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6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10" r:id="rId156"/>
    <p:sldId id="411" r:id="rId157"/>
    <p:sldId id="412" r:id="rId158"/>
    <p:sldId id="413" r:id="rId159"/>
    <p:sldId id="414" r:id="rId160"/>
    <p:sldId id="415" r:id="rId161"/>
    <p:sldId id="416" r:id="rId162"/>
    <p:sldId id="417" r:id="rId163"/>
    <p:sldId id="418" r:id="rId164"/>
    <p:sldId id="419" r:id="rId165"/>
    <p:sldId id="420" r:id="rId166"/>
    <p:sldId id="421" r:id="rId167"/>
    <p:sldId id="422" r:id="rId168"/>
  </p:sldIdLst>
  <p:sldSz cx="9144000" cy="5143500" type="screen16x9"/>
  <p:notesSz cx="6858000" cy="9144000"/>
  <p:embeddedFontLst>
    <p:embeddedFont>
      <p:font typeface="Helvetica Neue" panose="020B0604020202020204" charset="0"/>
      <p:regular r:id="rId170"/>
      <p:bold r:id="rId171"/>
      <p:italic r:id="rId172"/>
      <p:boldItalic r:id="rId173"/>
    </p:embeddedFont>
    <p:embeddedFont>
      <p:font typeface="Helvetica Neue Light" panose="020B0604020202020204" charset="0"/>
      <p:regular r:id="rId174"/>
      <p:bold r:id="rId175"/>
      <p:italic r:id="rId176"/>
      <p:boldItalic r:id="rId177"/>
    </p:embeddedFont>
    <p:embeddedFont>
      <p:font typeface="Impact" panose="020B0806030902050204" pitchFamily="34" charset="0"/>
      <p:regular r:id="rId178"/>
    </p:embeddedFont>
    <p:embeddedFont>
      <p:font typeface="Roboto" panose="02000000000000000000" pitchFamily="2" charset="0"/>
      <p:regular r:id="rId179"/>
      <p:bold r:id="rId180"/>
      <p:italic r:id="rId181"/>
      <p:boldItalic r:id="rId18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100">
          <p15:clr>
            <a:srgbClr val="9AA0A6"/>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87" roundtripDataSignature="AMtx7mhMnvjBvssExfCg+x2meNdWjusEP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disen Purifoy-frie" initials="" lastIdx="2" clrIdx="0"/>
  <p:cmAuthor id="1" name="Eric ERRO2466" initials="" lastIdx="1" clrIdx="1"/>
  <p:cmAuthor id="2" name="Carter CAMA0978" initials="" lastIdx="2"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2A4F924-6D4B-4CF7-BB84-CEE68687BB97}">
  <a:tblStyle styleId="{42A4F924-6D4B-4CF7-BB84-CEE68687BB9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1" d="100"/>
          <a:sy n="141" d="100"/>
        </p:scale>
        <p:origin x="744" y="120"/>
      </p:cViewPr>
      <p:guideLst>
        <p:guide orient="horz" pos="110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font" Target="fonts/font1.fntdata"/><Relationship Id="rId191" Type="http://schemas.openxmlformats.org/officeDocument/2006/relationships/theme" Target="theme/theme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font" Target="fonts/font12.fntdata"/><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font" Target="fonts/font2.fntdata"/><Relationship Id="rId192" Type="http://schemas.openxmlformats.org/officeDocument/2006/relationships/tableStyles" Target="tableStyle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font" Target="fonts/font13.fntdata"/><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font" Target="fonts/font3.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font" Target="fonts/font9.fntdata"/><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font" Target="fonts/font4.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9"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font" Target="fonts/font5.fntdata"/><Relationship Id="rId179" Type="http://schemas.openxmlformats.org/officeDocument/2006/relationships/font" Target="fonts/font10.fntdata"/><Relationship Id="rId190"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font" Target="fonts/font11.fntdata"/><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font" Target="fonts/font6.fntdata"/><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font" Target="fonts/font7.fntdata"/><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customschemas.google.com/relationships/presentationmetadata" Target="metadata"/><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 name="Google Shape;5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fa76b2cd2f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fa76b2cd2f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8"/>
        <p:cNvGrpSpPr/>
        <p:nvPr/>
      </p:nvGrpSpPr>
      <p:grpSpPr>
        <a:xfrm>
          <a:off x="0" y="0"/>
          <a:ext cx="0" cy="0"/>
          <a:chOff x="0" y="0"/>
          <a:chExt cx="0" cy="0"/>
        </a:xfrm>
      </p:grpSpPr>
      <p:sp>
        <p:nvSpPr>
          <p:cNvPr id="1289" name="Google Shape;1289;gfbd36dba0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0" name="Google Shape;1290;gfbd36dba0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7"/>
        <p:cNvGrpSpPr/>
        <p:nvPr/>
      </p:nvGrpSpPr>
      <p:grpSpPr>
        <a:xfrm>
          <a:off x="0" y="0"/>
          <a:ext cx="0" cy="0"/>
          <a:chOff x="0" y="0"/>
          <a:chExt cx="0" cy="0"/>
        </a:xfrm>
      </p:grpSpPr>
      <p:sp>
        <p:nvSpPr>
          <p:cNvPr id="1308" name="Google Shape;1308;g10392222eed_1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9" name="Google Shape;1309;g10392222eed_1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7"/>
        <p:cNvGrpSpPr/>
        <p:nvPr/>
      </p:nvGrpSpPr>
      <p:grpSpPr>
        <a:xfrm>
          <a:off x="0" y="0"/>
          <a:ext cx="0" cy="0"/>
          <a:chOff x="0" y="0"/>
          <a:chExt cx="0" cy="0"/>
        </a:xfrm>
      </p:grpSpPr>
      <p:sp>
        <p:nvSpPr>
          <p:cNvPr id="1328" name="Google Shape;1328;g10214ba2912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9" name="Google Shape;1329;g10214ba2912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5"/>
        <p:cNvGrpSpPr/>
        <p:nvPr/>
      </p:nvGrpSpPr>
      <p:grpSpPr>
        <a:xfrm>
          <a:off x="0" y="0"/>
          <a:ext cx="0" cy="0"/>
          <a:chOff x="0" y="0"/>
          <a:chExt cx="0" cy="0"/>
        </a:xfrm>
      </p:grpSpPr>
      <p:sp>
        <p:nvSpPr>
          <p:cNvPr id="1336" name="Google Shape;1336;gfbb8cf3dd1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7" name="Google Shape;1337;gfbb8cf3dd1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7"/>
        <p:cNvGrpSpPr/>
        <p:nvPr/>
      </p:nvGrpSpPr>
      <p:grpSpPr>
        <a:xfrm>
          <a:off x="0" y="0"/>
          <a:ext cx="0" cy="0"/>
          <a:chOff x="0" y="0"/>
          <a:chExt cx="0" cy="0"/>
        </a:xfrm>
      </p:grpSpPr>
      <p:sp>
        <p:nvSpPr>
          <p:cNvPr id="1348" name="Google Shape;1348;g103b319fe01_19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9" name="Google Shape;1349;g103b319fe01_19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4"/>
        <p:cNvGrpSpPr/>
        <p:nvPr/>
      </p:nvGrpSpPr>
      <p:grpSpPr>
        <a:xfrm>
          <a:off x="0" y="0"/>
          <a:ext cx="0" cy="0"/>
          <a:chOff x="0" y="0"/>
          <a:chExt cx="0" cy="0"/>
        </a:xfrm>
      </p:grpSpPr>
      <p:sp>
        <p:nvSpPr>
          <p:cNvPr id="1355" name="Google Shape;1355;g103b319fe01_19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6" name="Google Shape;1356;g103b319fe01_19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g103b319fe01_19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3" name="Google Shape;1363;g103b319fe01_19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8"/>
        <p:cNvGrpSpPr/>
        <p:nvPr/>
      </p:nvGrpSpPr>
      <p:grpSpPr>
        <a:xfrm>
          <a:off x="0" y="0"/>
          <a:ext cx="0" cy="0"/>
          <a:chOff x="0" y="0"/>
          <a:chExt cx="0" cy="0"/>
        </a:xfrm>
      </p:grpSpPr>
      <p:sp>
        <p:nvSpPr>
          <p:cNvPr id="1369" name="Google Shape;1369;gfa80a4cfca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0" name="Google Shape;1370;gfa80a4cfca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6"/>
        <p:cNvGrpSpPr/>
        <p:nvPr/>
      </p:nvGrpSpPr>
      <p:grpSpPr>
        <a:xfrm>
          <a:off x="0" y="0"/>
          <a:ext cx="0" cy="0"/>
          <a:chOff x="0" y="0"/>
          <a:chExt cx="0" cy="0"/>
        </a:xfrm>
      </p:grpSpPr>
      <p:sp>
        <p:nvSpPr>
          <p:cNvPr id="1377" name="Google Shape;1377;g103b319fe01_19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8" name="Google Shape;1378;g103b319fe01_19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Google Shape;1384;g103b319fe01_19_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5" name="Google Shape;1385;g103b319fe01_19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fbe8e2affe_12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fbe8e2affe_12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
        <p:cNvGrpSpPr/>
        <p:nvPr/>
      </p:nvGrpSpPr>
      <p:grpSpPr>
        <a:xfrm>
          <a:off x="0" y="0"/>
          <a:ext cx="0" cy="0"/>
          <a:chOff x="0" y="0"/>
          <a:chExt cx="0" cy="0"/>
        </a:xfrm>
      </p:grpSpPr>
      <p:sp>
        <p:nvSpPr>
          <p:cNvPr id="1391" name="Google Shape;1391;g103b319fe01_19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2" name="Google Shape;1392;g103b319fe01_19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7"/>
        <p:cNvGrpSpPr/>
        <p:nvPr/>
      </p:nvGrpSpPr>
      <p:grpSpPr>
        <a:xfrm>
          <a:off x="0" y="0"/>
          <a:ext cx="0" cy="0"/>
          <a:chOff x="0" y="0"/>
          <a:chExt cx="0" cy="0"/>
        </a:xfrm>
      </p:grpSpPr>
      <p:sp>
        <p:nvSpPr>
          <p:cNvPr id="1398" name="Google Shape;1398;gfbe8e2affe_5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9" name="Google Shape;1399;gfbe8e2affe_5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0"/>
        <p:cNvGrpSpPr/>
        <p:nvPr/>
      </p:nvGrpSpPr>
      <p:grpSpPr>
        <a:xfrm>
          <a:off x="0" y="0"/>
          <a:ext cx="0" cy="0"/>
          <a:chOff x="0" y="0"/>
          <a:chExt cx="0" cy="0"/>
        </a:xfrm>
      </p:grpSpPr>
      <p:sp>
        <p:nvSpPr>
          <p:cNvPr id="1411" name="Google Shape;1411;gfbe8e2affe_7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2" name="Google Shape;1412;gfbe8e2affe_7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6"/>
        <p:cNvGrpSpPr/>
        <p:nvPr/>
      </p:nvGrpSpPr>
      <p:grpSpPr>
        <a:xfrm>
          <a:off x="0" y="0"/>
          <a:ext cx="0" cy="0"/>
          <a:chOff x="0" y="0"/>
          <a:chExt cx="0" cy="0"/>
        </a:xfrm>
      </p:grpSpPr>
      <p:sp>
        <p:nvSpPr>
          <p:cNvPr id="1427" name="Google Shape;1427;g103b319fe01_3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8" name="Google Shape;1428;g103b319fe01_3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gfbe8e2affe_7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0" name="Google Shape;1440;gfbe8e2affe_7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3"/>
        <p:cNvGrpSpPr/>
        <p:nvPr/>
      </p:nvGrpSpPr>
      <p:grpSpPr>
        <a:xfrm>
          <a:off x="0" y="0"/>
          <a:ext cx="0" cy="0"/>
          <a:chOff x="0" y="0"/>
          <a:chExt cx="0" cy="0"/>
        </a:xfrm>
      </p:grpSpPr>
      <p:sp>
        <p:nvSpPr>
          <p:cNvPr id="1454" name="Google Shape;1454;g10392222eed_1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5" name="Google Shape;1455;g10392222eed_1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6"/>
        <p:cNvGrpSpPr/>
        <p:nvPr/>
      </p:nvGrpSpPr>
      <p:grpSpPr>
        <a:xfrm>
          <a:off x="0" y="0"/>
          <a:ext cx="0" cy="0"/>
          <a:chOff x="0" y="0"/>
          <a:chExt cx="0" cy="0"/>
        </a:xfrm>
      </p:grpSpPr>
      <p:sp>
        <p:nvSpPr>
          <p:cNvPr id="1467" name="Google Shape;1467;gfbe8e2affe_1_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8" name="Google Shape;1468;gfbe8e2affe_1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4"/>
        <p:cNvGrpSpPr/>
        <p:nvPr/>
      </p:nvGrpSpPr>
      <p:grpSpPr>
        <a:xfrm>
          <a:off x="0" y="0"/>
          <a:ext cx="0" cy="0"/>
          <a:chOff x="0" y="0"/>
          <a:chExt cx="0" cy="0"/>
        </a:xfrm>
      </p:grpSpPr>
      <p:sp>
        <p:nvSpPr>
          <p:cNvPr id="1475" name="Google Shape;1475;g103b319fe01_2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6" name="Google Shape;1476;g103b319fe01_2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3"/>
        <p:cNvGrpSpPr/>
        <p:nvPr/>
      </p:nvGrpSpPr>
      <p:grpSpPr>
        <a:xfrm>
          <a:off x="0" y="0"/>
          <a:ext cx="0" cy="0"/>
          <a:chOff x="0" y="0"/>
          <a:chExt cx="0" cy="0"/>
        </a:xfrm>
      </p:grpSpPr>
      <p:sp>
        <p:nvSpPr>
          <p:cNvPr id="1484" name="Google Shape;1484;g103b319fe01_2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5" name="Google Shape;1485;g103b319fe01_2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2"/>
        <p:cNvGrpSpPr/>
        <p:nvPr/>
      </p:nvGrpSpPr>
      <p:grpSpPr>
        <a:xfrm>
          <a:off x="0" y="0"/>
          <a:ext cx="0" cy="0"/>
          <a:chOff x="0" y="0"/>
          <a:chExt cx="0" cy="0"/>
        </a:xfrm>
      </p:grpSpPr>
      <p:sp>
        <p:nvSpPr>
          <p:cNvPr id="1493" name="Google Shape;1493;g10392222eed_1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4" name="Google Shape;1494;g10392222eed_1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1045409f177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1045409f177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9"/>
        <p:cNvGrpSpPr/>
        <p:nvPr/>
      </p:nvGrpSpPr>
      <p:grpSpPr>
        <a:xfrm>
          <a:off x="0" y="0"/>
          <a:ext cx="0" cy="0"/>
          <a:chOff x="0" y="0"/>
          <a:chExt cx="0" cy="0"/>
        </a:xfrm>
      </p:grpSpPr>
      <p:sp>
        <p:nvSpPr>
          <p:cNvPr id="1510" name="Google Shape;1510;g10392222eed_1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1" name="Google Shape;1511;g10392222eed_1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8"/>
        <p:cNvGrpSpPr/>
        <p:nvPr/>
      </p:nvGrpSpPr>
      <p:grpSpPr>
        <a:xfrm>
          <a:off x="0" y="0"/>
          <a:ext cx="0" cy="0"/>
          <a:chOff x="0" y="0"/>
          <a:chExt cx="0" cy="0"/>
        </a:xfrm>
      </p:grpSpPr>
      <p:sp>
        <p:nvSpPr>
          <p:cNvPr id="1529" name="Google Shape;1529;gfa76b2cd2f_0_4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0" name="Google Shape;1530;gfa76b2cd2f_0_4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5"/>
        <p:cNvGrpSpPr/>
        <p:nvPr/>
      </p:nvGrpSpPr>
      <p:grpSpPr>
        <a:xfrm>
          <a:off x="0" y="0"/>
          <a:ext cx="0" cy="0"/>
          <a:chOff x="0" y="0"/>
          <a:chExt cx="0" cy="0"/>
        </a:xfrm>
      </p:grpSpPr>
      <p:sp>
        <p:nvSpPr>
          <p:cNvPr id="1536" name="Google Shape;1536;g1049b3fcd2c_5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7" name="Google Shape;1537;g1049b3fcd2c_5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8"/>
        <p:cNvGrpSpPr/>
        <p:nvPr/>
      </p:nvGrpSpPr>
      <p:grpSpPr>
        <a:xfrm>
          <a:off x="0" y="0"/>
          <a:ext cx="0" cy="0"/>
          <a:chOff x="0" y="0"/>
          <a:chExt cx="0" cy="0"/>
        </a:xfrm>
      </p:grpSpPr>
      <p:sp>
        <p:nvSpPr>
          <p:cNvPr id="1549" name="Google Shape;1549;g103b319fe01_22_4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0" name="Google Shape;1550;g103b319fe01_22_4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5"/>
        <p:cNvGrpSpPr/>
        <p:nvPr/>
      </p:nvGrpSpPr>
      <p:grpSpPr>
        <a:xfrm>
          <a:off x="0" y="0"/>
          <a:ext cx="0" cy="0"/>
          <a:chOff x="0" y="0"/>
          <a:chExt cx="0" cy="0"/>
        </a:xfrm>
      </p:grpSpPr>
      <p:sp>
        <p:nvSpPr>
          <p:cNvPr id="1556" name="Google Shape;1556;g103b319fe01_5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7" name="Google Shape;1557;g103b319fe01_5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2"/>
        <p:cNvGrpSpPr/>
        <p:nvPr/>
      </p:nvGrpSpPr>
      <p:grpSpPr>
        <a:xfrm>
          <a:off x="0" y="0"/>
          <a:ext cx="0" cy="0"/>
          <a:chOff x="0" y="0"/>
          <a:chExt cx="0" cy="0"/>
        </a:xfrm>
      </p:grpSpPr>
      <p:sp>
        <p:nvSpPr>
          <p:cNvPr id="1563" name="Google Shape;1563;g103b319fe01_5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4" name="Google Shape;1564;g103b319fe01_5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2"/>
        <p:cNvGrpSpPr/>
        <p:nvPr/>
      </p:nvGrpSpPr>
      <p:grpSpPr>
        <a:xfrm>
          <a:off x="0" y="0"/>
          <a:ext cx="0" cy="0"/>
          <a:chOff x="0" y="0"/>
          <a:chExt cx="0" cy="0"/>
        </a:xfrm>
      </p:grpSpPr>
      <p:sp>
        <p:nvSpPr>
          <p:cNvPr id="1573" name="Google Shape;1573;g1049b3fcd2c_5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4" name="Google Shape;1574;g1049b3fcd2c_5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9"/>
        <p:cNvGrpSpPr/>
        <p:nvPr/>
      </p:nvGrpSpPr>
      <p:grpSpPr>
        <a:xfrm>
          <a:off x="0" y="0"/>
          <a:ext cx="0" cy="0"/>
          <a:chOff x="0" y="0"/>
          <a:chExt cx="0" cy="0"/>
        </a:xfrm>
      </p:grpSpPr>
      <p:sp>
        <p:nvSpPr>
          <p:cNvPr id="1580" name="Google Shape;1580;g1049b3fcd2c_5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1" name="Google Shape;1581;g1049b3fcd2c_5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6"/>
        <p:cNvGrpSpPr/>
        <p:nvPr/>
      </p:nvGrpSpPr>
      <p:grpSpPr>
        <a:xfrm>
          <a:off x="0" y="0"/>
          <a:ext cx="0" cy="0"/>
          <a:chOff x="0" y="0"/>
          <a:chExt cx="0" cy="0"/>
        </a:xfrm>
      </p:grpSpPr>
      <p:sp>
        <p:nvSpPr>
          <p:cNvPr id="1587" name="Google Shape;1587;g103b319fe01_4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8" name="Google Shape;1588;g103b319fe01_4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4"/>
        <p:cNvGrpSpPr/>
        <p:nvPr/>
      </p:nvGrpSpPr>
      <p:grpSpPr>
        <a:xfrm>
          <a:off x="0" y="0"/>
          <a:ext cx="0" cy="0"/>
          <a:chOff x="0" y="0"/>
          <a:chExt cx="0" cy="0"/>
        </a:xfrm>
      </p:grpSpPr>
      <p:sp>
        <p:nvSpPr>
          <p:cNvPr id="1595" name="Google Shape;1595;g103b319fe01_4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6" name="Google Shape;1596;g103b319fe01_4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103b319fe01_5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103b319fe01_5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3"/>
        <p:cNvGrpSpPr/>
        <p:nvPr/>
      </p:nvGrpSpPr>
      <p:grpSpPr>
        <a:xfrm>
          <a:off x="0" y="0"/>
          <a:ext cx="0" cy="0"/>
          <a:chOff x="0" y="0"/>
          <a:chExt cx="0" cy="0"/>
        </a:xfrm>
      </p:grpSpPr>
      <p:sp>
        <p:nvSpPr>
          <p:cNvPr id="1614" name="Google Shape;1614;g103b319fe01_4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5" name="Google Shape;1615;g103b319fe01_4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4"/>
        <p:cNvGrpSpPr/>
        <p:nvPr/>
      </p:nvGrpSpPr>
      <p:grpSpPr>
        <a:xfrm>
          <a:off x="0" y="0"/>
          <a:ext cx="0" cy="0"/>
          <a:chOff x="0" y="0"/>
          <a:chExt cx="0" cy="0"/>
        </a:xfrm>
      </p:grpSpPr>
      <p:sp>
        <p:nvSpPr>
          <p:cNvPr id="1625" name="Google Shape;1625;g103b319fe01_4_2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6" name="Google Shape;1626;g103b319fe01_4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8"/>
        <p:cNvGrpSpPr/>
        <p:nvPr/>
      </p:nvGrpSpPr>
      <p:grpSpPr>
        <a:xfrm>
          <a:off x="0" y="0"/>
          <a:ext cx="0" cy="0"/>
          <a:chOff x="0" y="0"/>
          <a:chExt cx="0" cy="0"/>
        </a:xfrm>
      </p:grpSpPr>
      <p:sp>
        <p:nvSpPr>
          <p:cNvPr id="1639" name="Google Shape;1639;gfc4296005e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0" name="Google Shape;1640;gfc4296005e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4"/>
        <p:cNvGrpSpPr/>
        <p:nvPr/>
      </p:nvGrpSpPr>
      <p:grpSpPr>
        <a:xfrm>
          <a:off x="0" y="0"/>
          <a:ext cx="0" cy="0"/>
          <a:chOff x="0" y="0"/>
          <a:chExt cx="0" cy="0"/>
        </a:xfrm>
      </p:grpSpPr>
      <p:sp>
        <p:nvSpPr>
          <p:cNvPr id="1645" name="Google Shape;1645;g103b319fe01_22_2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6" name="Google Shape;1646;g103b319fe01_22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1"/>
        <p:cNvGrpSpPr/>
        <p:nvPr/>
      </p:nvGrpSpPr>
      <p:grpSpPr>
        <a:xfrm>
          <a:off x="0" y="0"/>
          <a:ext cx="0" cy="0"/>
          <a:chOff x="0" y="0"/>
          <a:chExt cx="0" cy="0"/>
        </a:xfrm>
      </p:grpSpPr>
      <p:sp>
        <p:nvSpPr>
          <p:cNvPr id="1652" name="Google Shape;1652;g10193956a7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3" name="Google Shape;1653;g10193956a7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5"/>
        <p:cNvGrpSpPr/>
        <p:nvPr/>
      </p:nvGrpSpPr>
      <p:grpSpPr>
        <a:xfrm>
          <a:off x="0" y="0"/>
          <a:ext cx="0" cy="0"/>
          <a:chOff x="0" y="0"/>
          <a:chExt cx="0" cy="0"/>
        </a:xfrm>
      </p:grpSpPr>
      <p:sp>
        <p:nvSpPr>
          <p:cNvPr id="1666" name="Google Shape;1666;g1045409f177_4_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7" name="Google Shape;1667;g1045409f177_4_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5"/>
        <p:cNvGrpSpPr/>
        <p:nvPr/>
      </p:nvGrpSpPr>
      <p:grpSpPr>
        <a:xfrm>
          <a:off x="0" y="0"/>
          <a:ext cx="0" cy="0"/>
          <a:chOff x="0" y="0"/>
          <a:chExt cx="0" cy="0"/>
        </a:xfrm>
      </p:grpSpPr>
      <p:sp>
        <p:nvSpPr>
          <p:cNvPr id="1676" name="Google Shape;1676;g10193956a70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7" name="Google Shape;1677;g10193956a70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5"/>
        <p:cNvGrpSpPr/>
        <p:nvPr/>
      </p:nvGrpSpPr>
      <p:grpSpPr>
        <a:xfrm>
          <a:off x="0" y="0"/>
          <a:ext cx="0" cy="0"/>
          <a:chOff x="0" y="0"/>
          <a:chExt cx="0" cy="0"/>
        </a:xfrm>
      </p:grpSpPr>
      <p:sp>
        <p:nvSpPr>
          <p:cNvPr id="1686" name="Google Shape;1686;g10193956a70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7" name="Google Shape;1687;g10193956a70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9"/>
        <p:cNvGrpSpPr/>
        <p:nvPr/>
      </p:nvGrpSpPr>
      <p:grpSpPr>
        <a:xfrm>
          <a:off x="0" y="0"/>
          <a:ext cx="0" cy="0"/>
          <a:chOff x="0" y="0"/>
          <a:chExt cx="0" cy="0"/>
        </a:xfrm>
      </p:grpSpPr>
      <p:sp>
        <p:nvSpPr>
          <p:cNvPr id="1700" name="Google Shape;1700;g10193956a70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1" name="Google Shape;1701;g10193956a70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3"/>
        <p:cNvGrpSpPr/>
        <p:nvPr/>
      </p:nvGrpSpPr>
      <p:grpSpPr>
        <a:xfrm>
          <a:off x="0" y="0"/>
          <a:ext cx="0" cy="0"/>
          <a:chOff x="0" y="0"/>
          <a:chExt cx="0" cy="0"/>
        </a:xfrm>
      </p:grpSpPr>
      <p:sp>
        <p:nvSpPr>
          <p:cNvPr id="1714" name="Google Shape;1714;g103b319fe01_35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5" name="Google Shape;1715;g103b319fe01_3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102b37bb7a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102b37bb7a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1"/>
        <p:cNvGrpSpPr/>
        <p:nvPr/>
      </p:nvGrpSpPr>
      <p:grpSpPr>
        <a:xfrm>
          <a:off x="0" y="0"/>
          <a:ext cx="0" cy="0"/>
          <a:chOff x="0" y="0"/>
          <a:chExt cx="0" cy="0"/>
        </a:xfrm>
      </p:grpSpPr>
      <p:sp>
        <p:nvSpPr>
          <p:cNvPr id="1722" name="Google Shape;1722;g10193956a70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3" name="Google Shape;1723;g10193956a70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5"/>
        <p:cNvGrpSpPr/>
        <p:nvPr/>
      </p:nvGrpSpPr>
      <p:grpSpPr>
        <a:xfrm>
          <a:off x="0" y="0"/>
          <a:ext cx="0" cy="0"/>
          <a:chOff x="0" y="0"/>
          <a:chExt cx="0" cy="0"/>
        </a:xfrm>
      </p:grpSpPr>
      <p:sp>
        <p:nvSpPr>
          <p:cNvPr id="1736" name="Google Shape;1736;g1045409f177_4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7" name="Google Shape;1737;g1045409f177_4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1"/>
        <p:cNvGrpSpPr/>
        <p:nvPr/>
      </p:nvGrpSpPr>
      <p:grpSpPr>
        <a:xfrm>
          <a:off x="0" y="0"/>
          <a:ext cx="0" cy="0"/>
          <a:chOff x="0" y="0"/>
          <a:chExt cx="0" cy="0"/>
        </a:xfrm>
      </p:grpSpPr>
      <p:sp>
        <p:nvSpPr>
          <p:cNvPr id="1742" name="Google Shape;1742;gfa76b2cd2f_0_5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3" name="Google Shape;1743;gfa76b2cd2f_0_5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9"/>
        <p:cNvGrpSpPr/>
        <p:nvPr/>
      </p:nvGrpSpPr>
      <p:grpSpPr>
        <a:xfrm>
          <a:off x="0" y="0"/>
          <a:ext cx="0" cy="0"/>
          <a:chOff x="0" y="0"/>
          <a:chExt cx="0" cy="0"/>
        </a:xfrm>
      </p:grpSpPr>
      <p:sp>
        <p:nvSpPr>
          <p:cNvPr id="1780" name="Google Shape;1780;gfc4296005e_1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1" name="Google Shape;1781;gfc4296005e_1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9"/>
        <p:cNvGrpSpPr/>
        <p:nvPr/>
      </p:nvGrpSpPr>
      <p:grpSpPr>
        <a:xfrm>
          <a:off x="0" y="0"/>
          <a:ext cx="0" cy="0"/>
          <a:chOff x="0" y="0"/>
          <a:chExt cx="0" cy="0"/>
        </a:xfrm>
      </p:grpSpPr>
      <p:sp>
        <p:nvSpPr>
          <p:cNvPr id="1790" name="Google Shape;1790;g103b319fe01_23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1" name="Google Shape;1791;g103b319fe01_23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0"/>
        <p:cNvGrpSpPr/>
        <p:nvPr/>
      </p:nvGrpSpPr>
      <p:grpSpPr>
        <a:xfrm>
          <a:off x="0" y="0"/>
          <a:ext cx="0" cy="0"/>
          <a:chOff x="0" y="0"/>
          <a:chExt cx="0" cy="0"/>
        </a:xfrm>
      </p:grpSpPr>
      <p:sp>
        <p:nvSpPr>
          <p:cNvPr id="1801" name="Google Shape;1801;g103b319fe01_3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2" name="Google Shape;1802;g103b319fe01_3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8"/>
        <p:cNvGrpSpPr/>
        <p:nvPr/>
      </p:nvGrpSpPr>
      <p:grpSpPr>
        <a:xfrm>
          <a:off x="0" y="0"/>
          <a:ext cx="0" cy="0"/>
          <a:chOff x="0" y="0"/>
          <a:chExt cx="0" cy="0"/>
        </a:xfrm>
      </p:grpSpPr>
      <p:sp>
        <p:nvSpPr>
          <p:cNvPr id="1829" name="Google Shape;1829;gfc4296005e_1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0" name="Google Shape;1830;gfc4296005e_1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5"/>
        <p:cNvGrpSpPr/>
        <p:nvPr/>
      </p:nvGrpSpPr>
      <p:grpSpPr>
        <a:xfrm>
          <a:off x="0" y="0"/>
          <a:ext cx="0" cy="0"/>
          <a:chOff x="0" y="0"/>
          <a:chExt cx="0" cy="0"/>
        </a:xfrm>
      </p:grpSpPr>
      <p:sp>
        <p:nvSpPr>
          <p:cNvPr id="1836" name="Google Shape;1836;gfbe8e2affe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7" name="Google Shape;1837;gfbe8e2aff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1"/>
        <p:cNvGrpSpPr/>
        <p:nvPr/>
      </p:nvGrpSpPr>
      <p:grpSpPr>
        <a:xfrm>
          <a:off x="0" y="0"/>
          <a:ext cx="0" cy="0"/>
          <a:chOff x="0" y="0"/>
          <a:chExt cx="0" cy="0"/>
        </a:xfrm>
      </p:grpSpPr>
      <p:sp>
        <p:nvSpPr>
          <p:cNvPr id="1842" name="Google Shape;1842;gfbe8e2affe_1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3" name="Google Shape;1843;gfbe8e2affe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8"/>
        <p:cNvGrpSpPr/>
        <p:nvPr/>
      </p:nvGrpSpPr>
      <p:grpSpPr>
        <a:xfrm>
          <a:off x="0" y="0"/>
          <a:ext cx="0" cy="0"/>
          <a:chOff x="0" y="0"/>
          <a:chExt cx="0" cy="0"/>
        </a:xfrm>
      </p:grpSpPr>
      <p:sp>
        <p:nvSpPr>
          <p:cNvPr id="1849" name="Google Shape;1849;gfbe8e2affe_1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0" name="Google Shape;1850;gfbe8e2affe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10253170206_9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10253170206_9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5"/>
        <p:cNvGrpSpPr/>
        <p:nvPr/>
      </p:nvGrpSpPr>
      <p:grpSpPr>
        <a:xfrm>
          <a:off x="0" y="0"/>
          <a:ext cx="0" cy="0"/>
          <a:chOff x="0" y="0"/>
          <a:chExt cx="0" cy="0"/>
        </a:xfrm>
      </p:grpSpPr>
      <p:sp>
        <p:nvSpPr>
          <p:cNvPr id="1856" name="Google Shape;1856;gfbe8e2affe_1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7" name="Google Shape;1857;gfbe8e2affe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5"/>
        <p:cNvGrpSpPr/>
        <p:nvPr/>
      </p:nvGrpSpPr>
      <p:grpSpPr>
        <a:xfrm>
          <a:off x="0" y="0"/>
          <a:ext cx="0" cy="0"/>
          <a:chOff x="0" y="0"/>
          <a:chExt cx="0" cy="0"/>
        </a:xfrm>
      </p:grpSpPr>
      <p:sp>
        <p:nvSpPr>
          <p:cNvPr id="1866" name="Google Shape;1866;gfbe8e2affe_1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7" name="Google Shape;1867;gfbe8e2affe_1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5"/>
        <p:cNvGrpSpPr/>
        <p:nvPr/>
      </p:nvGrpSpPr>
      <p:grpSpPr>
        <a:xfrm>
          <a:off x="0" y="0"/>
          <a:ext cx="0" cy="0"/>
          <a:chOff x="0" y="0"/>
          <a:chExt cx="0" cy="0"/>
        </a:xfrm>
      </p:grpSpPr>
      <p:sp>
        <p:nvSpPr>
          <p:cNvPr id="1876" name="Google Shape;1876;g1049b3fcd2c_11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7" name="Google Shape;1877;g1049b3fcd2c_1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1"/>
        <p:cNvGrpSpPr/>
        <p:nvPr/>
      </p:nvGrpSpPr>
      <p:grpSpPr>
        <a:xfrm>
          <a:off x="0" y="0"/>
          <a:ext cx="0" cy="0"/>
          <a:chOff x="0" y="0"/>
          <a:chExt cx="0" cy="0"/>
        </a:xfrm>
      </p:grpSpPr>
      <p:sp>
        <p:nvSpPr>
          <p:cNvPr id="1882" name="Google Shape;1882;g103b319fe01_12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3" name="Google Shape;1883;g103b319fe01_1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9"/>
        <p:cNvGrpSpPr/>
        <p:nvPr/>
      </p:nvGrpSpPr>
      <p:grpSpPr>
        <a:xfrm>
          <a:off x="0" y="0"/>
          <a:ext cx="0" cy="0"/>
          <a:chOff x="0" y="0"/>
          <a:chExt cx="0" cy="0"/>
        </a:xfrm>
      </p:grpSpPr>
      <p:sp>
        <p:nvSpPr>
          <p:cNvPr id="1890" name="Google Shape;1890;g103b319fe01_12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1" name="Google Shape;1891;g103b319fe01_12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8"/>
        <p:cNvGrpSpPr/>
        <p:nvPr/>
      </p:nvGrpSpPr>
      <p:grpSpPr>
        <a:xfrm>
          <a:off x="0" y="0"/>
          <a:ext cx="0" cy="0"/>
          <a:chOff x="0" y="0"/>
          <a:chExt cx="0" cy="0"/>
        </a:xfrm>
      </p:grpSpPr>
      <p:sp>
        <p:nvSpPr>
          <p:cNvPr id="1899" name="Google Shape;1899;g103b319fe01_12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0" name="Google Shape;1900;g103b319fe01_12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7"/>
        <p:cNvGrpSpPr/>
        <p:nvPr/>
      </p:nvGrpSpPr>
      <p:grpSpPr>
        <a:xfrm>
          <a:off x="0" y="0"/>
          <a:ext cx="0" cy="0"/>
          <a:chOff x="0" y="0"/>
          <a:chExt cx="0" cy="0"/>
        </a:xfrm>
      </p:grpSpPr>
      <p:sp>
        <p:nvSpPr>
          <p:cNvPr id="1908" name="Google Shape;1908;g103b319fe01_3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9" name="Google Shape;1909;g103b319fe01_3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5"/>
        <p:cNvGrpSpPr/>
        <p:nvPr/>
      </p:nvGrpSpPr>
      <p:grpSpPr>
        <a:xfrm>
          <a:off x="0" y="0"/>
          <a:ext cx="0" cy="0"/>
          <a:chOff x="0" y="0"/>
          <a:chExt cx="0" cy="0"/>
        </a:xfrm>
      </p:grpSpPr>
      <p:sp>
        <p:nvSpPr>
          <p:cNvPr id="1916" name="Google Shape;1916;g103b319fe01_22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7" name="Google Shape;1917;g103b319fe01_22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7"/>
        <p:cNvGrpSpPr/>
        <p:nvPr/>
      </p:nvGrpSpPr>
      <p:grpSpPr>
        <a:xfrm>
          <a:off x="0" y="0"/>
          <a:ext cx="0" cy="0"/>
          <a:chOff x="0" y="0"/>
          <a:chExt cx="0" cy="0"/>
        </a:xfrm>
      </p:grpSpPr>
      <p:sp>
        <p:nvSpPr>
          <p:cNvPr id="1938" name="Google Shape;1938;gfbb8cf3dd1_6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9" name="Google Shape;1939;gfbb8cf3dd1_6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7"/>
        <p:cNvGrpSpPr/>
        <p:nvPr/>
      </p:nvGrpSpPr>
      <p:grpSpPr>
        <a:xfrm>
          <a:off x="0" y="0"/>
          <a:ext cx="0" cy="0"/>
          <a:chOff x="0" y="0"/>
          <a:chExt cx="0" cy="0"/>
        </a:xfrm>
      </p:grpSpPr>
      <p:sp>
        <p:nvSpPr>
          <p:cNvPr id="1948" name="Google Shape;1948;g103b319fe01_22_3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9" name="Google Shape;1949;g103b319fe01_22_3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fa76b2cd2f_0_3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fa76b2cd2f_0_3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1"/>
        <p:cNvGrpSpPr/>
        <p:nvPr/>
      </p:nvGrpSpPr>
      <p:grpSpPr>
        <a:xfrm>
          <a:off x="0" y="0"/>
          <a:ext cx="0" cy="0"/>
          <a:chOff x="0" y="0"/>
          <a:chExt cx="0" cy="0"/>
        </a:xfrm>
      </p:grpSpPr>
      <p:sp>
        <p:nvSpPr>
          <p:cNvPr id="1982" name="Google Shape;1982;g1045409f177_4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3" name="Google Shape;1983;g1045409f177_4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1"/>
        <p:cNvGrpSpPr/>
        <p:nvPr/>
      </p:nvGrpSpPr>
      <p:grpSpPr>
        <a:xfrm>
          <a:off x="0" y="0"/>
          <a:ext cx="0" cy="0"/>
          <a:chOff x="0" y="0"/>
          <a:chExt cx="0" cy="0"/>
        </a:xfrm>
      </p:grpSpPr>
      <p:sp>
        <p:nvSpPr>
          <p:cNvPr id="1992" name="Google Shape;1992;g1045409f177_4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3" name="Google Shape;1993;g1045409f177_4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3"/>
        <p:cNvGrpSpPr/>
        <p:nvPr/>
      </p:nvGrpSpPr>
      <p:grpSpPr>
        <a:xfrm>
          <a:off x="0" y="0"/>
          <a:ext cx="0" cy="0"/>
          <a:chOff x="0" y="0"/>
          <a:chExt cx="0" cy="0"/>
        </a:xfrm>
      </p:grpSpPr>
      <p:sp>
        <p:nvSpPr>
          <p:cNvPr id="2004" name="Google Shape;2004;g1045409f177_4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5" name="Google Shape;2005;g1045409f177_4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1"/>
        <p:cNvGrpSpPr/>
        <p:nvPr/>
      </p:nvGrpSpPr>
      <p:grpSpPr>
        <a:xfrm>
          <a:off x="0" y="0"/>
          <a:ext cx="0" cy="0"/>
          <a:chOff x="0" y="0"/>
          <a:chExt cx="0" cy="0"/>
        </a:xfrm>
      </p:grpSpPr>
      <p:sp>
        <p:nvSpPr>
          <p:cNvPr id="2012" name="Google Shape;2012;g1045409f177_4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3" name="Google Shape;2013;g1045409f177_4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7"/>
        <p:cNvGrpSpPr/>
        <p:nvPr/>
      </p:nvGrpSpPr>
      <p:grpSpPr>
        <a:xfrm>
          <a:off x="0" y="0"/>
          <a:ext cx="0" cy="0"/>
          <a:chOff x="0" y="0"/>
          <a:chExt cx="0" cy="0"/>
        </a:xfrm>
      </p:grpSpPr>
      <p:sp>
        <p:nvSpPr>
          <p:cNvPr id="2028" name="Google Shape;2028;g1045409f177_4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9" name="Google Shape;2029;g1045409f177_4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5"/>
        <p:cNvGrpSpPr/>
        <p:nvPr/>
      </p:nvGrpSpPr>
      <p:grpSpPr>
        <a:xfrm>
          <a:off x="0" y="0"/>
          <a:ext cx="0" cy="0"/>
          <a:chOff x="0" y="0"/>
          <a:chExt cx="0" cy="0"/>
        </a:xfrm>
      </p:grpSpPr>
      <p:sp>
        <p:nvSpPr>
          <p:cNvPr id="2036" name="Google Shape;2036;g1045409f177_4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7" name="Google Shape;2037;g1045409f177_4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1"/>
        <p:cNvGrpSpPr/>
        <p:nvPr/>
      </p:nvGrpSpPr>
      <p:grpSpPr>
        <a:xfrm>
          <a:off x="0" y="0"/>
          <a:ext cx="0" cy="0"/>
          <a:chOff x="0" y="0"/>
          <a:chExt cx="0" cy="0"/>
        </a:xfrm>
      </p:grpSpPr>
      <p:sp>
        <p:nvSpPr>
          <p:cNvPr id="2052" name="Google Shape;2052;g1049b3fcd2c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3" name="Google Shape;2053;g1049b3fcd2c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9"/>
        <p:cNvGrpSpPr/>
        <p:nvPr/>
      </p:nvGrpSpPr>
      <p:grpSpPr>
        <a:xfrm>
          <a:off x="0" y="0"/>
          <a:ext cx="0" cy="0"/>
          <a:chOff x="0" y="0"/>
          <a:chExt cx="0" cy="0"/>
        </a:xfrm>
      </p:grpSpPr>
      <p:sp>
        <p:nvSpPr>
          <p:cNvPr id="2060" name="Google Shape;2060;g1045409f177_4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1" name="Google Shape;2061;g1045409f177_4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fa76b2cd2f_0_4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fa76b2cd2f_0_4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1049b3fcd2c_2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1049b3fcd2c_2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fa76b2cd2f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fa76b2cd2f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fa76b2cd2f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fa76b2cd2f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fa643dcc9f_1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fa643dcc9f_1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1049b3fcd2c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1049b3fcd2c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1049b3fcd2c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1049b3fcd2c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fa76b2cd2f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fa76b2cd2f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1049b3fcd2c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1049b3fcd2c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1049b3fcd2c_2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1049b3fcd2c_2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1049b3fcd2c_5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1049b3fcd2c_5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1049b3fcd2c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1049b3fcd2c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1049b3fcd2c_5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1049b3fcd2c_5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1049b3fcd2c_2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1049b3fcd2c_2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fa76b2cd2f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fa76b2cd2f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1049b3fcd2c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1049b3fcd2c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103b319fe01_19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103b319fe01_19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103b319fe01_1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103b319fe01_1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103b319fe01_13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103b319fe01_13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1049b3fcd2c_5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1049b3fcd2c_5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103b319fe01_3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103b319fe01_3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fa76b2cd2f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fa76b2cd2f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fa76b2cd2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fa76b2cd2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10214ba2912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10214ba2912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10253170206_8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10253170206_8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fa643dcc9f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fa643dcc9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10214ba2912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10214ba2912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10214ba2912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10214ba2912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fa76b2cd2f_0_5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fa76b2cd2f_0_5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fa76b2cd2f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fa76b2cd2f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103b319fe01_22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103b319fe01_22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103b319fe01_22_4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103b319fe01_22_4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102b9f51288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7" name="Google Shape;657;g102b9f51288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1049b3fcd2c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 name="Google Shape;666;g1049b3fcd2c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102c7e34f9e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4" name="Google Shape;674;g102c7e34f9e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102b9f51288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 name="Google Shape;684;g102b9f51288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fa643dcc9f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fa643dcc9f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102c7e34f9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102c7e34f9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102b9f51288_1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6" name="Google Shape;706;g102b9f51288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103b319fe01_4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7" name="Google Shape;717;g103b319fe01_4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1049b3fcd2c_7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5" name="Google Shape;725;g1049b3fcd2c_7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g1049b3fcd2c_2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5" name="Google Shape;735;g1049b3fcd2c_2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1049b3fcd2c_7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3" name="Google Shape;743;g1049b3fcd2c_7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g103b319fe01_4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0" name="Google Shape;750;g103b319fe01_4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fa76b2cd2f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7" name="Google Shape;757;gfa76b2cd2f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fa76b2cd2f_0_5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0" name="Google Shape;770;gfa76b2cd2f_0_5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g10217125d4d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8" name="Google Shape;778;g10217125d4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10214ba291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10214ba291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g103b319fe01_22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 name="Google Shape;790;g103b319fe01_22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g103b319fe01_22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4" name="Google Shape;804;g103b319fe01_22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Char char="●"/>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103b319fe01_22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8" name="Google Shape;818;g103b319fe01_22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g103b319fe01_22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2" name="Google Shape;832;g103b319fe01_22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g103b319fe01_22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6" name="Google Shape;846;g103b319fe01_22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g103b319fe01_22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0" name="Google Shape;860;g103b319fe01_22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103b319fe01_22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4" name="Google Shape;874;g103b319fe01_22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g103b319fe01_22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 name="Google Shape;888;g103b319fe01_22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9"/>
        <p:cNvGrpSpPr/>
        <p:nvPr/>
      </p:nvGrpSpPr>
      <p:grpSpPr>
        <a:xfrm>
          <a:off x="0" y="0"/>
          <a:ext cx="0" cy="0"/>
          <a:chOff x="0" y="0"/>
          <a:chExt cx="0" cy="0"/>
        </a:xfrm>
      </p:grpSpPr>
      <p:sp>
        <p:nvSpPr>
          <p:cNvPr id="900" name="Google Shape;900;gfa643dcc9f_1_2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1" name="Google Shape;901;gfa643dcc9f_1_2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g1025317020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0" name="Google Shape;910;g1025317020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0214ba2912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10214ba2912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103b319fe01_22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8" name="Google Shape;918;g103b319fe01_22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g103b319fe01_22_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2" name="Google Shape;932;g103b319fe01_22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g103b319fe01_22_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4" name="Google Shape;954;g103b319fe01_22_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103b319fe01_22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103b319fe01_22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g103b319fe01_22_3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8" name="Google Shape;1008;g103b319fe01_22_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0"/>
        <p:cNvGrpSpPr/>
        <p:nvPr/>
      </p:nvGrpSpPr>
      <p:grpSpPr>
        <a:xfrm>
          <a:off x="0" y="0"/>
          <a:ext cx="0" cy="0"/>
          <a:chOff x="0" y="0"/>
          <a:chExt cx="0" cy="0"/>
        </a:xfrm>
      </p:grpSpPr>
      <p:sp>
        <p:nvSpPr>
          <p:cNvPr id="1041" name="Google Shape;1041;g103b319fe01_22_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2" name="Google Shape;1042;g103b319fe01_22_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gfa76b2cd2f_0_4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9" name="Google Shape;1049;gfa76b2cd2f_0_4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fa76b2cd2f_0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fa76b2cd2f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gfa76b2cd2f_0_2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2" name="Google Shape;1062;gfa76b2cd2f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6"/>
        <p:cNvGrpSpPr/>
        <p:nvPr/>
      </p:nvGrpSpPr>
      <p:grpSpPr>
        <a:xfrm>
          <a:off x="0" y="0"/>
          <a:ext cx="0" cy="0"/>
          <a:chOff x="0" y="0"/>
          <a:chExt cx="0" cy="0"/>
        </a:xfrm>
      </p:grpSpPr>
      <p:sp>
        <p:nvSpPr>
          <p:cNvPr id="1067" name="Google Shape;1067;g103b319fe01_11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8" name="Google Shape;1068;g103b319fe01_1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10214ba2912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10214ba2912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g1045409f177_4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6" name="Google Shape;1076;g1045409f177_4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0"/>
        <p:cNvGrpSpPr/>
        <p:nvPr/>
      </p:nvGrpSpPr>
      <p:grpSpPr>
        <a:xfrm>
          <a:off x="0" y="0"/>
          <a:ext cx="0" cy="0"/>
          <a:chOff x="0" y="0"/>
          <a:chExt cx="0" cy="0"/>
        </a:xfrm>
      </p:grpSpPr>
      <p:sp>
        <p:nvSpPr>
          <p:cNvPr id="1081" name="Google Shape;1081;g1045409f177_4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2" name="Google Shape;1082;g1045409f177_4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g1045409f177_4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1" name="Google Shape;1091;g1045409f177_4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5"/>
        <p:cNvGrpSpPr/>
        <p:nvPr/>
      </p:nvGrpSpPr>
      <p:grpSpPr>
        <a:xfrm>
          <a:off x="0" y="0"/>
          <a:ext cx="0" cy="0"/>
          <a:chOff x="0" y="0"/>
          <a:chExt cx="0" cy="0"/>
        </a:xfrm>
      </p:grpSpPr>
      <p:sp>
        <p:nvSpPr>
          <p:cNvPr id="1106" name="Google Shape;1106;g1045409f177_4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7" name="Google Shape;1107;g1045409f177_4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2"/>
        <p:cNvGrpSpPr/>
        <p:nvPr/>
      </p:nvGrpSpPr>
      <p:grpSpPr>
        <a:xfrm>
          <a:off x="0" y="0"/>
          <a:ext cx="0" cy="0"/>
          <a:chOff x="0" y="0"/>
          <a:chExt cx="0" cy="0"/>
        </a:xfrm>
      </p:grpSpPr>
      <p:sp>
        <p:nvSpPr>
          <p:cNvPr id="1123" name="Google Shape;1123;gfa76b2cd2f_0_3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4" name="Google Shape;1124;gfa76b2cd2f_0_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fa6a728a78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1" name="Google Shape;1131;gfa6a728a78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Google Shape;1138;g104c86146cf_2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9" name="Google Shape;1139;g104c86146cf_2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g1049b3fcd2c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7" name="Google Shape;1147;g1049b3fcd2c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
        <p:cNvGrpSpPr/>
        <p:nvPr/>
      </p:nvGrpSpPr>
      <p:grpSpPr>
        <a:xfrm>
          <a:off x="0" y="0"/>
          <a:ext cx="0" cy="0"/>
          <a:chOff x="0" y="0"/>
          <a:chExt cx="0" cy="0"/>
        </a:xfrm>
      </p:grpSpPr>
      <p:sp>
        <p:nvSpPr>
          <p:cNvPr id="1152" name="Google Shape;1152;g1049b3fcd2c_0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3" name="Google Shape;1153;g1049b3fcd2c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102b274e7d5_5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102b274e7d5_5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fa643dcc9f_1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fa643dcc9f_1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g1049b3fcd2c_0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3" name="Google Shape;1173;g1049b3fcd2c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0"/>
        <p:cNvGrpSpPr/>
        <p:nvPr/>
      </p:nvGrpSpPr>
      <p:grpSpPr>
        <a:xfrm>
          <a:off x="0" y="0"/>
          <a:ext cx="0" cy="0"/>
          <a:chOff x="0" y="0"/>
          <a:chExt cx="0" cy="0"/>
        </a:xfrm>
      </p:grpSpPr>
      <p:sp>
        <p:nvSpPr>
          <p:cNvPr id="1181" name="Google Shape;1181;g102b274e7d5_5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2" name="Google Shape;1182;g102b274e7d5_5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102b274e7d5_5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102b274e7d5_5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Google Shape;1201;g1049b3fcd2c_0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2" name="Google Shape;1202;g1049b3fcd2c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0"/>
        <p:cNvGrpSpPr/>
        <p:nvPr/>
      </p:nvGrpSpPr>
      <p:grpSpPr>
        <a:xfrm>
          <a:off x="0" y="0"/>
          <a:ext cx="0" cy="0"/>
          <a:chOff x="0" y="0"/>
          <a:chExt cx="0" cy="0"/>
        </a:xfrm>
      </p:grpSpPr>
      <p:sp>
        <p:nvSpPr>
          <p:cNvPr id="1211" name="Google Shape;1211;g1045409f177_4_1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2" name="Google Shape;1212;g1045409f177_4_1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1"/>
        <p:cNvGrpSpPr/>
        <p:nvPr/>
      </p:nvGrpSpPr>
      <p:grpSpPr>
        <a:xfrm>
          <a:off x="0" y="0"/>
          <a:ext cx="0" cy="0"/>
          <a:chOff x="0" y="0"/>
          <a:chExt cx="0" cy="0"/>
        </a:xfrm>
      </p:grpSpPr>
      <p:sp>
        <p:nvSpPr>
          <p:cNvPr id="1222" name="Google Shape;1222;g1049b3fcd2c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3" name="Google Shape;1223;g1049b3fcd2c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Google Shape;1228;g10392222eed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9" name="Google Shape;1229;g10392222eed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Google Shape;1255;gfa643dcc9f_1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6" name="Google Shape;1256;gfa643dcc9f_1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1"/>
        <p:cNvGrpSpPr/>
        <p:nvPr/>
      </p:nvGrpSpPr>
      <p:grpSpPr>
        <a:xfrm>
          <a:off x="0" y="0"/>
          <a:ext cx="0" cy="0"/>
          <a:chOff x="0" y="0"/>
          <a:chExt cx="0" cy="0"/>
        </a:xfrm>
      </p:grpSpPr>
      <p:sp>
        <p:nvSpPr>
          <p:cNvPr id="1262" name="Google Shape;1262;g10392222eed_1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3" name="Google Shape;1263;g10392222eed_1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3"/>
        <p:cNvGrpSpPr/>
        <p:nvPr/>
      </p:nvGrpSpPr>
      <p:grpSpPr>
        <a:xfrm>
          <a:off x="0" y="0"/>
          <a:ext cx="0" cy="0"/>
          <a:chOff x="0" y="0"/>
          <a:chExt cx="0" cy="0"/>
        </a:xfrm>
      </p:grpSpPr>
      <p:sp>
        <p:nvSpPr>
          <p:cNvPr id="1274" name="Google Shape;1274;g103b319fe01_3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5" name="Google Shape;1275;g103b319fe01_3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sp>
        <p:nvSpPr>
          <p:cNvPr id="11" name="Google Shape;11;p4"/>
          <p:cNvSpPr txBox="1">
            <a:spLocks noGrp="1"/>
          </p:cNvSpPr>
          <p:nvPr>
            <p:ph type="ctrTitle"/>
          </p:nvPr>
        </p:nvSpPr>
        <p:spPr>
          <a:xfrm>
            <a:off x="311708" y="744575"/>
            <a:ext cx="8520600" cy="2052600"/>
          </a:xfrm>
          <a:prstGeom prst="rect">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5200"/>
              <a:buNone/>
              <a:defRPr sz="5200">
                <a:solidFill>
                  <a:schemeClr val="lt1"/>
                </a:solidFill>
              </a:defRPr>
            </a:lvl1pPr>
            <a:lvl2pPr lvl="1" algn="ctr">
              <a:lnSpc>
                <a:spcPct val="100000"/>
              </a:lnSpc>
              <a:spcBef>
                <a:spcPts val="0"/>
              </a:spcBef>
              <a:spcAft>
                <a:spcPts val="0"/>
              </a:spcAft>
              <a:buClr>
                <a:schemeClr val="lt1"/>
              </a:buClr>
              <a:buSzPts val="5200"/>
              <a:buNone/>
              <a:defRPr sz="5200">
                <a:solidFill>
                  <a:schemeClr val="lt1"/>
                </a:solidFill>
              </a:defRPr>
            </a:lvl2pPr>
            <a:lvl3pPr lvl="2" algn="ctr">
              <a:lnSpc>
                <a:spcPct val="100000"/>
              </a:lnSpc>
              <a:spcBef>
                <a:spcPts val="0"/>
              </a:spcBef>
              <a:spcAft>
                <a:spcPts val="0"/>
              </a:spcAft>
              <a:buClr>
                <a:schemeClr val="lt1"/>
              </a:buClr>
              <a:buSzPts val="5200"/>
              <a:buNone/>
              <a:defRPr sz="5200">
                <a:solidFill>
                  <a:schemeClr val="lt1"/>
                </a:solidFill>
              </a:defRPr>
            </a:lvl3pPr>
            <a:lvl4pPr lvl="3" algn="ctr">
              <a:lnSpc>
                <a:spcPct val="100000"/>
              </a:lnSpc>
              <a:spcBef>
                <a:spcPts val="0"/>
              </a:spcBef>
              <a:spcAft>
                <a:spcPts val="0"/>
              </a:spcAft>
              <a:buClr>
                <a:schemeClr val="lt1"/>
              </a:buClr>
              <a:buSzPts val="5200"/>
              <a:buNone/>
              <a:defRPr sz="5200">
                <a:solidFill>
                  <a:schemeClr val="lt1"/>
                </a:solidFill>
              </a:defRPr>
            </a:lvl4pPr>
            <a:lvl5pPr lvl="4" algn="ctr">
              <a:lnSpc>
                <a:spcPct val="100000"/>
              </a:lnSpc>
              <a:spcBef>
                <a:spcPts val="0"/>
              </a:spcBef>
              <a:spcAft>
                <a:spcPts val="0"/>
              </a:spcAft>
              <a:buClr>
                <a:schemeClr val="lt1"/>
              </a:buClr>
              <a:buSzPts val="5200"/>
              <a:buNone/>
              <a:defRPr sz="5200">
                <a:solidFill>
                  <a:schemeClr val="lt1"/>
                </a:solidFill>
              </a:defRPr>
            </a:lvl5pPr>
            <a:lvl6pPr lvl="5" algn="ctr">
              <a:lnSpc>
                <a:spcPct val="100000"/>
              </a:lnSpc>
              <a:spcBef>
                <a:spcPts val="0"/>
              </a:spcBef>
              <a:spcAft>
                <a:spcPts val="0"/>
              </a:spcAft>
              <a:buClr>
                <a:schemeClr val="lt1"/>
              </a:buClr>
              <a:buSzPts val="5200"/>
              <a:buNone/>
              <a:defRPr sz="5200">
                <a:solidFill>
                  <a:schemeClr val="lt1"/>
                </a:solidFill>
              </a:defRPr>
            </a:lvl6pPr>
            <a:lvl7pPr lvl="6" algn="ctr">
              <a:lnSpc>
                <a:spcPct val="100000"/>
              </a:lnSpc>
              <a:spcBef>
                <a:spcPts val="0"/>
              </a:spcBef>
              <a:spcAft>
                <a:spcPts val="0"/>
              </a:spcAft>
              <a:buClr>
                <a:schemeClr val="lt1"/>
              </a:buClr>
              <a:buSzPts val="5200"/>
              <a:buNone/>
              <a:defRPr sz="5200">
                <a:solidFill>
                  <a:schemeClr val="lt1"/>
                </a:solidFill>
              </a:defRPr>
            </a:lvl7pPr>
            <a:lvl8pPr lvl="7" algn="ctr">
              <a:lnSpc>
                <a:spcPct val="100000"/>
              </a:lnSpc>
              <a:spcBef>
                <a:spcPts val="0"/>
              </a:spcBef>
              <a:spcAft>
                <a:spcPts val="0"/>
              </a:spcAft>
              <a:buClr>
                <a:schemeClr val="lt1"/>
              </a:buClr>
              <a:buSzPts val="5200"/>
              <a:buNone/>
              <a:defRPr sz="5200">
                <a:solidFill>
                  <a:schemeClr val="lt1"/>
                </a:solidFill>
              </a:defRPr>
            </a:lvl8pPr>
            <a:lvl9pPr lvl="8" algn="ctr">
              <a:lnSpc>
                <a:spcPct val="100000"/>
              </a:lnSpc>
              <a:spcBef>
                <a:spcPts val="0"/>
              </a:spcBef>
              <a:spcAft>
                <a:spcPts val="0"/>
              </a:spcAft>
              <a:buClr>
                <a:schemeClr val="lt1"/>
              </a:buClr>
              <a:buSzPts val="5200"/>
              <a:buNone/>
              <a:defRPr sz="5200">
                <a:solidFill>
                  <a:schemeClr val="lt1"/>
                </a:solidFill>
              </a:defRPr>
            </a:lvl9pPr>
          </a:lstStyle>
          <a:p>
            <a:endParaRPr/>
          </a:p>
        </p:txBody>
      </p:sp>
      <p:sp>
        <p:nvSpPr>
          <p:cNvPr id="12" name="Google Shape;12;p4"/>
          <p:cNvSpPr txBox="1">
            <a:spLocks noGrp="1"/>
          </p:cNvSpPr>
          <p:nvPr>
            <p:ph type="subTitle" idx="1"/>
          </p:nvPr>
        </p:nvSpPr>
        <p:spPr>
          <a:xfrm>
            <a:off x="311700" y="2797175"/>
            <a:ext cx="8520600" cy="7926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dk1"/>
              </a:buClr>
              <a:buSzPts val="2800"/>
              <a:buNone/>
              <a:defRPr sz="2800">
                <a:solidFill>
                  <a:schemeClr val="dk1"/>
                </a:solidFill>
              </a:defRPr>
            </a:lvl1pPr>
            <a:lvl2pPr lvl="1" algn="ctr">
              <a:lnSpc>
                <a:spcPct val="100000"/>
              </a:lnSpc>
              <a:spcBef>
                <a:spcPts val="0"/>
              </a:spcBef>
              <a:spcAft>
                <a:spcPts val="0"/>
              </a:spcAft>
              <a:buClr>
                <a:schemeClr val="dk1"/>
              </a:buClr>
              <a:buSzPts val="2800"/>
              <a:buNone/>
              <a:defRPr sz="2800">
                <a:solidFill>
                  <a:schemeClr val="dk1"/>
                </a:solidFill>
              </a:defRPr>
            </a:lvl2pPr>
            <a:lvl3pPr lvl="2" algn="ctr">
              <a:lnSpc>
                <a:spcPct val="100000"/>
              </a:lnSpc>
              <a:spcBef>
                <a:spcPts val="0"/>
              </a:spcBef>
              <a:spcAft>
                <a:spcPts val="0"/>
              </a:spcAft>
              <a:buClr>
                <a:schemeClr val="dk1"/>
              </a:buClr>
              <a:buSzPts val="2800"/>
              <a:buNone/>
              <a:defRPr sz="2800">
                <a:solidFill>
                  <a:schemeClr val="dk1"/>
                </a:solidFill>
              </a:defRPr>
            </a:lvl3pPr>
            <a:lvl4pPr lvl="3" algn="ctr">
              <a:lnSpc>
                <a:spcPct val="100000"/>
              </a:lnSpc>
              <a:spcBef>
                <a:spcPts val="0"/>
              </a:spcBef>
              <a:spcAft>
                <a:spcPts val="0"/>
              </a:spcAft>
              <a:buClr>
                <a:schemeClr val="dk1"/>
              </a:buClr>
              <a:buSzPts val="2800"/>
              <a:buNone/>
              <a:defRPr sz="2800">
                <a:solidFill>
                  <a:schemeClr val="dk1"/>
                </a:solidFill>
              </a:defRPr>
            </a:lvl4pPr>
            <a:lvl5pPr lvl="4" algn="ctr">
              <a:lnSpc>
                <a:spcPct val="100000"/>
              </a:lnSpc>
              <a:spcBef>
                <a:spcPts val="0"/>
              </a:spcBef>
              <a:spcAft>
                <a:spcPts val="0"/>
              </a:spcAft>
              <a:buClr>
                <a:schemeClr val="dk1"/>
              </a:buClr>
              <a:buSzPts val="2800"/>
              <a:buNone/>
              <a:defRPr sz="2800">
                <a:solidFill>
                  <a:schemeClr val="dk1"/>
                </a:solidFill>
              </a:defRPr>
            </a:lvl5pPr>
            <a:lvl6pPr lvl="5" algn="ctr">
              <a:lnSpc>
                <a:spcPct val="100000"/>
              </a:lnSpc>
              <a:spcBef>
                <a:spcPts val="0"/>
              </a:spcBef>
              <a:spcAft>
                <a:spcPts val="0"/>
              </a:spcAft>
              <a:buClr>
                <a:schemeClr val="dk1"/>
              </a:buClr>
              <a:buSzPts val="2800"/>
              <a:buNone/>
              <a:defRPr sz="2800">
                <a:solidFill>
                  <a:schemeClr val="dk1"/>
                </a:solidFill>
              </a:defRPr>
            </a:lvl6pPr>
            <a:lvl7pPr lvl="6" algn="ctr">
              <a:lnSpc>
                <a:spcPct val="100000"/>
              </a:lnSpc>
              <a:spcBef>
                <a:spcPts val="0"/>
              </a:spcBef>
              <a:spcAft>
                <a:spcPts val="0"/>
              </a:spcAft>
              <a:buClr>
                <a:schemeClr val="dk1"/>
              </a:buClr>
              <a:buSzPts val="2800"/>
              <a:buNone/>
              <a:defRPr sz="2800">
                <a:solidFill>
                  <a:schemeClr val="dk1"/>
                </a:solidFill>
              </a:defRPr>
            </a:lvl7pPr>
            <a:lvl8pPr lvl="7" algn="ctr">
              <a:lnSpc>
                <a:spcPct val="100000"/>
              </a:lnSpc>
              <a:spcBef>
                <a:spcPts val="0"/>
              </a:spcBef>
              <a:spcAft>
                <a:spcPts val="0"/>
              </a:spcAft>
              <a:buClr>
                <a:schemeClr val="dk1"/>
              </a:buClr>
              <a:buSzPts val="2800"/>
              <a:buNone/>
              <a:defRPr sz="2800">
                <a:solidFill>
                  <a:schemeClr val="dk1"/>
                </a:solidFill>
              </a:defRPr>
            </a:lvl8pPr>
            <a:lvl9pPr lvl="8" algn="ctr">
              <a:lnSpc>
                <a:spcPct val="100000"/>
              </a:lnSpc>
              <a:spcBef>
                <a:spcPts val="0"/>
              </a:spcBef>
              <a:spcAft>
                <a:spcPts val="0"/>
              </a:spcAft>
              <a:buClr>
                <a:schemeClr val="dk1"/>
              </a:buClr>
              <a:buSzPts val="2800"/>
              <a:buNone/>
              <a:defRPr sz="2800">
                <a:solidFill>
                  <a:schemeClr val="dk1"/>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3"/>
          <p:cNvSpPr txBox="1">
            <a:spLocks noGrp="1"/>
          </p:cNvSpPr>
          <p:nvPr>
            <p:ph type="title" hasCustomPrompt="1"/>
          </p:nvPr>
        </p:nvSpPr>
        <p:spPr>
          <a:xfrm>
            <a:off x="311700" y="1106125"/>
            <a:ext cx="8520600" cy="1963500"/>
          </a:xfrm>
          <a:prstGeom prst="rect">
            <a:avLst/>
          </a:prstGeom>
          <a:solidFill>
            <a:schemeClr val="dk1"/>
          </a:solid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13"/>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Clr>
                <a:schemeClr val="dk1"/>
              </a:buClr>
              <a:buSzPts val="1800"/>
              <a:buChar char="●"/>
              <a:defRPr>
                <a:solidFill>
                  <a:schemeClr val="dk1"/>
                </a:solidFill>
              </a:defRPr>
            </a:lvl1pPr>
            <a:lvl2pPr marL="914400" lvl="1" indent="-317500" algn="ctr">
              <a:lnSpc>
                <a:spcPct val="115000"/>
              </a:lnSpc>
              <a:spcBef>
                <a:spcPts val="0"/>
              </a:spcBef>
              <a:spcAft>
                <a:spcPts val="0"/>
              </a:spcAft>
              <a:buClr>
                <a:schemeClr val="dk1"/>
              </a:buClr>
              <a:buSzPts val="1400"/>
              <a:buChar char="○"/>
              <a:defRPr>
                <a:solidFill>
                  <a:schemeClr val="dk1"/>
                </a:solidFill>
              </a:defRPr>
            </a:lvl2pPr>
            <a:lvl3pPr marL="1371600" lvl="2" indent="-317500" algn="ctr">
              <a:lnSpc>
                <a:spcPct val="115000"/>
              </a:lnSpc>
              <a:spcBef>
                <a:spcPts val="0"/>
              </a:spcBef>
              <a:spcAft>
                <a:spcPts val="0"/>
              </a:spcAft>
              <a:buClr>
                <a:schemeClr val="dk1"/>
              </a:buClr>
              <a:buSzPts val="1400"/>
              <a:buChar char="■"/>
              <a:defRPr>
                <a:solidFill>
                  <a:schemeClr val="dk1"/>
                </a:solidFill>
              </a:defRPr>
            </a:lvl3pPr>
            <a:lvl4pPr marL="1828800" lvl="3" indent="-317500" algn="ctr">
              <a:lnSpc>
                <a:spcPct val="115000"/>
              </a:lnSpc>
              <a:spcBef>
                <a:spcPts val="0"/>
              </a:spcBef>
              <a:spcAft>
                <a:spcPts val="0"/>
              </a:spcAft>
              <a:buClr>
                <a:schemeClr val="dk1"/>
              </a:buClr>
              <a:buSzPts val="1400"/>
              <a:buChar char="●"/>
              <a:defRPr>
                <a:solidFill>
                  <a:schemeClr val="dk1"/>
                </a:solidFill>
              </a:defRPr>
            </a:lvl4pPr>
            <a:lvl5pPr marL="2286000" lvl="4" indent="-317500" algn="ctr">
              <a:lnSpc>
                <a:spcPct val="115000"/>
              </a:lnSpc>
              <a:spcBef>
                <a:spcPts val="0"/>
              </a:spcBef>
              <a:spcAft>
                <a:spcPts val="0"/>
              </a:spcAft>
              <a:buClr>
                <a:schemeClr val="dk1"/>
              </a:buClr>
              <a:buSzPts val="1400"/>
              <a:buChar char="○"/>
              <a:defRPr>
                <a:solidFill>
                  <a:schemeClr val="dk1"/>
                </a:solidFill>
              </a:defRPr>
            </a:lvl5pPr>
            <a:lvl6pPr marL="2743200" lvl="5" indent="-317500" algn="ctr">
              <a:lnSpc>
                <a:spcPct val="115000"/>
              </a:lnSpc>
              <a:spcBef>
                <a:spcPts val="0"/>
              </a:spcBef>
              <a:spcAft>
                <a:spcPts val="0"/>
              </a:spcAft>
              <a:buClr>
                <a:schemeClr val="dk1"/>
              </a:buClr>
              <a:buSzPts val="1400"/>
              <a:buChar char="■"/>
              <a:defRPr>
                <a:solidFill>
                  <a:schemeClr val="dk1"/>
                </a:solidFill>
              </a:defRPr>
            </a:lvl6pPr>
            <a:lvl7pPr marL="3200400" lvl="6" indent="-317500" algn="ctr">
              <a:lnSpc>
                <a:spcPct val="115000"/>
              </a:lnSpc>
              <a:spcBef>
                <a:spcPts val="0"/>
              </a:spcBef>
              <a:spcAft>
                <a:spcPts val="0"/>
              </a:spcAft>
              <a:buClr>
                <a:schemeClr val="dk1"/>
              </a:buClr>
              <a:buSzPts val="1400"/>
              <a:buChar char="●"/>
              <a:defRPr>
                <a:solidFill>
                  <a:schemeClr val="dk1"/>
                </a:solidFill>
              </a:defRPr>
            </a:lvl7pPr>
            <a:lvl8pPr marL="3657600" lvl="7" indent="-317500" algn="ctr">
              <a:lnSpc>
                <a:spcPct val="115000"/>
              </a:lnSpc>
              <a:spcBef>
                <a:spcPts val="0"/>
              </a:spcBef>
              <a:spcAft>
                <a:spcPts val="0"/>
              </a:spcAft>
              <a:buClr>
                <a:schemeClr val="dk1"/>
              </a:buClr>
              <a:buSzPts val="1400"/>
              <a:buChar char="○"/>
              <a:defRPr>
                <a:solidFill>
                  <a:schemeClr val="dk1"/>
                </a:solidFill>
              </a:defRPr>
            </a:lvl8pPr>
            <a:lvl9pPr marL="4114800" lvl="8" indent="-317500" algn="ctr">
              <a:lnSpc>
                <a:spcPct val="115000"/>
              </a:lnSpc>
              <a:spcBef>
                <a:spcPts val="0"/>
              </a:spcBef>
              <a:spcAft>
                <a:spcPts val="0"/>
              </a:spcAft>
              <a:buClr>
                <a:schemeClr val="dk1"/>
              </a:buClr>
              <a:buSzPts val="1400"/>
              <a:buChar char="■"/>
              <a:defRPr>
                <a:solidFill>
                  <a:schemeClr val="dk1"/>
                </a:solidFill>
              </a:defRPr>
            </a:lvl9pPr>
          </a:lstStyle>
          <a:p>
            <a:endParaRPr/>
          </a:p>
        </p:txBody>
      </p:sp>
      <p:sp>
        <p:nvSpPr>
          <p:cNvPr id="47" name="Google Shape;47;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5"/>
          <p:cNvSpPr txBox="1">
            <a:spLocks noGrp="1"/>
          </p:cNvSpPr>
          <p:nvPr>
            <p:ph type="title"/>
          </p:nvPr>
        </p:nvSpPr>
        <p:spPr>
          <a:xfrm>
            <a:off x="311700" y="1771650"/>
            <a:ext cx="8520600" cy="1188600"/>
          </a:xfrm>
          <a:prstGeom prst="rect">
            <a:avLst/>
          </a:prstGeom>
          <a:solidFill>
            <a:schemeClr val="dk1"/>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Clr>
                <a:schemeClr val="lt1"/>
              </a:buClr>
              <a:buSzPts val="3600"/>
              <a:buNone/>
              <a:defRPr sz="3600">
                <a:solidFill>
                  <a:schemeClr val="lt1"/>
                </a:solidFill>
              </a:defRPr>
            </a:lvl2pPr>
            <a:lvl3pPr lvl="2" algn="ctr">
              <a:lnSpc>
                <a:spcPct val="100000"/>
              </a:lnSpc>
              <a:spcBef>
                <a:spcPts val="0"/>
              </a:spcBef>
              <a:spcAft>
                <a:spcPts val="0"/>
              </a:spcAft>
              <a:buClr>
                <a:schemeClr val="lt1"/>
              </a:buClr>
              <a:buSzPts val="3600"/>
              <a:buNone/>
              <a:defRPr sz="3600">
                <a:solidFill>
                  <a:schemeClr val="lt1"/>
                </a:solidFill>
              </a:defRPr>
            </a:lvl3pPr>
            <a:lvl4pPr lvl="3" algn="ctr">
              <a:lnSpc>
                <a:spcPct val="100000"/>
              </a:lnSpc>
              <a:spcBef>
                <a:spcPts val="0"/>
              </a:spcBef>
              <a:spcAft>
                <a:spcPts val="0"/>
              </a:spcAft>
              <a:buClr>
                <a:schemeClr val="lt1"/>
              </a:buClr>
              <a:buSzPts val="3600"/>
              <a:buNone/>
              <a:defRPr sz="3600">
                <a:solidFill>
                  <a:schemeClr val="lt1"/>
                </a:solidFill>
              </a:defRPr>
            </a:lvl4pPr>
            <a:lvl5pPr lvl="4" algn="ctr">
              <a:lnSpc>
                <a:spcPct val="100000"/>
              </a:lnSpc>
              <a:spcBef>
                <a:spcPts val="0"/>
              </a:spcBef>
              <a:spcAft>
                <a:spcPts val="0"/>
              </a:spcAft>
              <a:buClr>
                <a:schemeClr val="lt1"/>
              </a:buClr>
              <a:buSzPts val="3600"/>
              <a:buNone/>
              <a:defRPr sz="3600">
                <a:solidFill>
                  <a:schemeClr val="lt1"/>
                </a:solidFill>
              </a:defRPr>
            </a:lvl5pPr>
            <a:lvl6pPr lvl="5" algn="ctr">
              <a:lnSpc>
                <a:spcPct val="100000"/>
              </a:lnSpc>
              <a:spcBef>
                <a:spcPts val="0"/>
              </a:spcBef>
              <a:spcAft>
                <a:spcPts val="0"/>
              </a:spcAft>
              <a:buClr>
                <a:schemeClr val="lt1"/>
              </a:buClr>
              <a:buSzPts val="3600"/>
              <a:buNone/>
              <a:defRPr sz="3600">
                <a:solidFill>
                  <a:schemeClr val="lt1"/>
                </a:solidFill>
              </a:defRPr>
            </a:lvl6pPr>
            <a:lvl7pPr lvl="6" algn="ctr">
              <a:lnSpc>
                <a:spcPct val="100000"/>
              </a:lnSpc>
              <a:spcBef>
                <a:spcPts val="0"/>
              </a:spcBef>
              <a:spcAft>
                <a:spcPts val="0"/>
              </a:spcAft>
              <a:buClr>
                <a:schemeClr val="lt1"/>
              </a:buClr>
              <a:buSzPts val="3600"/>
              <a:buNone/>
              <a:defRPr sz="3600">
                <a:solidFill>
                  <a:schemeClr val="lt1"/>
                </a:solidFill>
              </a:defRPr>
            </a:lvl7pPr>
            <a:lvl8pPr lvl="7" algn="ctr">
              <a:lnSpc>
                <a:spcPct val="100000"/>
              </a:lnSpc>
              <a:spcBef>
                <a:spcPts val="0"/>
              </a:spcBef>
              <a:spcAft>
                <a:spcPts val="0"/>
              </a:spcAft>
              <a:buClr>
                <a:schemeClr val="lt1"/>
              </a:buClr>
              <a:buSzPts val="3600"/>
              <a:buNone/>
              <a:defRPr sz="3600">
                <a:solidFill>
                  <a:schemeClr val="lt1"/>
                </a:solidFill>
              </a:defRPr>
            </a:lvl8pPr>
            <a:lvl9pPr lvl="8" algn="ctr">
              <a:lnSpc>
                <a:spcPct val="100000"/>
              </a:lnSpc>
              <a:spcBef>
                <a:spcPts val="0"/>
              </a:spcBef>
              <a:spcAft>
                <a:spcPts val="0"/>
              </a:spcAft>
              <a:buClr>
                <a:schemeClr val="lt1"/>
              </a:buClr>
              <a:buSzPts val="3600"/>
              <a:buNone/>
              <a:defRPr sz="3600">
                <a:solidFill>
                  <a:schemeClr val="lt1"/>
                </a:solidFill>
              </a:defRPr>
            </a:lvl9pPr>
          </a:lstStyle>
          <a:p>
            <a:endParaRPr/>
          </a:p>
        </p:txBody>
      </p:sp>
      <p:sp>
        <p:nvSpPr>
          <p:cNvPr id="15" name="Google Shape;15;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6"/>
          <p:cNvSpPr txBox="1">
            <a:spLocks noGrp="1"/>
          </p:cNvSpPr>
          <p:nvPr>
            <p:ph type="title"/>
          </p:nvPr>
        </p:nvSpPr>
        <p:spPr>
          <a:xfrm>
            <a:off x="228600" y="228600"/>
            <a:ext cx="8686800" cy="548700"/>
          </a:xfrm>
          <a:prstGeom prst="rect">
            <a:avLst/>
          </a:prstGeom>
          <a:solidFill>
            <a:schemeClr val="dk1"/>
          </a:solid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 name="Google Shape;18;p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dk1"/>
              </a:buClr>
              <a:buSzPts val="1800"/>
              <a:buChar char="●"/>
              <a:defRPr>
                <a:solidFill>
                  <a:schemeClr val="dk1"/>
                </a:solidFill>
              </a:defRPr>
            </a:lvl1pPr>
            <a:lvl2pPr marL="914400" lvl="1" indent="-317500" algn="l">
              <a:lnSpc>
                <a:spcPct val="115000"/>
              </a:lnSpc>
              <a:spcBef>
                <a:spcPts val="0"/>
              </a:spcBef>
              <a:spcAft>
                <a:spcPts val="0"/>
              </a:spcAft>
              <a:buClr>
                <a:schemeClr val="dk1"/>
              </a:buClr>
              <a:buSzPts val="1400"/>
              <a:buChar char="○"/>
              <a:defRPr>
                <a:solidFill>
                  <a:schemeClr val="dk1"/>
                </a:solidFill>
              </a:defRPr>
            </a:lvl2pPr>
            <a:lvl3pPr marL="1371600" lvl="2" indent="-317500" algn="l">
              <a:lnSpc>
                <a:spcPct val="115000"/>
              </a:lnSpc>
              <a:spcBef>
                <a:spcPts val="0"/>
              </a:spcBef>
              <a:spcAft>
                <a:spcPts val="0"/>
              </a:spcAft>
              <a:buClr>
                <a:schemeClr val="dk1"/>
              </a:buClr>
              <a:buSzPts val="1400"/>
              <a:buChar char="■"/>
              <a:defRPr>
                <a:solidFill>
                  <a:schemeClr val="dk1"/>
                </a:solidFill>
              </a:defRPr>
            </a:lvl3pPr>
            <a:lvl4pPr marL="1828800" lvl="3" indent="-317500" algn="l">
              <a:lnSpc>
                <a:spcPct val="115000"/>
              </a:lnSpc>
              <a:spcBef>
                <a:spcPts val="0"/>
              </a:spcBef>
              <a:spcAft>
                <a:spcPts val="0"/>
              </a:spcAft>
              <a:buClr>
                <a:schemeClr val="dk1"/>
              </a:buClr>
              <a:buSzPts val="1400"/>
              <a:buChar char="●"/>
              <a:defRPr>
                <a:solidFill>
                  <a:schemeClr val="dk1"/>
                </a:solidFill>
              </a:defRPr>
            </a:lvl4pPr>
            <a:lvl5pPr marL="2286000" lvl="4" indent="-317500" algn="l">
              <a:lnSpc>
                <a:spcPct val="115000"/>
              </a:lnSpc>
              <a:spcBef>
                <a:spcPts val="0"/>
              </a:spcBef>
              <a:spcAft>
                <a:spcPts val="0"/>
              </a:spcAft>
              <a:buClr>
                <a:schemeClr val="dk1"/>
              </a:buClr>
              <a:buSzPts val="1400"/>
              <a:buChar char="○"/>
              <a:defRPr>
                <a:solidFill>
                  <a:schemeClr val="dk1"/>
                </a:solidFill>
              </a:defRPr>
            </a:lvl5pPr>
            <a:lvl6pPr marL="2743200" lvl="5" indent="-317500" algn="l">
              <a:lnSpc>
                <a:spcPct val="115000"/>
              </a:lnSpc>
              <a:spcBef>
                <a:spcPts val="0"/>
              </a:spcBef>
              <a:spcAft>
                <a:spcPts val="0"/>
              </a:spcAft>
              <a:buClr>
                <a:schemeClr val="dk1"/>
              </a:buClr>
              <a:buSzPts val="1400"/>
              <a:buChar char="■"/>
              <a:defRPr>
                <a:solidFill>
                  <a:schemeClr val="dk1"/>
                </a:solidFill>
              </a:defRPr>
            </a:lvl6pPr>
            <a:lvl7pPr marL="3200400" lvl="6" indent="-317500" algn="l">
              <a:lnSpc>
                <a:spcPct val="115000"/>
              </a:lnSpc>
              <a:spcBef>
                <a:spcPts val="0"/>
              </a:spcBef>
              <a:spcAft>
                <a:spcPts val="0"/>
              </a:spcAft>
              <a:buClr>
                <a:schemeClr val="dk1"/>
              </a:buClr>
              <a:buSzPts val="1400"/>
              <a:buChar char="●"/>
              <a:defRPr>
                <a:solidFill>
                  <a:schemeClr val="dk1"/>
                </a:solidFill>
              </a:defRPr>
            </a:lvl7pPr>
            <a:lvl8pPr marL="3657600" lvl="7" indent="-317500" algn="l">
              <a:lnSpc>
                <a:spcPct val="115000"/>
              </a:lnSpc>
              <a:spcBef>
                <a:spcPts val="0"/>
              </a:spcBef>
              <a:spcAft>
                <a:spcPts val="0"/>
              </a:spcAft>
              <a:buClr>
                <a:schemeClr val="dk1"/>
              </a:buClr>
              <a:buSzPts val="1400"/>
              <a:buChar char="○"/>
              <a:defRPr>
                <a:solidFill>
                  <a:schemeClr val="dk1"/>
                </a:solidFill>
              </a:defRPr>
            </a:lvl8pPr>
            <a:lvl9pPr marL="4114800" lvl="8" indent="-317500" algn="l">
              <a:lnSpc>
                <a:spcPct val="115000"/>
              </a:lnSpc>
              <a:spcBef>
                <a:spcPts val="0"/>
              </a:spcBef>
              <a:spcAft>
                <a:spcPts val="0"/>
              </a:spcAft>
              <a:buClr>
                <a:schemeClr val="dk1"/>
              </a:buClr>
              <a:buSzPts val="1400"/>
              <a:buChar char="■"/>
              <a:defRPr>
                <a:solidFill>
                  <a:schemeClr val="dk1"/>
                </a:solidFill>
              </a:defRPr>
            </a:lvl9pPr>
          </a:lstStyle>
          <a:p>
            <a:endParaRPr/>
          </a:p>
        </p:txBody>
      </p:sp>
      <p:sp>
        <p:nvSpPr>
          <p:cNvPr id="19" name="Google Shape;19;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Impact"/>
                <a:ea typeface="Impact"/>
                <a:cs typeface="Impact"/>
                <a:sym typeface="Impact"/>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Impact"/>
                <a:ea typeface="Impact"/>
                <a:cs typeface="Impact"/>
                <a:sym typeface="Impact"/>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Impact"/>
                <a:ea typeface="Impact"/>
                <a:cs typeface="Impact"/>
                <a:sym typeface="Impact"/>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Impact"/>
                <a:ea typeface="Impact"/>
                <a:cs typeface="Impact"/>
                <a:sym typeface="Impact"/>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Impact"/>
                <a:ea typeface="Impact"/>
                <a:cs typeface="Impact"/>
                <a:sym typeface="Impact"/>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Impact"/>
                <a:ea typeface="Impact"/>
                <a:cs typeface="Impact"/>
                <a:sym typeface="Impact"/>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Impact"/>
                <a:ea typeface="Impact"/>
                <a:cs typeface="Impact"/>
                <a:sym typeface="Impact"/>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Impact"/>
                <a:ea typeface="Impact"/>
                <a:cs typeface="Impact"/>
                <a:sym typeface="Impact"/>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Impact"/>
                <a:ea typeface="Impact"/>
                <a:cs typeface="Impact"/>
                <a:sym typeface="Impact"/>
              </a:defRPr>
            </a:lvl9pPr>
          </a:lstStyle>
          <a:p>
            <a:pPr marL="0" lvl="0" indent="0" algn="r" rtl="0">
              <a:spcBef>
                <a:spcPts val="0"/>
              </a:spcBef>
              <a:spcAft>
                <a:spcPts val="0"/>
              </a:spcAft>
              <a:buNone/>
            </a:pPr>
            <a:fld id="{00000000-1234-1234-1234-123412341234}" type="slidenum">
              <a:rPr lang="en"/>
              <a:t>‹#›</a:t>
            </a:fld>
            <a:endParaRPr>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7"/>
          <p:cNvSpPr txBox="1">
            <a:spLocks noGrp="1"/>
          </p:cNvSpPr>
          <p:nvPr>
            <p:ph type="title"/>
          </p:nvPr>
        </p:nvSpPr>
        <p:spPr>
          <a:xfrm>
            <a:off x="228600" y="228600"/>
            <a:ext cx="8686800" cy="548700"/>
          </a:xfrm>
          <a:prstGeom prst="rect">
            <a:avLst/>
          </a:prstGeom>
          <a:solidFill>
            <a:schemeClr val="dk1"/>
          </a:solid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dk1"/>
              </a:buClr>
              <a:buSzPts val="1400"/>
              <a:buChar char="●"/>
              <a:defRPr sz="1400">
                <a:solidFill>
                  <a:schemeClr val="dk1"/>
                </a:solidFill>
              </a:defRPr>
            </a:lvl1pPr>
            <a:lvl2pPr marL="914400" lvl="1" indent="-304800" algn="l">
              <a:lnSpc>
                <a:spcPct val="115000"/>
              </a:lnSpc>
              <a:spcBef>
                <a:spcPts val="0"/>
              </a:spcBef>
              <a:spcAft>
                <a:spcPts val="0"/>
              </a:spcAft>
              <a:buClr>
                <a:schemeClr val="dk1"/>
              </a:buClr>
              <a:buSzPts val="1200"/>
              <a:buChar char="○"/>
              <a:defRPr sz="1200">
                <a:solidFill>
                  <a:schemeClr val="dk1"/>
                </a:solidFill>
              </a:defRPr>
            </a:lvl2pPr>
            <a:lvl3pPr marL="1371600" lvl="2" indent="-304800" algn="l">
              <a:lnSpc>
                <a:spcPct val="115000"/>
              </a:lnSpc>
              <a:spcBef>
                <a:spcPts val="0"/>
              </a:spcBef>
              <a:spcAft>
                <a:spcPts val="0"/>
              </a:spcAft>
              <a:buClr>
                <a:schemeClr val="dk1"/>
              </a:buClr>
              <a:buSzPts val="1200"/>
              <a:buChar char="■"/>
              <a:defRPr sz="1200">
                <a:solidFill>
                  <a:schemeClr val="dk1"/>
                </a:solidFill>
              </a:defRPr>
            </a:lvl3pPr>
            <a:lvl4pPr marL="1828800" lvl="3" indent="-304800" algn="l">
              <a:lnSpc>
                <a:spcPct val="115000"/>
              </a:lnSpc>
              <a:spcBef>
                <a:spcPts val="0"/>
              </a:spcBef>
              <a:spcAft>
                <a:spcPts val="0"/>
              </a:spcAft>
              <a:buClr>
                <a:schemeClr val="dk1"/>
              </a:buClr>
              <a:buSzPts val="1200"/>
              <a:buChar char="●"/>
              <a:defRPr sz="1200">
                <a:solidFill>
                  <a:schemeClr val="dk1"/>
                </a:solidFill>
              </a:defRPr>
            </a:lvl4pPr>
            <a:lvl5pPr marL="2286000" lvl="4" indent="-304800" algn="l">
              <a:lnSpc>
                <a:spcPct val="115000"/>
              </a:lnSpc>
              <a:spcBef>
                <a:spcPts val="0"/>
              </a:spcBef>
              <a:spcAft>
                <a:spcPts val="0"/>
              </a:spcAft>
              <a:buClr>
                <a:schemeClr val="dk1"/>
              </a:buClr>
              <a:buSzPts val="1200"/>
              <a:buChar char="○"/>
              <a:defRPr sz="1200">
                <a:solidFill>
                  <a:schemeClr val="dk1"/>
                </a:solidFill>
              </a:defRPr>
            </a:lvl5pPr>
            <a:lvl6pPr marL="2743200" lvl="5" indent="-304800" algn="l">
              <a:lnSpc>
                <a:spcPct val="115000"/>
              </a:lnSpc>
              <a:spcBef>
                <a:spcPts val="0"/>
              </a:spcBef>
              <a:spcAft>
                <a:spcPts val="0"/>
              </a:spcAft>
              <a:buClr>
                <a:schemeClr val="dk1"/>
              </a:buClr>
              <a:buSzPts val="1200"/>
              <a:buChar char="■"/>
              <a:defRPr sz="1200">
                <a:solidFill>
                  <a:schemeClr val="dk1"/>
                </a:solidFill>
              </a:defRPr>
            </a:lvl6pPr>
            <a:lvl7pPr marL="3200400" lvl="6" indent="-304800" algn="l">
              <a:lnSpc>
                <a:spcPct val="115000"/>
              </a:lnSpc>
              <a:spcBef>
                <a:spcPts val="0"/>
              </a:spcBef>
              <a:spcAft>
                <a:spcPts val="0"/>
              </a:spcAft>
              <a:buClr>
                <a:schemeClr val="dk1"/>
              </a:buClr>
              <a:buSzPts val="1200"/>
              <a:buChar char="●"/>
              <a:defRPr sz="1200">
                <a:solidFill>
                  <a:schemeClr val="dk1"/>
                </a:solidFill>
              </a:defRPr>
            </a:lvl7pPr>
            <a:lvl8pPr marL="3657600" lvl="7" indent="-304800" algn="l">
              <a:lnSpc>
                <a:spcPct val="115000"/>
              </a:lnSpc>
              <a:spcBef>
                <a:spcPts val="0"/>
              </a:spcBef>
              <a:spcAft>
                <a:spcPts val="0"/>
              </a:spcAft>
              <a:buClr>
                <a:schemeClr val="dk1"/>
              </a:buClr>
              <a:buSzPts val="1200"/>
              <a:buChar char="○"/>
              <a:defRPr sz="1200">
                <a:solidFill>
                  <a:schemeClr val="dk1"/>
                </a:solidFill>
              </a:defRPr>
            </a:lvl8pPr>
            <a:lvl9pPr marL="4114800" lvl="8" indent="-304800" algn="l">
              <a:lnSpc>
                <a:spcPct val="115000"/>
              </a:lnSpc>
              <a:spcBef>
                <a:spcPts val="0"/>
              </a:spcBef>
              <a:spcAft>
                <a:spcPts val="0"/>
              </a:spcAft>
              <a:buClr>
                <a:schemeClr val="dk1"/>
              </a:buClr>
              <a:buSzPts val="1200"/>
              <a:buChar char="■"/>
              <a:defRPr sz="1200">
                <a:solidFill>
                  <a:schemeClr val="dk1"/>
                </a:solidFill>
              </a:defRPr>
            </a:lvl9pPr>
          </a:lstStyle>
          <a:p>
            <a:endParaRPr/>
          </a:p>
        </p:txBody>
      </p:sp>
      <p:sp>
        <p:nvSpPr>
          <p:cNvPr id="23" name="Google Shape;23;p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dk1"/>
              </a:buClr>
              <a:buSzPts val="1400"/>
              <a:buChar char="●"/>
              <a:defRPr sz="1400">
                <a:solidFill>
                  <a:schemeClr val="dk1"/>
                </a:solidFill>
              </a:defRPr>
            </a:lvl1pPr>
            <a:lvl2pPr marL="914400" lvl="1" indent="-304800" algn="l">
              <a:lnSpc>
                <a:spcPct val="115000"/>
              </a:lnSpc>
              <a:spcBef>
                <a:spcPts val="0"/>
              </a:spcBef>
              <a:spcAft>
                <a:spcPts val="0"/>
              </a:spcAft>
              <a:buClr>
                <a:schemeClr val="dk1"/>
              </a:buClr>
              <a:buSzPts val="1200"/>
              <a:buChar char="○"/>
              <a:defRPr sz="1200">
                <a:solidFill>
                  <a:schemeClr val="dk1"/>
                </a:solidFill>
              </a:defRPr>
            </a:lvl2pPr>
            <a:lvl3pPr marL="1371600" lvl="2" indent="-304800" algn="l">
              <a:lnSpc>
                <a:spcPct val="115000"/>
              </a:lnSpc>
              <a:spcBef>
                <a:spcPts val="0"/>
              </a:spcBef>
              <a:spcAft>
                <a:spcPts val="0"/>
              </a:spcAft>
              <a:buClr>
                <a:schemeClr val="dk1"/>
              </a:buClr>
              <a:buSzPts val="1200"/>
              <a:buChar char="■"/>
              <a:defRPr sz="1200">
                <a:solidFill>
                  <a:schemeClr val="dk1"/>
                </a:solidFill>
              </a:defRPr>
            </a:lvl3pPr>
            <a:lvl4pPr marL="1828800" lvl="3" indent="-304800" algn="l">
              <a:lnSpc>
                <a:spcPct val="115000"/>
              </a:lnSpc>
              <a:spcBef>
                <a:spcPts val="0"/>
              </a:spcBef>
              <a:spcAft>
                <a:spcPts val="0"/>
              </a:spcAft>
              <a:buClr>
                <a:schemeClr val="dk1"/>
              </a:buClr>
              <a:buSzPts val="1200"/>
              <a:buChar char="●"/>
              <a:defRPr sz="1200">
                <a:solidFill>
                  <a:schemeClr val="dk1"/>
                </a:solidFill>
              </a:defRPr>
            </a:lvl4pPr>
            <a:lvl5pPr marL="2286000" lvl="4" indent="-304800" algn="l">
              <a:lnSpc>
                <a:spcPct val="115000"/>
              </a:lnSpc>
              <a:spcBef>
                <a:spcPts val="0"/>
              </a:spcBef>
              <a:spcAft>
                <a:spcPts val="0"/>
              </a:spcAft>
              <a:buClr>
                <a:schemeClr val="dk1"/>
              </a:buClr>
              <a:buSzPts val="1200"/>
              <a:buChar char="○"/>
              <a:defRPr sz="1200">
                <a:solidFill>
                  <a:schemeClr val="dk1"/>
                </a:solidFill>
              </a:defRPr>
            </a:lvl5pPr>
            <a:lvl6pPr marL="2743200" lvl="5" indent="-304800" algn="l">
              <a:lnSpc>
                <a:spcPct val="115000"/>
              </a:lnSpc>
              <a:spcBef>
                <a:spcPts val="0"/>
              </a:spcBef>
              <a:spcAft>
                <a:spcPts val="0"/>
              </a:spcAft>
              <a:buClr>
                <a:schemeClr val="dk1"/>
              </a:buClr>
              <a:buSzPts val="1200"/>
              <a:buChar char="■"/>
              <a:defRPr sz="1200">
                <a:solidFill>
                  <a:schemeClr val="dk1"/>
                </a:solidFill>
              </a:defRPr>
            </a:lvl6pPr>
            <a:lvl7pPr marL="3200400" lvl="6" indent="-304800" algn="l">
              <a:lnSpc>
                <a:spcPct val="115000"/>
              </a:lnSpc>
              <a:spcBef>
                <a:spcPts val="0"/>
              </a:spcBef>
              <a:spcAft>
                <a:spcPts val="0"/>
              </a:spcAft>
              <a:buClr>
                <a:schemeClr val="dk1"/>
              </a:buClr>
              <a:buSzPts val="1200"/>
              <a:buChar char="●"/>
              <a:defRPr sz="1200">
                <a:solidFill>
                  <a:schemeClr val="dk1"/>
                </a:solidFill>
              </a:defRPr>
            </a:lvl7pPr>
            <a:lvl8pPr marL="3657600" lvl="7" indent="-304800" algn="l">
              <a:lnSpc>
                <a:spcPct val="115000"/>
              </a:lnSpc>
              <a:spcBef>
                <a:spcPts val="0"/>
              </a:spcBef>
              <a:spcAft>
                <a:spcPts val="0"/>
              </a:spcAft>
              <a:buClr>
                <a:schemeClr val="dk1"/>
              </a:buClr>
              <a:buSzPts val="1200"/>
              <a:buChar char="○"/>
              <a:defRPr sz="1200">
                <a:solidFill>
                  <a:schemeClr val="dk1"/>
                </a:solidFill>
              </a:defRPr>
            </a:lvl8pPr>
            <a:lvl9pPr marL="4114800" lvl="8" indent="-304800" algn="l">
              <a:lnSpc>
                <a:spcPct val="115000"/>
              </a:lnSpc>
              <a:spcBef>
                <a:spcPts val="0"/>
              </a:spcBef>
              <a:spcAft>
                <a:spcPts val="0"/>
              </a:spcAft>
              <a:buClr>
                <a:schemeClr val="dk1"/>
              </a:buClr>
              <a:buSzPts val="1200"/>
              <a:buChar char="■"/>
              <a:defRPr sz="1200">
                <a:solidFill>
                  <a:schemeClr val="dk1"/>
                </a:solidFill>
              </a:defRPr>
            </a:lvl9pPr>
          </a:lstStyle>
          <a:p>
            <a:endParaRPr/>
          </a:p>
        </p:txBody>
      </p:sp>
      <p:sp>
        <p:nvSpPr>
          <p:cNvPr id="24" name="Google Shape;24;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8"/>
          <p:cNvSpPr txBox="1">
            <a:spLocks noGrp="1"/>
          </p:cNvSpPr>
          <p:nvPr>
            <p:ph type="title"/>
          </p:nvPr>
        </p:nvSpPr>
        <p:spPr>
          <a:xfrm>
            <a:off x="228600" y="228600"/>
            <a:ext cx="8686800" cy="548700"/>
          </a:xfrm>
          <a:prstGeom prst="rect">
            <a:avLst/>
          </a:prstGeom>
          <a:solidFill>
            <a:schemeClr val="dk1"/>
          </a:solid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9"/>
          <p:cNvSpPr txBox="1">
            <a:spLocks noGrp="1"/>
          </p:cNvSpPr>
          <p:nvPr>
            <p:ph type="title"/>
          </p:nvPr>
        </p:nvSpPr>
        <p:spPr>
          <a:xfrm>
            <a:off x="311700" y="555600"/>
            <a:ext cx="2808000" cy="755700"/>
          </a:xfrm>
          <a:prstGeom prst="rect">
            <a:avLst/>
          </a:prstGeom>
          <a:solidFill>
            <a:schemeClr val="dk1"/>
          </a:solid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9"/>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Clr>
                <a:schemeClr val="dk1"/>
              </a:buClr>
              <a:buSzPts val="1200"/>
              <a:buChar char="●"/>
              <a:defRPr sz="1200">
                <a:solidFill>
                  <a:schemeClr val="dk1"/>
                </a:solidFill>
              </a:defRPr>
            </a:lvl1pPr>
            <a:lvl2pPr marL="914400" lvl="1" indent="-304800" algn="l">
              <a:lnSpc>
                <a:spcPct val="115000"/>
              </a:lnSpc>
              <a:spcBef>
                <a:spcPts val="0"/>
              </a:spcBef>
              <a:spcAft>
                <a:spcPts val="0"/>
              </a:spcAft>
              <a:buClr>
                <a:schemeClr val="dk1"/>
              </a:buClr>
              <a:buSzPts val="1200"/>
              <a:buChar char="○"/>
              <a:defRPr sz="1200">
                <a:solidFill>
                  <a:schemeClr val="dk1"/>
                </a:solidFill>
              </a:defRPr>
            </a:lvl2pPr>
            <a:lvl3pPr marL="1371600" lvl="2" indent="-304800" algn="l">
              <a:lnSpc>
                <a:spcPct val="115000"/>
              </a:lnSpc>
              <a:spcBef>
                <a:spcPts val="0"/>
              </a:spcBef>
              <a:spcAft>
                <a:spcPts val="0"/>
              </a:spcAft>
              <a:buClr>
                <a:schemeClr val="dk1"/>
              </a:buClr>
              <a:buSzPts val="1200"/>
              <a:buChar char="■"/>
              <a:defRPr sz="1200">
                <a:solidFill>
                  <a:schemeClr val="dk1"/>
                </a:solidFill>
              </a:defRPr>
            </a:lvl3pPr>
            <a:lvl4pPr marL="1828800" lvl="3" indent="-304800" algn="l">
              <a:lnSpc>
                <a:spcPct val="115000"/>
              </a:lnSpc>
              <a:spcBef>
                <a:spcPts val="0"/>
              </a:spcBef>
              <a:spcAft>
                <a:spcPts val="0"/>
              </a:spcAft>
              <a:buClr>
                <a:schemeClr val="dk1"/>
              </a:buClr>
              <a:buSzPts val="1200"/>
              <a:buChar char="●"/>
              <a:defRPr sz="1200">
                <a:solidFill>
                  <a:schemeClr val="dk1"/>
                </a:solidFill>
              </a:defRPr>
            </a:lvl4pPr>
            <a:lvl5pPr marL="2286000" lvl="4" indent="-304800" algn="l">
              <a:lnSpc>
                <a:spcPct val="115000"/>
              </a:lnSpc>
              <a:spcBef>
                <a:spcPts val="0"/>
              </a:spcBef>
              <a:spcAft>
                <a:spcPts val="0"/>
              </a:spcAft>
              <a:buClr>
                <a:schemeClr val="dk1"/>
              </a:buClr>
              <a:buSzPts val="1200"/>
              <a:buChar char="○"/>
              <a:defRPr sz="1200">
                <a:solidFill>
                  <a:schemeClr val="dk1"/>
                </a:solidFill>
              </a:defRPr>
            </a:lvl5pPr>
            <a:lvl6pPr marL="2743200" lvl="5" indent="-304800" algn="l">
              <a:lnSpc>
                <a:spcPct val="115000"/>
              </a:lnSpc>
              <a:spcBef>
                <a:spcPts val="0"/>
              </a:spcBef>
              <a:spcAft>
                <a:spcPts val="0"/>
              </a:spcAft>
              <a:buClr>
                <a:schemeClr val="dk1"/>
              </a:buClr>
              <a:buSzPts val="1200"/>
              <a:buChar char="■"/>
              <a:defRPr sz="1200">
                <a:solidFill>
                  <a:schemeClr val="dk1"/>
                </a:solidFill>
              </a:defRPr>
            </a:lvl6pPr>
            <a:lvl7pPr marL="3200400" lvl="6" indent="-304800" algn="l">
              <a:lnSpc>
                <a:spcPct val="115000"/>
              </a:lnSpc>
              <a:spcBef>
                <a:spcPts val="0"/>
              </a:spcBef>
              <a:spcAft>
                <a:spcPts val="0"/>
              </a:spcAft>
              <a:buClr>
                <a:schemeClr val="dk1"/>
              </a:buClr>
              <a:buSzPts val="1200"/>
              <a:buChar char="●"/>
              <a:defRPr sz="1200">
                <a:solidFill>
                  <a:schemeClr val="dk1"/>
                </a:solidFill>
              </a:defRPr>
            </a:lvl7pPr>
            <a:lvl8pPr marL="3657600" lvl="7" indent="-304800" algn="l">
              <a:lnSpc>
                <a:spcPct val="115000"/>
              </a:lnSpc>
              <a:spcBef>
                <a:spcPts val="0"/>
              </a:spcBef>
              <a:spcAft>
                <a:spcPts val="0"/>
              </a:spcAft>
              <a:buClr>
                <a:schemeClr val="dk1"/>
              </a:buClr>
              <a:buSzPts val="1200"/>
              <a:buChar char="○"/>
              <a:defRPr sz="1200">
                <a:solidFill>
                  <a:schemeClr val="dk1"/>
                </a:solidFill>
              </a:defRPr>
            </a:lvl8pPr>
            <a:lvl9pPr marL="4114800" lvl="8" indent="-304800" algn="l">
              <a:lnSpc>
                <a:spcPct val="115000"/>
              </a:lnSpc>
              <a:spcBef>
                <a:spcPts val="0"/>
              </a:spcBef>
              <a:spcAft>
                <a:spcPts val="0"/>
              </a:spcAft>
              <a:buClr>
                <a:schemeClr val="dk1"/>
              </a:buClr>
              <a:buSzPts val="1200"/>
              <a:buChar char="■"/>
              <a:defRPr sz="1200">
                <a:solidFill>
                  <a:schemeClr val="dk1"/>
                </a:solidFill>
              </a:defRPr>
            </a:lvl9pPr>
          </a:lstStyle>
          <a:p>
            <a:endParaRPr/>
          </a:p>
        </p:txBody>
      </p:sp>
      <p:sp>
        <p:nvSpPr>
          <p:cNvPr id="31" name="Google Shape;31;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10"/>
          <p:cNvSpPr txBox="1">
            <a:spLocks noGrp="1"/>
          </p:cNvSpPr>
          <p:nvPr>
            <p:ph type="title"/>
          </p:nvPr>
        </p:nvSpPr>
        <p:spPr>
          <a:xfrm>
            <a:off x="740664" y="742950"/>
            <a:ext cx="6367800" cy="3657600"/>
          </a:xfrm>
          <a:prstGeom prst="rect">
            <a:avLst/>
          </a:prstGeom>
          <a:solidFill>
            <a:schemeClr val="dk1"/>
          </a:solidFill>
          <a:ln>
            <a:noFill/>
          </a:ln>
        </p:spPr>
        <p:txBody>
          <a:bodyPr spcFirstLastPara="1" wrap="square" lIns="274300" tIns="91425" rIns="91425" bIns="91425" anchor="ctr"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sp>
        <p:nvSpPr>
          <p:cNvPr id="34" name="Google Shape;34;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1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11"/>
          <p:cNvSpPr txBox="1">
            <a:spLocks noGrp="1"/>
          </p:cNvSpPr>
          <p:nvPr>
            <p:ph type="title"/>
          </p:nvPr>
        </p:nvSpPr>
        <p:spPr>
          <a:xfrm>
            <a:off x="265500" y="226075"/>
            <a:ext cx="4045200" cy="2743200"/>
          </a:xfrm>
          <a:prstGeom prst="rect">
            <a:avLst/>
          </a:prstGeom>
          <a:solidFill>
            <a:schemeClr val="dk1"/>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4200"/>
              <a:buNone/>
              <a:defRPr sz="4200">
                <a:solidFill>
                  <a:schemeClr val="lt1"/>
                </a:solidFill>
              </a:defRPr>
            </a:lvl1pPr>
            <a:lvl2pPr lvl="1" algn="ctr">
              <a:lnSpc>
                <a:spcPct val="100000"/>
              </a:lnSpc>
              <a:spcBef>
                <a:spcPts val="0"/>
              </a:spcBef>
              <a:spcAft>
                <a:spcPts val="0"/>
              </a:spcAft>
              <a:buClr>
                <a:schemeClr val="lt1"/>
              </a:buClr>
              <a:buSzPts val="4200"/>
              <a:buNone/>
              <a:defRPr sz="4200">
                <a:solidFill>
                  <a:schemeClr val="lt1"/>
                </a:solidFill>
              </a:defRPr>
            </a:lvl2pPr>
            <a:lvl3pPr lvl="2" algn="ctr">
              <a:lnSpc>
                <a:spcPct val="100000"/>
              </a:lnSpc>
              <a:spcBef>
                <a:spcPts val="0"/>
              </a:spcBef>
              <a:spcAft>
                <a:spcPts val="0"/>
              </a:spcAft>
              <a:buClr>
                <a:schemeClr val="lt1"/>
              </a:buClr>
              <a:buSzPts val="4200"/>
              <a:buNone/>
              <a:defRPr sz="4200">
                <a:solidFill>
                  <a:schemeClr val="lt1"/>
                </a:solidFill>
              </a:defRPr>
            </a:lvl3pPr>
            <a:lvl4pPr lvl="3" algn="ctr">
              <a:lnSpc>
                <a:spcPct val="100000"/>
              </a:lnSpc>
              <a:spcBef>
                <a:spcPts val="0"/>
              </a:spcBef>
              <a:spcAft>
                <a:spcPts val="0"/>
              </a:spcAft>
              <a:buClr>
                <a:schemeClr val="lt1"/>
              </a:buClr>
              <a:buSzPts val="4200"/>
              <a:buNone/>
              <a:defRPr sz="4200">
                <a:solidFill>
                  <a:schemeClr val="lt1"/>
                </a:solidFill>
              </a:defRPr>
            </a:lvl4pPr>
            <a:lvl5pPr lvl="4" algn="ctr">
              <a:lnSpc>
                <a:spcPct val="100000"/>
              </a:lnSpc>
              <a:spcBef>
                <a:spcPts val="0"/>
              </a:spcBef>
              <a:spcAft>
                <a:spcPts val="0"/>
              </a:spcAft>
              <a:buClr>
                <a:schemeClr val="lt1"/>
              </a:buClr>
              <a:buSzPts val="4200"/>
              <a:buNone/>
              <a:defRPr sz="4200">
                <a:solidFill>
                  <a:schemeClr val="lt1"/>
                </a:solidFill>
              </a:defRPr>
            </a:lvl5pPr>
            <a:lvl6pPr lvl="5" algn="ctr">
              <a:lnSpc>
                <a:spcPct val="100000"/>
              </a:lnSpc>
              <a:spcBef>
                <a:spcPts val="0"/>
              </a:spcBef>
              <a:spcAft>
                <a:spcPts val="0"/>
              </a:spcAft>
              <a:buClr>
                <a:schemeClr val="lt1"/>
              </a:buClr>
              <a:buSzPts val="4200"/>
              <a:buNone/>
              <a:defRPr sz="4200">
                <a:solidFill>
                  <a:schemeClr val="lt1"/>
                </a:solidFill>
              </a:defRPr>
            </a:lvl6pPr>
            <a:lvl7pPr lvl="6" algn="ctr">
              <a:lnSpc>
                <a:spcPct val="100000"/>
              </a:lnSpc>
              <a:spcBef>
                <a:spcPts val="0"/>
              </a:spcBef>
              <a:spcAft>
                <a:spcPts val="0"/>
              </a:spcAft>
              <a:buClr>
                <a:schemeClr val="lt1"/>
              </a:buClr>
              <a:buSzPts val="4200"/>
              <a:buNone/>
              <a:defRPr sz="4200">
                <a:solidFill>
                  <a:schemeClr val="lt1"/>
                </a:solidFill>
              </a:defRPr>
            </a:lvl7pPr>
            <a:lvl8pPr lvl="7" algn="ctr">
              <a:lnSpc>
                <a:spcPct val="100000"/>
              </a:lnSpc>
              <a:spcBef>
                <a:spcPts val="0"/>
              </a:spcBef>
              <a:spcAft>
                <a:spcPts val="0"/>
              </a:spcAft>
              <a:buClr>
                <a:schemeClr val="lt1"/>
              </a:buClr>
              <a:buSzPts val="4200"/>
              <a:buNone/>
              <a:defRPr sz="4200">
                <a:solidFill>
                  <a:schemeClr val="lt1"/>
                </a:solidFill>
              </a:defRPr>
            </a:lvl8pPr>
            <a:lvl9pPr lvl="8" algn="ctr">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38" name="Google Shape;38;p11"/>
          <p:cNvSpPr txBox="1">
            <a:spLocks noGrp="1"/>
          </p:cNvSpPr>
          <p:nvPr>
            <p:ph type="subTitle" idx="1"/>
          </p:nvPr>
        </p:nvSpPr>
        <p:spPr>
          <a:xfrm>
            <a:off x="265500" y="2969275"/>
            <a:ext cx="4045200" cy="6357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39" name="Google Shape;39;p11"/>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Clr>
                <a:schemeClr val="dk1"/>
              </a:buClr>
              <a:buSzPts val="1800"/>
              <a:buChar char="●"/>
              <a:defRPr>
                <a:solidFill>
                  <a:schemeClr val="dk1"/>
                </a:solidFill>
              </a:defRPr>
            </a:lvl1pPr>
            <a:lvl2pPr marL="914400" lvl="1" indent="-317500" algn="l">
              <a:lnSpc>
                <a:spcPct val="115000"/>
              </a:lnSpc>
              <a:spcBef>
                <a:spcPts val="0"/>
              </a:spcBef>
              <a:spcAft>
                <a:spcPts val="0"/>
              </a:spcAft>
              <a:buClr>
                <a:schemeClr val="dk1"/>
              </a:buClr>
              <a:buSzPts val="1400"/>
              <a:buChar char="○"/>
              <a:defRPr>
                <a:solidFill>
                  <a:schemeClr val="dk1"/>
                </a:solidFill>
              </a:defRPr>
            </a:lvl2pPr>
            <a:lvl3pPr marL="1371600" lvl="2" indent="-317500" algn="l">
              <a:lnSpc>
                <a:spcPct val="115000"/>
              </a:lnSpc>
              <a:spcBef>
                <a:spcPts val="0"/>
              </a:spcBef>
              <a:spcAft>
                <a:spcPts val="0"/>
              </a:spcAft>
              <a:buClr>
                <a:schemeClr val="dk1"/>
              </a:buClr>
              <a:buSzPts val="1400"/>
              <a:buChar char="■"/>
              <a:defRPr>
                <a:solidFill>
                  <a:schemeClr val="dk1"/>
                </a:solidFill>
              </a:defRPr>
            </a:lvl3pPr>
            <a:lvl4pPr marL="1828800" lvl="3" indent="-317500" algn="l">
              <a:lnSpc>
                <a:spcPct val="115000"/>
              </a:lnSpc>
              <a:spcBef>
                <a:spcPts val="0"/>
              </a:spcBef>
              <a:spcAft>
                <a:spcPts val="0"/>
              </a:spcAft>
              <a:buClr>
                <a:schemeClr val="dk1"/>
              </a:buClr>
              <a:buSzPts val="1400"/>
              <a:buChar char="●"/>
              <a:defRPr>
                <a:solidFill>
                  <a:schemeClr val="dk1"/>
                </a:solidFill>
              </a:defRPr>
            </a:lvl4pPr>
            <a:lvl5pPr marL="2286000" lvl="4" indent="-317500" algn="l">
              <a:lnSpc>
                <a:spcPct val="115000"/>
              </a:lnSpc>
              <a:spcBef>
                <a:spcPts val="0"/>
              </a:spcBef>
              <a:spcAft>
                <a:spcPts val="0"/>
              </a:spcAft>
              <a:buClr>
                <a:schemeClr val="dk1"/>
              </a:buClr>
              <a:buSzPts val="1400"/>
              <a:buChar char="○"/>
              <a:defRPr>
                <a:solidFill>
                  <a:schemeClr val="dk1"/>
                </a:solidFill>
              </a:defRPr>
            </a:lvl5pPr>
            <a:lvl6pPr marL="2743200" lvl="5" indent="-317500" algn="l">
              <a:lnSpc>
                <a:spcPct val="115000"/>
              </a:lnSpc>
              <a:spcBef>
                <a:spcPts val="0"/>
              </a:spcBef>
              <a:spcAft>
                <a:spcPts val="0"/>
              </a:spcAft>
              <a:buClr>
                <a:schemeClr val="dk1"/>
              </a:buClr>
              <a:buSzPts val="1400"/>
              <a:buChar char="■"/>
              <a:defRPr>
                <a:solidFill>
                  <a:schemeClr val="dk1"/>
                </a:solidFill>
              </a:defRPr>
            </a:lvl6pPr>
            <a:lvl7pPr marL="3200400" lvl="6" indent="-317500" algn="l">
              <a:lnSpc>
                <a:spcPct val="115000"/>
              </a:lnSpc>
              <a:spcBef>
                <a:spcPts val="0"/>
              </a:spcBef>
              <a:spcAft>
                <a:spcPts val="0"/>
              </a:spcAft>
              <a:buClr>
                <a:schemeClr val="dk1"/>
              </a:buClr>
              <a:buSzPts val="1400"/>
              <a:buChar char="●"/>
              <a:defRPr>
                <a:solidFill>
                  <a:schemeClr val="dk1"/>
                </a:solidFill>
              </a:defRPr>
            </a:lvl7pPr>
            <a:lvl8pPr marL="3657600" lvl="7" indent="-317500" algn="l">
              <a:lnSpc>
                <a:spcPct val="115000"/>
              </a:lnSpc>
              <a:spcBef>
                <a:spcPts val="0"/>
              </a:spcBef>
              <a:spcAft>
                <a:spcPts val="0"/>
              </a:spcAft>
              <a:buClr>
                <a:schemeClr val="dk1"/>
              </a:buClr>
              <a:buSzPts val="1400"/>
              <a:buChar char="○"/>
              <a:defRPr>
                <a:solidFill>
                  <a:schemeClr val="dk1"/>
                </a:solidFill>
              </a:defRPr>
            </a:lvl8pPr>
            <a:lvl9pPr marL="4114800" lvl="8" indent="-317500" algn="l">
              <a:lnSpc>
                <a:spcPct val="115000"/>
              </a:lnSpc>
              <a:spcBef>
                <a:spcPts val="0"/>
              </a:spcBef>
              <a:spcAft>
                <a:spcPts val="0"/>
              </a:spcAft>
              <a:buClr>
                <a:schemeClr val="dk1"/>
              </a:buClr>
              <a:buSzPts val="1400"/>
              <a:buChar char="■"/>
              <a:defRPr>
                <a:solidFill>
                  <a:schemeClr val="dk1"/>
                </a:solidFill>
              </a:defRPr>
            </a:lvl9pPr>
          </a:lstStyle>
          <a:p>
            <a:endParaRPr/>
          </a:p>
        </p:txBody>
      </p:sp>
      <p:sp>
        <p:nvSpPr>
          <p:cNvPr id="40" name="Google Shape;40;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2"/>
          <p:cNvSpPr txBox="1">
            <a:spLocks noGrp="1"/>
          </p:cNvSpPr>
          <p:nvPr>
            <p:ph type="body" idx="1"/>
          </p:nvPr>
        </p:nvSpPr>
        <p:spPr>
          <a:xfrm>
            <a:off x="841900" y="420992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Font typeface="Helvetica Neue Light"/>
              <a:buNone/>
              <a:defRPr i="1">
                <a:latin typeface="Helvetica Neue Light"/>
                <a:ea typeface="Helvetica Neue Light"/>
                <a:cs typeface="Helvetica Neue Light"/>
                <a:sym typeface="Helvetica Neue Light"/>
              </a:defRPr>
            </a:lvl1pPr>
          </a:lstStyle>
          <a:p>
            <a:endParaRPr/>
          </a:p>
        </p:txBody>
      </p:sp>
      <p:sp>
        <p:nvSpPr>
          <p:cNvPr id="43" name="Google Shape;43;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3"/>
          <p:cNvSpPr txBox="1">
            <a:spLocks noGrp="1"/>
          </p:cNvSpPr>
          <p:nvPr>
            <p:ph type="title"/>
          </p:nvPr>
        </p:nvSpPr>
        <p:spPr>
          <a:xfrm>
            <a:off x="228600" y="228600"/>
            <a:ext cx="8686800" cy="548700"/>
          </a:xfrm>
          <a:prstGeom prst="rect">
            <a:avLst/>
          </a:prstGeom>
          <a:solidFill>
            <a:schemeClr val="dk1"/>
          </a:solidFill>
          <a:ln>
            <a:noFill/>
          </a:ln>
        </p:spPr>
        <p:txBody>
          <a:bodyPr spcFirstLastPara="1" wrap="square" lIns="91425" tIns="91425" rIns="91425" bIns="91425" anchor="ctr" anchorCtr="0">
            <a:normAutofit/>
          </a:bodyPr>
          <a:lstStyle>
            <a:lvl1pPr marR="0" lvl="0" algn="l" rtl="0">
              <a:lnSpc>
                <a:spcPct val="100000"/>
              </a:lnSpc>
              <a:spcBef>
                <a:spcPts val="0"/>
              </a:spcBef>
              <a:spcAft>
                <a:spcPts val="0"/>
              </a:spcAft>
              <a:buClr>
                <a:schemeClr val="lt1"/>
              </a:buClr>
              <a:buSzPts val="2800"/>
              <a:buFont typeface="Helvetica Neue"/>
              <a:buNone/>
              <a:defRPr sz="2800" b="1" i="0" u="none" strike="noStrike" cap="none">
                <a:solidFill>
                  <a:schemeClr val="lt1"/>
                </a:solidFill>
                <a:latin typeface="Helvetica Neue"/>
                <a:ea typeface="Helvetica Neue"/>
                <a:cs typeface="Helvetica Neue"/>
                <a:sym typeface="Helvetica Neue"/>
              </a:defRPr>
            </a:lvl1pPr>
            <a:lvl2pPr marR="0" lvl="1" algn="l" rtl="0">
              <a:lnSpc>
                <a:spcPct val="100000"/>
              </a:lnSpc>
              <a:spcBef>
                <a:spcPts val="0"/>
              </a:spcBef>
              <a:spcAft>
                <a:spcPts val="0"/>
              </a:spcAft>
              <a:buClr>
                <a:schemeClr val="lt1"/>
              </a:buClr>
              <a:buSzPts val="2800"/>
              <a:buFont typeface="Helvetica Neue"/>
              <a:buNone/>
              <a:defRPr sz="2800" b="1" i="0" u="none" strike="noStrike" cap="none">
                <a:solidFill>
                  <a:schemeClr val="lt1"/>
                </a:solidFill>
                <a:latin typeface="Helvetica Neue"/>
                <a:ea typeface="Helvetica Neue"/>
                <a:cs typeface="Helvetica Neue"/>
                <a:sym typeface="Helvetica Neue"/>
              </a:defRPr>
            </a:lvl2pPr>
            <a:lvl3pPr marR="0" lvl="2" algn="l" rtl="0">
              <a:lnSpc>
                <a:spcPct val="100000"/>
              </a:lnSpc>
              <a:spcBef>
                <a:spcPts val="0"/>
              </a:spcBef>
              <a:spcAft>
                <a:spcPts val="0"/>
              </a:spcAft>
              <a:buClr>
                <a:schemeClr val="lt1"/>
              </a:buClr>
              <a:buSzPts val="2800"/>
              <a:buFont typeface="Helvetica Neue"/>
              <a:buNone/>
              <a:defRPr sz="2800" b="1" i="0" u="none" strike="noStrike" cap="none">
                <a:solidFill>
                  <a:schemeClr val="lt1"/>
                </a:solidFill>
                <a:latin typeface="Helvetica Neue"/>
                <a:ea typeface="Helvetica Neue"/>
                <a:cs typeface="Helvetica Neue"/>
                <a:sym typeface="Helvetica Neue"/>
              </a:defRPr>
            </a:lvl3pPr>
            <a:lvl4pPr marR="0" lvl="3" algn="l" rtl="0">
              <a:lnSpc>
                <a:spcPct val="100000"/>
              </a:lnSpc>
              <a:spcBef>
                <a:spcPts val="0"/>
              </a:spcBef>
              <a:spcAft>
                <a:spcPts val="0"/>
              </a:spcAft>
              <a:buClr>
                <a:schemeClr val="lt1"/>
              </a:buClr>
              <a:buSzPts val="2800"/>
              <a:buFont typeface="Helvetica Neue"/>
              <a:buNone/>
              <a:defRPr sz="2800" b="1" i="0" u="none" strike="noStrike" cap="none">
                <a:solidFill>
                  <a:schemeClr val="lt1"/>
                </a:solidFill>
                <a:latin typeface="Helvetica Neue"/>
                <a:ea typeface="Helvetica Neue"/>
                <a:cs typeface="Helvetica Neue"/>
                <a:sym typeface="Helvetica Neue"/>
              </a:defRPr>
            </a:lvl4pPr>
            <a:lvl5pPr marR="0" lvl="4" algn="l" rtl="0">
              <a:lnSpc>
                <a:spcPct val="100000"/>
              </a:lnSpc>
              <a:spcBef>
                <a:spcPts val="0"/>
              </a:spcBef>
              <a:spcAft>
                <a:spcPts val="0"/>
              </a:spcAft>
              <a:buClr>
                <a:schemeClr val="lt1"/>
              </a:buClr>
              <a:buSzPts val="2800"/>
              <a:buFont typeface="Helvetica Neue"/>
              <a:buNone/>
              <a:defRPr sz="2800" b="1" i="0" u="none" strike="noStrike" cap="none">
                <a:solidFill>
                  <a:schemeClr val="lt1"/>
                </a:solidFill>
                <a:latin typeface="Helvetica Neue"/>
                <a:ea typeface="Helvetica Neue"/>
                <a:cs typeface="Helvetica Neue"/>
                <a:sym typeface="Helvetica Neue"/>
              </a:defRPr>
            </a:lvl5pPr>
            <a:lvl6pPr marR="0" lvl="5" algn="l" rtl="0">
              <a:lnSpc>
                <a:spcPct val="100000"/>
              </a:lnSpc>
              <a:spcBef>
                <a:spcPts val="0"/>
              </a:spcBef>
              <a:spcAft>
                <a:spcPts val="0"/>
              </a:spcAft>
              <a:buClr>
                <a:schemeClr val="lt1"/>
              </a:buClr>
              <a:buSzPts val="2800"/>
              <a:buFont typeface="Helvetica Neue"/>
              <a:buNone/>
              <a:defRPr sz="2800" b="1" i="0" u="none" strike="noStrike" cap="none">
                <a:solidFill>
                  <a:schemeClr val="lt1"/>
                </a:solidFill>
                <a:latin typeface="Helvetica Neue"/>
                <a:ea typeface="Helvetica Neue"/>
                <a:cs typeface="Helvetica Neue"/>
                <a:sym typeface="Helvetica Neue"/>
              </a:defRPr>
            </a:lvl6pPr>
            <a:lvl7pPr marR="0" lvl="6" algn="l" rtl="0">
              <a:lnSpc>
                <a:spcPct val="100000"/>
              </a:lnSpc>
              <a:spcBef>
                <a:spcPts val="0"/>
              </a:spcBef>
              <a:spcAft>
                <a:spcPts val="0"/>
              </a:spcAft>
              <a:buClr>
                <a:schemeClr val="lt1"/>
              </a:buClr>
              <a:buSzPts val="2800"/>
              <a:buFont typeface="Helvetica Neue"/>
              <a:buNone/>
              <a:defRPr sz="2800" b="1" i="0" u="none" strike="noStrike" cap="none">
                <a:solidFill>
                  <a:schemeClr val="lt1"/>
                </a:solidFill>
                <a:latin typeface="Helvetica Neue"/>
                <a:ea typeface="Helvetica Neue"/>
                <a:cs typeface="Helvetica Neue"/>
                <a:sym typeface="Helvetica Neue"/>
              </a:defRPr>
            </a:lvl7pPr>
            <a:lvl8pPr marR="0" lvl="7" algn="l" rtl="0">
              <a:lnSpc>
                <a:spcPct val="100000"/>
              </a:lnSpc>
              <a:spcBef>
                <a:spcPts val="0"/>
              </a:spcBef>
              <a:spcAft>
                <a:spcPts val="0"/>
              </a:spcAft>
              <a:buClr>
                <a:schemeClr val="lt1"/>
              </a:buClr>
              <a:buSzPts val="2800"/>
              <a:buFont typeface="Helvetica Neue"/>
              <a:buNone/>
              <a:defRPr sz="2800" b="1" i="0" u="none" strike="noStrike" cap="none">
                <a:solidFill>
                  <a:schemeClr val="lt1"/>
                </a:solidFill>
                <a:latin typeface="Helvetica Neue"/>
                <a:ea typeface="Helvetica Neue"/>
                <a:cs typeface="Helvetica Neue"/>
                <a:sym typeface="Helvetica Neue"/>
              </a:defRPr>
            </a:lvl8pPr>
            <a:lvl9pPr marR="0" lvl="8" algn="l" rtl="0">
              <a:lnSpc>
                <a:spcPct val="100000"/>
              </a:lnSpc>
              <a:spcBef>
                <a:spcPts val="0"/>
              </a:spcBef>
              <a:spcAft>
                <a:spcPts val="0"/>
              </a:spcAft>
              <a:buClr>
                <a:schemeClr val="lt1"/>
              </a:buClr>
              <a:buSzPts val="2800"/>
              <a:buFont typeface="Helvetica Neue"/>
              <a:buNone/>
              <a:defRPr sz="2800" b="1" i="0" u="none" strike="noStrike" cap="none">
                <a:solidFill>
                  <a:schemeClr val="lt1"/>
                </a:solidFill>
                <a:latin typeface="Helvetica Neue"/>
                <a:ea typeface="Helvetica Neue"/>
                <a:cs typeface="Helvetica Neue"/>
                <a:sym typeface="Helvetica Neue"/>
              </a:defRPr>
            </a:lvl9pPr>
          </a:lstStyle>
          <a:p>
            <a:endParaRPr/>
          </a:p>
        </p:txBody>
      </p:sp>
      <p:sp>
        <p:nvSpPr>
          <p:cNvPr id="7" name="Google Shape;7;p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1"/>
              </a:buClr>
              <a:buSzPts val="1800"/>
              <a:buFont typeface="Helvetica Neue"/>
              <a:buChar char="●"/>
              <a:defRPr sz="1800" b="0" i="0" u="none" strike="noStrike" cap="none">
                <a:solidFill>
                  <a:schemeClr val="dk1"/>
                </a:solidFill>
                <a:latin typeface="Helvetica Neue"/>
                <a:ea typeface="Helvetica Neue"/>
                <a:cs typeface="Helvetica Neue"/>
                <a:sym typeface="Helvetica Neue"/>
              </a:defRPr>
            </a:lvl1pPr>
            <a:lvl2pPr marL="914400" marR="0" lvl="1" indent="-317500" algn="l" rtl="0">
              <a:lnSpc>
                <a:spcPct val="115000"/>
              </a:lnSpc>
              <a:spcBef>
                <a:spcPts val="0"/>
              </a:spcBef>
              <a:spcAft>
                <a:spcPts val="0"/>
              </a:spcAft>
              <a:buClr>
                <a:schemeClr val="dk1"/>
              </a:buClr>
              <a:buSzPts val="1400"/>
              <a:buFont typeface="Helvetica Neue"/>
              <a:buChar char="○"/>
              <a:defRPr sz="1400" b="0" i="0" u="none" strike="noStrike" cap="none">
                <a:solidFill>
                  <a:schemeClr val="dk1"/>
                </a:solidFill>
                <a:latin typeface="Helvetica Neue"/>
                <a:ea typeface="Helvetica Neue"/>
                <a:cs typeface="Helvetica Neue"/>
                <a:sym typeface="Helvetica Neue"/>
              </a:defRPr>
            </a:lvl2pPr>
            <a:lvl3pPr marL="1371600" marR="0" lvl="2" indent="-317500" algn="l" rtl="0">
              <a:lnSpc>
                <a:spcPct val="115000"/>
              </a:lnSpc>
              <a:spcBef>
                <a:spcPts val="0"/>
              </a:spcBef>
              <a:spcAft>
                <a:spcPts val="0"/>
              </a:spcAft>
              <a:buClr>
                <a:schemeClr val="dk1"/>
              </a:buClr>
              <a:buSzPts val="1400"/>
              <a:buFont typeface="Helvetica Neue"/>
              <a:buChar char="■"/>
              <a:defRPr sz="1400" b="0" i="0" u="none" strike="noStrike" cap="none">
                <a:solidFill>
                  <a:schemeClr val="dk1"/>
                </a:solidFill>
                <a:latin typeface="Helvetica Neue"/>
                <a:ea typeface="Helvetica Neue"/>
                <a:cs typeface="Helvetica Neue"/>
                <a:sym typeface="Helvetica Neue"/>
              </a:defRPr>
            </a:lvl3pPr>
            <a:lvl4pPr marL="1828800" marR="0" lvl="3" indent="-317500" algn="l" rtl="0">
              <a:lnSpc>
                <a:spcPct val="115000"/>
              </a:lnSpc>
              <a:spcBef>
                <a:spcPts val="0"/>
              </a:spcBef>
              <a:spcAft>
                <a:spcPts val="0"/>
              </a:spcAft>
              <a:buClr>
                <a:schemeClr val="dk1"/>
              </a:buClr>
              <a:buSzPts val="1400"/>
              <a:buFont typeface="Helvetica Neue"/>
              <a:buChar char="●"/>
              <a:defRPr sz="1400" b="0" i="0" u="none" strike="noStrike" cap="none">
                <a:solidFill>
                  <a:schemeClr val="dk1"/>
                </a:solidFill>
                <a:latin typeface="Helvetica Neue"/>
                <a:ea typeface="Helvetica Neue"/>
                <a:cs typeface="Helvetica Neue"/>
                <a:sym typeface="Helvetica Neue"/>
              </a:defRPr>
            </a:lvl4pPr>
            <a:lvl5pPr marL="2286000" marR="0" lvl="4" indent="-317500" algn="l" rtl="0">
              <a:lnSpc>
                <a:spcPct val="115000"/>
              </a:lnSpc>
              <a:spcBef>
                <a:spcPts val="0"/>
              </a:spcBef>
              <a:spcAft>
                <a:spcPts val="0"/>
              </a:spcAft>
              <a:buClr>
                <a:schemeClr val="dk1"/>
              </a:buClr>
              <a:buSzPts val="1400"/>
              <a:buFont typeface="Helvetica Neue"/>
              <a:buChar char="○"/>
              <a:defRPr sz="1400" b="0" i="0" u="none" strike="noStrike" cap="none">
                <a:solidFill>
                  <a:schemeClr val="dk1"/>
                </a:solidFill>
                <a:latin typeface="Helvetica Neue"/>
                <a:ea typeface="Helvetica Neue"/>
                <a:cs typeface="Helvetica Neue"/>
                <a:sym typeface="Helvetica Neue"/>
              </a:defRPr>
            </a:lvl5pPr>
            <a:lvl6pPr marL="2743200" marR="0" lvl="5" indent="-317500" algn="l" rtl="0">
              <a:lnSpc>
                <a:spcPct val="115000"/>
              </a:lnSpc>
              <a:spcBef>
                <a:spcPts val="0"/>
              </a:spcBef>
              <a:spcAft>
                <a:spcPts val="0"/>
              </a:spcAft>
              <a:buClr>
                <a:schemeClr val="dk1"/>
              </a:buClr>
              <a:buSzPts val="1400"/>
              <a:buFont typeface="Helvetica Neue"/>
              <a:buChar char="■"/>
              <a:defRPr sz="1400" b="0" i="0" u="none" strike="noStrike" cap="none">
                <a:solidFill>
                  <a:schemeClr val="dk1"/>
                </a:solidFill>
                <a:latin typeface="Helvetica Neue"/>
                <a:ea typeface="Helvetica Neue"/>
                <a:cs typeface="Helvetica Neue"/>
                <a:sym typeface="Helvetica Neue"/>
              </a:defRPr>
            </a:lvl6pPr>
            <a:lvl7pPr marL="3200400" marR="0" lvl="6" indent="-317500" algn="l" rtl="0">
              <a:lnSpc>
                <a:spcPct val="115000"/>
              </a:lnSpc>
              <a:spcBef>
                <a:spcPts val="0"/>
              </a:spcBef>
              <a:spcAft>
                <a:spcPts val="0"/>
              </a:spcAft>
              <a:buClr>
                <a:schemeClr val="dk1"/>
              </a:buClr>
              <a:buSzPts val="1400"/>
              <a:buFont typeface="Helvetica Neue"/>
              <a:buChar char="●"/>
              <a:defRPr sz="1400" b="0" i="0" u="none" strike="noStrike" cap="none">
                <a:solidFill>
                  <a:schemeClr val="dk1"/>
                </a:solidFill>
                <a:latin typeface="Helvetica Neue"/>
                <a:ea typeface="Helvetica Neue"/>
                <a:cs typeface="Helvetica Neue"/>
                <a:sym typeface="Helvetica Neue"/>
              </a:defRPr>
            </a:lvl7pPr>
            <a:lvl8pPr marL="3657600" marR="0" lvl="7" indent="-317500" algn="l" rtl="0">
              <a:lnSpc>
                <a:spcPct val="115000"/>
              </a:lnSpc>
              <a:spcBef>
                <a:spcPts val="0"/>
              </a:spcBef>
              <a:spcAft>
                <a:spcPts val="0"/>
              </a:spcAft>
              <a:buClr>
                <a:schemeClr val="dk1"/>
              </a:buClr>
              <a:buSzPts val="1400"/>
              <a:buFont typeface="Helvetica Neue"/>
              <a:buChar char="○"/>
              <a:defRPr sz="1400" b="0" i="0" u="none" strike="noStrike" cap="none">
                <a:solidFill>
                  <a:schemeClr val="dk1"/>
                </a:solidFill>
                <a:latin typeface="Helvetica Neue"/>
                <a:ea typeface="Helvetica Neue"/>
                <a:cs typeface="Helvetica Neue"/>
                <a:sym typeface="Helvetica Neue"/>
              </a:defRPr>
            </a:lvl8pPr>
            <a:lvl9pPr marL="4114800" marR="0" lvl="8" indent="-317500" algn="l" rtl="0">
              <a:lnSpc>
                <a:spcPct val="115000"/>
              </a:lnSpc>
              <a:spcBef>
                <a:spcPts val="0"/>
              </a:spcBef>
              <a:spcAft>
                <a:spcPts val="0"/>
              </a:spcAft>
              <a:buClr>
                <a:schemeClr val="dk1"/>
              </a:buClr>
              <a:buSzPts val="1400"/>
              <a:buFont typeface="Helvetica Neue"/>
              <a:buChar char="■"/>
              <a:defRPr sz="1400" b="0" i="0" u="none" strike="noStrike" cap="none">
                <a:solidFill>
                  <a:schemeClr val="dk1"/>
                </a:solidFill>
                <a:latin typeface="Helvetica Neue"/>
                <a:ea typeface="Helvetica Neue"/>
                <a:cs typeface="Helvetica Neue"/>
                <a:sym typeface="Helvetica Neue"/>
              </a:defRPr>
            </a:lvl9pPr>
          </a:lstStyle>
          <a:p>
            <a:endParaRPr/>
          </a:p>
        </p:txBody>
      </p:sp>
      <p:sp>
        <p:nvSpPr>
          <p:cNvPr id="8" name="Google Shape;8;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Impact"/>
                <a:ea typeface="Impact"/>
                <a:cs typeface="Impact"/>
                <a:sym typeface="Impact"/>
              </a:defRPr>
            </a:lvl9pPr>
          </a:lstStyle>
          <a:p>
            <a:pPr marL="0" lvl="0" indent="0" algn="r" rtl="0">
              <a:spcBef>
                <a:spcPts val="0"/>
              </a:spcBef>
              <a:spcAft>
                <a:spcPts val="0"/>
              </a:spcAft>
              <a:buNone/>
            </a:pPr>
            <a:fld id="{00000000-1234-1234-1234-123412341234}" type="slidenum">
              <a:rPr lang="en"/>
              <a:t>‹#›</a:t>
            </a:fld>
            <a:endParaRPr/>
          </a:p>
        </p:txBody>
      </p:sp>
      <p:pic>
        <p:nvPicPr>
          <p:cNvPr id="9" name="Google Shape;9;p3"/>
          <p:cNvPicPr preferRelativeResize="0"/>
          <p:nvPr/>
        </p:nvPicPr>
        <p:blipFill rotWithShape="1">
          <a:blip r:embed="rId13">
            <a:alphaModFix/>
          </a:blip>
          <a:srcRect/>
          <a:stretch/>
        </p:blipFill>
        <p:spPr>
          <a:xfrm>
            <a:off x="0" y="4424125"/>
            <a:ext cx="719375" cy="71937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2.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6.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0.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8.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25.xml"/><Relationship Id="rId1" Type="http://schemas.openxmlformats.org/officeDocument/2006/relationships/slideLayout" Target="../slideLayouts/slideLayout3.xml"/><Relationship Id="rId4" Type="http://schemas.openxmlformats.org/officeDocument/2006/relationships/image" Target="../media/image70.png"/></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9.xml"/><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1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30.xml"/><Relationship Id="rId1" Type="http://schemas.openxmlformats.org/officeDocument/2006/relationships/slideLayout" Target="../slideLayouts/slideLayout3.xml"/><Relationship Id="rId4" Type="http://schemas.openxmlformats.org/officeDocument/2006/relationships/image" Target="../media/image74.png"/></Relationships>
</file>

<file path=ppt/slides/_rels/slide1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31.xml"/><Relationship Id="rId1" Type="http://schemas.openxmlformats.org/officeDocument/2006/relationships/slideLayout" Target="../slideLayouts/slideLayout3.xml"/><Relationship Id="rId4" Type="http://schemas.openxmlformats.org/officeDocument/2006/relationships/image" Target="../media/image76.png"/></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33.xml"/><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39.xml"/><Relationship Id="rId1" Type="http://schemas.openxmlformats.org/officeDocument/2006/relationships/slideLayout" Target="../slideLayouts/slideLayout3.xml"/><Relationship Id="rId4" Type="http://schemas.openxmlformats.org/officeDocument/2006/relationships/image" Target="../media/image7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43.xml"/><Relationship Id="rId1" Type="http://schemas.openxmlformats.org/officeDocument/2006/relationships/slideLayout" Target="../slideLayouts/slideLayout3.xml"/><Relationship Id="rId4" Type="http://schemas.openxmlformats.org/officeDocument/2006/relationships/image" Target="../media/image81.png"/></Relationships>
</file>

<file path=ppt/slides/_rels/slide1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44.xml"/><Relationship Id="rId1" Type="http://schemas.openxmlformats.org/officeDocument/2006/relationships/slideLayout" Target="../slideLayouts/slideLayout3.xml"/><Relationship Id="rId4" Type="http://schemas.openxmlformats.org/officeDocument/2006/relationships/image" Target="../media/image83.png"/></Relationships>
</file>

<file path=ppt/slides/_rels/slide1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5.xml"/><Relationship Id="rId1" Type="http://schemas.openxmlformats.org/officeDocument/2006/relationships/slideLayout" Target="../slideLayouts/slideLayout3.xml"/><Relationship Id="rId4" Type="http://schemas.openxmlformats.org/officeDocument/2006/relationships/image" Target="../media/image84.png"/></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53.xml"/><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54.xml"/><Relationship Id="rId1" Type="http://schemas.openxmlformats.org/officeDocument/2006/relationships/slideLayout" Target="../slideLayouts/slideLayout3.xml"/><Relationship Id="rId4" Type="http://schemas.openxmlformats.org/officeDocument/2006/relationships/image" Target="../media/image86.png"/></Relationships>
</file>

<file path=ppt/slides/_rels/slide15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55.xml"/><Relationship Id="rId1" Type="http://schemas.openxmlformats.org/officeDocument/2006/relationships/slideLayout" Target="../slideLayouts/slideLayout3.xml"/><Relationship Id="rId4" Type="http://schemas.openxmlformats.org/officeDocument/2006/relationships/image" Target="../media/image85.png"/></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7.xml"/><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58.xml"/><Relationship Id="rId1" Type="http://schemas.openxmlformats.org/officeDocument/2006/relationships/slideLayout" Target="../slideLayouts/slideLayout5.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0.xml"/><Relationship Id="rId1" Type="http://schemas.openxmlformats.org/officeDocument/2006/relationships/slideLayout" Target="../slideLayouts/slideLayout3.xml"/><Relationship Id="rId4" Type="http://schemas.openxmlformats.org/officeDocument/2006/relationships/image" Target="../media/image10.jpg"/></Relationships>
</file>

<file path=ppt/slides/_rels/slide16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1.xml"/><Relationship Id="rId1" Type="http://schemas.openxmlformats.org/officeDocument/2006/relationships/slideLayout" Target="../slideLayouts/slideLayout3.xml"/><Relationship Id="rId6" Type="http://schemas.openxmlformats.org/officeDocument/2006/relationships/image" Target="../media/image14.jpg"/><Relationship Id="rId5" Type="http://schemas.openxmlformats.org/officeDocument/2006/relationships/image" Target="../media/image12.jpg"/><Relationship Id="rId4" Type="http://schemas.openxmlformats.org/officeDocument/2006/relationships/image" Target="../media/image13.jpg"/></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3.xml"/><Relationship Id="rId1" Type="http://schemas.openxmlformats.org/officeDocument/2006/relationships/slideLayout" Target="../slideLayouts/slideLayout3.xml"/><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image" Target="../media/image25.png"/></Relationships>
</file>

<file path=ppt/slides/_rels/slide16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4.xml"/><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5.xml"/><Relationship Id="rId1" Type="http://schemas.openxmlformats.org/officeDocument/2006/relationships/slideLayout" Target="../slideLayouts/slideLayout3.xml"/><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image" Target="../media/image25.png"/></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3.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jp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slide" Target="slide36.xml"/><Relationship Id="rId13" Type="http://schemas.openxmlformats.org/officeDocument/2006/relationships/slide" Target="slide16.xml"/><Relationship Id="rId18" Type="http://schemas.openxmlformats.org/officeDocument/2006/relationships/slide" Target="slide34.xml"/><Relationship Id="rId26" Type="http://schemas.openxmlformats.org/officeDocument/2006/relationships/slide" Target="slide77.xml"/><Relationship Id="rId3" Type="http://schemas.openxmlformats.org/officeDocument/2006/relationships/slide" Target="slide10.xml"/><Relationship Id="rId21" Type="http://schemas.openxmlformats.org/officeDocument/2006/relationships/slide" Target="slide42.xml"/><Relationship Id="rId7" Type="http://schemas.openxmlformats.org/officeDocument/2006/relationships/slide" Target="slide19.xml"/><Relationship Id="rId12" Type="http://schemas.openxmlformats.org/officeDocument/2006/relationships/slide" Target="slide14.xml"/><Relationship Id="rId17" Type="http://schemas.openxmlformats.org/officeDocument/2006/relationships/slide" Target="slide30.xml"/><Relationship Id="rId25" Type="http://schemas.openxmlformats.org/officeDocument/2006/relationships/slide" Target="slide57.xml"/><Relationship Id="rId2" Type="http://schemas.openxmlformats.org/officeDocument/2006/relationships/notesSlide" Target="../notesSlides/notesSlide2.xml"/><Relationship Id="rId16" Type="http://schemas.openxmlformats.org/officeDocument/2006/relationships/slide" Target="slide26.xml"/><Relationship Id="rId20" Type="http://schemas.openxmlformats.org/officeDocument/2006/relationships/slide" Target="slide38.xml"/><Relationship Id="rId1" Type="http://schemas.openxmlformats.org/officeDocument/2006/relationships/slideLayout" Target="../slideLayouts/slideLayout3.xml"/><Relationship Id="rId6" Type="http://schemas.openxmlformats.org/officeDocument/2006/relationships/slide" Target="slide3.xml"/><Relationship Id="rId11" Type="http://schemas.openxmlformats.org/officeDocument/2006/relationships/slide" Target="slide11.xml"/><Relationship Id="rId24" Type="http://schemas.openxmlformats.org/officeDocument/2006/relationships/slide" Target="slide52.xml"/><Relationship Id="rId5" Type="http://schemas.openxmlformats.org/officeDocument/2006/relationships/slide" Target="slide23.xml"/><Relationship Id="rId15" Type="http://schemas.openxmlformats.org/officeDocument/2006/relationships/slide" Target="slide25.xml"/><Relationship Id="rId23" Type="http://schemas.openxmlformats.org/officeDocument/2006/relationships/slide" Target="slide45.xml"/><Relationship Id="rId10" Type="http://schemas.openxmlformats.org/officeDocument/2006/relationships/slide" Target="slide5.xml"/><Relationship Id="rId19" Type="http://schemas.openxmlformats.org/officeDocument/2006/relationships/slide" Target="slide37.xml"/><Relationship Id="rId4" Type="http://schemas.openxmlformats.org/officeDocument/2006/relationships/slide" Target="slide4.xml"/><Relationship Id="rId9" Type="http://schemas.openxmlformats.org/officeDocument/2006/relationships/slide" Target="slide43.xml"/><Relationship Id="rId14" Type="http://schemas.openxmlformats.org/officeDocument/2006/relationships/slide" Target="slide18.xml"/><Relationship Id="rId22" Type="http://schemas.openxmlformats.org/officeDocument/2006/relationships/slide" Target="slide44.xml"/><Relationship Id="rId27" Type="http://schemas.openxmlformats.org/officeDocument/2006/relationships/slide" Target="slide7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9.png"/><Relationship Id="rId4" Type="http://schemas.openxmlformats.org/officeDocument/2006/relationships/image" Target="../media/image28.jp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3.xml"/><Relationship Id="rId5" Type="http://schemas.openxmlformats.org/officeDocument/2006/relationships/image" Target="../media/image48.png"/><Relationship Id="rId4" Type="http://schemas.openxmlformats.org/officeDocument/2006/relationships/image" Target="../media/image47.png"/></Relationships>
</file>

<file path=ppt/slides/_rels/slide52.xml.rels><?xml version="1.0" encoding="UTF-8" standalone="yes"?>
<Relationships xmlns="http://schemas.openxmlformats.org/package/2006/relationships"><Relationship Id="rId3" Type="http://schemas.openxmlformats.org/officeDocument/2006/relationships/slide" Target="slide128.xml"/><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53.jpg"/></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3" Type="http://schemas.openxmlformats.org/officeDocument/2006/relationships/slide" Target="slide98.xml"/><Relationship Id="rId18" Type="http://schemas.openxmlformats.org/officeDocument/2006/relationships/slide" Target="slide122.xml"/><Relationship Id="rId26" Type="http://schemas.openxmlformats.org/officeDocument/2006/relationships/slide" Target="slide136.xml"/><Relationship Id="rId39" Type="http://schemas.openxmlformats.org/officeDocument/2006/relationships/slide" Target="slide156.xml"/><Relationship Id="rId21" Type="http://schemas.openxmlformats.org/officeDocument/2006/relationships/slide" Target="slide126.xml"/><Relationship Id="rId34" Type="http://schemas.openxmlformats.org/officeDocument/2006/relationships/slide" Target="slide150.xml"/><Relationship Id="rId7" Type="http://schemas.openxmlformats.org/officeDocument/2006/relationships/slide" Target="slide88.xml"/><Relationship Id="rId12" Type="http://schemas.openxmlformats.org/officeDocument/2006/relationships/slide" Target="slide97.xml"/><Relationship Id="rId17" Type="http://schemas.openxmlformats.org/officeDocument/2006/relationships/slide" Target="slide115.xml"/><Relationship Id="rId25" Type="http://schemas.openxmlformats.org/officeDocument/2006/relationships/slide" Target="slide135.xml"/><Relationship Id="rId33" Type="http://schemas.openxmlformats.org/officeDocument/2006/relationships/slide" Target="slide149.xml"/><Relationship Id="rId38" Type="http://schemas.openxmlformats.org/officeDocument/2006/relationships/slide" Target="slide155.xml"/><Relationship Id="rId2" Type="http://schemas.openxmlformats.org/officeDocument/2006/relationships/notesSlide" Target="../notesSlides/notesSlide79.xml"/><Relationship Id="rId16" Type="http://schemas.openxmlformats.org/officeDocument/2006/relationships/slide" Target="slide114.xml"/><Relationship Id="rId20" Type="http://schemas.openxmlformats.org/officeDocument/2006/relationships/slide" Target="slide125.xml"/><Relationship Id="rId29" Type="http://schemas.openxmlformats.org/officeDocument/2006/relationships/slide" Target="slide140.xml"/><Relationship Id="rId1" Type="http://schemas.openxmlformats.org/officeDocument/2006/relationships/slideLayout" Target="../slideLayouts/slideLayout3.xml"/><Relationship Id="rId6" Type="http://schemas.openxmlformats.org/officeDocument/2006/relationships/slide" Target="slide87.xml"/><Relationship Id="rId11" Type="http://schemas.openxmlformats.org/officeDocument/2006/relationships/slide" Target="slide95.xml"/><Relationship Id="rId24" Type="http://schemas.openxmlformats.org/officeDocument/2006/relationships/slide" Target="slide134.xml"/><Relationship Id="rId32" Type="http://schemas.openxmlformats.org/officeDocument/2006/relationships/slide" Target="slide148.xml"/><Relationship Id="rId37" Type="http://schemas.openxmlformats.org/officeDocument/2006/relationships/slide" Target="slide154.xml"/><Relationship Id="rId5" Type="http://schemas.openxmlformats.org/officeDocument/2006/relationships/slide" Target="slide86.xml"/><Relationship Id="rId15" Type="http://schemas.openxmlformats.org/officeDocument/2006/relationships/slide" Target="slide102.xml"/><Relationship Id="rId23" Type="http://schemas.openxmlformats.org/officeDocument/2006/relationships/slide" Target="slide132.xml"/><Relationship Id="rId28" Type="http://schemas.openxmlformats.org/officeDocument/2006/relationships/slide" Target="slide138.xml"/><Relationship Id="rId36" Type="http://schemas.openxmlformats.org/officeDocument/2006/relationships/slide" Target="slide153.xml"/><Relationship Id="rId10" Type="http://schemas.openxmlformats.org/officeDocument/2006/relationships/slide" Target="slide93.xml"/><Relationship Id="rId19" Type="http://schemas.openxmlformats.org/officeDocument/2006/relationships/slide" Target="slide124.xml"/><Relationship Id="rId31" Type="http://schemas.openxmlformats.org/officeDocument/2006/relationships/slide" Target="slide147.xml"/><Relationship Id="rId4" Type="http://schemas.openxmlformats.org/officeDocument/2006/relationships/slide" Target="slide81.xml"/><Relationship Id="rId9" Type="http://schemas.openxmlformats.org/officeDocument/2006/relationships/slide" Target="slide92.xml"/><Relationship Id="rId14" Type="http://schemas.openxmlformats.org/officeDocument/2006/relationships/slide" Target="slide100.xml"/><Relationship Id="rId22" Type="http://schemas.openxmlformats.org/officeDocument/2006/relationships/slide" Target="slide128.xml"/><Relationship Id="rId27" Type="http://schemas.openxmlformats.org/officeDocument/2006/relationships/slide" Target="slide137.xml"/><Relationship Id="rId30" Type="http://schemas.openxmlformats.org/officeDocument/2006/relationships/slide" Target="slide141.xml"/><Relationship Id="rId35" Type="http://schemas.openxmlformats.org/officeDocument/2006/relationships/slide" Target="slide152.xml"/><Relationship Id="rId8" Type="http://schemas.openxmlformats.org/officeDocument/2006/relationships/slide" Target="slide90.xml"/><Relationship Id="rId3" Type="http://schemas.openxmlformats.org/officeDocument/2006/relationships/slide" Target="slide80.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2.xml"/><Relationship Id="rId1" Type="http://schemas.openxmlformats.org/officeDocument/2006/relationships/slideLayout" Target="../slideLayouts/slideLayout3.xml"/><Relationship Id="rId6" Type="http://schemas.openxmlformats.org/officeDocument/2006/relationships/image" Target="../media/image17.jpg"/><Relationship Id="rId5" Type="http://schemas.openxmlformats.org/officeDocument/2006/relationships/image" Target="../media/image15.jpg"/><Relationship Id="rId4" Type="http://schemas.openxmlformats.org/officeDocument/2006/relationships/image" Target="../media/image16.jpg"/></Relationships>
</file>

<file path=ppt/slides/_rels/slide83.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3.jpg"/><Relationship Id="rId2" Type="http://schemas.openxmlformats.org/officeDocument/2006/relationships/notesSlide" Target="../notesSlides/notesSlide83.xml"/><Relationship Id="rId1" Type="http://schemas.openxmlformats.org/officeDocument/2006/relationships/slideLayout" Target="../slideLayouts/slideLayout3.xml"/><Relationship Id="rId6" Type="http://schemas.openxmlformats.org/officeDocument/2006/relationships/image" Target="../media/image14.jpg"/><Relationship Id="rId5" Type="http://schemas.openxmlformats.org/officeDocument/2006/relationships/image" Target="../media/image10.jpg"/><Relationship Id="rId4" Type="http://schemas.openxmlformats.org/officeDocument/2006/relationships/image" Target="../media/image11.jp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88.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8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89.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9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0.xm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91.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9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92.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57.jpg"/></Relationships>
</file>

<file path=ppt/slides/_rels/slide9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93.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9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94.xml"/><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58.jp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
          <p:cNvSpPr txBox="1">
            <a:spLocks noGrp="1"/>
          </p:cNvSpPr>
          <p:nvPr>
            <p:ph type="ctrTitle"/>
          </p:nvPr>
        </p:nvSpPr>
        <p:spPr>
          <a:xfrm>
            <a:off x="311700" y="380369"/>
            <a:ext cx="8520600" cy="1702500"/>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990"/>
              <a:buNone/>
            </a:pPr>
            <a:r>
              <a:rPr lang="en" sz="5350"/>
              <a:t>GRASS</a:t>
            </a:r>
            <a:endParaRPr sz="5350"/>
          </a:p>
          <a:p>
            <a:pPr marL="0" lvl="0" indent="0" algn="ctr" rtl="0">
              <a:lnSpc>
                <a:spcPct val="100000"/>
              </a:lnSpc>
              <a:spcBef>
                <a:spcPts val="0"/>
              </a:spcBef>
              <a:spcAft>
                <a:spcPts val="0"/>
              </a:spcAft>
              <a:buSzPts val="990"/>
              <a:buNone/>
            </a:pPr>
            <a:r>
              <a:rPr lang="en" sz="3450"/>
              <a:t>Critical Design Review (CDR)</a:t>
            </a:r>
            <a:endParaRPr sz="3380"/>
          </a:p>
        </p:txBody>
      </p:sp>
      <p:sp>
        <p:nvSpPr>
          <p:cNvPr id="55" name="Google Shape;55;p1"/>
          <p:cNvSpPr txBox="1"/>
          <p:nvPr/>
        </p:nvSpPr>
        <p:spPr>
          <a:xfrm>
            <a:off x="311700" y="2126550"/>
            <a:ext cx="8520600" cy="985500"/>
          </a:xfrm>
          <a:prstGeom prst="rect">
            <a:avLst/>
          </a:prstGeom>
          <a:noFill/>
          <a:ln>
            <a:noFill/>
          </a:ln>
        </p:spPr>
        <p:txBody>
          <a:bodyPr spcFirstLastPara="1" wrap="square" lIns="91425" tIns="91425" rIns="91425" bIns="91425" anchor="ctr" anchorCtr="0">
            <a:normAutofit/>
          </a:bodyPr>
          <a:lstStyle/>
          <a:p>
            <a:pPr marL="0" marR="0" lvl="0" indent="0" algn="ctr" rtl="0">
              <a:lnSpc>
                <a:spcPct val="115000"/>
              </a:lnSpc>
              <a:spcBef>
                <a:spcPts val="0"/>
              </a:spcBef>
              <a:spcAft>
                <a:spcPts val="0"/>
              </a:spcAft>
              <a:buClr>
                <a:schemeClr val="dk1"/>
              </a:buClr>
              <a:buSzPts val="1101"/>
              <a:buFont typeface="Helvetica Neue"/>
              <a:buNone/>
            </a:pPr>
            <a:r>
              <a:rPr lang="en" sz="2316" b="0" i="0" u="none" strike="noStrike" cap="none">
                <a:solidFill>
                  <a:schemeClr val="dk1"/>
                </a:solidFill>
                <a:latin typeface="Helvetica Neue"/>
                <a:ea typeface="Helvetica Neue"/>
                <a:cs typeface="Helvetica Neue"/>
                <a:sym typeface="Helvetica Neue"/>
              </a:rPr>
              <a:t>December </a:t>
            </a:r>
            <a:r>
              <a:rPr lang="en" sz="2316">
                <a:solidFill>
                  <a:schemeClr val="dk1"/>
                </a:solidFill>
                <a:latin typeface="Helvetica Neue"/>
                <a:ea typeface="Helvetica Neue"/>
                <a:cs typeface="Helvetica Neue"/>
                <a:sym typeface="Helvetica Neue"/>
              </a:rPr>
              <a:t>1st</a:t>
            </a:r>
            <a:r>
              <a:rPr lang="en" sz="2316" b="0" i="0" u="none" strike="noStrike" cap="none">
                <a:solidFill>
                  <a:schemeClr val="dk1"/>
                </a:solidFill>
                <a:latin typeface="Helvetica Neue"/>
                <a:ea typeface="Helvetica Neue"/>
                <a:cs typeface="Helvetica Neue"/>
                <a:sym typeface="Helvetica Neue"/>
              </a:rPr>
              <a:t>, 2021 (12:50 - 1:40 PM)</a:t>
            </a:r>
            <a:endParaRPr sz="2316" b="0" i="0" u="none" strike="noStrike" cap="none">
              <a:solidFill>
                <a:schemeClr val="dk1"/>
              </a:solidFill>
              <a:latin typeface="Helvetica Neue"/>
              <a:ea typeface="Helvetica Neue"/>
              <a:cs typeface="Helvetica Neue"/>
              <a:sym typeface="Helvetica Neue"/>
            </a:endParaRPr>
          </a:p>
          <a:p>
            <a:pPr marL="0" marR="0" lvl="0" indent="0" algn="ctr" rtl="0">
              <a:lnSpc>
                <a:spcPct val="115000"/>
              </a:lnSpc>
              <a:spcBef>
                <a:spcPts val="0"/>
              </a:spcBef>
              <a:spcAft>
                <a:spcPts val="0"/>
              </a:spcAft>
              <a:buClr>
                <a:schemeClr val="dk1"/>
              </a:buClr>
              <a:buSzPts val="1101"/>
              <a:buFont typeface="Helvetica Neue"/>
              <a:buNone/>
            </a:pPr>
            <a:r>
              <a:rPr lang="en" sz="2008" b="0" i="0" u="none" strike="noStrike" cap="none">
                <a:solidFill>
                  <a:schemeClr val="dk1"/>
                </a:solidFill>
                <a:latin typeface="Helvetica Neue"/>
                <a:ea typeface="Helvetica Neue"/>
                <a:cs typeface="Helvetica Neue"/>
                <a:sym typeface="Helvetica Neue"/>
              </a:rPr>
              <a:t>ASEN 4018 - 012 Team 7</a:t>
            </a:r>
            <a:endParaRPr sz="808" b="0" i="0" u="none" strike="noStrike" cap="none">
              <a:solidFill>
                <a:schemeClr val="dk1"/>
              </a:solidFill>
              <a:latin typeface="Helvetica Neue"/>
              <a:ea typeface="Helvetica Neue"/>
              <a:cs typeface="Helvetica Neue"/>
              <a:sym typeface="Helvetica Neue"/>
            </a:endParaRPr>
          </a:p>
        </p:txBody>
      </p:sp>
      <p:sp>
        <p:nvSpPr>
          <p:cNvPr id="56" name="Google Shape;56;p1"/>
          <p:cNvSpPr txBox="1"/>
          <p:nvPr/>
        </p:nvSpPr>
        <p:spPr>
          <a:xfrm>
            <a:off x="311700" y="3683499"/>
            <a:ext cx="8520600" cy="1261800"/>
          </a:xfrm>
          <a:prstGeom prst="rect">
            <a:avLst/>
          </a:prstGeom>
          <a:noFill/>
          <a:ln>
            <a:noFill/>
          </a:ln>
        </p:spPr>
        <p:txBody>
          <a:bodyPr spcFirstLastPara="1" wrap="square" lIns="91425" tIns="91425" rIns="91425" bIns="91425" anchor="ctr" anchorCtr="0">
            <a:normAutofit fontScale="85000" lnSpcReduction="10000"/>
          </a:bodyPr>
          <a:lstStyle/>
          <a:p>
            <a:pPr marL="0" marR="0" lvl="0" indent="0" algn="ctr" rtl="0">
              <a:lnSpc>
                <a:spcPct val="120000"/>
              </a:lnSpc>
              <a:spcBef>
                <a:spcPts val="0"/>
              </a:spcBef>
              <a:spcAft>
                <a:spcPts val="0"/>
              </a:spcAft>
              <a:buClr>
                <a:schemeClr val="dk1"/>
              </a:buClr>
              <a:buSzPct val="62220"/>
              <a:buFont typeface="Helvetica Neue"/>
              <a:buNone/>
            </a:pPr>
            <a:r>
              <a:rPr lang="en" sz="1635" b="1" i="0" u="none" strike="noStrike" cap="none">
                <a:solidFill>
                  <a:schemeClr val="dk1"/>
                </a:solidFill>
                <a:latin typeface="Helvetica Neue"/>
                <a:ea typeface="Helvetica Neue"/>
                <a:cs typeface="Helvetica Neue"/>
                <a:sym typeface="Helvetica Neue"/>
              </a:rPr>
              <a:t>Presenters</a:t>
            </a:r>
            <a:endParaRPr sz="1635" b="1" i="0" u="none" strike="noStrike" cap="none">
              <a:solidFill>
                <a:schemeClr val="dk1"/>
              </a:solidFill>
              <a:latin typeface="Helvetica Neue"/>
              <a:ea typeface="Helvetica Neue"/>
              <a:cs typeface="Helvetica Neue"/>
              <a:sym typeface="Helvetica Neue"/>
            </a:endParaRPr>
          </a:p>
          <a:p>
            <a:pPr marL="457200" marR="0" lvl="0" indent="-342900" algn="ctr" rtl="0">
              <a:lnSpc>
                <a:spcPct val="120000"/>
              </a:lnSpc>
              <a:spcBef>
                <a:spcPts val="0"/>
              </a:spcBef>
              <a:spcAft>
                <a:spcPts val="0"/>
              </a:spcAft>
              <a:buClr>
                <a:schemeClr val="dk1"/>
              </a:buClr>
              <a:buSzPct val="235294"/>
              <a:buFont typeface="Helvetica Neue"/>
              <a:buNone/>
            </a:pPr>
            <a:r>
              <a:rPr lang="en" sz="1400" b="0" i="0" u="none" strike="noStrike" cap="none">
                <a:solidFill>
                  <a:schemeClr val="dk1"/>
                </a:solidFill>
                <a:latin typeface="Helvetica Neue"/>
                <a:ea typeface="Helvetica Neue"/>
                <a:cs typeface="Helvetica Neue"/>
                <a:sym typeface="Helvetica Neue"/>
              </a:rPr>
              <a:t>Madisen Purifoy-Frie, Cole Sechrist, Eric Roeck, Gavin O'Connell, Marissa Palamara, Wil Edwards, and Carter Mak</a:t>
            </a:r>
            <a:endParaRPr/>
          </a:p>
          <a:p>
            <a:pPr marL="0" marR="0" lvl="0" indent="0" algn="ctr" rtl="0">
              <a:lnSpc>
                <a:spcPct val="120000"/>
              </a:lnSpc>
              <a:spcBef>
                <a:spcPts val="0"/>
              </a:spcBef>
              <a:spcAft>
                <a:spcPts val="0"/>
              </a:spcAft>
              <a:buClr>
                <a:schemeClr val="dk1"/>
              </a:buClr>
              <a:buSzPct val="235294"/>
              <a:buFont typeface="Helvetica Neue"/>
              <a:buNone/>
            </a:pPr>
            <a:endParaRPr sz="1400" b="1" i="0" u="none" strike="noStrike" cap="none">
              <a:solidFill>
                <a:schemeClr val="dk1"/>
              </a:solidFill>
              <a:latin typeface="Helvetica Neue"/>
              <a:ea typeface="Helvetica Neue"/>
              <a:cs typeface="Helvetica Neue"/>
              <a:sym typeface="Helvetica Neue"/>
            </a:endParaRPr>
          </a:p>
          <a:p>
            <a:pPr marL="0" marR="0" lvl="0" indent="0" algn="ctr" rtl="0">
              <a:lnSpc>
                <a:spcPct val="120000"/>
              </a:lnSpc>
              <a:spcBef>
                <a:spcPts val="0"/>
              </a:spcBef>
              <a:spcAft>
                <a:spcPts val="0"/>
              </a:spcAft>
              <a:buClr>
                <a:schemeClr val="dk1"/>
              </a:buClr>
              <a:buSzPct val="61790"/>
              <a:buFont typeface="Helvetica Neue"/>
              <a:buNone/>
            </a:pPr>
            <a:r>
              <a:rPr lang="en" sz="1646" b="1" i="0" u="none" strike="noStrike" cap="none">
                <a:solidFill>
                  <a:schemeClr val="dk1"/>
                </a:solidFill>
                <a:latin typeface="Helvetica Neue"/>
                <a:ea typeface="Helvetica Neue"/>
                <a:cs typeface="Helvetica Neue"/>
                <a:sym typeface="Helvetica Neue"/>
              </a:rPr>
              <a:t>Additional Team Members</a:t>
            </a:r>
            <a:endParaRPr sz="1646"/>
          </a:p>
          <a:p>
            <a:pPr marL="457200" marR="0" lvl="0" indent="-342900" algn="ctr" rtl="0">
              <a:lnSpc>
                <a:spcPct val="120000"/>
              </a:lnSpc>
              <a:spcBef>
                <a:spcPts val="0"/>
              </a:spcBef>
              <a:spcAft>
                <a:spcPts val="0"/>
              </a:spcAft>
              <a:buClr>
                <a:schemeClr val="dk1"/>
              </a:buClr>
              <a:buSzPct val="235294"/>
              <a:buFont typeface="Helvetica Neue"/>
              <a:buNone/>
            </a:pPr>
            <a:r>
              <a:rPr lang="en" sz="1400" b="0" i="0" u="none" strike="noStrike" cap="none">
                <a:solidFill>
                  <a:schemeClr val="dk1"/>
                </a:solidFill>
                <a:latin typeface="Helvetica Neue"/>
                <a:ea typeface="Helvetica Neue"/>
                <a:cs typeface="Helvetica Neue"/>
                <a:sym typeface="Helvetica Neue"/>
              </a:rPr>
              <a:t>Trey Taylor, Addison Conzet, Sam Packard, Ruben Briones, and Daniel Mathews</a:t>
            </a:r>
            <a:endParaRPr/>
          </a:p>
        </p:txBody>
      </p:sp>
      <p:sp>
        <p:nvSpPr>
          <p:cNvPr id="57" name="Google Shape;57;p1"/>
          <p:cNvSpPr txBox="1"/>
          <p:nvPr/>
        </p:nvSpPr>
        <p:spPr>
          <a:xfrm>
            <a:off x="311700" y="2997706"/>
            <a:ext cx="4260300" cy="685800"/>
          </a:xfrm>
          <a:prstGeom prst="rect">
            <a:avLst/>
          </a:prstGeom>
          <a:noFill/>
          <a:ln>
            <a:noFill/>
          </a:ln>
        </p:spPr>
        <p:txBody>
          <a:bodyPr spcFirstLastPara="1" wrap="square" lIns="91425" tIns="91425" rIns="91425" bIns="91425" anchor="ctr" anchorCtr="0">
            <a:normAutofit lnSpcReduction="10000"/>
          </a:bodyPr>
          <a:lstStyle/>
          <a:p>
            <a:pPr marL="0" marR="0" lvl="0" indent="0" algn="ctr" rtl="0">
              <a:lnSpc>
                <a:spcPct val="115000"/>
              </a:lnSpc>
              <a:spcBef>
                <a:spcPts val="0"/>
              </a:spcBef>
              <a:spcAft>
                <a:spcPts val="0"/>
              </a:spcAft>
              <a:buClr>
                <a:schemeClr val="dk1"/>
              </a:buClr>
              <a:buSzPts val="1018"/>
              <a:buFont typeface="Arial"/>
              <a:buNone/>
            </a:pPr>
            <a:r>
              <a:rPr lang="en" sz="1600" b="1" i="0" u="none" strike="noStrike" cap="none">
                <a:solidFill>
                  <a:schemeClr val="dk1"/>
                </a:solidFill>
                <a:latin typeface="Helvetica Neue"/>
                <a:ea typeface="Helvetica Neue"/>
                <a:cs typeface="Helvetica Neue"/>
                <a:sym typeface="Helvetica Neue"/>
              </a:rPr>
              <a:t>Customer</a:t>
            </a:r>
            <a:endParaRPr sz="1600" b="1" i="0" u="none" strike="noStrike" cap="none">
              <a:solidFill>
                <a:schemeClr val="dk1"/>
              </a:solidFill>
              <a:latin typeface="Helvetica Neue"/>
              <a:ea typeface="Helvetica Neue"/>
              <a:cs typeface="Helvetica Neue"/>
              <a:sym typeface="Helvetica Neue"/>
            </a:endParaRPr>
          </a:p>
          <a:p>
            <a:pPr marL="0" marR="0" lvl="0" indent="0" algn="ctr" rtl="0">
              <a:lnSpc>
                <a:spcPct val="115000"/>
              </a:lnSpc>
              <a:spcBef>
                <a:spcPts val="0"/>
              </a:spcBef>
              <a:spcAft>
                <a:spcPts val="0"/>
              </a:spcAft>
              <a:buClr>
                <a:schemeClr val="dk1"/>
              </a:buClr>
              <a:buSzPts val="1018"/>
              <a:buFont typeface="Arial"/>
              <a:buNone/>
            </a:pPr>
            <a:r>
              <a:rPr lang="en" sz="1300" b="0" i="0" u="none" strike="noStrike" cap="none">
                <a:solidFill>
                  <a:schemeClr val="dk1"/>
                </a:solidFill>
                <a:latin typeface="Helvetica Neue"/>
                <a:ea typeface="Helvetica Neue"/>
                <a:cs typeface="Helvetica Neue"/>
                <a:sym typeface="Helvetica Neue"/>
              </a:rPr>
              <a:t>Raytheon Technologies</a:t>
            </a:r>
            <a:endParaRPr sz="1300" b="0" i="0" u="none" strike="noStrike" cap="none">
              <a:solidFill>
                <a:schemeClr val="dk1"/>
              </a:solidFill>
              <a:latin typeface="Helvetica Neue"/>
              <a:ea typeface="Helvetica Neue"/>
              <a:cs typeface="Helvetica Neue"/>
              <a:sym typeface="Helvetica Neue"/>
            </a:endParaRPr>
          </a:p>
        </p:txBody>
      </p:sp>
      <p:sp>
        <p:nvSpPr>
          <p:cNvPr id="58" name="Google Shape;58;p1"/>
          <p:cNvSpPr txBox="1"/>
          <p:nvPr/>
        </p:nvSpPr>
        <p:spPr>
          <a:xfrm>
            <a:off x="4572000" y="2997706"/>
            <a:ext cx="4260300" cy="685800"/>
          </a:xfrm>
          <a:prstGeom prst="rect">
            <a:avLst/>
          </a:prstGeom>
          <a:noFill/>
          <a:ln>
            <a:noFill/>
          </a:ln>
        </p:spPr>
        <p:txBody>
          <a:bodyPr spcFirstLastPara="1" wrap="square" lIns="91425" tIns="91425" rIns="91425" bIns="91425" anchor="ctr" anchorCtr="0">
            <a:normAutofit lnSpcReduction="10000"/>
          </a:bodyPr>
          <a:lstStyle/>
          <a:p>
            <a:pPr marL="0" marR="0" lvl="0" indent="0" algn="ctr" rtl="0">
              <a:lnSpc>
                <a:spcPct val="115000"/>
              </a:lnSpc>
              <a:spcBef>
                <a:spcPts val="0"/>
              </a:spcBef>
              <a:spcAft>
                <a:spcPts val="0"/>
              </a:spcAft>
              <a:buClr>
                <a:schemeClr val="dk1"/>
              </a:buClr>
              <a:buSzPts val="1018"/>
              <a:buFont typeface="Helvetica Neue"/>
              <a:buNone/>
            </a:pPr>
            <a:r>
              <a:rPr lang="en" sz="1500" b="1" i="0" u="none" strike="noStrike" cap="none">
                <a:solidFill>
                  <a:schemeClr val="dk1"/>
                </a:solidFill>
                <a:latin typeface="Helvetica Neue"/>
                <a:ea typeface="Helvetica Neue"/>
                <a:cs typeface="Helvetica Neue"/>
                <a:sym typeface="Helvetica Neue"/>
              </a:rPr>
              <a:t>Faculty Advisor</a:t>
            </a:r>
            <a:endParaRPr sz="1500" b="1" i="0" u="none" strike="noStrike" cap="none">
              <a:solidFill>
                <a:schemeClr val="dk1"/>
              </a:solidFill>
              <a:latin typeface="Helvetica Neue"/>
              <a:ea typeface="Helvetica Neue"/>
              <a:cs typeface="Helvetica Neue"/>
              <a:sym typeface="Helvetica Neue"/>
            </a:endParaRPr>
          </a:p>
          <a:p>
            <a:pPr marL="0" marR="0" lvl="0" indent="0" algn="ctr" rtl="0">
              <a:lnSpc>
                <a:spcPct val="115000"/>
              </a:lnSpc>
              <a:spcBef>
                <a:spcPts val="0"/>
              </a:spcBef>
              <a:spcAft>
                <a:spcPts val="0"/>
              </a:spcAft>
              <a:buClr>
                <a:schemeClr val="dk1"/>
              </a:buClr>
              <a:buSzPts val="1018"/>
              <a:buFont typeface="Helvetica Neue"/>
              <a:buNone/>
            </a:pPr>
            <a:r>
              <a:rPr lang="en" sz="1400" b="0" i="0" u="none" strike="noStrike" cap="none">
                <a:solidFill>
                  <a:schemeClr val="dk1"/>
                </a:solidFill>
                <a:latin typeface="Helvetica Neue"/>
                <a:ea typeface="Helvetica Neue"/>
                <a:cs typeface="Helvetica Neue"/>
                <a:sym typeface="Helvetica Neue"/>
              </a:rPr>
              <a:t>Prof. Jade Morton</a:t>
            </a:r>
            <a:endParaRPr sz="1400" b="0" i="0" u="none" strike="noStrike" cap="none">
              <a:solidFill>
                <a:schemeClr val="dk1"/>
              </a:solidFill>
              <a:latin typeface="Helvetica Neue"/>
              <a:ea typeface="Helvetica Neue"/>
              <a:cs typeface="Helvetica Neue"/>
              <a:sym typeface="Helvetica Neue"/>
            </a:endParaRPr>
          </a:p>
        </p:txBody>
      </p:sp>
      <p:pic>
        <p:nvPicPr>
          <p:cNvPr id="59" name="Google Shape;59;p1"/>
          <p:cNvPicPr preferRelativeResize="0"/>
          <p:nvPr/>
        </p:nvPicPr>
        <p:blipFill>
          <a:blip r:embed="rId3">
            <a:alphaModFix/>
          </a:blip>
          <a:stretch>
            <a:fillRect/>
          </a:stretch>
        </p:blipFill>
        <p:spPr>
          <a:xfrm>
            <a:off x="7833540" y="1173737"/>
            <a:ext cx="938248" cy="93824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gfa76b2cd2f_0_48"/>
          <p:cNvSpPr txBox="1">
            <a:spLocks noGrp="1"/>
          </p:cNvSpPr>
          <p:nvPr>
            <p:ph type="title"/>
          </p:nvPr>
        </p:nvSpPr>
        <p:spPr>
          <a:xfrm>
            <a:off x="740664" y="742950"/>
            <a:ext cx="6367800" cy="3657600"/>
          </a:xfrm>
          <a:prstGeom prst="rect">
            <a:avLst/>
          </a:prstGeom>
        </p:spPr>
        <p:txBody>
          <a:bodyPr spcFirstLastPara="1" wrap="square" lIns="274300" tIns="91425" rIns="91425" bIns="91425" anchor="ctr" anchorCtr="0">
            <a:normAutofit/>
          </a:bodyPr>
          <a:lstStyle/>
          <a:p>
            <a:pPr marL="0" lvl="0" indent="0" algn="ctr" rtl="0">
              <a:spcBef>
                <a:spcPts val="0"/>
              </a:spcBef>
              <a:spcAft>
                <a:spcPts val="0"/>
              </a:spcAft>
              <a:buClr>
                <a:schemeClr val="dk1"/>
              </a:buClr>
              <a:buSzPts val="1100"/>
              <a:buFont typeface="Arial"/>
              <a:buNone/>
            </a:pPr>
            <a:r>
              <a:rPr lang="en" sz="6000"/>
              <a:t>Design Solution</a:t>
            </a:r>
            <a:endParaRPr sz="6000"/>
          </a:p>
        </p:txBody>
      </p:sp>
      <p:sp>
        <p:nvSpPr>
          <p:cNvPr id="157" name="Google Shape;157;gfa76b2cd2f_0_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a:t>
            </a:fld>
            <a:endParaRPr/>
          </a:p>
        </p:txBody>
      </p:sp>
      <p:sp>
        <p:nvSpPr>
          <p:cNvPr id="158" name="Google Shape;158;gfa76b2cd2f_0_48"/>
          <p:cNvSpPr/>
          <p:nvPr/>
        </p:nvSpPr>
        <p:spPr>
          <a:xfrm>
            <a:off x="119625" y="184402"/>
            <a:ext cx="1398300" cy="353400"/>
          </a:xfrm>
          <a:prstGeom prst="chevron">
            <a:avLst>
              <a:gd name="adj"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Helvetica Neue"/>
                <a:ea typeface="Helvetica Neue"/>
                <a:cs typeface="Helvetica Neue"/>
                <a:sym typeface="Helvetica Neue"/>
              </a:rPr>
              <a:t>Project Overview</a:t>
            </a:r>
            <a:endParaRPr sz="1100" b="1">
              <a:latin typeface="Helvetica Neue"/>
              <a:ea typeface="Helvetica Neue"/>
              <a:cs typeface="Helvetica Neue"/>
              <a:sym typeface="Helvetica Neue"/>
            </a:endParaRPr>
          </a:p>
        </p:txBody>
      </p:sp>
      <p:sp>
        <p:nvSpPr>
          <p:cNvPr id="159" name="Google Shape;159;gfa76b2cd2f_0_48"/>
          <p:cNvSpPr/>
          <p:nvPr/>
        </p:nvSpPr>
        <p:spPr>
          <a:xfrm>
            <a:off x="1367403" y="184402"/>
            <a:ext cx="1398300" cy="353400"/>
          </a:xfrm>
          <a:prstGeom prst="chevron">
            <a:avLst>
              <a:gd name="adj" fmla="val 50000"/>
            </a:avLst>
          </a:prstGeom>
          <a:solidFill>
            <a:srgbClr val="999999"/>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Helvetica Neue"/>
                <a:ea typeface="Helvetica Neue"/>
                <a:cs typeface="Helvetica Neue"/>
                <a:sym typeface="Helvetica Neue"/>
              </a:rPr>
              <a:t>Design Solution</a:t>
            </a:r>
            <a:endParaRPr sz="1100" b="1">
              <a:latin typeface="Helvetica Neue"/>
              <a:ea typeface="Helvetica Neue"/>
              <a:cs typeface="Helvetica Neue"/>
              <a:sym typeface="Helvetica Neue"/>
            </a:endParaRPr>
          </a:p>
        </p:txBody>
      </p:sp>
      <p:sp>
        <p:nvSpPr>
          <p:cNvPr id="160" name="Google Shape;160;gfa76b2cd2f_0_48"/>
          <p:cNvSpPr/>
          <p:nvPr/>
        </p:nvSpPr>
        <p:spPr>
          <a:xfrm>
            <a:off x="2615183" y="184400"/>
            <a:ext cx="1398300" cy="353400"/>
          </a:xfrm>
          <a:prstGeom prst="chevron">
            <a:avLst>
              <a:gd name="adj"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Helvetica Neue"/>
                <a:ea typeface="Helvetica Neue"/>
                <a:cs typeface="Helvetica Neue"/>
                <a:sym typeface="Helvetica Neue"/>
              </a:rPr>
              <a:t>CPEs</a:t>
            </a:r>
            <a:endParaRPr sz="1100" b="1">
              <a:latin typeface="Helvetica Neue"/>
              <a:ea typeface="Helvetica Neue"/>
              <a:cs typeface="Helvetica Neue"/>
              <a:sym typeface="Helvetica Neue"/>
            </a:endParaRPr>
          </a:p>
        </p:txBody>
      </p:sp>
      <p:sp>
        <p:nvSpPr>
          <p:cNvPr id="161" name="Google Shape;161;gfa76b2cd2f_0_48"/>
          <p:cNvSpPr/>
          <p:nvPr/>
        </p:nvSpPr>
        <p:spPr>
          <a:xfrm>
            <a:off x="3863802" y="184400"/>
            <a:ext cx="1398300" cy="353400"/>
          </a:xfrm>
          <a:prstGeom prst="chevron">
            <a:avLst>
              <a:gd name="adj"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solidFill>
                  <a:schemeClr val="dk1"/>
                </a:solidFill>
                <a:latin typeface="Helvetica Neue"/>
                <a:ea typeface="Helvetica Neue"/>
                <a:cs typeface="Helvetica Neue"/>
                <a:sym typeface="Helvetica Neue"/>
              </a:rPr>
              <a:t>DRS &amp; Satisfaction</a:t>
            </a:r>
            <a:endParaRPr sz="1100" b="1">
              <a:latin typeface="Helvetica Neue"/>
              <a:ea typeface="Helvetica Neue"/>
              <a:cs typeface="Helvetica Neue"/>
              <a:sym typeface="Helvetica Neue"/>
            </a:endParaRPr>
          </a:p>
        </p:txBody>
      </p:sp>
      <p:sp>
        <p:nvSpPr>
          <p:cNvPr id="162" name="Google Shape;162;gfa76b2cd2f_0_48"/>
          <p:cNvSpPr/>
          <p:nvPr/>
        </p:nvSpPr>
        <p:spPr>
          <a:xfrm>
            <a:off x="5115437" y="184400"/>
            <a:ext cx="1398300" cy="353400"/>
          </a:xfrm>
          <a:prstGeom prst="chevron">
            <a:avLst>
              <a:gd name="adj"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Helvetica Neue"/>
                <a:ea typeface="Helvetica Neue"/>
                <a:cs typeface="Helvetica Neue"/>
                <a:sym typeface="Helvetica Neue"/>
              </a:rPr>
              <a:t>Project Risks</a:t>
            </a:r>
            <a:endParaRPr sz="1100" b="1">
              <a:latin typeface="Helvetica Neue"/>
              <a:ea typeface="Helvetica Neue"/>
              <a:cs typeface="Helvetica Neue"/>
              <a:sym typeface="Helvetica Neue"/>
            </a:endParaRPr>
          </a:p>
        </p:txBody>
      </p:sp>
      <p:sp>
        <p:nvSpPr>
          <p:cNvPr id="163" name="Google Shape;163;gfa76b2cd2f_0_48"/>
          <p:cNvSpPr/>
          <p:nvPr/>
        </p:nvSpPr>
        <p:spPr>
          <a:xfrm>
            <a:off x="6367229" y="184400"/>
            <a:ext cx="1398300" cy="353400"/>
          </a:xfrm>
          <a:prstGeom prst="chevron">
            <a:avLst>
              <a:gd name="adj"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Helvetica Neue"/>
                <a:ea typeface="Helvetica Neue"/>
                <a:cs typeface="Helvetica Neue"/>
                <a:sym typeface="Helvetica Neue"/>
              </a:rPr>
              <a:t>Verification &amp; Validation</a:t>
            </a:r>
            <a:endParaRPr sz="1100" b="1">
              <a:latin typeface="Helvetica Neue"/>
              <a:ea typeface="Helvetica Neue"/>
              <a:cs typeface="Helvetica Neue"/>
              <a:sym typeface="Helvetica Neue"/>
            </a:endParaRPr>
          </a:p>
        </p:txBody>
      </p:sp>
      <p:sp>
        <p:nvSpPr>
          <p:cNvPr id="164" name="Google Shape;164;gfa76b2cd2f_0_48"/>
          <p:cNvSpPr/>
          <p:nvPr/>
        </p:nvSpPr>
        <p:spPr>
          <a:xfrm>
            <a:off x="7622986" y="184400"/>
            <a:ext cx="1398300" cy="353400"/>
          </a:xfrm>
          <a:prstGeom prst="chevron">
            <a:avLst>
              <a:gd name="adj"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Helvetica Neue"/>
                <a:ea typeface="Helvetica Neue"/>
                <a:cs typeface="Helvetica Neue"/>
                <a:sym typeface="Helvetica Neue"/>
              </a:rPr>
              <a:t>Project Planning</a:t>
            </a:r>
            <a:endParaRPr sz="1100" b="1">
              <a:latin typeface="Helvetica Neue"/>
              <a:ea typeface="Helvetica Neue"/>
              <a:cs typeface="Helvetica Neue"/>
              <a:sym typeface="Helvetica Neue"/>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291"/>
        <p:cNvGrpSpPr/>
        <p:nvPr/>
      </p:nvGrpSpPr>
      <p:grpSpPr>
        <a:xfrm>
          <a:off x="0" y="0"/>
          <a:ext cx="0" cy="0"/>
          <a:chOff x="0" y="0"/>
          <a:chExt cx="0" cy="0"/>
        </a:xfrm>
      </p:grpSpPr>
      <p:sp>
        <p:nvSpPr>
          <p:cNvPr id="1292" name="Google Shape;1292;gfbd36dba0f_0_0"/>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Simulation (FR2) - Design Requirements</a:t>
            </a:r>
            <a:endParaRPr/>
          </a:p>
        </p:txBody>
      </p:sp>
      <p:sp>
        <p:nvSpPr>
          <p:cNvPr id="1293" name="Google Shape;1293;gfbd36dba0f_0_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100</a:t>
            </a:fld>
            <a:endParaRPr>
              <a:latin typeface="Arial"/>
              <a:ea typeface="Arial"/>
              <a:cs typeface="Arial"/>
              <a:sym typeface="Arial"/>
            </a:endParaRPr>
          </a:p>
        </p:txBody>
      </p:sp>
      <p:sp>
        <p:nvSpPr>
          <p:cNvPr id="1294" name="Google Shape;1294;gfbd36dba0f_0_0"/>
          <p:cNvSpPr txBox="1">
            <a:spLocks noGrp="1"/>
          </p:cNvSpPr>
          <p:nvPr>
            <p:ph type="body" idx="1"/>
          </p:nvPr>
        </p:nvSpPr>
        <p:spPr>
          <a:xfrm>
            <a:off x="228600" y="777300"/>
            <a:ext cx="8686800" cy="778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600" b="1"/>
              <a:t>FR2</a:t>
            </a:r>
            <a:r>
              <a:rPr lang="en"/>
              <a:t> - </a:t>
            </a:r>
            <a:r>
              <a:rPr lang="en" sz="1335">
                <a:latin typeface="Arial"/>
                <a:ea typeface="Arial"/>
                <a:cs typeface="Arial"/>
                <a:sym typeface="Arial"/>
              </a:rPr>
              <a:t>GRASS shall simulate a satellite with </a:t>
            </a:r>
            <a:r>
              <a:rPr lang="en" sz="1335">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6"/>
                  </a:ext>
                </a:extLst>
              </a:rPr>
              <a:t>ADCS, GNC, EPS, and C&amp;DH</a:t>
            </a:r>
            <a:r>
              <a:rPr lang="en" sz="1335">
                <a:latin typeface="Arial"/>
                <a:ea typeface="Arial"/>
                <a:cs typeface="Arial"/>
                <a:sym typeface="Arial"/>
              </a:rPr>
              <a:t> subsystems, along with operating a mock payload.</a:t>
            </a:r>
            <a:endParaRPr sz="1335">
              <a:latin typeface="Arial"/>
              <a:ea typeface="Arial"/>
              <a:cs typeface="Arial"/>
              <a:sym typeface="Arial"/>
            </a:endParaRPr>
          </a:p>
          <a:p>
            <a:pPr marL="0" lvl="0" indent="0" algn="l" rtl="0">
              <a:spcBef>
                <a:spcPts val="0"/>
              </a:spcBef>
              <a:spcAft>
                <a:spcPts val="0"/>
              </a:spcAft>
              <a:buNone/>
            </a:pPr>
            <a:endParaRPr sz="1100">
              <a:latin typeface="Arial"/>
              <a:ea typeface="Arial"/>
              <a:cs typeface="Arial"/>
              <a:sym typeface="Arial"/>
            </a:endParaRPr>
          </a:p>
          <a:p>
            <a:pPr marL="0" lvl="0" indent="0" algn="l" rtl="0">
              <a:spcBef>
                <a:spcPts val="0"/>
              </a:spcBef>
              <a:spcAft>
                <a:spcPts val="0"/>
              </a:spcAft>
              <a:buNone/>
            </a:pPr>
            <a:endParaRPr/>
          </a:p>
        </p:txBody>
      </p:sp>
      <p:sp>
        <p:nvSpPr>
          <p:cNvPr id="1295" name="Google Shape;1295;gfbd36dba0f_0_0"/>
          <p:cNvSpPr txBox="1"/>
          <p:nvPr/>
        </p:nvSpPr>
        <p:spPr>
          <a:xfrm>
            <a:off x="228600" y="1101550"/>
            <a:ext cx="4150200" cy="2224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latin typeface="Helvetica Neue"/>
                <a:ea typeface="Helvetica Neue"/>
                <a:cs typeface="Helvetica Neue"/>
                <a:sym typeface="Helvetica Neue"/>
              </a:rPr>
              <a:t>DR2.1</a:t>
            </a:r>
            <a:r>
              <a:rPr lang="en" sz="1300">
                <a:latin typeface="Helvetica Neue"/>
                <a:ea typeface="Helvetica Neue"/>
                <a:cs typeface="Helvetica Neue"/>
                <a:sym typeface="Helvetica Neue"/>
              </a:rPr>
              <a:t> - </a:t>
            </a:r>
            <a:r>
              <a:rPr lang="en" sz="1000">
                <a:solidFill>
                  <a:schemeClr val="dk1"/>
                </a:solidFill>
              </a:rPr>
              <a:t>Simulation is capable of simulating ADCS subsystem</a:t>
            </a:r>
            <a:endParaRPr sz="1000">
              <a:solidFill>
                <a:schemeClr val="dk1"/>
              </a:solidFill>
            </a:endParaRPr>
          </a:p>
          <a:p>
            <a:pPr marL="0" lvl="0" indent="0" algn="l" rtl="0">
              <a:spcBef>
                <a:spcPts val="0"/>
              </a:spcBef>
              <a:spcAft>
                <a:spcPts val="0"/>
              </a:spcAft>
              <a:buNone/>
            </a:pPr>
            <a:endParaRPr sz="100">
              <a:solidFill>
                <a:schemeClr val="dk1"/>
              </a:solidFill>
            </a:endParaRPr>
          </a:p>
          <a:p>
            <a:pPr marL="0" lvl="0" indent="0" algn="l" rtl="0">
              <a:spcBef>
                <a:spcPts val="0"/>
              </a:spcBef>
              <a:spcAft>
                <a:spcPts val="0"/>
              </a:spcAft>
              <a:buNone/>
            </a:pPr>
            <a:r>
              <a:rPr lang="en" sz="1300" b="1">
                <a:solidFill>
                  <a:schemeClr val="dk1"/>
                </a:solidFill>
                <a:latin typeface="Helvetica Neue"/>
                <a:ea typeface="Helvetica Neue"/>
                <a:cs typeface="Helvetica Neue"/>
                <a:sym typeface="Helvetica Neue"/>
              </a:rPr>
              <a:t>DR2.2</a:t>
            </a:r>
            <a:r>
              <a:rPr lang="en" sz="1300">
                <a:solidFill>
                  <a:schemeClr val="dk1"/>
                </a:solidFill>
                <a:latin typeface="Helvetica Neue"/>
                <a:ea typeface="Helvetica Neue"/>
                <a:cs typeface="Helvetica Neue"/>
                <a:sym typeface="Helvetica Neue"/>
              </a:rPr>
              <a:t> - </a:t>
            </a:r>
            <a:r>
              <a:rPr lang="en" sz="1000">
                <a:solidFill>
                  <a:schemeClr val="dk1"/>
                </a:solidFill>
              </a:rPr>
              <a:t>Simulation is capable of simulating GNC subsystem</a:t>
            </a:r>
            <a:endParaRPr sz="1000">
              <a:solidFill>
                <a:schemeClr val="dk1"/>
              </a:solidFill>
            </a:endParaRPr>
          </a:p>
          <a:p>
            <a:pPr marL="0" lvl="0" indent="0" algn="l" rtl="0">
              <a:spcBef>
                <a:spcPts val="0"/>
              </a:spcBef>
              <a:spcAft>
                <a:spcPts val="0"/>
              </a:spcAft>
              <a:buNone/>
            </a:pPr>
            <a:endParaRPr sz="100">
              <a:solidFill>
                <a:schemeClr val="dk1"/>
              </a:solidFill>
            </a:endParaRPr>
          </a:p>
          <a:p>
            <a:pPr marL="0" lvl="0" indent="0" algn="l" rtl="0">
              <a:spcBef>
                <a:spcPts val="0"/>
              </a:spcBef>
              <a:spcAft>
                <a:spcPts val="0"/>
              </a:spcAft>
              <a:buNone/>
            </a:pPr>
            <a:endParaRPr sz="100">
              <a:solidFill>
                <a:schemeClr val="dk1"/>
              </a:solidFill>
            </a:endParaRPr>
          </a:p>
          <a:p>
            <a:pPr marL="0" lvl="0" indent="0" algn="l" rtl="0">
              <a:spcBef>
                <a:spcPts val="0"/>
              </a:spcBef>
              <a:spcAft>
                <a:spcPts val="0"/>
              </a:spcAft>
              <a:buNone/>
            </a:pPr>
            <a:r>
              <a:rPr lang="en" sz="1300" b="1">
                <a:solidFill>
                  <a:schemeClr val="dk1"/>
                </a:solidFill>
                <a:latin typeface="Helvetica Neue"/>
                <a:ea typeface="Helvetica Neue"/>
                <a:cs typeface="Helvetica Neue"/>
                <a:sym typeface="Helvetica Neue"/>
              </a:rPr>
              <a:t>DR2.3</a:t>
            </a:r>
            <a:r>
              <a:rPr lang="en" sz="1300">
                <a:solidFill>
                  <a:schemeClr val="dk1"/>
                </a:solidFill>
                <a:latin typeface="Helvetica Neue"/>
                <a:ea typeface="Helvetica Neue"/>
                <a:cs typeface="Helvetica Neue"/>
                <a:sym typeface="Helvetica Neue"/>
              </a:rPr>
              <a:t> - </a:t>
            </a:r>
            <a:r>
              <a:rPr lang="en" sz="1000">
                <a:solidFill>
                  <a:schemeClr val="dk1"/>
                </a:solidFill>
              </a:rPr>
              <a:t>Simulation is capable of simulating EPS subsystem</a:t>
            </a:r>
            <a:endParaRPr sz="100">
              <a:solidFill>
                <a:schemeClr val="dk1"/>
              </a:solidFill>
            </a:endParaRPr>
          </a:p>
          <a:p>
            <a:pPr marL="0" lvl="0" indent="0" algn="l" rtl="0">
              <a:spcBef>
                <a:spcPts val="0"/>
              </a:spcBef>
              <a:spcAft>
                <a:spcPts val="0"/>
              </a:spcAft>
              <a:buNone/>
            </a:pPr>
            <a:endParaRPr sz="100">
              <a:solidFill>
                <a:schemeClr val="dk1"/>
              </a:solidFill>
            </a:endParaRPr>
          </a:p>
          <a:p>
            <a:pPr marL="0" lvl="0" indent="0" algn="l" rtl="0">
              <a:spcBef>
                <a:spcPts val="0"/>
              </a:spcBef>
              <a:spcAft>
                <a:spcPts val="0"/>
              </a:spcAft>
              <a:buNone/>
            </a:pPr>
            <a:endParaRPr sz="200">
              <a:solidFill>
                <a:schemeClr val="dk1"/>
              </a:solidFill>
            </a:endParaRPr>
          </a:p>
          <a:p>
            <a:pPr marL="0" lvl="0" indent="0" algn="l" rtl="0">
              <a:spcBef>
                <a:spcPts val="0"/>
              </a:spcBef>
              <a:spcAft>
                <a:spcPts val="0"/>
              </a:spcAft>
              <a:buNone/>
            </a:pPr>
            <a:r>
              <a:rPr lang="en" sz="1300" b="1">
                <a:solidFill>
                  <a:schemeClr val="dk1"/>
                </a:solidFill>
                <a:latin typeface="Helvetica Neue"/>
                <a:ea typeface="Helvetica Neue"/>
                <a:cs typeface="Helvetica Neue"/>
                <a:sym typeface="Helvetica Neue"/>
              </a:rPr>
              <a:t>DR2.4</a:t>
            </a:r>
            <a:r>
              <a:rPr lang="en" sz="1300">
                <a:solidFill>
                  <a:schemeClr val="dk1"/>
                </a:solidFill>
                <a:latin typeface="Helvetica Neue"/>
                <a:ea typeface="Helvetica Neue"/>
                <a:cs typeface="Helvetica Neue"/>
                <a:sym typeface="Helvetica Neue"/>
              </a:rPr>
              <a:t> - </a:t>
            </a:r>
            <a:r>
              <a:rPr lang="en" sz="1000">
                <a:solidFill>
                  <a:schemeClr val="dk1"/>
                </a:solidFill>
              </a:rPr>
              <a:t>Simulation is capable of simulating Link Model</a:t>
            </a:r>
            <a:endParaRPr sz="1000">
              <a:solidFill>
                <a:schemeClr val="dk1"/>
              </a:solidFill>
            </a:endParaRPr>
          </a:p>
          <a:p>
            <a:pPr marL="0" lvl="0" indent="0" algn="l" rtl="0">
              <a:spcBef>
                <a:spcPts val="0"/>
              </a:spcBef>
              <a:spcAft>
                <a:spcPts val="0"/>
              </a:spcAft>
              <a:buNone/>
            </a:pPr>
            <a:endParaRPr sz="100">
              <a:solidFill>
                <a:schemeClr val="dk1"/>
              </a:solidFill>
            </a:endParaRPr>
          </a:p>
          <a:p>
            <a:pPr marL="0" lvl="0" indent="0" algn="l" rtl="0">
              <a:spcBef>
                <a:spcPts val="0"/>
              </a:spcBef>
              <a:spcAft>
                <a:spcPts val="0"/>
              </a:spcAft>
              <a:buNone/>
            </a:pPr>
            <a:endParaRPr sz="100">
              <a:solidFill>
                <a:schemeClr val="dk1"/>
              </a:solidFill>
            </a:endParaRPr>
          </a:p>
          <a:p>
            <a:pPr marL="0" lvl="0" indent="0" algn="l" rtl="0">
              <a:spcBef>
                <a:spcPts val="0"/>
              </a:spcBef>
              <a:spcAft>
                <a:spcPts val="0"/>
              </a:spcAft>
              <a:buNone/>
            </a:pPr>
            <a:endParaRPr sz="100">
              <a:solidFill>
                <a:schemeClr val="dk1"/>
              </a:solidFill>
            </a:endParaRPr>
          </a:p>
          <a:p>
            <a:pPr marL="0" lvl="0" indent="0" algn="l" rtl="0">
              <a:spcBef>
                <a:spcPts val="0"/>
              </a:spcBef>
              <a:spcAft>
                <a:spcPts val="0"/>
              </a:spcAft>
              <a:buNone/>
            </a:pPr>
            <a:endParaRPr sz="100">
              <a:solidFill>
                <a:schemeClr val="dk1"/>
              </a:solidFill>
            </a:endParaRPr>
          </a:p>
          <a:p>
            <a:pPr marL="0" lvl="0" indent="0" algn="l" rtl="0">
              <a:spcBef>
                <a:spcPts val="0"/>
              </a:spcBef>
              <a:spcAft>
                <a:spcPts val="0"/>
              </a:spcAft>
              <a:buNone/>
            </a:pPr>
            <a:endParaRPr sz="100">
              <a:solidFill>
                <a:schemeClr val="dk1"/>
              </a:solidFill>
            </a:endParaRPr>
          </a:p>
          <a:p>
            <a:pPr marL="0" lvl="0" indent="0" algn="l" rtl="0">
              <a:spcBef>
                <a:spcPts val="0"/>
              </a:spcBef>
              <a:spcAft>
                <a:spcPts val="0"/>
              </a:spcAft>
              <a:buNone/>
            </a:pPr>
            <a:endParaRPr sz="100">
              <a:solidFill>
                <a:schemeClr val="dk1"/>
              </a:solidFill>
            </a:endParaRPr>
          </a:p>
          <a:p>
            <a:pPr marL="0" lvl="0" indent="0" algn="l" rtl="0">
              <a:spcBef>
                <a:spcPts val="0"/>
              </a:spcBef>
              <a:spcAft>
                <a:spcPts val="0"/>
              </a:spcAft>
              <a:buNone/>
            </a:pPr>
            <a:endParaRPr sz="100">
              <a:solidFill>
                <a:schemeClr val="dk1"/>
              </a:solidFill>
            </a:endParaRPr>
          </a:p>
          <a:p>
            <a:pPr marL="0" lvl="0" indent="0" algn="l" rtl="0">
              <a:spcBef>
                <a:spcPts val="0"/>
              </a:spcBef>
              <a:spcAft>
                <a:spcPts val="0"/>
              </a:spcAft>
              <a:buNone/>
            </a:pPr>
            <a:r>
              <a:rPr lang="en" sz="1300" b="1">
                <a:solidFill>
                  <a:schemeClr val="dk1"/>
                </a:solidFill>
                <a:latin typeface="Helvetica Neue"/>
                <a:ea typeface="Helvetica Neue"/>
                <a:cs typeface="Helvetica Neue"/>
                <a:sym typeface="Helvetica Neue"/>
              </a:rPr>
              <a:t>DR2.5</a:t>
            </a:r>
            <a:r>
              <a:rPr lang="en" sz="1300">
                <a:solidFill>
                  <a:schemeClr val="dk1"/>
                </a:solidFill>
                <a:latin typeface="Helvetica Neue"/>
                <a:ea typeface="Helvetica Neue"/>
                <a:cs typeface="Helvetica Neue"/>
                <a:sym typeface="Helvetica Neue"/>
              </a:rPr>
              <a:t> - </a:t>
            </a:r>
            <a:r>
              <a:rPr lang="en" sz="1000">
                <a:solidFill>
                  <a:schemeClr val="dk1"/>
                </a:solidFill>
              </a:rPr>
              <a:t>Simulation is capable of operating a payload</a:t>
            </a:r>
            <a:endParaRPr sz="1000">
              <a:solidFill>
                <a:schemeClr val="dk1"/>
              </a:solidFill>
            </a:endParaRPr>
          </a:p>
          <a:p>
            <a:pPr marL="0" lvl="0" indent="0" algn="l" rtl="0">
              <a:spcBef>
                <a:spcPts val="0"/>
              </a:spcBef>
              <a:spcAft>
                <a:spcPts val="0"/>
              </a:spcAft>
              <a:buNone/>
            </a:pPr>
            <a:endParaRPr sz="100">
              <a:solidFill>
                <a:schemeClr val="dk1"/>
              </a:solidFill>
            </a:endParaRPr>
          </a:p>
          <a:p>
            <a:pPr marL="0" lvl="0" indent="0" algn="l" rtl="0">
              <a:spcBef>
                <a:spcPts val="0"/>
              </a:spcBef>
              <a:spcAft>
                <a:spcPts val="0"/>
              </a:spcAft>
              <a:buNone/>
            </a:pPr>
            <a:endParaRPr sz="100">
              <a:solidFill>
                <a:schemeClr val="dk1"/>
              </a:solidFill>
            </a:endParaRPr>
          </a:p>
          <a:p>
            <a:pPr marL="0" lvl="0" indent="0" algn="l" rtl="0">
              <a:spcBef>
                <a:spcPts val="0"/>
              </a:spcBef>
              <a:spcAft>
                <a:spcPts val="0"/>
              </a:spcAft>
              <a:buClr>
                <a:schemeClr val="dk1"/>
              </a:buClr>
              <a:buSzPts val="1100"/>
              <a:buFont typeface="Arial"/>
              <a:buNone/>
            </a:pPr>
            <a:r>
              <a:rPr lang="en" sz="1300" b="1">
                <a:solidFill>
                  <a:schemeClr val="dk1"/>
                </a:solidFill>
                <a:latin typeface="Helvetica Neue"/>
                <a:ea typeface="Helvetica Neue"/>
                <a:cs typeface="Helvetica Neue"/>
                <a:sym typeface="Helvetica Neue"/>
              </a:rPr>
              <a:t>DR2.6</a:t>
            </a:r>
            <a:r>
              <a:rPr lang="en" sz="1300">
                <a:solidFill>
                  <a:schemeClr val="dk1"/>
                </a:solidFill>
                <a:latin typeface="Helvetica Neue"/>
                <a:ea typeface="Helvetica Neue"/>
                <a:cs typeface="Helvetica Neue"/>
                <a:sym typeface="Helvetica Neue"/>
              </a:rPr>
              <a:t> - </a:t>
            </a:r>
            <a:r>
              <a:rPr lang="en" sz="1000">
                <a:solidFill>
                  <a:schemeClr val="dk1"/>
                </a:solidFill>
              </a:rPr>
              <a:t>Simulation shall have a centralized service to handle time</a:t>
            </a:r>
            <a:endParaRPr sz="1000">
              <a:solidFill>
                <a:schemeClr val="dk1"/>
              </a:solidFill>
            </a:endParaRPr>
          </a:p>
          <a:p>
            <a:pPr marL="0" lvl="0" indent="0" algn="l" rtl="0">
              <a:spcBef>
                <a:spcPts val="0"/>
              </a:spcBef>
              <a:spcAft>
                <a:spcPts val="0"/>
              </a:spcAft>
              <a:buClr>
                <a:schemeClr val="dk1"/>
              </a:buClr>
              <a:buSzPts val="1100"/>
              <a:buFont typeface="Arial"/>
              <a:buNone/>
            </a:pPr>
            <a:endParaRPr sz="1000">
              <a:solidFill>
                <a:schemeClr val="dk1"/>
              </a:solidFill>
            </a:endParaRPr>
          </a:p>
          <a:p>
            <a:pPr marL="0" lvl="0" indent="0" algn="l" rtl="0">
              <a:spcBef>
                <a:spcPts val="0"/>
              </a:spcBef>
              <a:spcAft>
                <a:spcPts val="0"/>
              </a:spcAft>
              <a:buClr>
                <a:schemeClr val="dk1"/>
              </a:buClr>
              <a:buSzPts val="1100"/>
              <a:buFont typeface="Arial"/>
              <a:buNone/>
            </a:pPr>
            <a:r>
              <a:rPr lang="en" sz="1300" b="1">
                <a:solidFill>
                  <a:schemeClr val="dk1"/>
                </a:solidFill>
                <a:latin typeface="Helvetica Neue"/>
                <a:ea typeface="Helvetica Neue"/>
                <a:cs typeface="Helvetica Neue"/>
                <a:sym typeface="Helvetica Neue"/>
              </a:rPr>
              <a:t>DR2.7</a:t>
            </a:r>
            <a:r>
              <a:rPr lang="en" sz="1300">
                <a:solidFill>
                  <a:schemeClr val="dk1"/>
                </a:solidFill>
                <a:latin typeface="Helvetica Neue"/>
                <a:ea typeface="Helvetica Neue"/>
                <a:cs typeface="Helvetica Neue"/>
                <a:sym typeface="Helvetica Neue"/>
              </a:rPr>
              <a:t> - </a:t>
            </a:r>
            <a:r>
              <a:rPr lang="en" sz="1000">
                <a:solidFill>
                  <a:schemeClr val="dk1"/>
                </a:solidFill>
              </a:rPr>
              <a:t>Simulation shall operate under a flight software suite</a:t>
            </a:r>
            <a:endParaRPr sz="1000">
              <a:solidFill>
                <a:schemeClr val="dk1"/>
              </a:solidFill>
            </a:endParaRPr>
          </a:p>
        </p:txBody>
      </p:sp>
      <p:sp>
        <p:nvSpPr>
          <p:cNvPr id="1296" name="Google Shape;1296;gfbd36dba0f_0_0"/>
          <p:cNvSpPr txBox="1"/>
          <p:nvPr/>
        </p:nvSpPr>
        <p:spPr>
          <a:xfrm>
            <a:off x="4765200" y="1101550"/>
            <a:ext cx="4150200" cy="19395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SzPts val="688"/>
              <a:buNone/>
            </a:pPr>
            <a:r>
              <a:rPr lang="en" sz="887" b="1">
                <a:latin typeface="Helvetica Neue"/>
                <a:ea typeface="Helvetica Neue"/>
                <a:cs typeface="Helvetica Neue"/>
                <a:sym typeface="Helvetica Neue"/>
              </a:rPr>
              <a:t>DR2.1.1</a:t>
            </a:r>
            <a:r>
              <a:rPr lang="en" sz="950" b="1">
                <a:latin typeface="Helvetica Neue"/>
                <a:ea typeface="Helvetica Neue"/>
                <a:cs typeface="Helvetica Neue"/>
                <a:sym typeface="Helvetica Neue"/>
              </a:rPr>
              <a:t> </a:t>
            </a:r>
            <a:r>
              <a:rPr lang="en" sz="950">
                <a:latin typeface="Helvetica Neue"/>
                <a:ea typeface="Helvetica Neue"/>
                <a:cs typeface="Helvetica Neue"/>
                <a:sym typeface="Helvetica Neue"/>
              </a:rPr>
              <a:t>- </a:t>
            </a:r>
            <a:r>
              <a:rPr lang="en" sz="762"/>
              <a:t>Attitude simulation is capable of realistic slew motion</a:t>
            </a:r>
            <a:endParaRPr sz="762"/>
          </a:p>
          <a:p>
            <a:pPr marL="0" lvl="0" indent="0" algn="l" rtl="0">
              <a:lnSpc>
                <a:spcPct val="80000"/>
              </a:lnSpc>
              <a:spcBef>
                <a:spcPts val="0"/>
              </a:spcBef>
              <a:spcAft>
                <a:spcPts val="0"/>
              </a:spcAft>
              <a:buSzPts val="688"/>
              <a:buNone/>
            </a:pPr>
            <a:r>
              <a:rPr lang="en" sz="887" b="1">
                <a:solidFill>
                  <a:schemeClr val="dk1"/>
                </a:solidFill>
                <a:latin typeface="Helvetica Neue"/>
                <a:ea typeface="Helvetica Neue"/>
                <a:cs typeface="Helvetica Neue"/>
                <a:sym typeface="Helvetica Neue"/>
              </a:rPr>
              <a:t>DR2.1.2</a:t>
            </a:r>
            <a:r>
              <a:rPr lang="en" sz="950" b="1">
                <a:solidFill>
                  <a:schemeClr val="dk1"/>
                </a:solidFill>
                <a:latin typeface="Helvetica Neue"/>
                <a:ea typeface="Helvetica Neue"/>
                <a:cs typeface="Helvetica Neue"/>
                <a:sym typeface="Helvetica Neue"/>
              </a:rPr>
              <a:t> </a:t>
            </a:r>
            <a:r>
              <a:rPr lang="en" sz="950">
                <a:solidFill>
                  <a:schemeClr val="dk1"/>
                </a:solidFill>
                <a:latin typeface="Helvetica Neue"/>
                <a:ea typeface="Helvetica Neue"/>
                <a:cs typeface="Helvetica Neue"/>
                <a:sym typeface="Helvetica Neue"/>
              </a:rPr>
              <a:t>- </a:t>
            </a:r>
            <a:r>
              <a:rPr lang="en" sz="762">
                <a:solidFill>
                  <a:schemeClr val="dk1"/>
                </a:solidFill>
              </a:rPr>
              <a:t>Attitude simulation is accurate within 0.1 percent error</a:t>
            </a:r>
            <a:endParaRPr sz="262">
              <a:solidFill>
                <a:schemeClr val="dk1"/>
              </a:solidFill>
            </a:endParaRPr>
          </a:p>
          <a:p>
            <a:pPr marL="0" lvl="0" indent="0" algn="l" rtl="0">
              <a:lnSpc>
                <a:spcPct val="80000"/>
              </a:lnSpc>
              <a:spcBef>
                <a:spcPts val="0"/>
              </a:spcBef>
              <a:spcAft>
                <a:spcPts val="0"/>
              </a:spcAft>
              <a:buSzPts val="688"/>
              <a:buNone/>
            </a:pPr>
            <a:endParaRPr sz="262">
              <a:solidFill>
                <a:schemeClr val="dk1"/>
              </a:solidFill>
            </a:endParaRPr>
          </a:p>
          <a:p>
            <a:pPr marL="0" lvl="0" indent="0" algn="l" rtl="0">
              <a:lnSpc>
                <a:spcPct val="80000"/>
              </a:lnSpc>
              <a:spcBef>
                <a:spcPts val="0"/>
              </a:spcBef>
              <a:spcAft>
                <a:spcPts val="0"/>
              </a:spcAft>
              <a:buSzPts val="688"/>
              <a:buNone/>
            </a:pPr>
            <a:r>
              <a:rPr lang="en" sz="887" b="1">
                <a:solidFill>
                  <a:schemeClr val="dk1"/>
                </a:solidFill>
                <a:latin typeface="Helvetica Neue"/>
                <a:ea typeface="Helvetica Neue"/>
                <a:cs typeface="Helvetica Neue"/>
                <a:sym typeface="Helvetica Neue"/>
              </a:rPr>
              <a:t>DR2.2.3</a:t>
            </a:r>
            <a:r>
              <a:rPr lang="en" sz="950" b="1">
                <a:solidFill>
                  <a:schemeClr val="dk1"/>
                </a:solidFill>
                <a:latin typeface="Helvetica Neue"/>
                <a:ea typeface="Helvetica Neue"/>
                <a:cs typeface="Helvetica Neue"/>
                <a:sym typeface="Helvetica Neue"/>
              </a:rPr>
              <a:t> </a:t>
            </a:r>
            <a:r>
              <a:rPr lang="en" sz="950">
                <a:solidFill>
                  <a:schemeClr val="dk1"/>
                </a:solidFill>
                <a:latin typeface="Helvetica Neue"/>
                <a:ea typeface="Helvetica Neue"/>
                <a:cs typeface="Helvetica Neue"/>
                <a:sym typeface="Helvetica Neue"/>
              </a:rPr>
              <a:t>- </a:t>
            </a:r>
            <a:r>
              <a:rPr lang="en" sz="762">
                <a:solidFill>
                  <a:schemeClr val="dk1"/>
                </a:solidFill>
              </a:rPr>
              <a:t>GNC simulation shall be integrated with a </a:t>
            </a:r>
            <a:r>
              <a:rPr lang="en" sz="762">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7"/>
                  </a:ext>
                </a:extLst>
              </a:rPr>
              <a:t>FOSS </a:t>
            </a:r>
            <a:r>
              <a:rPr lang="en" sz="762">
                <a:solidFill>
                  <a:schemeClr val="dk1"/>
                </a:solidFill>
              </a:rPr>
              <a:t>suite</a:t>
            </a:r>
            <a:endParaRPr sz="762">
              <a:solidFill>
                <a:schemeClr val="dk1"/>
              </a:solidFill>
            </a:endParaRPr>
          </a:p>
          <a:p>
            <a:pPr marL="0" lvl="0" indent="0" algn="l" rtl="0">
              <a:lnSpc>
                <a:spcPct val="80000"/>
              </a:lnSpc>
              <a:spcBef>
                <a:spcPts val="0"/>
              </a:spcBef>
              <a:spcAft>
                <a:spcPts val="0"/>
              </a:spcAft>
              <a:buSzPts val="688"/>
              <a:buNone/>
            </a:pPr>
            <a:r>
              <a:rPr lang="en" sz="887" b="1">
                <a:solidFill>
                  <a:schemeClr val="dk1"/>
                </a:solidFill>
                <a:latin typeface="Helvetica Neue"/>
                <a:ea typeface="Helvetica Neue"/>
                <a:cs typeface="Helvetica Neue"/>
                <a:sym typeface="Helvetica Neue"/>
              </a:rPr>
              <a:t>DR2.2.6</a:t>
            </a:r>
            <a:r>
              <a:rPr lang="en" sz="950" b="1">
                <a:solidFill>
                  <a:schemeClr val="dk1"/>
                </a:solidFill>
                <a:latin typeface="Helvetica Neue"/>
                <a:ea typeface="Helvetica Neue"/>
                <a:cs typeface="Helvetica Neue"/>
                <a:sym typeface="Helvetica Neue"/>
              </a:rPr>
              <a:t> </a:t>
            </a:r>
            <a:r>
              <a:rPr lang="en" sz="950">
                <a:solidFill>
                  <a:schemeClr val="dk1"/>
                </a:solidFill>
                <a:latin typeface="Helvetica Neue"/>
                <a:ea typeface="Helvetica Neue"/>
                <a:cs typeface="Helvetica Neue"/>
                <a:sym typeface="Helvetica Neue"/>
              </a:rPr>
              <a:t>- </a:t>
            </a:r>
            <a:r>
              <a:rPr lang="en" sz="762">
                <a:solidFill>
                  <a:schemeClr val="dk1"/>
                </a:solidFill>
              </a:rPr>
              <a:t>GRASS shall incorporate at least one commercially available model</a:t>
            </a:r>
            <a:endParaRPr sz="262">
              <a:solidFill>
                <a:schemeClr val="dk1"/>
              </a:solidFill>
            </a:endParaRPr>
          </a:p>
          <a:p>
            <a:pPr marL="0" lvl="0" indent="0" algn="l" rtl="0">
              <a:lnSpc>
                <a:spcPct val="80000"/>
              </a:lnSpc>
              <a:spcBef>
                <a:spcPts val="0"/>
              </a:spcBef>
              <a:spcAft>
                <a:spcPts val="0"/>
              </a:spcAft>
              <a:buSzPts val="688"/>
              <a:buNone/>
            </a:pPr>
            <a:endParaRPr sz="262">
              <a:solidFill>
                <a:schemeClr val="dk1"/>
              </a:solidFill>
            </a:endParaRPr>
          </a:p>
          <a:p>
            <a:pPr marL="0" lvl="0" indent="0" algn="l" rtl="0">
              <a:lnSpc>
                <a:spcPct val="80000"/>
              </a:lnSpc>
              <a:spcBef>
                <a:spcPts val="0"/>
              </a:spcBef>
              <a:spcAft>
                <a:spcPts val="0"/>
              </a:spcAft>
              <a:buSzPts val="688"/>
              <a:buNone/>
            </a:pPr>
            <a:r>
              <a:rPr lang="en" sz="887" b="1">
                <a:solidFill>
                  <a:schemeClr val="dk1"/>
                </a:solidFill>
                <a:latin typeface="Helvetica Neue"/>
                <a:ea typeface="Helvetica Neue"/>
                <a:cs typeface="Helvetica Neue"/>
                <a:sym typeface="Helvetica Neue"/>
              </a:rPr>
              <a:t>DR2.3.3</a:t>
            </a:r>
            <a:r>
              <a:rPr lang="en" sz="950" b="1">
                <a:solidFill>
                  <a:schemeClr val="dk1"/>
                </a:solidFill>
                <a:latin typeface="Helvetica Neue"/>
                <a:ea typeface="Helvetica Neue"/>
                <a:cs typeface="Helvetica Neue"/>
                <a:sym typeface="Helvetica Neue"/>
              </a:rPr>
              <a:t> </a:t>
            </a:r>
            <a:r>
              <a:rPr lang="en" sz="950">
                <a:solidFill>
                  <a:schemeClr val="dk1"/>
                </a:solidFill>
                <a:latin typeface="Helvetica Neue"/>
                <a:ea typeface="Helvetica Neue"/>
                <a:cs typeface="Helvetica Neue"/>
                <a:sym typeface="Helvetica Neue"/>
              </a:rPr>
              <a:t>- </a:t>
            </a:r>
            <a:r>
              <a:rPr lang="en" sz="762">
                <a:solidFill>
                  <a:schemeClr val="dk1"/>
                </a:solidFill>
              </a:rPr>
              <a:t>GRASS shall include an environmental model that gives solar temperature as a function of orbit position</a:t>
            </a:r>
            <a:endParaRPr sz="762">
              <a:solidFill>
                <a:schemeClr val="dk1"/>
              </a:solidFill>
            </a:endParaRPr>
          </a:p>
          <a:p>
            <a:pPr marL="0" lvl="0" indent="0" algn="l" rtl="0">
              <a:lnSpc>
                <a:spcPct val="80000"/>
              </a:lnSpc>
              <a:spcBef>
                <a:spcPts val="0"/>
              </a:spcBef>
              <a:spcAft>
                <a:spcPts val="0"/>
              </a:spcAft>
              <a:buSzPts val="688"/>
              <a:buNone/>
            </a:pPr>
            <a:endParaRPr sz="100">
              <a:solidFill>
                <a:schemeClr val="dk1"/>
              </a:solidFill>
            </a:endParaRPr>
          </a:p>
          <a:p>
            <a:pPr marL="0" lvl="0" indent="0" algn="l" rtl="0">
              <a:lnSpc>
                <a:spcPct val="80000"/>
              </a:lnSpc>
              <a:spcBef>
                <a:spcPts val="0"/>
              </a:spcBef>
              <a:spcAft>
                <a:spcPts val="0"/>
              </a:spcAft>
              <a:buSzPts val="688"/>
              <a:buNone/>
            </a:pPr>
            <a:r>
              <a:rPr lang="en" sz="887" b="1">
                <a:solidFill>
                  <a:schemeClr val="dk1"/>
                </a:solidFill>
                <a:latin typeface="Helvetica Neue"/>
                <a:ea typeface="Helvetica Neue"/>
                <a:cs typeface="Helvetica Neue"/>
                <a:sym typeface="Helvetica Neue"/>
              </a:rPr>
              <a:t>DR2.4.2 </a:t>
            </a:r>
            <a:r>
              <a:rPr lang="en" sz="950">
                <a:solidFill>
                  <a:schemeClr val="dk1"/>
                </a:solidFill>
                <a:latin typeface="Helvetica Neue"/>
                <a:ea typeface="Helvetica Neue"/>
                <a:cs typeface="Helvetica Neue"/>
                <a:sym typeface="Helvetica Neue"/>
              </a:rPr>
              <a:t>- </a:t>
            </a:r>
            <a:r>
              <a:rPr lang="en" sz="762">
                <a:solidFill>
                  <a:schemeClr val="dk1"/>
                </a:solidFill>
              </a:rPr>
              <a:t>GRASS shall have a visibility feasibility constraint model that blocks communication if simulation constraints are not met</a:t>
            </a:r>
            <a:endParaRPr sz="762">
              <a:solidFill>
                <a:schemeClr val="dk1"/>
              </a:solidFill>
            </a:endParaRPr>
          </a:p>
          <a:p>
            <a:pPr marL="0" lvl="0" indent="0" algn="l" rtl="0">
              <a:lnSpc>
                <a:spcPct val="80000"/>
              </a:lnSpc>
              <a:spcBef>
                <a:spcPts val="0"/>
              </a:spcBef>
              <a:spcAft>
                <a:spcPts val="0"/>
              </a:spcAft>
              <a:buSzPts val="688"/>
              <a:buNone/>
            </a:pPr>
            <a:r>
              <a:rPr lang="en" sz="887" b="1">
                <a:solidFill>
                  <a:schemeClr val="dk1"/>
                </a:solidFill>
                <a:latin typeface="Helvetica Neue"/>
                <a:ea typeface="Helvetica Neue"/>
                <a:cs typeface="Helvetica Neue"/>
                <a:sym typeface="Helvetica Neue"/>
              </a:rPr>
              <a:t>DR2.4.2.1 </a:t>
            </a:r>
            <a:r>
              <a:rPr lang="en" sz="950">
                <a:solidFill>
                  <a:schemeClr val="dk1"/>
                </a:solidFill>
                <a:latin typeface="Helvetica Neue"/>
                <a:ea typeface="Helvetica Neue"/>
                <a:cs typeface="Helvetica Neue"/>
                <a:sym typeface="Helvetica Neue"/>
              </a:rPr>
              <a:t>- </a:t>
            </a:r>
            <a:r>
              <a:rPr lang="en" sz="762">
                <a:solidFill>
                  <a:schemeClr val="dk1"/>
                </a:solidFill>
              </a:rPr>
              <a:t>This visibility feasibility constraint model feature must be able to be overridden by a configurable file</a:t>
            </a:r>
            <a:endParaRPr sz="762">
              <a:solidFill>
                <a:schemeClr val="dk1"/>
              </a:solidFill>
            </a:endParaRPr>
          </a:p>
          <a:p>
            <a:pPr marL="0" lvl="0" indent="0" algn="l" rtl="0">
              <a:lnSpc>
                <a:spcPct val="80000"/>
              </a:lnSpc>
              <a:spcBef>
                <a:spcPts val="0"/>
              </a:spcBef>
              <a:spcAft>
                <a:spcPts val="0"/>
              </a:spcAft>
              <a:buSzPts val="688"/>
              <a:buNone/>
            </a:pPr>
            <a:endParaRPr sz="100">
              <a:solidFill>
                <a:schemeClr val="dk1"/>
              </a:solidFill>
            </a:endParaRPr>
          </a:p>
          <a:p>
            <a:pPr marL="0" lvl="0" indent="0" algn="l" rtl="0">
              <a:lnSpc>
                <a:spcPct val="80000"/>
              </a:lnSpc>
              <a:spcBef>
                <a:spcPts val="0"/>
              </a:spcBef>
              <a:spcAft>
                <a:spcPts val="0"/>
              </a:spcAft>
              <a:buSzPts val="688"/>
              <a:buNone/>
            </a:pPr>
            <a:r>
              <a:rPr lang="en" sz="887" b="1">
                <a:solidFill>
                  <a:schemeClr val="dk1"/>
                </a:solidFill>
                <a:latin typeface="Helvetica Neue"/>
                <a:ea typeface="Helvetica Neue"/>
                <a:cs typeface="Helvetica Neue"/>
                <a:sym typeface="Helvetica Neue"/>
              </a:rPr>
              <a:t>DR2.5.1</a:t>
            </a:r>
            <a:r>
              <a:rPr lang="en" sz="950">
                <a:solidFill>
                  <a:schemeClr val="dk1"/>
                </a:solidFill>
                <a:latin typeface="Helvetica Neue"/>
                <a:ea typeface="Helvetica Neue"/>
                <a:cs typeface="Helvetica Neue"/>
                <a:sym typeface="Helvetica Neue"/>
              </a:rPr>
              <a:t>- </a:t>
            </a:r>
            <a:r>
              <a:rPr lang="en" sz="762">
                <a:solidFill>
                  <a:schemeClr val="dk1"/>
                </a:solidFill>
              </a:rPr>
              <a:t>GRASS shall have a pan/tilt camera capable of sending a low level telemetry response and receive commands via C&amp;DH</a:t>
            </a:r>
            <a:endParaRPr sz="762">
              <a:solidFill>
                <a:schemeClr val="dk1"/>
              </a:solidFill>
            </a:endParaRPr>
          </a:p>
          <a:p>
            <a:pPr marL="0" lvl="0" indent="0" algn="l" rtl="0">
              <a:lnSpc>
                <a:spcPct val="80000"/>
              </a:lnSpc>
              <a:spcBef>
                <a:spcPts val="0"/>
              </a:spcBef>
              <a:spcAft>
                <a:spcPts val="0"/>
              </a:spcAft>
              <a:buSzPts val="688"/>
              <a:buNone/>
            </a:pPr>
            <a:endParaRPr sz="100">
              <a:solidFill>
                <a:schemeClr val="dk1"/>
              </a:solidFill>
            </a:endParaRPr>
          </a:p>
          <a:p>
            <a:pPr marL="0" lvl="0" indent="0" algn="l" rtl="0">
              <a:lnSpc>
                <a:spcPct val="80000"/>
              </a:lnSpc>
              <a:spcBef>
                <a:spcPts val="0"/>
              </a:spcBef>
              <a:spcAft>
                <a:spcPts val="0"/>
              </a:spcAft>
              <a:buSzPts val="688"/>
              <a:buNone/>
            </a:pPr>
            <a:endParaRPr sz="100">
              <a:solidFill>
                <a:schemeClr val="dk1"/>
              </a:solidFill>
            </a:endParaRPr>
          </a:p>
          <a:p>
            <a:pPr marL="0" lvl="0" indent="0" algn="l" rtl="0">
              <a:lnSpc>
                <a:spcPct val="80000"/>
              </a:lnSpc>
              <a:spcBef>
                <a:spcPts val="0"/>
              </a:spcBef>
              <a:spcAft>
                <a:spcPts val="0"/>
              </a:spcAft>
              <a:buSzPts val="688"/>
              <a:buNone/>
            </a:pPr>
            <a:r>
              <a:rPr lang="en" sz="887" b="1">
                <a:solidFill>
                  <a:schemeClr val="dk1"/>
                </a:solidFill>
                <a:latin typeface="Helvetica Neue"/>
                <a:ea typeface="Helvetica Neue"/>
                <a:cs typeface="Helvetica Neue"/>
                <a:sym typeface="Helvetica Neue"/>
              </a:rPr>
              <a:t>DR2.6.1 </a:t>
            </a:r>
            <a:r>
              <a:rPr lang="en" sz="950">
                <a:solidFill>
                  <a:schemeClr val="dk1"/>
                </a:solidFill>
                <a:latin typeface="Helvetica Neue"/>
                <a:ea typeface="Helvetica Neue"/>
                <a:cs typeface="Helvetica Neue"/>
                <a:sym typeface="Helvetica Neue"/>
              </a:rPr>
              <a:t>- </a:t>
            </a:r>
            <a:r>
              <a:rPr lang="en" sz="762">
                <a:solidFill>
                  <a:schemeClr val="dk1"/>
                </a:solidFill>
              </a:rPr>
              <a:t>GRASS shall simulate forward from some time zero from a given two line element set</a:t>
            </a:r>
            <a:endParaRPr sz="762">
              <a:solidFill>
                <a:schemeClr val="dk1"/>
              </a:solidFill>
            </a:endParaRPr>
          </a:p>
          <a:p>
            <a:pPr marL="0" lvl="0" indent="0" algn="l" rtl="0">
              <a:lnSpc>
                <a:spcPct val="80000"/>
              </a:lnSpc>
              <a:spcBef>
                <a:spcPts val="0"/>
              </a:spcBef>
              <a:spcAft>
                <a:spcPts val="0"/>
              </a:spcAft>
              <a:buSzPts val="688"/>
              <a:buNone/>
            </a:pPr>
            <a:r>
              <a:rPr lang="en" sz="887" b="1">
                <a:solidFill>
                  <a:schemeClr val="dk1"/>
                </a:solidFill>
                <a:latin typeface="Helvetica Neue"/>
                <a:ea typeface="Helvetica Neue"/>
                <a:cs typeface="Helvetica Neue"/>
                <a:sym typeface="Helvetica Neue"/>
              </a:rPr>
              <a:t>DR2.6.2 </a:t>
            </a:r>
            <a:r>
              <a:rPr lang="en" sz="950">
                <a:solidFill>
                  <a:schemeClr val="dk1"/>
                </a:solidFill>
                <a:latin typeface="Helvetica Neue"/>
                <a:ea typeface="Helvetica Neue"/>
                <a:cs typeface="Helvetica Neue"/>
                <a:sym typeface="Helvetica Neue"/>
              </a:rPr>
              <a:t>- </a:t>
            </a:r>
            <a:r>
              <a:rPr lang="en" sz="762">
                <a:solidFill>
                  <a:schemeClr val="dk1"/>
                </a:solidFill>
              </a:rPr>
              <a:t>Centralized time service shall have a timestep of 1 microsecond</a:t>
            </a:r>
            <a:endParaRPr sz="762">
              <a:solidFill>
                <a:schemeClr val="dk1"/>
              </a:solidFill>
            </a:endParaRPr>
          </a:p>
          <a:p>
            <a:pPr marL="0" lvl="0" indent="0" algn="l" rtl="0">
              <a:lnSpc>
                <a:spcPct val="80000"/>
              </a:lnSpc>
              <a:spcBef>
                <a:spcPts val="0"/>
              </a:spcBef>
              <a:spcAft>
                <a:spcPts val="0"/>
              </a:spcAft>
              <a:buSzPts val="688"/>
              <a:buNone/>
            </a:pPr>
            <a:endParaRPr sz="100">
              <a:solidFill>
                <a:schemeClr val="dk1"/>
              </a:solidFill>
            </a:endParaRPr>
          </a:p>
          <a:p>
            <a:pPr marL="0" lvl="0" indent="0" algn="l" rtl="0">
              <a:lnSpc>
                <a:spcPct val="80000"/>
              </a:lnSpc>
              <a:spcBef>
                <a:spcPts val="0"/>
              </a:spcBef>
              <a:spcAft>
                <a:spcPts val="0"/>
              </a:spcAft>
              <a:buClr>
                <a:schemeClr val="dk1"/>
              </a:buClr>
              <a:buSzPts val="688"/>
              <a:buFont typeface="Arial"/>
              <a:buNone/>
            </a:pPr>
            <a:endParaRPr sz="100">
              <a:solidFill>
                <a:schemeClr val="dk1"/>
              </a:solidFill>
            </a:endParaRPr>
          </a:p>
          <a:p>
            <a:pPr marL="0" lvl="0" indent="0" algn="l" rtl="0">
              <a:lnSpc>
                <a:spcPct val="80000"/>
              </a:lnSpc>
              <a:spcBef>
                <a:spcPts val="0"/>
              </a:spcBef>
              <a:spcAft>
                <a:spcPts val="0"/>
              </a:spcAft>
              <a:buSzPts val="688"/>
              <a:buNone/>
            </a:pPr>
            <a:r>
              <a:rPr lang="en" sz="887" b="1">
                <a:solidFill>
                  <a:schemeClr val="dk1"/>
                </a:solidFill>
                <a:latin typeface="Helvetica Neue"/>
                <a:ea typeface="Helvetica Neue"/>
                <a:cs typeface="Helvetica Neue"/>
                <a:sym typeface="Helvetica Neue"/>
              </a:rPr>
              <a:t>DR2.7.1 </a:t>
            </a:r>
            <a:r>
              <a:rPr lang="en" sz="950">
                <a:solidFill>
                  <a:schemeClr val="dk1"/>
                </a:solidFill>
                <a:latin typeface="Helvetica Neue"/>
                <a:ea typeface="Helvetica Neue"/>
                <a:cs typeface="Helvetica Neue"/>
                <a:sym typeface="Helvetica Neue"/>
              </a:rPr>
              <a:t>- </a:t>
            </a:r>
            <a:r>
              <a:rPr lang="en" sz="762">
                <a:solidFill>
                  <a:schemeClr val="dk1"/>
                </a:solidFill>
              </a:rPr>
              <a:t>Simulation implements CCSDS space communications protocol</a:t>
            </a:r>
            <a:endParaRPr sz="762">
              <a:solidFill>
                <a:schemeClr val="dk1"/>
              </a:solidFill>
            </a:endParaRPr>
          </a:p>
          <a:p>
            <a:pPr marL="0" lvl="0" indent="0" algn="l" rtl="0">
              <a:lnSpc>
                <a:spcPct val="80000"/>
              </a:lnSpc>
              <a:spcBef>
                <a:spcPts val="0"/>
              </a:spcBef>
              <a:spcAft>
                <a:spcPts val="0"/>
              </a:spcAft>
              <a:buSzPts val="688"/>
              <a:buNone/>
            </a:pPr>
            <a:r>
              <a:rPr lang="en" sz="887" b="1">
                <a:solidFill>
                  <a:schemeClr val="dk1"/>
                </a:solidFill>
                <a:latin typeface="Helvetica Neue"/>
                <a:ea typeface="Helvetica Neue"/>
                <a:cs typeface="Helvetica Neue"/>
                <a:sym typeface="Helvetica Neue"/>
              </a:rPr>
              <a:t>DR2.7.2 </a:t>
            </a:r>
            <a:r>
              <a:rPr lang="en" sz="950">
                <a:solidFill>
                  <a:schemeClr val="dk1"/>
                </a:solidFill>
                <a:latin typeface="Helvetica Neue"/>
                <a:ea typeface="Helvetica Neue"/>
                <a:cs typeface="Helvetica Neue"/>
                <a:sym typeface="Helvetica Neue"/>
              </a:rPr>
              <a:t>- </a:t>
            </a:r>
            <a:r>
              <a:rPr lang="en" sz="750">
                <a:solidFill>
                  <a:schemeClr val="dk1"/>
                </a:solidFill>
              </a:rPr>
              <a:t>GRASS shall accept a configurable file that includes user-specific spacecraft parameters and environmental constraints</a:t>
            </a:r>
            <a:endParaRPr sz="750">
              <a:solidFill>
                <a:schemeClr val="dk1"/>
              </a:solidFill>
            </a:endParaRPr>
          </a:p>
          <a:p>
            <a:pPr marL="0" lvl="0" indent="0" algn="l" rtl="0">
              <a:lnSpc>
                <a:spcPct val="80000"/>
              </a:lnSpc>
              <a:spcBef>
                <a:spcPts val="0"/>
              </a:spcBef>
              <a:spcAft>
                <a:spcPts val="0"/>
              </a:spcAft>
              <a:buSzPts val="688"/>
              <a:buNone/>
            </a:pPr>
            <a:r>
              <a:rPr lang="en" sz="887" b="1">
                <a:solidFill>
                  <a:schemeClr val="dk1"/>
                </a:solidFill>
                <a:latin typeface="Helvetica Neue"/>
                <a:ea typeface="Helvetica Neue"/>
                <a:cs typeface="Helvetica Neue"/>
                <a:sym typeface="Helvetica Neue"/>
              </a:rPr>
              <a:t>DR2.7.4 </a:t>
            </a:r>
            <a:r>
              <a:rPr lang="en" sz="950">
                <a:solidFill>
                  <a:schemeClr val="dk1"/>
                </a:solidFill>
                <a:latin typeface="Helvetica Neue"/>
                <a:ea typeface="Helvetica Neue"/>
                <a:cs typeface="Helvetica Neue"/>
                <a:sym typeface="Helvetica Neue"/>
              </a:rPr>
              <a:t>- </a:t>
            </a:r>
            <a:r>
              <a:rPr lang="en" sz="762">
                <a:solidFill>
                  <a:schemeClr val="dk1"/>
                </a:solidFill>
              </a:rPr>
              <a:t>C&amp;DH shall have a diagnostic logging service</a:t>
            </a:r>
            <a:endParaRPr sz="762">
              <a:solidFill>
                <a:schemeClr val="dk1"/>
              </a:solidFill>
            </a:endParaRPr>
          </a:p>
          <a:p>
            <a:pPr marL="0" lvl="0" indent="0" algn="l" rtl="0">
              <a:lnSpc>
                <a:spcPct val="80000"/>
              </a:lnSpc>
              <a:spcBef>
                <a:spcPts val="0"/>
              </a:spcBef>
              <a:spcAft>
                <a:spcPts val="0"/>
              </a:spcAft>
              <a:buSzPts val="688"/>
              <a:buNone/>
            </a:pPr>
            <a:r>
              <a:rPr lang="en" sz="887" b="1">
                <a:solidFill>
                  <a:schemeClr val="dk1"/>
                </a:solidFill>
                <a:latin typeface="Helvetica Neue"/>
                <a:ea typeface="Helvetica Neue"/>
                <a:cs typeface="Helvetica Neue"/>
                <a:sym typeface="Helvetica Neue"/>
              </a:rPr>
              <a:t>DR2.7.4.1 </a:t>
            </a:r>
            <a:r>
              <a:rPr lang="en" sz="950">
                <a:solidFill>
                  <a:schemeClr val="dk1"/>
                </a:solidFill>
                <a:latin typeface="Helvetica Neue"/>
                <a:ea typeface="Helvetica Neue"/>
                <a:cs typeface="Helvetica Neue"/>
                <a:sym typeface="Helvetica Neue"/>
              </a:rPr>
              <a:t>- </a:t>
            </a:r>
            <a:r>
              <a:rPr lang="en" sz="762">
                <a:solidFill>
                  <a:schemeClr val="dk1"/>
                </a:solidFill>
              </a:rPr>
              <a:t>Logging service shall be adaptable and have the capability to change frequency of subsystem logging time step as well as the information in the log</a:t>
            </a:r>
            <a:endParaRPr sz="762">
              <a:solidFill>
                <a:schemeClr val="dk1"/>
              </a:solidFill>
            </a:endParaRPr>
          </a:p>
        </p:txBody>
      </p:sp>
      <p:sp>
        <p:nvSpPr>
          <p:cNvPr id="1297" name="Google Shape;1297;gfbd36dba0f_0_0"/>
          <p:cNvSpPr txBox="1"/>
          <p:nvPr/>
        </p:nvSpPr>
        <p:spPr>
          <a:xfrm>
            <a:off x="590550" y="3747250"/>
            <a:ext cx="4348200" cy="1277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u="sng">
                <a:latin typeface="Helvetica Neue"/>
                <a:ea typeface="Helvetica Neue"/>
                <a:cs typeface="Helvetica Neue"/>
                <a:sym typeface="Helvetica Neue"/>
              </a:rPr>
              <a:t>Requirements Common to Mulptiple DR2.x.x</a:t>
            </a:r>
            <a:endParaRPr sz="1000" b="1" u="sng">
              <a:latin typeface="Helvetica Neue"/>
              <a:ea typeface="Helvetica Neue"/>
              <a:cs typeface="Helvetica Neue"/>
              <a:sym typeface="Helvetica Neue"/>
            </a:endParaRPr>
          </a:p>
          <a:p>
            <a:pPr marL="0" lvl="0" indent="0" algn="l" rtl="0">
              <a:spcBef>
                <a:spcPts val="0"/>
              </a:spcBef>
              <a:spcAft>
                <a:spcPts val="0"/>
              </a:spcAft>
              <a:buNone/>
            </a:pPr>
            <a:endParaRPr sz="1000" b="1" u="sng">
              <a:latin typeface="Helvetica Neue"/>
              <a:ea typeface="Helvetica Neue"/>
              <a:cs typeface="Helvetica Neue"/>
              <a:sym typeface="Helvetica Neue"/>
            </a:endParaRPr>
          </a:p>
          <a:p>
            <a:pPr marL="0" lvl="0" indent="0" algn="l" rtl="0">
              <a:spcBef>
                <a:spcPts val="0"/>
              </a:spcBef>
              <a:spcAft>
                <a:spcPts val="0"/>
              </a:spcAft>
              <a:buNone/>
            </a:pPr>
            <a:r>
              <a:rPr lang="en" sz="1000" b="1">
                <a:latin typeface="Helvetica Neue"/>
                <a:ea typeface="Helvetica Neue"/>
                <a:cs typeface="Helvetica Neue"/>
                <a:sym typeface="Helvetica Neue"/>
              </a:rPr>
              <a:t>Subsystem-specific Parameters are capable of being adjusted from the secondary communication link - </a:t>
            </a:r>
            <a:r>
              <a:rPr lang="en" sz="1000">
                <a:latin typeface="Helvetica Neue"/>
                <a:ea typeface="Helvetica Neue"/>
                <a:cs typeface="Helvetica Neue"/>
                <a:sym typeface="Helvetica Neue"/>
              </a:rPr>
              <a:t>2.1.3, 2.2.1</a:t>
            </a:r>
            <a:endParaRPr sz="1000">
              <a:latin typeface="Helvetica Neue"/>
              <a:ea typeface="Helvetica Neue"/>
              <a:cs typeface="Helvetica Neue"/>
              <a:sym typeface="Helvetica Neue"/>
            </a:endParaRPr>
          </a:p>
          <a:p>
            <a:pPr marL="0" lvl="0" indent="0" algn="l" rtl="0">
              <a:spcBef>
                <a:spcPts val="0"/>
              </a:spcBef>
              <a:spcAft>
                <a:spcPts val="0"/>
              </a:spcAft>
              <a:buNone/>
            </a:pPr>
            <a:r>
              <a:rPr lang="en" sz="1000" b="1">
                <a:latin typeface="Helvetica Neue"/>
                <a:ea typeface="Helvetica Neue"/>
                <a:cs typeface="Helvetica Neue"/>
                <a:sym typeface="Helvetica Neue"/>
              </a:rPr>
              <a:t>GRASS is capable of sending live telemetry containing subsystem information - </a:t>
            </a:r>
            <a:r>
              <a:rPr lang="en" sz="1000">
                <a:latin typeface="Helvetica Neue"/>
                <a:ea typeface="Helvetica Neue"/>
                <a:cs typeface="Helvetica Neue"/>
                <a:sym typeface="Helvetica Neue"/>
              </a:rPr>
              <a:t>2.1.4, 2.2.2</a:t>
            </a:r>
            <a:endParaRPr sz="10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100">
              <a:solidFill>
                <a:schemeClr val="dk1"/>
              </a:solidFill>
              <a:latin typeface="Helvetica Neue"/>
              <a:ea typeface="Helvetica Neue"/>
              <a:cs typeface="Helvetica Neue"/>
              <a:sym typeface="Helvetica Neue"/>
            </a:endParaRPr>
          </a:p>
        </p:txBody>
      </p:sp>
      <p:cxnSp>
        <p:nvCxnSpPr>
          <p:cNvPr id="1298" name="Google Shape;1298;gfbd36dba0f_0_0"/>
          <p:cNvCxnSpPr/>
          <p:nvPr/>
        </p:nvCxnSpPr>
        <p:spPr>
          <a:xfrm rot="10800000" flipH="1">
            <a:off x="261900" y="1422150"/>
            <a:ext cx="8620200" cy="9600"/>
          </a:xfrm>
          <a:prstGeom prst="straightConnector1">
            <a:avLst/>
          </a:prstGeom>
          <a:noFill/>
          <a:ln w="9525" cap="flat" cmpd="sng">
            <a:solidFill>
              <a:schemeClr val="dk2"/>
            </a:solidFill>
            <a:prstDash val="solid"/>
            <a:round/>
            <a:headEnd type="none" w="med" len="med"/>
            <a:tailEnd type="none" w="med" len="med"/>
          </a:ln>
        </p:spPr>
      </p:cxnSp>
      <p:cxnSp>
        <p:nvCxnSpPr>
          <p:cNvPr id="1299" name="Google Shape;1299;gfbd36dba0f_0_0"/>
          <p:cNvCxnSpPr/>
          <p:nvPr/>
        </p:nvCxnSpPr>
        <p:spPr>
          <a:xfrm rot="10800000" flipH="1">
            <a:off x="261900" y="1161600"/>
            <a:ext cx="8620200" cy="9600"/>
          </a:xfrm>
          <a:prstGeom prst="straightConnector1">
            <a:avLst/>
          </a:prstGeom>
          <a:noFill/>
          <a:ln w="38100" cap="flat" cmpd="sng">
            <a:solidFill>
              <a:schemeClr val="dk2"/>
            </a:solidFill>
            <a:prstDash val="solid"/>
            <a:round/>
            <a:headEnd type="none" w="med" len="med"/>
            <a:tailEnd type="none" w="med" len="med"/>
          </a:ln>
        </p:spPr>
      </p:cxnSp>
      <p:sp>
        <p:nvSpPr>
          <p:cNvPr id="1300" name="Google Shape;1300;gfbd36dba0f_0_0"/>
          <p:cNvSpPr txBox="1"/>
          <p:nvPr/>
        </p:nvSpPr>
        <p:spPr>
          <a:xfrm>
            <a:off x="4765200" y="4004350"/>
            <a:ext cx="44409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1"/>
                </a:solidFill>
                <a:latin typeface="Helvetica Neue"/>
                <a:ea typeface="Helvetica Neue"/>
                <a:cs typeface="Helvetica Neue"/>
                <a:sym typeface="Helvetica Neue"/>
              </a:rPr>
              <a:t>GRASS is capable of sending housekeeping telemetry from Status of Health command - </a:t>
            </a:r>
            <a:r>
              <a:rPr lang="en" sz="1000">
                <a:solidFill>
                  <a:schemeClr val="dk1"/>
                </a:solidFill>
                <a:latin typeface="Helvetica Neue"/>
                <a:ea typeface="Helvetica Neue"/>
                <a:cs typeface="Helvetica Neue"/>
                <a:sym typeface="Helvetica Neue"/>
              </a:rPr>
              <a:t>2.1.5, 2.2.4, 2.3.1, 2.4.1</a:t>
            </a:r>
            <a:endParaRPr sz="1000" b="1">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000" b="1">
                <a:solidFill>
                  <a:schemeClr val="dk1"/>
                </a:solidFill>
                <a:latin typeface="Helvetica Neue"/>
                <a:ea typeface="Helvetica Neue"/>
                <a:cs typeface="Helvetica Neue"/>
                <a:sym typeface="Helvetica Neue"/>
              </a:rPr>
              <a:t>GRASS shall be able to receive commands - </a:t>
            </a:r>
            <a:r>
              <a:rPr lang="en" sz="1000">
                <a:solidFill>
                  <a:schemeClr val="dk1"/>
                </a:solidFill>
                <a:latin typeface="Helvetica Neue"/>
                <a:ea typeface="Helvetica Neue"/>
                <a:cs typeface="Helvetica Neue"/>
                <a:sym typeface="Helvetica Neue"/>
              </a:rPr>
              <a:t>2.1.6, 2.2.5, 2.3.2, 2.7.3</a:t>
            </a:r>
            <a:endParaRPr sz="10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000" b="1">
                <a:solidFill>
                  <a:schemeClr val="dk1"/>
                </a:solidFill>
                <a:latin typeface="Helvetica Neue"/>
                <a:ea typeface="Helvetica Neue"/>
                <a:cs typeface="Helvetica Neue"/>
                <a:sym typeface="Helvetica Neue"/>
              </a:rPr>
              <a:t>GRASS shall store telemetry points in a log file at a configurable interval - </a:t>
            </a:r>
            <a:r>
              <a:rPr lang="en" sz="1000">
                <a:solidFill>
                  <a:schemeClr val="dk1"/>
                </a:solidFill>
                <a:latin typeface="Helvetica Neue"/>
                <a:ea typeface="Helvetica Neue"/>
                <a:cs typeface="Helvetica Neue"/>
                <a:sym typeface="Helvetica Neue"/>
              </a:rPr>
              <a:t>2.1.7, 2.2.7, 2.3.4, 2.4.3</a:t>
            </a:r>
            <a:endParaRPr sz="1000">
              <a:solidFill>
                <a:schemeClr val="dk1"/>
              </a:solidFill>
              <a:latin typeface="Helvetica Neue"/>
              <a:ea typeface="Helvetica Neue"/>
              <a:cs typeface="Helvetica Neue"/>
              <a:sym typeface="Helvetica Neue"/>
            </a:endParaRPr>
          </a:p>
        </p:txBody>
      </p:sp>
      <p:cxnSp>
        <p:nvCxnSpPr>
          <p:cNvPr id="1301" name="Google Shape;1301;gfbd36dba0f_0_0"/>
          <p:cNvCxnSpPr/>
          <p:nvPr/>
        </p:nvCxnSpPr>
        <p:spPr>
          <a:xfrm rot="10800000" flipH="1">
            <a:off x="261900" y="1682700"/>
            <a:ext cx="8620200" cy="9600"/>
          </a:xfrm>
          <a:prstGeom prst="straightConnector1">
            <a:avLst/>
          </a:prstGeom>
          <a:noFill/>
          <a:ln w="9525" cap="flat" cmpd="sng">
            <a:solidFill>
              <a:schemeClr val="dk2"/>
            </a:solidFill>
            <a:prstDash val="solid"/>
            <a:round/>
            <a:headEnd type="none" w="med" len="med"/>
            <a:tailEnd type="none" w="med" len="med"/>
          </a:ln>
        </p:spPr>
      </p:cxnSp>
      <p:cxnSp>
        <p:nvCxnSpPr>
          <p:cNvPr id="1302" name="Google Shape;1302;gfbd36dba0f_0_0"/>
          <p:cNvCxnSpPr/>
          <p:nvPr/>
        </p:nvCxnSpPr>
        <p:spPr>
          <a:xfrm rot="10800000" flipH="1">
            <a:off x="261900" y="1943250"/>
            <a:ext cx="8620200" cy="9600"/>
          </a:xfrm>
          <a:prstGeom prst="straightConnector1">
            <a:avLst/>
          </a:prstGeom>
          <a:noFill/>
          <a:ln w="9525" cap="flat" cmpd="sng">
            <a:solidFill>
              <a:schemeClr val="dk2"/>
            </a:solidFill>
            <a:prstDash val="solid"/>
            <a:round/>
            <a:headEnd type="none" w="med" len="med"/>
            <a:tailEnd type="none" w="med" len="med"/>
          </a:ln>
        </p:spPr>
      </p:cxnSp>
      <p:cxnSp>
        <p:nvCxnSpPr>
          <p:cNvPr id="1303" name="Google Shape;1303;gfbd36dba0f_0_0"/>
          <p:cNvCxnSpPr/>
          <p:nvPr/>
        </p:nvCxnSpPr>
        <p:spPr>
          <a:xfrm rot="10800000" flipH="1">
            <a:off x="261900" y="2386025"/>
            <a:ext cx="8620200" cy="9600"/>
          </a:xfrm>
          <a:prstGeom prst="straightConnector1">
            <a:avLst/>
          </a:prstGeom>
          <a:noFill/>
          <a:ln w="9525" cap="flat" cmpd="sng">
            <a:solidFill>
              <a:schemeClr val="dk2"/>
            </a:solidFill>
            <a:prstDash val="solid"/>
            <a:round/>
            <a:headEnd type="none" w="med" len="med"/>
            <a:tailEnd type="none" w="med" len="med"/>
          </a:ln>
        </p:spPr>
      </p:cxnSp>
      <p:cxnSp>
        <p:nvCxnSpPr>
          <p:cNvPr id="1304" name="Google Shape;1304;gfbd36dba0f_0_0"/>
          <p:cNvCxnSpPr/>
          <p:nvPr/>
        </p:nvCxnSpPr>
        <p:spPr>
          <a:xfrm rot="10800000" flipH="1">
            <a:off x="261900" y="2646575"/>
            <a:ext cx="8620200" cy="9600"/>
          </a:xfrm>
          <a:prstGeom prst="straightConnector1">
            <a:avLst/>
          </a:prstGeom>
          <a:noFill/>
          <a:ln w="9525" cap="flat" cmpd="sng">
            <a:solidFill>
              <a:schemeClr val="dk2"/>
            </a:solidFill>
            <a:prstDash val="solid"/>
            <a:round/>
            <a:headEnd type="none" w="med" len="med"/>
            <a:tailEnd type="none" w="med" len="med"/>
          </a:ln>
        </p:spPr>
      </p:cxnSp>
      <p:cxnSp>
        <p:nvCxnSpPr>
          <p:cNvPr id="1305" name="Google Shape;1305;gfbd36dba0f_0_0"/>
          <p:cNvCxnSpPr/>
          <p:nvPr/>
        </p:nvCxnSpPr>
        <p:spPr>
          <a:xfrm rot="10800000" flipH="1">
            <a:off x="261900" y="2998238"/>
            <a:ext cx="8620200" cy="9600"/>
          </a:xfrm>
          <a:prstGeom prst="straightConnector1">
            <a:avLst/>
          </a:prstGeom>
          <a:noFill/>
          <a:ln w="9525" cap="flat" cmpd="sng">
            <a:solidFill>
              <a:schemeClr val="dk2"/>
            </a:solidFill>
            <a:prstDash val="solid"/>
            <a:round/>
            <a:headEnd type="none" w="med" len="med"/>
            <a:tailEnd type="none" w="med" len="med"/>
          </a:ln>
        </p:spPr>
      </p:cxnSp>
      <p:cxnSp>
        <p:nvCxnSpPr>
          <p:cNvPr id="1306" name="Google Shape;1306;gfbd36dba0f_0_0"/>
          <p:cNvCxnSpPr/>
          <p:nvPr/>
        </p:nvCxnSpPr>
        <p:spPr>
          <a:xfrm rot="10800000" flipH="1">
            <a:off x="261900" y="3747238"/>
            <a:ext cx="8620200" cy="9600"/>
          </a:xfrm>
          <a:prstGeom prst="straightConnector1">
            <a:avLst/>
          </a:prstGeom>
          <a:noFill/>
          <a:ln w="38100" cap="flat" cmpd="sng">
            <a:solidFill>
              <a:schemeClr val="dk2"/>
            </a:solidFill>
            <a:prstDash val="solid"/>
            <a:round/>
            <a:headEnd type="none" w="med" len="med"/>
            <a:tailEnd type="none" w="med" len="med"/>
          </a:ln>
        </p:spPr>
      </p:cxn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310"/>
        <p:cNvGrpSpPr/>
        <p:nvPr/>
      </p:nvGrpSpPr>
      <p:grpSpPr>
        <a:xfrm>
          <a:off x="0" y="0"/>
          <a:ext cx="0" cy="0"/>
          <a:chOff x="0" y="0"/>
          <a:chExt cx="0" cy="0"/>
        </a:xfrm>
      </p:grpSpPr>
      <p:sp>
        <p:nvSpPr>
          <p:cNvPr id="1311" name="Google Shape;1311;g10392222eed_1_99"/>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Simulation (FR2) - Satisfaction</a:t>
            </a:r>
            <a:endParaRPr/>
          </a:p>
        </p:txBody>
      </p:sp>
      <p:sp>
        <p:nvSpPr>
          <p:cNvPr id="1312" name="Google Shape;1312;g10392222eed_1_9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101</a:t>
            </a:fld>
            <a:endParaRPr>
              <a:latin typeface="Arial"/>
              <a:ea typeface="Arial"/>
              <a:cs typeface="Arial"/>
              <a:sym typeface="Arial"/>
            </a:endParaRPr>
          </a:p>
        </p:txBody>
      </p:sp>
      <p:sp>
        <p:nvSpPr>
          <p:cNvPr id="1313" name="Google Shape;1313;g10392222eed_1_99"/>
          <p:cNvSpPr txBox="1">
            <a:spLocks noGrp="1"/>
          </p:cNvSpPr>
          <p:nvPr>
            <p:ph type="body" idx="1"/>
          </p:nvPr>
        </p:nvSpPr>
        <p:spPr>
          <a:xfrm>
            <a:off x="228600" y="777300"/>
            <a:ext cx="8563200" cy="778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600" b="1"/>
              <a:t>FR2 -</a:t>
            </a:r>
            <a:r>
              <a:rPr lang="en" sz="1400"/>
              <a:t> </a:t>
            </a:r>
            <a:r>
              <a:rPr lang="en" sz="1100">
                <a:latin typeface="Arial"/>
                <a:ea typeface="Arial"/>
                <a:cs typeface="Arial"/>
                <a:sym typeface="Arial"/>
              </a:rPr>
              <a:t>GRASS shall simulate a satellite with </a:t>
            </a:r>
            <a:r>
              <a:rPr lang="en" sz="1100">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8"/>
                  </a:ext>
                </a:extLst>
              </a:rPr>
              <a:t>ADCS, GNC, EPS, and C&amp;DH</a:t>
            </a:r>
            <a:r>
              <a:rPr lang="en" sz="1100">
                <a:latin typeface="Arial"/>
                <a:ea typeface="Arial"/>
                <a:cs typeface="Arial"/>
                <a:sym typeface="Arial"/>
              </a:rPr>
              <a:t> subsystems, along with operating a mock payload.            </a:t>
            </a:r>
            <a:endParaRPr sz="1100"/>
          </a:p>
        </p:txBody>
      </p:sp>
      <p:cxnSp>
        <p:nvCxnSpPr>
          <p:cNvPr id="1314" name="Google Shape;1314;g10392222eed_1_99"/>
          <p:cNvCxnSpPr/>
          <p:nvPr/>
        </p:nvCxnSpPr>
        <p:spPr>
          <a:xfrm rot="10800000" flipH="1">
            <a:off x="261900" y="1161600"/>
            <a:ext cx="8620200" cy="9600"/>
          </a:xfrm>
          <a:prstGeom prst="straightConnector1">
            <a:avLst/>
          </a:prstGeom>
          <a:noFill/>
          <a:ln w="38100" cap="flat" cmpd="sng">
            <a:solidFill>
              <a:schemeClr val="dk2"/>
            </a:solidFill>
            <a:prstDash val="solid"/>
            <a:round/>
            <a:headEnd type="none" w="med" len="med"/>
            <a:tailEnd type="none" w="med" len="med"/>
          </a:ln>
        </p:spPr>
      </p:cxnSp>
      <p:cxnSp>
        <p:nvCxnSpPr>
          <p:cNvPr id="1315" name="Google Shape;1315;g10392222eed_1_99"/>
          <p:cNvCxnSpPr/>
          <p:nvPr/>
        </p:nvCxnSpPr>
        <p:spPr>
          <a:xfrm rot="10800000" flipH="1">
            <a:off x="290400" y="1769979"/>
            <a:ext cx="8563200" cy="1800"/>
          </a:xfrm>
          <a:prstGeom prst="straightConnector1">
            <a:avLst/>
          </a:prstGeom>
          <a:noFill/>
          <a:ln w="9525" cap="flat" cmpd="sng">
            <a:solidFill>
              <a:schemeClr val="dk2"/>
            </a:solidFill>
            <a:prstDash val="solid"/>
            <a:round/>
            <a:headEnd type="none" w="med" len="med"/>
            <a:tailEnd type="none" w="med" len="med"/>
          </a:ln>
        </p:spPr>
      </p:cxnSp>
      <p:sp>
        <p:nvSpPr>
          <p:cNvPr id="1316" name="Google Shape;1316;g10392222eed_1_99"/>
          <p:cNvSpPr txBox="1"/>
          <p:nvPr/>
        </p:nvSpPr>
        <p:spPr>
          <a:xfrm>
            <a:off x="233600" y="1147450"/>
            <a:ext cx="4634100" cy="2812800"/>
          </a:xfrm>
          <a:prstGeom prst="rect">
            <a:avLst/>
          </a:prstGeom>
          <a:noFill/>
          <a:ln>
            <a:noFill/>
          </a:ln>
        </p:spPr>
        <p:txBody>
          <a:bodyPr spcFirstLastPara="1" wrap="square" lIns="91425" tIns="91425" rIns="91425" bIns="91425" anchor="t" anchorCtr="0">
            <a:spAutoFit/>
          </a:bodyPr>
          <a:lstStyle/>
          <a:p>
            <a:pPr marL="571500" lvl="0" indent="-571500" algn="l" rtl="0">
              <a:spcBef>
                <a:spcPts val="0"/>
              </a:spcBef>
              <a:spcAft>
                <a:spcPts val="0"/>
              </a:spcAft>
              <a:buNone/>
            </a:pPr>
            <a:r>
              <a:rPr lang="en" sz="1200" b="1">
                <a:latin typeface="Helvetica Neue"/>
                <a:ea typeface="Helvetica Neue"/>
                <a:cs typeface="Helvetica Neue"/>
                <a:sym typeface="Helvetica Neue"/>
              </a:rPr>
              <a:t>DR2.1</a:t>
            </a:r>
            <a:r>
              <a:rPr lang="en" sz="1200">
                <a:latin typeface="Helvetica Neue"/>
                <a:ea typeface="Helvetica Neue"/>
                <a:cs typeface="Helvetica Neue"/>
                <a:sym typeface="Helvetica Neue"/>
              </a:rPr>
              <a:t> - </a:t>
            </a:r>
            <a:r>
              <a:rPr lang="en" sz="1000">
                <a:solidFill>
                  <a:schemeClr val="dk1"/>
                </a:solidFill>
              </a:rPr>
              <a:t>Simulation is capable of simulating ADCS subsystem</a:t>
            </a:r>
            <a:endParaRPr sz="1000">
              <a:solidFill>
                <a:schemeClr val="dk1"/>
              </a:solidFill>
            </a:endParaRPr>
          </a:p>
          <a:p>
            <a:pPr marL="457200" lvl="0" indent="-292100" algn="l" rtl="0">
              <a:spcBef>
                <a:spcPts val="0"/>
              </a:spcBef>
              <a:spcAft>
                <a:spcPts val="0"/>
              </a:spcAft>
              <a:buClr>
                <a:schemeClr val="dk1"/>
              </a:buClr>
              <a:buSzPts val="1000"/>
              <a:buChar char="●"/>
            </a:pPr>
            <a:r>
              <a:rPr lang="en" sz="1000" b="1">
                <a:solidFill>
                  <a:schemeClr val="dk1"/>
                </a:solidFill>
                <a:latin typeface="Helvetica Neue"/>
                <a:ea typeface="Helvetica Neue"/>
                <a:cs typeface="Helvetica Neue"/>
                <a:sym typeface="Helvetica Neue"/>
              </a:rPr>
              <a:t>DR2.1.1:</a:t>
            </a:r>
            <a:r>
              <a:rPr lang="en" sz="1000">
                <a:solidFill>
                  <a:schemeClr val="dk1"/>
                </a:solidFill>
              </a:rPr>
              <a:t> Attitude simulation is capable of realistic slew motion</a:t>
            </a:r>
            <a:endParaRPr sz="1000">
              <a:solidFill>
                <a:schemeClr val="dk1"/>
              </a:solidFill>
            </a:endParaRPr>
          </a:p>
          <a:p>
            <a:pPr marL="457200" lvl="0" indent="-292100" algn="l" rtl="0">
              <a:spcBef>
                <a:spcPts val="0"/>
              </a:spcBef>
              <a:spcAft>
                <a:spcPts val="0"/>
              </a:spcAft>
              <a:buClr>
                <a:schemeClr val="dk1"/>
              </a:buClr>
              <a:buSzPts val="1000"/>
              <a:buChar char="●"/>
            </a:pPr>
            <a:r>
              <a:rPr lang="en" sz="1000" b="1">
                <a:solidFill>
                  <a:schemeClr val="dk1"/>
                </a:solidFill>
                <a:latin typeface="Helvetica Neue"/>
                <a:ea typeface="Helvetica Neue"/>
                <a:cs typeface="Helvetica Neue"/>
                <a:sym typeface="Helvetica Neue"/>
              </a:rPr>
              <a:t>DR2.1.2:</a:t>
            </a:r>
            <a:r>
              <a:rPr lang="en" sz="1000">
                <a:solidFill>
                  <a:schemeClr val="dk1"/>
                </a:solidFill>
              </a:rPr>
              <a:t> Attitude simulation is accurate within 0.1 percent error</a:t>
            </a:r>
            <a:endParaRPr sz="1000">
              <a:solidFill>
                <a:schemeClr val="dk1"/>
              </a:solidFill>
            </a:endParaRPr>
          </a:p>
          <a:p>
            <a:pPr marL="457200" lvl="0" indent="0" algn="l" rtl="0">
              <a:spcBef>
                <a:spcPts val="0"/>
              </a:spcBef>
              <a:spcAft>
                <a:spcPts val="0"/>
              </a:spcAft>
              <a:buNone/>
            </a:pPr>
            <a:endParaRPr sz="600">
              <a:solidFill>
                <a:schemeClr val="dk1"/>
              </a:solidFill>
            </a:endParaRPr>
          </a:p>
          <a:p>
            <a:pPr marL="571500" lvl="0" indent="-571500" algn="l" rtl="0">
              <a:spcBef>
                <a:spcPts val="0"/>
              </a:spcBef>
              <a:spcAft>
                <a:spcPts val="0"/>
              </a:spcAft>
              <a:buNone/>
            </a:pPr>
            <a:r>
              <a:rPr lang="en" sz="1200" b="1">
                <a:solidFill>
                  <a:schemeClr val="dk1"/>
                </a:solidFill>
                <a:latin typeface="Helvetica Neue"/>
                <a:ea typeface="Helvetica Neue"/>
                <a:cs typeface="Helvetica Neue"/>
                <a:sym typeface="Helvetica Neue"/>
              </a:rPr>
              <a:t>DR2.2</a:t>
            </a:r>
            <a:r>
              <a:rPr lang="en" sz="1200">
                <a:solidFill>
                  <a:schemeClr val="dk1"/>
                </a:solidFill>
                <a:latin typeface="Helvetica Neue"/>
                <a:ea typeface="Helvetica Neue"/>
                <a:cs typeface="Helvetica Neue"/>
                <a:sym typeface="Helvetica Neue"/>
              </a:rPr>
              <a:t> - </a:t>
            </a:r>
            <a:r>
              <a:rPr lang="en" sz="1000">
                <a:solidFill>
                  <a:schemeClr val="dk1"/>
                </a:solidFill>
              </a:rPr>
              <a:t>Simulation is capable of simulating GNC subsystem</a:t>
            </a:r>
            <a:endParaRPr sz="1000">
              <a:solidFill>
                <a:schemeClr val="dk1"/>
              </a:solidFill>
            </a:endParaRPr>
          </a:p>
          <a:p>
            <a:pPr marL="457200" lvl="0" indent="-292100" algn="l" rtl="0">
              <a:spcBef>
                <a:spcPts val="0"/>
              </a:spcBef>
              <a:spcAft>
                <a:spcPts val="0"/>
              </a:spcAft>
              <a:buClr>
                <a:schemeClr val="dk1"/>
              </a:buClr>
              <a:buSzPts val="1000"/>
              <a:buChar char="●"/>
            </a:pPr>
            <a:r>
              <a:rPr lang="en" sz="1000" b="1">
                <a:solidFill>
                  <a:schemeClr val="dk1"/>
                </a:solidFill>
                <a:latin typeface="Helvetica Neue"/>
                <a:ea typeface="Helvetica Neue"/>
                <a:cs typeface="Helvetica Neue"/>
                <a:sym typeface="Helvetica Neue"/>
              </a:rPr>
              <a:t>DR2.2.3:</a:t>
            </a:r>
            <a:r>
              <a:rPr lang="en" sz="1000">
                <a:solidFill>
                  <a:schemeClr val="dk1"/>
                </a:solidFill>
              </a:rPr>
              <a:t> GNC simulation shall be integrated with a FOSS suite</a:t>
            </a:r>
            <a:endParaRPr sz="1000">
              <a:solidFill>
                <a:schemeClr val="dk1"/>
              </a:solidFill>
            </a:endParaRPr>
          </a:p>
          <a:p>
            <a:pPr marL="457200" lvl="0" indent="-292100" algn="l" rtl="0">
              <a:spcBef>
                <a:spcPts val="0"/>
              </a:spcBef>
              <a:spcAft>
                <a:spcPts val="0"/>
              </a:spcAft>
              <a:buClr>
                <a:schemeClr val="dk1"/>
              </a:buClr>
              <a:buSzPts val="1000"/>
              <a:buChar char="●"/>
            </a:pPr>
            <a:r>
              <a:rPr lang="en" sz="1000" b="1">
                <a:solidFill>
                  <a:schemeClr val="dk1"/>
                </a:solidFill>
                <a:latin typeface="Helvetica Neue"/>
                <a:ea typeface="Helvetica Neue"/>
                <a:cs typeface="Helvetica Neue"/>
                <a:sym typeface="Helvetica Neue"/>
              </a:rPr>
              <a:t>DR2.2.6: </a:t>
            </a:r>
            <a:r>
              <a:rPr lang="en" sz="1000">
                <a:solidFill>
                  <a:schemeClr val="dk1"/>
                </a:solidFill>
              </a:rPr>
              <a:t>GRASS shall incorporate at least one commercially available model</a:t>
            </a:r>
            <a:endParaRPr sz="1000">
              <a:solidFill>
                <a:schemeClr val="dk1"/>
              </a:solidFill>
            </a:endParaRPr>
          </a:p>
          <a:p>
            <a:pPr marL="457200" lvl="0" indent="0" algn="l" rtl="0">
              <a:spcBef>
                <a:spcPts val="0"/>
              </a:spcBef>
              <a:spcAft>
                <a:spcPts val="0"/>
              </a:spcAft>
              <a:buNone/>
            </a:pPr>
            <a:endParaRPr sz="600">
              <a:solidFill>
                <a:schemeClr val="dk1"/>
              </a:solidFill>
            </a:endParaRPr>
          </a:p>
          <a:p>
            <a:pPr marL="0" lvl="0" indent="0" algn="l" rtl="0">
              <a:spcBef>
                <a:spcPts val="0"/>
              </a:spcBef>
              <a:spcAft>
                <a:spcPts val="0"/>
              </a:spcAft>
              <a:buNone/>
            </a:pPr>
            <a:r>
              <a:rPr lang="en" sz="1200" b="1">
                <a:solidFill>
                  <a:schemeClr val="dk1"/>
                </a:solidFill>
                <a:latin typeface="Helvetica Neue"/>
                <a:ea typeface="Helvetica Neue"/>
                <a:cs typeface="Helvetica Neue"/>
                <a:sym typeface="Helvetica Neue"/>
              </a:rPr>
              <a:t>DR2.3</a:t>
            </a:r>
            <a:r>
              <a:rPr lang="en" sz="1200">
                <a:solidFill>
                  <a:schemeClr val="dk1"/>
                </a:solidFill>
                <a:latin typeface="Helvetica Neue"/>
                <a:ea typeface="Helvetica Neue"/>
                <a:cs typeface="Helvetica Neue"/>
                <a:sym typeface="Helvetica Neue"/>
              </a:rPr>
              <a:t> - </a:t>
            </a:r>
            <a:r>
              <a:rPr lang="en" sz="1000">
                <a:solidFill>
                  <a:schemeClr val="dk1"/>
                </a:solidFill>
              </a:rPr>
              <a:t>Simulation is capable of simulating EPS subsystem</a:t>
            </a:r>
            <a:endParaRPr sz="1000">
              <a:solidFill>
                <a:schemeClr val="dk1"/>
              </a:solidFill>
            </a:endParaRPr>
          </a:p>
          <a:p>
            <a:pPr marL="0" lvl="0" indent="0" algn="l" rtl="0">
              <a:spcBef>
                <a:spcPts val="0"/>
              </a:spcBef>
              <a:spcAft>
                <a:spcPts val="0"/>
              </a:spcAft>
              <a:buNone/>
            </a:pPr>
            <a:endParaRPr sz="600">
              <a:solidFill>
                <a:schemeClr val="dk1"/>
              </a:solidFill>
            </a:endParaRPr>
          </a:p>
          <a:p>
            <a:pPr marL="571500" lvl="0" indent="-571500" algn="l" rtl="0">
              <a:spcBef>
                <a:spcPts val="0"/>
              </a:spcBef>
              <a:spcAft>
                <a:spcPts val="0"/>
              </a:spcAft>
              <a:buNone/>
            </a:pPr>
            <a:r>
              <a:rPr lang="en" sz="1200" b="1">
                <a:solidFill>
                  <a:schemeClr val="dk1"/>
                </a:solidFill>
                <a:latin typeface="Helvetica Neue"/>
                <a:ea typeface="Helvetica Neue"/>
                <a:cs typeface="Helvetica Neue"/>
                <a:sym typeface="Helvetica Neue"/>
              </a:rPr>
              <a:t>DR2.4</a:t>
            </a:r>
            <a:r>
              <a:rPr lang="en" sz="1200">
                <a:solidFill>
                  <a:schemeClr val="dk1"/>
                </a:solidFill>
                <a:latin typeface="Helvetica Neue"/>
                <a:ea typeface="Helvetica Neue"/>
                <a:cs typeface="Helvetica Neue"/>
                <a:sym typeface="Helvetica Neue"/>
              </a:rPr>
              <a:t> - </a:t>
            </a:r>
            <a:r>
              <a:rPr lang="en" sz="1000">
                <a:solidFill>
                  <a:schemeClr val="dk1"/>
                </a:solidFill>
              </a:rPr>
              <a:t>Simulation is capable of simulating a Link Model</a:t>
            </a:r>
            <a:endParaRPr sz="1000">
              <a:solidFill>
                <a:schemeClr val="dk1"/>
              </a:solidFill>
            </a:endParaRPr>
          </a:p>
          <a:p>
            <a:pPr marL="571500" lvl="0" indent="-571500" algn="l" rtl="0">
              <a:spcBef>
                <a:spcPts val="0"/>
              </a:spcBef>
              <a:spcAft>
                <a:spcPts val="0"/>
              </a:spcAft>
              <a:buNone/>
            </a:pPr>
            <a:endParaRPr sz="400">
              <a:solidFill>
                <a:schemeClr val="dk1"/>
              </a:solidFill>
            </a:endParaRPr>
          </a:p>
          <a:p>
            <a:pPr marL="571500" lvl="0" indent="-571500" algn="l" rtl="0">
              <a:spcBef>
                <a:spcPts val="0"/>
              </a:spcBef>
              <a:spcAft>
                <a:spcPts val="0"/>
              </a:spcAft>
              <a:buNone/>
            </a:pPr>
            <a:endParaRPr sz="100">
              <a:solidFill>
                <a:schemeClr val="dk1"/>
              </a:solidFill>
            </a:endParaRPr>
          </a:p>
          <a:p>
            <a:pPr marL="571500" lvl="0" indent="-571500" algn="l" rtl="0">
              <a:spcBef>
                <a:spcPts val="0"/>
              </a:spcBef>
              <a:spcAft>
                <a:spcPts val="0"/>
              </a:spcAft>
              <a:buNone/>
            </a:pPr>
            <a:r>
              <a:rPr lang="en" sz="1200" b="1">
                <a:solidFill>
                  <a:schemeClr val="dk1"/>
                </a:solidFill>
                <a:latin typeface="Helvetica Neue"/>
                <a:ea typeface="Helvetica Neue"/>
                <a:cs typeface="Helvetica Neue"/>
                <a:sym typeface="Helvetica Neue"/>
              </a:rPr>
              <a:t>DR2.5</a:t>
            </a:r>
            <a:r>
              <a:rPr lang="en" sz="1200">
                <a:solidFill>
                  <a:schemeClr val="dk1"/>
                </a:solidFill>
                <a:latin typeface="Helvetica Neue"/>
                <a:ea typeface="Helvetica Neue"/>
                <a:cs typeface="Helvetica Neue"/>
                <a:sym typeface="Helvetica Neue"/>
              </a:rPr>
              <a:t> - </a:t>
            </a:r>
            <a:r>
              <a:rPr lang="en" sz="1000">
                <a:solidFill>
                  <a:schemeClr val="dk1"/>
                </a:solidFill>
              </a:rPr>
              <a:t>Simulation is capable of operating a payload</a:t>
            </a:r>
            <a:endParaRPr sz="1000">
              <a:solidFill>
                <a:schemeClr val="dk1"/>
              </a:solidFill>
            </a:endParaRPr>
          </a:p>
          <a:p>
            <a:pPr marL="571500" lvl="0" indent="-571500" algn="l" rtl="0">
              <a:spcBef>
                <a:spcPts val="0"/>
              </a:spcBef>
              <a:spcAft>
                <a:spcPts val="0"/>
              </a:spcAft>
              <a:buNone/>
            </a:pPr>
            <a:endParaRPr sz="400">
              <a:solidFill>
                <a:schemeClr val="dk1"/>
              </a:solidFill>
            </a:endParaRPr>
          </a:p>
          <a:p>
            <a:pPr marL="571500" lvl="0" indent="-571500" algn="l" rtl="0">
              <a:spcBef>
                <a:spcPts val="0"/>
              </a:spcBef>
              <a:spcAft>
                <a:spcPts val="0"/>
              </a:spcAft>
              <a:buNone/>
            </a:pPr>
            <a:endParaRPr sz="100">
              <a:solidFill>
                <a:schemeClr val="dk1"/>
              </a:solidFill>
            </a:endParaRPr>
          </a:p>
          <a:p>
            <a:pPr marL="571500" lvl="0" indent="-571500" algn="l" rtl="0">
              <a:spcBef>
                <a:spcPts val="0"/>
              </a:spcBef>
              <a:spcAft>
                <a:spcPts val="0"/>
              </a:spcAft>
              <a:buNone/>
            </a:pPr>
            <a:r>
              <a:rPr lang="en" sz="1200" b="1">
                <a:solidFill>
                  <a:schemeClr val="dk1"/>
                </a:solidFill>
                <a:latin typeface="Helvetica Neue"/>
                <a:ea typeface="Helvetica Neue"/>
                <a:cs typeface="Helvetica Neue"/>
                <a:sym typeface="Helvetica Neue"/>
              </a:rPr>
              <a:t>DR2.6</a:t>
            </a:r>
            <a:r>
              <a:rPr lang="en" sz="1200">
                <a:solidFill>
                  <a:schemeClr val="dk1"/>
                </a:solidFill>
                <a:latin typeface="Helvetica Neue"/>
                <a:ea typeface="Helvetica Neue"/>
                <a:cs typeface="Helvetica Neue"/>
                <a:sym typeface="Helvetica Neue"/>
              </a:rPr>
              <a:t> - </a:t>
            </a:r>
            <a:r>
              <a:rPr lang="en" sz="1000">
                <a:solidFill>
                  <a:schemeClr val="dk1"/>
                </a:solidFill>
              </a:rPr>
              <a:t>Simulation shall have a centralized service to handle time</a:t>
            </a:r>
            <a:endParaRPr sz="1000">
              <a:solidFill>
                <a:schemeClr val="dk1"/>
              </a:solidFill>
            </a:endParaRPr>
          </a:p>
          <a:p>
            <a:pPr marL="571500" lvl="0" indent="-571500" algn="l" rtl="0">
              <a:spcBef>
                <a:spcPts val="0"/>
              </a:spcBef>
              <a:spcAft>
                <a:spcPts val="0"/>
              </a:spcAft>
              <a:buNone/>
            </a:pPr>
            <a:endParaRPr sz="400">
              <a:solidFill>
                <a:schemeClr val="dk1"/>
              </a:solidFill>
            </a:endParaRPr>
          </a:p>
          <a:p>
            <a:pPr marL="0" lvl="0" indent="0" algn="l" rtl="0">
              <a:spcBef>
                <a:spcPts val="0"/>
              </a:spcBef>
              <a:spcAft>
                <a:spcPts val="0"/>
              </a:spcAft>
              <a:buNone/>
            </a:pPr>
            <a:endParaRPr sz="100">
              <a:solidFill>
                <a:schemeClr val="dk1"/>
              </a:solidFill>
            </a:endParaRPr>
          </a:p>
          <a:p>
            <a:pPr marL="571500" lvl="0" indent="-571500" algn="l" rtl="0">
              <a:spcBef>
                <a:spcPts val="0"/>
              </a:spcBef>
              <a:spcAft>
                <a:spcPts val="0"/>
              </a:spcAft>
              <a:buNone/>
            </a:pPr>
            <a:r>
              <a:rPr lang="en" sz="1200" b="1">
                <a:solidFill>
                  <a:schemeClr val="dk1"/>
                </a:solidFill>
                <a:latin typeface="Helvetica Neue"/>
                <a:ea typeface="Helvetica Neue"/>
                <a:cs typeface="Helvetica Neue"/>
                <a:sym typeface="Helvetica Neue"/>
              </a:rPr>
              <a:t>DR2.7</a:t>
            </a:r>
            <a:r>
              <a:rPr lang="en" sz="1200">
                <a:solidFill>
                  <a:schemeClr val="dk1"/>
                </a:solidFill>
                <a:latin typeface="Helvetica Neue"/>
                <a:ea typeface="Helvetica Neue"/>
                <a:cs typeface="Helvetica Neue"/>
                <a:sym typeface="Helvetica Neue"/>
              </a:rPr>
              <a:t> - </a:t>
            </a:r>
            <a:r>
              <a:rPr lang="en" sz="1000">
                <a:solidFill>
                  <a:schemeClr val="dk1"/>
                </a:solidFill>
              </a:rPr>
              <a:t>Simulation shall operate under a flight software suite</a:t>
            </a:r>
            <a:endParaRPr sz="1000">
              <a:solidFill>
                <a:schemeClr val="dk1"/>
              </a:solidFill>
            </a:endParaRPr>
          </a:p>
        </p:txBody>
      </p:sp>
      <p:sp>
        <p:nvSpPr>
          <p:cNvPr id="1317" name="Google Shape;1317;g10392222eed_1_99"/>
          <p:cNvSpPr txBox="1"/>
          <p:nvPr/>
        </p:nvSpPr>
        <p:spPr>
          <a:xfrm>
            <a:off x="8662100" y="4040576"/>
            <a:ext cx="3819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chemeClr val="dk1"/>
                </a:solidFill>
                <a:highlight>
                  <a:schemeClr val="lt1"/>
                </a:highlight>
              </a:rPr>
              <a:t>✅</a:t>
            </a:r>
            <a:endParaRPr>
              <a:latin typeface="Helvetica Neue"/>
              <a:ea typeface="Helvetica Neue"/>
              <a:cs typeface="Helvetica Neue"/>
              <a:sym typeface="Helvetica Neue"/>
            </a:endParaRPr>
          </a:p>
        </p:txBody>
      </p:sp>
      <p:sp>
        <p:nvSpPr>
          <p:cNvPr id="1318" name="Google Shape;1318;g10392222eed_1_99"/>
          <p:cNvSpPr txBox="1"/>
          <p:nvPr/>
        </p:nvSpPr>
        <p:spPr>
          <a:xfrm>
            <a:off x="8665925" y="763976"/>
            <a:ext cx="3819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chemeClr val="dk1"/>
                </a:solidFill>
                <a:highlight>
                  <a:schemeClr val="lt1"/>
                </a:highlight>
              </a:rPr>
              <a:t>✅</a:t>
            </a:r>
            <a:endParaRPr>
              <a:latin typeface="Helvetica Neue"/>
              <a:ea typeface="Helvetica Neue"/>
              <a:cs typeface="Helvetica Neue"/>
              <a:sym typeface="Helvetica Neue"/>
            </a:endParaRPr>
          </a:p>
        </p:txBody>
      </p:sp>
      <p:sp>
        <p:nvSpPr>
          <p:cNvPr id="1319" name="Google Shape;1319;g10392222eed_1_99"/>
          <p:cNvSpPr txBox="1">
            <a:spLocks noGrp="1"/>
          </p:cNvSpPr>
          <p:nvPr>
            <p:ph type="body" idx="1"/>
          </p:nvPr>
        </p:nvSpPr>
        <p:spPr>
          <a:xfrm>
            <a:off x="700425" y="3896049"/>
            <a:ext cx="7909800" cy="1028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b="1"/>
              <a:t>CPEs Satisfied:</a:t>
            </a:r>
            <a:endParaRPr sz="1600" b="1"/>
          </a:p>
          <a:p>
            <a:pPr marL="457200" lvl="0" indent="-342900" algn="l" rtl="0">
              <a:spcBef>
                <a:spcPts val="0"/>
              </a:spcBef>
              <a:spcAft>
                <a:spcPts val="0"/>
              </a:spcAft>
              <a:buSzPts val="1800"/>
              <a:buChar char="-"/>
            </a:pPr>
            <a:r>
              <a:rPr lang="en" sz="1100" b="1">
                <a:latin typeface="Arial"/>
                <a:ea typeface="Arial"/>
                <a:cs typeface="Arial"/>
                <a:sym typeface="Arial"/>
              </a:rPr>
              <a:t>Power and Electronics</a:t>
            </a:r>
            <a:r>
              <a:rPr lang="en" sz="1100">
                <a:latin typeface="Arial"/>
                <a:ea typeface="Arial"/>
                <a:cs typeface="Arial"/>
                <a:sym typeface="Arial"/>
              </a:rPr>
              <a:t>: Self-sufficiency requires robust and self-powered components. </a:t>
            </a:r>
            <a:endParaRPr sz="1100">
              <a:latin typeface="Arial"/>
              <a:ea typeface="Arial"/>
              <a:cs typeface="Arial"/>
              <a:sym typeface="Arial"/>
            </a:endParaRPr>
          </a:p>
          <a:p>
            <a:pPr marL="457200" lvl="0" indent="-342900" algn="l" rtl="0">
              <a:spcBef>
                <a:spcPts val="0"/>
              </a:spcBef>
              <a:spcAft>
                <a:spcPts val="0"/>
              </a:spcAft>
              <a:buSzPts val="1800"/>
              <a:buChar char="-"/>
            </a:pPr>
            <a:r>
              <a:rPr lang="en" sz="1100" b="1">
                <a:latin typeface="Arial"/>
                <a:ea typeface="Arial"/>
                <a:cs typeface="Arial"/>
                <a:sym typeface="Arial"/>
              </a:rPr>
              <a:t>Software and Satellite Simulation - </a:t>
            </a:r>
            <a:r>
              <a:rPr lang="en" sz="1100">
                <a:latin typeface="Arial"/>
                <a:ea typeface="Arial"/>
                <a:cs typeface="Arial"/>
                <a:sym typeface="Arial"/>
              </a:rPr>
              <a:t>GRASS must emulate real satellite behavior, so robust and accurate software models are necessary.</a:t>
            </a:r>
            <a:endParaRPr sz="1100">
              <a:latin typeface="Arial"/>
              <a:ea typeface="Arial"/>
              <a:cs typeface="Arial"/>
              <a:sym typeface="Arial"/>
            </a:endParaRPr>
          </a:p>
        </p:txBody>
      </p:sp>
      <p:sp>
        <p:nvSpPr>
          <p:cNvPr id="1320" name="Google Shape;1320;g10392222eed_1_99"/>
          <p:cNvSpPr txBox="1"/>
          <p:nvPr/>
        </p:nvSpPr>
        <p:spPr>
          <a:xfrm>
            <a:off x="5034200" y="1147450"/>
            <a:ext cx="4062300" cy="2812800"/>
          </a:xfrm>
          <a:prstGeom prst="rect">
            <a:avLst/>
          </a:prstGeom>
          <a:noFill/>
          <a:ln>
            <a:noFill/>
          </a:ln>
        </p:spPr>
        <p:txBody>
          <a:bodyPr spcFirstLastPara="1" wrap="square" lIns="91425" tIns="91425" rIns="91425" bIns="91425" anchor="t" anchorCtr="0">
            <a:spAutoFit/>
          </a:bodyPr>
          <a:lstStyle/>
          <a:p>
            <a:pPr marL="571500" lvl="0" indent="-571500" algn="l" rtl="0">
              <a:spcBef>
                <a:spcPts val="0"/>
              </a:spcBef>
              <a:spcAft>
                <a:spcPts val="0"/>
              </a:spcAft>
              <a:buNone/>
            </a:pPr>
            <a:r>
              <a:rPr lang="en" sz="1200" b="1">
                <a:latin typeface="Helvetica Neue"/>
                <a:ea typeface="Helvetica Neue"/>
                <a:cs typeface="Helvetica Neue"/>
                <a:sym typeface="Helvetica Neue"/>
              </a:rPr>
              <a:t>DR2.1</a:t>
            </a:r>
            <a:r>
              <a:rPr lang="en" sz="1200">
                <a:latin typeface="Helvetica Neue"/>
                <a:ea typeface="Helvetica Neue"/>
                <a:cs typeface="Helvetica Neue"/>
                <a:sym typeface="Helvetica Neue"/>
              </a:rPr>
              <a:t> </a:t>
            </a:r>
            <a:endParaRPr sz="1000">
              <a:solidFill>
                <a:schemeClr val="dk1"/>
              </a:solidFill>
            </a:endParaRPr>
          </a:p>
          <a:p>
            <a:pPr marL="457200" lvl="0" indent="-292100" algn="l" rtl="0">
              <a:spcBef>
                <a:spcPts val="0"/>
              </a:spcBef>
              <a:spcAft>
                <a:spcPts val="0"/>
              </a:spcAft>
              <a:buClr>
                <a:schemeClr val="dk1"/>
              </a:buClr>
              <a:buSzPts val="1000"/>
              <a:buChar char="●"/>
            </a:pPr>
            <a:r>
              <a:rPr lang="en" sz="1000" b="1">
                <a:solidFill>
                  <a:schemeClr val="dk1"/>
                </a:solidFill>
              </a:rPr>
              <a:t>Solution: </a:t>
            </a:r>
            <a:r>
              <a:rPr lang="en" sz="1000">
                <a:solidFill>
                  <a:schemeClr val="dk1"/>
                </a:solidFill>
              </a:rPr>
              <a:t>42, STK Components</a:t>
            </a:r>
            <a:endParaRPr sz="1000" b="1">
              <a:solidFill>
                <a:schemeClr val="dk1"/>
              </a:solidFill>
              <a:latin typeface="Helvetica Neue"/>
              <a:ea typeface="Helvetica Neue"/>
              <a:cs typeface="Helvetica Neue"/>
              <a:sym typeface="Helvetica Neue"/>
            </a:endParaRPr>
          </a:p>
          <a:p>
            <a:pPr marL="457200" lvl="0" indent="-292100" algn="l" rtl="0">
              <a:spcBef>
                <a:spcPts val="0"/>
              </a:spcBef>
              <a:spcAft>
                <a:spcPts val="0"/>
              </a:spcAft>
              <a:buClr>
                <a:schemeClr val="dk1"/>
              </a:buClr>
              <a:buSzPts val="1000"/>
              <a:buChar char="●"/>
            </a:pPr>
            <a:r>
              <a:rPr lang="en" sz="1000" b="1">
                <a:solidFill>
                  <a:schemeClr val="dk1"/>
                </a:solidFill>
              </a:rPr>
              <a:t>Solution:</a:t>
            </a:r>
            <a:r>
              <a:rPr lang="en" sz="1000">
                <a:solidFill>
                  <a:schemeClr val="dk1"/>
                </a:solidFill>
              </a:rPr>
              <a:t> STK Components</a:t>
            </a:r>
            <a:endParaRPr sz="1000">
              <a:solidFill>
                <a:schemeClr val="dk1"/>
              </a:solidFill>
            </a:endParaRPr>
          </a:p>
          <a:p>
            <a:pPr marL="457200" lvl="0" indent="0" algn="l" rtl="0">
              <a:spcBef>
                <a:spcPts val="0"/>
              </a:spcBef>
              <a:spcAft>
                <a:spcPts val="0"/>
              </a:spcAft>
              <a:buNone/>
            </a:pPr>
            <a:endParaRPr sz="600">
              <a:solidFill>
                <a:schemeClr val="dk1"/>
              </a:solidFill>
            </a:endParaRPr>
          </a:p>
          <a:p>
            <a:pPr marL="571500" lvl="0" indent="-571500" algn="l" rtl="0">
              <a:spcBef>
                <a:spcPts val="0"/>
              </a:spcBef>
              <a:spcAft>
                <a:spcPts val="0"/>
              </a:spcAft>
              <a:buNone/>
            </a:pPr>
            <a:r>
              <a:rPr lang="en" sz="1200" b="1">
                <a:solidFill>
                  <a:schemeClr val="dk1"/>
                </a:solidFill>
                <a:latin typeface="Helvetica Neue"/>
                <a:ea typeface="Helvetica Neue"/>
                <a:cs typeface="Helvetica Neue"/>
                <a:sym typeface="Helvetica Neue"/>
              </a:rPr>
              <a:t>DR2.2</a:t>
            </a:r>
            <a:r>
              <a:rPr lang="en" sz="1200">
                <a:solidFill>
                  <a:schemeClr val="dk1"/>
                </a:solidFill>
                <a:latin typeface="Helvetica Neue"/>
                <a:ea typeface="Helvetica Neue"/>
                <a:cs typeface="Helvetica Neue"/>
                <a:sym typeface="Helvetica Neue"/>
              </a:rPr>
              <a:t> </a:t>
            </a:r>
            <a:endParaRPr sz="1000">
              <a:solidFill>
                <a:schemeClr val="dk1"/>
              </a:solidFill>
            </a:endParaRPr>
          </a:p>
          <a:p>
            <a:pPr marL="457200" lvl="0" indent="-292100" algn="l" rtl="0">
              <a:spcBef>
                <a:spcPts val="0"/>
              </a:spcBef>
              <a:spcAft>
                <a:spcPts val="0"/>
              </a:spcAft>
              <a:buClr>
                <a:schemeClr val="dk1"/>
              </a:buClr>
              <a:buSzPts val="1000"/>
              <a:buChar char="●"/>
            </a:pPr>
            <a:r>
              <a:rPr lang="en" sz="1000" b="1">
                <a:solidFill>
                  <a:schemeClr val="dk1"/>
                </a:solidFill>
              </a:rPr>
              <a:t>Solution: </a:t>
            </a:r>
            <a:r>
              <a:rPr lang="en" sz="1000">
                <a:solidFill>
                  <a:schemeClr val="dk1"/>
                </a:solidFill>
              </a:rPr>
              <a:t>42</a:t>
            </a:r>
            <a:endParaRPr sz="1000">
              <a:solidFill>
                <a:schemeClr val="dk1"/>
              </a:solidFill>
            </a:endParaRPr>
          </a:p>
          <a:p>
            <a:pPr marL="457200" lvl="0" indent="-292100" algn="l" rtl="0">
              <a:spcBef>
                <a:spcPts val="0"/>
              </a:spcBef>
              <a:spcAft>
                <a:spcPts val="0"/>
              </a:spcAft>
              <a:buClr>
                <a:schemeClr val="dk1"/>
              </a:buClr>
              <a:buSzPts val="1000"/>
              <a:buChar char="●"/>
            </a:pPr>
            <a:r>
              <a:rPr lang="en" sz="1000" b="1">
                <a:solidFill>
                  <a:schemeClr val="dk1"/>
                </a:solidFill>
              </a:rPr>
              <a:t>Solution: </a:t>
            </a:r>
            <a:r>
              <a:rPr lang="en" sz="1000">
                <a:solidFill>
                  <a:schemeClr val="dk1"/>
                </a:solidFill>
              </a:rPr>
              <a:t>STK Components</a:t>
            </a:r>
            <a:endParaRPr sz="1000">
              <a:solidFill>
                <a:schemeClr val="dk1"/>
              </a:solidFill>
            </a:endParaRPr>
          </a:p>
          <a:p>
            <a:pPr marL="457200" lvl="0" indent="0" algn="l" rtl="0">
              <a:spcBef>
                <a:spcPts val="0"/>
              </a:spcBef>
              <a:spcAft>
                <a:spcPts val="0"/>
              </a:spcAft>
              <a:buNone/>
            </a:pPr>
            <a:endParaRPr sz="1000">
              <a:solidFill>
                <a:schemeClr val="dk1"/>
              </a:solidFill>
            </a:endParaRPr>
          </a:p>
          <a:p>
            <a:pPr marL="457200" lvl="0" indent="0" algn="l" rtl="0">
              <a:spcBef>
                <a:spcPts val="0"/>
              </a:spcBef>
              <a:spcAft>
                <a:spcPts val="0"/>
              </a:spcAft>
              <a:buNone/>
            </a:pPr>
            <a:endParaRPr sz="600" b="1">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b="1">
                <a:solidFill>
                  <a:schemeClr val="dk1"/>
                </a:solidFill>
                <a:latin typeface="Helvetica Neue"/>
                <a:ea typeface="Helvetica Neue"/>
                <a:cs typeface="Helvetica Neue"/>
                <a:sym typeface="Helvetica Neue"/>
              </a:rPr>
              <a:t>DR2.3</a:t>
            </a:r>
            <a:r>
              <a:rPr lang="en" sz="1200">
                <a:solidFill>
                  <a:schemeClr val="dk1"/>
                </a:solidFill>
                <a:latin typeface="Helvetica Neue"/>
                <a:ea typeface="Helvetica Neue"/>
                <a:cs typeface="Helvetica Neue"/>
                <a:sym typeface="Helvetica Neue"/>
              </a:rPr>
              <a:t> - </a:t>
            </a:r>
            <a:r>
              <a:rPr lang="en" sz="1000">
                <a:solidFill>
                  <a:schemeClr val="dk1"/>
                </a:solidFill>
              </a:rPr>
              <a:t>42, STK Components</a:t>
            </a:r>
            <a:endParaRPr sz="1000">
              <a:solidFill>
                <a:schemeClr val="dk1"/>
              </a:solidFill>
            </a:endParaRPr>
          </a:p>
          <a:p>
            <a:pPr marL="0" lvl="0" indent="0" algn="l" rtl="0">
              <a:spcBef>
                <a:spcPts val="0"/>
              </a:spcBef>
              <a:spcAft>
                <a:spcPts val="0"/>
              </a:spcAft>
              <a:buNone/>
            </a:pPr>
            <a:endParaRPr sz="600">
              <a:solidFill>
                <a:schemeClr val="dk1"/>
              </a:solidFill>
            </a:endParaRPr>
          </a:p>
          <a:p>
            <a:pPr marL="571500" lvl="0" indent="-571500" algn="l" rtl="0">
              <a:spcBef>
                <a:spcPts val="0"/>
              </a:spcBef>
              <a:spcAft>
                <a:spcPts val="0"/>
              </a:spcAft>
              <a:buNone/>
            </a:pPr>
            <a:r>
              <a:rPr lang="en" sz="1200" b="1">
                <a:solidFill>
                  <a:schemeClr val="dk1"/>
                </a:solidFill>
                <a:latin typeface="Helvetica Neue"/>
                <a:ea typeface="Helvetica Neue"/>
                <a:cs typeface="Helvetica Neue"/>
                <a:sym typeface="Helvetica Neue"/>
              </a:rPr>
              <a:t>DR2.4</a:t>
            </a:r>
            <a:r>
              <a:rPr lang="en" sz="1200">
                <a:solidFill>
                  <a:schemeClr val="dk1"/>
                </a:solidFill>
                <a:latin typeface="Helvetica Neue"/>
                <a:ea typeface="Helvetica Neue"/>
                <a:cs typeface="Helvetica Neue"/>
                <a:sym typeface="Helvetica Neue"/>
              </a:rPr>
              <a:t> - </a:t>
            </a:r>
            <a:r>
              <a:rPr lang="en" sz="1000">
                <a:solidFill>
                  <a:schemeClr val="dk1"/>
                </a:solidFill>
              </a:rPr>
              <a:t>STK Components</a:t>
            </a:r>
            <a:endParaRPr sz="1000">
              <a:solidFill>
                <a:schemeClr val="dk1"/>
              </a:solidFill>
            </a:endParaRPr>
          </a:p>
          <a:p>
            <a:pPr marL="571500" lvl="0" indent="-571500" algn="l" rtl="0">
              <a:spcBef>
                <a:spcPts val="0"/>
              </a:spcBef>
              <a:spcAft>
                <a:spcPts val="0"/>
              </a:spcAft>
              <a:buNone/>
            </a:pPr>
            <a:endParaRPr sz="400">
              <a:solidFill>
                <a:schemeClr val="dk1"/>
              </a:solidFill>
            </a:endParaRPr>
          </a:p>
          <a:p>
            <a:pPr marL="571500" lvl="0" indent="-571500" algn="l" rtl="0">
              <a:spcBef>
                <a:spcPts val="0"/>
              </a:spcBef>
              <a:spcAft>
                <a:spcPts val="0"/>
              </a:spcAft>
              <a:buNone/>
            </a:pPr>
            <a:endParaRPr sz="100">
              <a:solidFill>
                <a:schemeClr val="dk1"/>
              </a:solidFill>
            </a:endParaRPr>
          </a:p>
          <a:p>
            <a:pPr marL="571500" lvl="0" indent="-571500" algn="l" rtl="0">
              <a:spcBef>
                <a:spcPts val="0"/>
              </a:spcBef>
              <a:spcAft>
                <a:spcPts val="0"/>
              </a:spcAft>
              <a:buNone/>
            </a:pPr>
            <a:r>
              <a:rPr lang="en" sz="1200" b="1">
                <a:solidFill>
                  <a:schemeClr val="dk1"/>
                </a:solidFill>
                <a:latin typeface="Helvetica Neue"/>
                <a:ea typeface="Helvetica Neue"/>
                <a:cs typeface="Helvetica Neue"/>
                <a:sym typeface="Helvetica Neue"/>
              </a:rPr>
              <a:t>DR2.5</a:t>
            </a:r>
            <a:r>
              <a:rPr lang="en" sz="1200">
                <a:solidFill>
                  <a:schemeClr val="dk1"/>
                </a:solidFill>
                <a:latin typeface="Helvetica Neue"/>
                <a:ea typeface="Helvetica Neue"/>
                <a:cs typeface="Helvetica Neue"/>
                <a:sym typeface="Helvetica Neue"/>
              </a:rPr>
              <a:t> - </a:t>
            </a:r>
            <a:r>
              <a:rPr lang="en" sz="1000">
                <a:solidFill>
                  <a:schemeClr val="dk1"/>
                </a:solidFill>
              </a:rPr>
              <a:t>KubOS</a:t>
            </a:r>
            <a:endParaRPr sz="1000">
              <a:solidFill>
                <a:schemeClr val="dk1"/>
              </a:solidFill>
            </a:endParaRPr>
          </a:p>
          <a:p>
            <a:pPr marL="571500" lvl="0" indent="-571500" algn="l" rtl="0">
              <a:spcBef>
                <a:spcPts val="0"/>
              </a:spcBef>
              <a:spcAft>
                <a:spcPts val="0"/>
              </a:spcAft>
              <a:buNone/>
            </a:pPr>
            <a:endParaRPr sz="400">
              <a:solidFill>
                <a:schemeClr val="dk1"/>
              </a:solidFill>
            </a:endParaRPr>
          </a:p>
          <a:p>
            <a:pPr marL="571500" lvl="0" indent="-571500" algn="l" rtl="0">
              <a:spcBef>
                <a:spcPts val="0"/>
              </a:spcBef>
              <a:spcAft>
                <a:spcPts val="0"/>
              </a:spcAft>
              <a:buNone/>
            </a:pPr>
            <a:endParaRPr sz="100">
              <a:solidFill>
                <a:schemeClr val="dk1"/>
              </a:solidFill>
            </a:endParaRPr>
          </a:p>
          <a:p>
            <a:pPr marL="571500" lvl="0" indent="-571500" algn="l" rtl="0">
              <a:spcBef>
                <a:spcPts val="0"/>
              </a:spcBef>
              <a:spcAft>
                <a:spcPts val="0"/>
              </a:spcAft>
              <a:buNone/>
            </a:pPr>
            <a:r>
              <a:rPr lang="en" sz="1200" b="1">
                <a:solidFill>
                  <a:schemeClr val="dk1"/>
                </a:solidFill>
                <a:latin typeface="Helvetica Neue"/>
                <a:ea typeface="Helvetica Neue"/>
                <a:cs typeface="Helvetica Neue"/>
                <a:sym typeface="Helvetica Neue"/>
              </a:rPr>
              <a:t>DR2.6</a:t>
            </a:r>
            <a:r>
              <a:rPr lang="en" sz="1200">
                <a:solidFill>
                  <a:schemeClr val="dk1"/>
                </a:solidFill>
                <a:latin typeface="Helvetica Neue"/>
                <a:ea typeface="Helvetica Neue"/>
                <a:cs typeface="Helvetica Neue"/>
                <a:sym typeface="Helvetica Neue"/>
              </a:rPr>
              <a:t> - </a:t>
            </a:r>
            <a:r>
              <a:rPr lang="en" sz="1000">
                <a:solidFill>
                  <a:schemeClr val="dk1"/>
                </a:solidFill>
              </a:rPr>
              <a:t>Custom for MVP</a:t>
            </a:r>
            <a:endParaRPr sz="1000">
              <a:solidFill>
                <a:schemeClr val="dk1"/>
              </a:solidFill>
            </a:endParaRPr>
          </a:p>
          <a:p>
            <a:pPr marL="571500" lvl="0" indent="-571500" algn="l" rtl="0">
              <a:spcBef>
                <a:spcPts val="0"/>
              </a:spcBef>
              <a:spcAft>
                <a:spcPts val="0"/>
              </a:spcAft>
              <a:buNone/>
            </a:pPr>
            <a:endParaRPr sz="400">
              <a:solidFill>
                <a:schemeClr val="dk1"/>
              </a:solidFill>
            </a:endParaRPr>
          </a:p>
          <a:p>
            <a:pPr marL="0" lvl="0" indent="0" algn="l" rtl="0">
              <a:spcBef>
                <a:spcPts val="0"/>
              </a:spcBef>
              <a:spcAft>
                <a:spcPts val="0"/>
              </a:spcAft>
              <a:buNone/>
            </a:pPr>
            <a:endParaRPr sz="100">
              <a:solidFill>
                <a:schemeClr val="dk1"/>
              </a:solidFill>
            </a:endParaRPr>
          </a:p>
          <a:p>
            <a:pPr marL="571500" lvl="0" indent="-571500" algn="l" rtl="0">
              <a:spcBef>
                <a:spcPts val="0"/>
              </a:spcBef>
              <a:spcAft>
                <a:spcPts val="0"/>
              </a:spcAft>
              <a:buNone/>
            </a:pPr>
            <a:r>
              <a:rPr lang="en" sz="1200" b="1">
                <a:solidFill>
                  <a:schemeClr val="dk1"/>
                </a:solidFill>
                <a:latin typeface="Helvetica Neue"/>
                <a:ea typeface="Helvetica Neue"/>
                <a:cs typeface="Helvetica Neue"/>
                <a:sym typeface="Helvetica Neue"/>
              </a:rPr>
              <a:t>DR2.7</a:t>
            </a:r>
            <a:r>
              <a:rPr lang="en" sz="1200">
                <a:solidFill>
                  <a:schemeClr val="dk1"/>
                </a:solidFill>
                <a:latin typeface="Helvetica Neue"/>
                <a:ea typeface="Helvetica Neue"/>
                <a:cs typeface="Helvetica Neue"/>
                <a:sym typeface="Helvetica Neue"/>
              </a:rPr>
              <a:t> - </a:t>
            </a:r>
            <a:r>
              <a:rPr lang="en" sz="1000">
                <a:solidFill>
                  <a:schemeClr val="dk1"/>
                </a:solidFill>
              </a:rPr>
              <a:t>KubOS, 42</a:t>
            </a:r>
            <a:endParaRPr sz="1000">
              <a:solidFill>
                <a:schemeClr val="dk1"/>
              </a:solidFill>
            </a:endParaRPr>
          </a:p>
        </p:txBody>
      </p:sp>
      <p:cxnSp>
        <p:nvCxnSpPr>
          <p:cNvPr id="1321" name="Google Shape;1321;g10392222eed_1_99"/>
          <p:cNvCxnSpPr/>
          <p:nvPr/>
        </p:nvCxnSpPr>
        <p:spPr>
          <a:xfrm rot="10800000" flipH="1">
            <a:off x="290400" y="2498229"/>
            <a:ext cx="8563200" cy="1800"/>
          </a:xfrm>
          <a:prstGeom prst="straightConnector1">
            <a:avLst/>
          </a:prstGeom>
          <a:noFill/>
          <a:ln w="9525" cap="flat" cmpd="sng">
            <a:solidFill>
              <a:schemeClr val="dk2"/>
            </a:solidFill>
            <a:prstDash val="solid"/>
            <a:round/>
            <a:headEnd type="none" w="med" len="med"/>
            <a:tailEnd type="none" w="med" len="med"/>
          </a:ln>
        </p:spPr>
      </p:cxnSp>
      <p:cxnSp>
        <p:nvCxnSpPr>
          <p:cNvPr id="1322" name="Google Shape;1322;g10392222eed_1_99"/>
          <p:cNvCxnSpPr/>
          <p:nvPr/>
        </p:nvCxnSpPr>
        <p:spPr>
          <a:xfrm rot="10800000" flipH="1">
            <a:off x="288775" y="2776354"/>
            <a:ext cx="8563200" cy="1800"/>
          </a:xfrm>
          <a:prstGeom prst="straightConnector1">
            <a:avLst/>
          </a:prstGeom>
          <a:noFill/>
          <a:ln w="9525" cap="flat" cmpd="sng">
            <a:solidFill>
              <a:schemeClr val="dk2"/>
            </a:solidFill>
            <a:prstDash val="solid"/>
            <a:round/>
            <a:headEnd type="none" w="med" len="med"/>
            <a:tailEnd type="none" w="med" len="med"/>
          </a:ln>
        </p:spPr>
      </p:cxnSp>
      <p:cxnSp>
        <p:nvCxnSpPr>
          <p:cNvPr id="1323" name="Google Shape;1323;g10392222eed_1_99"/>
          <p:cNvCxnSpPr/>
          <p:nvPr/>
        </p:nvCxnSpPr>
        <p:spPr>
          <a:xfrm rot="10800000" flipH="1">
            <a:off x="288775" y="3047404"/>
            <a:ext cx="8563200" cy="1800"/>
          </a:xfrm>
          <a:prstGeom prst="straightConnector1">
            <a:avLst/>
          </a:prstGeom>
          <a:noFill/>
          <a:ln w="9525" cap="flat" cmpd="sng">
            <a:solidFill>
              <a:schemeClr val="dk2"/>
            </a:solidFill>
            <a:prstDash val="solid"/>
            <a:round/>
            <a:headEnd type="none" w="med" len="med"/>
            <a:tailEnd type="none" w="med" len="med"/>
          </a:ln>
        </p:spPr>
      </p:cxnSp>
      <p:cxnSp>
        <p:nvCxnSpPr>
          <p:cNvPr id="1324" name="Google Shape;1324;g10392222eed_1_99"/>
          <p:cNvCxnSpPr/>
          <p:nvPr/>
        </p:nvCxnSpPr>
        <p:spPr>
          <a:xfrm rot="10800000" flipH="1">
            <a:off x="288775" y="3320078"/>
            <a:ext cx="8563200" cy="1800"/>
          </a:xfrm>
          <a:prstGeom prst="straightConnector1">
            <a:avLst/>
          </a:prstGeom>
          <a:noFill/>
          <a:ln w="9525" cap="flat" cmpd="sng">
            <a:solidFill>
              <a:schemeClr val="dk2"/>
            </a:solidFill>
            <a:prstDash val="solid"/>
            <a:round/>
            <a:headEnd type="none" w="med" len="med"/>
            <a:tailEnd type="none" w="med" len="med"/>
          </a:ln>
        </p:spPr>
      </p:cxnSp>
      <p:cxnSp>
        <p:nvCxnSpPr>
          <p:cNvPr id="1325" name="Google Shape;1325;g10392222eed_1_99"/>
          <p:cNvCxnSpPr/>
          <p:nvPr/>
        </p:nvCxnSpPr>
        <p:spPr>
          <a:xfrm rot="10800000" flipH="1">
            <a:off x="288775" y="3610728"/>
            <a:ext cx="8563200" cy="1800"/>
          </a:xfrm>
          <a:prstGeom prst="straightConnector1">
            <a:avLst/>
          </a:prstGeom>
          <a:noFill/>
          <a:ln w="9525" cap="flat" cmpd="sng">
            <a:solidFill>
              <a:schemeClr val="dk2"/>
            </a:solidFill>
            <a:prstDash val="solid"/>
            <a:round/>
            <a:headEnd type="none" w="med" len="med"/>
            <a:tailEnd type="none" w="med" len="med"/>
          </a:ln>
        </p:spPr>
      </p:cxnSp>
      <p:cxnSp>
        <p:nvCxnSpPr>
          <p:cNvPr id="1326" name="Google Shape;1326;g10392222eed_1_99"/>
          <p:cNvCxnSpPr/>
          <p:nvPr/>
        </p:nvCxnSpPr>
        <p:spPr>
          <a:xfrm rot="10800000" flipH="1">
            <a:off x="261900" y="3938193"/>
            <a:ext cx="8620200" cy="9600"/>
          </a:xfrm>
          <a:prstGeom prst="straightConnector1">
            <a:avLst/>
          </a:prstGeom>
          <a:noFill/>
          <a:ln w="38100" cap="flat" cmpd="sng">
            <a:solidFill>
              <a:schemeClr val="dk2"/>
            </a:solidFill>
            <a:prstDash val="solid"/>
            <a:round/>
            <a:headEnd type="none" w="med" len="med"/>
            <a:tailEnd type="none" w="med" len="med"/>
          </a:ln>
        </p:spPr>
      </p:cxn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330"/>
        <p:cNvGrpSpPr/>
        <p:nvPr/>
      </p:nvGrpSpPr>
      <p:grpSpPr>
        <a:xfrm>
          <a:off x="0" y="0"/>
          <a:ext cx="0" cy="0"/>
          <a:chOff x="0" y="0"/>
          <a:chExt cx="0" cy="0"/>
        </a:xfrm>
      </p:grpSpPr>
      <p:sp>
        <p:nvSpPr>
          <p:cNvPr id="1331" name="Google Shape;1331;g10214ba2912_0_33"/>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Radio Link - Concept of Operations (FR3)</a:t>
            </a:r>
            <a:endParaRPr/>
          </a:p>
        </p:txBody>
      </p:sp>
      <p:sp>
        <p:nvSpPr>
          <p:cNvPr id="1332" name="Google Shape;1332;g10214ba2912_0_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102</a:t>
            </a:fld>
            <a:endParaRPr>
              <a:latin typeface="Arial"/>
              <a:ea typeface="Arial"/>
              <a:cs typeface="Arial"/>
              <a:sym typeface="Arial"/>
            </a:endParaRPr>
          </a:p>
        </p:txBody>
      </p:sp>
      <p:pic>
        <p:nvPicPr>
          <p:cNvPr id="1333" name="Google Shape;1333;g10214ba2912_0_33"/>
          <p:cNvPicPr preferRelativeResize="0"/>
          <p:nvPr/>
        </p:nvPicPr>
        <p:blipFill rotWithShape="1">
          <a:blip r:embed="rId3">
            <a:alphaModFix/>
          </a:blip>
          <a:srcRect/>
          <a:stretch/>
        </p:blipFill>
        <p:spPr>
          <a:xfrm>
            <a:off x="863150" y="948475"/>
            <a:ext cx="7711699" cy="4061399"/>
          </a:xfrm>
          <a:prstGeom prst="rect">
            <a:avLst/>
          </a:prstGeom>
          <a:noFill/>
          <a:ln>
            <a:noFill/>
          </a:ln>
        </p:spPr>
      </p:pic>
      <p:pic>
        <p:nvPicPr>
          <p:cNvPr id="1334" name="Google Shape;1334;g10214ba2912_0_33"/>
          <p:cNvPicPr preferRelativeResize="0"/>
          <p:nvPr/>
        </p:nvPicPr>
        <p:blipFill>
          <a:blip r:embed="rId4">
            <a:alphaModFix/>
          </a:blip>
          <a:stretch>
            <a:fillRect/>
          </a:stretch>
        </p:blipFill>
        <p:spPr>
          <a:xfrm>
            <a:off x="863150" y="948475"/>
            <a:ext cx="7711699" cy="4061399"/>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338"/>
        <p:cNvGrpSpPr/>
        <p:nvPr/>
      </p:nvGrpSpPr>
      <p:grpSpPr>
        <a:xfrm>
          <a:off x="0" y="0"/>
          <a:ext cx="0" cy="0"/>
          <a:chOff x="0" y="0"/>
          <a:chExt cx="0" cy="0"/>
        </a:xfrm>
      </p:grpSpPr>
      <p:sp>
        <p:nvSpPr>
          <p:cNvPr id="1339" name="Google Shape;1339;gfbb8cf3dd1_3_0"/>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endParaRPr/>
          </a:p>
        </p:txBody>
      </p:sp>
      <p:sp>
        <p:nvSpPr>
          <p:cNvPr id="1340" name="Google Shape;1340;gfbb8cf3dd1_3_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103</a:t>
            </a:fld>
            <a:endParaRPr>
              <a:latin typeface="Arial"/>
              <a:ea typeface="Arial"/>
              <a:cs typeface="Arial"/>
              <a:sym typeface="Arial"/>
            </a:endParaRPr>
          </a:p>
        </p:txBody>
      </p:sp>
      <p:sp>
        <p:nvSpPr>
          <p:cNvPr id="1341" name="Google Shape;1341;gfbb8cf3dd1_3_0"/>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Clr>
                <a:schemeClr val="dk1"/>
              </a:buClr>
              <a:buSzPct val="39285"/>
              <a:buFont typeface="Arial"/>
              <a:buNone/>
            </a:pPr>
            <a:r>
              <a:rPr lang="en"/>
              <a:t>Communication (FR3)</a:t>
            </a:r>
            <a:endParaRPr/>
          </a:p>
        </p:txBody>
      </p:sp>
      <p:sp>
        <p:nvSpPr>
          <p:cNvPr id="1342" name="Google Shape;1342;gfbb8cf3dd1_3_0"/>
          <p:cNvSpPr txBox="1"/>
          <p:nvPr/>
        </p:nvSpPr>
        <p:spPr>
          <a:xfrm>
            <a:off x="235675" y="1101550"/>
            <a:ext cx="4150200" cy="252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200" b="1"/>
          </a:p>
          <a:p>
            <a:pPr marL="0" lvl="0" indent="0" algn="l" rtl="0">
              <a:spcBef>
                <a:spcPts val="0"/>
              </a:spcBef>
              <a:spcAft>
                <a:spcPts val="0"/>
              </a:spcAft>
              <a:buNone/>
            </a:pPr>
            <a:endParaRPr sz="1200" b="1"/>
          </a:p>
          <a:p>
            <a:pPr marL="0" lvl="0" indent="0" algn="l" rtl="0">
              <a:spcBef>
                <a:spcPts val="0"/>
              </a:spcBef>
              <a:spcAft>
                <a:spcPts val="0"/>
              </a:spcAft>
              <a:buNone/>
            </a:pPr>
            <a:endParaRPr sz="1200" b="1"/>
          </a:p>
          <a:p>
            <a:pPr marL="0" lvl="0" indent="0" algn="l" rtl="0">
              <a:spcBef>
                <a:spcPts val="0"/>
              </a:spcBef>
              <a:spcAft>
                <a:spcPts val="0"/>
              </a:spcAft>
              <a:buNone/>
            </a:pPr>
            <a:r>
              <a:rPr lang="en" sz="1200" b="1"/>
              <a:t>DR3.1</a:t>
            </a:r>
            <a:r>
              <a:rPr lang="en" sz="1200"/>
              <a:t> - </a:t>
            </a:r>
            <a:r>
              <a:rPr lang="en" sz="1000">
                <a:solidFill>
                  <a:schemeClr val="dk1"/>
                </a:solidFill>
              </a:rPr>
              <a:t>GRASS shall have a dedicated RF link able to send and receive simulated spacecraft communications over a </a:t>
            </a:r>
            <a:r>
              <a:rPr lang="en" sz="1000" u="sng">
                <a:solidFill>
                  <a:schemeClr val="dk1"/>
                </a:solidFill>
              </a:rPr>
              <a:t>half duplex radio link</a:t>
            </a:r>
            <a:endParaRPr sz="10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endParaRPr sz="1100">
              <a:solidFill>
                <a:schemeClr val="dk1"/>
              </a:solidFill>
            </a:endParaRPr>
          </a:p>
          <a:p>
            <a:pPr marL="0" lvl="0" indent="0" algn="l" rtl="0">
              <a:spcBef>
                <a:spcPts val="0"/>
              </a:spcBef>
              <a:spcAft>
                <a:spcPts val="0"/>
              </a:spcAft>
              <a:buNone/>
            </a:pPr>
            <a:endParaRPr sz="700">
              <a:solidFill>
                <a:schemeClr val="dk1"/>
              </a:solidFill>
            </a:endParaRPr>
          </a:p>
          <a:p>
            <a:pPr marL="0" lvl="0" indent="0" algn="l" rtl="0">
              <a:spcBef>
                <a:spcPts val="0"/>
              </a:spcBef>
              <a:spcAft>
                <a:spcPts val="0"/>
              </a:spcAft>
              <a:buNone/>
            </a:pPr>
            <a:r>
              <a:rPr lang="en" sz="1200" b="1">
                <a:solidFill>
                  <a:schemeClr val="dk1"/>
                </a:solidFill>
              </a:rPr>
              <a:t>DR3.2</a:t>
            </a:r>
            <a:r>
              <a:rPr lang="en" sz="1200">
                <a:solidFill>
                  <a:schemeClr val="dk1"/>
                </a:solidFill>
              </a:rPr>
              <a:t> - </a:t>
            </a:r>
            <a:r>
              <a:rPr lang="en" sz="1000">
                <a:solidFill>
                  <a:schemeClr val="dk1"/>
                </a:solidFill>
              </a:rPr>
              <a:t>A dedicated communication channel shall downlink simulator diagnostics and uplink simulator configuration</a:t>
            </a:r>
            <a:endParaRPr sz="10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endParaRPr>
          </a:p>
        </p:txBody>
      </p:sp>
      <p:sp>
        <p:nvSpPr>
          <p:cNvPr id="1343" name="Google Shape;1343;gfbb8cf3dd1_3_0"/>
          <p:cNvSpPr txBox="1"/>
          <p:nvPr/>
        </p:nvSpPr>
        <p:spPr>
          <a:xfrm>
            <a:off x="4765200" y="1101550"/>
            <a:ext cx="4150200" cy="3059400"/>
          </a:xfrm>
          <a:prstGeom prst="rect">
            <a:avLst/>
          </a:prstGeom>
          <a:noFill/>
          <a:ln>
            <a:noFill/>
          </a:ln>
        </p:spPr>
        <p:txBody>
          <a:bodyPr spcFirstLastPara="1" wrap="square" lIns="91425" tIns="91425" rIns="91425" bIns="91425" anchor="t" anchorCtr="0">
            <a:normAutofit/>
          </a:bodyPr>
          <a:lstStyle/>
          <a:p>
            <a:pPr marL="0" lvl="0" indent="0" algn="l" rtl="0">
              <a:spcBef>
                <a:spcPts val="0"/>
              </a:spcBef>
              <a:spcAft>
                <a:spcPts val="0"/>
              </a:spcAft>
              <a:buNone/>
            </a:pPr>
            <a:endParaRPr sz="300" b="1">
              <a:latin typeface="Helvetica Neue"/>
              <a:ea typeface="Helvetica Neue"/>
              <a:cs typeface="Helvetica Neue"/>
              <a:sym typeface="Helvetica Neue"/>
            </a:endParaRPr>
          </a:p>
          <a:p>
            <a:pPr marL="0" lvl="0" indent="0" algn="l" rtl="0">
              <a:spcBef>
                <a:spcPts val="0"/>
              </a:spcBef>
              <a:spcAft>
                <a:spcPts val="0"/>
              </a:spcAft>
              <a:buNone/>
            </a:pPr>
            <a:r>
              <a:rPr lang="en" sz="1100" b="1">
                <a:latin typeface="Helvetica Neue"/>
                <a:ea typeface="Helvetica Neue"/>
                <a:cs typeface="Helvetica Neue"/>
                <a:sym typeface="Helvetica Neue"/>
              </a:rPr>
              <a:t>DR3.1.1</a:t>
            </a:r>
            <a:r>
              <a:rPr lang="en" sz="1200" b="1">
                <a:latin typeface="Helvetica Neue"/>
                <a:ea typeface="Helvetica Neue"/>
                <a:cs typeface="Helvetica Neue"/>
                <a:sym typeface="Helvetica Neue"/>
              </a:rPr>
              <a:t> </a:t>
            </a:r>
            <a:r>
              <a:rPr lang="en" sz="1200">
                <a:latin typeface="Helvetica Neue"/>
                <a:ea typeface="Helvetica Neue"/>
                <a:cs typeface="Helvetica Neue"/>
                <a:sym typeface="Helvetica Neue"/>
              </a:rPr>
              <a:t>- </a:t>
            </a:r>
            <a:r>
              <a:rPr lang="en" sz="1000">
                <a:solidFill>
                  <a:schemeClr val="dk1"/>
                </a:solidFill>
              </a:rPr>
              <a:t>Communication link shall have a </a:t>
            </a:r>
            <a:r>
              <a:rPr lang="en" sz="1000" u="sng">
                <a:solidFill>
                  <a:schemeClr val="dk1"/>
                </a:solidFill>
              </a:rPr>
              <a:t>link margin of at least 10 dB</a:t>
            </a:r>
            <a:endParaRPr sz="1000" u="sng">
              <a:solidFill>
                <a:schemeClr val="dk1"/>
              </a:solidFill>
            </a:endParaRPr>
          </a:p>
          <a:p>
            <a:pPr marL="0" lvl="0" indent="0" algn="l" rtl="0">
              <a:spcBef>
                <a:spcPts val="0"/>
              </a:spcBef>
              <a:spcAft>
                <a:spcPts val="0"/>
              </a:spcAft>
              <a:buNone/>
            </a:pPr>
            <a:endParaRPr sz="1100" u="sng">
              <a:solidFill>
                <a:schemeClr val="dk1"/>
              </a:solidFill>
            </a:endParaRPr>
          </a:p>
          <a:p>
            <a:pPr marL="0" lvl="0" indent="0" algn="l" rtl="0">
              <a:spcBef>
                <a:spcPts val="0"/>
              </a:spcBef>
              <a:spcAft>
                <a:spcPts val="0"/>
              </a:spcAft>
              <a:buNone/>
            </a:pPr>
            <a:r>
              <a:rPr lang="en" sz="1100" b="1">
                <a:solidFill>
                  <a:schemeClr val="dk1"/>
                </a:solidFill>
                <a:latin typeface="Helvetica Neue"/>
                <a:ea typeface="Helvetica Neue"/>
                <a:cs typeface="Helvetica Neue"/>
                <a:sym typeface="Helvetica Neue"/>
              </a:rPr>
              <a:t>DR3.1.2</a:t>
            </a:r>
            <a:r>
              <a:rPr lang="en" sz="1200" b="1">
                <a:solidFill>
                  <a:schemeClr val="dk1"/>
                </a:solidFill>
                <a:latin typeface="Helvetica Neue"/>
                <a:ea typeface="Helvetica Neue"/>
                <a:cs typeface="Helvetica Neue"/>
                <a:sym typeface="Helvetica Neue"/>
              </a:rPr>
              <a:t> </a:t>
            </a:r>
            <a:r>
              <a:rPr lang="en" sz="1200">
                <a:solidFill>
                  <a:schemeClr val="dk1"/>
                </a:solidFill>
                <a:latin typeface="Helvetica Neue"/>
                <a:ea typeface="Helvetica Neue"/>
                <a:cs typeface="Helvetica Neue"/>
                <a:sym typeface="Helvetica Neue"/>
              </a:rPr>
              <a:t>- </a:t>
            </a:r>
            <a:r>
              <a:rPr lang="en" sz="1000">
                <a:solidFill>
                  <a:schemeClr val="dk1"/>
                </a:solidFill>
              </a:rPr>
              <a:t>Establish a communication link at a minimum </a:t>
            </a:r>
            <a:r>
              <a:rPr lang="en" sz="1000" u="sng">
                <a:solidFill>
                  <a:schemeClr val="dk1"/>
                </a:solidFill>
              </a:rPr>
              <a:t>range of 75 kilometers</a:t>
            </a:r>
            <a:endParaRPr sz="1000" u="sng">
              <a:solidFill>
                <a:schemeClr val="dk1"/>
              </a:solidFill>
            </a:endParaRPr>
          </a:p>
          <a:p>
            <a:pPr marL="0" lvl="0" indent="0" algn="l" rtl="0">
              <a:spcBef>
                <a:spcPts val="0"/>
              </a:spcBef>
              <a:spcAft>
                <a:spcPts val="0"/>
              </a:spcAft>
              <a:buNone/>
            </a:pPr>
            <a:endParaRPr sz="1100" u="sng">
              <a:solidFill>
                <a:schemeClr val="dk1"/>
              </a:solidFill>
            </a:endParaRPr>
          </a:p>
          <a:p>
            <a:pPr marL="0" lvl="0" indent="0" algn="l" rtl="0">
              <a:spcBef>
                <a:spcPts val="0"/>
              </a:spcBef>
              <a:spcAft>
                <a:spcPts val="0"/>
              </a:spcAft>
              <a:buNone/>
            </a:pPr>
            <a:endParaRPr sz="100">
              <a:solidFill>
                <a:schemeClr val="dk1"/>
              </a:solidFill>
            </a:endParaRPr>
          </a:p>
          <a:p>
            <a:pPr marL="0" lvl="0" indent="0" algn="l" rtl="0">
              <a:spcBef>
                <a:spcPts val="0"/>
              </a:spcBef>
              <a:spcAft>
                <a:spcPts val="0"/>
              </a:spcAft>
              <a:buNone/>
            </a:pPr>
            <a:r>
              <a:rPr lang="en" sz="1100" b="1">
                <a:solidFill>
                  <a:schemeClr val="dk1"/>
                </a:solidFill>
                <a:latin typeface="Helvetica Neue"/>
                <a:ea typeface="Helvetica Neue"/>
                <a:cs typeface="Helvetica Neue"/>
                <a:sym typeface="Helvetica Neue"/>
              </a:rPr>
              <a:t>DR3.1.3</a:t>
            </a:r>
            <a:r>
              <a:rPr lang="en" sz="1200" b="1">
                <a:solidFill>
                  <a:schemeClr val="dk1"/>
                </a:solidFill>
                <a:latin typeface="Helvetica Neue"/>
                <a:ea typeface="Helvetica Neue"/>
                <a:cs typeface="Helvetica Neue"/>
                <a:sym typeface="Helvetica Neue"/>
              </a:rPr>
              <a:t> </a:t>
            </a:r>
            <a:r>
              <a:rPr lang="en" sz="1200">
                <a:solidFill>
                  <a:schemeClr val="dk1"/>
                </a:solidFill>
                <a:latin typeface="Helvetica Neue"/>
                <a:ea typeface="Helvetica Neue"/>
                <a:cs typeface="Helvetica Neue"/>
                <a:sym typeface="Helvetica Neue"/>
              </a:rPr>
              <a:t>- </a:t>
            </a:r>
            <a:r>
              <a:rPr lang="en" sz="1000">
                <a:solidFill>
                  <a:schemeClr val="dk1"/>
                </a:solidFill>
              </a:rPr>
              <a:t>Data shall be passed over the communication channel at </a:t>
            </a:r>
            <a:r>
              <a:rPr lang="en" sz="1000" u="sng">
                <a:solidFill>
                  <a:schemeClr val="dk1"/>
                </a:solidFill>
              </a:rPr>
              <a:t>2 Mbps (9600 bps Minimum Viable Product)</a:t>
            </a:r>
            <a:endParaRPr sz="1000">
              <a:solidFill>
                <a:schemeClr val="dk1"/>
              </a:solidFill>
            </a:endParaRPr>
          </a:p>
          <a:p>
            <a:pPr marL="0" lvl="0" indent="0" algn="l" rtl="0">
              <a:spcBef>
                <a:spcPts val="0"/>
              </a:spcBef>
              <a:spcAft>
                <a:spcPts val="0"/>
              </a:spcAft>
              <a:buNone/>
            </a:pPr>
            <a:endParaRPr sz="900">
              <a:solidFill>
                <a:schemeClr val="dk1"/>
              </a:solidFill>
            </a:endParaRPr>
          </a:p>
          <a:p>
            <a:pPr marL="0" lvl="0" indent="0" algn="l" rtl="0">
              <a:spcBef>
                <a:spcPts val="0"/>
              </a:spcBef>
              <a:spcAft>
                <a:spcPts val="0"/>
              </a:spcAft>
              <a:buNone/>
            </a:pPr>
            <a:endParaRPr sz="500">
              <a:solidFill>
                <a:schemeClr val="dk1"/>
              </a:solidFill>
            </a:endParaRPr>
          </a:p>
          <a:p>
            <a:pPr marL="0" lvl="0" indent="0" algn="l" rtl="0">
              <a:spcBef>
                <a:spcPts val="0"/>
              </a:spcBef>
              <a:spcAft>
                <a:spcPts val="0"/>
              </a:spcAft>
              <a:buNone/>
            </a:pPr>
            <a:endParaRPr sz="100">
              <a:solidFill>
                <a:schemeClr val="dk1"/>
              </a:solidFill>
            </a:endParaRPr>
          </a:p>
          <a:p>
            <a:pPr marL="0" lvl="0" indent="0" algn="l" rtl="0">
              <a:spcBef>
                <a:spcPts val="0"/>
              </a:spcBef>
              <a:spcAft>
                <a:spcPts val="0"/>
              </a:spcAft>
              <a:buNone/>
            </a:pPr>
            <a:r>
              <a:rPr lang="en" sz="1100" b="1">
                <a:solidFill>
                  <a:schemeClr val="dk1"/>
                </a:solidFill>
                <a:latin typeface="Helvetica Neue"/>
                <a:ea typeface="Helvetica Neue"/>
                <a:cs typeface="Helvetica Neue"/>
                <a:sym typeface="Helvetica Neue"/>
              </a:rPr>
              <a:t>DR3.2.1</a:t>
            </a:r>
            <a:r>
              <a:rPr lang="en" sz="1200" b="1">
                <a:solidFill>
                  <a:schemeClr val="dk1"/>
                </a:solidFill>
                <a:latin typeface="Helvetica Neue"/>
                <a:ea typeface="Helvetica Neue"/>
                <a:cs typeface="Helvetica Neue"/>
                <a:sym typeface="Helvetica Neue"/>
              </a:rPr>
              <a:t> </a:t>
            </a:r>
            <a:r>
              <a:rPr lang="en" sz="1200">
                <a:solidFill>
                  <a:schemeClr val="dk1"/>
                </a:solidFill>
                <a:latin typeface="Helvetica Neue"/>
                <a:ea typeface="Helvetica Neue"/>
                <a:cs typeface="Helvetica Neue"/>
                <a:sym typeface="Helvetica Neue"/>
              </a:rPr>
              <a:t>- </a:t>
            </a:r>
            <a:r>
              <a:rPr lang="en" sz="1000">
                <a:solidFill>
                  <a:schemeClr val="dk1"/>
                </a:solidFill>
              </a:rPr>
              <a:t>The communication channel will be capable of performing all necessary functions at a minimum </a:t>
            </a:r>
            <a:r>
              <a:rPr lang="en" sz="1000" u="sng">
                <a:solidFill>
                  <a:schemeClr val="dk1"/>
                </a:solidFill>
              </a:rPr>
              <a:t>range of 75 kilometers</a:t>
            </a:r>
            <a:r>
              <a:rPr lang="en" sz="1000">
                <a:solidFill>
                  <a:schemeClr val="dk1"/>
                </a:solidFill>
                <a:latin typeface="Helvetica Neue"/>
                <a:ea typeface="Helvetica Neue"/>
                <a:cs typeface="Helvetica Neue"/>
                <a:sym typeface="Helvetica Neue"/>
              </a:rPr>
              <a:t> </a:t>
            </a:r>
            <a:endParaRPr sz="1000">
              <a:solidFill>
                <a:schemeClr val="dk1"/>
              </a:solidFill>
            </a:endParaRPr>
          </a:p>
        </p:txBody>
      </p:sp>
      <p:cxnSp>
        <p:nvCxnSpPr>
          <p:cNvPr id="1344" name="Google Shape;1344;gfbb8cf3dd1_3_0"/>
          <p:cNvCxnSpPr/>
          <p:nvPr/>
        </p:nvCxnSpPr>
        <p:spPr>
          <a:xfrm rot="10800000" flipH="1">
            <a:off x="295200" y="2751862"/>
            <a:ext cx="8620200" cy="9600"/>
          </a:xfrm>
          <a:prstGeom prst="straightConnector1">
            <a:avLst/>
          </a:prstGeom>
          <a:noFill/>
          <a:ln w="9525" cap="flat" cmpd="sng">
            <a:solidFill>
              <a:schemeClr val="dk2"/>
            </a:solidFill>
            <a:prstDash val="solid"/>
            <a:round/>
            <a:headEnd type="none" w="med" len="med"/>
            <a:tailEnd type="none" w="med" len="med"/>
          </a:ln>
        </p:spPr>
      </p:cxnSp>
      <p:cxnSp>
        <p:nvCxnSpPr>
          <p:cNvPr id="1345" name="Google Shape;1345;gfbb8cf3dd1_3_0"/>
          <p:cNvCxnSpPr/>
          <p:nvPr/>
        </p:nvCxnSpPr>
        <p:spPr>
          <a:xfrm rot="10800000" flipH="1">
            <a:off x="261900" y="1161600"/>
            <a:ext cx="8620200" cy="9600"/>
          </a:xfrm>
          <a:prstGeom prst="straightConnector1">
            <a:avLst/>
          </a:prstGeom>
          <a:noFill/>
          <a:ln w="38100" cap="flat" cmpd="sng">
            <a:solidFill>
              <a:schemeClr val="dk2"/>
            </a:solidFill>
            <a:prstDash val="solid"/>
            <a:round/>
            <a:headEnd type="none" w="med" len="med"/>
            <a:tailEnd type="none" w="med" len="med"/>
          </a:ln>
        </p:spPr>
      </p:cxnSp>
      <p:sp>
        <p:nvSpPr>
          <p:cNvPr id="1346" name="Google Shape;1346;gfbb8cf3dd1_3_0"/>
          <p:cNvSpPr txBox="1">
            <a:spLocks noGrp="1"/>
          </p:cNvSpPr>
          <p:nvPr>
            <p:ph type="body" idx="1"/>
          </p:nvPr>
        </p:nvSpPr>
        <p:spPr>
          <a:xfrm>
            <a:off x="228600" y="749000"/>
            <a:ext cx="8686800" cy="4821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sz="1600" b="1"/>
              <a:t>FR3</a:t>
            </a:r>
            <a:r>
              <a:rPr lang="en"/>
              <a:t> - </a:t>
            </a:r>
            <a:r>
              <a:rPr lang="en" sz="1100">
                <a:latin typeface="Arial"/>
                <a:ea typeface="Arial"/>
                <a:cs typeface="Arial"/>
                <a:sym typeface="Arial"/>
              </a:rPr>
              <a:t>GRASS shall be capable of establishing communications links over which it will be able to send/receive data and commands.</a:t>
            </a:r>
            <a:endParaRPr>
              <a:highlight>
                <a:schemeClr val="lt1"/>
              </a:highlight>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350"/>
        <p:cNvGrpSpPr/>
        <p:nvPr/>
      </p:nvGrpSpPr>
      <p:grpSpPr>
        <a:xfrm>
          <a:off x="0" y="0"/>
          <a:ext cx="0" cy="0"/>
          <a:chOff x="0" y="0"/>
          <a:chExt cx="0" cy="0"/>
        </a:xfrm>
      </p:grpSpPr>
      <p:sp>
        <p:nvSpPr>
          <p:cNvPr id="1351" name="Google Shape;1351;g103b319fe01_19_0"/>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Communication (FR3) - Full Link Budget 2 Mbps</a:t>
            </a:r>
            <a:endParaRPr/>
          </a:p>
        </p:txBody>
      </p:sp>
      <p:sp>
        <p:nvSpPr>
          <p:cNvPr id="1352" name="Google Shape;1352;g103b319fe01_19_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104</a:t>
            </a:fld>
            <a:endParaRPr>
              <a:latin typeface="Arial"/>
              <a:ea typeface="Arial"/>
              <a:cs typeface="Arial"/>
              <a:sym typeface="Arial"/>
            </a:endParaRPr>
          </a:p>
        </p:txBody>
      </p:sp>
      <p:pic>
        <p:nvPicPr>
          <p:cNvPr id="1353" name="Google Shape;1353;g103b319fe01_19_0"/>
          <p:cNvPicPr preferRelativeResize="0"/>
          <p:nvPr/>
        </p:nvPicPr>
        <p:blipFill>
          <a:blip r:embed="rId3">
            <a:alphaModFix/>
          </a:blip>
          <a:stretch>
            <a:fillRect/>
          </a:stretch>
        </p:blipFill>
        <p:spPr>
          <a:xfrm>
            <a:off x="152400" y="1065463"/>
            <a:ext cx="8839204" cy="3012580"/>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357"/>
        <p:cNvGrpSpPr/>
        <p:nvPr/>
      </p:nvGrpSpPr>
      <p:grpSpPr>
        <a:xfrm>
          <a:off x="0" y="0"/>
          <a:ext cx="0" cy="0"/>
          <a:chOff x="0" y="0"/>
          <a:chExt cx="0" cy="0"/>
        </a:xfrm>
      </p:grpSpPr>
      <p:sp>
        <p:nvSpPr>
          <p:cNvPr id="1358" name="Google Shape;1358;g103b319fe01_19_7"/>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Communication (FR3) - Full Link Budget 2 Mbps cont.</a:t>
            </a:r>
            <a:endParaRPr/>
          </a:p>
        </p:txBody>
      </p:sp>
      <p:sp>
        <p:nvSpPr>
          <p:cNvPr id="1359" name="Google Shape;1359;g103b319fe01_19_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105</a:t>
            </a:fld>
            <a:endParaRPr>
              <a:latin typeface="Arial"/>
              <a:ea typeface="Arial"/>
              <a:cs typeface="Arial"/>
              <a:sym typeface="Arial"/>
            </a:endParaRPr>
          </a:p>
        </p:txBody>
      </p:sp>
      <p:pic>
        <p:nvPicPr>
          <p:cNvPr id="1360" name="Google Shape;1360;g103b319fe01_19_7"/>
          <p:cNvPicPr preferRelativeResize="0"/>
          <p:nvPr/>
        </p:nvPicPr>
        <p:blipFill>
          <a:blip r:embed="rId3">
            <a:alphaModFix/>
          </a:blip>
          <a:stretch>
            <a:fillRect/>
          </a:stretch>
        </p:blipFill>
        <p:spPr>
          <a:xfrm>
            <a:off x="152400" y="1052513"/>
            <a:ext cx="8839204" cy="3038476"/>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364"/>
        <p:cNvGrpSpPr/>
        <p:nvPr/>
      </p:nvGrpSpPr>
      <p:grpSpPr>
        <a:xfrm>
          <a:off x="0" y="0"/>
          <a:ext cx="0" cy="0"/>
          <a:chOff x="0" y="0"/>
          <a:chExt cx="0" cy="0"/>
        </a:xfrm>
      </p:grpSpPr>
      <p:sp>
        <p:nvSpPr>
          <p:cNvPr id="1365" name="Google Shape;1365;g103b319fe01_19_14"/>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Communication (FR3) - Full Link Budget 2 Mbps cont.</a:t>
            </a:r>
            <a:endParaRPr/>
          </a:p>
        </p:txBody>
      </p:sp>
      <p:sp>
        <p:nvSpPr>
          <p:cNvPr id="1366" name="Google Shape;1366;g103b319fe01_19_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106</a:t>
            </a:fld>
            <a:endParaRPr>
              <a:latin typeface="Arial"/>
              <a:ea typeface="Arial"/>
              <a:cs typeface="Arial"/>
              <a:sym typeface="Arial"/>
            </a:endParaRPr>
          </a:p>
        </p:txBody>
      </p:sp>
      <p:pic>
        <p:nvPicPr>
          <p:cNvPr id="1367" name="Google Shape;1367;g103b319fe01_19_14"/>
          <p:cNvPicPr preferRelativeResize="0"/>
          <p:nvPr/>
        </p:nvPicPr>
        <p:blipFill>
          <a:blip r:embed="rId3">
            <a:alphaModFix/>
          </a:blip>
          <a:stretch>
            <a:fillRect/>
          </a:stretch>
        </p:blipFill>
        <p:spPr>
          <a:xfrm>
            <a:off x="152400" y="2189388"/>
            <a:ext cx="8839204" cy="1061740"/>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371"/>
        <p:cNvGrpSpPr/>
        <p:nvPr/>
      </p:nvGrpSpPr>
      <p:grpSpPr>
        <a:xfrm>
          <a:off x="0" y="0"/>
          <a:ext cx="0" cy="0"/>
          <a:chOff x="0" y="0"/>
          <a:chExt cx="0" cy="0"/>
        </a:xfrm>
      </p:grpSpPr>
      <p:sp>
        <p:nvSpPr>
          <p:cNvPr id="1372" name="Google Shape;1372;gfa80a4cfca_0_110"/>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Communication (FR3) - Updated Link Budget - 2 Mbps</a:t>
            </a:r>
            <a:endParaRPr/>
          </a:p>
        </p:txBody>
      </p:sp>
      <p:sp>
        <p:nvSpPr>
          <p:cNvPr id="1373" name="Google Shape;1373;gfa80a4cfca_0_1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107</a:t>
            </a:fld>
            <a:endParaRPr>
              <a:latin typeface="Arial"/>
              <a:ea typeface="Arial"/>
              <a:cs typeface="Arial"/>
              <a:sym typeface="Arial"/>
            </a:endParaRPr>
          </a:p>
        </p:txBody>
      </p:sp>
      <p:sp>
        <p:nvSpPr>
          <p:cNvPr id="1374" name="Google Shape;1374;gfa80a4cfca_0_110"/>
          <p:cNvSpPr txBox="1"/>
          <p:nvPr/>
        </p:nvSpPr>
        <p:spPr>
          <a:xfrm>
            <a:off x="228600" y="946800"/>
            <a:ext cx="8700000" cy="6156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Helvetica Neue"/>
              <a:buChar char="●"/>
            </a:pPr>
            <a:r>
              <a:rPr lang="en">
                <a:latin typeface="Helvetica Neue"/>
                <a:ea typeface="Helvetica Neue"/>
                <a:cs typeface="Helvetica Neue"/>
                <a:sym typeface="Helvetica Neue"/>
              </a:rPr>
              <a:t>Updated to include pointing losses, more accurate line losses, and numbers relating to chosen SDR’s and known antennas (2m dish at GRASS, 2.4m dish at Raytheon)</a:t>
            </a:r>
            <a:endParaRPr>
              <a:latin typeface="Helvetica Neue"/>
              <a:ea typeface="Helvetica Neue"/>
              <a:cs typeface="Helvetica Neue"/>
              <a:sym typeface="Helvetica Neue"/>
            </a:endParaRPr>
          </a:p>
        </p:txBody>
      </p:sp>
      <p:pic>
        <p:nvPicPr>
          <p:cNvPr id="1375" name="Google Shape;1375;gfa80a4cfca_0_110"/>
          <p:cNvPicPr preferRelativeResize="0"/>
          <p:nvPr/>
        </p:nvPicPr>
        <p:blipFill>
          <a:blip r:embed="rId3">
            <a:alphaModFix/>
          </a:blip>
          <a:stretch>
            <a:fillRect/>
          </a:stretch>
        </p:blipFill>
        <p:spPr>
          <a:xfrm>
            <a:off x="654700" y="1562400"/>
            <a:ext cx="7834601" cy="1715900"/>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379"/>
        <p:cNvGrpSpPr/>
        <p:nvPr/>
      </p:nvGrpSpPr>
      <p:grpSpPr>
        <a:xfrm>
          <a:off x="0" y="0"/>
          <a:ext cx="0" cy="0"/>
          <a:chOff x="0" y="0"/>
          <a:chExt cx="0" cy="0"/>
        </a:xfrm>
      </p:grpSpPr>
      <p:sp>
        <p:nvSpPr>
          <p:cNvPr id="1380" name="Google Shape;1380;g103b319fe01_19_21"/>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Communication (FR3) - Full Link Budget 9600 bps</a:t>
            </a:r>
            <a:endParaRPr/>
          </a:p>
        </p:txBody>
      </p:sp>
      <p:sp>
        <p:nvSpPr>
          <p:cNvPr id="1381" name="Google Shape;1381;g103b319fe01_19_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108</a:t>
            </a:fld>
            <a:endParaRPr>
              <a:latin typeface="Arial"/>
              <a:ea typeface="Arial"/>
              <a:cs typeface="Arial"/>
              <a:sym typeface="Arial"/>
            </a:endParaRPr>
          </a:p>
        </p:txBody>
      </p:sp>
      <p:pic>
        <p:nvPicPr>
          <p:cNvPr id="1382" name="Google Shape;1382;g103b319fe01_19_21"/>
          <p:cNvPicPr preferRelativeResize="0"/>
          <p:nvPr/>
        </p:nvPicPr>
        <p:blipFill>
          <a:blip r:embed="rId3">
            <a:alphaModFix/>
          </a:blip>
          <a:stretch>
            <a:fillRect/>
          </a:stretch>
        </p:blipFill>
        <p:spPr>
          <a:xfrm>
            <a:off x="152400" y="1321775"/>
            <a:ext cx="8839204" cy="3029844"/>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386"/>
        <p:cNvGrpSpPr/>
        <p:nvPr/>
      </p:nvGrpSpPr>
      <p:grpSpPr>
        <a:xfrm>
          <a:off x="0" y="0"/>
          <a:ext cx="0" cy="0"/>
          <a:chOff x="0" y="0"/>
          <a:chExt cx="0" cy="0"/>
        </a:xfrm>
      </p:grpSpPr>
      <p:sp>
        <p:nvSpPr>
          <p:cNvPr id="1387" name="Google Shape;1387;g103b319fe01_19_27"/>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Communication (FR3) - Full Link Budget 9600 bps cont.</a:t>
            </a:r>
            <a:endParaRPr/>
          </a:p>
        </p:txBody>
      </p:sp>
      <p:sp>
        <p:nvSpPr>
          <p:cNvPr id="1388" name="Google Shape;1388;g103b319fe01_19_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109</a:t>
            </a:fld>
            <a:endParaRPr>
              <a:latin typeface="Arial"/>
              <a:ea typeface="Arial"/>
              <a:cs typeface="Arial"/>
              <a:sym typeface="Arial"/>
            </a:endParaRPr>
          </a:p>
        </p:txBody>
      </p:sp>
      <p:pic>
        <p:nvPicPr>
          <p:cNvPr id="1389" name="Google Shape;1389;g103b319fe01_19_27"/>
          <p:cNvPicPr preferRelativeResize="0"/>
          <p:nvPr/>
        </p:nvPicPr>
        <p:blipFill>
          <a:blip r:embed="rId3">
            <a:alphaModFix/>
          </a:blip>
          <a:stretch>
            <a:fillRect/>
          </a:stretch>
        </p:blipFill>
        <p:spPr>
          <a:xfrm>
            <a:off x="152400" y="1265775"/>
            <a:ext cx="8839204" cy="304279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gfbe8e2affe_12_1"/>
          <p:cNvSpPr/>
          <p:nvPr/>
        </p:nvSpPr>
        <p:spPr>
          <a:xfrm>
            <a:off x="69150" y="4408725"/>
            <a:ext cx="605100" cy="734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gfbe8e2affe_12_1"/>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Functional Block Diagram - Electronic Hardware</a:t>
            </a:r>
            <a:endParaRPr/>
          </a:p>
        </p:txBody>
      </p:sp>
      <p:sp>
        <p:nvSpPr>
          <p:cNvPr id="171" name="Google Shape;171;gfbe8e2affe_12_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11</a:t>
            </a:fld>
            <a:endParaRPr>
              <a:latin typeface="Arial"/>
              <a:ea typeface="Arial"/>
              <a:cs typeface="Arial"/>
              <a:sym typeface="Arial"/>
            </a:endParaRPr>
          </a:p>
        </p:txBody>
      </p:sp>
      <p:pic>
        <p:nvPicPr>
          <p:cNvPr id="172" name="Google Shape;172;gfbe8e2affe_12_1"/>
          <p:cNvPicPr preferRelativeResize="0"/>
          <p:nvPr/>
        </p:nvPicPr>
        <p:blipFill rotWithShape="1">
          <a:blip r:embed="rId3">
            <a:alphaModFix/>
          </a:blip>
          <a:srcRect/>
          <a:stretch/>
        </p:blipFill>
        <p:spPr>
          <a:xfrm>
            <a:off x="222134" y="1387260"/>
            <a:ext cx="8788209" cy="3025259"/>
          </a:xfrm>
          <a:prstGeom prst="rect">
            <a:avLst/>
          </a:prstGeom>
          <a:noFill/>
          <a:ln>
            <a:noFill/>
          </a:ln>
        </p:spPr>
      </p:pic>
      <p:sp>
        <p:nvSpPr>
          <p:cNvPr id="173" name="Google Shape;173;gfbe8e2affe_12_1"/>
          <p:cNvSpPr/>
          <p:nvPr/>
        </p:nvSpPr>
        <p:spPr>
          <a:xfrm>
            <a:off x="113275" y="1261430"/>
            <a:ext cx="7247100" cy="3337500"/>
          </a:xfrm>
          <a:prstGeom prst="rect">
            <a:avLst/>
          </a:prstGeom>
          <a:noFill/>
          <a:ln w="38100" cap="flat" cmpd="sng">
            <a:solidFill>
              <a:srgbClr val="F4CCC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393"/>
        <p:cNvGrpSpPr/>
        <p:nvPr/>
      </p:nvGrpSpPr>
      <p:grpSpPr>
        <a:xfrm>
          <a:off x="0" y="0"/>
          <a:ext cx="0" cy="0"/>
          <a:chOff x="0" y="0"/>
          <a:chExt cx="0" cy="0"/>
        </a:xfrm>
      </p:grpSpPr>
      <p:sp>
        <p:nvSpPr>
          <p:cNvPr id="1394" name="Google Shape;1394;g103b319fe01_19_33"/>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Communication (FR3) - Full Link Budget 9600 bps cont.</a:t>
            </a:r>
            <a:endParaRPr/>
          </a:p>
        </p:txBody>
      </p:sp>
      <p:sp>
        <p:nvSpPr>
          <p:cNvPr id="1395" name="Google Shape;1395;g103b319fe01_19_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110</a:t>
            </a:fld>
            <a:endParaRPr>
              <a:latin typeface="Arial"/>
              <a:ea typeface="Arial"/>
              <a:cs typeface="Arial"/>
              <a:sym typeface="Arial"/>
            </a:endParaRPr>
          </a:p>
        </p:txBody>
      </p:sp>
      <p:pic>
        <p:nvPicPr>
          <p:cNvPr id="1396" name="Google Shape;1396;g103b319fe01_19_33"/>
          <p:cNvPicPr preferRelativeResize="0"/>
          <p:nvPr/>
        </p:nvPicPr>
        <p:blipFill>
          <a:blip r:embed="rId3">
            <a:alphaModFix/>
          </a:blip>
          <a:stretch>
            <a:fillRect/>
          </a:stretch>
        </p:blipFill>
        <p:spPr>
          <a:xfrm>
            <a:off x="152400" y="2200188"/>
            <a:ext cx="8839204" cy="1040160"/>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400"/>
        <p:cNvGrpSpPr/>
        <p:nvPr/>
      </p:nvGrpSpPr>
      <p:grpSpPr>
        <a:xfrm>
          <a:off x="0" y="0"/>
          <a:ext cx="0" cy="0"/>
          <a:chOff x="0" y="0"/>
          <a:chExt cx="0" cy="0"/>
        </a:xfrm>
      </p:grpSpPr>
      <p:sp>
        <p:nvSpPr>
          <p:cNvPr id="1401" name="Google Shape;1401;gfbe8e2affe_5_2"/>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Communication (FR3) - Updated Link Budget, 9600 bps</a:t>
            </a:r>
            <a:endParaRPr/>
          </a:p>
        </p:txBody>
      </p:sp>
      <p:sp>
        <p:nvSpPr>
          <p:cNvPr id="1402" name="Google Shape;1402;gfbe8e2affe_5_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111</a:t>
            </a:fld>
            <a:endParaRPr>
              <a:latin typeface="Arial"/>
              <a:ea typeface="Arial"/>
              <a:cs typeface="Arial"/>
              <a:sym typeface="Arial"/>
            </a:endParaRPr>
          </a:p>
        </p:txBody>
      </p:sp>
      <p:sp>
        <p:nvSpPr>
          <p:cNvPr id="1403" name="Google Shape;1403;gfbe8e2affe_5_2"/>
          <p:cNvSpPr txBox="1"/>
          <p:nvPr/>
        </p:nvSpPr>
        <p:spPr>
          <a:xfrm>
            <a:off x="228600" y="946800"/>
            <a:ext cx="8700000" cy="6156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Helvetica Neue"/>
              <a:buChar char="●"/>
            </a:pPr>
            <a:r>
              <a:rPr lang="en">
                <a:latin typeface="Helvetica Neue"/>
                <a:ea typeface="Helvetica Neue"/>
                <a:cs typeface="Helvetica Neue"/>
                <a:sym typeface="Helvetica Neue"/>
              </a:rPr>
              <a:t>Updated to include pointing losses, more accurate line losses, and numbers relating to chosen SDR’s and known antennas (2m dish at GRASS, 2.4m dish at Raytheon)</a:t>
            </a:r>
            <a:endParaRPr>
              <a:latin typeface="Helvetica Neue"/>
              <a:ea typeface="Helvetica Neue"/>
              <a:cs typeface="Helvetica Neue"/>
              <a:sym typeface="Helvetica Neue"/>
            </a:endParaRPr>
          </a:p>
        </p:txBody>
      </p:sp>
      <p:pic>
        <p:nvPicPr>
          <p:cNvPr id="1404" name="Google Shape;1404;gfbe8e2affe_5_2"/>
          <p:cNvPicPr preferRelativeResize="0"/>
          <p:nvPr/>
        </p:nvPicPr>
        <p:blipFill>
          <a:blip r:embed="rId3">
            <a:alphaModFix/>
          </a:blip>
          <a:stretch>
            <a:fillRect/>
          </a:stretch>
        </p:blipFill>
        <p:spPr>
          <a:xfrm>
            <a:off x="661300" y="1562391"/>
            <a:ext cx="7834599" cy="1730784"/>
          </a:xfrm>
          <a:prstGeom prst="rect">
            <a:avLst/>
          </a:prstGeom>
          <a:noFill/>
          <a:ln>
            <a:noFill/>
          </a:ln>
        </p:spPr>
      </p:pic>
      <p:sp>
        <p:nvSpPr>
          <p:cNvPr id="1405" name="Google Shape;1405;gfbe8e2affe_5_2"/>
          <p:cNvSpPr/>
          <p:nvPr/>
        </p:nvSpPr>
        <p:spPr>
          <a:xfrm>
            <a:off x="661300" y="3089675"/>
            <a:ext cx="6734700" cy="2037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gfbe8e2affe_5_2"/>
          <p:cNvSpPr/>
          <p:nvPr/>
        </p:nvSpPr>
        <p:spPr>
          <a:xfrm>
            <a:off x="5796800" y="3863575"/>
            <a:ext cx="2096100" cy="7998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t>&gt; 100x greater than requirements</a:t>
            </a:r>
            <a:endParaRPr sz="1600" b="1"/>
          </a:p>
        </p:txBody>
      </p:sp>
      <p:sp>
        <p:nvSpPr>
          <p:cNvPr id="1407" name="Google Shape;1407;gfbe8e2affe_5_2"/>
          <p:cNvSpPr/>
          <p:nvPr/>
        </p:nvSpPr>
        <p:spPr>
          <a:xfrm>
            <a:off x="2980600" y="3863575"/>
            <a:ext cx="2096100" cy="7998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Requirement: 10 dB</a:t>
            </a:r>
            <a:endParaRPr sz="1200"/>
          </a:p>
          <a:p>
            <a:pPr marL="0" lvl="0" indent="0" algn="ctr" rtl="0">
              <a:spcBef>
                <a:spcPts val="0"/>
              </a:spcBef>
              <a:spcAft>
                <a:spcPts val="0"/>
              </a:spcAft>
              <a:buNone/>
            </a:pPr>
            <a:r>
              <a:rPr lang="en" sz="1200"/>
              <a:t>Margin: 23.24 dB</a:t>
            </a:r>
            <a:endParaRPr sz="1200"/>
          </a:p>
        </p:txBody>
      </p:sp>
      <p:cxnSp>
        <p:nvCxnSpPr>
          <p:cNvPr id="1408" name="Google Shape;1408;gfbe8e2affe_5_2"/>
          <p:cNvCxnSpPr>
            <a:stCxn id="1405" idx="2"/>
            <a:endCxn id="1407" idx="0"/>
          </p:cNvCxnSpPr>
          <p:nvPr/>
        </p:nvCxnSpPr>
        <p:spPr>
          <a:xfrm>
            <a:off x="4028650" y="3293375"/>
            <a:ext cx="0" cy="570300"/>
          </a:xfrm>
          <a:prstGeom prst="straightConnector1">
            <a:avLst/>
          </a:prstGeom>
          <a:noFill/>
          <a:ln w="28575" cap="flat" cmpd="sng">
            <a:solidFill>
              <a:srgbClr val="FF0000"/>
            </a:solidFill>
            <a:prstDash val="solid"/>
            <a:round/>
            <a:headEnd type="none" w="med" len="med"/>
            <a:tailEnd type="triangle" w="med" len="med"/>
          </a:ln>
        </p:spPr>
      </p:cxnSp>
      <p:cxnSp>
        <p:nvCxnSpPr>
          <p:cNvPr id="1409" name="Google Shape;1409;gfbe8e2affe_5_2"/>
          <p:cNvCxnSpPr>
            <a:stCxn id="1407" idx="3"/>
            <a:endCxn id="1406" idx="1"/>
          </p:cNvCxnSpPr>
          <p:nvPr/>
        </p:nvCxnSpPr>
        <p:spPr>
          <a:xfrm>
            <a:off x="5076700" y="4263475"/>
            <a:ext cx="720000" cy="0"/>
          </a:xfrm>
          <a:prstGeom prst="straightConnector1">
            <a:avLst/>
          </a:prstGeom>
          <a:noFill/>
          <a:ln w="28575" cap="flat" cmpd="sng">
            <a:solidFill>
              <a:srgbClr val="FF0000"/>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0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0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0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0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413"/>
        <p:cNvGrpSpPr/>
        <p:nvPr/>
      </p:nvGrpSpPr>
      <p:grpSpPr>
        <a:xfrm>
          <a:off x="0" y="0"/>
          <a:ext cx="0" cy="0"/>
          <a:chOff x="0" y="0"/>
          <a:chExt cx="0" cy="0"/>
        </a:xfrm>
      </p:grpSpPr>
      <p:sp>
        <p:nvSpPr>
          <p:cNvPr id="1414" name="Google Shape;1414;gfbe8e2affe_7_44"/>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endParaRPr/>
          </a:p>
        </p:txBody>
      </p:sp>
      <p:sp>
        <p:nvSpPr>
          <p:cNvPr id="1415" name="Google Shape;1415;gfbe8e2affe_7_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112</a:t>
            </a:fld>
            <a:endParaRPr>
              <a:latin typeface="Arial"/>
              <a:ea typeface="Arial"/>
              <a:cs typeface="Arial"/>
              <a:sym typeface="Arial"/>
            </a:endParaRPr>
          </a:p>
        </p:txBody>
      </p:sp>
      <p:sp>
        <p:nvSpPr>
          <p:cNvPr id="1416" name="Google Shape;1416;gfbe8e2affe_7_44"/>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Clr>
                <a:schemeClr val="dk1"/>
              </a:buClr>
              <a:buSzPct val="39285"/>
              <a:buFont typeface="Arial"/>
              <a:buNone/>
            </a:pPr>
            <a:r>
              <a:rPr lang="en"/>
              <a:t>Communication (FR3) - Satisfaction</a:t>
            </a:r>
            <a:endParaRPr/>
          </a:p>
        </p:txBody>
      </p:sp>
      <p:cxnSp>
        <p:nvCxnSpPr>
          <p:cNvPr id="1417" name="Google Shape;1417;gfbe8e2affe_7_44"/>
          <p:cNvCxnSpPr/>
          <p:nvPr/>
        </p:nvCxnSpPr>
        <p:spPr>
          <a:xfrm rot="10800000" flipH="1">
            <a:off x="261900" y="1161600"/>
            <a:ext cx="8620200" cy="9600"/>
          </a:xfrm>
          <a:prstGeom prst="straightConnector1">
            <a:avLst/>
          </a:prstGeom>
          <a:noFill/>
          <a:ln w="38100" cap="flat" cmpd="sng">
            <a:solidFill>
              <a:schemeClr val="dk2"/>
            </a:solidFill>
            <a:prstDash val="solid"/>
            <a:round/>
            <a:headEnd type="none" w="med" len="med"/>
            <a:tailEnd type="none" w="med" len="med"/>
          </a:ln>
        </p:spPr>
      </p:cxnSp>
      <p:sp>
        <p:nvSpPr>
          <p:cNvPr id="1418" name="Google Shape;1418;gfbe8e2affe_7_44"/>
          <p:cNvSpPr txBox="1">
            <a:spLocks noGrp="1"/>
          </p:cNvSpPr>
          <p:nvPr>
            <p:ph type="body" idx="1"/>
          </p:nvPr>
        </p:nvSpPr>
        <p:spPr>
          <a:xfrm>
            <a:off x="228600" y="749000"/>
            <a:ext cx="8565600" cy="778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600" b="1"/>
              <a:t>FR3</a:t>
            </a:r>
            <a:r>
              <a:rPr lang="en"/>
              <a:t> - </a:t>
            </a:r>
            <a:r>
              <a:rPr lang="en" sz="1100">
                <a:latin typeface="Arial"/>
                <a:ea typeface="Arial"/>
                <a:cs typeface="Arial"/>
                <a:sym typeface="Arial"/>
              </a:rPr>
              <a:t>GRASS shall be capable of establishing communications links over which it will be able to send/receive data and commands.</a:t>
            </a:r>
            <a:endParaRPr>
              <a:highlight>
                <a:schemeClr val="lt1"/>
              </a:highlight>
            </a:endParaRPr>
          </a:p>
        </p:txBody>
      </p:sp>
      <p:sp>
        <p:nvSpPr>
          <p:cNvPr id="1419" name="Google Shape;1419;gfbe8e2affe_7_44"/>
          <p:cNvSpPr txBox="1"/>
          <p:nvPr/>
        </p:nvSpPr>
        <p:spPr>
          <a:xfrm>
            <a:off x="8662100" y="4040576"/>
            <a:ext cx="3819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chemeClr val="dk1"/>
                </a:solidFill>
                <a:highlight>
                  <a:schemeClr val="lt1"/>
                </a:highlight>
              </a:rPr>
              <a:t>✅</a:t>
            </a:r>
            <a:endParaRPr>
              <a:latin typeface="Helvetica Neue"/>
              <a:ea typeface="Helvetica Neue"/>
              <a:cs typeface="Helvetica Neue"/>
              <a:sym typeface="Helvetica Neue"/>
            </a:endParaRPr>
          </a:p>
        </p:txBody>
      </p:sp>
      <p:sp>
        <p:nvSpPr>
          <p:cNvPr id="1420" name="Google Shape;1420;gfbe8e2affe_7_44"/>
          <p:cNvSpPr txBox="1"/>
          <p:nvPr/>
        </p:nvSpPr>
        <p:spPr>
          <a:xfrm>
            <a:off x="8665925" y="785200"/>
            <a:ext cx="3819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chemeClr val="dk1"/>
                </a:solidFill>
                <a:highlight>
                  <a:schemeClr val="lt1"/>
                </a:highlight>
              </a:rPr>
              <a:t>✅</a:t>
            </a:r>
            <a:endParaRPr>
              <a:latin typeface="Helvetica Neue"/>
              <a:ea typeface="Helvetica Neue"/>
              <a:cs typeface="Helvetica Neue"/>
              <a:sym typeface="Helvetica Neue"/>
            </a:endParaRPr>
          </a:p>
        </p:txBody>
      </p:sp>
      <p:sp>
        <p:nvSpPr>
          <p:cNvPr id="1421" name="Google Shape;1421;gfbe8e2affe_7_44"/>
          <p:cNvSpPr txBox="1">
            <a:spLocks noGrp="1"/>
          </p:cNvSpPr>
          <p:nvPr>
            <p:ph type="body" idx="1"/>
          </p:nvPr>
        </p:nvSpPr>
        <p:spPr>
          <a:xfrm>
            <a:off x="700425" y="3833999"/>
            <a:ext cx="7909800" cy="1028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b="1"/>
              <a:t>CPEs Satisfied:</a:t>
            </a:r>
            <a:endParaRPr sz="1600" b="1"/>
          </a:p>
          <a:p>
            <a:pPr marL="457200" lvl="0" indent="-342900" algn="l" rtl="0">
              <a:spcBef>
                <a:spcPts val="0"/>
              </a:spcBef>
              <a:spcAft>
                <a:spcPts val="0"/>
              </a:spcAft>
              <a:buSzPts val="1800"/>
              <a:buChar char="-"/>
            </a:pPr>
            <a:r>
              <a:rPr lang="en" sz="1100" b="1">
                <a:latin typeface="Arial"/>
                <a:ea typeface="Arial"/>
                <a:cs typeface="Arial"/>
                <a:sym typeface="Arial"/>
              </a:rPr>
              <a:t>RF Link</a:t>
            </a:r>
            <a:r>
              <a:rPr lang="en" sz="1100">
                <a:latin typeface="Arial"/>
                <a:ea typeface="Arial"/>
                <a:cs typeface="Arial"/>
                <a:sym typeface="Arial"/>
              </a:rPr>
              <a:t>: The link over which a ground station can connect to GRASS is the primary mode of use.</a:t>
            </a:r>
            <a:endParaRPr sz="1100">
              <a:latin typeface="Arial"/>
              <a:ea typeface="Arial"/>
              <a:cs typeface="Arial"/>
              <a:sym typeface="Arial"/>
            </a:endParaRPr>
          </a:p>
        </p:txBody>
      </p:sp>
      <p:sp>
        <p:nvSpPr>
          <p:cNvPr id="1422" name="Google Shape;1422;gfbe8e2affe_7_44"/>
          <p:cNvSpPr txBox="1"/>
          <p:nvPr/>
        </p:nvSpPr>
        <p:spPr>
          <a:xfrm>
            <a:off x="228600" y="1227275"/>
            <a:ext cx="4752300" cy="218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DR3.1</a:t>
            </a:r>
            <a:r>
              <a:rPr lang="en" sz="1200"/>
              <a:t> - </a:t>
            </a:r>
            <a:r>
              <a:rPr lang="en" sz="1000">
                <a:solidFill>
                  <a:schemeClr val="dk1"/>
                </a:solidFill>
              </a:rPr>
              <a:t>Dedicated RF link able to send and receive simulated spacecraft communications over a half duplex radio link</a:t>
            </a:r>
            <a:endParaRPr sz="1000">
              <a:solidFill>
                <a:schemeClr val="dk1"/>
              </a:solidFill>
            </a:endParaRPr>
          </a:p>
          <a:p>
            <a:pPr marL="457200" lvl="0" indent="-298450" algn="l" rtl="0">
              <a:spcBef>
                <a:spcPts val="0"/>
              </a:spcBef>
              <a:spcAft>
                <a:spcPts val="0"/>
              </a:spcAft>
              <a:buClr>
                <a:schemeClr val="dk1"/>
              </a:buClr>
              <a:buSzPts val="1100"/>
              <a:buChar char="●"/>
            </a:pPr>
            <a:r>
              <a:rPr lang="en" sz="1100" b="1">
                <a:solidFill>
                  <a:schemeClr val="dk1"/>
                </a:solidFill>
                <a:latin typeface="Helvetica Neue"/>
                <a:ea typeface="Helvetica Neue"/>
                <a:cs typeface="Helvetica Neue"/>
                <a:sym typeface="Helvetica Neue"/>
              </a:rPr>
              <a:t>DR3.1.1</a:t>
            </a:r>
            <a:r>
              <a:rPr lang="en" sz="1200" b="1">
                <a:solidFill>
                  <a:schemeClr val="dk1"/>
                </a:solidFill>
                <a:latin typeface="Helvetica Neue"/>
                <a:ea typeface="Helvetica Neue"/>
                <a:cs typeface="Helvetica Neue"/>
                <a:sym typeface="Helvetica Neue"/>
              </a:rPr>
              <a:t> </a:t>
            </a:r>
            <a:r>
              <a:rPr lang="en" sz="1200">
                <a:solidFill>
                  <a:schemeClr val="dk1"/>
                </a:solidFill>
                <a:latin typeface="Helvetica Neue"/>
                <a:ea typeface="Helvetica Neue"/>
                <a:cs typeface="Helvetica Neue"/>
                <a:sym typeface="Helvetica Neue"/>
              </a:rPr>
              <a:t>- </a:t>
            </a:r>
            <a:r>
              <a:rPr lang="en" sz="1000">
                <a:solidFill>
                  <a:schemeClr val="dk1"/>
                </a:solidFill>
              </a:rPr>
              <a:t>Communication link shall have a link margin of at least 10 dB</a:t>
            </a:r>
            <a:endParaRPr sz="1000">
              <a:solidFill>
                <a:schemeClr val="dk1"/>
              </a:solidFill>
            </a:endParaRPr>
          </a:p>
          <a:p>
            <a:pPr marL="457200" lvl="0" indent="-298450" algn="l" rtl="0">
              <a:spcBef>
                <a:spcPts val="0"/>
              </a:spcBef>
              <a:spcAft>
                <a:spcPts val="0"/>
              </a:spcAft>
              <a:buClr>
                <a:schemeClr val="dk1"/>
              </a:buClr>
              <a:buSzPts val="1100"/>
              <a:buChar char="●"/>
            </a:pPr>
            <a:r>
              <a:rPr lang="en" sz="1100" b="1">
                <a:solidFill>
                  <a:schemeClr val="dk1"/>
                </a:solidFill>
                <a:latin typeface="Helvetica Neue"/>
                <a:ea typeface="Helvetica Neue"/>
                <a:cs typeface="Helvetica Neue"/>
                <a:sym typeface="Helvetica Neue"/>
              </a:rPr>
              <a:t>DR3.1.2</a:t>
            </a:r>
            <a:r>
              <a:rPr lang="en" sz="1200" b="1">
                <a:solidFill>
                  <a:schemeClr val="dk1"/>
                </a:solidFill>
                <a:latin typeface="Helvetica Neue"/>
                <a:ea typeface="Helvetica Neue"/>
                <a:cs typeface="Helvetica Neue"/>
                <a:sym typeface="Helvetica Neue"/>
              </a:rPr>
              <a:t> </a:t>
            </a:r>
            <a:r>
              <a:rPr lang="en" sz="1200">
                <a:solidFill>
                  <a:schemeClr val="dk1"/>
                </a:solidFill>
                <a:latin typeface="Helvetica Neue"/>
                <a:ea typeface="Helvetica Neue"/>
                <a:cs typeface="Helvetica Neue"/>
                <a:sym typeface="Helvetica Neue"/>
              </a:rPr>
              <a:t>- </a:t>
            </a:r>
            <a:r>
              <a:rPr lang="en" sz="1000">
                <a:solidFill>
                  <a:schemeClr val="dk1"/>
                </a:solidFill>
              </a:rPr>
              <a:t>Establish a communication link at a minimum range of 75 km</a:t>
            </a:r>
            <a:endParaRPr sz="1000">
              <a:solidFill>
                <a:schemeClr val="dk1"/>
              </a:solidFill>
            </a:endParaRPr>
          </a:p>
          <a:p>
            <a:pPr marL="457200" lvl="0" indent="-292100" algn="l" rtl="0">
              <a:spcBef>
                <a:spcPts val="0"/>
              </a:spcBef>
              <a:spcAft>
                <a:spcPts val="0"/>
              </a:spcAft>
              <a:buClr>
                <a:schemeClr val="dk1"/>
              </a:buClr>
              <a:buSzPts val="1000"/>
              <a:buChar char="●"/>
            </a:pPr>
            <a:r>
              <a:rPr lang="en" sz="1100" b="1">
                <a:solidFill>
                  <a:schemeClr val="dk1"/>
                </a:solidFill>
                <a:latin typeface="Helvetica Neue"/>
                <a:ea typeface="Helvetica Neue"/>
                <a:cs typeface="Helvetica Neue"/>
                <a:sym typeface="Helvetica Neue"/>
              </a:rPr>
              <a:t>DR3.1.3</a:t>
            </a:r>
            <a:r>
              <a:rPr lang="en" sz="1200" b="1">
                <a:solidFill>
                  <a:schemeClr val="dk1"/>
                </a:solidFill>
                <a:latin typeface="Helvetica Neue"/>
                <a:ea typeface="Helvetica Neue"/>
                <a:cs typeface="Helvetica Neue"/>
                <a:sym typeface="Helvetica Neue"/>
              </a:rPr>
              <a:t> </a:t>
            </a:r>
            <a:r>
              <a:rPr lang="en" sz="1200">
                <a:solidFill>
                  <a:schemeClr val="dk1"/>
                </a:solidFill>
                <a:latin typeface="Helvetica Neue"/>
                <a:ea typeface="Helvetica Neue"/>
                <a:cs typeface="Helvetica Neue"/>
                <a:sym typeface="Helvetica Neue"/>
              </a:rPr>
              <a:t>- </a:t>
            </a:r>
            <a:r>
              <a:rPr lang="en" sz="1000">
                <a:solidFill>
                  <a:schemeClr val="dk1"/>
                </a:solidFill>
              </a:rPr>
              <a:t>Data shall be passed over the communication channel at 2 Mbps (9600 bps Minimum Viable Product)</a:t>
            </a:r>
            <a:endParaRPr sz="1000">
              <a:solidFill>
                <a:schemeClr val="dk1"/>
              </a:solidFill>
            </a:endParaRPr>
          </a:p>
          <a:p>
            <a:pPr marL="0" lvl="0" indent="0" algn="l" rtl="0">
              <a:spcBef>
                <a:spcPts val="0"/>
              </a:spcBef>
              <a:spcAft>
                <a:spcPts val="0"/>
              </a:spcAft>
              <a:buNone/>
            </a:pPr>
            <a:endParaRPr sz="1000">
              <a:solidFill>
                <a:schemeClr val="dk1"/>
              </a:solidFill>
            </a:endParaRPr>
          </a:p>
          <a:p>
            <a:pPr marL="0" lvl="0" indent="0" algn="l" rtl="0">
              <a:spcBef>
                <a:spcPts val="0"/>
              </a:spcBef>
              <a:spcAft>
                <a:spcPts val="0"/>
              </a:spcAft>
              <a:buNone/>
            </a:pPr>
            <a:endParaRPr sz="1000">
              <a:solidFill>
                <a:schemeClr val="dk1"/>
              </a:solidFill>
            </a:endParaRPr>
          </a:p>
          <a:p>
            <a:pPr marL="0" lvl="0" indent="0" algn="l" rtl="0">
              <a:spcBef>
                <a:spcPts val="0"/>
              </a:spcBef>
              <a:spcAft>
                <a:spcPts val="0"/>
              </a:spcAft>
              <a:buNone/>
            </a:pPr>
            <a:r>
              <a:rPr lang="en" sz="1200" b="1">
                <a:solidFill>
                  <a:schemeClr val="dk1"/>
                </a:solidFill>
              </a:rPr>
              <a:t>DR3.2</a:t>
            </a:r>
            <a:r>
              <a:rPr lang="en" sz="1200">
                <a:solidFill>
                  <a:schemeClr val="dk1"/>
                </a:solidFill>
              </a:rPr>
              <a:t> - </a:t>
            </a:r>
            <a:r>
              <a:rPr lang="en" sz="1000">
                <a:solidFill>
                  <a:schemeClr val="dk1"/>
                </a:solidFill>
              </a:rPr>
              <a:t>A dedicated communication channel shall downlink simulator diagnostics and uplink simulator configuration</a:t>
            </a:r>
            <a:endParaRPr sz="1000">
              <a:solidFill>
                <a:schemeClr val="dk1"/>
              </a:solidFill>
            </a:endParaRPr>
          </a:p>
          <a:p>
            <a:pPr marL="0" lvl="0" indent="0" algn="l" rtl="0">
              <a:spcBef>
                <a:spcPts val="0"/>
              </a:spcBef>
              <a:spcAft>
                <a:spcPts val="0"/>
              </a:spcAft>
              <a:buNone/>
            </a:pPr>
            <a:endParaRPr sz="1000">
              <a:solidFill>
                <a:schemeClr val="dk1"/>
              </a:solidFill>
            </a:endParaRPr>
          </a:p>
          <a:p>
            <a:pPr marL="0" lvl="0" indent="0" algn="l" rtl="0">
              <a:spcBef>
                <a:spcPts val="0"/>
              </a:spcBef>
              <a:spcAft>
                <a:spcPts val="0"/>
              </a:spcAft>
              <a:buNone/>
            </a:pPr>
            <a:endParaRPr sz="1000">
              <a:solidFill>
                <a:schemeClr val="dk1"/>
              </a:solidFill>
            </a:endParaRPr>
          </a:p>
        </p:txBody>
      </p:sp>
      <p:sp>
        <p:nvSpPr>
          <p:cNvPr id="1423" name="Google Shape;1423;gfbe8e2affe_7_44"/>
          <p:cNvSpPr txBox="1"/>
          <p:nvPr/>
        </p:nvSpPr>
        <p:spPr>
          <a:xfrm>
            <a:off x="5015050" y="1227275"/>
            <a:ext cx="3900300" cy="312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t>DR3.1</a:t>
            </a:r>
            <a:r>
              <a:rPr lang="en" sz="1200"/>
              <a:t> - </a:t>
            </a:r>
            <a:r>
              <a:rPr lang="en" sz="1100"/>
              <a:t>SDR, Amplifier, Parabolic Antenna</a:t>
            </a:r>
            <a:endParaRPr sz="1100">
              <a:solidFill>
                <a:schemeClr val="dk1"/>
              </a:solidFill>
            </a:endParaRPr>
          </a:p>
          <a:p>
            <a:pPr marL="0" lvl="0" indent="0" algn="l" rtl="0">
              <a:spcBef>
                <a:spcPts val="0"/>
              </a:spcBef>
              <a:spcAft>
                <a:spcPts val="0"/>
              </a:spcAft>
              <a:buNone/>
            </a:pPr>
            <a:endParaRPr sz="1000">
              <a:solidFill>
                <a:schemeClr val="dk1"/>
              </a:solidFill>
            </a:endParaRPr>
          </a:p>
          <a:p>
            <a:pPr marL="457200" lvl="0" indent="-298450" algn="l" rtl="0">
              <a:spcBef>
                <a:spcPts val="0"/>
              </a:spcBef>
              <a:spcAft>
                <a:spcPts val="0"/>
              </a:spcAft>
              <a:buClr>
                <a:schemeClr val="dk1"/>
              </a:buClr>
              <a:buSzPts val="1100"/>
              <a:buChar char="●"/>
            </a:pPr>
            <a:r>
              <a:rPr lang="en" sz="1100" b="1">
                <a:solidFill>
                  <a:schemeClr val="dk1"/>
                </a:solidFill>
                <a:latin typeface="Helvetica Neue"/>
                <a:ea typeface="Helvetica Neue"/>
                <a:cs typeface="Helvetica Neue"/>
                <a:sym typeface="Helvetica Neue"/>
              </a:rPr>
              <a:t>DR3.1.1</a:t>
            </a:r>
            <a:r>
              <a:rPr lang="en" sz="1200" b="1">
                <a:solidFill>
                  <a:schemeClr val="dk1"/>
                </a:solidFill>
                <a:latin typeface="Helvetica Neue"/>
                <a:ea typeface="Helvetica Neue"/>
                <a:cs typeface="Helvetica Neue"/>
                <a:sym typeface="Helvetica Neue"/>
              </a:rPr>
              <a:t> </a:t>
            </a:r>
            <a:r>
              <a:rPr lang="en" sz="1200">
                <a:solidFill>
                  <a:schemeClr val="dk1"/>
                </a:solidFill>
                <a:latin typeface="Helvetica Neue"/>
                <a:ea typeface="Helvetica Neue"/>
                <a:cs typeface="Helvetica Neue"/>
                <a:sym typeface="Helvetica Neue"/>
              </a:rPr>
              <a:t>- </a:t>
            </a:r>
            <a:r>
              <a:rPr lang="en" sz="1100">
                <a:solidFill>
                  <a:schemeClr val="dk1"/>
                </a:solidFill>
                <a:latin typeface="Helvetica Neue"/>
                <a:ea typeface="Helvetica Neue"/>
                <a:cs typeface="Helvetica Neue"/>
                <a:sym typeface="Helvetica Neue"/>
              </a:rPr>
              <a:t>...</a:t>
            </a:r>
            <a:endParaRPr sz="1200">
              <a:solidFill>
                <a:schemeClr val="dk1"/>
              </a:solidFill>
              <a:latin typeface="Helvetica Neue"/>
              <a:ea typeface="Helvetica Neue"/>
              <a:cs typeface="Helvetica Neue"/>
              <a:sym typeface="Helvetica Neue"/>
            </a:endParaRPr>
          </a:p>
          <a:p>
            <a:pPr marL="457200" lvl="0" indent="-298450" algn="l" rtl="0">
              <a:spcBef>
                <a:spcPts val="0"/>
              </a:spcBef>
              <a:spcAft>
                <a:spcPts val="0"/>
              </a:spcAft>
              <a:buClr>
                <a:schemeClr val="dk1"/>
              </a:buClr>
              <a:buSzPts val="1100"/>
              <a:buChar char="●"/>
            </a:pPr>
            <a:r>
              <a:rPr lang="en" sz="1100" b="1">
                <a:solidFill>
                  <a:schemeClr val="dk1"/>
                </a:solidFill>
                <a:latin typeface="Helvetica Neue"/>
                <a:ea typeface="Helvetica Neue"/>
                <a:cs typeface="Helvetica Neue"/>
                <a:sym typeface="Helvetica Neue"/>
              </a:rPr>
              <a:t>DR3.1.2</a:t>
            </a:r>
            <a:r>
              <a:rPr lang="en" sz="1200" b="1">
                <a:solidFill>
                  <a:schemeClr val="dk1"/>
                </a:solidFill>
                <a:latin typeface="Helvetica Neue"/>
                <a:ea typeface="Helvetica Neue"/>
                <a:cs typeface="Helvetica Neue"/>
                <a:sym typeface="Helvetica Neue"/>
              </a:rPr>
              <a:t> </a:t>
            </a:r>
            <a:r>
              <a:rPr lang="en" sz="1200">
                <a:solidFill>
                  <a:schemeClr val="dk1"/>
                </a:solidFill>
                <a:latin typeface="Helvetica Neue"/>
                <a:ea typeface="Helvetica Neue"/>
                <a:cs typeface="Helvetica Neue"/>
                <a:sym typeface="Helvetica Neue"/>
              </a:rPr>
              <a:t>- </a:t>
            </a:r>
            <a:r>
              <a:rPr lang="en" sz="1100">
                <a:solidFill>
                  <a:schemeClr val="dk1"/>
                </a:solidFill>
                <a:latin typeface="Helvetica Neue"/>
                <a:ea typeface="Helvetica Neue"/>
                <a:cs typeface="Helvetica Neue"/>
                <a:sym typeface="Helvetica Neue"/>
              </a:rPr>
              <a:t>...</a:t>
            </a:r>
            <a:endParaRPr sz="1200">
              <a:solidFill>
                <a:schemeClr val="dk1"/>
              </a:solidFill>
              <a:latin typeface="Helvetica Neue"/>
              <a:ea typeface="Helvetica Neue"/>
              <a:cs typeface="Helvetica Neue"/>
              <a:sym typeface="Helvetica Neue"/>
            </a:endParaRPr>
          </a:p>
          <a:p>
            <a:pPr marL="457200" lvl="0" indent="-292100" algn="l" rtl="0">
              <a:spcBef>
                <a:spcPts val="0"/>
              </a:spcBef>
              <a:spcAft>
                <a:spcPts val="0"/>
              </a:spcAft>
              <a:buClr>
                <a:schemeClr val="dk1"/>
              </a:buClr>
              <a:buSzPts val="1000"/>
              <a:buChar char="●"/>
            </a:pPr>
            <a:r>
              <a:rPr lang="en" sz="1100" b="1">
                <a:solidFill>
                  <a:schemeClr val="dk1"/>
                </a:solidFill>
                <a:latin typeface="Helvetica Neue"/>
                <a:ea typeface="Helvetica Neue"/>
                <a:cs typeface="Helvetica Neue"/>
                <a:sym typeface="Helvetica Neue"/>
              </a:rPr>
              <a:t>DR3.1.3</a:t>
            </a:r>
            <a:r>
              <a:rPr lang="en" sz="1200" b="1">
                <a:solidFill>
                  <a:schemeClr val="dk1"/>
                </a:solidFill>
                <a:latin typeface="Helvetica Neue"/>
                <a:ea typeface="Helvetica Neue"/>
                <a:cs typeface="Helvetica Neue"/>
                <a:sym typeface="Helvetica Neue"/>
              </a:rPr>
              <a:t> </a:t>
            </a:r>
            <a:r>
              <a:rPr lang="en" sz="1200">
                <a:solidFill>
                  <a:schemeClr val="dk1"/>
                </a:solidFill>
                <a:latin typeface="Helvetica Neue"/>
                <a:ea typeface="Helvetica Neue"/>
                <a:cs typeface="Helvetica Neue"/>
                <a:sym typeface="Helvetica Neue"/>
              </a:rPr>
              <a:t>- </a:t>
            </a:r>
            <a:r>
              <a:rPr lang="en" sz="1100">
                <a:solidFill>
                  <a:schemeClr val="dk1"/>
                </a:solidFill>
                <a:latin typeface="Helvetica Neue"/>
                <a:ea typeface="Helvetica Neue"/>
                <a:cs typeface="Helvetica Neue"/>
                <a:sym typeface="Helvetica Neue"/>
              </a:rPr>
              <a:t>...</a:t>
            </a:r>
            <a:endParaRPr sz="1100">
              <a:solidFill>
                <a:schemeClr val="dk1"/>
              </a:solidFill>
            </a:endParaRPr>
          </a:p>
          <a:p>
            <a:pPr marL="457200" lvl="0" indent="0" algn="l" rtl="0">
              <a:spcBef>
                <a:spcPts val="0"/>
              </a:spcBef>
              <a:spcAft>
                <a:spcPts val="0"/>
              </a:spcAft>
              <a:buNone/>
            </a:pPr>
            <a:endParaRPr sz="1000">
              <a:solidFill>
                <a:schemeClr val="dk1"/>
              </a:solidFill>
            </a:endParaRPr>
          </a:p>
          <a:p>
            <a:pPr marL="0" lvl="0" indent="0" algn="l" rtl="0">
              <a:spcBef>
                <a:spcPts val="0"/>
              </a:spcBef>
              <a:spcAft>
                <a:spcPts val="0"/>
              </a:spcAft>
              <a:buNone/>
            </a:pPr>
            <a:endParaRPr sz="1000">
              <a:solidFill>
                <a:schemeClr val="dk1"/>
              </a:solidFill>
            </a:endParaRPr>
          </a:p>
          <a:p>
            <a:pPr marL="0" lvl="0" indent="0" algn="l" rtl="0">
              <a:spcBef>
                <a:spcPts val="0"/>
              </a:spcBef>
              <a:spcAft>
                <a:spcPts val="0"/>
              </a:spcAft>
              <a:buNone/>
            </a:pPr>
            <a:endParaRPr sz="1000">
              <a:solidFill>
                <a:schemeClr val="dk1"/>
              </a:solidFill>
            </a:endParaRPr>
          </a:p>
          <a:p>
            <a:pPr marL="0" lvl="0" indent="0" algn="l" rtl="0">
              <a:spcBef>
                <a:spcPts val="0"/>
              </a:spcBef>
              <a:spcAft>
                <a:spcPts val="0"/>
              </a:spcAft>
              <a:buNone/>
            </a:pPr>
            <a:r>
              <a:rPr lang="en" sz="1200" b="1">
                <a:solidFill>
                  <a:schemeClr val="dk1"/>
                </a:solidFill>
              </a:rPr>
              <a:t>DR3.2</a:t>
            </a:r>
            <a:r>
              <a:rPr lang="en" sz="1200">
                <a:solidFill>
                  <a:schemeClr val="dk1"/>
                </a:solidFill>
              </a:rPr>
              <a:t> - </a:t>
            </a:r>
            <a:r>
              <a:rPr lang="en" sz="1100">
                <a:solidFill>
                  <a:schemeClr val="dk1"/>
                </a:solidFill>
              </a:rPr>
              <a:t>A 4G LTE modem will be attached to the computer and provide a cellular communication link for remote diagnostics and configuration</a:t>
            </a:r>
            <a:endParaRPr sz="900">
              <a:solidFill>
                <a:schemeClr val="dk1"/>
              </a:solidFill>
            </a:endParaRPr>
          </a:p>
          <a:p>
            <a:pPr marL="0" lvl="0" indent="0" algn="l" rtl="0">
              <a:spcBef>
                <a:spcPts val="0"/>
              </a:spcBef>
              <a:spcAft>
                <a:spcPts val="0"/>
              </a:spcAft>
              <a:buNone/>
            </a:pPr>
            <a:endParaRPr sz="1000">
              <a:solidFill>
                <a:schemeClr val="dk1"/>
              </a:solidFill>
            </a:endParaRPr>
          </a:p>
          <a:p>
            <a:pPr marL="0" lvl="0" indent="0" algn="l" rtl="0">
              <a:spcBef>
                <a:spcPts val="0"/>
              </a:spcBef>
              <a:spcAft>
                <a:spcPts val="0"/>
              </a:spcAft>
              <a:buNone/>
            </a:pPr>
            <a:endParaRPr sz="1000">
              <a:solidFill>
                <a:schemeClr val="dk1"/>
              </a:solidFill>
            </a:endParaRPr>
          </a:p>
        </p:txBody>
      </p:sp>
      <p:cxnSp>
        <p:nvCxnSpPr>
          <p:cNvPr id="1424" name="Google Shape;1424;gfbe8e2affe_7_44"/>
          <p:cNvCxnSpPr/>
          <p:nvPr/>
        </p:nvCxnSpPr>
        <p:spPr>
          <a:xfrm rot="10800000" flipH="1">
            <a:off x="261900" y="2530924"/>
            <a:ext cx="8620200" cy="9600"/>
          </a:xfrm>
          <a:prstGeom prst="straightConnector1">
            <a:avLst/>
          </a:prstGeom>
          <a:noFill/>
          <a:ln w="9525" cap="flat" cmpd="sng">
            <a:solidFill>
              <a:schemeClr val="dk2"/>
            </a:solidFill>
            <a:prstDash val="solid"/>
            <a:round/>
            <a:headEnd type="none" w="med" len="med"/>
            <a:tailEnd type="none" w="med" len="med"/>
          </a:ln>
        </p:spPr>
      </p:cxnSp>
      <p:cxnSp>
        <p:nvCxnSpPr>
          <p:cNvPr id="1425" name="Google Shape;1425;gfbe8e2affe_7_44"/>
          <p:cNvCxnSpPr/>
          <p:nvPr/>
        </p:nvCxnSpPr>
        <p:spPr>
          <a:xfrm rot="10800000" flipH="1">
            <a:off x="261900" y="3782591"/>
            <a:ext cx="8620200" cy="9600"/>
          </a:xfrm>
          <a:prstGeom prst="straightConnector1">
            <a:avLst/>
          </a:prstGeom>
          <a:noFill/>
          <a:ln w="38100" cap="flat" cmpd="sng">
            <a:solidFill>
              <a:schemeClr val="dk2"/>
            </a:solidFill>
            <a:prstDash val="solid"/>
            <a:round/>
            <a:headEnd type="none" w="med" len="med"/>
            <a:tailEnd type="none" w="med" len="med"/>
          </a:ln>
        </p:spPr>
      </p:cxn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429"/>
        <p:cNvGrpSpPr/>
        <p:nvPr/>
      </p:nvGrpSpPr>
      <p:grpSpPr>
        <a:xfrm>
          <a:off x="0" y="0"/>
          <a:ext cx="0" cy="0"/>
          <a:chOff x="0" y="0"/>
          <a:chExt cx="0" cy="0"/>
        </a:xfrm>
      </p:grpSpPr>
      <p:sp>
        <p:nvSpPr>
          <p:cNvPr id="1430" name="Google Shape;1430;g103b319fe01_30_55"/>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Modularity &amp; Extensibility (FR4)</a:t>
            </a:r>
            <a:endParaRPr/>
          </a:p>
        </p:txBody>
      </p:sp>
      <p:sp>
        <p:nvSpPr>
          <p:cNvPr id="1431" name="Google Shape;1431;g103b319fe01_30_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113</a:t>
            </a:fld>
            <a:endParaRPr>
              <a:latin typeface="Arial"/>
              <a:ea typeface="Arial"/>
              <a:cs typeface="Arial"/>
              <a:sym typeface="Arial"/>
            </a:endParaRPr>
          </a:p>
        </p:txBody>
      </p:sp>
      <p:sp>
        <p:nvSpPr>
          <p:cNvPr id="1432" name="Google Shape;1432;g103b319fe01_30_55"/>
          <p:cNvSpPr txBox="1">
            <a:spLocks noGrp="1"/>
          </p:cNvSpPr>
          <p:nvPr>
            <p:ph type="body" idx="1"/>
          </p:nvPr>
        </p:nvSpPr>
        <p:spPr>
          <a:xfrm>
            <a:off x="228600" y="749000"/>
            <a:ext cx="9202200" cy="778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600" b="1"/>
              <a:t>FR4</a:t>
            </a:r>
            <a:r>
              <a:rPr lang="en"/>
              <a:t> - </a:t>
            </a:r>
            <a:r>
              <a:rPr lang="en" sz="1100">
                <a:latin typeface="Arial"/>
                <a:ea typeface="Arial"/>
                <a:cs typeface="Arial"/>
                <a:sym typeface="Arial"/>
              </a:rPr>
              <a:t>GRASS shall implement modular and extensible software containerization and interfaces for simulation and C&amp;DH.                   </a:t>
            </a:r>
            <a:endParaRPr>
              <a:highlight>
                <a:schemeClr val="lt1"/>
              </a:highlight>
            </a:endParaRPr>
          </a:p>
        </p:txBody>
      </p:sp>
      <p:cxnSp>
        <p:nvCxnSpPr>
          <p:cNvPr id="1433" name="Google Shape;1433;g103b319fe01_30_55"/>
          <p:cNvCxnSpPr/>
          <p:nvPr/>
        </p:nvCxnSpPr>
        <p:spPr>
          <a:xfrm rot="10800000" flipH="1">
            <a:off x="261900" y="1161600"/>
            <a:ext cx="8620200" cy="9600"/>
          </a:xfrm>
          <a:prstGeom prst="straightConnector1">
            <a:avLst/>
          </a:prstGeom>
          <a:noFill/>
          <a:ln w="38100" cap="flat" cmpd="sng">
            <a:solidFill>
              <a:schemeClr val="dk2"/>
            </a:solidFill>
            <a:prstDash val="solid"/>
            <a:round/>
            <a:headEnd type="none" w="med" len="med"/>
            <a:tailEnd type="none" w="med" len="med"/>
          </a:ln>
        </p:spPr>
      </p:cxnSp>
      <p:sp>
        <p:nvSpPr>
          <p:cNvPr id="1434" name="Google Shape;1434;g103b319fe01_30_55"/>
          <p:cNvSpPr txBox="1"/>
          <p:nvPr/>
        </p:nvSpPr>
        <p:spPr>
          <a:xfrm>
            <a:off x="8662100" y="4040576"/>
            <a:ext cx="3819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a:latin typeface="Helvetica Neue"/>
              <a:ea typeface="Helvetica Neue"/>
              <a:cs typeface="Helvetica Neue"/>
              <a:sym typeface="Helvetica Neue"/>
            </a:endParaRPr>
          </a:p>
        </p:txBody>
      </p:sp>
      <p:sp>
        <p:nvSpPr>
          <p:cNvPr id="1435" name="Google Shape;1435;g103b319fe01_30_55"/>
          <p:cNvSpPr txBox="1"/>
          <p:nvPr/>
        </p:nvSpPr>
        <p:spPr>
          <a:xfrm>
            <a:off x="8665925" y="763976"/>
            <a:ext cx="3819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a:latin typeface="Helvetica Neue"/>
              <a:ea typeface="Helvetica Neue"/>
              <a:cs typeface="Helvetica Neue"/>
              <a:sym typeface="Helvetica Neue"/>
            </a:endParaRPr>
          </a:p>
        </p:txBody>
      </p:sp>
      <p:sp>
        <p:nvSpPr>
          <p:cNvPr id="1436" name="Google Shape;1436;g103b319fe01_30_55"/>
          <p:cNvSpPr txBox="1"/>
          <p:nvPr/>
        </p:nvSpPr>
        <p:spPr>
          <a:xfrm>
            <a:off x="228600" y="1227275"/>
            <a:ext cx="4603500" cy="116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DR4.1</a:t>
            </a:r>
            <a:r>
              <a:rPr lang="en" sz="1200"/>
              <a:t> - </a:t>
            </a:r>
            <a:r>
              <a:rPr lang="en" sz="1000">
                <a:solidFill>
                  <a:schemeClr val="dk1"/>
                </a:solidFill>
              </a:rPr>
              <a:t>Subsystems shall be composable using containers</a:t>
            </a:r>
            <a:endParaRPr sz="1000">
              <a:solidFill>
                <a:schemeClr val="dk1"/>
              </a:solidFill>
            </a:endParaRPr>
          </a:p>
          <a:p>
            <a:pPr marL="0" lvl="0" indent="0" algn="l" rtl="0">
              <a:spcBef>
                <a:spcPts val="0"/>
              </a:spcBef>
              <a:spcAft>
                <a:spcPts val="0"/>
              </a:spcAft>
              <a:buNone/>
            </a:pPr>
            <a:endParaRPr sz="1000">
              <a:solidFill>
                <a:schemeClr val="dk1"/>
              </a:solidFill>
            </a:endParaRPr>
          </a:p>
          <a:p>
            <a:pPr marL="0" lvl="0" indent="0" algn="l" rtl="0">
              <a:spcBef>
                <a:spcPts val="0"/>
              </a:spcBef>
              <a:spcAft>
                <a:spcPts val="0"/>
              </a:spcAft>
              <a:buNone/>
            </a:pPr>
            <a:endParaRPr sz="1000">
              <a:solidFill>
                <a:schemeClr val="dk1"/>
              </a:solidFill>
            </a:endParaRPr>
          </a:p>
          <a:p>
            <a:pPr marL="0" lvl="0" indent="0" algn="l" rtl="0">
              <a:spcBef>
                <a:spcPts val="0"/>
              </a:spcBef>
              <a:spcAft>
                <a:spcPts val="0"/>
              </a:spcAft>
              <a:buNone/>
            </a:pPr>
            <a:r>
              <a:rPr lang="en" sz="1200" b="1">
                <a:solidFill>
                  <a:schemeClr val="dk1"/>
                </a:solidFill>
              </a:rPr>
              <a:t>DR4.2</a:t>
            </a:r>
            <a:r>
              <a:rPr lang="en" sz="1200">
                <a:solidFill>
                  <a:schemeClr val="dk1"/>
                </a:solidFill>
              </a:rPr>
              <a:t> - </a:t>
            </a:r>
            <a:r>
              <a:rPr lang="en" sz="1000">
                <a:solidFill>
                  <a:schemeClr val="dk1"/>
                </a:solidFill>
              </a:rPr>
              <a:t>Follow a microservices architecture</a:t>
            </a:r>
            <a:endParaRPr sz="1000">
              <a:solidFill>
                <a:schemeClr val="dk1"/>
              </a:solidFill>
            </a:endParaRPr>
          </a:p>
          <a:p>
            <a:pPr marL="0" lvl="0" indent="0" algn="l" rtl="0">
              <a:spcBef>
                <a:spcPts val="0"/>
              </a:spcBef>
              <a:spcAft>
                <a:spcPts val="0"/>
              </a:spcAft>
              <a:buNone/>
            </a:pPr>
            <a:endParaRPr sz="1000">
              <a:solidFill>
                <a:schemeClr val="dk1"/>
              </a:solidFill>
            </a:endParaRPr>
          </a:p>
          <a:p>
            <a:pPr marL="0" lvl="0" indent="0" algn="l" rtl="0">
              <a:spcBef>
                <a:spcPts val="0"/>
              </a:spcBef>
              <a:spcAft>
                <a:spcPts val="0"/>
              </a:spcAft>
              <a:buNone/>
            </a:pPr>
            <a:endParaRPr sz="1000">
              <a:solidFill>
                <a:schemeClr val="dk1"/>
              </a:solidFill>
            </a:endParaRPr>
          </a:p>
        </p:txBody>
      </p:sp>
      <p:cxnSp>
        <p:nvCxnSpPr>
          <p:cNvPr id="1437" name="Google Shape;1437;g103b319fe01_30_55"/>
          <p:cNvCxnSpPr/>
          <p:nvPr/>
        </p:nvCxnSpPr>
        <p:spPr>
          <a:xfrm rot="10800000" flipH="1">
            <a:off x="290400" y="1679253"/>
            <a:ext cx="8563200" cy="18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441"/>
        <p:cNvGrpSpPr/>
        <p:nvPr/>
      </p:nvGrpSpPr>
      <p:grpSpPr>
        <a:xfrm>
          <a:off x="0" y="0"/>
          <a:ext cx="0" cy="0"/>
          <a:chOff x="0" y="0"/>
          <a:chExt cx="0" cy="0"/>
        </a:xfrm>
      </p:grpSpPr>
      <p:sp>
        <p:nvSpPr>
          <p:cNvPr id="1442" name="Google Shape;1442;gfbe8e2affe_7_57"/>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Modularity &amp; Extensibility (FR4) - Satisfaction</a:t>
            </a:r>
            <a:endParaRPr/>
          </a:p>
        </p:txBody>
      </p:sp>
      <p:sp>
        <p:nvSpPr>
          <p:cNvPr id="1443" name="Google Shape;1443;gfbe8e2affe_7_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114</a:t>
            </a:fld>
            <a:endParaRPr>
              <a:latin typeface="Arial"/>
              <a:ea typeface="Arial"/>
              <a:cs typeface="Arial"/>
              <a:sym typeface="Arial"/>
            </a:endParaRPr>
          </a:p>
        </p:txBody>
      </p:sp>
      <p:sp>
        <p:nvSpPr>
          <p:cNvPr id="1444" name="Google Shape;1444;gfbe8e2affe_7_57"/>
          <p:cNvSpPr txBox="1">
            <a:spLocks noGrp="1"/>
          </p:cNvSpPr>
          <p:nvPr>
            <p:ph type="body" idx="1"/>
          </p:nvPr>
        </p:nvSpPr>
        <p:spPr>
          <a:xfrm>
            <a:off x="228600" y="749000"/>
            <a:ext cx="9202200" cy="778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600" b="1"/>
              <a:t>FR4</a:t>
            </a:r>
            <a:r>
              <a:rPr lang="en"/>
              <a:t> - </a:t>
            </a:r>
            <a:r>
              <a:rPr lang="en" sz="1100">
                <a:latin typeface="Arial"/>
                <a:ea typeface="Arial"/>
                <a:cs typeface="Arial"/>
                <a:sym typeface="Arial"/>
              </a:rPr>
              <a:t>GRASS shall implement modular and extensible software containerization and interfaces for simulation and C&amp;DH.                   </a:t>
            </a:r>
            <a:endParaRPr>
              <a:highlight>
                <a:schemeClr val="lt1"/>
              </a:highlight>
            </a:endParaRPr>
          </a:p>
        </p:txBody>
      </p:sp>
      <p:cxnSp>
        <p:nvCxnSpPr>
          <p:cNvPr id="1445" name="Google Shape;1445;gfbe8e2affe_7_57"/>
          <p:cNvCxnSpPr/>
          <p:nvPr/>
        </p:nvCxnSpPr>
        <p:spPr>
          <a:xfrm rot="10800000" flipH="1">
            <a:off x="261900" y="1161600"/>
            <a:ext cx="8620200" cy="9600"/>
          </a:xfrm>
          <a:prstGeom prst="straightConnector1">
            <a:avLst/>
          </a:prstGeom>
          <a:noFill/>
          <a:ln w="38100" cap="flat" cmpd="sng">
            <a:solidFill>
              <a:schemeClr val="dk2"/>
            </a:solidFill>
            <a:prstDash val="solid"/>
            <a:round/>
            <a:headEnd type="none" w="med" len="med"/>
            <a:tailEnd type="none" w="med" len="med"/>
          </a:ln>
        </p:spPr>
      </p:cxnSp>
      <p:sp>
        <p:nvSpPr>
          <p:cNvPr id="1446" name="Google Shape;1446;gfbe8e2affe_7_57"/>
          <p:cNvSpPr txBox="1"/>
          <p:nvPr/>
        </p:nvSpPr>
        <p:spPr>
          <a:xfrm>
            <a:off x="8662100" y="4040576"/>
            <a:ext cx="3819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chemeClr val="dk1"/>
                </a:solidFill>
                <a:highlight>
                  <a:schemeClr val="lt1"/>
                </a:highlight>
              </a:rPr>
              <a:t>✅</a:t>
            </a:r>
            <a:endParaRPr>
              <a:latin typeface="Helvetica Neue"/>
              <a:ea typeface="Helvetica Neue"/>
              <a:cs typeface="Helvetica Neue"/>
              <a:sym typeface="Helvetica Neue"/>
            </a:endParaRPr>
          </a:p>
        </p:txBody>
      </p:sp>
      <p:sp>
        <p:nvSpPr>
          <p:cNvPr id="1447" name="Google Shape;1447;gfbe8e2affe_7_57"/>
          <p:cNvSpPr txBox="1"/>
          <p:nvPr/>
        </p:nvSpPr>
        <p:spPr>
          <a:xfrm>
            <a:off x="8665925" y="763976"/>
            <a:ext cx="3819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chemeClr val="dk1"/>
                </a:solidFill>
                <a:highlight>
                  <a:schemeClr val="lt1"/>
                </a:highlight>
              </a:rPr>
              <a:t>✅</a:t>
            </a:r>
            <a:endParaRPr>
              <a:latin typeface="Helvetica Neue"/>
              <a:ea typeface="Helvetica Neue"/>
              <a:cs typeface="Helvetica Neue"/>
              <a:sym typeface="Helvetica Neue"/>
            </a:endParaRPr>
          </a:p>
        </p:txBody>
      </p:sp>
      <p:sp>
        <p:nvSpPr>
          <p:cNvPr id="1448" name="Google Shape;1448;gfbe8e2affe_7_57"/>
          <p:cNvSpPr txBox="1">
            <a:spLocks noGrp="1"/>
          </p:cNvSpPr>
          <p:nvPr>
            <p:ph type="body" idx="1"/>
          </p:nvPr>
        </p:nvSpPr>
        <p:spPr>
          <a:xfrm>
            <a:off x="700425" y="3833999"/>
            <a:ext cx="7909800" cy="1028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b="1"/>
              <a:t>CPEs Satisfied:</a:t>
            </a:r>
            <a:endParaRPr sz="1600" b="1"/>
          </a:p>
          <a:p>
            <a:pPr marL="457200" lvl="0" indent="-342900" algn="l" rtl="0">
              <a:spcBef>
                <a:spcPts val="0"/>
              </a:spcBef>
              <a:spcAft>
                <a:spcPts val="0"/>
              </a:spcAft>
              <a:buSzPts val="1800"/>
              <a:buChar char="-"/>
            </a:pPr>
            <a:r>
              <a:rPr lang="en" sz="1100" b="1">
                <a:latin typeface="Arial"/>
                <a:ea typeface="Arial"/>
                <a:cs typeface="Arial"/>
                <a:sym typeface="Arial"/>
              </a:rPr>
              <a:t>Software and Satellite Simulation</a:t>
            </a:r>
            <a:r>
              <a:rPr lang="en" sz="1100">
                <a:latin typeface="Arial"/>
                <a:ea typeface="Arial"/>
                <a:cs typeface="Arial"/>
                <a:sym typeface="Arial"/>
              </a:rPr>
              <a:t>: GRASS must emulate real satellite behavior, so robust and accurate software models are necessary.</a:t>
            </a:r>
            <a:endParaRPr sz="1100">
              <a:latin typeface="Arial"/>
              <a:ea typeface="Arial"/>
              <a:cs typeface="Arial"/>
              <a:sym typeface="Arial"/>
            </a:endParaRPr>
          </a:p>
        </p:txBody>
      </p:sp>
      <p:sp>
        <p:nvSpPr>
          <p:cNvPr id="1449" name="Google Shape;1449;gfbe8e2affe_7_57"/>
          <p:cNvSpPr txBox="1"/>
          <p:nvPr/>
        </p:nvSpPr>
        <p:spPr>
          <a:xfrm>
            <a:off x="228600" y="1227275"/>
            <a:ext cx="4603500" cy="116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DR4.1</a:t>
            </a:r>
            <a:r>
              <a:rPr lang="en" sz="1200"/>
              <a:t> - </a:t>
            </a:r>
            <a:r>
              <a:rPr lang="en" sz="1000">
                <a:solidFill>
                  <a:schemeClr val="dk1"/>
                </a:solidFill>
              </a:rPr>
              <a:t>Subsystems shall be composable using containers</a:t>
            </a:r>
            <a:endParaRPr sz="1000">
              <a:solidFill>
                <a:schemeClr val="dk1"/>
              </a:solidFill>
            </a:endParaRPr>
          </a:p>
          <a:p>
            <a:pPr marL="0" lvl="0" indent="0" algn="l" rtl="0">
              <a:spcBef>
                <a:spcPts val="0"/>
              </a:spcBef>
              <a:spcAft>
                <a:spcPts val="0"/>
              </a:spcAft>
              <a:buNone/>
            </a:pPr>
            <a:endParaRPr sz="1000">
              <a:solidFill>
                <a:schemeClr val="dk1"/>
              </a:solidFill>
            </a:endParaRPr>
          </a:p>
          <a:p>
            <a:pPr marL="0" lvl="0" indent="0" algn="l" rtl="0">
              <a:spcBef>
                <a:spcPts val="0"/>
              </a:spcBef>
              <a:spcAft>
                <a:spcPts val="0"/>
              </a:spcAft>
              <a:buNone/>
            </a:pPr>
            <a:endParaRPr sz="1000">
              <a:solidFill>
                <a:schemeClr val="dk1"/>
              </a:solidFill>
            </a:endParaRPr>
          </a:p>
          <a:p>
            <a:pPr marL="0" lvl="0" indent="0" algn="l" rtl="0">
              <a:spcBef>
                <a:spcPts val="0"/>
              </a:spcBef>
              <a:spcAft>
                <a:spcPts val="0"/>
              </a:spcAft>
              <a:buNone/>
            </a:pPr>
            <a:r>
              <a:rPr lang="en" sz="1200" b="1">
                <a:solidFill>
                  <a:schemeClr val="dk1"/>
                </a:solidFill>
              </a:rPr>
              <a:t>DR4.2</a:t>
            </a:r>
            <a:r>
              <a:rPr lang="en" sz="1200">
                <a:solidFill>
                  <a:schemeClr val="dk1"/>
                </a:solidFill>
              </a:rPr>
              <a:t> - </a:t>
            </a:r>
            <a:r>
              <a:rPr lang="en" sz="1000">
                <a:solidFill>
                  <a:schemeClr val="dk1"/>
                </a:solidFill>
              </a:rPr>
              <a:t>Follow a microservices architecture</a:t>
            </a:r>
            <a:endParaRPr sz="1000">
              <a:solidFill>
                <a:schemeClr val="dk1"/>
              </a:solidFill>
            </a:endParaRPr>
          </a:p>
          <a:p>
            <a:pPr marL="0" lvl="0" indent="0" algn="l" rtl="0">
              <a:spcBef>
                <a:spcPts val="0"/>
              </a:spcBef>
              <a:spcAft>
                <a:spcPts val="0"/>
              </a:spcAft>
              <a:buNone/>
            </a:pPr>
            <a:endParaRPr sz="1000">
              <a:solidFill>
                <a:schemeClr val="dk1"/>
              </a:solidFill>
            </a:endParaRPr>
          </a:p>
          <a:p>
            <a:pPr marL="0" lvl="0" indent="0" algn="l" rtl="0">
              <a:spcBef>
                <a:spcPts val="0"/>
              </a:spcBef>
              <a:spcAft>
                <a:spcPts val="0"/>
              </a:spcAft>
              <a:buNone/>
            </a:pPr>
            <a:endParaRPr sz="1000">
              <a:solidFill>
                <a:schemeClr val="dk1"/>
              </a:solidFill>
            </a:endParaRPr>
          </a:p>
        </p:txBody>
      </p:sp>
      <p:sp>
        <p:nvSpPr>
          <p:cNvPr id="1450" name="Google Shape;1450;gfbe8e2affe_7_57"/>
          <p:cNvSpPr txBox="1"/>
          <p:nvPr/>
        </p:nvSpPr>
        <p:spPr>
          <a:xfrm>
            <a:off x="5015050" y="1227275"/>
            <a:ext cx="3793200" cy="116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t>DR4.1</a:t>
            </a:r>
            <a:r>
              <a:rPr lang="en" sz="1200"/>
              <a:t> - </a:t>
            </a:r>
            <a:r>
              <a:rPr lang="en" sz="1000">
                <a:solidFill>
                  <a:schemeClr val="dk1"/>
                </a:solidFill>
              </a:rPr>
              <a:t>Docker</a:t>
            </a:r>
            <a:endParaRPr sz="1000">
              <a:solidFill>
                <a:schemeClr val="dk1"/>
              </a:solidFill>
            </a:endParaRPr>
          </a:p>
          <a:p>
            <a:pPr marL="0" lvl="0" indent="0" algn="l" rtl="0">
              <a:spcBef>
                <a:spcPts val="0"/>
              </a:spcBef>
              <a:spcAft>
                <a:spcPts val="0"/>
              </a:spcAft>
              <a:buNone/>
            </a:pPr>
            <a:endParaRPr sz="1000">
              <a:solidFill>
                <a:schemeClr val="dk1"/>
              </a:solidFill>
            </a:endParaRPr>
          </a:p>
          <a:p>
            <a:pPr marL="0" lvl="0" indent="0" algn="l" rtl="0">
              <a:spcBef>
                <a:spcPts val="0"/>
              </a:spcBef>
              <a:spcAft>
                <a:spcPts val="0"/>
              </a:spcAft>
              <a:buNone/>
            </a:pPr>
            <a:endParaRPr sz="1000">
              <a:solidFill>
                <a:schemeClr val="dk1"/>
              </a:solidFill>
            </a:endParaRPr>
          </a:p>
          <a:p>
            <a:pPr marL="0" lvl="0" indent="0" algn="l" rtl="0">
              <a:spcBef>
                <a:spcPts val="0"/>
              </a:spcBef>
              <a:spcAft>
                <a:spcPts val="0"/>
              </a:spcAft>
              <a:buNone/>
            </a:pPr>
            <a:r>
              <a:rPr lang="en" sz="1200" b="1">
                <a:solidFill>
                  <a:schemeClr val="dk1"/>
                </a:solidFill>
              </a:rPr>
              <a:t>DR4.2</a:t>
            </a:r>
            <a:r>
              <a:rPr lang="en" sz="1200">
                <a:solidFill>
                  <a:schemeClr val="dk1"/>
                </a:solidFill>
              </a:rPr>
              <a:t> - </a:t>
            </a:r>
            <a:r>
              <a:rPr lang="en" sz="1000">
                <a:solidFill>
                  <a:schemeClr val="dk1"/>
                </a:solidFill>
              </a:rPr>
              <a:t>Docker</a:t>
            </a:r>
            <a:endParaRPr sz="1000">
              <a:solidFill>
                <a:schemeClr val="dk1"/>
              </a:solidFill>
            </a:endParaRPr>
          </a:p>
          <a:p>
            <a:pPr marL="0" lvl="0" indent="0" algn="l" rtl="0">
              <a:spcBef>
                <a:spcPts val="0"/>
              </a:spcBef>
              <a:spcAft>
                <a:spcPts val="0"/>
              </a:spcAft>
              <a:buNone/>
            </a:pPr>
            <a:endParaRPr sz="1000">
              <a:solidFill>
                <a:schemeClr val="dk1"/>
              </a:solidFill>
            </a:endParaRPr>
          </a:p>
          <a:p>
            <a:pPr marL="0" lvl="0" indent="0" algn="l" rtl="0">
              <a:spcBef>
                <a:spcPts val="0"/>
              </a:spcBef>
              <a:spcAft>
                <a:spcPts val="0"/>
              </a:spcAft>
              <a:buNone/>
            </a:pPr>
            <a:endParaRPr sz="1000">
              <a:solidFill>
                <a:schemeClr val="dk1"/>
              </a:solidFill>
            </a:endParaRPr>
          </a:p>
        </p:txBody>
      </p:sp>
      <p:cxnSp>
        <p:nvCxnSpPr>
          <p:cNvPr id="1451" name="Google Shape;1451;gfbe8e2affe_7_57"/>
          <p:cNvCxnSpPr/>
          <p:nvPr/>
        </p:nvCxnSpPr>
        <p:spPr>
          <a:xfrm rot="10800000" flipH="1">
            <a:off x="290400" y="1679253"/>
            <a:ext cx="8563200" cy="1800"/>
          </a:xfrm>
          <a:prstGeom prst="straightConnector1">
            <a:avLst/>
          </a:prstGeom>
          <a:noFill/>
          <a:ln w="9525" cap="flat" cmpd="sng">
            <a:solidFill>
              <a:schemeClr val="dk2"/>
            </a:solidFill>
            <a:prstDash val="solid"/>
            <a:round/>
            <a:headEnd type="none" w="med" len="med"/>
            <a:tailEnd type="none" w="med" len="med"/>
          </a:ln>
        </p:spPr>
      </p:cxnSp>
      <p:cxnSp>
        <p:nvCxnSpPr>
          <p:cNvPr id="1452" name="Google Shape;1452;gfbe8e2affe_7_57"/>
          <p:cNvCxnSpPr/>
          <p:nvPr/>
        </p:nvCxnSpPr>
        <p:spPr>
          <a:xfrm rot="10800000" flipH="1">
            <a:off x="261900" y="3791236"/>
            <a:ext cx="8620200" cy="9600"/>
          </a:xfrm>
          <a:prstGeom prst="straightConnector1">
            <a:avLst/>
          </a:prstGeom>
          <a:noFill/>
          <a:ln w="38100" cap="flat" cmpd="sng">
            <a:solidFill>
              <a:schemeClr val="dk2"/>
            </a:solidFill>
            <a:prstDash val="solid"/>
            <a:round/>
            <a:headEnd type="none" w="med" len="med"/>
            <a:tailEnd type="none" w="med" len="med"/>
          </a:ln>
        </p:spPr>
      </p:cxn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456"/>
        <p:cNvGrpSpPr/>
        <p:nvPr/>
      </p:nvGrpSpPr>
      <p:grpSpPr>
        <a:xfrm>
          <a:off x="0" y="0"/>
          <a:ext cx="0" cy="0"/>
          <a:chOff x="0" y="0"/>
          <a:chExt cx="0" cy="0"/>
        </a:xfrm>
      </p:grpSpPr>
      <p:sp>
        <p:nvSpPr>
          <p:cNvPr id="1457" name="Google Shape;1457;g10392222eed_1_152"/>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Operation (FR5)</a:t>
            </a:r>
            <a:endParaRPr/>
          </a:p>
        </p:txBody>
      </p:sp>
      <p:sp>
        <p:nvSpPr>
          <p:cNvPr id="1458" name="Google Shape;1458;g10392222eed_1_1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115</a:t>
            </a:fld>
            <a:endParaRPr>
              <a:latin typeface="Arial"/>
              <a:ea typeface="Arial"/>
              <a:cs typeface="Arial"/>
              <a:sym typeface="Arial"/>
            </a:endParaRPr>
          </a:p>
        </p:txBody>
      </p:sp>
      <p:sp>
        <p:nvSpPr>
          <p:cNvPr id="1459" name="Google Shape;1459;g10392222eed_1_152"/>
          <p:cNvSpPr txBox="1">
            <a:spLocks noGrp="1"/>
          </p:cNvSpPr>
          <p:nvPr>
            <p:ph type="body" idx="1"/>
          </p:nvPr>
        </p:nvSpPr>
        <p:spPr>
          <a:xfrm>
            <a:off x="228600" y="749000"/>
            <a:ext cx="8686800" cy="778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600" b="1"/>
              <a:t>FR5</a:t>
            </a:r>
            <a:r>
              <a:rPr lang="en"/>
              <a:t> - </a:t>
            </a:r>
            <a:r>
              <a:rPr lang="en" sz="1100">
                <a:latin typeface="Arial"/>
                <a:ea typeface="Arial"/>
                <a:cs typeface="Arial"/>
                <a:sym typeface="Arial"/>
              </a:rPr>
              <a:t>GRASS shall provide a well-documented user interface and can be easily operable.</a:t>
            </a:r>
            <a:endParaRPr>
              <a:highlight>
                <a:schemeClr val="lt1"/>
              </a:highlight>
            </a:endParaRPr>
          </a:p>
        </p:txBody>
      </p:sp>
      <p:sp>
        <p:nvSpPr>
          <p:cNvPr id="1460" name="Google Shape;1460;g10392222eed_1_152"/>
          <p:cNvSpPr txBox="1"/>
          <p:nvPr/>
        </p:nvSpPr>
        <p:spPr>
          <a:xfrm>
            <a:off x="228600" y="1195867"/>
            <a:ext cx="4150200" cy="3328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b="1">
                <a:solidFill>
                  <a:schemeClr val="dk1"/>
                </a:solidFill>
              </a:rPr>
              <a:t>DR5.1 -</a:t>
            </a:r>
            <a:r>
              <a:rPr lang="en" sz="1200">
                <a:solidFill>
                  <a:schemeClr val="dk1"/>
                </a:solidFill>
              </a:rPr>
              <a:t> </a:t>
            </a:r>
            <a:r>
              <a:rPr lang="en" sz="1000">
                <a:solidFill>
                  <a:schemeClr val="dk1"/>
                </a:solidFill>
              </a:rPr>
              <a:t>GRASS shall have a GPS receiver capable of determining its position</a:t>
            </a:r>
            <a:endParaRPr sz="1000">
              <a:solidFill>
                <a:schemeClr val="dk1"/>
              </a:solidFill>
            </a:endParaRPr>
          </a:p>
          <a:p>
            <a:pPr marL="0" lvl="0" indent="0" algn="l" rtl="0">
              <a:lnSpc>
                <a:spcPct val="115000"/>
              </a:lnSpc>
              <a:spcBef>
                <a:spcPts val="0"/>
              </a:spcBef>
              <a:spcAft>
                <a:spcPts val="0"/>
              </a:spcAft>
              <a:buNone/>
            </a:pPr>
            <a:endParaRPr sz="1300">
              <a:solidFill>
                <a:schemeClr val="dk1"/>
              </a:solidFill>
            </a:endParaRPr>
          </a:p>
          <a:p>
            <a:pPr marL="0" lvl="0" indent="0" algn="l" rtl="0">
              <a:lnSpc>
                <a:spcPct val="115000"/>
              </a:lnSpc>
              <a:spcBef>
                <a:spcPts val="0"/>
              </a:spcBef>
              <a:spcAft>
                <a:spcPts val="0"/>
              </a:spcAft>
              <a:buNone/>
            </a:pPr>
            <a:r>
              <a:rPr lang="en" sz="1200" b="1">
                <a:solidFill>
                  <a:schemeClr val="dk1"/>
                </a:solidFill>
              </a:rPr>
              <a:t>DR5.2 -</a:t>
            </a:r>
            <a:r>
              <a:rPr lang="en" sz="1200">
                <a:solidFill>
                  <a:schemeClr val="dk1"/>
                </a:solidFill>
              </a:rPr>
              <a:t> </a:t>
            </a:r>
            <a:r>
              <a:rPr lang="en" sz="1000">
                <a:solidFill>
                  <a:schemeClr val="dk1"/>
                </a:solidFill>
              </a:rPr>
              <a:t>GRASS shall be deployable with only 1-2 people</a:t>
            </a:r>
            <a:endParaRPr sz="1000">
              <a:solidFill>
                <a:schemeClr val="dk1"/>
              </a:solidFill>
            </a:endParaRPr>
          </a:p>
          <a:p>
            <a:pPr marL="0" lvl="0" indent="0" algn="l" rtl="0">
              <a:lnSpc>
                <a:spcPct val="115000"/>
              </a:lnSpc>
              <a:spcBef>
                <a:spcPts val="0"/>
              </a:spcBef>
              <a:spcAft>
                <a:spcPts val="0"/>
              </a:spcAft>
              <a:buNone/>
            </a:pPr>
            <a:endParaRPr sz="1200">
              <a:solidFill>
                <a:schemeClr val="dk1"/>
              </a:solidFill>
            </a:endParaRPr>
          </a:p>
          <a:p>
            <a:pPr marL="0" lvl="0" indent="0" algn="l" rtl="0">
              <a:lnSpc>
                <a:spcPct val="115000"/>
              </a:lnSpc>
              <a:spcBef>
                <a:spcPts val="0"/>
              </a:spcBef>
              <a:spcAft>
                <a:spcPts val="0"/>
              </a:spcAft>
              <a:buNone/>
            </a:pPr>
            <a:r>
              <a:rPr lang="en" sz="1200" b="1">
                <a:solidFill>
                  <a:schemeClr val="dk1"/>
                </a:solidFill>
              </a:rPr>
              <a:t>DR5.3 -</a:t>
            </a:r>
            <a:r>
              <a:rPr lang="en" sz="1200">
                <a:solidFill>
                  <a:schemeClr val="dk1"/>
                </a:solidFill>
              </a:rPr>
              <a:t> </a:t>
            </a:r>
            <a:r>
              <a:rPr lang="en" sz="1000">
                <a:solidFill>
                  <a:schemeClr val="dk1"/>
                </a:solidFill>
              </a:rPr>
              <a:t>GRASS shall include a setup procedure documenting how the simulation is configured and run</a:t>
            </a:r>
            <a:endParaRPr sz="1000">
              <a:solidFill>
                <a:schemeClr val="dk1"/>
              </a:solidFill>
            </a:endParaRPr>
          </a:p>
          <a:p>
            <a:pPr marL="0" lvl="0" indent="0" algn="l" rtl="0">
              <a:lnSpc>
                <a:spcPct val="115000"/>
              </a:lnSpc>
              <a:spcBef>
                <a:spcPts val="0"/>
              </a:spcBef>
              <a:spcAft>
                <a:spcPts val="0"/>
              </a:spcAft>
              <a:buNone/>
            </a:pPr>
            <a:endParaRPr sz="1200">
              <a:solidFill>
                <a:schemeClr val="dk1"/>
              </a:solidFill>
            </a:endParaRPr>
          </a:p>
          <a:p>
            <a:pPr marL="0" lvl="0" indent="0" algn="l" rtl="0">
              <a:lnSpc>
                <a:spcPct val="115000"/>
              </a:lnSpc>
              <a:spcBef>
                <a:spcPts val="0"/>
              </a:spcBef>
              <a:spcAft>
                <a:spcPts val="0"/>
              </a:spcAft>
              <a:buNone/>
            </a:pPr>
            <a:r>
              <a:rPr lang="en" sz="1200" b="1">
                <a:solidFill>
                  <a:schemeClr val="dk1"/>
                </a:solidFill>
              </a:rPr>
              <a:t>DR 5.4</a:t>
            </a:r>
            <a:r>
              <a:rPr lang="en" sz="1200">
                <a:solidFill>
                  <a:schemeClr val="dk1"/>
                </a:solidFill>
              </a:rPr>
              <a:t> - </a:t>
            </a:r>
            <a:r>
              <a:rPr lang="en" sz="1000">
                <a:solidFill>
                  <a:schemeClr val="dk1"/>
                </a:solidFill>
              </a:rPr>
              <a:t>GRASS shall include documentation of the communications system including packet definition and RF link parameters</a:t>
            </a:r>
            <a:endParaRPr sz="10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None/>
            </a:pPr>
            <a:endParaRPr sz="1200">
              <a:solidFill>
                <a:schemeClr val="dk1"/>
              </a:solidFill>
            </a:endParaRPr>
          </a:p>
        </p:txBody>
      </p:sp>
      <p:cxnSp>
        <p:nvCxnSpPr>
          <p:cNvPr id="1461" name="Google Shape;1461;g10392222eed_1_152"/>
          <p:cNvCxnSpPr/>
          <p:nvPr/>
        </p:nvCxnSpPr>
        <p:spPr>
          <a:xfrm rot="10800000" flipH="1">
            <a:off x="261900" y="1789712"/>
            <a:ext cx="8620200" cy="9600"/>
          </a:xfrm>
          <a:prstGeom prst="straightConnector1">
            <a:avLst/>
          </a:prstGeom>
          <a:noFill/>
          <a:ln w="9525" cap="flat" cmpd="sng">
            <a:solidFill>
              <a:schemeClr val="dk2"/>
            </a:solidFill>
            <a:prstDash val="solid"/>
            <a:round/>
            <a:headEnd type="none" w="med" len="med"/>
            <a:tailEnd type="none" w="med" len="med"/>
          </a:ln>
        </p:spPr>
      </p:cxnSp>
      <p:cxnSp>
        <p:nvCxnSpPr>
          <p:cNvPr id="1462" name="Google Shape;1462;g10392222eed_1_152"/>
          <p:cNvCxnSpPr/>
          <p:nvPr/>
        </p:nvCxnSpPr>
        <p:spPr>
          <a:xfrm rot="10800000" flipH="1">
            <a:off x="261900" y="1161600"/>
            <a:ext cx="8620200" cy="9600"/>
          </a:xfrm>
          <a:prstGeom prst="straightConnector1">
            <a:avLst/>
          </a:prstGeom>
          <a:noFill/>
          <a:ln w="38100" cap="flat" cmpd="sng">
            <a:solidFill>
              <a:schemeClr val="dk2"/>
            </a:solidFill>
            <a:prstDash val="solid"/>
            <a:round/>
            <a:headEnd type="none" w="med" len="med"/>
            <a:tailEnd type="none" w="med" len="med"/>
          </a:ln>
        </p:spPr>
      </p:cxnSp>
      <p:cxnSp>
        <p:nvCxnSpPr>
          <p:cNvPr id="1463" name="Google Shape;1463;g10392222eed_1_152"/>
          <p:cNvCxnSpPr/>
          <p:nvPr/>
        </p:nvCxnSpPr>
        <p:spPr>
          <a:xfrm rot="10800000" flipH="1">
            <a:off x="261900" y="2196005"/>
            <a:ext cx="8620200" cy="9600"/>
          </a:xfrm>
          <a:prstGeom prst="straightConnector1">
            <a:avLst/>
          </a:prstGeom>
          <a:noFill/>
          <a:ln w="9525" cap="flat" cmpd="sng">
            <a:solidFill>
              <a:schemeClr val="dk2"/>
            </a:solidFill>
            <a:prstDash val="solid"/>
            <a:round/>
            <a:headEnd type="none" w="med" len="med"/>
            <a:tailEnd type="none" w="med" len="med"/>
          </a:ln>
        </p:spPr>
      </p:cxnSp>
      <p:cxnSp>
        <p:nvCxnSpPr>
          <p:cNvPr id="1464" name="Google Shape;1464;g10392222eed_1_152"/>
          <p:cNvCxnSpPr/>
          <p:nvPr/>
        </p:nvCxnSpPr>
        <p:spPr>
          <a:xfrm rot="10800000" flipH="1">
            <a:off x="261900" y="2827696"/>
            <a:ext cx="8620200" cy="9600"/>
          </a:xfrm>
          <a:prstGeom prst="straightConnector1">
            <a:avLst/>
          </a:prstGeom>
          <a:noFill/>
          <a:ln w="9525" cap="flat" cmpd="sng">
            <a:solidFill>
              <a:schemeClr val="dk2"/>
            </a:solidFill>
            <a:prstDash val="solid"/>
            <a:round/>
            <a:headEnd type="none" w="med" len="med"/>
            <a:tailEnd type="none" w="med" len="med"/>
          </a:ln>
        </p:spPr>
      </p:cxnSp>
      <p:cxnSp>
        <p:nvCxnSpPr>
          <p:cNvPr id="1465" name="Google Shape;1465;g10392222eed_1_152"/>
          <p:cNvCxnSpPr/>
          <p:nvPr/>
        </p:nvCxnSpPr>
        <p:spPr>
          <a:xfrm rot="10800000" flipH="1">
            <a:off x="261900" y="3433368"/>
            <a:ext cx="8620200" cy="96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469"/>
        <p:cNvGrpSpPr/>
        <p:nvPr/>
      </p:nvGrpSpPr>
      <p:grpSpPr>
        <a:xfrm>
          <a:off x="0" y="0"/>
          <a:ext cx="0" cy="0"/>
          <a:chOff x="0" y="0"/>
          <a:chExt cx="0" cy="0"/>
        </a:xfrm>
      </p:grpSpPr>
      <p:sp>
        <p:nvSpPr>
          <p:cNvPr id="1470" name="Google Shape;1470;gfbe8e2affe_1_78"/>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Operation (FR5) - DR 5.1 GPS Receiver BOTE</a:t>
            </a:r>
            <a:endParaRPr/>
          </a:p>
        </p:txBody>
      </p:sp>
      <p:sp>
        <p:nvSpPr>
          <p:cNvPr id="1471" name="Google Shape;1471;gfbe8e2affe_1_78"/>
          <p:cNvSpPr txBox="1">
            <a:spLocks noGrp="1"/>
          </p:cNvSpPr>
          <p:nvPr>
            <p:ph type="body" idx="1"/>
          </p:nvPr>
        </p:nvSpPr>
        <p:spPr>
          <a:xfrm>
            <a:off x="311700" y="1152475"/>
            <a:ext cx="48165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Quick calculation that GPS accuracy is sufficient for ground station to point antenna</a:t>
            </a:r>
            <a:endParaRPr/>
          </a:p>
          <a:p>
            <a:pPr marL="457200" lvl="0" indent="-342900" algn="l" rtl="0">
              <a:spcBef>
                <a:spcPts val="0"/>
              </a:spcBef>
              <a:spcAft>
                <a:spcPts val="0"/>
              </a:spcAft>
              <a:buSzPts val="1800"/>
              <a:buChar char="●"/>
            </a:pPr>
            <a:r>
              <a:rPr lang="en"/>
              <a:t>Necessary outcome: Angular accuracy of position is much less than antenna beam width</a:t>
            </a:r>
            <a:endParaRPr/>
          </a:p>
          <a:p>
            <a:pPr marL="457200" lvl="0" indent="-342900" algn="l" rtl="0">
              <a:spcBef>
                <a:spcPts val="0"/>
              </a:spcBef>
              <a:spcAft>
                <a:spcPts val="0"/>
              </a:spcAft>
              <a:buSzPts val="1800"/>
              <a:buChar char="●"/>
            </a:pPr>
            <a:r>
              <a:rPr lang="en"/>
              <a:t>Result: Precision is ~1000X greater than 3dB antenna beam width</a:t>
            </a:r>
            <a:endParaRPr/>
          </a:p>
        </p:txBody>
      </p:sp>
      <p:sp>
        <p:nvSpPr>
          <p:cNvPr id="1472" name="Google Shape;1472;gfbe8e2affe_1_7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116</a:t>
            </a:fld>
            <a:endParaRPr>
              <a:latin typeface="Arial"/>
              <a:ea typeface="Arial"/>
              <a:cs typeface="Arial"/>
              <a:sym typeface="Arial"/>
            </a:endParaRPr>
          </a:p>
        </p:txBody>
      </p:sp>
      <p:pic>
        <p:nvPicPr>
          <p:cNvPr id="1473" name="Google Shape;1473;gfbe8e2affe_1_78"/>
          <p:cNvPicPr preferRelativeResize="0"/>
          <p:nvPr/>
        </p:nvPicPr>
        <p:blipFill>
          <a:blip r:embed="rId3">
            <a:alphaModFix/>
          </a:blip>
          <a:stretch>
            <a:fillRect/>
          </a:stretch>
        </p:blipFill>
        <p:spPr>
          <a:xfrm>
            <a:off x="5128293" y="1152475"/>
            <a:ext cx="3704007" cy="3416402"/>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477"/>
        <p:cNvGrpSpPr/>
        <p:nvPr/>
      </p:nvGrpSpPr>
      <p:grpSpPr>
        <a:xfrm>
          <a:off x="0" y="0"/>
          <a:ext cx="0" cy="0"/>
          <a:chOff x="0" y="0"/>
          <a:chExt cx="0" cy="0"/>
        </a:xfrm>
      </p:grpSpPr>
      <p:sp>
        <p:nvSpPr>
          <p:cNvPr id="1478" name="Google Shape;1478;g103b319fe01_20_4"/>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 Operation (FR5) - AT&amp;T Cell Towers</a:t>
            </a:r>
            <a:endParaRPr/>
          </a:p>
        </p:txBody>
      </p:sp>
      <p:sp>
        <p:nvSpPr>
          <p:cNvPr id="1479" name="Google Shape;1479;g103b319fe01_20_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117</a:t>
            </a:fld>
            <a:endParaRPr>
              <a:latin typeface="Arial"/>
              <a:ea typeface="Arial"/>
              <a:cs typeface="Arial"/>
              <a:sym typeface="Arial"/>
            </a:endParaRPr>
          </a:p>
        </p:txBody>
      </p:sp>
      <p:pic>
        <p:nvPicPr>
          <p:cNvPr id="1480" name="Google Shape;1480;g103b319fe01_20_4"/>
          <p:cNvPicPr preferRelativeResize="0"/>
          <p:nvPr/>
        </p:nvPicPr>
        <p:blipFill>
          <a:blip r:embed="rId3">
            <a:alphaModFix/>
          </a:blip>
          <a:stretch>
            <a:fillRect/>
          </a:stretch>
        </p:blipFill>
        <p:spPr>
          <a:xfrm>
            <a:off x="890775" y="777300"/>
            <a:ext cx="7011250" cy="4025250"/>
          </a:xfrm>
          <a:prstGeom prst="rect">
            <a:avLst/>
          </a:prstGeom>
          <a:noFill/>
          <a:ln>
            <a:noFill/>
          </a:ln>
        </p:spPr>
      </p:pic>
      <p:sp>
        <p:nvSpPr>
          <p:cNvPr id="1481" name="Google Shape;1481;g103b319fe01_20_4"/>
          <p:cNvSpPr txBox="1"/>
          <p:nvPr/>
        </p:nvSpPr>
        <p:spPr>
          <a:xfrm>
            <a:off x="5157825" y="2556300"/>
            <a:ext cx="9195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b="1">
                <a:latin typeface="Helvetica Neue"/>
                <a:ea typeface="Helvetica Neue"/>
                <a:cs typeface="Helvetica Neue"/>
                <a:sym typeface="Helvetica Neue"/>
              </a:rPr>
              <a:t>~ 8 km</a:t>
            </a:r>
            <a:endParaRPr sz="800" b="1">
              <a:latin typeface="Helvetica Neue"/>
              <a:ea typeface="Helvetica Neue"/>
              <a:cs typeface="Helvetica Neue"/>
              <a:sym typeface="Helvetica Neue"/>
            </a:endParaRPr>
          </a:p>
        </p:txBody>
      </p:sp>
      <p:sp>
        <p:nvSpPr>
          <p:cNvPr id="1482" name="Google Shape;1482;g103b319fe01_20_4"/>
          <p:cNvSpPr txBox="1"/>
          <p:nvPr/>
        </p:nvSpPr>
        <p:spPr>
          <a:xfrm>
            <a:off x="3792975" y="2556300"/>
            <a:ext cx="747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b="1">
                <a:latin typeface="Helvetica Neue"/>
                <a:ea typeface="Helvetica Neue"/>
                <a:cs typeface="Helvetica Neue"/>
                <a:sym typeface="Helvetica Neue"/>
              </a:rPr>
              <a:t>Squaw Mountain</a:t>
            </a:r>
            <a:endParaRPr sz="800" b="1">
              <a:latin typeface="Helvetica Neue"/>
              <a:ea typeface="Helvetica Neue"/>
              <a:cs typeface="Helvetica Neue"/>
              <a:sym typeface="Helvetica Neue"/>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486"/>
        <p:cNvGrpSpPr/>
        <p:nvPr/>
      </p:nvGrpSpPr>
      <p:grpSpPr>
        <a:xfrm>
          <a:off x="0" y="0"/>
          <a:ext cx="0" cy="0"/>
          <a:chOff x="0" y="0"/>
          <a:chExt cx="0" cy="0"/>
        </a:xfrm>
      </p:grpSpPr>
      <p:sp>
        <p:nvSpPr>
          <p:cNvPr id="1487" name="Google Shape;1487;g103b319fe01_20_14"/>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Operation (FR5) - Verizon Cell Towers</a:t>
            </a:r>
            <a:endParaRPr/>
          </a:p>
        </p:txBody>
      </p:sp>
      <p:sp>
        <p:nvSpPr>
          <p:cNvPr id="1488" name="Google Shape;1488;g103b319fe01_20_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118</a:t>
            </a:fld>
            <a:endParaRPr>
              <a:latin typeface="Arial"/>
              <a:ea typeface="Arial"/>
              <a:cs typeface="Arial"/>
              <a:sym typeface="Arial"/>
            </a:endParaRPr>
          </a:p>
        </p:txBody>
      </p:sp>
      <p:pic>
        <p:nvPicPr>
          <p:cNvPr id="1489" name="Google Shape;1489;g103b319fe01_20_14"/>
          <p:cNvPicPr preferRelativeResize="0"/>
          <p:nvPr/>
        </p:nvPicPr>
        <p:blipFill>
          <a:blip r:embed="rId3">
            <a:alphaModFix/>
          </a:blip>
          <a:stretch>
            <a:fillRect/>
          </a:stretch>
        </p:blipFill>
        <p:spPr>
          <a:xfrm>
            <a:off x="1049300" y="777300"/>
            <a:ext cx="7045404" cy="3989100"/>
          </a:xfrm>
          <a:prstGeom prst="rect">
            <a:avLst/>
          </a:prstGeom>
          <a:noFill/>
          <a:ln>
            <a:noFill/>
          </a:ln>
        </p:spPr>
      </p:pic>
      <p:sp>
        <p:nvSpPr>
          <p:cNvPr id="1490" name="Google Shape;1490;g103b319fe01_20_14"/>
          <p:cNvSpPr txBox="1"/>
          <p:nvPr/>
        </p:nvSpPr>
        <p:spPr>
          <a:xfrm>
            <a:off x="2370600" y="2787250"/>
            <a:ext cx="732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b="1">
                <a:latin typeface="Helvetica Neue"/>
                <a:ea typeface="Helvetica Neue"/>
                <a:cs typeface="Helvetica Neue"/>
                <a:sym typeface="Helvetica Neue"/>
              </a:rPr>
              <a:t>Squaw Mountain</a:t>
            </a:r>
            <a:endParaRPr sz="900" b="1">
              <a:latin typeface="Helvetica Neue"/>
              <a:ea typeface="Helvetica Neue"/>
              <a:cs typeface="Helvetica Neue"/>
              <a:sym typeface="Helvetica Neue"/>
            </a:endParaRPr>
          </a:p>
        </p:txBody>
      </p:sp>
      <p:sp>
        <p:nvSpPr>
          <p:cNvPr id="1491" name="Google Shape;1491;g103b319fe01_20_14"/>
          <p:cNvSpPr txBox="1"/>
          <p:nvPr/>
        </p:nvSpPr>
        <p:spPr>
          <a:xfrm>
            <a:off x="3936650" y="3045875"/>
            <a:ext cx="548700" cy="323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900" b="1">
                <a:latin typeface="Helvetica Neue"/>
                <a:ea typeface="Helvetica Neue"/>
                <a:cs typeface="Helvetica Neue"/>
                <a:sym typeface="Helvetica Neue"/>
              </a:rPr>
              <a:t>~8km</a:t>
            </a:r>
            <a:endParaRPr sz="900" b="1">
              <a:latin typeface="Helvetica Neue"/>
              <a:ea typeface="Helvetica Neue"/>
              <a:cs typeface="Helvetica Neue"/>
              <a:sym typeface="Helvetica Neue"/>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495"/>
        <p:cNvGrpSpPr/>
        <p:nvPr/>
      </p:nvGrpSpPr>
      <p:grpSpPr>
        <a:xfrm>
          <a:off x="0" y="0"/>
          <a:ext cx="0" cy="0"/>
          <a:chOff x="0" y="0"/>
          <a:chExt cx="0" cy="0"/>
        </a:xfrm>
      </p:grpSpPr>
      <p:sp>
        <p:nvSpPr>
          <p:cNvPr id="1496" name="Google Shape;1496;g10392222eed_1_164"/>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Operation (FR5) - Satisfaction</a:t>
            </a:r>
            <a:endParaRPr/>
          </a:p>
        </p:txBody>
      </p:sp>
      <p:sp>
        <p:nvSpPr>
          <p:cNvPr id="1497" name="Google Shape;1497;g10392222eed_1_16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119</a:t>
            </a:fld>
            <a:endParaRPr>
              <a:latin typeface="Arial"/>
              <a:ea typeface="Arial"/>
              <a:cs typeface="Arial"/>
              <a:sym typeface="Arial"/>
            </a:endParaRPr>
          </a:p>
        </p:txBody>
      </p:sp>
      <p:sp>
        <p:nvSpPr>
          <p:cNvPr id="1498" name="Google Shape;1498;g10392222eed_1_164"/>
          <p:cNvSpPr txBox="1">
            <a:spLocks noGrp="1"/>
          </p:cNvSpPr>
          <p:nvPr>
            <p:ph type="body" idx="1"/>
          </p:nvPr>
        </p:nvSpPr>
        <p:spPr>
          <a:xfrm>
            <a:off x="228600" y="749000"/>
            <a:ext cx="8686800" cy="778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600" b="1"/>
              <a:t>FR5</a:t>
            </a:r>
            <a:r>
              <a:rPr lang="en"/>
              <a:t> - </a:t>
            </a:r>
            <a:r>
              <a:rPr lang="en" sz="1100">
                <a:latin typeface="Arial"/>
                <a:ea typeface="Arial"/>
                <a:cs typeface="Arial"/>
                <a:sym typeface="Arial"/>
              </a:rPr>
              <a:t>GRASS shall provide a well-documented user interface and can be easily operable.</a:t>
            </a:r>
            <a:endParaRPr>
              <a:highlight>
                <a:schemeClr val="lt1"/>
              </a:highlight>
            </a:endParaRPr>
          </a:p>
        </p:txBody>
      </p:sp>
      <p:sp>
        <p:nvSpPr>
          <p:cNvPr id="1499" name="Google Shape;1499;g10392222eed_1_164"/>
          <p:cNvSpPr txBox="1"/>
          <p:nvPr/>
        </p:nvSpPr>
        <p:spPr>
          <a:xfrm>
            <a:off x="228600" y="1195867"/>
            <a:ext cx="4150200" cy="3381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b="1">
                <a:solidFill>
                  <a:schemeClr val="dk1"/>
                </a:solidFill>
              </a:rPr>
              <a:t>DR5.1 -</a:t>
            </a:r>
            <a:r>
              <a:rPr lang="en" sz="1200">
                <a:solidFill>
                  <a:schemeClr val="dk1"/>
                </a:solidFill>
              </a:rPr>
              <a:t> </a:t>
            </a:r>
            <a:r>
              <a:rPr lang="en" sz="1000">
                <a:solidFill>
                  <a:schemeClr val="dk1"/>
                </a:solidFill>
              </a:rPr>
              <a:t>GRASS shall have a GPS receiver capable of determining its position</a:t>
            </a:r>
            <a:endParaRPr sz="1000">
              <a:solidFill>
                <a:schemeClr val="dk1"/>
              </a:solidFill>
            </a:endParaRPr>
          </a:p>
          <a:p>
            <a:pPr marL="0" lvl="0" indent="0" algn="l" rtl="0">
              <a:lnSpc>
                <a:spcPct val="115000"/>
              </a:lnSpc>
              <a:spcBef>
                <a:spcPts val="0"/>
              </a:spcBef>
              <a:spcAft>
                <a:spcPts val="0"/>
              </a:spcAft>
              <a:buNone/>
            </a:pPr>
            <a:endParaRPr sz="1300">
              <a:solidFill>
                <a:schemeClr val="dk1"/>
              </a:solidFill>
            </a:endParaRPr>
          </a:p>
          <a:p>
            <a:pPr marL="0" lvl="0" indent="0" algn="l" rtl="0">
              <a:lnSpc>
                <a:spcPct val="115000"/>
              </a:lnSpc>
              <a:spcBef>
                <a:spcPts val="0"/>
              </a:spcBef>
              <a:spcAft>
                <a:spcPts val="0"/>
              </a:spcAft>
              <a:buNone/>
            </a:pPr>
            <a:r>
              <a:rPr lang="en" sz="1200" b="1">
                <a:solidFill>
                  <a:schemeClr val="dk1"/>
                </a:solidFill>
              </a:rPr>
              <a:t>DR5.2 -</a:t>
            </a:r>
            <a:r>
              <a:rPr lang="en" sz="1200">
                <a:solidFill>
                  <a:schemeClr val="dk1"/>
                </a:solidFill>
              </a:rPr>
              <a:t> </a:t>
            </a:r>
            <a:r>
              <a:rPr lang="en" sz="1000">
                <a:solidFill>
                  <a:schemeClr val="dk1"/>
                </a:solidFill>
              </a:rPr>
              <a:t>GRASS shall be deployable with only 1-2 people</a:t>
            </a:r>
            <a:endParaRPr sz="1000">
              <a:solidFill>
                <a:schemeClr val="dk1"/>
              </a:solidFill>
            </a:endParaRPr>
          </a:p>
          <a:p>
            <a:pPr marL="0" lvl="0" indent="0" algn="l" rtl="0">
              <a:lnSpc>
                <a:spcPct val="115000"/>
              </a:lnSpc>
              <a:spcBef>
                <a:spcPts val="0"/>
              </a:spcBef>
              <a:spcAft>
                <a:spcPts val="0"/>
              </a:spcAft>
              <a:buNone/>
            </a:pPr>
            <a:endParaRPr sz="1700">
              <a:solidFill>
                <a:schemeClr val="dk1"/>
              </a:solidFill>
            </a:endParaRPr>
          </a:p>
          <a:p>
            <a:pPr marL="0" lvl="0" indent="0" algn="l" rtl="0">
              <a:lnSpc>
                <a:spcPct val="115000"/>
              </a:lnSpc>
              <a:spcBef>
                <a:spcPts val="0"/>
              </a:spcBef>
              <a:spcAft>
                <a:spcPts val="0"/>
              </a:spcAft>
              <a:buNone/>
            </a:pPr>
            <a:r>
              <a:rPr lang="en" sz="1200" b="1">
                <a:solidFill>
                  <a:schemeClr val="dk1"/>
                </a:solidFill>
              </a:rPr>
              <a:t>DR5.3 -</a:t>
            </a:r>
            <a:r>
              <a:rPr lang="en" sz="1200">
                <a:solidFill>
                  <a:schemeClr val="dk1"/>
                </a:solidFill>
              </a:rPr>
              <a:t> </a:t>
            </a:r>
            <a:r>
              <a:rPr lang="en" sz="1000">
                <a:solidFill>
                  <a:schemeClr val="dk1"/>
                </a:solidFill>
              </a:rPr>
              <a:t>GRASS shall include a setup procedure documenting how the simulation is configured and run</a:t>
            </a:r>
            <a:endParaRPr sz="1000">
              <a:solidFill>
                <a:schemeClr val="dk1"/>
              </a:solidFill>
            </a:endParaRPr>
          </a:p>
          <a:p>
            <a:pPr marL="0" lvl="0" indent="0" algn="l" rtl="0">
              <a:lnSpc>
                <a:spcPct val="115000"/>
              </a:lnSpc>
              <a:spcBef>
                <a:spcPts val="0"/>
              </a:spcBef>
              <a:spcAft>
                <a:spcPts val="0"/>
              </a:spcAft>
              <a:buNone/>
            </a:pPr>
            <a:endParaRPr sz="1000">
              <a:solidFill>
                <a:schemeClr val="dk1"/>
              </a:solidFill>
            </a:endParaRPr>
          </a:p>
          <a:p>
            <a:pPr marL="0" lvl="0" indent="0" algn="l" rtl="0">
              <a:lnSpc>
                <a:spcPct val="115000"/>
              </a:lnSpc>
              <a:spcBef>
                <a:spcPts val="0"/>
              </a:spcBef>
              <a:spcAft>
                <a:spcPts val="0"/>
              </a:spcAft>
              <a:buNone/>
            </a:pPr>
            <a:r>
              <a:rPr lang="en" sz="1200" b="1">
                <a:solidFill>
                  <a:schemeClr val="dk1"/>
                </a:solidFill>
              </a:rPr>
              <a:t>DR 5.4</a:t>
            </a:r>
            <a:r>
              <a:rPr lang="en" sz="1200">
                <a:solidFill>
                  <a:schemeClr val="dk1"/>
                </a:solidFill>
              </a:rPr>
              <a:t> - </a:t>
            </a:r>
            <a:r>
              <a:rPr lang="en" sz="1000">
                <a:solidFill>
                  <a:schemeClr val="dk1"/>
                </a:solidFill>
              </a:rPr>
              <a:t>GRASS shall include documentation of the communications system including packet definition and RF link parameters</a:t>
            </a:r>
            <a:endParaRPr sz="10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None/>
            </a:pPr>
            <a:endParaRPr sz="1200">
              <a:solidFill>
                <a:schemeClr val="dk1"/>
              </a:solidFill>
            </a:endParaRPr>
          </a:p>
        </p:txBody>
      </p:sp>
      <p:cxnSp>
        <p:nvCxnSpPr>
          <p:cNvPr id="1500" name="Google Shape;1500;g10392222eed_1_164"/>
          <p:cNvCxnSpPr/>
          <p:nvPr/>
        </p:nvCxnSpPr>
        <p:spPr>
          <a:xfrm rot="10800000" flipH="1">
            <a:off x="261900" y="1789712"/>
            <a:ext cx="8620200" cy="9600"/>
          </a:xfrm>
          <a:prstGeom prst="straightConnector1">
            <a:avLst/>
          </a:prstGeom>
          <a:noFill/>
          <a:ln w="9525" cap="flat" cmpd="sng">
            <a:solidFill>
              <a:schemeClr val="dk2"/>
            </a:solidFill>
            <a:prstDash val="solid"/>
            <a:round/>
            <a:headEnd type="none" w="med" len="med"/>
            <a:tailEnd type="none" w="med" len="med"/>
          </a:ln>
        </p:spPr>
      </p:cxnSp>
      <p:cxnSp>
        <p:nvCxnSpPr>
          <p:cNvPr id="1501" name="Google Shape;1501;g10392222eed_1_164"/>
          <p:cNvCxnSpPr/>
          <p:nvPr/>
        </p:nvCxnSpPr>
        <p:spPr>
          <a:xfrm rot="10800000" flipH="1">
            <a:off x="261900" y="1161600"/>
            <a:ext cx="8620200" cy="9600"/>
          </a:xfrm>
          <a:prstGeom prst="straightConnector1">
            <a:avLst/>
          </a:prstGeom>
          <a:noFill/>
          <a:ln w="38100" cap="flat" cmpd="sng">
            <a:solidFill>
              <a:schemeClr val="dk2"/>
            </a:solidFill>
            <a:prstDash val="solid"/>
            <a:round/>
            <a:headEnd type="none" w="med" len="med"/>
            <a:tailEnd type="none" w="med" len="med"/>
          </a:ln>
        </p:spPr>
      </p:cxnSp>
      <p:cxnSp>
        <p:nvCxnSpPr>
          <p:cNvPr id="1502" name="Google Shape;1502;g10392222eed_1_164"/>
          <p:cNvCxnSpPr/>
          <p:nvPr/>
        </p:nvCxnSpPr>
        <p:spPr>
          <a:xfrm rot="10800000" flipH="1">
            <a:off x="261900" y="2309204"/>
            <a:ext cx="8620200" cy="9600"/>
          </a:xfrm>
          <a:prstGeom prst="straightConnector1">
            <a:avLst/>
          </a:prstGeom>
          <a:noFill/>
          <a:ln w="9525" cap="flat" cmpd="sng">
            <a:solidFill>
              <a:schemeClr val="dk2"/>
            </a:solidFill>
            <a:prstDash val="solid"/>
            <a:round/>
            <a:headEnd type="none" w="med" len="med"/>
            <a:tailEnd type="none" w="med" len="med"/>
          </a:ln>
        </p:spPr>
      </p:cxnSp>
      <p:cxnSp>
        <p:nvCxnSpPr>
          <p:cNvPr id="1503" name="Google Shape;1503;g10392222eed_1_164"/>
          <p:cNvCxnSpPr/>
          <p:nvPr/>
        </p:nvCxnSpPr>
        <p:spPr>
          <a:xfrm rot="10800000" flipH="1">
            <a:off x="261900" y="2863071"/>
            <a:ext cx="8620200" cy="9600"/>
          </a:xfrm>
          <a:prstGeom prst="straightConnector1">
            <a:avLst/>
          </a:prstGeom>
          <a:noFill/>
          <a:ln w="9525" cap="flat" cmpd="sng">
            <a:solidFill>
              <a:schemeClr val="dk2"/>
            </a:solidFill>
            <a:prstDash val="solid"/>
            <a:round/>
            <a:headEnd type="none" w="med" len="med"/>
            <a:tailEnd type="none" w="med" len="med"/>
          </a:ln>
        </p:spPr>
      </p:cxnSp>
      <p:cxnSp>
        <p:nvCxnSpPr>
          <p:cNvPr id="1504" name="Google Shape;1504;g10392222eed_1_164"/>
          <p:cNvCxnSpPr/>
          <p:nvPr/>
        </p:nvCxnSpPr>
        <p:spPr>
          <a:xfrm rot="10800000" flipH="1">
            <a:off x="261900" y="3433368"/>
            <a:ext cx="8620200" cy="9600"/>
          </a:xfrm>
          <a:prstGeom prst="straightConnector1">
            <a:avLst/>
          </a:prstGeom>
          <a:noFill/>
          <a:ln w="9525" cap="flat" cmpd="sng">
            <a:solidFill>
              <a:schemeClr val="dk2"/>
            </a:solidFill>
            <a:prstDash val="solid"/>
            <a:round/>
            <a:headEnd type="none" w="med" len="med"/>
            <a:tailEnd type="none" w="med" len="med"/>
          </a:ln>
        </p:spPr>
      </p:cxnSp>
      <p:sp>
        <p:nvSpPr>
          <p:cNvPr id="1505" name="Google Shape;1505;g10392222eed_1_164"/>
          <p:cNvSpPr txBox="1"/>
          <p:nvPr/>
        </p:nvSpPr>
        <p:spPr>
          <a:xfrm>
            <a:off x="5009600" y="1195875"/>
            <a:ext cx="3905700" cy="3820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a:solidFill>
                  <a:schemeClr val="dk1"/>
                </a:solidFill>
              </a:rPr>
              <a:t>DR5.1 -</a:t>
            </a:r>
            <a:r>
              <a:rPr lang="en" sz="1200">
                <a:solidFill>
                  <a:schemeClr val="dk1"/>
                </a:solidFill>
              </a:rPr>
              <a:t> </a:t>
            </a:r>
            <a:r>
              <a:rPr lang="en" sz="1000">
                <a:solidFill>
                  <a:schemeClr val="dk1"/>
                </a:solidFill>
              </a:rPr>
              <a:t>Use Adafruit Ultimate GPS receiver in electronics</a:t>
            </a:r>
            <a:endParaRPr sz="1000">
              <a:solidFill>
                <a:schemeClr val="dk1"/>
              </a:solidFill>
            </a:endParaRPr>
          </a:p>
          <a:p>
            <a:pPr marL="0" lvl="0" indent="0" algn="l" rtl="0">
              <a:lnSpc>
                <a:spcPct val="115000"/>
              </a:lnSpc>
              <a:spcBef>
                <a:spcPts val="0"/>
              </a:spcBef>
              <a:spcAft>
                <a:spcPts val="0"/>
              </a:spcAft>
              <a:buNone/>
            </a:pPr>
            <a:endParaRPr sz="700">
              <a:solidFill>
                <a:schemeClr val="dk1"/>
              </a:solidFill>
            </a:endParaRPr>
          </a:p>
          <a:p>
            <a:pPr marL="0" lvl="0" indent="0" algn="l" rtl="0">
              <a:lnSpc>
                <a:spcPct val="115000"/>
              </a:lnSpc>
              <a:spcBef>
                <a:spcPts val="0"/>
              </a:spcBef>
              <a:spcAft>
                <a:spcPts val="0"/>
              </a:spcAft>
              <a:buNone/>
            </a:pPr>
            <a:endParaRPr sz="1500">
              <a:solidFill>
                <a:schemeClr val="dk1"/>
              </a:solidFill>
            </a:endParaRPr>
          </a:p>
          <a:p>
            <a:pPr marL="0" lvl="0" indent="0" algn="l" rtl="0">
              <a:lnSpc>
                <a:spcPct val="115000"/>
              </a:lnSpc>
              <a:spcBef>
                <a:spcPts val="0"/>
              </a:spcBef>
              <a:spcAft>
                <a:spcPts val="0"/>
              </a:spcAft>
              <a:buNone/>
            </a:pPr>
            <a:r>
              <a:rPr lang="en" sz="1200" b="1">
                <a:solidFill>
                  <a:schemeClr val="dk1"/>
                </a:solidFill>
              </a:rPr>
              <a:t>DR5.2 -</a:t>
            </a:r>
            <a:r>
              <a:rPr lang="en" sz="1200">
                <a:solidFill>
                  <a:schemeClr val="dk1"/>
                </a:solidFill>
              </a:rPr>
              <a:t> </a:t>
            </a:r>
            <a:r>
              <a:rPr lang="en" sz="1000">
                <a:solidFill>
                  <a:schemeClr val="dk1"/>
                </a:solidFill>
              </a:rPr>
              <a:t>Including batteries, the system will weigh less than 70 lbs, OSHA max 2 person lift is 100 lbs</a:t>
            </a:r>
            <a:endParaRPr sz="1000">
              <a:solidFill>
                <a:schemeClr val="dk1"/>
              </a:solidFill>
            </a:endParaRPr>
          </a:p>
          <a:p>
            <a:pPr marL="0" lvl="0" indent="0" algn="l" rtl="0">
              <a:lnSpc>
                <a:spcPct val="115000"/>
              </a:lnSpc>
              <a:spcBef>
                <a:spcPts val="0"/>
              </a:spcBef>
              <a:spcAft>
                <a:spcPts val="0"/>
              </a:spcAft>
              <a:buNone/>
            </a:pPr>
            <a:endParaRPr sz="800">
              <a:solidFill>
                <a:schemeClr val="dk1"/>
              </a:solidFill>
            </a:endParaRPr>
          </a:p>
          <a:p>
            <a:pPr marL="0" lvl="0" indent="0" algn="l" rtl="0">
              <a:lnSpc>
                <a:spcPct val="115000"/>
              </a:lnSpc>
              <a:spcBef>
                <a:spcPts val="0"/>
              </a:spcBef>
              <a:spcAft>
                <a:spcPts val="0"/>
              </a:spcAft>
              <a:buNone/>
            </a:pPr>
            <a:r>
              <a:rPr lang="en" sz="1200" b="1">
                <a:solidFill>
                  <a:schemeClr val="dk1"/>
                </a:solidFill>
              </a:rPr>
              <a:t>DR5.3 -</a:t>
            </a:r>
            <a:r>
              <a:rPr lang="en" sz="1200">
                <a:solidFill>
                  <a:schemeClr val="dk1"/>
                </a:solidFill>
              </a:rPr>
              <a:t> </a:t>
            </a:r>
            <a:r>
              <a:rPr lang="en" sz="1000">
                <a:solidFill>
                  <a:schemeClr val="dk1"/>
                </a:solidFill>
              </a:rPr>
              <a:t>Set up process is known and well understood. Handbook will be handmade</a:t>
            </a:r>
            <a:endParaRPr sz="1000">
              <a:solidFill>
                <a:schemeClr val="dk1"/>
              </a:solidFill>
            </a:endParaRPr>
          </a:p>
          <a:p>
            <a:pPr marL="0" lvl="0" indent="0" algn="l" rtl="0">
              <a:lnSpc>
                <a:spcPct val="115000"/>
              </a:lnSpc>
              <a:spcBef>
                <a:spcPts val="0"/>
              </a:spcBef>
              <a:spcAft>
                <a:spcPts val="0"/>
              </a:spcAft>
              <a:buNone/>
            </a:pPr>
            <a:endParaRPr sz="1000">
              <a:solidFill>
                <a:schemeClr val="dk1"/>
              </a:solidFill>
            </a:endParaRPr>
          </a:p>
          <a:p>
            <a:pPr marL="0" lvl="0" indent="0" algn="l" rtl="0">
              <a:lnSpc>
                <a:spcPct val="115000"/>
              </a:lnSpc>
              <a:spcBef>
                <a:spcPts val="0"/>
              </a:spcBef>
              <a:spcAft>
                <a:spcPts val="0"/>
              </a:spcAft>
              <a:buNone/>
            </a:pPr>
            <a:r>
              <a:rPr lang="en" sz="1200" b="1">
                <a:solidFill>
                  <a:schemeClr val="dk1"/>
                </a:solidFill>
              </a:rPr>
              <a:t>DR 5.4</a:t>
            </a:r>
            <a:r>
              <a:rPr lang="en" sz="1200">
                <a:solidFill>
                  <a:schemeClr val="dk1"/>
                </a:solidFill>
              </a:rPr>
              <a:t> - </a:t>
            </a:r>
            <a:r>
              <a:rPr lang="en" sz="1000">
                <a:solidFill>
                  <a:schemeClr val="dk1"/>
                </a:solidFill>
              </a:rPr>
              <a:t>COSMOS has a built in handbook creator, and the RF data is known and will be added to the handbook</a:t>
            </a:r>
            <a:endParaRPr sz="10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None/>
            </a:pPr>
            <a:endParaRPr sz="1200">
              <a:solidFill>
                <a:schemeClr val="dk1"/>
              </a:solidFill>
            </a:endParaRPr>
          </a:p>
        </p:txBody>
      </p:sp>
      <p:sp>
        <p:nvSpPr>
          <p:cNvPr id="1506" name="Google Shape;1506;g10392222eed_1_164"/>
          <p:cNvSpPr txBox="1">
            <a:spLocks noGrp="1"/>
          </p:cNvSpPr>
          <p:nvPr>
            <p:ph type="body" idx="1"/>
          </p:nvPr>
        </p:nvSpPr>
        <p:spPr>
          <a:xfrm>
            <a:off x="700425" y="3833999"/>
            <a:ext cx="7909800" cy="1028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b="1"/>
              <a:t>CPEs Satisfied:</a:t>
            </a:r>
            <a:endParaRPr sz="1600" b="1"/>
          </a:p>
          <a:p>
            <a:pPr marL="457200" lvl="0" indent="-342900" algn="l" rtl="0">
              <a:spcBef>
                <a:spcPts val="0"/>
              </a:spcBef>
              <a:spcAft>
                <a:spcPts val="0"/>
              </a:spcAft>
              <a:buSzPts val="1800"/>
              <a:buChar char="-"/>
            </a:pPr>
            <a:r>
              <a:rPr lang="en" sz="1100" b="1">
                <a:latin typeface="Arial"/>
                <a:ea typeface="Arial"/>
                <a:cs typeface="Arial"/>
                <a:sym typeface="Arial"/>
              </a:rPr>
              <a:t>Ground Station</a:t>
            </a:r>
            <a:r>
              <a:rPr lang="en" sz="1100">
                <a:latin typeface="Arial"/>
                <a:ea typeface="Arial"/>
                <a:cs typeface="Arial"/>
                <a:sym typeface="Arial"/>
              </a:rPr>
              <a:t>: While GRASS will be communicating with Raytheon ground station in operations, a test ground station is necessary for project V&amp;V.</a:t>
            </a:r>
            <a:endParaRPr sz="1100">
              <a:latin typeface="Arial"/>
              <a:ea typeface="Arial"/>
              <a:cs typeface="Arial"/>
              <a:sym typeface="Arial"/>
            </a:endParaRPr>
          </a:p>
        </p:txBody>
      </p:sp>
      <p:sp>
        <p:nvSpPr>
          <p:cNvPr id="1507" name="Google Shape;1507;g10392222eed_1_164"/>
          <p:cNvSpPr txBox="1"/>
          <p:nvPr/>
        </p:nvSpPr>
        <p:spPr>
          <a:xfrm>
            <a:off x="8662100" y="4040576"/>
            <a:ext cx="3819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chemeClr val="dk1"/>
                </a:solidFill>
                <a:highlight>
                  <a:schemeClr val="lt1"/>
                </a:highlight>
              </a:rPr>
              <a:t>✅</a:t>
            </a:r>
            <a:endParaRPr>
              <a:latin typeface="Helvetica Neue"/>
              <a:ea typeface="Helvetica Neue"/>
              <a:cs typeface="Helvetica Neue"/>
              <a:sym typeface="Helvetica Neue"/>
            </a:endParaRPr>
          </a:p>
        </p:txBody>
      </p:sp>
      <p:sp>
        <p:nvSpPr>
          <p:cNvPr id="1508" name="Google Shape;1508;g10392222eed_1_164"/>
          <p:cNvSpPr txBox="1"/>
          <p:nvPr/>
        </p:nvSpPr>
        <p:spPr>
          <a:xfrm>
            <a:off x="8665925" y="763976"/>
            <a:ext cx="3819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chemeClr val="dk1"/>
                </a:solidFill>
                <a:highlight>
                  <a:schemeClr val="lt1"/>
                </a:highlight>
              </a:rPr>
              <a:t>✅</a:t>
            </a:r>
            <a:endParaRPr>
              <a:latin typeface="Helvetica Neue"/>
              <a:ea typeface="Helvetica Neue"/>
              <a:cs typeface="Helvetica Neue"/>
              <a:sym typeface="Helvetica Neue"/>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g1045409f177_4_0"/>
          <p:cNvPicPr preferRelativeResize="0"/>
          <p:nvPr/>
        </p:nvPicPr>
        <p:blipFill>
          <a:blip r:embed="rId3">
            <a:alphaModFix/>
          </a:blip>
          <a:stretch>
            <a:fillRect/>
          </a:stretch>
        </p:blipFill>
        <p:spPr>
          <a:xfrm rot="-1955783">
            <a:off x="614163" y="3170583"/>
            <a:ext cx="1701898" cy="1400920"/>
          </a:xfrm>
          <a:prstGeom prst="rect">
            <a:avLst/>
          </a:prstGeom>
          <a:noFill/>
          <a:ln>
            <a:noFill/>
          </a:ln>
        </p:spPr>
      </p:pic>
      <p:pic>
        <p:nvPicPr>
          <p:cNvPr id="179" name="Google Shape;179;g1045409f177_4_0"/>
          <p:cNvPicPr preferRelativeResize="0"/>
          <p:nvPr/>
        </p:nvPicPr>
        <p:blipFill rotWithShape="1">
          <a:blip r:embed="rId4">
            <a:alphaModFix/>
          </a:blip>
          <a:srcRect l="44873" t="13626" b="16059"/>
          <a:stretch/>
        </p:blipFill>
        <p:spPr>
          <a:xfrm>
            <a:off x="3887267" y="3159087"/>
            <a:ext cx="1315650" cy="1412250"/>
          </a:xfrm>
          <a:prstGeom prst="rect">
            <a:avLst/>
          </a:prstGeom>
          <a:noFill/>
          <a:ln>
            <a:noFill/>
          </a:ln>
        </p:spPr>
      </p:pic>
      <p:sp>
        <p:nvSpPr>
          <p:cNvPr id="180" name="Google Shape;180;g1045409f177_4_0"/>
          <p:cNvSpPr/>
          <p:nvPr/>
        </p:nvSpPr>
        <p:spPr>
          <a:xfrm>
            <a:off x="69150" y="4408725"/>
            <a:ext cx="605100" cy="734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g1045409f177_4_0"/>
          <p:cNvSpPr txBox="1">
            <a:spLocks noGrp="1"/>
          </p:cNvSpPr>
          <p:nvPr>
            <p:ph type="title"/>
          </p:nvPr>
        </p:nvSpPr>
        <p:spPr>
          <a:xfrm>
            <a:off x="228600" y="113675"/>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Electronic Hardware </a:t>
            </a:r>
            <a:r>
              <a:rPr lang="e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Solution</a:t>
            </a:r>
            <a:endParaRPr/>
          </a:p>
        </p:txBody>
      </p:sp>
      <p:graphicFrame>
        <p:nvGraphicFramePr>
          <p:cNvPr id="182" name="Google Shape;182;g1045409f177_4_0"/>
          <p:cNvGraphicFramePr/>
          <p:nvPr/>
        </p:nvGraphicFramePr>
        <p:xfrm>
          <a:off x="228609" y="692305"/>
          <a:ext cx="5361850" cy="2315815"/>
        </p:xfrm>
        <a:graphic>
          <a:graphicData uri="http://schemas.openxmlformats.org/drawingml/2006/table">
            <a:tbl>
              <a:tblPr>
                <a:noFill/>
                <a:tableStyleId>{42A4F924-6D4B-4CF7-BB84-CEE68687BB97}</a:tableStyleId>
              </a:tblPr>
              <a:tblGrid>
                <a:gridCol w="2064600">
                  <a:extLst>
                    <a:ext uri="{9D8B030D-6E8A-4147-A177-3AD203B41FA5}">
                      <a16:colId xmlns:a16="http://schemas.microsoft.com/office/drawing/2014/main" val="20000"/>
                    </a:ext>
                  </a:extLst>
                </a:gridCol>
                <a:gridCol w="3297250">
                  <a:extLst>
                    <a:ext uri="{9D8B030D-6E8A-4147-A177-3AD203B41FA5}">
                      <a16:colId xmlns:a16="http://schemas.microsoft.com/office/drawing/2014/main" val="20001"/>
                    </a:ext>
                  </a:extLst>
                </a:gridCol>
              </a:tblGrid>
              <a:tr h="359475">
                <a:tc>
                  <a:txBody>
                    <a:bodyPr/>
                    <a:lstStyle/>
                    <a:p>
                      <a:pPr marL="0" lvl="0" indent="0" algn="ctr" rtl="0">
                        <a:spcBef>
                          <a:spcPts val="0"/>
                        </a:spcBef>
                        <a:spcAft>
                          <a:spcPts val="0"/>
                        </a:spcAft>
                        <a:buNone/>
                      </a:pPr>
                      <a:r>
                        <a:rPr lang="en" sz="1500" b="1">
                          <a:solidFill>
                            <a:schemeClr val="dk1"/>
                          </a:solidFill>
                          <a:latin typeface="Helvetica Neue"/>
                          <a:ea typeface="Helvetica Neue"/>
                          <a:cs typeface="Helvetica Neue"/>
                          <a:sym typeface="Helvetica Neue"/>
                        </a:rPr>
                        <a:t>Hardware List</a:t>
                      </a:r>
                      <a:endParaRPr sz="1500"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tc>
                  <a:txBody>
                    <a:bodyPr/>
                    <a:lstStyle/>
                    <a:p>
                      <a:pPr marL="0" lvl="0" indent="0" algn="ctr" rtl="0">
                        <a:spcBef>
                          <a:spcPts val="0"/>
                        </a:spcBef>
                        <a:spcAft>
                          <a:spcPts val="0"/>
                        </a:spcAft>
                        <a:buNone/>
                      </a:pPr>
                      <a:r>
                        <a:rPr lang="en" sz="1500" b="1">
                          <a:solidFill>
                            <a:schemeClr val="dk1"/>
                          </a:solidFill>
                          <a:latin typeface="Helvetica Neue"/>
                          <a:ea typeface="Helvetica Neue"/>
                          <a:cs typeface="Helvetica Neue"/>
                          <a:sym typeface="Helvetica Neue"/>
                        </a:rPr>
                        <a:t>Product Details</a:t>
                      </a:r>
                      <a:endParaRPr sz="1500"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r h="390550">
                <a:tc>
                  <a:txBody>
                    <a:bodyPr/>
                    <a:lstStyle/>
                    <a:p>
                      <a:pPr marL="0" lvl="0" indent="0" algn="l" rtl="0">
                        <a:spcBef>
                          <a:spcPts val="0"/>
                        </a:spcBef>
                        <a:spcAft>
                          <a:spcPts val="0"/>
                        </a:spcAft>
                        <a:buClr>
                          <a:schemeClr val="dk1"/>
                        </a:buClr>
                        <a:buSzPts val="1100"/>
                        <a:buFont typeface="Arial"/>
                        <a:buNone/>
                      </a:pPr>
                      <a:r>
                        <a:rPr lang="en" sz="1300">
                          <a:solidFill>
                            <a:schemeClr val="dk1"/>
                          </a:solidFill>
                          <a:latin typeface="Helvetica Neue"/>
                          <a:ea typeface="Helvetica Neue"/>
                          <a:cs typeface="Helvetica Neue"/>
                          <a:sym typeface="Helvetica Neue"/>
                        </a:rPr>
                        <a:t>Onboard Computer</a:t>
                      </a:r>
                      <a:endParaRPr sz="130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300">
                          <a:solidFill>
                            <a:schemeClr val="dk1"/>
                          </a:solidFill>
                          <a:latin typeface="Helvetica Neue"/>
                          <a:ea typeface="Helvetica Neue"/>
                          <a:cs typeface="Helvetica Neue"/>
                          <a:sym typeface="Helvetica Neue"/>
                        </a:rPr>
                        <a:t>ODYSSEY X86J4105800</a:t>
                      </a:r>
                      <a:endParaRPr sz="130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493850">
                <a:tc>
                  <a:txBody>
                    <a:bodyPr/>
                    <a:lstStyle/>
                    <a:p>
                      <a:pPr marL="0" lvl="0" indent="0" algn="l" rtl="0">
                        <a:spcBef>
                          <a:spcPts val="0"/>
                        </a:spcBef>
                        <a:spcAft>
                          <a:spcPts val="0"/>
                        </a:spcAft>
                        <a:buNone/>
                      </a:pPr>
                      <a:r>
                        <a:rPr lang="en" sz="1300">
                          <a:solidFill>
                            <a:schemeClr val="dk1"/>
                          </a:solidFill>
                          <a:latin typeface="Helvetica Neue"/>
                          <a:ea typeface="Helvetica Neue"/>
                          <a:cs typeface="Helvetica Neue"/>
                          <a:sym typeface="Helvetica Neue"/>
                        </a:rPr>
                        <a:t>Software Defined Radio</a:t>
                      </a:r>
                      <a:endParaRPr sz="130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300">
                          <a:solidFill>
                            <a:schemeClr val="dk1"/>
                          </a:solidFill>
                          <a:latin typeface="Helvetica Neue"/>
                          <a:ea typeface="Helvetica Neue"/>
                          <a:cs typeface="Helvetica Neue"/>
                          <a:sym typeface="Helvetica Neue"/>
                        </a:rPr>
                        <a:t>LimeSDR (GRASS)</a:t>
                      </a:r>
                      <a:endParaRPr sz="13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300">
                          <a:solidFill>
                            <a:schemeClr val="dk1"/>
                          </a:solidFill>
                          <a:latin typeface="Helvetica Neue"/>
                          <a:ea typeface="Helvetica Neue"/>
                          <a:cs typeface="Helvetica Neue"/>
                          <a:sym typeface="Helvetica Neue"/>
                        </a:rPr>
                        <a:t>HackRF One (Demo Ground Station)</a:t>
                      </a:r>
                      <a:endParaRPr sz="130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444000">
                <a:tc>
                  <a:txBody>
                    <a:bodyPr/>
                    <a:lstStyle/>
                    <a:p>
                      <a:pPr marL="0" lvl="0" indent="0" algn="l" rtl="0">
                        <a:spcBef>
                          <a:spcPts val="0"/>
                        </a:spcBef>
                        <a:spcAft>
                          <a:spcPts val="0"/>
                        </a:spcAft>
                        <a:buNone/>
                      </a:pPr>
                      <a:r>
                        <a:rPr lang="en" sz="1300">
                          <a:solidFill>
                            <a:schemeClr val="dk1"/>
                          </a:solidFill>
                          <a:latin typeface="Helvetica Neue"/>
                          <a:ea typeface="Helvetica Neue"/>
                          <a:cs typeface="Helvetica Neue"/>
                          <a:sym typeface="Helvetica Neue"/>
                        </a:rPr>
                        <a:t>Antenna</a:t>
                      </a:r>
                      <a:endParaRPr sz="130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300">
                          <a:solidFill>
                            <a:schemeClr val="dk1"/>
                          </a:solidFill>
                          <a:latin typeface="Helvetica Neue"/>
                          <a:ea typeface="Helvetica Neue"/>
                          <a:cs typeface="Helvetica Neue"/>
                          <a:sym typeface="Helvetica Neue"/>
                        </a:rPr>
                        <a:t>2m Parabolic Dish (SPID RAS Rotator)</a:t>
                      </a:r>
                      <a:endParaRPr sz="130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490725">
                <a:tc>
                  <a:txBody>
                    <a:bodyPr/>
                    <a:lstStyle/>
                    <a:p>
                      <a:pPr marL="0" lvl="0" indent="0" algn="l" rtl="0">
                        <a:spcBef>
                          <a:spcPts val="0"/>
                        </a:spcBef>
                        <a:spcAft>
                          <a:spcPts val="0"/>
                        </a:spcAft>
                        <a:buNone/>
                      </a:pPr>
                      <a:r>
                        <a:rPr lang="en" sz="1300">
                          <a:solidFill>
                            <a:schemeClr val="dk1"/>
                          </a:solidFill>
                          <a:latin typeface="Helvetica Neue"/>
                          <a:ea typeface="Helvetica Neue"/>
                          <a:cs typeface="Helvetica Neue"/>
                          <a:sym typeface="Helvetica Neu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Cellular Modem</a:t>
                      </a:r>
                      <a:endParaRPr sz="130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300" dirty="0">
                          <a:solidFill>
                            <a:schemeClr val="dk1"/>
                          </a:solidFill>
                          <a:latin typeface="Helvetica Neue"/>
                          <a:ea typeface="Helvetica Neue"/>
                          <a:cs typeface="Helvetica Neue"/>
                          <a:sym typeface="Helvetica Neue"/>
                        </a:rPr>
                        <a:t>Quectel EM06-A LTE Cat 6 M.2 Module</a:t>
                      </a:r>
                      <a:endParaRPr sz="1300" dirty="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183" name="Google Shape;183;g1045409f177_4_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12</a:t>
            </a:fld>
            <a:endParaRPr>
              <a:latin typeface="Arial"/>
              <a:ea typeface="Arial"/>
              <a:cs typeface="Arial"/>
              <a:sym typeface="Arial"/>
            </a:endParaRPr>
          </a:p>
        </p:txBody>
      </p:sp>
      <p:sp>
        <p:nvSpPr>
          <p:cNvPr id="184" name="Google Shape;184;g1045409f177_4_0"/>
          <p:cNvSpPr txBox="1"/>
          <p:nvPr/>
        </p:nvSpPr>
        <p:spPr>
          <a:xfrm>
            <a:off x="652819" y="4581584"/>
            <a:ext cx="14427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ODYSSEY X86J4105800</a:t>
            </a:r>
            <a:endParaRPr sz="1200">
              <a:latin typeface="Helvetica Neue"/>
              <a:ea typeface="Helvetica Neue"/>
              <a:cs typeface="Helvetica Neue"/>
              <a:sym typeface="Helvetica Neue"/>
            </a:endParaRPr>
          </a:p>
        </p:txBody>
      </p:sp>
      <p:pic>
        <p:nvPicPr>
          <p:cNvPr id="185" name="Google Shape;185;g1045409f177_4_0"/>
          <p:cNvPicPr preferRelativeResize="0"/>
          <p:nvPr/>
        </p:nvPicPr>
        <p:blipFill rotWithShape="1">
          <a:blip r:embed="rId5">
            <a:alphaModFix/>
          </a:blip>
          <a:srcRect l="6358" r="-9"/>
          <a:stretch/>
        </p:blipFill>
        <p:spPr>
          <a:xfrm>
            <a:off x="7519643" y="1175544"/>
            <a:ext cx="1442700" cy="969287"/>
          </a:xfrm>
          <a:prstGeom prst="rect">
            <a:avLst/>
          </a:prstGeom>
          <a:noFill/>
          <a:ln>
            <a:noFill/>
          </a:ln>
        </p:spPr>
      </p:pic>
      <p:sp>
        <p:nvSpPr>
          <p:cNvPr id="186" name="Google Shape;186;g1045409f177_4_0"/>
          <p:cNvSpPr txBox="1"/>
          <p:nvPr/>
        </p:nvSpPr>
        <p:spPr>
          <a:xfrm>
            <a:off x="6019861" y="2209203"/>
            <a:ext cx="27405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Software Defined Radios (SDR)</a:t>
            </a:r>
            <a:endParaRPr sz="1200">
              <a:solidFill>
                <a:schemeClr val="dk1"/>
              </a:solidFill>
              <a:latin typeface="Helvetica Neue"/>
              <a:ea typeface="Helvetica Neue"/>
              <a:cs typeface="Helvetica Neue"/>
              <a:sym typeface="Helvetica Neue"/>
            </a:endParaRPr>
          </a:p>
          <a:p>
            <a:pPr marL="0" lvl="0" indent="0" algn="ctr"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LimeSDR and HackRF One </a:t>
            </a:r>
            <a:endParaRPr sz="1200">
              <a:latin typeface="Helvetica Neue"/>
              <a:ea typeface="Helvetica Neue"/>
              <a:cs typeface="Helvetica Neue"/>
              <a:sym typeface="Helvetica Neue"/>
            </a:endParaRPr>
          </a:p>
        </p:txBody>
      </p:sp>
      <p:pic>
        <p:nvPicPr>
          <p:cNvPr id="187" name="Google Shape;187;g1045409f177_4_0"/>
          <p:cNvPicPr preferRelativeResize="0"/>
          <p:nvPr/>
        </p:nvPicPr>
        <p:blipFill rotWithShape="1">
          <a:blip r:embed="rId6">
            <a:alphaModFix/>
          </a:blip>
          <a:srcRect l="9198" t="22689" r="10046" b="23095"/>
          <a:stretch/>
        </p:blipFill>
        <p:spPr>
          <a:xfrm>
            <a:off x="5834291" y="1325493"/>
            <a:ext cx="1442701" cy="726363"/>
          </a:xfrm>
          <a:prstGeom prst="rect">
            <a:avLst/>
          </a:prstGeom>
          <a:noFill/>
          <a:ln>
            <a:noFill/>
          </a:ln>
        </p:spPr>
      </p:pic>
      <p:sp>
        <p:nvSpPr>
          <p:cNvPr id="188" name="Google Shape;188;g1045409f177_4_0"/>
          <p:cNvSpPr txBox="1"/>
          <p:nvPr/>
        </p:nvSpPr>
        <p:spPr>
          <a:xfrm>
            <a:off x="3614866" y="4583215"/>
            <a:ext cx="18702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Parabolic Dish</a:t>
            </a:r>
            <a:endParaRPr sz="1200">
              <a:latin typeface="Helvetica Neue"/>
              <a:ea typeface="Helvetica Neue"/>
              <a:cs typeface="Helvetica Neue"/>
              <a:sym typeface="Helvetica Neue"/>
            </a:endParaRPr>
          </a:p>
        </p:txBody>
      </p:sp>
      <p:sp>
        <p:nvSpPr>
          <p:cNvPr id="189" name="Google Shape;189;g1045409f177_4_0"/>
          <p:cNvSpPr txBox="1"/>
          <p:nvPr/>
        </p:nvSpPr>
        <p:spPr>
          <a:xfrm>
            <a:off x="6446186" y="4584522"/>
            <a:ext cx="20412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Quectel EM06-A LTE Cat 6 M.2 Module</a:t>
            </a:r>
            <a:endParaRPr sz="1200">
              <a:latin typeface="Helvetica Neue"/>
              <a:ea typeface="Helvetica Neue"/>
              <a:cs typeface="Helvetica Neue"/>
              <a:sym typeface="Helvetica Neue"/>
            </a:endParaRPr>
          </a:p>
        </p:txBody>
      </p:sp>
      <p:pic>
        <p:nvPicPr>
          <p:cNvPr id="190" name="Google Shape;190;g1045409f177_4_0"/>
          <p:cNvPicPr preferRelativeResize="0"/>
          <p:nvPr/>
        </p:nvPicPr>
        <p:blipFill>
          <a:blip r:embed="rId7">
            <a:alphaModFix/>
          </a:blip>
          <a:stretch>
            <a:fillRect/>
          </a:stretch>
        </p:blipFill>
        <p:spPr>
          <a:xfrm>
            <a:off x="6938402" y="3127273"/>
            <a:ext cx="1124978" cy="1412250"/>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Shape 1512"/>
        <p:cNvGrpSpPr/>
        <p:nvPr/>
      </p:nvGrpSpPr>
      <p:grpSpPr>
        <a:xfrm>
          <a:off x="0" y="0"/>
          <a:ext cx="0" cy="0"/>
          <a:chOff x="0" y="0"/>
          <a:chExt cx="0" cy="0"/>
        </a:xfrm>
      </p:grpSpPr>
      <p:sp>
        <p:nvSpPr>
          <p:cNvPr id="1513" name="Google Shape;1513;g10392222eed_1_180"/>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Operation (FR5)</a:t>
            </a:r>
            <a:endParaRPr/>
          </a:p>
        </p:txBody>
      </p:sp>
      <p:sp>
        <p:nvSpPr>
          <p:cNvPr id="1514" name="Google Shape;1514;g10392222eed_1_18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120</a:t>
            </a:fld>
            <a:endParaRPr>
              <a:latin typeface="Arial"/>
              <a:ea typeface="Arial"/>
              <a:cs typeface="Arial"/>
              <a:sym typeface="Arial"/>
            </a:endParaRPr>
          </a:p>
        </p:txBody>
      </p:sp>
      <p:sp>
        <p:nvSpPr>
          <p:cNvPr id="1515" name="Google Shape;1515;g10392222eed_1_180"/>
          <p:cNvSpPr txBox="1">
            <a:spLocks noGrp="1"/>
          </p:cNvSpPr>
          <p:nvPr>
            <p:ph type="body" idx="1"/>
          </p:nvPr>
        </p:nvSpPr>
        <p:spPr>
          <a:xfrm>
            <a:off x="311700" y="777300"/>
            <a:ext cx="8520600" cy="4884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SzPts val="688"/>
              <a:buNone/>
            </a:pPr>
            <a:r>
              <a:rPr lang="en" sz="1537" b="1"/>
              <a:t>FR5: GRASS shall provide a well-documented user interface and can be easily operable</a:t>
            </a:r>
            <a:endParaRPr sz="1537" b="1"/>
          </a:p>
          <a:p>
            <a:pPr marL="0" lvl="0" indent="0" algn="l" rtl="0">
              <a:lnSpc>
                <a:spcPct val="95000"/>
              </a:lnSpc>
              <a:spcBef>
                <a:spcPts val="0"/>
              </a:spcBef>
              <a:spcAft>
                <a:spcPts val="0"/>
              </a:spcAft>
              <a:buSzPts val="688"/>
              <a:buNone/>
            </a:pPr>
            <a:endParaRPr sz="1125"/>
          </a:p>
        </p:txBody>
      </p:sp>
      <p:sp>
        <p:nvSpPr>
          <p:cNvPr id="1516" name="Google Shape;1516;g10392222eed_1_180"/>
          <p:cNvSpPr txBox="1"/>
          <p:nvPr/>
        </p:nvSpPr>
        <p:spPr>
          <a:xfrm>
            <a:off x="311700" y="1302275"/>
            <a:ext cx="2082900" cy="1046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Helvetica Neue"/>
                <a:ea typeface="Helvetica Neue"/>
                <a:cs typeface="Helvetica Neue"/>
                <a:sym typeface="Helvetica Neue"/>
              </a:rPr>
              <a:t>DR 5.1:</a:t>
            </a:r>
            <a:r>
              <a:rPr lang="en">
                <a:latin typeface="Helvetica Neue"/>
                <a:ea typeface="Helvetica Neue"/>
                <a:cs typeface="Helvetica Neue"/>
                <a:sym typeface="Helvetica Neue"/>
              </a:rPr>
              <a:t> GRASS shall have a GPS receiver capable of determining its position</a:t>
            </a:r>
            <a:endParaRPr>
              <a:latin typeface="Helvetica Neue"/>
              <a:ea typeface="Helvetica Neue"/>
              <a:cs typeface="Helvetica Neue"/>
              <a:sym typeface="Helvetica Neue"/>
            </a:endParaRPr>
          </a:p>
        </p:txBody>
      </p:sp>
      <p:sp>
        <p:nvSpPr>
          <p:cNvPr id="1517" name="Google Shape;1517;g10392222eed_1_180"/>
          <p:cNvSpPr txBox="1"/>
          <p:nvPr/>
        </p:nvSpPr>
        <p:spPr>
          <a:xfrm>
            <a:off x="311700" y="2385550"/>
            <a:ext cx="2082900" cy="136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Helvetica Neue"/>
                <a:ea typeface="Helvetica Neue"/>
                <a:cs typeface="Helvetica Neue"/>
                <a:sym typeface="Helvetica Neue"/>
              </a:rPr>
              <a:t>Include small GPS receiver in electronic components</a:t>
            </a:r>
            <a:endParaRPr>
              <a:latin typeface="Helvetica Neue"/>
              <a:ea typeface="Helvetica Neue"/>
              <a:cs typeface="Helvetica Neue"/>
              <a:sym typeface="Helvetica Neue"/>
            </a:endParaRPr>
          </a:p>
        </p:txBody>
      </p:sp>
      <p:sp>
        <p:nvSpPr>
          <p:cNvPr id="1518" name="Google Shape;1518;g10392222eed_1_180"/>
          <p:cNvSpPr txBox="1"/>
          <p:nvPr/>
        </p:nvSpPr>
        <p:spPr>
          <a:xfrm>
            <a:off x="311700" y="3820100"/>
            <a:ext cx="20829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Adafruit Ultimate GPS</a:t>
            </a:r>
            <a:endParaRPr>
              <a:latin typeface="Helvetica Neue"/>
              <a:ea typeface="Helvetica Neue"/>
              <a:cs typeface="Helvetica Neue"/>
              <a:sym typeface="Helvetica Neue"/>
            </a:endParaRPr>
          </a:p>
        </p:txBody>
      </p:sp>
      <p:sp>
        <p:nvSpPr>
          <p:cNvPr id="1519" name="Google Shape;1519;g10392222eed_1_180"/>
          <p:cNvSpPr txBox="1"/>
          <p:nvPr/>
        </p:nvSpPr>
        <p:spPr>
          <a:xfrm>
            <a:off x="2394600" y="1265700"/>
            <a:ext cx="2082900" cy="1046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Helvetica Neue"/>
                <a:ea typeface="Helvetica Neue"/>
                <a:cs typeface="Helvetica Neue"/>
                <a:sym typeface="Helvetica Neue"/>
              </a:rPr>
              <a:t>DR 5.2:</a:t>
            </a:r>
            <a:r>
              <a:rPr lang="en">
                <a:latin typeface="Helvetica Neue"/>
                <a:ea typeface="Helvetica Neue"/>
                <a:cs typeface="Helvetica Neue"/>
                <a:sym typeface="Helvetica Neue"/>
              </a:rPr>
              <a:t> GRASS shall be deployable with only 1-2 people</a:t>
            </a:r>
            <a:endParaRPr>
              <a:latin typeface="Helvetica Neue"/>
              <a:ea typeface="Helvetica Neue"/>
              <a:cs typeface="Helvetica Neue"/>
              <a:sym typeface="Helvetica Neue"/>
            </a:endParaRPr>
          </a:p>
        </p:txBody>
      </p:sp>
      <p:sp>
        <p:nvSpPr>
          <p:cNvPr id="1520" name="Google Shape;1520;g10392222eed_1_180"/>
          <p:cNvSpPr txBox="1"/>
          <p:nvPr/>
        </p:nvSpPr>
        <p:spPr>
          <a:xfrm>
            <a:off x="2394600" y="2385550"/>
            <a:ext cx="2082900" cy="136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Helvetica Neue"/>
                <a:ea typeface="Helvetica Neue"/>
                <a:cs typeface="Helvetica Neue"/>
                <a:sym typeface="Helvetica Neue"/>
              </a:rPr>
              <a:t>Less than 70 lbs including battery. OSHA max 2 person lift is 100 lbs.</a:t>
            </a:r>
            <a:endParaRPr>
              <a:latin typeface="Helvetica Neue"/>
              <a:ea typeface="Helvetica Neue"/>
              <a:cs typeface="Helvetica Neue"/>
              <a:sym typeface="Helvetica Neue"/>
            </a:endParaRPr>
          </a:p>
        </p:txBody>
      </p:sp>
      <p:sp>
        <p:nvSpPr>
          <p:cNvPr id="1521" name="Google Shape;1521;g10392222eed_1_180"/>
          <p:cNvSpPr txBox="1"/>
          <p:nvPr/>
        </p:nvSpPr>
        <p:spPr>
          <a:xfrm>
            <a:off x="2394600" y="3820100"/>
            <a:ext cx="20829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Helvetica Neue"/>
                <a:ea typeface="Helvetica Neue"/>
                <a:cs typeface="Helvetica Neue"/>
                <a:sym typeface="Helvetica Neue"/>
              </a:rPr>
              <a:t>Possible and Safe</a:t>
            </a:r>
            <a:endParaRPr>
              <a:latin typeface="Helvetica Neue"/>
              <a:ea typeface="Helvetica Neue"/>
              <a:cs typeface="Helvetica Neue"/>
              <a:sym typeface="Helvetica Neue"/>
            </a:endParaRPr>
          </a:p>
        </p:txBody>
      </p:sp>
      <p:sp>
        <p:nvSpPr>
          <p:cNvPr id="1522" name="Google Shape;1522;g10392222eed_1_180"/>
          <p:cNvSpPr txBox="1"/>
          <p:nvPr/>
        </p:nvSpPr>
        <p:spPr>
          <a:xfrm>
            <a:off x="4572000" y="1265700"/>
            <a:ext cx="2082900" cy="1046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Helvetica Neue"/>
                <a:ea typeface="Helvetica Neue"/>
                <a:cs typeface="Helvetica Neue"/>
                <a:sym typeface="Helvetica Neue"/>
              </a:rPr>
              <a:t>DR 5.3:</a:t>
            </a:r>
            <a:r>
              <a:rPr lang="en">
                <a:latin typeface="Helvetica Neue"/>
                <a:ea typeface="Helvetica Neue"/>
                <a:cs typeface="Helvetica Neue"/>
                <a:sym typeface="Helvetica Neue"/>
              </a:rPr>
              <a:t> GRASS shall include a setup procedure documenting how the simulation is configured and run</a:t>
            </a:r>
            <a:endParaRPr>
              <a:latin typeface="Helvetica Neue"/>
              <a:ea typeface="Helvetica Neue"/>
              <a:cs typeface="Helvetica Neue"/>
              <a:sym typeface="Helvetica Neue"/>
            </a:endParaRPr>
          </a:p>
        </p:txBody>
      </p:sp>
      <p:sp>
        <p:nvSpPr>
          <p:cNvPr id="1523" name="Google Shape;1523;g10392222eed_1_180"/>
          <p:cNvSpPr txBox="1"/>
          <p:nvPr/>
        </p:nvSpPr>
        <p:spPr>
          <a:xfrm>
            <a:off x="4572000" y="2385550"/>
            <a:ext cx="2082900" cy="1361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Helvetica Neue"/>
                <a:ea typeface="Helvetica Neue"/>
                <a:cs typeface="Helvetica Neue"/>
                <a:sym typeface="Helvetica Neue"/>
              </a:rPr>
              <a:t>Setup process is known and well understood</a:t>
            </a:r>
            <a:endParaRPr>
              <a:latin typeface="Helvetica Neue"/>
              <a:ea typeface="Helvetica Neue"/>
              <a:cs typeface="Helvetica Neue"/>
              <a:sym typeface="Helvetica Neue"/>
            </a:endParaRPr>
          </a:p>
        </p:txBody>
      </p:sp>
      <p:sp>
        <p:nvSpPr>
          <p:cNvPr id="1524" name="Google Shape;1524;g10392222eed_1_180"/>
          <p:cNvSpPr txBox="1"/>
          <p:nvPr/>
        </p:nvSpPr>
        <p:spPr>
          <a:xfrm>
            <a:off x="4572000" y="3820100"/>
            <a:ext cx="20829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Helvetica Neue"/>
                <a:ea typeface="Helvetica Neue"/>
                <a:cs typeface="Helvetica Neue"/>
                <a:sym typeface="Helvetica Neue"/>
              </a:rPr>
              <a:t>Documentation will be written and published in a handbook</a:t>
            </a:r>
            <a:endParaRPr>
              <a:latin typeface="Helvetica Neue"/>
              <a:ea typeface="Helvetica Neue"/>
              <a:cs typeface="Helvetica Neue"/>
              <a:sym typeface="Helvetica Neue"/>
            </a:endParaRPr>
          </a:p>
        </p:txBody>
      </p:sp>
      <p:sp>
        <p:nvSpPr>
          <p:cNvPr id="1525" name="Google Shape;1525;g10392222eed_1_180"/>
          <p:cNvSpPr txBox="1"/>
          <p:nvPr/>
        </p:nvSpPr>
        <p:spPr>
          <a:xfrm>
            <a:off x="6832500" y="1265700"/>
            <a:ext cx="2082900" cy="1046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Helvetica Neue"/>
                <a:ea typeface="Helvetica Neue"/>
                <a:cs typeface="Helvetica Neue"/>
                <a:sym typeface="Helvetica Neue"/>
              </a:rPr>
              <a:t>DR 5.4:</a:t>
            </a:r>
            <a:r>
              <a:rPr lang="en">
                <a:latin typeface="Helvetica Neue"/>
                <a:ea typeface="Helvetica Neue"/>
                <a:cs typeface="Helvetica Neue"/>
                <a:sym typeface="Helvetica Neue"/>
              </a:rPr>
              <a:t> GRASS shall include documentation of the communications system including packet definition and RF link parameters</a:t>
            </a:r>
            <a:endParaRPr>
              <a:latin typeface="Helvetica Neue"/>
              <a:ea typeface="Helvetica Neue"/>
              <a:cs typeface="Helvetica Neue"/>
              <a:sym typeface="Helvetica Neue"/>
            </a:endParaRPr>
          </a:p>
        </p:txBody>
      </p:sp>
      <p:sp>
        <p:nvSpPr>
          <p:cNvPr id="1526" name="Google Shape;1526;g10392222eed_1_180"/>
          <p:cNvSpPr txBox="1"/>
          <p:nvPr/>
        </p:nvSpPr>
        <p:spPr>
          <a:xfrm>
            <a:off x="6832500" y="2480350"/>
            <a:ext cx="2082900" cy="11718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a:latin typeface="Helvetica Neue"/>
                <a:ea typeface="Helvetica Neue"/>
                <a:cs typeface="Helvetica Neue"/>
                <a:sym typeface="Helvetica Neue"/>
              </a:rPr>
              <a:t>COSMOS has a built in handbook builder, RF parameters will be known.</a:t>
            </a:r>
            <a:endParaRPr>
              <a:latin typeface="Helvetica Neue"/>
              <a:ea typeface="Helvetica Neue"/>
              <a:cs typeface="Helvetica Neue"/>
              <a:sym typeface="Helvetica Neue"/>
            </a:endParaRPr>
          </a:p>
        </p:txBody>
      </p:sp>
      <p:sp>
        <p:nvSpPr>
          <p:cNvPr id="1527" name="Google Shape;1527;g10392222eed_1_180"/>
          <p:cNvSpPr txBox="1"/>
          <p:nvPr/>
        </p:nvSpPr>
        <p:spPr>
          <a:xfrm>
            <a:off x="6832500" y="3820100"/>
            <a:ext cx="2082900" cy="400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Helvetica Neue"/>
                <a:ea typeface="Helvetica Neue"/>
                <a:cs typeface="Helvetica Neue"/>
                <a:sym typeface="Helvetica Neue"/>
              </a:rPr>
              <a:t>Packet definition and RF parameters will be published in an easy to use handbook</a:t>
            </a:r>
            <a:endParaRPr>
              <a:latin typeface="Helvetica Neue"/>
              <a:ea typeface="Helvetica Neue"/>
              <a:cs typeface="Helvetica Neue"/>
              <a:sym typeface="Helvetica Neue"/>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531"/>
        <p:cNvGrpSpPr/>
        <p:nvPr/>
      </p:nvGrpSpPr>
      <p:grpSpPr>
        <a:xfrm>
          <a:off x="0" y="0"/>
          <a:ext cx="0" cy="0"/>
          <a:chOff x="0" y="0"/>
          <a:chExt cx="0" cy="0"/>
        </a:xfrm>
      </p:grpSpPr>
      <p:sp>
        <p:nvSpPr>
          <p:cNvPr id="1532" name="Google Shape;1532;gfa76b2cd2f_0_450"/>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b="1"/>
              <a:t>High-Level Functional Requirements (FR)</a:t>
            </a:r>
            <a:endParaRPr b="1"/>
          </a:p>
        </p:txBody>
      </p:sp>
      <p:sp>
        <p:nvSpPr>
          <p:cNvPr id="1533" name="Google Shape;1533;gfa76b2cd2f_0_4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121</a:t>
            </a:fld>
            <a:endParaRPr/>
          </a:p>
        </p:txBody>
      </p:sp>
      <p:graphicFrame>
        <p:nvGraphicFramePr>
          <p:cNvPr id="1534" name="Google Shape;1534;gfa76b2cd2f_0_450"/>
          <p:cNvGraphicFramePr/>
          <p:nvPr/>
        </p:nvGraphicFramePr>
        <p:xfrm>
          <a:off x="698263" y="1040290"/>
          <a:ext cx="3000000" cy="3000000"/>
        </p:xfrm>
        <a:graphic>
          <a:graphicData uri="http://schemas.openxmlformats.org/drawingml/2006/table">
            <a:tbl>
              <a:tblPr>
                <a:noFill/>
                <a:tableStyleId>{42A4F924-6D4B-4CF7-BB84-CEE68687BB97}</a:tableStyleId>
              </a:tblPr>
              <a:tblGrid>
                <a:gridCol w="808175">
                  <a:extLst>
                    <a:ext uri="{9D8B030D-6E8A-4147-A177-3AD203B41FA5}">
                      <a16:colId xmlns:a16="http://schemas.microsoft.com/office/drawing/2014/main" val="20000"/>
                    </a:ext>
                  </a:extLst>
                </a:gridCol>
                <a:gridCol w="3562500">
                  <a:extLst>
                    <a:ext uri="{9D8B030D-6E8A-4147-A177-3AD203B41FA5}">
                      <a16:colId xmlns:a16="http://schemas.microsoft.com/office/drawing/2014/main" val="20001"/>
                    </a:ext>
                  </a:extLst>
                </a:gridCol>
                <a:gridCol w="1143625">
                  <a:extLst>
                    <a:ext uri="{9D8B030D-6E8A-4147-A177-3AD203B41FA5}">
                      <a16:colId xmlns:a16="http://schemas.microsoft.com/office/drawing/2014/main" val="20002"/>
                    </a:ext>
                  </a:extLst>
                </a:gridCol>
                <a:gridCol w="2233150">
                  <a:extLst>
                    <a:ext uri="{9D8B030D-6E8A-4147-A177-3AD203B41FA5}">
                      <a16:colId xmlns:a16="http://schemas.microsoft.com/office/drawing/2014/main" val="20003"/>
                    </a:ext>
                  </a:extLst>
                </a:gridCol>
              </a:tblGrid>
              <a:tr h="496350">
                <a:tc>
                  <a:txBody>
                    <a:bodyPr/>
                    <a:lstStyle/>
                    <a:p>
                      <a:pPr marL="0" lvl="0" indent="0" algn="ctr" rtl="0">
                        <a:spcBef>
                          <a:spcPts val="0"/>
                        </a:spcBef>
                        <a:spcAft>
                          <a:spcPts val="0"/>
                        </a:spcAft>
                        <a:buNone/>
                      </a:pPr>
                      <a:r>
                        <a:rPr lang="en" b="1">
                          <a:solidFill>
                            <a:schemeClr val="dk1"/>
                          </a:solidFill>
                          <a:latin typeface="Helvetica Neue"/>
                          <a:ea typeface="Helvetica Neue"/>
                          <a:cs typeface="Helvetica Neue"/>
                          <a:sym typeface="Helvetica Neue"/>
                        </a:rPr>
                        <a:t>ID</a:t>
                      </a:r>
                      <a:endParaRPr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tc>
                  <a:txBody>
                    <a:bodyPr/>
                    <a:lstStyle/>
                    <a:p>
                      <a:pPr marL="0" lvl="0" indent="0" algn="ctr" rtl="0">
                        <a:spcBef>
                          <a:spcPts val="0"/>
                        </a:spcBef>
                        <a:spcAft>
                          <a:spcPts val="0"/>
                        </a:spcAft>
                        <a:buNone/>
                      </a:pPr>
                      <a:r>
                        <a:rPr lang="en" b="1">
                          <a:solidFill>
                            <a:schemeClr val="dk1"/>
                          </a:solidFill>
                          <a:latin typeface="Helvetica Neue"/>
                          <a:ea typeface="Helvetica Neue"/>
                          <a:cs typeface="Helvetica Neue"/>
                          <a:sym typeface="Helvetica Neue"/>
                        </a:rPr>
                        <a:t>Summary</a:t>
                      </a:r>
                      <a:endParaRPr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tc>
                  <a:txBody>
                    <a:bodyPr/>
                    <a:lstStyle/>
                    <a:p>
                      <a:pPr marL="0" lvl="0" indent="0" algn="ctr" rtl="0">
                        <a:spcBef>
                          <a:spcPts val="0"/>
                        </a:spcBef>
                        <a:spcAft>
                          <a:spcPts val="0"/>
                        </a:spcAft>
                        <a:buNone/>
                      </a:pPr>
                      <a:r>
                        <a:rPr lang="en" b="1">
                          <a:solidFill>
                            <a:schemeClr val="dk1"/>
                          </a:solidFill>
                          <a:latin typeface="Helvetica Neue"/>
                          <a:ea typeface="Helvetica Neue"/>
                          <a:cs typeface="Helvetica Neue"/>
                          <a:sym typeface="Helvetica Neue"/>
                        </a:rPr>
                        <a:t>CPE</a:t>
                      </a:r>
                      <a:endParaRPr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tc>
                  <a:txBody>
                    <a:bodyPr/>
                    <a:lstStyle/>
                    <a:p>
                      <a:pPr marL="0" lvl="0" indent="0" algn="ctr" rtl="0">
                        <a:spcBef>
                          <a:spcPts val="0"/>
                        </a:spcBef>
                        <a:spcAft>
                          <a:spcPts val="0"/>
                        </a:spcAft>
                        <a:buNone/>
                      </a:pPr>
                      <a:r>
                        <a:rPr lang="en" b="1">
                          <a:solidFill>
                            <a:schemeClr val="dk1"/>
                          </a:solidFill>
                          <a:latin typeface="Helvetica Neue"/>
                          <a:ea typeface="Helvetica Neue"/>
                          <a:cs typeface="Helvetica Neue"/>
                          <a:sym typeface="Helvetica Neue"/>
                        </a:rPr>
                        <a:t>Satisfied?</a:t>
                      </a:r>
                      <a:endParaRPr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r h="496350">
                <a:tc>
                  <a:txBody>
                    <a:bodyPr/>
                    <a:lstStyle/>
                    <a:p>
                      <a:pPr marL="0" lvl="0" indent="0" algn="ctr" rtl="0">
                        <a:spcBef>
                          <a:spcPts val="0"/>
                        </a:spcBef>
                        <a:spcAft>
                          <a:spcPts val="0"/>
                        </a:spcAft>
                        <a:buNone/>
                      </a:pPr>
                      <a:r>
                        <a:rPr lang="en" b="1">
                          <a:solidFill>
                            <a:schemeClr val="dk1"/>
                          </a:solidFill>
                          <a:latin typeface="Helvetica Neue"/>
                          <a:ea typeface="Helvetica Neue"/>
                          <a:cs typeface="Helvetica Neue"/>
                          <a:sym typeface="Helvetica Neue"/>
                        </a:rPr>
                        <a:t>FR1</a:t>
                      </a:r>
                      <a:endParaRPr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Endurance - self-sustainably survive</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E1, E2</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rPr>
                        <a:t>✅</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496350">
                <a:tc>
                  <a:txBody>
                    <a:bodyPr/>
                    <a:lstStyle/>
                    <a:p>
                      <a:pPr marL="0" lvl="0" indent="0" algn="ctr" rtl="0">
                        <a:spcBef>
                          <a:spcPts val="0"/>
                        </a:spcBef>
                        <a:spcAft>
                          <a:spcPts val="0"/>
                        </a:spcAft>
                        <a:buNone/>
                      </a:pPr>
                      <a:r>
                        <a:rPr lang="en" b="1">
                          <a:solidFill>
                            <a:schemeClr val="dk1"/>
                          </a:solidFill>
                          <a:latin typeface="Helvetica Neue"/>
                          <a:ea typeface="Helvetica Neue"/>
                          <a:cs typeface="Helvetica Neue"/>
                          <a:sym typeface="Helvetica Neue"/>
                        </a:rPr>
                        <a:t>FR2</a:t>
                      </a:r>
                      <a:endParaRPr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Simulation - simulate modeled spacecraft</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E2, E4</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rPr>
                        <a:t>✅</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534300">
                <a:tc>
                  <a:txBody>
                    <a:bodyPr/>
                    <a:lstStyle/>
                    <a:p>
                      <a:pPr marL="0" lvl="0" indent="0" algn="ctr" rtl="0">
                        <a:spcBef>
                          <a:spcPts val="0"/>
                        </a:spcBef>
                        <a:spcAft>
                          <a:spcPts val="0"/>
                        </a:spcAft>
                        <a:buNone/>
                      </a:pPr>
                      <a:r>
                        <a:rPr lang="en" b="1">
                          <a:solidFill>
                            <a:schemeClr val="dk1"/>
                          </a:solidFill>
                          <a:latin typeface="Helvetica Neue"/>
                          <a:ea typeface="Helvetica Neue"/>
                          <a:cs typeface="Helvetica Neue"/>
                          <a:sym typeface="Helvetica Neue"/>
                        </a:rPr>
                        <a:t>FR3</a:t>
                      </a:r>
                      <a:endParaRPr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Communication - capable of establishing communications links</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E3</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rPr>
                        <a:t>✅</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496350">
                <a:tc>
                  <a:txBody>
                    <a:bodyPr/>
                    <a:lstStyle/>
                    <a:p>
                      <a:pPr marL="0" lvl="0" indent="0" algn="ctr" rtl="0">
                        <a:spcBef>
                          <a:spcPts val="0"/>
                        </a:spcBef>
                        <a:spcAft>
                          <a:spcPts val="0"/>
                        </a:spcAft>
                        <a:buNone/>
                      </a:pPr>
                      <a:r>
                        <a:rPr lang="en" b="1">
                          <a:solidFill>
                            <a:schemeClr val="dk1"/>
                          </a:solidFill>
                          <a:latin typeface="Helvetica Neue"/>
                          <a:ea typeface="Helvetica Neue"/>
                          <a:cs typeface="Helvetica Neue"/>
                          <a:sym typeface="Helvetica Neue"/>
                        </a:rPr>
                        <a:t>FR4</a:t>
                      </a:r>
                      <a:endParaRPr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Modularity &amp; Extensibility - modular and extensible software</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E4</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rPr>
                        <a:t>✅</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496350">
                <a:tc>
                  <a:txBody>
                    <a:bodyPr/>
                    <a:lstStyle/>
                    <a:p>
                      <a:pPr marL="0" lvl="0" indent="0" algn="ctr" rtl="0">
                        <a:spcBef>
                          <a:spcPts val="0"/>
                        </a:spcBef>
                        <a:spcAft>
                          <a:spcPts val="0"/>
                        </a:spcAft>
                        <a:buNone/>
                      </a:pPr>
                      <a:r>
                        <a:rPr lang="en" b="1">
                          <a:solidFill>
                            <a:schemeClr val="dk1"/>
                          </a:solidFill>
                          <a:latin typeface="Helvetica Neue"/>
                          <a:ea typeface="Helvetica Neue"/>
                          <a:cs typeface="Helvetica Neue"/>
                          <a:sym typeface="Helvetica Neue"/>
                        </a:rPr>
                        <a:t>FR5</a:t>
                      </a:r>
                      <a:endParaRPr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Operation - well-documented user interface</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E5</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dirty="0">
                          <a:solidFill>
                            <a:schemeClr val="dk1"/>
                          </a:solidFill>
                        </a:rPr>
                        <a:t>✅</a:t>
                      </a:r>
                      <a:endParaRPr dirty="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538"/>
        <p:cNvGrpSpPr/>
        <p:nvPr/>
      </p:nvGrpSpPr>
      <p:grpSpPr>
        <a:xfrm>
          <a:off x="0" y="0"/>
          <a:ext cx="0" cy="0"/>
          <a:chOff x="0" y="0"/>
          <a:chExt cx="0" cy="0"/>
        </a:xfrm>
      </p:grpSpPr>
      <p:sp>
        <p:nvSpPr>
          <p:cNvPr id="1539" name="Google Shape;1539;g1049b3fcd2c_5_73"/>
          <p:cNvSpPr txBox="1">
            <a:spLocks noGrp="1"/>
          </p:cNvSpPr>
          <p:nvPr>
            <p:ph type="title"/>
          </p:nvPr>
        </p:nvSpPr>
        <p:spPr>
          <a:xfrm>
            <a:off x="740664" y="742950"/>
            <a:ext cx="6367800" cy="3657600"/>
          </a:xfrm>
          <a:prstGeom prst="rect">
            <a:avLst/>
          </a:prstGeom>
        </p:spPr>
        <p:txBody>
          <a:bodyPr spcFirstLastPara="1" wrap="square" lIns="274300" tIns="91425" rIns="91425" bIns="91425" anchor="ctr" anchorCtr="0">
            <a:normAutofit/>
          </a:bodyPr>
          <a:lstStyle/>
          <a:p>
            <a:pPr marL="0" lvl="0" indent="0" algn="ctr" rtl="0">
              <a:spcBef>
                <a:spcPts val="0"/>
              </a:spcBef>
              <a:spcAft>
                <a:spcPts val="0"/>
              </a:spcAft>
              <a:buClr>
                <a:schemeClr val="dk1"/>
              </a:buClr>
              <a:buSzPts val="1100"/>
              <a:buFont typeface="Arial"/>
              <a:buNone/>
            </a:pPr>
            <a:r>
              <a:rPr lang="en" sz="6000"/>
              <a:t>Verification </a:t>
            </a:r>
            <a:endParaRPr sz="6000"/>
          </a:p>
          <a:p>
            <a:pPr marL="0" lvl="0" indent="0" algn="ctr" rtl="0">
              <a:spcBef>
                <a:spcPts val="0"/>
              </a:spcBef>
              <a:spcAft>
                <a:spcPts val="0"/>
              </a:spcAft>
              <a:buClr>
                <a:schemeClr val="dk1"/>
              </a:buClr>
              <a:buSzPts val="1100"/>
              <a:buFont typeface="Arial"/>
              <a:buNone/>
            </a:pPr>
            <a:r>
              <a:rPr lang="en" sz="6000"/>
              <a:t>and </a:t>
            </a:r>
            <a:endParaRPr sz="6000"/>
          </a:p>
          <a:p>
            <a:pPr marL="0" lvl="0" indent="0" algn="ctr" rtl="0">
              <a:spcBef>
                <a:spcPts val="0"/>
              </a:spcBef>
              <a:spcAft>
                <a:spcPts val="0"/>
              </a:spcAft>
              <a:buClr>
                <a:schemeClr val="dk1"/>
              </a:buClr>
              <a:buSzPts val="1100"/>
              <a:buFont typeface="Arial"/>
              <a:buNone/>
            </a:pPr>
            <a:r>
              <a:rPr lang="en" sz="6000"/>
              <a:t>Validation</a:t>
            </a:r>
            <a:endParaRPr sz="6000"/>
          </a:p>
        </p:txBody>
      </p:sp>
      <p:sp>
        <p:nvSpPr>
          <p:cNvPr id="1540" name="Google Shape;1540;g1049b3fcd2c_5_7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122</a:t>
            </a:fld>
            <a:endParaRPr/>
          </a:p>
        </p:txBody>
      </p:sp>
      <p:sp>
        <p:nvSpPr>
          <p:cNvPr id="1541" name="Google Shape;1541;g1049b3fcd2c_5_73"/>
          <p:cNvSpPr/>
          <p:nvPr/>
        </p:nvSpPr>
        <p:spPr>
          <a:xfrm>
            <a:off x="119625" y="184402"/>
            <a:ext cx="1398300" cy="353400"/>
          </a:xfrm>
          <a:prstGeom prst="chevron">
            <a:avLst>
              <a:gd name="adj"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Helvetica Neue"/>
                <a:ea typeface="Helvetica Neue"/>
                <a:cs typeface="Helvetica Neue"/>
                <a:sym typeface="Helvetica Neue"/>
              </a:rPr>
              <a:t>Project Overview</a:t>
            </a:r>
            <a:endParaRPr sz="1100" b="1">
              <a:latin typeface="Helvetica Neue"/>
              <a:ea typeface="Helvetica Neue"/>
              <a:cs typeface="Helvetica Neue"/>
              <a:sym typeface="Helvetica Neue"/>
            </a:endParaRPr>
          </a:p>
        </p:txBody>
      </p:sp>
      <p:sp>
        <p:nvSpPr>
          <p:cNvPr id="1542" name="Google Shape;1542;g1049b3fcd2c_5_73"/>
          <p:cNvSpPr/>
          <p:nvPr/>
        </p:nvSpPr>
        <p:spPr>
          <a:xfrm>
            <a:off x="1367403" y="184402"/>
            <a:ext cx="1398300" cy="353400"/>
          </a:xfrm>
          <a:prstGeom prst="chevron">
            <a:avLst>
              <a:gd name="adj"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Helvetica Neue"/>
                <a:ea typeface="Helvetica Neue"/>
                <a:cs typeface="Helvetica Neue"/>
                <a:sym typeface="Helvetica Neue"/>
              </a:rPr>
              <a:t>Design Solutions</a:t>
            </a:r>
            <a:endParaRPr sz="1100" b="1">
              <a:latin typeface="Helvetica Neue"/>
              <a:ea typeface="Helvetica Neue"/>
              <a:cs typeface="Helvetica Neue"/>
              <a:sym typeface="Helvetica Neue"/>
            </a:endParaRPr>
          </a:p>
        </p:txBody>
      </p:sp>
      <p:sp>
        <p:nvSpPr>
          <p:cNvPr id="1543" name="Google Shape;1543;g1049b3fcd2c_5_73"/>
          <p:cNvSpPr/>
          <p:nvPr/>
        </p:nvSpPr>
        <p:spPr>
          <a:xfrm>
            <a:off x="2615183" y="184400"/>
            <a:ext cx="1398300" cy="353400"/>
          </a:xfrm>
          <a:prstGeom prst="chevron">
            <a:avLst>
              <a:gd name="adj"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Helvetica Neue"/>
                <a:ea typeface="Helvetica Neue"/>
                <a:cs typeface="Helvetica Neue"/>
                <a:sym typeface="Helvetica Neue"/>
              </a:rPr>
              <a:t>CPEs</a:t>
            </a:r>
            <a:endParaRPr sz="1100" b="1">
              <a:latin typeface="Helvetica Neue"/>
              <a:ea typeface="Helvetica Neue"/>
              <a:cs typeface="Helvetica Neue"/>
              <a:sym typeface="Helvetica Neue"/>
            </a:endParaRPr>
          </a:p>
        </p:txBody>
      </p:sp>
      <p:sp>
        <p:nvSpPr>
          <p:cNvPr id="1544" name="Google Shape;1544;g1049b3fcd2c_5_73"/>
          <p:cNvSpPr/>
          <p:nvPr/>
        </p:nvSpPr>
        <p:spPr>
          <a:xfrm>
            <a:off x="3863802" y="184400"/>
            <a:ext cx="1398300" cy="353400"/>
          </a:xfrm>
          <a:prstGeom prst="chevron">
            <a:avLst>
              <a:gd name="adj"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solidFill>
                  <a:schemeClr val="dk1"/>
                </a:solidFill>
                <a:latin typeface="Helvetica Neue"/>
                <a:ea typeface="Helvetica Neue"/>
                <a:cs typeface="Helvetica Neue"/>
                <a:sym typeface="Helvetica Neue"/>
              </a:rPr>
              <a:t>DRS &amp; Satisfaction</a:t>
            </a:r>
            <a:endParaRPr sz="1100" b="1">
              <a:latin typeface="Helvetica Neue"/>
              <a:ea typeface="Helvetica Neue"/>
              <a:cs typeface="Helvetica Neue"/>
              <a:sym typeface="Helvetica Neue"/>
            </a:endParaRPr>
          </a:p>
        </p:txBody>
      </p:sp>
      <p:sp>
        <p:nvSpPr>
          <p:cNvPr id="1545" name="Google Shape;1545;g1049b3fcd2c_5_73"/>
          <p:cNvSpPr/>
          <p:nvPr/>
        </p:nvSpPr>
        <p:spPr>
          <a:xfrm>
            <a:off x="5115437" y="184400"/>
            <a:ext cx="1398300" cy="353400"/>
          </a:xfrm>
          <a:prstGeom prst="chevron">
            <a:avLst>
              <a:gd name="adj"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Helvetica Neue"/>
                <a:ea typeface="Helvetica Neue"/>
                <a:cs typeface="Helvetica Neue"/>
                <a:sym typeface="Helvetica Neue"/>
              </a:rPr>
              <a:t>Project Risks</a:t>
            </a:r>
            <a:endParaRPr sz="1100" b="1">
              <a:latin typeface="Helvetica Neue"/>
              <a:ea typeface="Helvetica Neue"/>
              <a:cs typeface="Helvetica Neue"/>
              <a:sym typeface="Helvetica Neue"/>
            </a:endParaRPr>
          </a:p>
        </p:txBody>
      </p:sp>
      <p:sp>
        <p:nvSpPr>
          <p:cNvPr id="1546" name="Google Shape;1546;g1049b3fcd2c_5_73"/>
          <p:cNvSpPr/>
          <p:nvPr/>
        </p:nvSpPr>
        <p:spPr>
          <a:xfrm>
            <a:off x="6367229" y="184400"/>
            <a:ext cx="1398300" cy="353400"/>
          </a:xfrm>
          <a:prstGeom prst="chevron">
            <a:avLst>
              <a:gd name="adj" fmla="val 50000"/>
            </a:avLst>
          </a:prstGeom>
          <a:solidFill>
            <a:srgbClr val="9E9E9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Helvetica Neue"/>
                <a:ea typeface="Helvetica Neue"/>
                <a:cs typeface="Helvetica Neue"/>
                <a:sym typeface="Helvetica Neue"/>
              </a:rPr>
              <a:t>Verification &amp; Validation</a:t>
            </a:r>
            <a:endParaRPr sz="1100" b="1">
              <a:latin typeface="Helvetica Neue"/>
              <a:ea typeface="Helvetica Neue"/>
              <a:cs typeface="Helvetica Neue"/>
              <a:sym typeface="Helvetica Neue"/>
            </a:endParaRPr>
          </a:p>
        </p:txBody>
      </p:sp>
      <p:sp>
        <p:nvSpPr>
          <p:cNvPr id="1547" name="Google Shape;1547;g1049b3fcd2c_5_73"/>
          <p:cNvSpPr/>
          <p:nvPr/>
        </p:nvSpPr>
        <p:spPr>
          <a:xfrm>
            <a:off x="7622986" y="184400"/>
            <a:ext cx="1398300" cy="353400"/>
          </a:xfrm>
          <a:prstGeom prst="chevron">
            <a:avLst>
              <a:gd name="adj"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Helvetica Neue"/>
                <a:ea typeface="Helvetica Neue"/>
                <a:cs typeface="Helvetica Neue"/>
                <a:sym typeface="Helvetica Neue"/>
              </a:rPr>
              <a:t>Project Planning</a:t>
            </a:r>
            <a:endParaRPr sz="1100" b="1">
              <a:latin typeface="Helvetica Neue"/>
              <a:ea typeface="Helvetica Neue"/>
              <a:cs typeface="Helvetica Neue"/>
              <a:sym typeface="Helvetica Neue"/>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551"/>
        <p:cNvGrpSpPr/>
        <p:nvPr/>
      </p:nvGrpSpPr>
      <p:grpSpPr>
        <a:xfrm>
          <a:off x="0" y="0"/>
          <a:ext cx="0" cy="0"/>
          <a:chOff x="0" y="0"/>
          <a:chExt cx="0" cy="0"/>
        </a:xfrm>
      </p:grpSpPr>
      <p:sp>
        <p:nvSpPr>
          <p:cNvPr id="1552" name="Google Shape;1552;g103b319fe01_22_446"/>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Verification And Validation</a:t>
            </a:r>
            <a:endParaRPr/>
          </a:p>
        </p:txBody>
      </p:sp>
      <p:sp>
        <p:nvSpPr>
          <p:cNvPr id="1553" name="Google Shape;1553;g103b319fe01_22_44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t>Verification</a:t>
            </a:r>
            <a:endParaRPr/>
          </a:p>
          <a:p>
            <a:pPr marL="0" lvl="0" indent="0" algn="l" rtl="0">
              <a:spcBef>
                <a:spcPts val="0"/>
              </a:spcBef>
              <a:spcAft>
                <a:spcPts val="0"/>
              </a:spcAft>
              <a:buNone/>
            </a:pPr>
            <a:r>
              <a:rPr lang="en" i="1"/>
              <a:t>Product verification proves that an end product...for any element within the system structure conforms to its requirements or specifications,</a:t>
            </a:r>
            <a:endParaRPr i="1"/>
          </a:p>
          <a:p>
            <a:pPr marL="0" lvl="0" indent="0" algn="l" rtl="0">
              <a:spcBef>
                <a:spcPts val="0"/>
              </a:spcBef>
              <a:spcAft>
                <a:spcPts val="0"/>
              </a:spcAft>
              <a:buNone/>
            </a:pPr>
            <a:endParaRPr/>
          </a:p>
          <a:p>
            <a:pPr marL="0" lvl="0" indent="0" algn="l" rtl="0">
              <a:spcBef>
                <a:spcPts val="0"/>
              </a:spcBef>
              <a:spcAft>
                <a:spcPts val="0"/>
              </a:spcAft>
              <a:buNone/>
            </a:pPr>
            <a:r>
              <a:rPr lang="en" b="1"/>
              <a:t>Validation</a:t>
            </a:r>
            <a:endParaRPr/>
          </a:p>
          <a:p>
            <a:pPr marL="0" lvl="0" indent="0" algn="l" rtl="0">
              <a:spcBef>
                <a:spcPts val="0"/>
              </a:spcBef>
              <a:spcAft>
                <a:spcPts val="0"/>
              </a:spcAft>
              <a:buNone/>
            </a:pPr>
            <a:r>
              <a:rPr lang="en" i="1"/>
              <a:t>System validation confirms that the integrated realized end products conform to the stakeholder expectations.</a:t>
            </a:r>
            <a:endParaRPr i="1"/>
          </a:p>
          <a:p>
            <a:pPr marL="0" lvl="0" indent="0" algn="l" rtl="0">
              <a:spcBef>
                <a:spcPts val="0"/>
              </a:spcBef>
              <a:spcAft>
                <a:spcPts val="0"/>
              </a:spcAft>
              <a:buNone/>
            </a:pPr>
            <a:endParaRPr i="1"/>
          </a:p>
          <a:p>
            <a:pPr marL="0" lvl="0" indent="0" algn="l" rtl="0">
              <a:spcBef>
                <a:spcPts val="0"/>
              </a:spcBef>
              <a:spcAft>
                <a:spcPts val="0"/>
              </a:spcAft>
              <a:buNone/>
            </a:pPr>
            <a:r>
              <a:rPr lang="en" i="1"/>
              <a:t>-NASA Systems Engineering Handbook</a:t>
            </a:r>
            <a:endParaRPr i="1"/>
          </a:p>
        </p:txBody>
      </p:sp>
      <p:sp>
        <p:nvSpPr>
          <p:cNvPr id="1554" name="Google Shape;1554;g103b319fe01_22_4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123</a:t>
            </a:fld>
            <a:endParaRPr>
              <a:latin typeface="Arial"/>
              <a:ea typeface="Arial"/>
              <a:cs typeface="Arial"/>
              <a:sym typeface="Arial"/>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558"/>
        <p:cNvGrpSpPr/>
        <p:nvPr/>
      </p:nvGrpSpPr>
      <p:grpSpPr>
        <a:xfrm>
          <a:off x="0" y="0"/>
          <a:ext cx="0" cy="0"/>
          <a:chOff x="0" y="0"/>
          <a:chExt cx="0" cy="0"/>
        </a:xfrm>
      </p:grpSpPr>
      <p:sp>
        <p:nvSpPr>
          <p:cNvPr id="1559" name="Google Shape;1559;g103b319fe01_5_7"/>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Electronics Characterization - Power</a:t>
            </a:r>
            <a:endParaRPr/>
          </a:p>
        </p:txBody>
      </p:sp>
      <p:sp>
        <p:nvSpPr>
          <p:cNvPr id="1560" name="Google Shape;1560;g103b319fe01_5_7"/>
          <p:cNvSpPr txBox="1">
            <a:spLocks noGrp="1"/>
          </p:cNvSpPr>
          <p:nvPr>
            <p:ph type="body" idx="1"/>
          </p:nvPr>
        </p:nvSpPr>
        <p:spPr>
          <a:xfrm>
            <a:off x="311700" y="1152475"/>
            <a:ext cx="8520600" cy="37611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sz="1600"/>
              <a:t>Objective: </a:t>
            </a:r>
            <a:endParaRPr sz="1600"/>
          </a:p>
          <a:p>
            <a:pPr marL="914400" lvl="1" indent="-317500" algn="l" rtl="0">
              <a:spcBef>
                <a:spcPts val="0"/>
              </a:spcBef>
              <a:spcAft>
                <a:spcPts val="0"/>
              </a:spcAft>
              <a:buSzPts val="1400"/>
              <a:buChar char="○"/>
            </a:pPr>
            <a:r>
              <a:rPr lang="en"/>
              <a:t>Measure power draw of electronics</a:t>
            </a:r>
            <a:endParaRPr/>
          </a:p>
          <a:p>
            <a:pPr marL="914400" lvl="1" indent="-317500" algn="l" rtl="0">
              <a:spcBef>
                <a:spcPts val="0"/>
              </a:spcBef>
              <a:spcAft>
                <a:spcPts val="0"/>
              </a:spcAft>
              <a:buSzPts val="1400"/>
              <a:buChar char="○"/>
            </a:pPr>
            <a:r>
              <a:rPr lang="en"/>
              <a:t>Graph battery discharge characteristics and compare to model</a:t>
            </a:r>
            <a:endParaRPr/>
          </a:p>
          <a:p>
            <a:pPr marL="0" lvl="0" indent="0" algn="l" rtl="0">
              <a:spcBef>
                <a:spcPts val="0"/>
              </a:spcBef>
              <a:spcAft>
                <a:spcPts val="0"/>
              </a:spcAft>
              <a:buNone/>
            </a:pPr>
            <a:endParaRPr sz="1400"/>
          </a:p>
          <a:p>
            <a:pPr marL="457200" lvl="0" indent="-330200" algn="l" rtl="0">
              <a:spcBef>
                <a:spcPts val="0"/>
              </a:spcBef>
              <a:spcAft>
                <a:spcPts val="0"/>
              </a:spcAft>
              <a:buSzPts val="1600"/>
              <a:buChar char="●"/>
            </a:pPr>
            <a:r>
              <a:rPr lang="en" sz="1600"/>
              <a:t>Plan:</a:t>
            </a:r>
            <a:endParaRPr sz="1600"/>
          </a:p>
          <a:p>
            <a:pPr marL="914400" lvl="1" indent="-317500" algn="l" rtl="0">
              <a:spcBef>
                <a:spcPts val="0"/>
              </a:spcBef>
              <a:spcAft>
                <a:spcPts val="0"/>
              </a:spcAft>
              <a:buSzPts val="1400"/>
              <a:buChar char="○"/>
            </a:pPr>
            <a:r>
              <a:rPr lang="en"/>
              <a:t>Load Power Draw Test:  </a:t>
            </a:r>
            <a:endParaRPr/>
          </a:p>
          <a:p>
            <a:pPr marL="1371600" lvl="2" indent="-317500" algn="l" rtl="0">
              <a:spcBef>
                <a:spcPts val="0"/>
              </a:spcBef>
              <a:spcAft>
                <a:spcPts val="0"/>
              </a:spcAft>
              <a:buSzPts val="1400"/>
              <a:buChar char="■"/>
            </a:pPr>
            <a:r>
              <a:rPr lang="en"/>
              <a:t>Connect electronics to grid power and measure power drawn with multimeter</a:t>
            </a:r>
            <a:endParaRPr/>
          </a:p>
          <a:p>
            <a:pPr marL="914400" lvl="1" indent="-317500" algn="l" rtl="0">
              <a:spcBef>
                <a:spcPts val="0"/>
              </a:spcBef>
              <a:spcAft>
                <a:spcPts val="0"/>
              </a:spcAft>
              <a:buSzPts val="1400"/>
              <a:buChar char="○"/>
            </a:pPr>
            <a:r>
              <a:rPr lang="en"/>
              <a:t>Battery Source Characterization Test: </a:t>
            </a:r>
            <a:endParaRPr/>
          </a:p>
          <a:p>
            <a:pPr marL="1371600" lvl="2" indent="-317500" algn="l" rtl="0">
              <a:spcBef>
                <a:spcPts val="0"/>
              </a:spcBef>
              <a:spcAft>
                <a:spcPts val="0"/>
              </a:spcAft>
              <a:buSzPts val="1400"/>
              <a:buChar char="■"/>
            </a:pPr>
            <a:r>
              <a:rPr lang="en"/>
              <a:t>Connect electronics to the battery to and measure battery voltage and output current over time</a:t>
            </a:r>
            <a:endParaRPr/>
          </a:p>
          <a:p>
            <a:pPr marL="1371600" lvl="2" indent="-317500" algn="l" rtl="0">
              <a:spcBef>
                <a:spcPts val="0"/>
              </a:spcBef>
              <a:spcAft>
                <a:spcPts val="0"/>
              </a:spcAft>
              <a:buSzPts val="1400"/>
              <a:buChar char="■"/>
            </a:pPr>
            <a:r>
              <a:rPr lang="en"/>
              <a:t>Using Power drawn test to calibrate the model, compare the batteries expected and measured performances</a:t>
            </a:r>
            <a:endParaRPr/>
          </a:p>
          <a:p>
            <a:pPr marL="1371600" lvl="2" indent="-317500" algn="l" rtl="0">
              <a:spcBef>
                <a:spcPts val="0"/>
              </a:spcBef>
              <a:spcAft>
                <a:spcPts val="0"/>
              </a:spcAft>
              <a:buSzPts val="1400"/>
              <a:buChar char="■"/>
            </a:pPr>
            <a:r>
              <a:rPr lang="en"/>
              <a:t>Confirm upper boundary on power draw model</a:t>
            </a:r>
            <a:endParaRPr/>
          </a:p>
          <a:p>
            <a:pPr marL="0" lvl="0" indent="0" algn="l" rtl="0">
              <a:spcBef>
                <a:spcPts val="0"/>
              </a:spcBef>
              <a:spcAft>
                <a:spcPts val="0"/>
              </a:spcAft>
              <a:buNone/>
            </a:pPr>
            <a:endParaRPr/>
          </a:p>
        </p:txBody>
      </p:sp>
      <p:sp>
        <p:nvSpPr>
          <p:cNvPr id="1561" name="Google Shape;1561;g103b319fe01_5_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124</a:t>
            </a:fld>
            <a:endParaRPr>
              <a:latin typeface="Arial"/>
              <a:ea typeface="Arial"/>
              <a:cs typeface="Arial"/>
              <a:sym typeface="Arial"/>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565"/>
        <p:cNvGrpSpPr/>
        <p:nvPr/>
      </p:nvGrpSpPr>
      <p:grpSpPr>
        <a:xfrm>
          <a:off x="0" y="0"/>
          <a:ext cx="0" cy="0"/>
          <a:chOff x="0" y="0"/>
          <a:chExt cx="0" cy="0"/>
        </a:xfrm>
      </p:grpSpPr>
      <p:sp>
        <p:nvSpPr>
          <p:cNvPr id="1566" name="Google Shape;1566;g103b319fe01_5_14"/>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Electronics Characterization - Battery</a:t>
            </a:r>
            <a:endParaRPr/>
          </a:p>
        </p:txBody>
      </p:sp>
      <p:sp>
        <p:nvSpPr>
          <p:cNvPr id="1567" name="Google Shape;1567;g103b319fe01_5_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125</a:t>
            </a:fld>
            <a:endParaRPr>
              <a:latin typeface="Arial"/>
              <a:ea typeface="Arial"/>
              <a:cs typeface="Arial"/>
              <a:sym typeface="Arial"/>
            </a:endParaRPr>
          </a:p>
        </p:txBody>
      </p:sp>
      <p:pic>
        <p:nvPicPr>
          <p:cNvPr id="1568" name="Google Shape;1568;g103b319fe01_5_14"/>
          <p:cNvPicPr preferRelativeResize="0"/>
          <p:nvPr/>
        </p:nvPicPr>
        <p:blipFill>
          <a:blip r:embed="rId3">
            <a:alphaModFix/>
          </a:blip>
          <a:stretch>
            <a:fillRect/>
          </a:stretch>
        </p:blipFill>
        <p:spPr>
          <a:xfrm>
            <a:off x="4745992" y="1042425"/>
            <a:ext cx="4261233" cy="3195925"/>
          </a:xfrm>
          <a:prstGeom prst="rect">
            <a:avLst/>
          </a:prstGeom>
          <a:noFill/>
          <a:ln>
            <a:noFill/>
          </a:ln>
        </p:spPr>
      </p:pic>
      <p:sp>
        <p:nvSpPr>
          <p:cNvPr id="1569" name="Google Shape;1569;g103b319fe01_5_14"/>
          <p:cNvSpPr txBox="1"/>
          <p:nvPr/>
        </p:nvSpPr>
        <p:spPr>
          <a:xfrm>
            <a:off x="228600" y="1514050"/>
            <a:ext cx="1723800" cy="2385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latin typeface="Helvetica Neue"/>
                <a:ea typeface="Helvetica Neue"/>
                <a:cs typeface="Helvetica Neue"/>
                <a:sym typeface="Helvetica Neue"/>
              </a:rPr>
              <a:t>Assumptions:</a:t>
            </a:r>
            <a:endParaRPr sz="1100">
              <a:latin typeface="Helvetica Neue"/>
              <a:ea typeface="Helvetica Neue"/>
              <a:cs typeface="Helvetica Neue"/>
              <a:sym typeface="Helvetica Neue"/>
            </a:endParaRPr>
          </a:p>
          <a:p>
            <a:pPr marL="457200" lvl="0" indent="-298450" algn="l" rtl="0">
              <a:spcBef>
                <a:spcPts val="0"/>
              </a:spcBef>
              <a:spcAft>
                <a:spcPts val="0"/>
              </a:spcAft>
              <a:buSzPts val="1100"/>
              <a:buFont typeface="Helvetica Neue"/>
              <a:buChar char="●"/>
            </a:pPr>
            <a:r>
              <a:rPr lang="en" sz="1100">
                <a:latin typeface="Helvetica Neue"/>
                <a:ea typeface="Helvetica Neue"/>
                <a:cs typeface="Helvetica Neue"/>
                <a:sym typeface="Helvetica Neue"/>
              </a:rPr>
              <a:t>No peukert effect (pe = 1.1)</a:t>
            </a:r>
            <a:endParaRPr sz="1100">
              <a:latin typeface="Helvetica Neue"/>
              <a:ea typeface="Helvetica Neue"/>
              <a:cs typeface="Helvetica Neue"/>
              <a:sym typeface="Helvetica Neue"/>
            </a:endParaRPr>
          </a:p>
          <a:p>
            <a:pPr marL="457200" lvl="0" indent="-298450" algn="l" rtl="0">
              <a:spcBef>
                <a:spcPts val="0"/>
              </a:spcBef>
              <a:spcAft>
                <a:spcPts val="0"/>
              </a:spcAft>
              <a:buSzPts val="1100"/>
              <a:buFont typeface="Helvetica Neue"/>
              <a:buChar char="●"/>
            </a:pPr>
            <a:r>
              <a:rPr lang="en" sz="1100">
                <a:latin typeface="Helvetica Neue"/>
                <a:ea typeface="Helvetica Neue"/>
                <a:cs typeface="Helvetica Neue"/>
                <a:sym typeface="Helvetica Neue"/>
              </a:rPr>
              <a:t>No temperature change</a:t>
            </a:r>
            <a:endParaRPr sz="1100">
              <a:latin typeface="Helvetica Neue"/>
              <a:ea typeface="Helvetica Neue"/>
              <a:cs typeface="Helvetica Neue"/>
              <a:sym typeface="Helvetica Neue"/>
            </a:endParaRPr>
          </a:p>
          <a:p>
            <a:pPr marL="457200" lvl="0" indent="-298450" algn="l" rtl="0">
              <a:spcBef>
                <a:spcPts val="0"/>
              </a:spcBef>
              <a:spcAft>
                <a:spcPts val="0"/>
              </a:spcAft>
              <a:buSzPts val="1100"/>
              <a:buFont typeface="Helvetica Neue"/>
              <a:buChar char="●"/>
            </a:pPr>
            <a:r>
              <a:rPr lang="en" sz="1100">
                <a:latin typeface="Helvetica Neue"/>
                <a:ea typeface="Helvetica Neue"/>
                <a:cs typeface="Helvetica Neue"/>
                <a:sym typeface="Helvetica Neue"/>
              </a:rPr>
              <a:t>No self discharge</a:t>
            </a:r>
            <a:endParaRPr sz="1100">
              <a:latin typeface="Helvetica Neue"/>
              <a:ea typeface="Helvetica Neue"/>
              <a:cs typeface="Helvetica Neue"/>
              <a:sym typeface="Helvetica Neue"/>
            </a:endParaRPr>
          </a:p>
          <a:p>
            <a:pPr marL="457200" lvl="0" indent="-298450" algn="l" rtl="0">
              <a:spcBef>
                <a:spcPts val="0"/>
              </a:spcBef>
              <a:spcAft>
                <a:spcPts val="0"/>
              </a:spcAft>
              <a:buSzPts val="1100"/>
              <a:buFont typeface="Helvetica Neue"/>
              <a:buChar char="●"/>
            </a:pPr>
            <a:r>
              <a:rPr lang="en" sz="1100">
                <a:latin typeface="Helvetica Neue"/>
                <a:ea typeface="Helvetica Neue"/>
                <a:cs typeface="Helvetica Neue"/>
                <a:sym typeface="Helvetica Neue"/>
              </a:rPr>
              <a:t>Reversible process</a:t>
            </a:r>
            <a:endParaRPr sz="1100">
              <a:latin typeface="Helvetica Neue"/>
              <a:ea typeface="Helvetica Neue"/>
              <a:cs typeface="Helvetica Neue"/>
              <a:sym typeface="Helvetica Neue"/>
            </a:endParaRPr>
          </a:p>
          <a:p>
            <a:pPr marL="457200" lvl="0" indent="-298450" algn="l" rtl="0">
              <a:spcBef>
                <a:spcPts val="0"/>
              </a:spcBef>
              <a:spcAft>
                <a:spcPts val="0"/>
              </a:spcAft>
              <a:buSzPts val="1100"/>
              <a:buFont typeface="Helvetica Neue"/>
              <a:buChar char="●"/>
            </a:pPr>
            <a:r>
              <a:rPr lang="en" sz="1100">
                <a:latin typeface="Helvetica Neue"/>
                <a:ea typeface="Helvetica Neue"/>
                <a:cs typeface="Helvetica Neue"/>
                <a:sym typeface="Helvetica Neue"/>
              </a:rPr>
              <a:t>Constant internal resistance</a:t>
            </a:r>
            <a:endParaRPr sz="1100">
              <a:latin typeface="Helvetica Neue"/>
              <a:ea typeface="Helvetica Neue"/>
              <a:cs typeface="Helvetica Neue"/>
              <a:sym typeface="Helvetica Neue"/>
            </a:endParaRPr>
          </a:p>
          <a:p>
            <a:pPr marL="457200" lvl="0" indent="-298450" algn="l" rtl="0">
              <a:spcBef>
                <a:spcPts val="0"/>
              </a:spcBef>
              <a:spcAft>
                <a:spcPts val="0"/>
              </a:spcAft>
              <a:buSzPts val="1100"/>
              <a:buFont typeface="Helvetica Neue"/>
              <a:buChar char="●"/>
            </a:pPr>
            <a:r>
              <a:rPr lang="en" sz="1100">
                <a:latin typeface="Helvetica Neue"/>
                <a:ea typeface="Helvetica Neue"/>
                <a:cs typeface="Helvetica Neue"/>
                <a:sym typeface="Helvetica Neue"/>
              </a:rPr>
              <a:t>Constant current drawn</a:t>
            </a:r>
            <a:endParaRPr sz="1100">
              <a:latin typeface="Helvetica Neue"/>
              <a:ea typeface="Helvetica Neue"/>
              <a:cs typeface="Helvetica Neue"/>
              <a:sym typeface="Helvetica Neue"/>
            </a:endParaRPr>
          </a:p>
        </p:txBody>
      </p:sp>
      <p:sp>
        <p:nvSpPr>
          <p:cNvPr id="1570" name="Google Shape;1570;g103b319fe01_5_14"/>
          <p:cNvSpPr txBox="1"/>
          <p:nvPr/>
        </p:nvSpPr>
        <p:spPr>
          <a:xfrm>
            <a:off x="5402125" y="4238350"/>
            <a:ext cx="31320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Helvetica Neue"/>
                <a:ea typeface="Helvetica Neue"/>
                <a:cs typeface="Helvetica Neue"/>
                <a:sym typeface="Helvetica Neue"/>
              </a:rPr>
              <a:t>Graph assume</a:t>
            </a:r>
            <a:r>
              <a:rPr lang="en" sz="1200">
                <a:latin typeface="Helvetica Neue"/>
                <a:ea typeface="Helvetica Neue"/>
                <a:cs typeface="Helvetica Neue"/>
                <a:sym typeface="Helvetica Neue"/>
              </a:rPr>
              <a:t>s 5A constant discharge current (current used for rating battery)</a:t>
            </a:r>
            <a:endParaRPr sz="1200">
              <a:latin typeface="Helvetica Neue"/>
              <a:ea typeface="Helvetica Neue"/>
              <a:cs typeface="Helvetica Neue"/>
              <a:sym typeface="Helvetica Neue"/>
            </a:endParaRPr>
          </a:p>
        </p:txBody>
      </p:sp>
      <p:pic>
        <p:nvPicPr>
          <p:cNvPr id="1571" name="Google Shape;1571;g103b319fe01_5_14"/>
          <p:cNvPicPr preferRelativeResize="0"/>
          <p:nvPr/>
        </p:nvPicPr>
        <p:blipFill>
          <a:blip r:embed="rId4">
            <a:alphaModFix/>
          </a:blip>
          <a:stretch>
            <a:fillRect/>
          </a:stretch>
        </p:blipFill>
        <p:spPr>
          <a:xfrm>
            <a:off x="1952450" y="1601450"/>
            <a:ext cx="2903701" cy="2159800"/>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575"/>
        <p:cNvGrpSpPr/>
        <p:nvPr/>
      </p:nvGrpSpPr>
      <p:grpSpPr>
        <a:xfrm>
          <a:off x="0" y="0"/>
          <a:ext cx="0" cy="0"/>
          <a:chOff x="0" y="0"/>
          <a:chExt cx="0" cy="0"/>
        </a:xfrm>
      </p:grpSpPr>
      <p:sp>
        <p:nvSpPr>
          <p:cNvPr id="1576" name="Google Shape;1576;g1049b3fcd2c_5_61"/>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Simulation &amp; Software Verification</a:t>
            </a:r>
            <a:endParaRPr/>
          </a:p>
        </p:txBody>
      </p:sp>
      <p:sp>
        <p:nvSpPr>
          <p:cNvPr id="1577" name="Google Shape;1577;g1049b3fcd2c_5_6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Char char="●"/>
            </a:pPr>
            <a:r>
              <a:rPr lang="en"/>
              <a:t>Characterization tests</a:t>
            </a:r>
            <a:endParaRPr/>
          </a:p>
          <a:p>
            <a:pPr marL="914400" lvl="1" indent="-317500" algn="l" rtl="0">
              <a:spcBef>
                <a:spcPts val="0"/>
              </a:spcBef>
              <a:spcAft>
                <a:spcPts val="0"/>
              </a:spcAft>
              <a:buSzPts val="1400"/>
              <a:buChar char="○"/>
            </a:pPr>
            <a:r>
              <a:rPr lang="en"/>
              <a:t>For simulation tests, this includes running with known inputs that have expected outputs, including ones that would break or fail</a:t>
            </a:r>
            <a:endParaRPr/>
          </a:p>
          <a:p>
            <a:pPr marL="914400" lvl="1" indent="-317500" algn="l" rtl="0">
              <a:spcBef>
                <a:spcPts val="0"/>
              </a:spcBef>
              <a:spcAft>
                <a:spcPts val="0"/>
              </a:spcAft>
              <a:buSzPts val="1400"/>
              <a:buChar char="○"/>
            </a:pPr>
            <a:r>
              <a:rPr lang="en"/>
              <a:t>Example: GNC</a:t>
            </a:r>
            <a:endParaRPr/>
          </a:p>
          <a:p>
            <a:pPr marL="1371600" lvl="2" indent="-317500" algn="l" rtl="0">
              <a:spcBef>
                <a:spcPts val="0"/>
              </a:spcBef>
              <a:spcAft>
                <a:spcPts val="0"/>
              </a:spcAft>
              <a:buSzPts val="1400"/>
              <a:buChar char="■"/>
            </a:pPr>
            <a:r>
              <a:rPr lang="en"/>
              <a:t>Perform impossible maneuver</a:t>
            </a:r>
            <a:endParaRPr/>
          </a:p>
          <a:p>
            <a:pPr marL="1371600" lvl="2" indent="-317500" algn="l" rtl="0">
              <a:spcBef>
                <a:spcPts val="0"/>
              </a:spcBef>
              <a:spcAft>
                <a:spcPts val="0"/>
              </a:spcAft>
              <a:buSzPts val="1400"/>
              <a:buChar char="■"/>
            </a:pPr>
            <a:r>
              <a:rPr lang="en"/>
              <a:t>Perform nothing</a:t>
            </a:r>
            <a:endParaRPr/>
          </a:p>
          <a:p>
            <a:pPr marL="1371600" lvl="2" indent="-317500" algn="l" rtl="0">
              <a:spcBef>
                <a:spcPts val="0"/>
              </a:spcBef>
              <a:spcAft>
                <a:spcPts val="0"/>
              </a:spcAft>
              <a:buSzPts val="1400"/>
              <a:buChar char="■"/>
            </a:pPr>
            <a:r>
              <a:rPr lang="en"/>
              <a:t>Perform known maneuver and compare output with STK</a:t>
            </a:r>
            <a:endParaRPr/>
          </a:p>
          <a:p>
            <a:pPr marL="457200" lvl="0" indent="-342900" algn="l" rtl="0">
              <a:spcBef>
                <a:spcPts val="0"/>
              </a:spcBef>
              <a:spcAft>
                <a:spcPts val="0"/>
              </a:spcAft>
              <a:buSzPts val="1800"/>
              <a:buChar char="●"/>
            </a:pPr>
            <a:r>
              <a:rPr lang="en"/>
              <a:t>Software Architecture tests</a:t>
            </a:r>
            <a:endParaRPr/>
          </a:p>
          <a:p>
            <a:pPr marL="914400" lvl="1" indent="-317500" algn="l" rtl="0">
              <a:spcBef>
                <a:spcPts val="0"/>
              </a:spcBef>
              <a:spcAft>
                <a:spcPts val="0"/>
              </a:spcAft>
              <a:buSzPts val="1400"/>
              <a:buChar char="○"/>
            </a:pPr>
            <a:r>
              <a:rPr lang="en"/>
              <a:t>Send data and track data throughput</a:t>
            </a:r>
            <a:endParaRPr/>
          </a:p>
          <a:p>
            <a:pPr marL="914400" lvl="1" indent="-317500" algn="l" rtl="0">
              <a:spcBef>
                <a:spcPts val="0"/>
              </a:spcBef>
              <a:spcAft>
                <a:spcPts val="0"/>
              </a:spcAft>
              <a:buSzPts val="1400"/>
              <a:buChar char="○"/>
            </a:pPr>
            <a:r>
              <a:rPr lang="en"/>
              <a:t>Example: GNC</a:t>
            </a:r>
            <a:endParaRPr/>
          </a:p>
          <a:p>
            <a:pPr marL="1371600" lvl="2" indent="-317500" algn="l" rtl="0">
              <a:spcBef>
                <a:spcPts val="0"/>
              </a:spcBef>
              <a:spcAft>
                <a:spcPts val="0"/>
              </a:spcAft>
              <a:buSzPts val="1400"/>
              <a:buChar char="■"/>
            </a:pPr>
            <a:r>
              <a:rPr lang="en"/>
              <a:t>Send command for GNC maneuver</a:t>
            </a:r>
            <a:endParaRPr/>
          </a:p>
          <a:p>
            <a:pPr marL="1371600" lvl="2" indent="-317500" algn="l" rtl="0">
              <a:spcBef>
                <a:spcPts val="0"/>
              </a:spcBef>
              <a:spcAft>
                <a:spcPts val="0"/>
              </a:spcAft>
              <a:buSzPts val="1400"/>
              <a:buChar char="■"/>
            </a:pPr>
            <a:r>
              <a:rPr lang="en"/>
              <a:t>Track through logging every container that is subscribed receives proper data, and in the right order</a:t>
            </a:r>
            <a:endParaRPr/>
          </a:p>
        </p:txBody>
      </p:sp>
      <p:sp>
        <p:nvSpPr>
          <p:cNvPr id="1578" name="Google Shape;1578;g1049b3fcd2c_5_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126</a:t>
            </a:fld>
            <a:endParaRPr>
              <a:latin typeface="Arial"/>
              <a:ea typeface="Arial"/>
              <a:cs typeface="Arial"/>
              <a:sym typeface="Arial"/>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582"/>
        <p:cNvGrpSpPr/>
        <p:nvPr/>
      </p:nvGrpSpPr>
      <p:grpSpPr>
        <a:xfrm>
          <a:off x="0" y="0"/>
          <a:ext cx="0" cy="0"/>
          <a:chOff x="0" y="0"/>
          <a:chExt cx="0" cy="0"/>
        </a:xfrm>
      </p:grpSpPr>
      <p:sp>
        <p:nvSpPr>
          <p:cNvPr id="1583" name="Google Shape;1583;g1049b3fcd2c_5_67"/>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Simulation &amp; Software Verification</a:t>
            </a:r>
            <a:endParaRPr/>
          </a:p>
        </p:txBody>
      </p:sp>
      <p:sp>
        <p:nvSpPr>
          <p:cNvPr id="1584" name="Google Shape;1584;g1049b3fcd2c_5_6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92500"/>
          </a:bodyPr>
          <a:lstStyle/>
          <a:p>
            <a:pPr marL="457200" lvl="0" indent="-342900" algn="l" rtl="0">
              <a:spcBef>
                <a:spcPts val="0"/>
              </a:spcBef>
              <a:spcAft>
                <a:spcPts val="0"/>
              </a:spcAft>
              <a:buSzPts val="1800"/>
              <a:buChar char="●"/>
            </a:pPr>
            <a:r>
              <a:rPr lang="en"/>
              <a:t>FSW Tests</a:t>
            </a:r>
            <a:endParaRPr/>
          </a:p>
          <a:p>
            <a:pPr marL="914400" lvl="1" indent="-317500" algn="l" rtl="0">
              <a:spcBef>
                <a:spcPts val="0"/>
              </a:spcBef>
              <a:spcAft>
                <a:spcPts val="0"/>
              </a:spcAft>
              <a:buSzPts val="1400"/>
              <a:buChar char="○"/>
            </a:pPr>
            <a:r>
              <a:rPr lang="en"/>
              <a:t>Verify that each FSW component operates and communicates with the simulation as needed</a:t>
            </a:r>
            <a:endParaRPr/>
          </a:p>
          <a:p>
            <a:pPr marL="1371600" lvl="2" indent="-317500" algn="l" rtl="0">
              <a:spcBef>
                <a:spcPts val="0"/>
              </a:spcBef>
              <a:spcAft>
                <a:spcPts val="0"/>
              </a:spcAft>
              <a:buSzPts val="1400"/>
              <a:buChar char="■"/>
            </a:pPr>
            <a:r>
              <a:rPr lang="en"/>
              <a:t>Verify that the FSW container can access dynamics and simulated information from the proper simulation containers</a:t>
            </a:r>
            <a:endParaRPr/>
          </a:p>
          <a:p>
            <a:pPr marL="914400" lvl="1" indent="-317500" algn="l" rtl="0">
              <a:spcBef>
                <a:spcPts val="0"/>
              </a:spcBef>
              <a:spcAft>
                <a:spcPts val="0"/>
              </a:spcAft>
              <a:buSzPts val="1400"/>
              <a:buChar char="○"/>
            </a:pPr>
            <a:r>
              <a:rPr lang="en"/>
              <a:t>Verify that FSW can relay telemetry back to the communications subsystem</a:t>
            </a:r>
            <a:endParaRPr/>
          </a:p>
          <a:p>
            <a:pPr marL="1371600" lvl="2" indent="-317500" algn="l" rtl="0">
              <a:spcBef>
                <a:spcPts val="0"/>
              </a:spcBef>
              <a:spcAft>
                <a:spcPts val="0"/>
              </a:spcAft>
              <a:buSzPts val="1400"/>
              <a:buChar char="■"/>
            </a:pPr>
            <a:r>
              <a:rPr lang="en"/>
              <a:t>Verify that the FSW container can properly communicate with the communication subsystem and send hardware information</a:t>
            </a:r>
            <a:endParaRPr/>
          </a:p>
          <a:p>
            <a:pPr marL="457200" lvl="0" indent="-342900" algn="l" rtl="0">
              <a:spcBef>
                <a:spcPts val="0"/>
              </a:spcBef>
              <a:spcAft>
                <a:spcPts val="0"/>
              </a:spcAft>
              <a:buSzPts val="1800"/>
              <a:buChar char="●"/>
            </a:pPr>
            <a:r>
              <a:rPr lang="en"/>
              <a:t>Microservices tests</a:t>
            </a:r>
            <a:endParaRPr/>
          </a:p>
          <a:p>
            <a:pPr marL="914400" lvl="1" indent="-317500" algn="l" rtl="0">
              <a:spcBef>
                <a:spcPts val="0"/>
              </a:spcBef>
              <a:spcAft>
                <a:spcPts val="0"/>
              </a:spcAft>
              <a:buSzPts val="1400"/>
              <a:buChar char="○"/>
            </a:pPr>
            <a:r>
              <a:rPr lang="en"/>
              <a:t>Verify that containers can be swapped out with other similar containers and the system still runs, and that swapping with incompatible containers is handled gracefully.</a:t>
            </a:r>
            <a:endParaRPr/>
          </a:p>
          <a:p>
            <a:pPr marL="1371600" lvl="2" indent="-317500" algn="l" rtl="0">
              <a:spcBef>
                <a:spcPts val="0"/>
              </a:spcBef>
              <a:spcAft>
                <a:spcPts val="0"/>
              </a:spcAft>
              <a:buSzPts val="1400"/>
              <a:buChar char="■"/>
            </a:pPr>
            <a:r>
              <a:rPr lang="en"/>
              <a:t>Example: GNC</a:t>
            </a:r>
            <a:endParaRPr/>
          </a:p>
          <a:p>
            <a:pPr marL="1371600" lvl="2" indent="-317500" algn="l" rtl="0">
              <a:spcBef>
                <a:spcPts val="0"/>
              </a:spcBef>
              <a:spcAft>
                <a:spcPts val="0"/>
              </a:spcAft>
              <a:buSzPts val="1400"/>
              <a:buChar char="■"/>
            </a:pPr>
            <a:r>
              <a:rPr lang="en"/>
              <a:t>V</a:t>
            </a:r>
            <a:r>
              <a:rPr lang="e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9"/>
                  </a:ext>
                </a:extLst>
              </a:rPr>
              <a:t>erify that swapping out STK Component for 42 still allows for a full data throughput test</a:t>
            </a:r>
            <a:endParaRPr/>
          </a:p>
          <a:p>
            <a:pPr marL="1371600" lvl="2" indent="-317500" algn="l" rtl="0">
              <a:spcBef>
                <a:spcPts val="0"/>
              </a:spcBef>
              <a:spcAft>
                <a:spcPts val="0"/>
              </a:spcAft>
              <a:buSzPts val="1400"/>
              <a:buChar char="■"/>
            </a:pPr>
            <a:r>
              <a:rPr lang="en"/>
              <a:t>Verify that swapping out ADCS 42 for GNC 42 fails gracefully</a:t>
            </a:r>
            <a:endParaRPr/>
          </a:p>
        </p:txBody>
      </p:sp>
      <p:sp>
        <p:nvSpPr>
          <p:cNvPr id="1585" name="Google Shape;1585;g1049b3fcd2c_5_6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127</a:t>
            </a:fld>
            <a:endParaRPr>
              <a:latin typeface="Arial"/>
              <a:ea typeface="Arial"/>
              <a:cs typeface="Arial"/>
              <a:sym typeface="Arial"/>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589"/>
        <p:cNvGrpSpPr/>
        <p:nvPr/>
      </p:nvGrpSpPr>
      <p:grpSpPr>
        <a:xfrm>
          <a:off x="0" y="0"/>
          <a:ext cx="0" cy="0"/>
          <a:chOff x="0" y="0"/>
          <a:chExt cx="0" cy="0"/>
        </a:xfrm>
      </p:grpSpPr>
      <p:sp>
        <p:nvSpPr>
          <p:cNvPr id="1590" name="Google Shape;1590;g103b319fe01_4_10"/>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b="1"/>
              <a:t>MATLAB Thermal Model</a:t>
            </a:r>
            <a:endParaRPr/>
          </a:p>
        </p:txBody>
      </p:sp>
      <p:sp>
        <p:nvSpPr>
          <p:cNvPr id="1591" name="Google Shape;1591;g103b319fe01_4_10"/>
          <p:cNvSpPr txBox="1">
            <a:spLocks noGrp="1"/>
          </p:cNvSpPr>
          <p:nvPr>
            <p:ph type="body" idx="1"/>
          </p:nvPr>
        </p:nvSpPr>
        <p:spPr>
          <a:xfrm>
            <a:off x="301675" y="963500"/>
            <a:ext cx="4311900" cy="35106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Font typeface="Arial"/>
              <a:buChar char="●"/>
            </a:pPr>
            <a:r>
              <a:rPr lang="en" sz="1400">
                <a:latin typeface="Arial"/>
                <a:ea typeface="Arial"/>
                <a:cs typeface="Arial"/>
                <a:sym typeface="Arial"/>
              </a:rPr>
              <a:t>The model provides a good estimate of what heating and cooling will be required, and it allows for quick changes to parameters of the box and the effects on thermal loads</a:t>
            </a:r>
            <a:endParaRPr sz="1400">
              <a:latin typeface="Arial"/>
              <a:ea typeface="Arial"/>
              <a:cs typeface="Arial"/>
              <a:sym typeface="Arial"/>
            </a:endParaRPr>
          </a:p>
          <a:p>
            <a:pPr marL="457200" lvl="0" indent="-317500" algn="l" rtl="0">
              <a:spcBef>
                <a:spcPts val="0"/>
              </a:spcBef>
              <a:spcAft>
                <a:spcPts val="0"/>
              </a:spcAft>
              <a:buClr>
                <a:schemeClr val="dk1"/>
              </a:buClr>
              <a:buSzPts val="1400"/>
              <a:buFont typeface="Arial"/>
              <a:buChar char="●"/>
            </a:pPr>
            <a:r>
              <a:rPr lang="en" sz="1400">
                <a:latin typeface="Arial"/>
                <a:ea typeface="Arial"/>
                <a:cs typeface="Arial"/>
                <a:sym typeface="Arial"/>
              </a:rPr>
              <a:t>The assumption of isothermal is not a good assumption as the temperatures of the inside and outside surfaces may vary and be used to simplify calculations</a:t>
            </a:r>
            <a:endParaRPr sz="1400">
              <a:latin typeface="Arial"/>
              <a:ea typeface="Arial"/>
              <a:cs typeface="Arial"/>
              <a:sym typeface="Arial"/>
            </a:endParaRPr>
          </a:p>
          <a:p>
            <a:pPr marL="457200" lvl="0" indent="-317500" algn="l" rtl="0">
              <a:spcBef>
                <a:spcPts val="0"/>
              </a:spcBef>
              <a:spcAft>
                <a:spcPts val="0"/>
              </a:spcAft>
              <a:buClr>
                <a:schemeClr val="dk1"/>
              </a:buClr>
              <a:buSzPts val="1400"/>
              <a:buFont typeface="Arial"/>
              <a:buChar char="●"/>
            </a:pPr>
            <a:r>
              <a:rPr lang="en" sz="1400">
                <a:latin typeface="Arial"/>
                <a:ea typeface="Arial"/>
                <a:cs typeface="Arial"/>
                <a:sym typeface="Arial"/>
              </a:rPr>
              <a:t>The amount of solar radiation included was a value typically used for determining power produced by solar panels and is a poor indication of infrared heat produced</a:t>
            </a:r>
            <a:endParaRPr sz="1400">
              <a:latin typeface="Arial"/>
              <a:ea typeface="Arial"/>
              <a:cs typeface="Arial"/>
              <a:sym typeface="Arial"/>
            </a:endParaRPr>
          </a:p>
          <a:p>
            <a:pPr marL="457200" lvl="0" indent="-317500" algn="l" rtl="0">
              <a:spcBef>
                <a:spcPts val="0"/>
              </a:spcBef>
              <a:spcAft>
                <a:spcPts val="0"/>
              </a:spcAft>
              <a:buClr>
                <a:schemeClr val="dk1"/>
              </a:buClr>
              <a:buSzPts val="1400"/>
              <a:buFont typeface="Arial"/>
              <a:buChar char="●"/>
            </a:pPr>
            <a:r>
              <a:rPr lang="en" sz="1400">
                <a:latin typeface="Arial"/>
                <a:ea typeface="Arial"/>
                <a:cs typeface="Arial"/>
                <a:sym typeface="Arial"/>
              </a:rPr>
              <a:t>The model is verified with SolidWorks simulations</a:t>
            </a:r>
            <a:endParaRPr sz="1400">
              <a:latin typeface="Arial"/>
              <a:ea typeface="Arial"/>
              <a:cs typeface="Arial"/>
              <a:sym typeface="Arial"/>
            </a:endParaRPr>
          </a:p>
          <a:p>
            <a:pPr marL="457200" lvl="0" indent="-317500" algn="l" rtl="0">
              <a:spcBef>
                <a:spcPts val="0"/>
              </a:spcBef>
              <a:spcAft>
                <a:spcPts val="0"/>
              </a:spcAft>
              <a:buClr>
                <a:schemeClr val="dk1"/>
              </a:buClr>
              <a:buSzPts val="1400"/>
              <a:buFont typeface="Arial"/>
              <a:buChar char="●"/>
            </a:pPr>
            <a:endParaRPr sz="1400">
              <a:latin typeface="Arial"/>
              <a:ea typeface="Arial"/>
              <a:cs typeface="Arial"/>
              <a:sym typeface="Arial"/>
            </a:endParaRPr>
          </a:p>
          <a:p>
            <a:pPr marL="457200" lvl="0" indent="-317500" algn="l" rtl="0">
              <a:spcBef>
                <a:spcPts val="0"/>
              </a:spcBef>
              <a:spcAft>
                <a:spcPts val="0"/>
              </a:spcAft>
              <a:buClr>
                <a:srgbClr val="595959"/>
              </a:buClr>
              <a:buSzPts val="1400"/>
              <a:buFont typeface="Arial"/>
              <a:buChar char="●"/>
            </a:pPr>
            <a:endParaRPr sz="1400">
              <a:latin typeface="Arial"/>
              <a:ea typeface="Arial"/>
              <a:cs typeface="Arial"/>
              <a:sym typeface="Arial"/>
            </a:endParaRPr>
          </a:p>
        </p:txBody>
      </p:sp>
      <p:sp>
        <p:nvSpPr>
          <p:cNvPr id="1592" name="Google Shape;1592;g103b319fe01_4_10"/>
          <p:cNvSpPr txBox="1"/>
          <p:nvPr/>
        </p:nvSpPr>
        <p:spPr>
          <a:xfrm>
            <a:off x="4686075" y="913375"/>
            <a:ext cx="3910800" cy="3869700"/>
          </a:xfrm>
          <a:prstGeom prst="rect">
            <a:avLst/>
          </a:prstGeom>
          <a:noFill/>
          <a:ln>
            <a:noFill/>
          </a:ln>
        </p:spPr>
        <p:txBody>
          <a:bodyPr spcFirstLastPara="1" wrap="square" lIns="91425" tIns="91425" rIns="91425" bIns="91425" anchor="t" anchorCtr="0">
            <a:spAutoFit/>
          </a:bodyPr>
          <a:lstStyle/>
          <a:p>
            <a:pPr marL="457200" lvl="0" indent="-317500" algn="l" rtl="0">
              <a:lnSpc>
                <a:spcPct val="115000"/>
              </a:lnSpc>
              <a:spcBef>
                <a:spcPts val="0"/>
              </a:spcBef>
              <a:spcAft>
                <a:spcPts val="0"/>
              </a:spcAft>
              <a:buClr>
                <a:schemeClr val="dk1"/>
              </a:buClr>
              <a:buSzPts val="1400"/>
              <a:buChar char="●"/>
            </a:pPr>
            <a:r>
              <a:rPr lang="en">
                <a:solidFill>
                  <a:schemeClr val="dk1"/>
                </a:solidFill>
              </a:rPr>
              <a:t>3D thermal model using resistances</a:t>
            </a:r>
            <a:endParaRPr>
              <a:solidFill>
                <a:schemeClr val="dk1"/>
              </a:solidFill>
            </a:endParaRPr>
          </a:p>
          <a:p>
            <a:pPr marL="457200" lvl="0" indent="-317500" algn="l" rtl="0">
              <a:lnSpc>
                <a:spcPct val="115000"/>
              </a:lnSpc>
              <a:spcBef>
                <a:spcPts val="0"/>
              </a:spcBef>
              <a:spcAft>
                <a:spcPts val="0"/>
              </a:spcAft>
              <a:buClr>
                <a:schemeClr val="dk1"/>
              </a:buClr>
              <a:buSzPts val="1400"/>
              <a:buChar char="●"/>
            </a:pPr>
            <a:r>
              <a:rPr lang="en">
                <a:solidFill>
                  <a:schemeClr val="dk1"/>
                </a:solidFill>
              </a:rPr>
              <a:t>Assumes isothermal box, steady-state,</a:t>
            </a:r>
            <a:br>
              <a:rPr lang="en">
                <a:solidFill>
                  <a:schemeClr val="dk1"/>
                </a:solidFill>
              </a:rPr>
            </a:br>
            <a:r>
              <a:rPr lang="en">
                <a:solidFill>
                  <a:schemeClr val="dk1"/>
                </a:solidFill>
              </a:rPr>
              <a:t>no snow or rain, constant conductivity </a:t>
            </a:r>
            <a:br>
              <a:rPr lang="en">
                <a:solidFill>
                  <a:schemeClr val="dk1"/>
                </a:solidFill>
              </a:rPr>
            </a:br>
            <a:r>
              <a:rPr lang="en">
                <a:solidFill>
                  <a:schemeClr val="dk1"/>
                </a:solidFill>
              </a:rPr>
              <a:t>emissivity/absorptivity, perfect cube box, box is entirely enclosed by environment (Earth)</a:t>
            </a:r>
            <a:endParaRPr>
              <a:solidFill>
                <a:schemeClr val="dk1"/>
              </a:solidFill>
            </a:endParaRPr>
          </a:p>
          <a:p>
            <a:pPr marL="457200" lvl="0" indent="-317500" algn="l" rtl="0">
              <a:lnSpc>
                <a:spcPct val="115000"/>
              </a:lnSpc>
              <a:spcBef>
                <a:spcPts val="0"/>
              </a:spcBef>
              <a:spcAft>
                <a:spcPts val="0"/>
              </a:spcAft>
              <a:buClr>
                <a:schemeClr val="dk1"/>
              </a:buClr>
              <a:buSzPts val="1400"/>
              <a:buChar char="●"/>
            </a:pPr>
            <a:r>
              <a:rPr lang="en">
                <a:solidFill>
                  <a:schemeClr val="dk1"/>
                </a:solidFill>
              </a:rPr>
              <a:t>Includes forced and natural convection, and heat produced by electronics</a:t>
            </a:r>
            <a:endParaRPr>
              <a:solidFill>
                <a:schemeClr val="dk1"/>
              </a:solidFill>
            </a:endParaRPr>
          </a:p>
          <a:p>
            <a:pPr marL="457200" lvl="0" indent="-317500" algn="l" rtl="0">
              <a:lnSpc>
                <a:spcPct val="115000"/>
              </a:lnSpc>
              <a:spcBef>
                <a:spcPts val="0"/>
              </a:spcBef>
              <a:spcAft>
                <a:spcPts val="0"/>
              </a:spcAft>
              <a:buClr>
                <a:schemeClr val="dk1"/>
              </a:buClr>
              <a:buSzPts val="1400"/>
              <a:buChar char="●"/>
            </a:pPr>
            <a:r>
              <a:rPr lang="en">
                <a:solidFill>
                  <a:schemeClr val="dk1"/>
                </a:solidFill>
              </a:rPr>
              <a:t>Conservative model</a:t>
            </a:r>
            <a:endParaRPr>
              <a:solidFill>
                <a:schemeClr val="dk1"/>
              </a:solidFill>
            </a:endParaRPr>
          </a:p>
          <a:p>
            <a:pPr marL="914400" lvl="1" indent="-317500" algn="l" rtl="0">
              <a:lnSpc>
                <a:spcPct val="115000"/>
              </a:lnSpc>
              <a:spcBef>
                <a:spcPts val="0"/>
              </a:spcBef>
              <a:spcAft>
                <a:spcPts val="0"/>
              </a:spcAft>
              <a:buClr>
                <a:schemeClr val="dk1"/>
              </a:buClr>
              <a:buSzPts val="1400"/>
              <a:buChar char="○"/>
            </a:pPr>
            <a:r>
              <a:rPr lang="en">
                <a:solidFill>
                  <a:schemeClr val="dk1"/>
                </a:solidFill>
              </a:rPr>
              <a:t>Extreme Temperatures</a:t>
            </a:r>
            <a:endParaRPr>
              <a:solidFill>
                <a:schemeClr val="dk1"/>
              </a:solidFill>
            </a:endParaRPr>
          </a:p>
          <a:p>
            <a:pPr marL="914400" lvl="1" indent="-317500" algn="l" rtl="0">
              <a:lnSpc>
                <a:spcPct val="115000"/>
              </a:lnSpc>
              <a:spcBef>
                <a:spcPts val="0"/>
              </a:spcBef>
              <a:spcAft>
                <a:spcPts val="0"/>
              </a:spcAft>
              <a:buClr>
                <a:schemeClr val="dk1"/>
              </a:buClr>
              <a:buSzPts val="1400"/>
              <a:buChar char="○"/>
            </a:pPr>
            <a:r>
              <a:rPr lang="en">
                <a:solidFill>
                  <a:schemeClr val="dk1"/>
                </a:solidFill>
              </a:rPr>
              <a:t>Low end night with no electronics</a:t>
            </a:r>
            <a:br>
              <a:rPr lang="en">
                <a:solidFill>
                  <a:schemeClr val="dk1"/>
                </a:solidFill>
              </a:rPr>
            </a:br>
            <a:r>
              <a:rPr lang="en">
                <a:solidFill>
                  <a:schemeClr val="dk1"/>
                </a:solidFill>
              </a:rPr>
              <a:t>producing power, high winds</a:t>
            </a:r>
            <a:endParaRPr>
              <a:solidFill>
                <a:schemeClr val="dk1"/>
              </a:solidFill>
            </a:endParaRPr>
          </a:p>
          <a:p>
            <a:pPr marL="914400" lvl="1" indent="-317500" algn="l" rtl="0">
              <a:lnSpc>
                <a:spcPct val="115000"/>
              </a:lnSpc>
              <a:spcBef>
                <a:spcPts val="0"/>
              </a:spcBef>
              <a:spcAft>
                <a:spcPts val="0"/>
              </a:spcAft>
              <a:buClr>
                <a:schemeClr val="dk1"/>
              </a:buClr>
              <a:buSzPts val="1400"/>
              <a:buChar char="○"/>
            </a:pPr>
            <a:r>
              <a:rPr lang="en">
                <a:solidFill>
                  <a:schemeClr val="dk1"/>
                </a:solidFill>
              </a:rPr>
              <a:t>High end day with max power by</a:t>
            </a:r>
            <a:br>
              <a:rPr lang="en">
                <a:solidFill>
                  <a:schemeClr val="dk1"/>
                </a:solidFill>
              </a:rPr>
            </a:br>
            <a:r>
              <a:rPr lang="en">
                <a:solidFill>
                  <a:schemeClr val="dk1"/>
                </a:solidFill>
              </a:rPr>
              <a:t>electronics, maximum solar</a:t>
            </a:r>
            <a:br>
              <a:rPr lang="en">
                <a:solidFill>
                  <a:schemeClr val="dk1"/>
                </a:solidFill>
              </a:rPr>
            </a:br>
            <a:r>
              <a:rPr lang="en">
                <a:solidFill>
                  <a:schemeClr val="dk1"/>
                </a:solidFill>
              </a:rPr>
              <a:t>incident radiation </a:t>
            </a:r>
            <a:endParaRPr>
              <a:solidFill>
                <a:schemeClr val="dk1"/>
              </a:solidFill>
            </a:endParaRPr>
          </a:p>
        </p:txBody>
      </p:sp>
      <p:sp>
        <p:nvSpPr>
          <p:cNvPr id="1593" name="Google Shape;1593;g103b319fe01_4_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128</a:t>
            </a:fld>
            <a:endParaRPr>
              <a:latin typeface="Arial"/>
              <a:ea typeface="Arial"/>
              <a:cs typeface="Arial"/>
              <a:sym typeface="Arial"/>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597"/>
        <p:cNvGrpSpPr/>
        <p:nvPr/>
      </p:nvGrpSpPr>
      <p:grpSpPr>
        <a:xfrm>
          <a:off x="0" y="0"/>
          <a:ext cx="0" cy="0"/>
          <a:chOff x="0" y="0"/>
          <a:chExt cx="0" cy="0"/>
        </a:xfrm>
      </p:grpSpPr>
      <p:pic>
        <p:nvPicPr>
          <p:cNvPr id="1598" name="Google Shape;1598;g103b319fe01_4_17"/>
          <p:cNvPicPr preferRelativeResize="0"/>
          <p:nvPr/>
        </p:nvPicPr>
        <p:blipFill rotWithShape="1">
          <a:blip r:embed="rId3">
            <a:alphaModFix/>
          </a:blip>
          <a:srcRect r="11032" b="11363"/>
          <a:stretch/>
        </p:blipFill>
        <p:spPr>
          <a:xfrm>
            <a:off x="692325" y="1212625"/>
            <a:ext cx="3966599" cy="3450600"/>
          </a:xfrm>
          <a:prstGeom prst="rect">
            <a:avLst/>
          </a:prstGeom>
          <a:noFill/>
          <a:ln>
            <a:noFill/>
          </a:ln>
        </p:spPr>
      </p:pic>
      <p:sp>
        <p:nvSpPr>
          <p:cNvPr id="1599" name="Google Shape;1599;g103b319fe01_4_17"/>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b="1"/>
              <a:t>MATLAB Thermal Model - Cont.</a:t>
            </a:r>
            <a:endParaRPr b="1"/>
          </a:p>
        </p:txBody>
      </p:sp>
      <p:pic>
        <p:nvPicPr>
          <p:cNvPr id="1600" name="Google Shape;1600;g103b319fe01_4_17"/>
          <p:cNvPicPr preferRelativeResize="0"/>
          <p:nvPr/>
        </p:nvPicPr>
        <p:blipFill>
          <a:blip r:embed="rId4">
            <a:alphaModFix/>
          </a:blip>
          <a:stretch>
            <a:fillRect/>
          </a:stretch>
        </p:blipFill>
        <p:spPr>
          <a:xfrm>
            <a:off x="5586702" y="1055025"/>
            <a:ext cx="3245600" cy="3611300"/>
          </a:xfrm>
          <a:prstGeom prst="rect">
            <a:avLst/>
          </a:prstGeom>
          <a:noFill/>
          <a:ln>
            <a:noFill/>
          </a:ln>
        </p:spPr>
      </p:pic>
      <p:sp>
        <p:nvSpPr>
          <p:cNvPr id="1601" name="Google Shape;1601;g103b319fe01_4_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129</a:t>
            </a:fld>
            <a:endParaRPr>
              <a:latin typeface="Arial"/>
              <a:ea typeface="Arial"/>
              <a:cs typeface="Arial"/>
              <a:sym typeface="Arial"/>
            </a:endParaRPr>
          </a:p>
        </p:txBody>
      </p:sp>
      <p:sp>
        <p:nvSpPr>
          <p:cNvPr id="1602" name="Google Shape;1602;g103b319fe01_4_17"/>
          <p:cNvSpPr txBox="1"/>
          <p:nvPr/>
        </p:nvSpPr>
        <p:spPr>
          <a:xfrm>
            <a:off x="1890350" y="4582625"/>
            <a:ext cx="562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rPr>
              <a:t>Q̇</a:t>
            </a:r>
            <a:r>
              <a:rPr lang="en" baseline="-25000">
                <a:solidFill>
                  <a:srgbClr val="FFFFFF"/>
                </a:solidFill>
              </a:rPr>
              <a:t>cond</a:t>
            </a:r>
            <a:endParaRPr baseline="-25000">
              <a:solidFill>
                <a:srgbClr val="FFFFFF"/>
              </a:solidFill>
            </a:endParaRPr>
          </a:p>
        </p:txBody>
      </p:sp>
      <p:sp>
        <p:nvSpPr>
          <p:cNvPr id="1603" name="Google Shape;1603;g103b319fe01_4_17"/>
          <p:cNvSpPr txBox="1"/>
          <p:nvPr/>
        </p:nvSpPr>
        <p:spPr>
          <a:xfrm>
            <a:off x="2394375" y="4582625"/>
            <a:ext cx="562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rPr>
              <a:t>Q̇</a:t>
            </a:r>
            <a:r>
              <a:rPr lang="en" baseline="-25000">
                <a:solidFill>
                  <a:srgbClr val="FFFFFF"/>
                </a:solidFill>
              </a:rPr>
              <a:t>cond</a:t>
            </a:r>
            <a:endParaRPr baseline="-25000">
              <a:solidFill>
                <a:srgbClr val="FFFFFF"/>
              </a:solidFill>
            </a:endParaRPr>
          </a:p>
        </p:txBody>
      </p:sp>
      <p:cxnSp>
        <p:nvCxnSpPr>
          <p:cNvPr id="1604" name="Google Shape;1604;g103b319fe01_4_17"/>
          <p:cNvCxnSpPr/>
          <p:nvPr/>
        </p:nvCxnSpPr>
        <p:spPr>
          <a:xfrm>
            <a:off x="2163275" y="2337313"/>
            <a:ext cx="1255800" cy="0"/>
          </a:xfrm>
          <a:prstGeom prst="straightConnector1">
            <a:avLst/>
          </a:prstGeom>
          <a:noFill/>
          <a:ln w="19050" cap="flat" cmpd="sng">
            <a:solidFill>
              <a:srgbClr val="FFFFFF"/>
            </a:solidFill>
            <a:prstDash val="solid"/>
            <a:round/>
            <a:headEnd type="none" w="med" len="med"/>
            <a:tailEnd type="triangle" w="med" len="med"/>
          </a:ln>
        </p:spPr>
      </p:cxnSp>
      <p:cxnSp>
        <p:nvCxnSpPr>
          <p:cNvPr id="1605" name="Google Shape;1605;g103b319fe01_4_17"/>
          <p:cNvCxnSpPr/>
          <p:nvPr/>
        </p:nvCxnSpPr>
        <p:spPr>
          <a:xfrm flipH="1">
            <a:off x="3264875" y="1754638"/>
            <a:ext cx="345000" cy="174300"/>
          </a:xfrm>
          <a:prstGeom prst="straightConnector1">
            <a:avLst/>
          </a:prstGeom>
          <a:noFill/>
          <a:ln w="19050" cap="flat" cmpd="sng">
            <a:solidFill>
              <a:srgbClr val="FFFFFF"/>
            </a:solidFill>
            <a:prstDash val="solid"/>
            <a:round/>
            <a:headEnd type="none" w="med" len="med"/>
            <a:tailEnd type="triangle" w="med" len="med"/>
          </a:ln>
        </p:spPr>
      </p:cxnSp>
      <p:sp>
        <p:nvSpPr>
          <p:cNvPr id="1606" name="Google Shape;1606;g103b319fe01_4_17"/>
          <p:cNvSpPr txBox="1"/>
          <p:nvPr/>
        </p:nvSpPr>
        <p:spPr>
          <a:xfrm>
            <a:off x="2649688" y="4115488"/>
            <a:ext cx="562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rPr>
              <a:t>Q̇</a:t>
            </a:r>
            <a:r>
              <a:rPr lang="en" baseline="-25000">
                <a:solidFill>
                  <a:srgbClr val="FFFFFF"/>
                </a:solidFill>
              </a:rPr>
              <a:t>cond</a:t>
            </a:r>
            <a:endParaRPr baseline="-25000">
              <a:solidFill>
                <a:srgbClr val="FFFFFF"/>
              </a:solidFill>
            </a:endParaRPr>
          </a:p>
        </p:txBody>
      </p:sp>
      <p:sp>
        <p:nvSpPr>
          <p:cNvPr id="1607" name="Google Shape;1607;g103b319fe01_4_17"/>
          <p:cNvSpPr txBox="1"/>
          <p:nvPr/>
        </p:nvSpPr>
        <p:spPr>
          <a:xfrm>
            <a:off x="2980813" y="4075288"/>
            <a:ext cx="562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rPr>
              <a:t>Q̇</a:t>
            </a:r>
            <a:r>
              <a:rPr lang="en" baseline="-25000">
                <a:solidFill>
                  <a:srgbClr val="FFFFFF"/>
                </a:solidFill>
              </a:rPr>
              <a:t>cond</a:t>
            </a:r>
            <a:endParaRPr baseline="-25000">
              <a:solidFill>
                <a:srgbClr val="FFFFFF"/>
              </a:solidFill>
            </a:endParaRPr>
          </a:p>
        </p:txBody>
      </p:sp>
      <p:sp>
        <p:nvSpPr>
          <p:cNvPr id="1608" name="Google Shape;1608;g103b319fe01_4_17"/>
          <p:cNvSpPr txBox="1"/>
          <p:nvPr/>
        </p:nvSpPr>
        <p:spPr>
          <a:xfrm>
            <a:off x="3703725" y="3715288"/>
            <a:ext cx="562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rPr>
              <a:t>Q̇</a:t>
            </a:r>
            <a:r>
              <a:rPr lang="en" baseline="-25000">
                <a:solidFill>
                  <a:srgbClr val="FFFFFF"/>
                </a:solidFill>
              </a:rPr>
              <a:t>conv</a:t>
            </a:r>
            <a:endParaRPr baseline="-25000">
              <a:solidFill>
                <a:srgbClr val="FFFFFF"/>
              </a:solidFill>
            </a:endParaRPr>
          </a:p>
        </p:txBody>
      </p:sp>
      <p:sp>
        <p:nvSpPr>
          <p:cNvPr id="1609" name="Google Shape;1609;g103b319fe01_4_17"/>
          <p:cNvSpPr txBox="1"/>
          <p:nvPr/>
        </p:nvSpPr>
        <p:spPr>
          <a:xfrm>
            <a:off x="3703725" y="4115488"/>
            <a:ext cx="562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rPr>
              <a:t>Q̇</a:t>
            </a:r>
            <a:r>
              <a:rPr lang="en" baseline="-25000">
                <a:solidFill>
                  <a:srgbClr val="FFFFFF"/>
                </a:solidFill>
              </a:rPr>
              <a:t>rad</a:t>
            </a:r>
            <a:endParaRPr baseline="-25000">
              <a:solidFill>
                <a:srgbClr val="FFFFFF"/>
              </a:solidFill>
            </a:endParaRPr>
          </a:p>
        </p:txBody>
      </p:sp>
      <p:sp>
        <p:nvSpPr>
          <p:cNvPr id="1610" name="Google Shape;1610;g103b319fe01_4_17"/>
          <p:cNvSpPr txBox="1"/>
          <p:nvPr/>
        </p:nvSpPr>
        <p:spPr>
          <a:xfrm>
            <a:off x="3496175" y="2137213"/>
            <a:ext cx="1208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rPr>
              <a:t>Q̇</a:t>
            </a:r>
            <a:r>
              <a:rPr lang="en" baseline="-25000">
                <a:solidFill>
                  <a:srgbClr val="FFFFFF"/>
                </a:solidFill>
              </a:rPr>
              <a:t>gen</a:t>
            </a:r>
            <a:r>
              <a:rPr lang="en">
                <a:solidFill>
                  <a:srgbClr val="FFFFFF"/>
                </a:solidFill>
              </a:rPr>
              <a:t> + Q̇</a:t>
            </a:r>
            <a:r>
              <a:rPr lang="en" baseline="-25000">
                <a:solidFill>
                  <a:srgbClr val="FFFFFF"/>
                </a:solidFill>
              </a:rPr>
              <a:t>thermal</a:t>
            </a:r>
            <a:endParaRPr>
              <a:solidFill>
                <a:srgbClr val="FFFFFF"/>
              </a:solidFill>
            </a:endParaRPr>
          </a:p>
        </p:txBody>
      </p:sp>
      <p:sp>
        <p:nvSpPr>
          <p:cNvPr id="1611" name="Google Shape;1611;g103b319fe01_4_17"/>
          <p:cNvSpPr txBox="1"/>
          <p:nvPr/>
        </p:nvSpPr>
        <p:spPr>
          <a:xfrm>
            <a:off x="3609875" y="1455213"/>
            <a:ext cx="562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rPr>
              <a:t>Q̇</a:t>
            </a:r>
            <a:r>
              <a:rPr lang="en" baseline="-25000">
                <a:solidFill>
                  <a:srgbClr val="FFFFFF"/>
                </a:solidFill>
              </a:rPr>
              <a:t>solar</a:t>
            </a:r>
            <a:endParaRPr baseline="-25000">
              <a:solidFill>
                <a:srgbClr val="FFFFFF"/>
              </a:solidFill>
            </a:endParaRPr>
          </a:p>
        </p:txBody>
      </p:sp>
      <p:sp>
        <p:nvSpPr>
          <p:cNvPr id="1612" name="Google Shape;1612;g103b319fe01_4_17"/>
          <p:cNvSpPr/>
          <p:nvPr/>
        </p:nvSpPr>
        <p:spPr>
          <a:xfrm>
            <a:off x="4048425" y="1212625"/>
            <a:ext cx="610500" cy="589800"/>
          </a:xfrm>
          <a:prstGeom prst="sun">
            <a:avLst>
              <a:gd name="adj" fmla="val 2500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g103b319fe01_5_24"/>
          <p:cNvPicPr preferRelativeResize="0"/>
          <p:nvPr/>
        </p:nvPicPr>
        <p:blipFill>
          <a:blip r:embed="rId3">
            <a:alphaModFix/>
          </a:blip>
          <a:stretch>
            <a:fillRect/>
          </a:stretch>
        </p:blipFill>
        <p:spPr>
          <a:xfrm>
            <a:off x="7178503" y="3273819"/>
            <a:ext cx="1475108" cy="1429525"/>
          </a:xfrm>
          <a:prstGeom prst="rect">
            <a:avLst/>
          </a:prstGeom>
          <a:noFill/>
          <a:ln>
            <a:noFill/>
          </a:ln>
        </p:spPr>
      </p:pic>
      <p:pic>
        <p:nvPicPr>
          <p:cNvPr id="196" name="Google Shape;196;g103b319fe01_5_24"/>
          <p:cNvPicPr preferRelativeResize="0"/>
          <p:nvPr/>
        </p:nvPicPr>
        <p:blipFill>
          <a:blip r:embed="rId4">
            <a:alphaModFix/>
          </a:blip>
          <a:stretch>
            <a:fillRect/>
          </a:stretch>
        </p:blipFill>
        <p:spPr>
          <a:xfrm rot="347674">
            <a:off x="5171081" y="3270348"/>
            <a:ext cx="1077129" cy="1427269"/>
          </a:xfrm>
          <a:prstGeom prst="rect">
            <a:avLst/>
          </a:prstGeom>
          <a:noFill/>
          <a:ln>
            <a:noFill/>
          </a:ln>
        </p:spPr>
      </p:pic>
      <p:pic>
        <p:nvPicPr>
          <p:cNvPr id="197" name="Google Shape;197;g103b319fe01_5_24"/>
          <p:cNvPicPr preferRelativeResize="0"/>
          <p:nvPr/>
        </p:nvPicPr>
        <p:blipFill>
          <a:blip r:embed="rId5">
            <a:alphaModFix/>
          </a:blip>
          <a:stretch>
            <a:fillRect/>
          </a:stretch>
        </p:blipFill>
        <p:spPr>
          <a:xfrm rot="-5231613">
            <a:off x="503997" y="3044865"/>
            <a:ext cx="1363261" cy="1759512"/>
          </a:xfrm>
          <a:prstGeom prst="rect">
            <a:avLst/>
          </a:prstGeom>
          <a:noFill/>
          <a:ln>
            <a:noFill/>
          </a:ln>
        </p:spPr>
      </p:pic>
      <p:sp>
        <p:nvSpPr>
          <p:cNvPr id="198" name="Google Shape;198;g103b319fe01_5_24"/>
          <p:cNvSpPr/>
          <p:nvPr/>
        </p:nvSpPr>
        <p:spPr>
          <a:xfrm>
            <a:off x="69150" y="4408725"/>
            <a:ext cx="605100" cy="734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g103b319fe01_5_24"/>
          <p:cNvSpPr txBox="1">
            <a:spLocks noGrp="1"/>
          </p:cNvSpPr>
          <p:nvPr>
            <p:ph type="title"/>
          </p:nvPr>
        </p:nvSpPr>
        <p:spPr>
          <a:xfrm>
            <a:off x="228600" y="113675"/>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Electronic Hardware </a:t>
            </a:r>
            <a:r>
              <a:rPr lang="e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Solution</a:t>
            </a:r>
            <a:endParaRPr/>
          </a:p>
        </p:txBody>
      </p:sp>
      <p:sp>
        <p:nvSpPr>
          <p:cNvPr id="200" name="Google Shape;200;g103b319fe01_5_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13</a:t>
            </a:fld>
            <a:endParaRPr>
              <a:latin typeface="Arial"/>
              <a:ea typeface="Arial"/>
              <a:cs typeface="Arial"/>
              <a:sym typeface="Arial"/>
            </a:endParaRPr>
          </a:p>
        </p:txBody>
      </p:sp>
      <p:sp>
        <p:nvSpPr>
          <p:cNvPr id="201" name="Google Shape;201;g103b319fe01_5_24"/>
          <p:cNvSpPr txBox="1"/>
          <p:nvPr/>
        </p:nvSpPr>
        <p:spPr>
          <a:xfrm>
            <a:off x="292400" y="4585202"/>
            <a:ext cx="2288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LM2577 Boost Converter</a:t>
            </a:r>
            <a:endParaRPr sz="1200">
              <a:latin typeface="Helvetica Neue"/>
              <a:ea typeface="Helvetica Neue"/>
              <a:cs typeface="Helvetica Neue"/>
              <a:sym typeface="Helvetica Neue"/>
            </a:endParaRPr>
          </a:p>
        </p:txBody>
      </p:sp>
      <p:sp>
        <p:nvSpPr>
          <p:cNvPr id="202" name="Google Shape;202;g103b319fe01_5_24"/>
          <p:cNvSpPr txBox="1"/>
          <p:nvPr/>
        </p:nvSpPr>
        <p:spPr>
          <a:xfrm>
            <a:off x="6058360" y="2692132"/>
            <a:ext cx="27405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Sparkfun Electronics ROB - 14391</a:t>
            </a:r>
            <a:endParaRPr sz="1200">
              <a:latin typeface="Helvetica Neue"/>
              <a:ea typeface="Helvetica Neue"/>
              <a:cs typeface="Helvetica Neue"/>
              <a:sym typeface="Helvetica Neue"/>
            </a:endParaRPr>
          </a:p>
        </p:txBody>
      </p:sp>
      <p:sp>
        <p:nvSpPr>
          <p:cNvPr id="203" name="Google Shape;203;g103b319fe01_5_24"/>
          <p:cNvSpPr txBox="1"/>
          <p:nvPr/>
        </p:nvSpPr>
        <p:spPr>
          <a:xfrm>
            <a:off x="4772557" y="4584608"/>
            <a:ext cx="18702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1200">
                <a:latin typeface="Helvetica Neue"/>
                <a:ea typeface="Helvetica Neue"/>
                <a:cs typeface="Helvetica Neue"/>
                <a:sym typeface="Helvetica Neue"/>
              </a:rPr>
              <a:t>Adafruit Ultimate GPS</a:t>
            </a:r>
            <a:endParaRPr sz="1200">
              <a:latin typeface="Helvetica Neue"/>
              <a:ea typeface="Helvetica Neue"/>
              <a:cs typeface="Helvetica Neue"/>
              <a:sym typeface="Helvetica Neue"/>
            </a:endParaRPr>
          </a:p>
        </p:txBody>
      </p:sp>
      <p:pic>
        <p:nvPicPr>
          <p:cNvPr id="204" name="Google Shape;204;g103b319fe01_5_24"/>
          <p:cNvPicPr preferRelativeResize="0"/>
          <p:nvPr/>
        </p:nvPicPr>
        <p:blipFill rotWithShape="1">
          <a:blip r:embed="rId6">
            <a:alphaModFix/>
          </a:blip>
          <a:srcRect t="13270" b="7647"/>
          <a:stretch/>
        </p:blipFill>
        <p:spPr>
          <a:xfrm>
            <a:off x="2650413" y="3249005"/>
            <a:ext cx="1757838" cy="1390100"/>
          </a:xfrm>
          <a:prstGeom prst="rect">
            <a:avLst/>
          </a:prstGeom>
          <a:noFill/>
          <a:ln>
            <a:noFill/>
          </a:ln>
        </p:spPr>
      </p:pic>
      <p:sp>
        <p:nvSpPr>
          <p:cNvPr id="205" name="Google Shape;205;g103b319fe01_5_24"/>
          <p:cNvSpPr txBox="1"/>
          <p:nvPr/>
        </p:nvSpPr>
        <p:spPr>
          <a:xfrm>
            <a:off x="2916246" y="4578654"/>
            <a:ext cx="14427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Renogy 12V 100Ah Battery</a:t>
            </a:r>
            <a:endParaRPr sz="1200">
              <a:latin typeface="Helvetica Neue"/>
              <a:ea typeface="Helvetica Neue"/>
              <a:cs typeface="Helvetica Neue"/>
              <a:sym typeface="Helvetica Neue"/>
            </a:endParaRPr>
          </a:p>
        </p:txBody>
      </p:sp>
      <p:graphicFrame>
        <p:nvGraphicFramePr>
          <p:cNvPr id="206" name="Google Shape;206;g103b319fe01_5_24"/>
          <p:cNvGraphicFramePr/>
          <p:nvPr/>
        </p:nvGraphicFramePr>
        <p:xfrm>
          <a:off x="228609" y="688314"/>
          <a:ext cx="5370525" cy="2455825"/>
        </p:xfrm>
        <a:graphic>
          <a:graphicData uri="http://schemas.openxmlformats.org/drawingml/2006/table">
            <a:tbl>
              <a:tblPr>
                <a:noFill/>
                <a:tableStyleId>{42A4F924-6D4B-4CF7-BB84-CEE68687BB97}</a:tableStyleId>
              </a:tblPr>
              <a:tblGrid>
                <a:gridCol w="2050375">
                  <a:extLst>
                    <a:ext uri="{9D8B030D-6E8A-4147-A177-3AD203B41FA5}">
                      <a16:colId xmlns:a16="http://schemas.microsoft.com/office/drawing/2014/main" val="20000"/>
                    </a:ext>
                  </a:extLst>
                </a:gridCol>
                <a:gridCol w="3320150">
                  <a:extLst>
                    <a:ext uri="{9D8B030D-6E8A-4147-A177-3AD203B41FA5}">
                      <a16:colId xmlns:a16="http://schemas.microsoft.com/office/drawing/2014/main" val="20001"/>
                    </a:ext>
                  </a:extLst>
                </a:gridCol>
              </a:tblGrid>
              <a:tr h="364375">
                <a:tc>
                  <a:txBody>
                    <a:bodyPr/>
                    <a:lstStyle/>
                    <a:p>
                      <a:pPr marL="0" lvl="0" indent="0" algn="ctr" rtl="0">
                        <a:spcBef>
                          <a:spcPts val="0"/>
                        </a:spcBef>
                        <a:spcAft>
                          <a:spcPts val="0"/>
                        </a:spcAft>
                        <a:buNone/>
                      </a:pPr>
                      <a:r>
                        <a:rPr lang="en" sz="1500" b="1">
                          <a:solidFill>
                            <a:schemeClr val="dk1"/>
                          </a:solidFill>
                          <a:latin typeface="Helvetica Neue"/>
                          <a:ea typeface="Helvetica Neue"/>
                          <a:cs typeface="Helvetica Neue"/>
                          <a:sym typeface="Helvetica Neue"/>
                        </a:rPr>
                        <a:t>Hardware List</a:t>
                      </a:r>
                      <a:endParaRPr sz="1500"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tc>
                  <a:txBody>
                    <a:bodyPr/>
                    <a:lstStyle/>
                    <a:p>
                      <a:pPr marL="0" lvl="0" indent="0" algn="ctr" rtl="0">
                        <a:spcBef>
                          <a:spcPts val="0"/>
                        </a:spcBef>
                        <a:spcAft>
                          <a:spcPts val="0"/>
                        </a:spcAft>
                        <a:buNone/>
                      </a:pPr>
                      <a:r>
                        <a:rPr lang="en" sz="1500" b="1">
                          <a:solidFill>
                            <a:schemeClr val="dk1"/>
                          </a:solidFill>
                          <a:latin typeface="Helvetica Neue"/>
                          <a:ea typeface="Helvetica Neue"/>
                          <a:cs typeface="Helvetica Neue"/>
                          <a:sym typeface="Helvetica Neue"/>
                        </a:rPr>
                        <a:t>Product Details</a:t>
                      </a:r>
                      <a:endParaRPr sz="1500"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r h="409525">
                <a:tc>
                  <a:txBody>
                    <a:bodyPr/>
                    <a:lstStyle/>
                    <a:p>
                      <a:pPr marL="0" lvl="0" indent="0" algn="l" rtl="0">
                        <a:spcBef>
                          <a:spcPts val="0"/>
                        </a:spcBef>
                        <a:spcAft>
                          <a:spcPts val="0"/>
                        </a:spcAft>
                        <a:buClr>
                          <a:schemeClr val="dk1"/>
                        </a:buClr>
                        <a:buSzPts val="1100"/>
                        <a:buFont typeface="Arial"/>
                        <a:buNone/>
                      </a:pPr>
                      <a:r>
                        <a:rPr lang="en" sz="1300">
                          <a:solidFill>
                            <a:schemeClr val="dk1"/>
                          </a:solidFill>
                          <a:latin typeface="Helvetica Neue"/>
                          <a:ea typeface="Helvetica Neue"/>
                          <a:cs typeface="Helvetica Neue"/>
                          <a:sym typeface="Helvetica Neue"/>
                        </a:rPr>
                        <a:t>Voltage Converter</a:t>
                      </a:r>
                      <a:endParaRPr sz="130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300">
                          <a:solidFill>
                            <a:schemeClr val="dk1"/>
                          </a:solidFill>
                          <a:latin typeface="Helvetica Neue"/>
                          <a:ea typeface="Helvetica Neue"/>
                          <a:cs typeface="Helvetica Neue"/>
                          <a:sym typeface="Helvetica Neue"/>
                        </a:rPr>
                        <a:t>LM2577 Boost Converter</a:t>
                      </a:r>
                      <a:endParaRPr sz="130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409525">
                <a:tc>
                  <a:txBody>
                    <a:bodyPr/>
                    <a:lstStyle/>
                    <a:p>
                      <a:pPr marL="0" lvl="0" indent="0" algn="l" rtl="0">
                        <a:spcBef>
                          <a:spcPts val="0"/>
                        </a:spcBef>
                        <a:spcAft>
                          <a:spcPts val="0"/>
                        </a:spcAft>
                        <a:buNone/>
                      </a:pPr>
                      <a:r>
                        <a:rPr lang="en" sz="1300">
                          <a:solidFill>
                            <a:schemeClr val="dk1"/>
                          </a:solidFill>
                          <a:latin typeface="Helvetica Neue"/>
                          <a:ea typeface="Helvetica Neue"/>
                          <a:cs typeface="Helvetica Neue"/>
                          <a:sym typeface="Helvetica Neue"/>
                        </a:rPr>
                        <a:t>GPS Sensor</a:t>
                      </a:r>
                      <a:endParaRPr sz="130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300">
                          <a:solidFill>
                            <a:schemeClr val="dk1"/>
                          </a:solidFill>
                          <a:latin typeface="Helvetica Neue"/>
                          <a:ea typeface="Helvetica Neue"/>
                          <a:cs typeface="Helvetica Neue"/>
                          <a:sym typeface="Helvetica Neue"/>
                        </a:rPr>
                        <a:t>Adafruit Ultimate GPS</a:t>
                      </a:r>
                      <a:endParaRPr sz="130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406275">
                <a:tc>
                  <a:txBody>
                    <a:bodyPr/>
                    <a:lstStyle/>
                    <a:p>
                      <a:pPr marL="0" lvl="0" indent="0" algn="l" rtl="0">
                        <a:spcBef>
                          <a:spcPts val="0"/>
                        </a:spcBef>
                        <a:spcAft>
                          <a:spcPts val="0"/>
                        </a:spcAft>
                        <a:buNone/>
                      </a:pPr>
                      <a:r>
                        <a:rPr lang="en" sz="1300">
                          <a:solidFill>
                            <a:schemeClr val="dk1"/>
                          </a:solidFill>
                          <a:latin typeface="Helvetica Neue"/>
                          <a:ea typeface="Helvetica Neue"/>
                          <a:cs typeface="Helvetica Neue"/>
                          <a:sym typeface="Helvetica Neue"/>
                        </a:rPr>
                        <a:t>Camera</a:t>
                      </a:r>
                      <a:endParaRPr sz="130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300">
                          <a:solidFill>
                            <a:schemeClr val="dk1"/>
                          </a:solidFill>
                          <a:latin typeface="Helvetica Neue"/>
                          <a:ea typeface="Helvetica Neue"/>
                          <a:cs typeface="Helvetica Neue"/>
                          <a:sym typeface="Helvetica Neue"/>
                        </a:rPr>
                        <a:t>Small USB webcam</a:t>
                      </a:r>
                      <a:endParaRPr sz="130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409525">
                <a:tc>
                  <a:txBody>
                    <a:bodyPr/>
                    <a:lstStyle/>
                    <a:p>
                      <a:pPr marL="0" lvl="0" indent="0" algn="l" rtl="0">
                        <a:spcBef>
                          <a:spcPts val="0"/>
                        </a:spcBef>
                        <a:spcAft>
                          <a:spcPts val="0"/>
                        </a:spcAft>
                        <a:buNone/>
                      </a:pPr>
                      <a:r>
                        <a:rPr lang="en" sz="1300">
                          <a:solidFill>
                            <a:schemeClr val="dk1"/>
                          </a:solidFill>
                          <a:latin typeface="Helvetica Neue"/>
                          <a:ea typeface="Helvetica Neue"/>
                          <a:cs typeface="Helvetica Neue"/>
                          <a:sym typeface="Helvetica Neue"/>
                        </a:rPr>
                        <a:t>Pan Tilt Actuator </a:t>
                      </a:r>
                      <a:endParaRPr sz="130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300">
                          <a:solidFill>
                            <a:schemeClr val="dk1"/>
                          </a:solidFill>
                          <a:latin typeface="Helvetica Neue"/>
                          <a:ea typeface="Helvetica Neue"/>
                          <a:cs typeface="Helvetica Neue"/>
                          <a:sym typeface="Helvetica Neue"/>
                        </a:rPr>
                        <a:t>Sparkfun Electronics ROB - 14391 </a:t>
                      </a:r>
                      <a:endParaRPr sz="130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409525">
                <a:tc>
                  <a:txBody>
                    <a:bodyPr/>
                    <a:lstStyle/>
                    <a:p>
                      <a:pPr marL="0" lvl="0" indent="0" algn="l" rtl="0">
                        <a:spcBef>
                          <a:spcPts val="0"/>
                        </a:spcBef>
                        <a:spcAft>
                          <a:spcPts val="0"/>
                        </a:spcAft>
                        <a:buNone/>
                      </a:pPr>
                      <a:r>
                        <a:rPr lang="en" sz="1300">
                          <a:solidFill>
                            <a:schemeClr val="dk1"/>
                          </a:solidFill>
                          <a:latin typeface="Helvetica Neue"/>
                          <a:ea typeface="Helvetica Neue"/>
                          <a:cs typeface="Helvetica Neue"/>
                          <a:sym typeface="Helvetica Neue"/>
                        </a:rPr>
                        <a:t>Battery </a:t>
                      </a:r>
                      <a:endParaRPr sz="130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300" dirty="0">
                          <a:solidFill>
                            <a:schemeClr val="dk1"/>
                          </a:solidFill>
                          <a:latin typeface="Helvetica Neue"/>
                          <a:ea typeface="Helvetica Neue"/>
                          <a:cs typeface="Helvetica Neue"/>
                          <a:sym typeface="Helvetica Neue"/>
                        </a:rPr>
                        <a:t>Renogy 12V 100Ah gel battery</a:t>
                      </a:r>
                      <a:endParaRPr sz="1300" dirty="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pic>
        <p:nvPicPr>
          <p:cNvPr id="207" name="Google Shape;207;g103b319fe01_5_24"/>
          <p:cNvPicPr preferRelativeResize="0"/>
          <p:nvPr/>
        </p:nvPicPr>
        <p:blipFill>
          <a:blip r:embed="rId7">
            <a:alphaModFix/>
          </a:blip>
          <a:stretch>
            <a:fillRect/>
          </a:stretch>
        </p:blipFill>
        <p:spPr>
          <a:xfrm>
            <a:off x="6183987" y="970972"/>
            <a:ext cx="2446775" cy="1740987"/>
          </a:xfrm>
          <a:prstGeom prst="rect">
            <a:avLst/>
          </a:prstGeom>
          <a:noFill/>
          <a:ln>
            <a:noFill/>
          </a:ln>
        </p:spPr>
      </p:pic>
      <p:sp>
        <p:nvSpPr>
          <p:cNvPr id="208" name="Google Shape;208;g103b319fe01_5_24"/>
          <p:cNvSpPr txBox="1"/>
          <p:nvPr/>
        </p:nvSpPr>
        <p:spPr>
          <a:xfrm>
            <a:off x="7136156" y="4576603"/>
            <a:ext cx="1887900" cy="61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Helvetica Neue"/>
                <a:ea typeface="Helvetica Neue"/>
                <a:cs typeface="Helvetica Neue"/>
                <a:sym typeface="Helvetica Neue"/>
              </a:rPr>
              <a:t>Small USB Webcam</a:t>
            </a:r>
            <a:endParaRPr sz="1200">
              <a:latin typeface="Helvetica Neue"/>
              <a:ea typeface="Helvetica Neue"/>
              <a:cs typeface="Helvetica Neue"/>
              <a:sym typeface="Helvetica Neue"/>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616"/>
        <p:cNvGrpSpPr/>
        <p:nvPr/>
      </p:nvGrpSpPr>
      <p:grpSpPr>
        <a:xfrm>
          <a:off x="0" y="0"/>
          <a:ext cx="0" cy="0"/>
          <a:chOff x="0" y="0"/>
          <a:chExt cx="0" cy="0"/>
        </a:xfrm>
      </p:grpSpPr>
      <p:sp>
        <p:nvSpPr>
          <p:cNvPr id="1617" name="Google Shape;1617;g103b319fe01_4_35"/>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b="1"/>
              <a:t>MATLAB Thermal Model - Cont.</a:t>
            </a:r>
            <a:endParaRPr b="1"/>
          </a:p>
        </p:txBody>
      </p:sp>
      <p:sp>
        <p:nvSpPr>
          <p:cNvPr id="1618" name="Google Shape;1618;g103b319fe01_4_35"/>
          <p:cNvSpPr txBox="1"/>
          <p:nvPr/>
        </p:nvSpPr>
        <p:spPr>
          <a:xfrm>
            <a:off x="418050" y="1017725"/>
            <a:ext cx="8307900" cy="648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a:solidFill>
                  <a:srgbClr val="9E9E9E"/>
                </a:solidFill>
              </a:rPr>
              <a:t>Nusselt number of a cube: Simplified Analytical Models for Forced Convection Heat Transfer From Cuboids of Arbitrary Shape, Culham et. al.</a:t>
            </a:r>
            <a:endParaRPr>
              <a:solidFill>
                <a:srgbClr val="9E9E9E"/>
              </a:solidFill>
            </a:endParaRPr>
          </a:p>
        </p:txBody>
      </p:sp>
      <p:pic>
        <p:nvPicPr>
          <p:cNvPr id="1619" name="Google Shape;1619;g103b319fe01_4_35"/>
          <p:cNvPicPr preferRelativeResize="0"/>
          <p:nvPr/>
        </p:nvPicPr>
        <p:blipFill>
          <a:blip r:embed="rId3">
            <a:alphaModFix/>
          </a:blip>
          <a:stretch>
            <a:fillRect/>
          </a:stretch>
        </p:blipFill>
        <p:spPr>
          <a:xfrm>
            <a:off x="492525" y="2046100"/>
            <a:ext cx="3137476" cy="2743200"/>
          </a:xfrm>
          <a:prstGeom prst="rect">
            <a:avLst/>
          </a:prstGeom>
          <a:noFill/>
          <a:ln>
            <a:noFill/>
          </a:ln>
        </p:spPr>
      </p:pic>
      <p:sp>
        <p:nvSpPr>
          <p:cNvPr id="1620" name="Google Shape;1620;g103b319fe01_4_35"/>
          <p:cNvSpPr txBox="1"/>
          <p:nvPr/>
        </p:nvSpPr>
        <p:spPr>
          <a:xfrm>
            <a:off x="589463" y="1707800"/>
            <a:ext cx="294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9E9E9E"/>
                </a:solidFill>
              </a:rPr>
              <a:t>Natural Convection</a:t>
            </a:r>
            <a:endParaRPr>
              <a:solidFill>
                <a:srgbClr val="9E9E9E"/>
              </a:solidFill>
            </a:endParaRPr>
          </a:p>
        </p:txBody>
      </p:sp>
      <p:sp>
        <p:nvSpPr>
          <p:cNvPr id="1621" name="Google Shape;1621;g103b319fe01_4_35"/>
          <p:cNvSpPr txBox="1"/>
          <p:nvPr/>
        </p:nvSpPr>
        <p:spPr>
          <a:xfrm>
            <a:off x="4430250" y="1707800"/>
            <a:ext cx="2883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9E9E9E"/>
                </a:solidFill>
              </a:rPr>
              <a:t>Forced Convection</a:t>
            </a:r>
            <a:endParaRPr>
              <a:solidFill>
                <a:srgbClr val="9E9E9E"/>
              </a:solidFill>
            </a:endParaRPr>
          </a:p>
        </p:txBody>
      </p:sp>
      <p:pic>
        <p:nvPicPr>
          <p:cNvPr id="1622" name="Google Shape;1622;g103b319fe01_4_35"/>
          <p:cNvPicPr preferRelativeResize="0"/>
          <p:nvPr/>
        </p:nvPicPr>
        <p:blipFill>
          <a:blip r:embed="rId4">
            <a:alphaModFix/>
          </a:blip>
          <a:stretch>
            <a:fillRect/>
          </a:stretch>
        </p:blipFill>
        <p:spPr>
          <a:xfrm>
            <a:off x="4264601" y="2052350"/>
            <a:ext cx="4355892" cy="2730700"/>
          </a:xfrm>
          <a:prstGeom prst="rect">
            <a:avLst/>
          </a:prstGeom>
          <a:noFill/>
          <a:ln>
            <a:noFill/>
          </a:ln>
        </p:spPr>
      </p:pic>
      <p:sp>
        <p:nvSpPr>
          <p:cNvPr id="1623" name="Google Shape;1623;g103b319fe01_4_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130</a:t>
            </a:fld>
            <a:endParaRPr>
              <a:latin typeface="Arial"/>
              <a:ea typeface="Arial"/>
              <a:cs typeface="Arial"/>
              <a:sym typeface="Arial"/>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627"/>
        <p:cNvGrpSpPr/>
        <p:nvPr/>
      </p:nvGrpSpPr>
      <p:grpSpPr>
        <a:xfrm>
          <a:off x="0" y="0"/>
          <a:ext cx="0" cy="0"/>
          <a:chOff x="0" y="0"/>
          <a:chExt cx="0" cy="0"/>
        </a:xfrm>
      </p:grpSpPr>
      <p:sp>
        <p:nvSpPr>
          <p:cNvPr id="1628" name="Google Shape;1628;g103b319fe01_4_205"/>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SolidWorks Thermal Simulation</a:t>
            </a:r>
            <a:endParaRPr/>
          </a:p>
        </p:txBody>
      </p:sp>
      <p:sp>
        <p:nvSpPr>
          <p:cNvPr id="1629" name="Google Shape;1629;g103b319fe01_4_20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131</a:t>
            </a:fld>
            <a:endParaRPr>
              <a:latin typeface="Arial"/>
              <a:ea typeface="Arial"/>
              <a:cs typeface="Arial"/>
              <a:sym typeface="Arial"/>
            </a:endParaRPr>
          </a:p>
        </p:txBody>
      </p:sp>
      <p:sp>
        <p:nvSpPr>
          <p:cNvPr id="1630" name="Google Shape;1630;g103b319fe01_4_205"/>
          <p:cNvSpPr txBox="1"/>
          <p:nvPr/>
        </p:nvSpPr>
        <p:spPr>
          <a:xfrm>
            <a:off x="4240250" y="1791366"/>
            <a:ext cx="28530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Helvetica Neue"/>
                <a:ea typeface="Helvetica Neue"/>
                <a:cs typeface="Helvetica Neue"/>
                <a:sym typeface="Helvetica Neue"/>
              </a:rPr>
              <a:t>30 W Electrical Heating</a:t>
            </a:r>
            <a:endParaRPr sz="1300">
              <a:latin typeface="Helvetica Neue"/>
              <a:ea typeface="Helvetica Neue"/>
              <a:cs typeface="Helvetica Neue"/>
              <a:sym typeface="Helvetica Neue"/>
            </a:endParaRPr>
          </a:p>
          <a:p>
            <a:pPr marL="0" lvl="0" indent="0" algn="l" rtl="0">
              <a:spcBef>
                <a:spcPts val="0"/>
              </a:spcBef>
              <a:spcAft>
                <a:spcPts val="0"/>
              </a:spcAft>
              <a:buNone/>
            </a:pPr>
            <a:r>
              <a:rPr lang="en" sz="1300">
                <a:latin typeface="Helvetica Neue"/>
                <a:ea typeface="Helvetica Neue"/>
                <a:cs typeface="Helvetica Neue"/>
                <a:sym typeface="Helvetica Neue"/>
              </a:rPr>
              <a:t>Internal Temperature 77°C</a:t>
            </a:r>
            <a:endParaRPr sz="1300">
              <a:latin typeface="Helvetica Neue"/>
              <a:ea typeface="Helvetica Neue"/>
              <a:cs typeface="Helvetica Neue"/>
              <a:sym typeface="Helvetica Neue"/>
            </a:endParaRPr>
          </a:p>
        </p:txBody>
      </p:sp>
      <p:sp>
        <p:nvSpPr>
          <p:cNvPr id="1631" name="Google Shape;1631;g103b319fe01_4_205"/>
          <p:cNvSpPr txBox="1"/>
          <p:nvPr/>
        </p:nvSpPr>
        <p:spPr>
          <a:xfrm>
            <a:off x="4240350" y="3714650"/>
            <a:ext cx="20814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Helvetica Neue"/>
                <a:ea typeface="Helvetica Neue"/>
                <a:cs typeface="Helvetica Neue"/>
                <a:sym typeface="Helvetica Neue"/>
              </a:rPr>
              <a:t>40 W Active Heating</a:t>
            </a:r>
            <a:endParaRPr sz="1300">
              <a:latin typeface="Helvetica Neue"/>
              <a:ea typeface="Helvetica Neue"/>
              <a:cs typeface="Helvetica Neue"/>
              <a:sym typeface="Helvetica Neue"/>
            </a:endParaRPr>
          </a:p>
          <a:p>
            <a:pPr marL="0" lvl="0" indent="0" algn="l" rtl="0">
              <a:spcBef>
                <a:spcPts val="0"/>
              </a:spcBef>
              <a:spcAft>
                <a:spcPts val="0"/>
              </a:spcAft>
              <a:buNone/>
            </a:pPr>
            <a:r>
              <a:rPr lang="en" sz="1300">
                <a:latin typeface="Helvetica Neue"/>
                <a:ea typeface="Helvetica Neue"/>
                <a:cs typeface="Helvetica Neue"/>
                <a:sym typeface="Helvetica Neue"/>
              </a:rPr>
              <a:t>Internal Temperature -3</a:t>
            </a:r>
            <a:r>
              <a:rPr lang="en" sz="1300">
                <a:solidFill>
                  <a:schemeClr val="dk1"/>
                </a:solidFill>
                <a:latin typeface="Helvetica Neue"/>
                <a:ea typeface="Helvetica Neue"/>
                <a:cs typeface="Helvetica Neue"/>
                <a:sym typeface="Helvetica Neue"/>
              </a:rPr>
              <a:t>°C</a:t>
            </a:r>
            <a:endParaRPr sz="1300">
              <a:latin typeface="Helvetica Neue"/>
              <a:ea typeface="Helvetica Neue"/>
              <a:cs typeface="Helvetica Neue"/>
              <a:sym typeface="Helvetica Neue"/>
            </a:endParaRPr>
          </a:p>
        </p:txBody>
      </p:sp>
      <p:sp>
        <p:nvSpPr>
          <p:cNvPr id="1632" name="Google Shape;1632;g103b319fe01_4_205"/>
          <p:cNvSpPr txBox="1"/>
          <p:nvPr/>
        </p:nvSpPr>
        <p:spPr>
          <a:xfrm>
            <a:off x="4240344" y="3314460"/>
            <a:ext cx="2384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Helvetica Neue"/>
                <a:ea typeface="Helvetica Neue"/>
                <a:cs typeface="Helvetica Neue"/>
                <a:sym typeface="Helvetica Neue"/>
              </a:rPr>
              <a:t>Cold Extremes Sim</a:t>
            </a:r>
            <a:endParaRPr b="1">
              <a:latin typeface="Helvetica Neue"/>
              <a:ea typeface="Helvetica Neue"/>
              <a:cs typeface="Helvetica Neue"/>
              <a:sym typeface="Helvetica Neue"/>
            </a:endParaRPr>
          </a:p>
        </p:txBody>
      </p:sp>
      <p:sp>
        <p:nvSpPr>
          <p:cNvPr id="1633" name="Google Shape;1633;g103b319fe01_4_205"/>
          <p:cNvSpPr txBox="1"/>
          <p:nvPr/>
        </p:nvSpPr>
        <p:spPr>
          <a:xfrm>
            <a:off x="4240350" y="1368050"/>
            <a:ext cx="23139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Helvetica Neue"/>
                <a:ea typeface="Helvetica Neue"/>
                <a:cs typeface="Helvetica Neue"/>
                <a:sym typeface="Helvetica Neue"/>
              </a:rPr>
              <a:t>Hot Extremes Sim</a:t>
            </a:r>
            <a:endParaRPr b="1">
              <a:latin typeface="Helvetica Neue"/>
              <a:ea typeface="Helvetica Neue"/>
              <a:cs typeface="Helvetica Neue"/>
              <a:sym typeface="Helvetica Neue"/>
            </a:endParaRPr>
          </a:p>
        </p:txBody>
      </p:sp>
      <p:sp>
        <p:nvSpPr>
          <p:cNvPr id="1634" name="Google Shape;1634;g103b319fe01_4_205"/>
          <p:cNvSpPr txBox="1"/>
          <p:nvPr/>
        </p:nvSpPr>
        <p:spPr>
          <a:xfrm>
            <a:off x="425165" y="707375"/>
            <a:ext cx="3573600" cy="2421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b="1">
                <a:solidFill>
                  <a:schemeClr val="dk1"/>
                </a:solidFill>
                <a:latin typeface="Helvetica Neue"/>
                <a:ea typeface="Helvetica Neue"/>
                <a:cs typeface="Helvetica Neue"/>
                <a:sym typeface="Helvetica Neue"/>
              </a:rPr>
              <a:t>SolidWorks Simulation</a:t>
            </a:r>
            <a:endParaRPr b="1">
              <a:solidFill>
                <a:schemeClr val="dk1"/>
              </a:solidFill>
              <a:latin typeface="Helvetica Neue"/>
              <a:ea typeface="Helvetica Neue"/>
              <a:cs typeface="Helvetica Neue"/>
              <a:sym typeface="Helvetica Neue"/>
            </a:endParaRPr>
          </a:p>
          <a:p>
            <a:pPr marL="457200" lvl="0" indent="-317500" algn="l" rtl="0">
              <a:spcBef>
                <a:spcPts val="1000"/>
              </a:spcBef>
              <a:spcAft>
                <a:spcPts val="0"/>
              </a:spcAft>
              <a:buClr>
                <a:schemeClr val="dk1"/>
              </a:buClr>
              <a:buSzPts val="1400"/>
              <a:buFont typeface="Helvetica Neue"/>
              <a:buChar char="●"/>
            </a:pPr>
            <a:r>
              <a:rPr lang="en">
                <a:solidFill>
                  <a:schemeClr val="dk1"/>
                </a:solidFill>
                <a:latin typeface="Helvetica Neue"/>
                <a:ea typeface="Helvetica Neue"/>
                <a:cs typeface="Helvetica Neue"/>
                <a:sym typeface="Helvetica Neue"/>
              </a:rPr>
              <a:t>SolidWorks Fluid Simulation</a:t>
            </a:r>
            <a:endParaRPr>
              <a:solidFill>
                <a:schemeClr val="dk1"/>
              </a:solidFill>
              <a:latin typeface="Helvetica Neue"/>
              <a:ea typeface="Helvetica Neue"/>
              <a:cs typeface="Helvetica Neue"/>
              <a:sym typeface="Helvetica Neue"/>
            </a:endParaRPr>
          </a:p>
          <a:p>
            <a:pPr marL="457200" lvl="0" indent="-317500" algn="l" rtl="0">
              <a:spcBef>
                <a:spcPts val="1000"/>
              </a:spcBef>
              <a:spcAft>
                <a:spcPts val="0"/>
              </a:spcAft>
              <a:buClr>
                <a:schemeClr val="dk1"/>
              </a:buClr>
              <a:buSzPts val="1400"/>
              <a:buFont typeface="Helvetica Neue"/>
              <a:buChar char="●"/>
            </a:pPr>
            <a:r>
              <a:rPr lang="en">
                <a:solidFill>
                  <a:schemeClr val="dk1"/>
                </a:solidFill>
                <a:latin typeface="Helvetica Neue"/>
                <a:ea typeface="Helvetica Neue"/>
                <a:cs typeface="Helvetica Neue"/>
                <a:sym typeface="Helvetica Neue"/>
              </a:rPr>
              <a:t>Used as supplement to thermal model</a:t>
            </a:r>
            <a:endParaRPr>
              <a:solidFill>
                <a:schemeClr val="dk1"/>
              </a:solidFill>
              <a:latin typeface="Helvetica Neue"/>
              <a:ea typeface="Helvetica Neue"/>
              <a:cs typeface="Helvetica Neue"/>
              <a:sym typeface="Helvetica Neue"/>
            </a:endParaRPr>
          </a:p>
          <a:p>
            <a:pPr marL="457200" lvl="0" indent="-317500" algn="l" rtl="0">
              <a:spcBef>
                <a:spcPts val="1000"/>
              </a:spcBef>
              <a:spcAft>
                <a:spcPts val="0"/>
              </a:spcAft>
              <a:buClr>
                <a:schemeClr val="dk1"/>
              </a:buClr>
              <a:buSzPts val="1400"/>
              <a:buFont typeface="Helvetica Neue"/>
              <a:buChar char="●"/>
            </a:pPr>
            <a:r>
              <a:rPr lang="en">
                <a:solidFill>
                  <a:schemeClr val="dk1"/>
                </a:solidFill>
                <a:latin typeface="Helvetica Neue"/>
                <a:ea typeface="Helvetica Neue"/>
                <a:cs typeface="Helvetica Neue"/>
                <a:sym typeface="Helvetica Neue"/>
              </a:rPr>
              <a:t>Same conditions as extreme model</a:t>
            </a:r>
            <a:endParaRPr>
              <a:solidFill>
                <a:schemeClr val="dk1"/>
              </a:solidFill>
              <a:latin typeface="Helvetica Neue"/>
              <a:ea typeface="Helvetica Neue"/>
              <a:cs typeface="Helvetica Neue"/>
              <a:sym typeface="Helvetica Neue"/>
            </a:endParaRPr>
          </a:p>
          <a:p>
            <a:pPr marL="457200" lvl="0" indent="-317500" algn="l" rtl="0">
              <a:spcBef>
                <a:spcPts val="1000"/>
              </a:spcBef>
              <a:spcAft>
                <a:spcPts val="1000"/>
              </a:spcAft>
              <a:buClr>
                <a:schemeClr val="dk1"/>
              </a:buClr>
              <a:buSzPts val="1400"/>
              <a:buFont typeface="Helvetica Neue"/>
              <a:buChar char="●"/>
            </a:pPr>
            <a:r>
              <a:rPr lang="en">
                <a:solidFill>
                  <a:schemeClr val="dk1"/>
                </a:solidFill>
                <a:latin typeface="Helvetica Neue"/>
                <a:ea typeface="Helvetica Neue"/>
                <a:cs typeface="Helvetica Neue"/>
                <a:sym typeface="Helvetica Neue"/>
              </a:rPr>
              <a:t>More accurate with CAD model and solar radiation specific to Denver, CO</a:t>
            </a:r>
            <a:endParaRPr>
              <a:latin typeface="Helvetica Neue"/>
              <a:ea typeface="Helvetica Neue"/>
              <a:cs typeface="Helvetica Neue"/>
              <a:sym typeface="Helvetica Neue"/>
            </a:endParaRPr>
          </a:p>
        </p:txBody>
      </p:sp>
      <p:sp>
        <p:nvSpPr>
          <p:cNvPr id="1635" name="Google Shape;1635;g103b319fe01_4_205"/>
          <p:cNvSpPr txBox="1"/>
          <p:nvPr/>
        </p:nvSpPr>
        <p:spPr>
          <a:xfrm>
            <a:off x="425174" y="3028662"/>
            <a:ext cx="3365100" cy="2143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latin typeface="Helvetica Neue"/>
                <a:ea typeface="Helvetica Neue"/>
                <a:cs typeface="Helvetica Neue"/>
                <a:sym typeface="Helvetica Neue"/>
              </a:rPr>
              <a:t>Result</a:t>
            </a:r>
            <a:endParaRPr b="1">
              <a:solidFill>
                <a:schemeClr val="dk1"/>
              </a:solidFill>
              <a:latin typeface="Helvetica Neue"/>
              <a:ea typeface="Helvetica Neue"/>
              <a:cs typeface="Helvetica Neue"/>
              <a:sym typeface="Helvetica Neue"/>
            </a:endParaRPr>
          </a:p>
          <a:p>
            <a:pPr marL="457200" lvl="0" indent="-317500" algn="l" rtl="0">
              <a:lnSpc>
                <a:spcPct val="115000"/>
              </a:lnSpc>
              <a:spcBef>
                <a:spcPts val="1000"/>
              </a:spcBef>
              <a:spcAft>
                <a:spcPts val="0"/>
              </a:spcAft>
              <a:buClr>
                <a:schemeClr val="dk1"/>
              </a:buClr>
              <a:buSzPts val="1400"/>
              <a:buFont typeface="Helvetica Neue"/>
              <a:buChar char="●"/>
            </a:pPr>
            <a:r>
              <a:rPr lang="en">
                <a:solidFill>
                  <a:schemeClr val="dk1"/>
                </a:solidFill>
                <a:latin typeface="Helvetica Neue"/>
                <a:ea typeface="Helvetica Neue"/>
                <a:cs typeface="Helvetica Neue"/>
                <a:sym typeface="Helvetica Neue"/>
              </a:rPr>
              <a:t>Simulations show that need we both active heating and cooling to in extreme conditions</a:t>
            </a:r>
            <a:endParaRPr>
              <a:solidFill>
                <a:schemeClr val="dk1"/>
              </a:solidFill>
              <a:latin typeface="Helvetica Neue"/>
              <a:ea typeface="Helvetica Neue"/>
              <a:cs typeface="Helvetica Neue"/>
              <a:sym typeface="Helvetica Neue"/>
            </a:endParaRPr>
          </a:p>
          <a:p>
            <a:pPr marL="457200" lvl="0" indent="-317500" algn="l" rtl="0">
              <a:lnSpc>
                <a:spcPct val="115000"/>
              </a:lnSpc>
              <a:spcBef>
                <a:spcPts val="1000"/>
              </a:spcBef>
              <a:spcAft>
                <a:spcPts val="1000"/>
              </a:spcAft>
              <a:buClr>
                <a:schemeClr val="dk1"/>
              </a:buClr>
              <a:buSzPts val="1400"/>
              <a:buFont typeface="Helvetica Neue"/>
              <a:buChar char="●"/>
            </a:pPr>
            <a:r>
              <a:rPr lang="en">
                <a:solidFill>
                  <a:schemeClr val="dk1"/>
                </a:solidFill>
                <a:latin typeface="Helvetica Neue"/>
                <a:ea typeface="Helvetica Neue"/>
                <a:cs typeface="Helvetica Neue"/>
                <a:sym typeface="Helvetica Neue"/>
              </a:rPr>
              <a:t>Cooling introduces complications, boxes with fans have lower ingress protection</a:t>
            </a:r>
            <a:endParaRPr sz="1600">
              <a:latin typeface="Helvetica Neue"/>
              <a:ea typeface="Helvetica Neue"/>
              <a:cs typeface="Helvetica Neue"/>
              <a:sym typeface="Helvetica Neue"/>
            </a:endParaRPr>
          </a:p>
        </p:txBody>
      </p:sp>
      <p:pic>
        <p:nvPicPr>
          <p:cNvPr id="1636" name="Google Shape;1636;g103b319fe01_4_205"/>
          <p:cNvPicPr preferRelativeResize="0"/>
          <p:nvPr/>
        </p:nvPicPr>
        <p:blipFill>
          <a:blip r:embed="rId3">
            <a:alphaModFix/>
          </a:blip>
          <a:stretch>
            <a:fillRect/>
          </a:stretch>
        </p:blipFill>
        <p:spPr>
          <a:xfrm>
            <a:off x="6325150" y="2941640"/>
            <a:ext cx="2661650" cy="1740604"/>
          </a:xfrm>
          <a:prstGeom prst="rect">
            <a:avLst/>
          </a:prstGeom>
          <a:noFill/>
          <a:ln>
            <a:noFill/>
          </a:ln>
        </p:spPr>
      </p:pic>
      <p:pic>
        <p:nvPicPr>
          <p:cNvPr id="1637" name="Google Shape;1637;g103b319fe01_4_205"/>
          <p:cNvPicPr preferRelativeResize="0"/>
          <p:nvPr/>
        </p:nvPicPr>
        <p:blipFill>
          <a:blip r:embed="rId4">
            <a:alphaModFix/>
          </a:blip>
          <a:stretch>
            <a:fillRect/>
          </a:stretch>
        </p:blipFill>
        <p:spPr>
          <a:xfrm>
            <a:off x="6325150" y="866000"/>
            <a:ext cx="2661650" cy="2075657"/>
          </a:xfrm>
          <a:prstGeom prst="rect">
            <a:avLst/>
          </a:prstGeom>
          <a:noFill/>
          <a:ln>
            <a:noFill/>
          </a:ln>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641"/>
        <p:cNvGrpSpPr/>
        <p:nvPr/>
      </p:nvGrpSpPr>
      <p:grpSpPr>
        <a:xfrm>
          <a:off x="0" y="0"/>
          <a:ext cx="0" cy="0"/>
          <a:chOff x="0" y="0"/>
          <a:chExt cx="0" cy="0"/>
        </a:xfrm>
      </p:grpSpPr>
      <p:sp>
        <p:nvSpPr>
          <p:cNvPr id="1642" name="Google Shape;1642;gfc4296005e_1_5"/>
          <p:cNvSpPr txBox="1">
            <a:spLocks noGrp="1"/>
          </p:cNvSpPr>
          <p:nvPr>
            <p:ph type="title"/>
          </p:nvPr>
        </p:nvSpPr>
        <p:spPr>
          <a:xfrm>
            <a:off x="740664" y="742950"/>
            <a:ext cx="6367800" cy="3657600"/>
          </a:xfrm>
          <a:prstGeom prst="rect">
            <a:avLst/>
          </a:prstGeom>
        </p:spPr>
        <p:txBody>
          <a:bodyPr spcFirstLastPara="1" wrap="square" lIns="274300" tIns="91425" rIns="91425" bIns="91425" anchor="ctr" anchorCtr="0">
            <a:normAutofit/>
          </a:bodyPr>
          <a:lstStyle/>
          <a:p>
            <a:pPr marL="0" lvl="0" indent="0" algn="ctr" rtl="0">
              <a:spcBef>
                <a:spcPts val="0"/>
              </a:spcBef>
              <a:spcAft>
                <a:spcPts val="0"/>
              </a:spcAft>
              <a:buClr>
                <a:schemeClr val="dk1"/>
              </a:buClr>
              <a:buSzPts val="1100"/>
              <a:buFont typeface="Arial"/>
              <a:buNone/>
            </a:pPr>
            <a:r>
              <a:rPr lang="en" sz="6000"/>
              <a:t>Testing Plans</a:t>
            </a:r>
            <a:endParaRPr sz="6000"/>
          </a:p>
        </p:txBody>
      </p:sp>
      <p:sp>
        <p:nvSpPr>
          <p:cNvPr id="1643" name="Google Shape;1643;gfc4296005e_1_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132</a:t>
            </a:fld>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647"/>
        <p:cNvGrpSpPr/>
        <p:nvPr/>
      </p:nvGrpSpPr>
      <p:grpSpPr>
        <a:xfrm>
          <a:off x="0" y="0"/>
          <a:ext cx="0" cy="0"/>
          <a:chOff x="0" y="0"/>
          <a:chExt cx="0" cy="0"/>
        </a:xfrm>
      </p:grpSpPr>
      <p:sp>
        <p:nvSpPr>
          <p:cNvPr id="1648" name="Google Shape;1648;g103b319fe01_22_256"/>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Testing Precedence Diagram</a:t>
            </a:r>
            <a:endParaRPr/>
          </a:p>
        </p:txBody>
      </p:sp>
      <p:sp>
        <p:nvSpPr>
          <p:cNvPr id="1649" name="Google Shape;1649;g103b319fe01_22_2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133</a:t>
            </a:fld>
            <a:endParaRPr>
              <a:latin typeface="Arial"/>
              <a:ea typeface="Arial"/>
              <a:cs typeface="Arial"/>
              <a:sym typeface="Arial"/>
            </a:endParaRPr>
          </a:p>
        </p:txBody>
      </p:sp>
      <p:pic>
        <p:nvPicPr>
          <p:cNvPr id="1650" name="Google Shape;1650;g103b319fe01_22_256"/>
          <p:cNvPicPr preferRelativeResize="0"/>
          <p:nvPr/>
        </p:nvPicPr>
        <p:blipFill>
          <a:blip r:embed="rId3">
            <a:alphaModFix/>
          </a:blip>
          <a:stretch>
            <a:fillRect/>
          </a:stretch>
        </p:blipFill>
        <p:spPr>
          <a:xfrm>
            <a:off x="531475" y="833225"/>
            <a:ext cx="8081040" cy="4061401"/>
          </a:xfrm>
          <a:prstGeom prst="rect">
            <a:avLst/>
          </a:prstGeom>
          <a:noFill/>
          <a:ln>
            <a:noFill/>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654"/>
        <p:cNvGrpSpPr/>
        <p:nvPr/>
      </p:nvGrpSpPr>
      <p:grpSpPr>
        <a:xfrm>
          <a:off x="0" y="0"/>
          <a:ext cx="0" cy="0"/>
          <a:chOff x="0" y="0"/>
          <a:chExt cx="0" cy="0"/>
        </a:xfrm>
      </p:grpSpPr>
      <p:sp>
        <p:nvSpPr>
          <p:cNvPr id="1655" name="Google Shape;1655;g10193956a70_0_16"/>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Unit and Subsystem Verification - Software</a:t>
            </a:r>
            <a:endParaRPr/>
          </a:p>
        </p:txBody>
      </p:sp>
      <p:sp>
        <p:nvSpPr>
          <p:cNvPr id="1656" name="Google Shape;1656;g10193956a70_0_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134</a:t>
            </a:fld>
            <a:endParaRPr>
              <a:latin typeface="Arial"/>
              <a:ea typeface="Arial"/>
              <a:cs typeface="Arial"/>
              <a:sym typeface="Arial"/>
            </a:endParaRPr>
          </a:p>
        </p:txBody>
      </p:sp>
      <p:graphicFrame>
        <p:nvGraphicFramePr>
          <p:cNvPr id="1657" name="Google Shape;1657;g10193956a70_0_16"/>
          <p:cNvGraphicFramePr/>
          <p:nvPr/>
        </p:nvGraphicFramePr>
        <p:xfrm>
          <a:off x="228600" y="1151500"/>
          <a:ext cx="3000000" cy="3000000"/>
        </p:xfrm>
        <a:graphic>
          <a:graphicData uri="http://schemas.openxmlformats.org/drawingml/2006/table">
            <a:tbl>
              <a:tblPr>
                <a:noFill/>
                <a:tableStyleId>{42A4F924-6D4B-4CF7-BB84-CEE68687BB97}</a:tableStyleId>
              </a:tblPr>
              <a:tblGrid>
                <a:gridCol w="926150">
                  <a:extLst>
                    <a:ext uri="{9D8B030D-6E8A-4147-A177-3AD203B41FA5}">
                      <a16:colId xmlns:a16="http://schemas.microsoft.com/office/drawing/2014/main" val="20000"/>
                    </a:ext>
                  </a:extLst>
                </a:gridCol>
                <a:gridCol w="1695250">
                  <a:extLst>
                    <a:ext uri="{9D8B030D-6E8A-4147-A177-3AD203B41FA5}">
                      <a16:colId xmlns:a16="http://schemas.microsoft.com/office/drawing/2014/main" val="20001"/>
                    </a:ext>
                  </a:extLst>
                </a:gridCol>
              </a:tblGrid>
              <a:tr h="872750">
                <a:tc>
                  <a:txBody>
                    <a:bodyPr/>
                    <a:lstStyle/>
                    <a:p>
                      <a:pPr marL="0" lvl="0" indent="0" algn="ctr" rtl="0">
                        <a:spcBef>
                          <a:spcPts val="0"/>
                        </a:spcBef>
                        <a:spcAft>
                          <a:spcPts val="0"/>
                        </a:spcAft>
                        <a:buNone/>
                      </a:pPr>
                      <a:r>
                        <a:rPr lang="en" sz="1200" b="1"/>
                        <a:t>Objective</a:t>
                      </a:r>
                      <a:endParaRPr sz="1200" b="1"/>
                    </a:p>
                  </a:txBody>
                  <a:tcPr marL="91425" marR="91425" marT="91425" marB="91425">
                    <a:solidFill>
                      <a:srgbClr val="EEEEEE"/>
                    </a:solidFill>
                  </a:tcPr>
                </a:tc>
                <a:tc>
                  <a:txBody>
                    <a:bodyPr/>
                    <a:lstStyle/>
                    <a:p>
                      <a:pPr marL="0" lvl="0" indent="0" algn="l" rtl="0">
                        <a:spcBef>
                          <a:spcPts val="0"/>
                        </a:spcBef>
                        <a:spcAft>
                          <a:spcPts val="0"/>
                        </a:spcAft>
                        <a:buNone/>
                      </a:pPr>
                      <a:r>
                        <a:rPr lang="en" sz="1200"/>
                        <a:t>Verify that system changes are being received by C&amp;DH and executed correctly</a:t>
                      </a:r>
                      <a:endParaRPr sz="1200"/>
                    </a:p>
                  </a:txBody>
                  <a:tcPr marL="91425" marR="91425" marT="91425" marB="91425"/>
                </a:tc>
                <a:extLst>
                  <a:ext uri="{0D108BD9-81ED-4DB2-BD59-A6C34878D82A}">
                    <a16:rowId xmlns:a16="http://schemas.microsoft.com/office/drawing/2014/main" val="10000"/>
                  </a:ext>
                </a:extLst>
              </a:tr>
              <a:tr h="1386625">
                <a:tc>
                  <a:txBody>
                    <a:bodyPr/>
                    <a:lstStyle/>
                    <a:p>
                      <a:pPr marL="0" lvl="0" indent="0" algn="ctr" rtl="0">
                        <a:spcBef>
                          <a:spcPts val="0"/>
                        </a:spcBef>
                        <a:spcAft>
                          <a:spcPts val="0"/>
                        </a:spcAft>
                        <a:buNone/>
                      </a:pPr>
                      <a:r>
                        <a:rPr lang="en" sz="1200" b="1"/>
                        <a:t>Plan</a:t>
                      </a:r>
                      <a:endParaRPr sz="1200" b="1"/>
                    </a:p>
                  </a:txBody>
                  <a:tcPr marL="91425" marR="91425" marT="91425" marB="91425">
                    <a:solidFill>
                      <a:srgbClr val="EEEEEE"/>
                    </a:solidFill>
                  </a:tcPr>
                </a:tc>
                <a:tc>
                  <a:txBody>
                    <a:bodyPr/>
                    <a:lstStyle/>
                    <a:p>
                      <a:pPr marL="0" lvl="0" indent="0" algn="l" rtl="0">
                        <a:spcBef>
                          <a:spcPts val="0"/>
                        </a:spcBef>
                        <a:spcAft>
                          <a:spcPts val="0"/>
                        </a:spcAft>
                        <a:buNone/>
                      </a:pPr>
                      <a:r>
                        <a:rPr lang="en" sz="1200"/>
                        <a:t>Create a logging module that reads and writes all telemetry and command data into files from all modules</a:t>
                      </a:r>
                      <a:endParaRPr sz="1200"/>
                    </a:p>
                  </a:txBody>
                  <a:tcPr marL="91425" marR="91425" marT="91425" marB="91425"/>
                </a:tc>
                <a:extLst>
                  <a:ext uri="{0D108BD9-81ED-4DB2-BD59-A6C34878D82A}">
                    <a16:rowId xmlns:a16="http://schemas.microsoft.com/office/drawing/2014/main" val="10001"/>
                  </a:ext>
                </a:extLst>
              </a:tr>
              <a:tr h="764825">
                <a:tc>
                  <a:txBody>
                    <a:bodyPr/>
                    <a:lstStyle/>
                    <a:p>
                      <a:pPr marL="0" lvl="0" indent="0" algn="ctr" rtl="0">
                        <a:spcBef>
                          <a:spcPts val="0"/>
                        </a:spcBef>
                        <a:spcAft>
                          <a:spcPts val="0"/>
                        </a:spcAft>
                        <a:buNone/>
                      </a:pPr>
                      <a:r>
                        <a:rPr lang="en" sz="1200" b="1"/>
                        <a:t>Materials</a:t>
                      </a:r>
                      <a:endParaRPr sz="1200" b="1"/>
                    </a:p>
                  </a:txBody>
                  <a:tcPr marL="91425" marR="91425" marT="91425" marB="91425">
                    <a:solidFill>
                      <a:srgbClr val="EEEEEE"/>
                    </a:solidFill>
                  </a:tcPr>
                </a:tc>
                <a:tc>
                  <a:txBody>
                    <a:bodyPr/>
                    <a:lstStyle/>
                    <a:p>
                      <a:pPr marL="285750" lvl="0" indent="-304800" algn="l" rtl="0">
                        <a:spcBef>
                          <a:spcPts val="0"/>
                        </a:spcBef>
                        <a:spcAft>
                          <a:spcPts val="0"/>
                        </a:spcAft>
                        <a:buSzPts val="1200"/>
                        <a:buChar char="●"/>
                      </a:pPr>
                      <a:r>
                        <a:rPr lang="en" sz="1200" dirty="0"/>
                        <a:t>Python</a:t>
                      </a:r>
                      <a:endParaRPr sz="1200" dirty="0"/>
                    </a:p>
                    <a:p>
                      <a:pPr marL="285750" lvl="0" indent="-304800" algn="l" rtl="0">
                        <a:spcBef>
                          <a:spcPts val="0"/>
                        </a:spcBef>
                        <a:spcAft>
                          <a:spcPts val="0"/>
                        </a:spcAft>
                        <a:buSzPts val="1200"/>
                        <a:buChar char="●"/>
                      </a:pPr>
                      <a:r>
                        <a:rPr lang="en" sz="1200" dirty="0"/>
                        <a:t>Docker</a:t>
                      </a:r>
                      <a:endParaRPr sz="1200" dirty="0"/>
                    </a:p>
                    <a:p>
                      <a:pPr marL="285750" lvl="0" indent="-304800" algn="l" rtl="0">
                        <a:spcBef>
                          <a:spcPts val="0"/>
                        </a:spcBef>
                        <a:spcAft>
                          <a:spcPts val="0"/>
                        </a:spcAft>
                        <a:buSzPts val="1200"/>
                        <a:buChar char="●"/>
                      </a:pPr>
                      <a:r>
                        <a:rPr lang="en" sz="1200" dirty="0"/>
                        <a:t>Computer</a:t>
                      </a:r>
                      <a:endParaRPr sz="1200" dirty="0"/>
                    </a:p>
                    <a:p>
                      <a:pPr marL="285750" lvl="0" indent="-304800" algn="l" rtl="0">
                        <a:spcBef>
                          <a:spcPts val="0"/>
                        </a:spcBef>
                        <a:spcAft>
                          <a:spcPts val="0"/>
                        </a:spcAft>
                        <a:buSzPts val="1200"/>
                        <a:buChar char="●"/>
                      </a:pPr>
                      <a:r>
                        <a:rPr lang="en" sz="1200" dirty="0"/>
                        <a:t>COSMOS</a:t>
                      </a:r>
                      <a:endParaRPr sz="1200" dirty="0"/>
                    </a:p>
                  </a:txBody>
                  <a:tcPr marL="91425" marR="91425" marT="91425" marB="91425"/>
                </a:tc>
                <a:extLst>
                  <a:ext uri="{0D108BD9-81ED-4DB2-BD59-A6C34878D82A}">
                    <a16:rowId xmlns:a16="http://schemas.microsoft.com/office/drawing/2014/main" val="10002"/>
                  </a:ext>
                </a:extLst>
              </a:tr>
            </a:tbl>
          </a:graphicData>
        </a:graphic>
      </p:graphicFrame>
      <p:sp>
        <p:nvSpPr>
          <p:cNvPr id="1658" name="Google Shape;1658;g10193956a70_0_16"/>
          <p:cNvSpPr txBox="1"/>
          <p:nvPr/>
        </p:nvSpPr>
        <p:spPr>
          <a:xfrm>
            <a:off x="294300" y="809000"/>
            <a:ext cx="2490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u="sng">
                <a:latin typeface="Helvetica Neue"/>
                <a:ea typeface="Helvetica Neue"/>
                <a:cs typeface="Helvetica Neue"/>
                <a:sym typeface="Helvetica Neue"/>
              </a:rPr>
              <a:t>Logging Test</a:t>
            </a:r>
            <a:endParaRPr b="1" u="sng">
              <a:latin typeface="Helvetica Neue"/>
              <a:ea typeface="Helvetica Neue"/>
              <a:cs typeface="Helvetica Neue"/>
              <a:sym typeface="Helvetica Neue"/>
            </a:endParaRPr>
          </a:p>
        </p:txBody>
      </p:sp>
      <p:graphicFrame>
        <p:nvGraphicFramePr>
          <p:cNvPr id="1659" name="Google Shape;1659;g10193956a70_0_16"/>
          <p:cNvGraphicFramePr/>
          <p:nvPr/>
        </p:nvGraphicFramePr>
        <p:xfrm>
          <a:off x="3261300" y="1151500"/>
          <a:ext cx="3000000" cy="3000000"/>
        </p:xfrm>
        <a:graphic>
          <a:graphicData uri="http://schemas.openxmlformats.org/drawingml/2006/table">
            <a:tbl>
              <a:tblPr>
                <a:noFill/>
                <a:tableStyleId>{42A4F924-6D4B-4CF7-BB84-CEE68687BB97}</a:tableStyleId>
              </a:tblPr>
              <a:tblGrid>
                <a:gridCol w="926150">
                  <a:extLst>
                    <a:ext uri="{9D8B030D-6E8A-4147-A177-3AD203B41FA5}">
                      <a16:colId xmlns:a16="http://schemas.microsoft.com/office/drawing/2014/main" val="20000"/>
                    </a:ext>
                  </a:extLst>
                </a:gridCol>
                <a:gridCol w="1695250">
                  <a:extLst>
                    <a:ext uri="{9D8B030D-6E8A-4147-A177-3AD203B41FA5}">
                      <a16:colId xmlns:a16="http://schemas.microsoft.com/office/drawing/2014/main" val="20001"/>
                    </a:ext>
                  </a:extLst>
                </a:gridCol>
              </a:tblGrid>
              <a:tr h="991700">
                <a:tc>
                  <a:txBody>
                    <a:bodyPr/>
                    <a:lstStyle/>
                    <a:p>
                      <a:pPr marL="0" lvl="0" indent="0" algn="ctr" rtl="0">
                        <a:spcBef>
                          <a:spcPts val="0"/>
                        </a:spcBef>
                        <a:spcAft>
                          <a:spcPts val="0"/>
                        </a:spcAft>
                        <a:buNone/>
                      </a:pPr>
                      <a:r>
                        <a:rPr lang="en" sz="1200" b="1"/>
                        <a:t>Objective</a:t>
                      </a:r>
                      <a:endParaRPr sz="1200" b="1"/>
                    </a:p>
                  </a:txBody>
                  <a:tcPr marL="91425" marR="91425" marT="91425" marB="91425">
                    <a:solidFill>
                      <a:srgbClr val="EEEEEE"/>
                    </a:solidFill>
                  </a:tcPr>
                </a:tc>
                <a:tc>
                  <a:txBody>
                    <a:bodyPr/>
                    <a:lstStyle/>
                    <a:p>
                      <a:pPr marL="0" lvl="0" indent="0" algn="l" rtl="0">
                        <a:spcBef>
                          <a:spcPts val="0"/>
                        </a:spcBef>
                        <a:spcAft>
                          <a:spcPts val="0"/>
                        </a:spcAft>
                        <a:buNone/>
                      </a:pPr>
                      <a:r>
                        <a:rPr lang="en" sz="1200"/>
                        <a:t>Verify that all individual units of source code are fit for use</a:t>
                      </a:r>
                      <a:endParaRPr sz="1200"/>
                    </a:p>
                  </a:txBody>
                  <a:tcPr marL="91425" marR="91425" marT="91425" marB="91425"/>
                </a:tc>
                <a:extLst>
                  <a:ext uri="{0D108BD9-81ED-4DB2-BD59-A6C34878D82A}">
                    <a16:rowId xmlns:a16="http://schemas.microsoft.com/office/drawing/2014/main" val="10000"/>
                  </a:ext>
                </a:extLst>
              </a:tr>
              <a:tr h="1503875">
                <a:tc>
                  <a:txBody>
                    <a:bodyPr/>
                    <a:lstStyle/>
                    <a:p>
                      <a:pPr marL="0" lvl="0" indent="0" algn="ctr" rtl="0">
                        <a:spcBef>
                          <a:spcPts val="0"/>
                        </a:spcBef>
                        <a:spcAft>
                          <a:spcPts val="0"/>
                        </a:spcAft>
                        <a:buNone/>
                      </a:pPr>
                      <a:r>
                        <a:rPr lang="en" sz="1200" b="1"/>
                        <a:t>Plan</a:t>
                      </a:r>
                      <a:endParaRPr sz="1200" b="1"/>
                    </a:p>
                  </a:txBody>
                  <a:tcPr marL="91425" marR="91425" marT="91425" marB="91425">
                    <a:solidFill>
                      <a:srgbClr val="EEEEEE"/>
                    </a:solidFill>
                  </a:tcPr>
                </a:tc>
                <a:tc>
                  <a:txBody>
                    <a:bodyPr/>
                    <a:lstStyle/>
                    <a:p>
                      <a:pPr marL="0" lvl="0" indent="0" algn="l" rtl="0">
                        <a:spcBef>
                          <a:spcPts val="0"/>
                        </a:spcBef>
                        <a:spcAft>
                          <a:spcPts val="0"/>
                        </a:spcAft>
                        <a:buNone/>
                      </a:pPr>
                      <a:r>
                        <a:rPr lang="en" sz="1200"/>
                        <a:t>Create, or use pre-existing, unit tests which will test whether the source code is behaving as expected</a:t>
                      </a:r>
                      <a:endParaRPr sz="1200"/>
                    </a:p>
                  </a:txBody>
                  <a:tcPr marL="91425" marR="91425" marT="91425" marB="91425"/>
                </a:tc>
                <a:extLst>
                  <a:ext uri="{0D108BD9-81ED-4DB2-BD59-A6C34878D82A}">
                    <a16:rowId xmlns:a16="http://schemas.microsoft.com/office/drawing/2014/main" val="10001"/>
                  </a:ext>
                </a:extLst>
              </a:tr>
              <a:tr h="829500">
                <a:tc>
                  <a:txBody>
                    <a:bodyPr/>
                    <a:lstStyle/>
                    <a:p>
                      <a:pPr marL="0" lvl="0" indent="0" algn="ctr" rtl="0">
                        <a:spcBef>
                          <a:spcPts val="0"/>
                        </a:spcBef>
                        <a:spcAft>
                          <a:spcPts val="0"/>
                        </a:spcAft>
                        <a:buNone/>
                      </a:pPr>
                      <a:r>
                        <a:rPr lang="en" sz="1200" b="1"/>
                        <a:t>Materials</a:t>
                      </a:r>
                      <a:endParaRPr sz="1200" b="1"/>
                    </a:p>
                  </a:txBody>
                  <a:tcPr marL="91425" marR="91425" marT="91425" marB="91425">
                    <a:solidFill>
                      <a:srgbClr val="EEEEEE"/>
                    </a:solidFill>
                  </a:tcPr>
                </a:tc>
                <a:tc>
                  <a:txBody>
                    <a:bodyPr/>
                    <a:lstStyle/>
                    <a:p>
                      <a:pPr marL="285750" lvl="0" indent="-304800" algn="l" rtl="0">
                        <a:spcBef>
                          <a:spcPts val="0"/>
                        </a:spcBef>
                        <a:spcAft>
                          <a:spcPts val="0"/>
                        </a:spcAft>
                        <a:buSzPts val="1200"/>
                        <a:buChar char="●"/>
                      </a:pPr>
                      <a:r>
                        <a:rPr lang="en" sz="1200" dirty="0"/>
                        <a:t>Python</a:t>
                      </a:r>
                      <a:endParaRPr sz="1200" dirty="0"/>
                    </a:p>
                    <a:p>
                      <a:pPr marL="285750" lvl="0" indent="-304800" algn="l" rtl="0">
                        <a:spcBef>
                          <a:spcPts val="0"/>
                        </a:spcBef>
                        <a:spcAft>
                          <a:spcPts val="0"/>
                        </a:spcAft>
                        <a:buSzPts val="1200"/>
                        <a:buChar char="●"/>
                      </a:pPr>
                      <a:r>
                        <a:rPr lang="en" sz="1200" dirty="0"/>
                        <a:t>Docker</a:t>
                      </a:r>
                      <a:endParaRPr sz="1200" dirty="0"/>
                    </a:p>
                    <a:p>
                      <a:pPr marL="285750" lvl="0" indent="-304800" algn="l" rtl="0">
                        <a:spcBef>
                          <a:spcPts val="0"/>
                        </a:spcBef>
                        <a:spcAft>
                          <a:spcPts val="0"/>
                        </a:spcAft>
                        <a:buSzPts val="1200"/>
                        <a:buChar char="●"/>
                      </a:pPr>
                      <a:r>
                        <a:rPr lang="en" sz="1200" dirty="0"/>
                        <a:t>Computer</a:t>
                      </a:r>
                      <a:endParaRPr sz="1200" dirty="0"/>
                    </a:p>
                    <a:p>
                      <a:pPr marL="285750" lvl="0" indent="-304800" algn="l" rtl="0">
                        <a:spcBef>
                          <a:spcPts val="0"/>
                        </a:spcBef>
                        <a:spcAft>
                          <a:spcPts val="0"/>
                        </a:spcAft>
                        <a:buSzPts val="1200"/>
                        <a:buChar char="●"/>
                      </a:pPr>
                      <a:r>
                        <a:rPr lang="en" sz="1200" dirty="0"/>
                        <a:t>COSMOS</a:t>
                      </a:r>
                      <a:endParaRPr sz="1200" dirty="0"/>
                    </a:p>
                  </a:txBody>
                  <a:tcPr marL="91425" marR="91425" marT="91425" marB="91425"/>
                </a:tc>
                <a:extLst>
                  <a:ext uri="{0D108BD9-81ED-4DB2-BD59-A6C34878D82A}">
                    <a16:rowId xmlns:a16="http://schemas.microsoft.com/office/drawing/2014/main" val="10002"/>
                  </a:ext>
                </a:extLst>
              </a:tr>
            </a:tbl>
          </a:graphicData>
        </a:graphic>
      </p:graphicFrame>
      <p:sp>
        <p:nvSpPr>
          <p:cNvPr id="1660" name="Google Shape;1660;g10193956a70_0_16"/>
          <p:cNvSpPr txBox="1"/>
          <p:nvPr/>
        </p:nvSpPr>
        <p:spPr>
          <a:xfrm>
            <a:off x="3327000" y="809000"/>
            <a:ext cx="2490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u="sng">
                <a:latin typeface="Helvetica Neue"/>
                <a:ea typeface="Helvetica Neue"/>
                <a:cs typeface="Helvetica Neue"/>
                <a:sym typeface="Helvetica Neue"/>
              </a:rPr>
              <a:t>Unit Tests</a:t>
            </a:r>
            <a:endParaRPr b="1" u="sng">
              <a:latin typeface="Helvetica Neue"/>
              <a:ea typeface="Helvetica Neue"/>
              <a:cs typeface="Helvetica Neue"/>
              <a:sym typeface="Helvetica Neue"/>
            </a:endParaRPr>
          </a:p>
        </p:txBody>
      </p:sp>
      <p:graphicFrame>
        <p:nvGraphicFramePr>
          <p:cNvPr id="1661" name="Google Shape;1661;g10193956a70_0_16"/>
          <p:cNvGraphicFramePr/>
          <p:nvPr/>
        </p:nvGraphicFramePr>
        <p:xfrm>
          <a:off x="6294000" y="1172375"/>
          <a:ext cx="3000000" cy="3000000"/>
        </p:xfrm>
        <a:graphic>
          <a:graphicData uri="http://schemas.openxmlformats.org/drawingml/2006/table">
            <a:tbl>
              <a:tblPr>
                <a:noFill/>
                <a:tableStyleId>{42A4F924-6D4B-4CF7-BB84-CEE68687BB97}</a:tableStyleId>
              </a:tblPr>
              <a:tblGrid>
                <a:gridCol w="926150">
                  <a:extLst>
                    <a:ext uri="{9D8B030D-6E8A-4147-A177-3AD203B41FA5}">
                      <a16:colId xmlns:a16="http://schemas.microsoft.com/office/drawing/2014/main" val="20000"/>
                    </a:ext>
                  </a:extLst>
                </a:gridCol>
                <a:gridCol w="1695250">
                  <a:extLst>
                    <a:ext uri="{9D8B030D-6E8A-4147-A177-3AD203B41FA5}">
                      <a16:colId xmlns:a16="http://schemas.microsoft.com/office/drawing/2014/main" val="20001"/>
                    </a:ext>
                  </a:extLst>
                </a:gridCol>
              </a:tblGrid>
              <a:tr h="991700">
                <a:tc>
                  <a:txBody>
                    <a:bodyPr/>
                    <a:lstStyle/>
                    <a:p>
                      <a:pPr marL="0" lvl="0" indent="0" algn="ctr" rtl="0">
                        <a:spcBef>
                          <a:spcPts val="0"/>
                        </a:spcBef>
                        <a:spcAft>
                          <a:spcPts val="0"/>
                        </a:spcAft>
                        <a:buNone/>
                      </a:pPr>
                      <a:r>
                        <a:rPr lang="en" sz="1200" b="1"/>
                        <a:t>Objective</a:t>
                      </a:r>
                      <a:endParaRPr sz="1200" b="1"/>
                    </a:p>
                  </a:txBody>
                  <a:tcPr marL="91425" marR="91425" marT="91425" marB="91425">
                    <a:solidFill>
                      <a:srgbClr val="EEEEEE"/>
                    </a:solidFill>
                  </a:tcPr>
                </a:tc>
                <a:tc>
                  <a:txBody>
                    <a:bodyPr/>
                    <a:lstStyle/>
                    <a:p>
                      <a:pPr marL="0" lvl="0" indent="0" algn="l" rtl="0">
                        <a:spcBef>
                          <a:spcPts val="0"/>
                        </a:spcBef>
                        <a:spcAft>
                          <a:spcPts val="0"/>
                        </a:spcAft>
                        <a:buNone/>
                      </a:pPr>
                      <a:r>
                        <a:rPr lang="en" sz="1200"/>
                        <a:t>Verify that all containers communicate with each other as defined</a:t>
                      </a:r>
                      <a:endParaRPr sz="1200"/>
                    </a:p>
                  </a:txBody>
                  <a:tcPr marL="91425" marR="91425" marT="91425" marB="91425"/>
                </a:tc>
                <a:extLst>
                  <a:ext uri="{0D108BD9-81ED-4DB2-BD59-A6C34878D82A}">
                    <a16:rowId xmlns:a16="http://schemas.microsoft.com/office/drawing/2014/main" val="10000"/>
                  </a:ext>
                </a:extLst>
              </a:tr>
              <a:tr h="1503875">
                <a:tc>
                  <a:txBody>
                    <a:bodyPr/>
                    <a:lstStyle/>
                    <a:p>
                      <a:pPr marL="0" lvl="0" indent="0" algn="ctr" rtl="0">
                        <a:spcBef>
                          <a:spcPts val="0"/>
                        </a:spcBef>
                        <a:spcAft>
                          <a:spcPts val="0"/>
                        </a:spcAft>
                        <a:buNone/>
                      </a:pPr>
                      <a:r>
                        <a:rPr lang="en" sz="1200" b="1"/>
                        <a:t>Plan</a:t>
                      </a:r>
                      <a:endParaRPr sz="1200" b="1"/>
                    </a:p>
                  </a:txBody>
                  <a:tcPr marL="91425" marR="91425" marT="91425" marB="91425">
                    <a:solidFill>
                      <a:srgbClr val="EEEEEE"/>
                    </a:solidFill>
                  </a:tcPr>
                </a:tc>
                <a:tc>
                  <a:txBody>
                    <a:bodyPr/>
                    <a:lstStyle/>
                    <a:p>
                      <a:pPr marL="0" lvl="0" indent="0" algn="l" rtl="0">
                        <a:spcBef>
                          <a:spcPts val="0"/>
                        </a:spcBef>
                        <a:spcAft>
                          <a:spcPts val="0"/>
                        </a:spcAft>
                        <a:buNone/>
                      </a:pPr>
                      <a:r>
                        <a:rPr lang="en" sz="1200"/>
                        <a:t>Create, or use pre-existing, integration tests to ensure that subsystems are integrating as expected</a:t>
                      </a:r>
                      <a:endParaRPr sz="1200"/>
                    </a:p>
                  </a:txBody>
                  <a:tcPr marL="91425" marR="91425" marT="91425" marB="91425"/>
                </a:tc>
                <a:extLst>
                  <a:ext uri="{0D108BD9-81ED-4DB2-BD59-A6C34878D82A}">
                    <a16:rowId xmlns:a16="http://schemas.microsoft.com/office/drawing/2014/main" val="10001"/>
                  </a:ext>
                </a:extLst>
              </a:tr>
              <a:tr h="829500">
                <a:tc>
                  <a:txBody>
                    <a:bodyPr/>
                    <a:lstStyle/>
                    <a:p>
                      <a:pPr marL="0" lvl="0" indent="0" algn="ctr" rtl="0">
                        <a:spcBef>
                          <a:spcPts val="0"/>
                        </a:spcBef>
                        <a:spcAft>
                          <a:spcPts val="0"/>
                        </a:spcAft>
                        <a:buNone/>
                      </a:pPr>
                      <a:r>
                        <a:rPr lang="en" sz="1200" b="1"/>
                        <a:t>Materials</a:t>
                      </a:r>
                      <a:endParaRPr sz="1200" b="1"/>
                    </a:p>
                  </a:txBody>
                  <a:tcPr marL="91425" marR="91425" marT="91425" marB="91425">
                    <a:solidFill>
                      <a:srgbClr val="EEEEEE"/>
                    </a:solidFill>
                  </a:tcPr>
                </a:tc>
                <a:tc>
                  <a:txBody>
                    <a:bodyPr/>
                    <a:lstStyle/>
                    <a:p>
                      <a:pPr marL="285750" lvl="0" indent="-304800" algn="l" rtl="0">
                        <a:spcBef>
                          <a:spcPts val="0"/>
                        </a:spcBef>
                        <a:spcAft>
                          <a:spcPts val="0"/>
                        </a:spcAft>
                        <a:buSzPts val="1200"/>
                        <a:buChar char="●"/>
                      </a:pPr>
                      <a:r>
                        <a:rPr lang="en" sz="1200" dirty="0"/>
                        <a:t>Python</a:t>
                      </a:r>
                      <a:endParaRPr sz="1200" dirty="0"/>
                    </a:p>
                    <a:p>
                      <a:pPr marL="285750" lvl="0" indent="-304800" algn="l" rtl="0">
                        <a:spcBef>
                          <a:spcPts val="0"/>
                        </a:spcBef>
                        <a:spcAft>
                          <a:spcPts val="0"/>
                        </a:spcAft>
                        <a:buSzPts val="1200"/>
                        <a:buChar char="●"/>
                      </a:pPr>
                      <a:r>
                        <a:rPr lang="en" sz="1200" dirty="0"/>
                        <a:t>Docker</a:t>
                      </a:r>
                      <a:endParaRPr sz="1200" dirty="0"/>
                    </a:p>
                    <a:p>
                      <a:pPr marL="285750" lvl="0" indent="-304800" algn="l" rtl="0">
                        <a:spcBef>
                          <a:spcPts val="0"/>
                        </a:spcBef>
                        <a:spcAft>
                          <a:spcPts val="0"/>
                        </a:spcAft>
                        <a:buSzPts val="1200"/>
                        <a:buChar char="●"/>
                      </a:pPr>
                      <a:r>
                        <a:rPr lang="en" sz="1200" dirty="0"/>
                        <a:t>Computer</a:t>
                      </a:r>
                      <a:endParaRPr sz="1200" dirty="0"/>
                    </a:p>
                    <a:p>
                      <a:pPr marL="285750" lvl="0" indent="-304800" algn="l" rtl="0">
                        <a:spcBef>
                          <a:spcPts val="0"/>
                        </a:spcBef>
                        <a:spcAft>
                          <a:spcPts val="0"/>
                        </a:spcAft>
                        <a:buSzPts val="1200"/>
                        <a:buChar char="●"/>
                      </a:pPr>
                      <a:r>
                        <a:rPr lang="en" sz="1200" dirty="0"/>
                        <a:t>COSMOS</a:t>
                      </a:r>
                      <a:endParaRPr sz="1200" dirty="0"/>
                    </a:p>
                  </a:txBody>
                  <a:tcPr marL="91425" marR="91425" marT="91425" marB="91425"/>
                </a:tc>
                <a:extLst>
                  <a:ext uri="{0D108BD9-81ED-4DB2-BD59-A6C34878D82A}">
                    <a16:rowId xmlns:a16="http://schemas.microsoft.com/office/drawing/2014/main" val="10002"/>
                  </a:ext>
                </a:extLst>
              </a:tr>
            </a:tbl>
          </a:graphicData>
        </a:graphic>
      </p:graphicFrame>
      <p:sp>
        <p:nvSpPr>
          <p:cNvPr id="1662" name="Google Shape;1662;g10193956a70_0_16"/>
          <p:cNvSpPr txBox="1"/>
          <p:nvPr/>
        </p:nvSpPr>
        <p:spPr>
          <a:xfrm>
            <a:off x="6359700" y="829875"/>
            <a:ext cx="2490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u="sng">
                <a:latin typeface="Helvetica Neue"/>
                <a:ea typeface="Helvetica Neue"/>
                <a:cs typeface="Helvetica Neue"/>
                <a:sym typeface="Helvetica Neue"/>
              </a:rPr>
              <a:t>Integration Tests</a:t>
            </a:r>
            <a:endParaRPr b="1" u="sng">
              <a:latin typeface="Helvetica Neue"/>
              <a:ea typeface="Helvetica Neue"/>
              <a:cs typeface="Helvetica Neue"/>
              <a:sym typeface="Helvetica Neue"/>
            </a:endParaRPr>
          </a:p>
        </p:txBody>
      </p:sp>
      <p:cxnSp>
        <p:nvCxnSpPr>
          <p:cNvPr id="1663" name="Google Shape;1663;g10193956a70_0_16"/>
          <p:cNvCxnSpPr/>
          <p:nvPr/>
        </p:nvCxnSpPr>
        <p:spPr>
          <a:xfrm rot="10800000" flipH="1">
            <a:off x="5882700" y="2678626"/>
            <a:ext cx="416400" cy="1500"/>
          </a:xfrm>
          <a:prstGeom prst="straightConnector1">
            <a:avLst/>
          </a:prstGeom>
          <a:noFill/>
          <a:ln w="28575" cap="flat" cmpd="sng">
            <a:solidFill>
              <a:schemeClr val="dk1"/>
            </a:solidFill>
            <a:prstDash val="solid"/>
            <a:round/>
            <a:headEnd type="none" w="med" len="med"/>
            <a:tailEnd type="triangle" w="med" len="med"/>
          </a:ln>
        </p:spPr>
      </p:cxnSp>
      <p:cxnSp>
        <p:nvCxnSpPr>
          <p:cNvPr id="1664" name="Google Shape;1664;g10193956a70_0_16"/>
          <p:cNvCxnSpPr/>
          <p:nvPr/>
        </p:nvCxnSpPr>
        <p:spPr>
          <a:xfrm rot="10800000" flipH="1">
            <a:off x="2850000" y="2678626"/>
            <a:ext cx="416400" cy="1500"/>
          </a:xfrm>
          <a:prstGeom prst="straightConnector1">
            <a:avLst/>
          </a:prstGeom>
          <a:noFill/>
          <a:ln w="28575" cap="flat" cmpd="sng">
            <a:solidFill>
              <a:schemeClr val="dk1"/>
            </a:solidFill>
            <a:prstDash val="solid"/>
            <a:round/>
            <a:headEnd type="none" w="med" len="med"/>
            <a:tailEnd type="triangle" w="med" len="med"/>
          </a:ln>
        </p:spPr>
      </p:cxn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668"/>
        <p:cNvGrpSpPr/>
        <p:nvPr/>
      </p:nvGrpSpPr>
      <p:grpSpPr>
        <a:xfrm>
          <a:off x="0" y="0"/>
          <a:ext cx="0" cy="0"/>
          <a:chOff x="0" y="0"/>
          <a:chExt cx="0" cy="0"/>
        </a:xfrm>
      </p:grpSpPr>
      <p:sp>
        <p:nvSpPr>
          <p:cNvPr id="1669" name="Google Shape;1669;g1045409f177_4_245"/>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Clr>
                <a:schemeClr val="dk1"/>
              </a:buClr>
              <a:buSzPct val="39285"/>
              <a:buFont typeface="Arial"/>
              <a:buNone/>
            </a:pPr>
            <a:r>
              <a:rPr lang="en"/>
              <a:t>Subsystem Verification - </a:t>
            </a:r>
            <a:r>
              <a:rPr lang="e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0"/>
                  </a:ext>
                </a:extLst>
              </a:rPr>
              <a:t>Electronics</a:t>
            </a:r>
            <a:endParaRPr/>
          </a:p>
        </p:txBody>
      </p:sp>
      <p:sp>
        <p:nvSpPr>
          <p:cNvPr id="1670" name="Google Shape;1670;g1045409f177_4_2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135</a:t>
            </a:fld>
            <a:endParaRPr>
              <a:latin typeface="Arial"/>
              <a:ea typeface="Arial"/>
              <a:cs typeface="Arial"/>
              <a:sym typeface="Arial"/>
            </a:endParaRPr>
          </a:p>
        </p:txBody>
      </p:sp>
      <p:graphicFrame>
        <p:nvGraphicFramePr>
          <p:cNvPr id="1671" name="Google Shape;1671;g1045409f177_4_245"/>
          <p:cNvGraphicFramePr/>
          <p:nvPr/>
        </p:nvGraphicFramePr>
        <p:xfrm>
          <a:off x="894225" y="1132044"/>
          <a:ext cx="3000000" cy="3000000"/>
        </p:xfrm>
        <a:graphic>
          <a:graphicData uri="http://schemas.openxmlformats.org/drawingml/2006/table">
            <a:tbl>
              <a:tblPr>
                <a:noFill/>
                <a:tableStyleId>{42A4F924-6D4B-4CF7-BB84-CEE68687BB97}</a:tableStyleId>
              </a:tblPr>
              <a:tblGrid>
                <a:gridCol w="945350">
                  <a:extLst>
                    <a:ext uri="{9D8B030D-6E8A-4147-A177-3AD203B41FA5}">
                      <a16:colId xmlns:a16="http://schemas.microsoft.com/office/drawing/2014/main" val="20000"/>
                    </a:ext>
                  </a:extLst>
                </a:gridCol>
                <a:gridCol w="1676050">
                  <a:extLst>
                    <a:ext uri="{9D8B030D-6E8A-4147-A177-3AD203B41FA5}">
                      <a16:colId xmlns:a16="http://schemas.microsoft.com/office/drawing/2014/main" val="20001"/>
                    </a:ext>
                  </a:extLst>
                </a:gridCol>
              </a:tblGrid>
              <a:tr h="1059425">
                <a:tc>
                  <a:txBody>
                    <a:bodyPr/>
                    <a:lstStyle/>
                    <a:p>
                      <a:pPr marL="0" lvl="0" indent="0" algn="ctr" rtl="0">
                        <a:spcBef>
                          <a:spcPts val="0"/>
                        </a:spcBef>
                        <a:spcAft>
                          <a:spcPts val="0"/>
                        </a:spcAft>
                        <a:buNone/>
                      </a:pPr>
                      <a:r>
                        <a:rPr lang="en" sz="1200" b="1"/>
                        <a:t>Objective</a:t>
                      </a:r>
                      <a:endParaRPr sz="1200" b="1"/>
                    </a:p>
                  </a:txBody>
                  <a:tcPr marL="91425" marR="91425" marT="91425" marB="91425">
                    <a:solidFill>
                      <a:srgbClr val="EEEEEE"/>
                    </a:solidFill>
                  </a:tcPr>
                </a:tc>
                <a:tc>
                  <a:txBody>
                    <a:bodyPr/>
                    <a:lstStyle/>
                    <a:p>
                      <a:pPr marL="0" lvl="0" indent="0" algn="l" rtl="0">
                        <a:spcBef>
                          <a:spcPts val="0"/>
                        </a:spcBef>
                        <a:spcAft>
                          <a:spcPts val="0"/>
                        </a:spcAft>
                        <a:buNone/>
                      </a:pPr>
                      <a:r>
                        <a:rPr lang="en" sz="1200"/>
                        <a:t>Power GRASS with grid power and to determine average power draw of all electronics</a:t>
                      </a:r>
                      <a:endParaRPr sz="1200"/>
                    </a:p>
                  </a:txBody>
                  <a:tcPr marL="91425" marR="91425" marT="91425" marB="91425"/>
                </a:tc>
                <a:extLst>
                  <a:ext uri="{0D108BD9-81ED-4DB2-BD59-A6C34878D82A}">
                    <a16:rowId xmlns:a16="http://schemas.microsoft.com/office/drawing/2014/main" val="10000"/>
                  </a:ext>
                </a:extLst>
              </a:tr>
              <a:tr h="1059425">
                <a:tc>
                  <a:txBody>
                    <a:bodyPr/>
                    <a:lstStyle/>
                    <a:p>
                      <a:pPr marL="0" lvl="0" indent="0" algn="ctr" rtl="0">
                        <a:spcBef>
                          <a:spcPts val="0"/>
                        </a:spcBef>
                        <a:spcAft>
                          <a:spcPts val="0"/>
                        </a:spcAft>
                        <a:buNone/>
                      </a:pPr>
                      <a:r>
                        <a:rPr lang="en" sz="1200" b="1"/>
                        <a:t>Plan</a:t>
                      </a:r>
                      <a:endParaRPr sz="1200" b="1"/>
                    </a:p>
                  </a:txBody>
                  <a:tcPr marL="91425" marR="91425" marT="91425" marB="91425">
                    <a:solidFill>
                      <a:srgbClr val="EEEEEE"/>
                    </a:solidFill>
                  </a:tcPr>
                </a:tc>
                <a:tc>
                  <a:txBody>
                    <a:bodyPr/>
                    <a:lstStyle/>
                    <a:p>
                      <a:pPr marL="0" lvl="0" indent="0" algn="l" rtl="0">
                        <a:spcBef>
                          <a:spcPts val="0"/>
                        </a:spcBef>
                        <a:spcAft>
                          <a:spcPts val="0"/>
                        </a:spcAft>
                        <a:buNone/>
                      </a:pPr>
                      <a:r>
                        <a:rPr lang="en" sz="1200"/>
                        <a:t>Connect electronics to grid power use USB multimeter to measure voltage and current drawn</a:t>
                      </a:r>
                      <a:endParaRPr sz="1200"/>
                    </a:p>
                  </a:txBody>
                  <a:tcPr marL="91425" marR="91425" marT="91425" marB="91425"/>
                </a:tc>
                <a:extLst>
                  <a:ext uri="{0D108BD9-81ED-4DB2-BD59-A6C34878D82A}">
                    <a16:rowId xmlns:a16="http://schemas.microsoft.com/office/drawing/2014/main" val="10001"/>
                  </a:ext>
                </a:extLst>
              </a:tr>
              <a:tr h="1059425">
                <a:tc>
                  <a:txBody>
                    <a:bodyPr/>
                    <a:lstStyle/>
                    <a:p>
                      <a:pPr marL="0" lvl="0" indent="0" algn="ctr" rtl="0">
                        <a:spcBef>
                          <a:spcPts val="0"/>
                        </a:spcBef>
                        <a:spcAft>
                          <a:spcPts val="0"/>
                        </a:spcAft>
                        <a:buNone/>
                      </a:pPr>
                      <a:r>
                        <a:rPr lang="en" sz="1200" b="1"/>
                        <a:t>Materials</a:t>
                      </a:r>
                      <a:endParaRPr sz="1200" b="1"/>
                    </a:p>
                  </a:txBody>
                  <a:tcPr marL="91425" marR="91425" marT="91425" marB="91425">
                    <a:solidFill>
                      <a:srgbClr val="EEEEEE"/>
                    </a:solidFill>
                  </a:tcPr>
                </a:tc>
                <a:tc>
                  <a:txBody>
                    <a:bodyPr/>
                    <a:lstStyle/>
                    <a:p>
                      <a:pPr marL="285750" lvl="0" indent="-304800" algn="l" rtl="0">
                        <a:spcBef>
                          <a:spcPts val="0"/>
                        </a:spcBef>
                        <a:spcAft>
                          <a:spcPts val="0"/>
                        </a:spcAft>
                        <a:buClr>
                          <a:schemeClr val="dk1"/>
                        </a:buClr>
                        <a:buSzPts val="1200"/>
                        <a:buChar char="●"/>
                      </a:pPr>
                      <a:r>
                        <a:rPr lang="en" sz="1200" dirty="0"/>
                        <a:t>All electronics components</a:t>
                      </a:r>
                      <a:endParaRPr sz="1200" dirty="0"/>
                    </a:p>
                    <a:p>
                      <a:pPr marL="285750" lvl="0" indent="-304800" algn="l" rtl="0">
                        <a:spcBef>
                          <a:spcPts val="0"/>
                        </a:spcBef>
                        <a:spcAft>
                          <a:spcPts val="0"/>
                        </a:spcAft>
                        <a:buClr>
                          <a:schemeClr val="dk1"/>
                        </a:buClr>
                        <a:buSzPts val="1200"/>
                        <a:buChar char="●"/>
                      </a:pPr>
                      <a:r>
                        <a:rPr lang="en" sz="1200" dirty="0"/>
                        <a:t>USB type c pd charger and cables</a:t>
                      </a:r>
                      <a:endParaRPr sz="1200" dirty="0"/>
                    </a:p>
                    <a:p>
                      <a:pPr marL="285750" lvl="0" indent="-304800" algn="l" rtl="0">
                        <a:spcBef>
                          <a:spcPts val="0"/>
                        </a:spcBef>
                        <a:spcAft>
                          <a:spcPts val="0"/>
                        </a:spcAft>
                        <a:buSzPts val="1200"/>
                        <a:buChar char="●"/>
                      </a:pPr>
                      <a:r>
                        <a:rPr lang="en" sz="1200" dirty="0"/>
                        <a:t>USB multimeter</a:t>
                      </a:r>
                      <a:endParaRPr sz="1200" dirty="0"/>
                    </a:p>
                    <a:p>
                      <a:pPr marL="285750" lvl="0" indent="-304800" algn="l" rtl="0">
                        <a:spcBef>
                          <a:spcPts val="0"/>
                        </a:spcBef>
                        <a:spcAft>
                          <a:spcPts val="0"/>
                        </a:spcAft>
                        <a:buSzPts val="1200"/>
                        <a:buChar char="●"/>
                      </a:pPr>
                      <a:r>
                        <a:rPr lang="en" sz="1200" dirty="0"/>
                        <a:t>Laptop to log information</a:t>
                      </a:r>
                      <a:endParaRPr sz="1200" dirty="0"/>
                    </a:p>
                  </a:txBody>
                  <a:tcPr marL="91425" marR="91425" marT="91425" marB="91425"/>
                </a:tc>
                <a:extLst>
                  <a:ext uri="{0D108BD9-81ED-4DB2-BD59-A6C34878D82A}">
                    <a16:rowId xmlns:a16="http://schemas.microsoft.com/office/drawing/2014/main" val="10002"/>
                  </a:ext>
                </a:extLst>
              </a:tr>
            </a:tbl>
          </a:graphicData>
        </a:graphic>
      </p:graphicFrame>
      <p:graphicFrame>
        <p:nvGraphicFramePr>
          <p:cNvPr id="1672" name="Google Shape;1672;g1045409f177_4_245"/>
          <p:cNvGraphicFramePr/>
          <p:nvPr/>
        </p:nvGraphicFramePr>
        <p:xfrm>
          <a:off x="5147175" y="1352744"/>
          <a:ext cx="3000000" cy="3000000"/>
        </p:xfrm>
        <a:graphic>
          <a:graphicData uri="http://schemas.openxmlformats.org/drawingml/2006/table">
            <a:tbl>
              <a:tblPr>
                <a:noFill/>
                <a:tableStyleId>{42A4F924-6D4B-4CF7-BB84-CEE68687BB97}</a:tableStyleId>
              </a:tblPr>
              <a:tblGrid>
                <a:gridCol w="945350">
                  <a:extLst>
                    <a:ext uri="{9D8B030D-6E8A-4147-A177-3AD203B41FA5}">
                      <a16:colId xmlns:a16="http://schemas.microsoft.com/office/drawing/2014/main" val="20000"/>
                    </a:ext>
                  </a:extLst>
                </a:gridCol>
                <a:gridCol w="1676050">
                  <a:extLst>
                    <a:ext uri="{9D8B030D-6E8A-4147-A177-3AD203B41FA5}">
                      <a16:colId xmlns:a16="http://schemas.microsoft.com/office/drawing/2014/main" val="20001"/>
                    </a:ext>
                  </a:extLst>
                </a:gridCol>
              </a:tblGrid>
              <a:tr h="1059425">
                <a:tc>
                  <a:txBody>
                    <a:bodyPr/>
                    <a:lstStyle/>
                    <a:p>
                      <a:pPr marL="0" lvl="0" indent="0" algn="ctr" rtl="0">
                        <a:spcBef>
                          <a:spcPts val="0"/>
                        </a:spcBef>
                        <a:spcAft>
                          <a:spcPts val="0"/>
                        </a:spcAft>
                        <a:buNone/>
                      </a:pPr>
                      <a:r>
                        <a:rPr lang="en" sz="1200" b="1"/>
                        <a:t>Objective</a:t>
                      </a:r>
                      <a:endParaRPr sz="1200" b="1"/>
                    </a:p>
                  </a:txBody>
                  <a:tcPr marL="91425" marR="91425" marT="91425" marB="91425">
                    <a:solidFill>
                      <a:srgbClr val="EEEEEE"/>
                    </a:solidFill>
                  </a:tcPr>
                </a:tc>
                <a:tc>
                  <a:txBody>
                    <a:bodyPr/>
                    <a:lstStyle/>
                    <a:p>
                      <a:pPr marL="0" lvl="0" indent="0" algn="l" rtl="0">
                        <a:spcBef>
                          <a:spcPts val="0"/>
                        </a:spcBef>
                        <a:spcAft>
                          <a:spcPts val="0"/>
                        </a:spcAft>
                        <a:buNone/>
                      </a:pPr>
                      <a:r>
                        <a:rPr lang="en" sz="1200"/>
                        <a:t>Examine Battery discharge characteristics and compare to model</a:t>
                      </a:r>
                      <a:endParaRPr sz="1200"/>
                    </a:p>
                  </a:txBody>
                  <a:tcPr marL="91425" marR="91425" marT="91425" marB="91425"/>
                </a:tc>
                <a:extLst>
                  <a:ext uri="{0D108BD9-81ED-4DB2-BD59-A6C34878D82A}">
                    <a16:rowId xmlns:a16="http://schemas.microsoft.com/office/drawing/2014/main" val="10000"/>
                  </a:ext>
                </a:extLst>
              </a:tr>
              <a:tr h="1059425">
                <a:tc>
                  <a:txBody>
                    <a:bodyPr/>
                    <a:lstStyle/>
                    <a:p>
                      <a:pPr marL="0" lvl="0" indent="0" algn="ctr" rtl="0">
                        <a:spcBef>
                          <a:spcPts val="0"/>
                        </a:spcBef>
                        <a:spcAft>
                          <a:spcPts val="0"/>
                        </a:spcAft>
                        <a:buNone/>
                      </a:pPr>
                      <a:r>
                        <a:rPr lang="en" sz="1200" b="1"/>
                        <a:t>Plan</a:t>
                      </a:r>
                      <a:endParaRPr sz="1200" b="1"/>
                    </a:p>
                  </a:txBody>
                  <a:tcPr marL="91425" marR="91425" marT="91425" marB="91425">
                    <a:solidFill>
                      <a:srgbClr val="EEEEEE"/>
                    </a:solidFill>
                  </a:tcPr>
                </a:tc>
                <a:tc>
                  <a:txBody>
                    <a:bodyPr/>
                    <a:lstStyle/>
                    <a:p>
                      <a:pPr marL="0" lvl="0" indent="0" algn="l" rtl="0">
                        <a:spcBef>
                          <a:spcPts val="0"/>
                        </a:spcBef>
                        <a:spcAft>
                          <a:spcPts val="0"/>
                        </a:spcAft>
                        <a:buNone/>
                      </a:pPr>
                      <a:r>
                        <a:rPr lang="en" sz="1200"/>
                        <a:t>Connect electronics to battery and use USB multimeter to record battery discharge current and voltage.</a:t>
                      </a:r>
                      <a:endParaRPr sz="1200"/>
                    </a:p>
                  </a:txBody>
                  <a:tcPr marL="91425" marR="91425" marT="91425" marB="91425"/>
                </a:tc>
                <a:extLst>
                  <a:ext uri="{0D108BD9-81ED-4DB2-BD59-A6C34878D82A}">
                    <a16:rowId xmlns:a16="http://schemas.microsoft.com/office/drawing/2014/main" val="10001"/>
                  </a:ext>
                </a:extLst>
              </a:tr>
              <a:tr h="1059425">
                <a:tc>
                  <a:txBody>
                    <a:bodyPr/>
                    <a:lstStyle/>
                    <a:p>
                      <a:pPr marL="0" lvl="0" indent="0" algn="ctr" rtl="0">
                        <a:spcBef>
                          <a:spcPts val="0"/>
                        </a:spcBef>
                        <a:spcAft>
                          <a:spcPts val="0"/>
                        </a:spcAft>
                        <a:buNone/>
                      </a:pPr>
                      <a:r>
                        <a:rPr lang="en" sz="1200" b="1"/>
                        <a:t>Materials</a:t>
                      </a:r>
                      <a:endParaRPr sz="1200" b="1"/>
                    </a:p>
                  </a:txBody>
                  <a:tcPr marL="91425" marR="91425" marT="91425" marB="91425">
                    <a:solidFill>
                      <a:srgbClr val="EEEEEE"/>
                    </a:solidFill>
                  </a:tcPr>
                </a:tc>
                <a:tc>
                  <a:txBody>
                    <a:bodyPr/>
                    <a:lstStyle/>
                    <a:p>
                      <a:pPr marL="285750" lvl="0" indent="-304800" algn="l" rtl="0">
                        <a:spcBef>
                          <a:spcPts val="0"/>
                        </a:spcBef>
                        <a:spcAft>
                          <a:spcPts val="0"/>
                        </a:spcAft>
                        <a:buClr>
                          <a:schemeClr val="dk1"/>
                        </a:buClr>
                        <a:buSzPts val="1200"/>
                        <a:buChar char="●"/>
                      </a:pPr>
                      <a:r>
                        <a:rPr lang="en" sz="1200" dirty="0"/>
                        <a:t>All electronics components</a:t>
                      </a:r>
                      <a:endParaRPr sz="1200" dirty="0"/>
                    </a:p>
                    <a:p>
                      <a:pPr marL="285750" lvl="0" indent="-304800" algn="l" rtl="0">
                        <a:spcBef>
                          <a:spcPts val="0"/>
                        </a:spcBef>
                        <a:spcAft>
                          <a:spcPts val="0"/>
                        </a:spcAft>
                        <a:buClr>
                          <a:schemeClr val="dk1"/>
                        </a:buClr>
                        <a:buSzPts val="1200"/>
                        <a:buChar char="●"/>
                      </a:pPr>
                      <a:r>
                        <a:rPr lang="en" sz="1200" dirty="0"/>
                        <a:t>USB multimeter tester</a:t>
                      </a:r>
                      <a:endParaRPr sz="1200" dirty="0"/>
                    </a:p>
                    <a:p>
                      <a:pPr marL="285750" lvl="0" indent="-304800" algn="l" rtl="0">
                        <a:spcBef>
                          <a:spcPts val="0"/>
                        </a:spcBef>
                        <a:spcAft>
                          <a:spcPts val="0"/>
                        </a:spcAft>
                        <a:buSzPts val="1200"/>
                        <a:buChar char="●"/>
                      </a:pPr>
                      <a:r>
                        <a:rPr lang="en" sz="1200" dirty="0"/>
                        <a:t>Laptop to log information</a:t>
                      </a:r>
                      <a:endParaRPr sz="1200" dirty="0"/>
                    </a:p>
                  </a:txBody>
                  <a:tcPr marL="91425" marR="91425" marT="91425" marB="91425"/>
                </a:tc>
                <a:extLst>
                  <a:ext uri="{0D108BD9-81ED-4DB2-BD59-A6C34878D82A}">
                    <a16:rowId xmlns:a16="http://schemas.microsoft.com/office/drawing/2014/main" val="10002"/>
                  </a:ext>
                </a:extLst>
              </a:tr>
            </a:tbl>
          </a:graphicData>
        </a:graphic>
      </p:graphicFrame>
      <p:sp>
        <p:nvSpPr>
          <p:cNvPr id="1673" name="Google Shape;1673;g1045409f177_4_245"/>
          <p:cNvSpPr txBox="1"/>
          <p:nvPr/>
        </p:nvSpPr>
        <p:spPr>
          <a:xfrm>
            <a:off x="704925" y="777288"/>
            <a:ext cx="3000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u="sng">
                <a:solidFill>
                  <a:schemeClr val="dk1"/>
                </a:solidFill>
                <a:latin typeface="Helvetica Neue"/>
                <a:ea typeface="Helvetica Neue"/>
                <a:cs typeface="Helvetica Neue"/>
                <a:sym typeface="Helvetica Neue"/>
              </a:rPr>
              <a:t> Load Power Draw Test</a:t>
            </a:r>
            <a:endParaRPr b="1" u="sng">
              <a:solidFill>
                <a:schemeClr val="dk1"/>
              </a:solidFill>
              <a:latin typeface="Helvetica Neue"/>
              <a:ea typeface="Helvetica Neue"/>
              <a:cs typeface="Helvetica Neue"/>
              <a:sym typeface="Helvetica Neue"/>
            </a:endParaRPr>
          </a:p>
        </p:txBody>
      </p:sp>
      <p:sp>
        <p:nvSpPr>
          <p:cNvPr id="1674" name="Google Shape;1674;g1045409f177_4_245"/>
          <p:cNvSpPr txBox="1"/>
          <p:nvPr/>
        </p:nvSpPr>
        <p:spPr>
          <a:xfrm>
            <a:off x="4957875" y="777300"/>
            <a:ext cx="3000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u="sng">
                <a:solidFill>
                  <a:schemeClr val="dk1"/>
                </a:solidFill>
                <a:latin typeface="Helvetica Neue"/>
                <a:ea typeface="Helvetica Neue"/>
                <a:cs typeface="Helvetica Neue"/>
                <a:sym typeface="Helvetica Neue"/>
              </a:rPr>
              <a:t>Battery Source Test</a:t>
            </a:r>
            <a:endParaRPr b="1" u="sng">
              <a:solidFill>
                <a:schemeClr val="dk1"/>
              </a:solidFill>
              <a:latin typeface="Helvetica Neue"/>
              <a:ea typeface="Helvetica Neue"/>
              <a:cs typeface="Helvetica Neue"/>
              <a:sym typeface="Helvetica Neue"/>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678"/>
        <p:cNvGrpSpPr/>
        <p:nvPr/>
      </p:nvGrpSpPr>
      <p:grpSpPr>
        <a:xfrm>
          <a:off x="0" y="0"/>
          <a:ext cx="0" cy="0"/>
          <a:chOff x="0" y="0"/>
          <a:chExt cx="0" cy="0"/>
        </a:xfrm>
      </p:grpSpPr>
      <p:sp>
        <p:nvSpPr>
          <p:cNvPr id="1679" name="Google Shape;1679;g10193956a70_0_22"/>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Subsystem Verification - C&amp;DH</a:t>
            </a:r>
            <a:endParaRPr/>
          </a:p>
        </p:txBody>
      </p:sp>
      <p:sp>
        <p:nvSpPr>
          <p:cNvPr id="1680" name="Google Shape;1680;g10193956a70_0_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136</a:t>
            </a:fld>
            <a:endParaRPr>
              <a:latin typeface="Arial"/>
              <a:ea typeface="Arial"/>
              <a:cs typeface="Arial"/>
              <a:sym typeface="Arial"/>
            </a:endParaRPr>
          </a:p>
        </p:txBody>
      </p:sp>
      <p:graphicFrame>
        <p:nvGraphicFramePr>
          <p:cNvPr id="1681" name="Google Shape;1681;g10193956a70_0_22"/>
          <p:cNvGraphicFramePr/>
          <p:nvPr/>
        </p:nvGraphicFramePr>
        <p:xfrm>
          <a:off x="1744950" y="1138944"/>
          <a:ext cx="3000000" cy="3000000"/>
        </p:xfrm>
        <a:graphic>
          <a:graphicData uri="http://schemas.openxmlformats.org/drawingml/2006/table">
            <a:tbl>
              <a:tblPr>
                <a:noFill/>
                <a:tableStyleId>{42A4F924-6D4B-4CF7-BB84-CEE68687BB97}</a:tableStyleId>
              </a:tblPr>
              <a:tblGrid>
                <a:gridCol w="926150">
                  <a:extLst>
                    <a:ext uri="{9D8B030D-6E8A-4147-A177-3AD203B41FA5}">
                      <a16:colId xmlns:a16="http://schemas.microsoft.com/office/drawing/2014/main" val="20000"/>
                    </a:ext>
                  </a:extLst>
                </a:gridCol>
                <a:gridCol w="1695250">
                  <a:extLst>
                    <a:ext uri="{9D8B030D-6E8A-4147-A177-3AD203B41FA5}">
                      <a16:colId xmlns:a16="http://schemas.microsoft.com/office/drawing/2014/main" val="20001"/>
                    </a:ext>
                  </a:extLst>
                </a:gridCol>
              </a:tblGrid>
              <a:tr h="1163700">
                <a:tc>
                  <a:txBody>
                    <a:bodyPr/>
                    <a:lstStyle/>
                    <a:p>
                      <a:pPr marL="0" lvl="0" indent="0" algn="ctr" rtl="0">
                        <a:spcBef>
                          <a:spcPts val="0"/>
                        </a:spcBef>
                        <a:spcAft>
                          <a:spcPts val="0"/>
                        </a:spcAft>
                        <a:buNone/>
                      </a:pPr>
                      <a:r>
                        <a:rPr lang="en" sz="1200" b="1"/>
                        <a:t>Objective</a:t>
                      </a:r>
                      <a:endParaRPr sz="1200" b="1"/>
                    </a:p>
                  </a:txBody>
                  <a:tcPr marL="91425" marR="91425" marT="91425" marB="91425">
                    <a:solidFill>
                      <a:srgbClr val="EEEEEE"/>
                    </a:solidFill>
                  </a:tcPr>
                </a:tc>
                <a:tc>
                  <a:txBody>
                    <a:bodyPr/>
                    <a:lstStyle/>
                    <a:p>
                      <a:pPr marL="0" lvl="0" indent="0" algn="l" rtl="0">
                        <a:spcBef>
                          <a:spcPts val="0"/>
                        </a:spcBef>
                        <a:spcAft>
                          <a:spcPts val="0"/>
                        </a:spcAft>
                        <a:buNone/>
                      </a:pPr>
                      <a:r>
                        <a:rPr lang="en" sz="1200"/>
                        <a:t>Verify that COSMOS and software are capable of interacting to successfully trade 1 command and respective telemetry</a:t>
                      </a:r>
                      <a:endParaRPr sz="1200"/>
                    </a:p>
                  </a:txBody>
                  <a:tcPr marL="91425" marR="91425" marT="91425" marB="91425"/>
                </a:tc>
                <a:extLst>
                  <a:ext uri="{0D108BD9-81ED-4DB2-BD59-A6C34878D82A}">
                    <a16:rowId xmlns:a16="http://schemas.microsoft.com/office/drawing/2014/main" val="10000"/>
                  </a:ext>
                </a:extLst>
              </a:tr>
              <a:tr h="963075">
                <a:tc>
                  <a:txBody>
                    <a:bodyPr/>
                    <a:lstStyle/>
                    <a:p>
                      <a:pPr marL="0" lvl="0" indent="0" algn="ctr" rtl="0">
                        <a:spcBef>
                          <a:spcPts val="0"/>
                        </a:spcBef>
                        <a:spcAft>
                          <a:spcPts val="0"/>
                        </a:spcAft>
                        <a:buNone/>
                      </a:pPr>
                      <a:r>
                        <a:rPr lang="en" sz="1200" b="1"/>
                        <a:t>Plan</a:t>
                      </a:r>
                      <a:endParaRPr sz="1200" b="1"/>
                    </a:p>
                  </a:txBody>
                  <a:tcPr marL="91425" marR="91425" marT="91425" marB="91425">
                    <a:solidFill>
                      <a:srgbClr val="EEEEEE"/>
                    </a:solidFill>
                  </a:tcPr>
                </a:tc>
                <a:tc>
                  <a:txBody>
                    <a:bodyPr/>
                    <a:lstStyle/>
                    <a:p>
                      <a:pPr marL="0" lvl="0" indent="0" algn="l" rtl="0">
                        <a:spcBef>
                          <a:spcPts val="0"/>
                        </a:spcBef>
                        <a:spcAft>
                          <a:spcPts val="0"/>
                        </a:spcAft>
                        <a:buNone/>
                      </a:pPr>
                      <a:r>
                        <a:rPr lang="en" sz="1200"/>
                        <a:t>Send a single collect command to the ‘dumb code’</a:t>
                      </a:r>
                      <a:endParaRPr sz="1200"/>
                    </a:p>
                  </a:txBody>
                  <a:tcPr marL="91425" marR="91425" marT="91425" marB="91425"/>
                </a:tc>
                <a:extLst>
                  <a:ext uri="{0D108BD9-81ED-4DB2-BD59-A6C34878D82A}">
                    <a16:rowId xmlns:a16="http://schemas.microsoft.com/office/drawing/2014/main" val="10001"/>
                  </a:ext>
                </a:extLst>
              </a:tr>
              <a:tr h="997450">
                <a:tc>
                  <a:txBody>
                    <a:bodyPr/>
                    <a:lstStyle/>
                    <a:p>
                      <a:pPr marL="0" lvl="0" indent="0" algn="ctr" rtl="0">
                        <a:spcBef>
                          <a:spcPts val="0"/>
                        </a:spcBef>
                        <a:spcAft>
                          <a:spcPts val="0"/>
                        </a:spcAft>
                        <a:buNone/>
                      </a:pPr>
                      <a:r>
                        <a:rPr lang="en" sz="1200" b="1"/>
                        <a:t>Materials</a:t>
                      </a:r>
                      <a:endParaRPr sz="1200" b="1"/>
                    </a:p>
                  </a:txBody>
                  <a:tcPr marL="91425" marR="91425" marT="91425" marB="91425">
                    <a:solidFill>
                      <a:srgbClr val="EEEEEE"/>
                    </a:solidFill>
                  </a:tcPr>
                </a:tc>
                <a:tc>
                  <a:txBody>
                    <a:bodyPr/>
                    <a:lstStyle/>
                    <a:p>
                      <a:pPr marL="285750" lvl="0" indent="-304800" algn="l" rtl="0">
                        <a:spcBef>
                          <a:spcPts val="0"/>
                        </a:spcBef>
                        <a:spcAft>
                          <a:spcPts val="0"/>
                        </a:spcAft>
                        <a:buSzPts val="1200"/>
                        <a:buChar char="●"/>
                      </a:pPr>
                      <a:r>
                        <a:rPr lang="en" sz="1200" dirty="0"/>
                        <a:t>COSMOS</a:t>
                      </a:r>
                      <a:endParaRPr sz="1200" dirty="0"/>
                    </a:p>
                    <a:p>
                      <a:pPr marL="285750" lvl="0" indent="-304800" algn="l" rtl="0">
                        <a:spcBef>
                          <a:spcPts val="0"/>
                        </a:spcBef>
                        <a:spcAft>
                          <a:spcPts val="0"/>
                        </a:spcAft>
                        <a:buSzPts val="1200"/>
                        <a:buChar char="●"/>
                      </a:pPr>
                      <a:r>
                        <a:rPr lang="en" sz="1200" dirty="0"/>
                        <a:t>Laptop</a:t>
                      </a:r>
                      <a:endParaRPr sz="1200" dirty="0"/>
                    </a:p>
                    <a:p>
                      <a:pPr marL="285750" lvl="0" indent="-304800" algn="l" rtl="0">
                        <a:spcBef>
                          <a:spcPts val="0"/>
                        </a:spcBef>
                        <a:spcAft>
                          <a:spcPts val="0"/>
                        </a:spcAft>
                        <a:buSzPts val="1200"/>
                        <a:buChar char="●"/>
                      </a:pPr>
                      <a:r>
                        <a:rPr lang="en" sz="1200" dirty="0"/>
                        <a:t>Dummy code</a:t>
                      </a:r>
                      <a:endParaRPr sz="1200" dirty="0"/>
                    </a:p>
                  </a:txBody>
                  <a:tcPr marL="91425" marR="91425" marT="91425" marB="91425"/>
                </a:tc>
                <a:extLst>
                  <a:ext uri="{0D108BD9-81ED-4DB2-BD59-A6C34878D82A}">
                    <a16:rowId xmlns:a16="http://schemas.microsoft.com/office/drawing/2014/main" val="10002"/>
                  </a:ext>
                </a:extLst>
              </a:tr>
            </a:tbl>
          </a:graphicData>
        </a:graphic>
      </p:graphicFrame>
      <p:sp>
        <p:nvSpPr>
          <p:cNvPr id="1682" name="Google Shape;1682;g10193956a70_0_22"/>
          <p:cNvSpPr txBox="1"/>
          <p:nvPr/>
        </p:nvSpPr>
        <p:spPr>
          <a:xfrm>
            <a:off x="1810650" y="796444"/>
            <a:ext cx="2490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u="sng">
                <a:latin typeface="Helvetica Neue"/>
                <a:ea typeface="Helvetica Neue"/>
                <a:cs typeface="Helvetica Neue"/>
                <a:sym typeface="Helvetica Neue"/>
              </a:rPr>
              <a:t>Single Command</a:t>
            </a:r>
            <a:endParaRPr b="1" u="sng">
              <a:latin typeface="Helvetica Neue"/>
              <a:ea typeface="Helvetica Neue"/>
              <a:cs typeface="Helvetica Neue"/>
              <a:sym typeface="Helvetica Neue"/>
            </a:endParaRPr>
          </a:p>
        </p:txBody>
      </p:sp>
      <p:graphicFrame>
        <p:nvGraphicFramePr>
          <p:cNvPr id="1683" name="Google Shape;1683;g10193956a70_0_22"/>
          <p:cNvGraphicFramePr/>
          <p:nvPr/>
        </p:nvGraphicFramePr>
        <p:xfrm>
          <a:off x="4777650" y="1138944"/>
          <a:ext cx="3000000" cy="3000000"/>
        </p:xfrm>
        <a:graphic>
          <a:graphicData uri="http://schemas.openxmlformats.org/drawingml/2006/table">
            <a:tbl>
              <a:tblPr>
                <a:noFill/>
                <a:tableStyleId>{42A4F924-6D4B-4CF7-BB84-CEE68687BB97}</a:tableStyleId>
              </a:tblPr>
              <a:tblGrid>
                <a:gridCol w="945350">
                  <a:extLst>
                    <a:ext uri="{9D8B030D-6E8A-4147-A177-3AD203B41FA5}">
                      <a16:colId xmlns:a16="http://schemas.microsoft.com/office/drawing/2014/main" val="20000"/>
                    </a:ext>
                  </a:extLst>
                </a:gridCol>
                <a:gridCol w="1676050">
                  <a:extLst>
                    <a:ext uri="{9D8B030D-6E8A-4147-A177-3AD203B41FA5}">
                      <a16:colId xmlns:a16="http://schemas.microsoft.com/office/drawing/2014/main" val="20001"/>
                    </a:ext>
                  </a:extLst>
                </a:gridCol>
              </a:tblGrid>
              <a:tr h="1059425">
                <a:tc>
                  <a:txBody>
                    <a:bodyPr/>
                    <a:lstStyle/>
                    <a:p>
                      <a:pPr marL="0" lvl="0" indent="0" algn="ctr" rtl="0">
                        <a:spcBef>
                          <a:spcPts val="0"/>
                        </a:spcBef>
                        <a:spcAft>
                          <a:spcPts val="0"/>
                        </a:spcAft>
                        <a:buNone/>
                      </a:pPr>
                      <a:r>
                        <a:rPr lang="en" sz="1200" b="1"/>
                        <a:t>Objective</a:t>
                      </a:r>
                      <a:endParaRPr sz="1200" b="1"/>
                    </a:p>
                  </a:txBody>
                  <a:tcPr marL="91425" marR="91425" marT="91425" marB="91425">
                    <a:solidFill>
                      <a:srgbClr val="EEEEEE"/>
                    </a:solidFill>
                  </a:tcPr>
                </a:tc>
                <a:tc>
                  <a:txBody>
                    <a:bodyPr/>
                    <a:lstStyle/>
                    <a:p>
                      <a:pPr marL="0" lvl="0" indent="0" algn="l" rtl="0">
                        <a:spcBef>
                          <a:spcPts val="0"/>
                        </a:spcBef>
                        <a:spcAft>
                          <a:spcPts val="0"/>
                        </a:spcAft>
                        <a:buNone/>
                      </a:pPr>
                      <a:r>
                        <a:rPr lang="en" sz="1200"/>
                        <a:t>Develop a test case to ensure code successfully runs</a:t>
                      </a:r>
                      <a:endParaRPr sz="1200"/>
                    </a:p>
                  </a:txBody>
                  <a:tcPr marL="91425" marR="91425" marT="91425" marB="91425"/>
                </a:tc>
                <a:extLst>
                  <a:ext uri="{0D108BD9-81ED-4DB2-BD59-A6C34878D82A}">
                    <a16:rowId xmlns:a16="http://schemas.microsoft.com/office/drawing/2014/main" val="10000"/>
                  </a:ext>
                </a:extLst>
              </a:tr>
              <a:tr h="1059425">
                <a:tc>
                  <a:txBody>
                    <a:bodyPr/>
                    <a:lstStyle/>
                    <a:p>
                      <a:pPr marL="0" lvl="0" indent="0" algn="ctr" rtl="0">
                        <a:spcBef>
                          <a:spcPts val="0"/>
                        </a:spcBef>
                        <a:spcAft>
                          <a:spcPts val="0"/>
                        </a:spcAft>
                        <a:buNone/>
                      </a:pPr>
                      <a:r>
                        <a:rPr lang="en" sz="1200" b="1"/>
                        <a:t>Plan</a:t>
                      </a:r>
                      <a:endParaRPr sz="1200" b="1"/>
                    </a:p>
                  </a:txBody>
                  <a:tcPr marL="91425" marR="91425" marT="91425" marB="91425">
                    <a:solidFill>
                      <a:srgbClr val="EEEEEE"/>
                    </a:solidFill>
                  </a:tcPr>
                </a:tc>
                <a:tc>
                  <a:txBody>
                    <a:bodyPr/>
                    <a:lstStyle/>
                    <a:p>
                      <a:pPr marL="0" lvl="0" indent="0" algn="l" rtl="0">
                        <a:spcBef>
                          <a:spcPts val="0"/>
                        </a:spcBef>
                        <a:spcAft>
                          <a:spcPts val="0"/>
                        </a:spcAft>
                        <a:buNone/>
                      </a:pPr>
                      <a:r>
                        <a:rPr lang="en" sz="1200"/>
                        <a:t>Send a test sequence to the ‘dumb code’</a:t>
                      </a:r>
                      <a:endParaRPr sz="1200"/>
                    </a:p>
                  </a:txBody>
                  <a:tcPr marL="91425" marR="91425" marT="91425" marB="91425"/>
                </a:tc>
                <a:extLst>
                  <a:ext uri="{0D108BD9-81ED-4DB2-BD59-A6C34878D82A}">
                    <a16:rowId xmlns:a16="http://schemas.microsoft.com/office/drawing/2014/main" val="10001"/>
                  </a:ext>
                </a:extLst>
              </a:tr>
              <a:tr h="1059425">
                <a:tc>
                  <a:txBody>
                    <a:bodyPr/>
                    <a:lstStyle/>
                    <a:p>
                      <a:pPr marL="0" lvl="0" indent="0" algn="ctr" rtl="0">
                        <a:spcBef>
                          <a:spcPts val="0"/>
                        </a:spcBef>
                        <a:spcAft>
                          <a:spcPts val="0"/>
                        </a:spcAft>
                        <a:buNone/>
                      </a:pPr>
                      <a:r>
                        <a:rPr lang="en" sz="1200" b="1"/>
                        <a:t>Materials</a:t>
                      </a:r>
                      <a:endParaRPr sz="1200" b="1"/>
                    </a:p>
                  </a:txBody>
                  <a:tcPr marL="91425" marR="91425" marT="91425" marB="91425">
                    <a:solidFill>
                      <a:srgbClr val="EEEEEE"/>
                    </a:solidFill>
                  </a:tcPr>
                </a:tc>
                <a:tc>
                  <a:txBody>
                    <a:bodyPr/>
                    <a:lstStyle/>
                    <a:p>
                      <a:pPr marL="285750" lvl="0" indent="-304800" algn="l" rtl="0">
                        <a:spcBef>
                          <a:spcPts val="0"/>
                        </a:spcBef>
                        <a:spcAft>
                          <a:spcPts val="0"/>
                        </a:spcAft>
                        <a:buClr>
                          <a:schemeClr val="dk1"/>
                        </a:buClr>
                        <a:buSzPts val="1200"/>
                        <a:buChar char="●"/>
                      </a:pPr>
                      <a:r>
                        <a:rPr lang="en" sz="1200" dirty="0"/>
                        <a:t>COSMOS</a:t>
                      </a:r>
                      <a:endParaRPr sz="1200" dirty="0"/>
                    </a:p>
                    <a:p>
                      <a:pPr marL="285750" lvl="0" indent="-304800" algn="l" rtl="0">
                        <a:spcBef>
                          <a:spcPts val="0"/>
                        </a:spcBef>
                        <a:spcAft>
                          <a:spcPts val="0"/>
                        </a:spcAft>
                        <a:buSzPts val="1200"/>
                        <a:buChar char="●"/>
                      </a:pPr>
                      <a:r>
                        <a:rPr lang="en" sz="1200" dirty="0"/>
                        <a:t>Laptop </a:t>
                      </a:r>
                      <a:endParaRPr sz="1200" dirty="0"/>
                    </a:p>
                    <a:p>
                      <a:pPr marL="285750" lvl="0" indent="-304800" algn="l" rtl="0">
                        <a:spcBef>
                          <a:spcPts val="0"/>
                        </a:spcBef>
                        <a:spcAft>
                          <a:spcPts val="0"/>
                        </a:spcAft>
                        <a:buSzPts val="1200"/>
                        <a:buChar char="●"/>
                      </a:pPr>
                      <a:r>
                        <a:rPr lang="en" sz="1200" dirty="0"/>
                        <a:t>Dummy code</a:t>
                      </a:r>
                      <a:endParaRPr sz="1200" dirty="0"/>
                    </a:p>
                    <a:p>
                      <a:pPr marL="0" lvl="0" indent="0" algn="l" rtl="0">
                        <a:spcBef>
                          <a:spcPts val="0"/>
                        </a:spcBef>
                        <a:spcAft>
                          <a:spcPts val="0"/>
                        </a:spcAft>
                        <a:buNone/>
                      </a:pPr>
                      <a:endParaRPr sz="1200" dirty="0"/>
                    </a:p>
                  </a:txBody>
                  <a:tcPr marL="91425" marR="91425" marT="91425" marB="91425"/>
                </a:tc>
                <a:extLst>
                  <a:ext uri="{0D108BD9-81ED-4DB2-BD59-A6C34878D82A}">
                    <a16:rowId xmlns:a16="http://schemas.microsoft.com/office/drawing/2014/main" val="10002"/>
                  </a:ext>
                </a:extLst>
              </a:tr>
            </a:tbl>
          </a:graphicData>
        </a:graphic>
      </p:graphicFrame>
      <p:sp>
        <p:nvSpPr>
          <p:cNvPr id="1684" name="Google Shape;1684;g10193956a70_0_22"/>
          <p:cNvSpPr txBox="1"/>
          <p:nvPr/>
        </p:nvSpPr>
        <p:spPr>
          <a:xfrm>
            <a:off x="4843350" y="796444"/>
            <a:ext cx="2490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u="sng">
                <a:latin typeface="Helvetica Neue"/>
                <a:ea typeface="Helvetica Neue"/>
                <a:cs typeface="Helvetica Neue"/>
                <a:sym typeface="Helvetica Neue"/>
              </a:rPr>
              <a:t>Script Test</a:t>
            </a:r>
            <a:endParaRPr b="1" u="sng">
              <a:latin typeface="Helvetica Neue"/>
              <a:ea typeface="Helvetica Neue"/>
              <a:cs typeface="Helvetica Neue"/>
              <a:sym typeface="Helvetica Neue"/>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688"/>
        <p:cNvGrpSpPr/>
        <p:nvPr/>
      </p:nvGrpSpPr>
      <p:grpSpPr>
        <a:xfrm>
          <a:off x="0" y="0"/>
          <a:ext cx="0" cy="0"/>
          <a:chOff x="0" y="0"/>
          <a:chExt cx="0" cy="0"/>
        </a:xfrm>
      </p:grpSpPr>
      <p:sp>
        <p:nvSpPr>
          <p:cNvPr id="1689" name="Google Shape;1689;g10193956a70_0_34"/>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Clr>
                <a:schemeClr val="dk1"/>
              </a:buClr>
              <a:buSzPct val="39285"/>
              <a:buFont typeface="Arial"/>
              <a:buNone/>
            </a:pPr>
            <a:r>
              <a:rPr lang="en"/>
              <a:t>Subsystem Verification - </a:t>
            </a:r>
            <a:r>
              <a:rPr lang="e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1"/>
                  </a:ext>
                </a:extLst>
              </a:rPr>
              <a:t>Structures &amp; Thermal</a:t>
            </a:r>
            <a:endParaRPr/>
          </a:p>
        </p:txBody>
      </p:sp>
      <p:sp>
        <p:nvSpPr>
          <p:cNvPr id="1690" name="Google Shape;1690;g10193956a70_0_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137</a:t>
            </a:fld>
            <a:endParaRPr>
              <a:latin typeface="Arial"/>
              <a:ea typeface="Arial"/>
              <a:cs typeface="Arial"/>
              <a:sym typeface="Arial"/>
            </a:endParaRPr>
          </a:p>
        </p:txBody>
      </p:sp>
      <p:graphicFrame>
        <p:nvGraphicFramePr>
          <p:cNvPr id="1691" name="Google Shape;1691;g10193956a70_0_34"/>
          <p:cNvGraphicFramePr/>
          <p:nvPr/>
        </p:nvGraphicFramePr>
        <p:xfrm>
          <a:off x="228600" y="1138944"/>
          <a:ext cx="3000000" cy="3000000"/>
        </p:xfrm>
        <a:graphic>
          <a:graphicData uri="http://schemas.openxmlformats.org/drawingml/2006/table">
            <a:tbl>
              <a:tblPr>
                <a:noFill/>
                <a:tableStyleId>{42A4F924-6D4B-4CF7-BB84-CEE68687BB97}</a:tableStyleId>
              </a:tblPr>
              <a:tblGrid>
                <a:gridCol w="926150">
                  <a:extLst>
                    <a:ext uri="{9D8B030D-6E8A-4147-A177-3AD203B41FA5}">
                      <a16:colId xmlns:a16="http://schemas.microsoft.com/office/drawing/2014/main" val="20000"/>
                    </a:ext>
                  </a:extLst>
                </a:gridCol>
                <a:gridCol w="1695250">
                  <a:extLst>
                    <a:ext uri="{9D8B030D-6E8A-4147-A177-3AD203B41FA5}">
                      <a16:colId xmlns:a16="http://schemas.microsoft.com/office/drawing/2014/main" val="20001"/>
                    </a:ext>
                  </a:extLst>
                </a:gridCol>
              </a:tblGrid>
              <a:tr h="931325">
                <a:tc>
                  <a:txBody>
                    <a:bodyPr/>
                    <a:lstStyle/>
                    <a:p>
                      <a:pPr marL="0" lvl="0" indent="0" algn="ctr" rtl="0">
                        <a:spcBef>
                          <a:spcPts val="0"/>
                        </a:spcBef>
                        <a:spcAft>
                          <a:spcPts val="0"/>
                        </a:spcAft>
                        <a:buNone/>
                      </a:pPr>
                      <a:r>
                        <a:rPr lang="en" sz="1200" b="1"/>
                        <a:t>Objective</a:t>
                      </a:r>
                      <a:endParaRPr sz="1200" b="1"/>
                    </a:p>
                  </a:txBody>
                  <a:tcPr marL="91425" marR="91425" marT="91425" marB="91425">
                    <a:solidFill>
                      <a:srgbClr val="EEEEEE"/>
                    </a:solidFill>
                  </a:tcPr>
                </a:tc>
                <a:tc>
                  <a:txBody>
                    <a:bodyPr/>
                    <a:lstStyle/>
                    <a:p>
                      <a:pPr marL="0" lvl="0" indent="0" algn="l" rtl="0">
                        <a:spcBef>
                          <a:spcPts val="0"/>
                        </a:spcBef>
                        <a:spcAft>
                          <a:spcPts val="0"/>
                        </a:spcAft>
                        <a:buNone/>
                      </a:pPr>
                      <a:r>
                        <a:rPr lang="en" sz="1200"/>
                        <a:t>Characterize heater capability in a controlled environment</a:t>
                      </a:r>
                      <a:endParaRPr sz="1200"/>
                    </a:p>
                  </a:txBody>
                  <a:tcPr marL="91425" marR="91425" marT="91425" marB="91425"/>
                </a:tc>
                <a:extLst>
                  <a:ext uri="{0D108BD9-81ED-4DB2-BD59-A6C34878D82A}">
                    <a16:rowId xmlns:a16="http://schemas.microsoft.com/office/drawing/2014/main" val="10000"/>
                  </a:ext>
                </a:extLst>
              </a:tr>
              <a:tr h="1059425">
                <a:tc>
                  <a:txBody>
                    <a:bodyPr/>
                    <a:lstStyle/>
                    <a:p>
                      <a:pPr marL="0" lvl="0" indent="0" algn="ctr" rtl="0">
                        <a:spcBef>
                          <a:spcPts val="0"/>
                        </a:spcBef>
                        <a:spcAft>
                          <a:spcPts val="0"/>
                        </a:spcAft>
                        <a:buNone/>
                      </a:pPr>
                      <a:r>
                        <a:rPr lang="en" sz="1200" b="1"/>
                        <a:t>Plan</a:t>
                      </a:r>
                      <a:endParaRPr sz="1200" b="1"/>
                    </a:p>
                  </a:txBody>
                  <a:tcPr marL="91425" marR="91425" marT="91425" marB="91425">
                    <a:solidFill>
                      <a:srgbClr val="EEEEEE"/>
                    </a:solidFill>
                  </a:tcPr>
                </a:tc>
                <a:tc>
                  <a:txBody>
                    <a:bodyPr/>
                    <a:lstStyle/>
                    <a:p>
                      <a:pPr marL="0" lvl="0" indent="0" algn="l" rtl="0">
                        <a:spcBef>
                          <a:spcPts val="0"/>
                        </a:spcBef>
                        <a:spcAft>
                          <a:spcPts val="0"/>
                        </a:spcAft>
                        <a:buNone/>
                      </a:pPr>
                      <a:r>
                        <a:rPr lang="en" sz="1200"/>
                        <a:t>Run heating system in enclosure indoors with a benchtop power supply</a:t>
                      </a:r>
                      <a:endParaRPr sz="1200"/>
                    </a:p>
                  </a:txBody>
                  <a:tcPr marL="91425" marR="91425" marT="91425" marB="91425"/>
                </a:tc>
                <a:extLst>
                  <a:ext uri="{0D108BD9-81ED-4DB2-BD59-A6C34878D82A}">
                    <a16:rowId xmlns:a16="http://schemas.microsoft.com/office/drawing/2014/main" val="10001"/>
                  </a:ext>
                </a:extLst>
              </a:tr>
              <a:tr h="1097250">
                <a:tc>
                  <a:txBody>
                    <a:bodyPr/>
                    <a:lstStyle/>
                    <a:p>
                      <a:pPr marL="0" lvl="0" indent="0" algn="ctr" rtl="0">
                        <a:spcBef>
                          <a:spcPts val="0"/>
                        </a:spcBef>
                        <a:spcAft>
                          <a:spcPts val="0"/>
                        </a:spcAft>
                        <a:buNone/>
                      </a:pPr>
                      <a:r>
                        <a:rPr lang="en" sz="1200" b="1"/>
                        <a:t>Materials</a:t>
                      </a:r>
                      <a:endParaRPr sz="1200" b="1"/>
                    </a:p>
                  </a:txBody>
                  <a:tcPr marL="91425" marR="91425" marT="91425" marB="91425">
                    <a:solidFill>
                      <a:srgbClr val="EEEEEE"/>
                    </a:solidFill>
                  </a:tcPr>
                </a:tc>
                <a:tc>
                  <a:txBody>
                    <a:bodyPr/>
                    <a:lstStyle/>
                    <a:p>
                      <a:pPr marL="285750" lvl="0" indent="-304800" algn="l" rtl="0">
                        <a:spcBef>
                          <a:spcPts val="0"/>
                        </a:spcBef>
                        <a:spcAft>
                          <a:spcPts val="0"/>
                        </a:spcAft>
                        <a:buSzPts val="1200"/>
                        <a:buChar char="●"/>
                      </a:pPr>
                      <a:r>
                        <a:rPr lang="en" sz="1200" dirty="0"/>
                        <a:t>Enclosure</a:t>
                      </a:r>
                      <a:endParaRPr sz="1200" dirty="0"/>
                    </a:p>
                    <a:p>
                      <a:pPr marL="285750" lvl="0" indent="-304800" algn="l" rtl="0">
                        <a:spcBef>
                          <a:spcPts val="0"/>
                        </a:spcBef>
                        <a:spcAft>
                          <a:spcPts val="0"/>
                        </a:spcAft>
                        <a:buSzPts val="1200"/>
                        <a:buChar char="●"/>
                      </a:pPr>
                      <a:r>
                        <a:rPr lang="en" sz="1200" dirty="0"/>
                        <a:t>Heater</a:t>
                      </a:r>
                      <a:endParaRPr sz="1200" dirty="0"/>
                    </a:p>
                    <a:p>
                      <a:pPr marL="285750" lvl="0" indent="-304800" algn="l" rtl="0">
                        <a:spcBef>
                          <a:spcPts val="0"/>
                        </a:spcBef>
                        <a:spcAft>
                          <a:spcPts val="0"/>
                        </a:spcAft>
                        <a:buSzPts val="1200"/>
                        <a:buChar char="●"/>
                      </a:pPr>
                      <a:r>
                        <a:rPr lang="en" sz="1200" dirty="0"/>
                        <a:t>Benchtop Supply</a:t>
                      </a:r>
                      <a:endParaRPr sz="1200" dirty="0"/>
                    </a:p>
                    <a:p>
                      <a:pPr marL="285750" lvl="0" indent="-304800" algn="l" rtl="0">
                        <a:spcBef>
                          <a:spcPts val="0"/>
                        </a:spcBef>
                        <a:spcAft>
                          <a:spcPts val="0"/>
                        </a:spcAft>
                        <a:buSzPts val="1200"/>
                        <a:buChar char="●"/>
                      </a:pPr>
                      <a:r>
                        <a:rPr lang="en" sz="1200" dirty="0"/>
                        <a:t>Thermometer</a:t>
                      </a:r>
                      <a:endParaRPr sz="1200" dirty="0"/>
                    </a:p>
                  </a:txBody>
                  <a:tcPr marL="91425" marR="91425" marT="91425" marB="91425"/>
                </a:tc>
                <a:extLst>
                  <a:ext uri="{0D108BD9-81ED-4DB2-BD59-A6C34878D82A}">
                    <a16:rowId xmlns:a16="http://schemas.microsoft.com/office/drawing/2014/main" val="10002"/>
                  </a:ext>
                </a:extLst>
              </a:tr>
            </a:tbl>
          </a:graphicData>
        </a:graphic>
      </p:graphicFrame>
      <p:graphicFrame>
        <p:nvGraphicFramePr>
          <p:cNvPr id="1692" name="Google Shape;1692;g10193956a70_0_34"/>
          <p:cNvGraphicFramePr/>
          <p:nvPr/>
        </p:nvGraphicFramePr>
        <p:xfrm>
          <a:off x="3261300" y="1138944"/>
          <a:ext cx="3000000" cy="3000000"/>
        </p:xfrm>
        <a:graphic>
          <a:graphicData uri="http://schemas.openxmlformats.org/drawingml/2006/table">
            <a:tbl>
              <a:tblPr>
                <a:noFill/>
                <a:tableStyleId>{42A4F924-6D4B-4CF7-BB84-CEE68687BB97}</a:tableStyleId>
              </a:tblPr>
              <a:tblGrid>
                <a:gridCol w="945350">
                  <a:extLst>
                    <a:ext uri="{9D8B030D-6E8A-4147-A177-3AD203B41FA5}">
                      <a16:colId xmlns:a16="http://schemas.microsoft.com/office/drawing/2014/main" val="20000"/>
                    </a:ext>
                  </a:extLst>
                </a:gridCol>
                <a:gridCol w="1676050">
                  <a:extLst>
                    <a:ext uri="{9D8B030D-6E8A-4147-A177-3AD203B41FA5}">
                      <a16:colId xmlns:a16="http://schemas.microsoft.com/office/drawing/2014/main" val="20001"/>
                    </a:ext>
                  </a:extLst>
                </a:gridCol>
              </a:tblGrid>
              <a:tr h="931325">
                <a:tc>
                  <a:txBody>
                    <a:bodyPr/>
                    <a:lstStyle/>
                    <a:p>
                      <a:pPr marL="0" lvl="0" indent="0" algn="ctr" rtl="0">
                        <a:spcBef>
                          <a:spcPts val="0"/>
                        </a:spcBef>
                        <a:spcAft>
                          <a:spcPts val="0"/>
                        </a:spcAft>
                        <a:buNone/>
                      </a:pPr>
                      <a:r>
                        <a:rPr lang="en" sz="1200" b="1"/>
                        <a:t>Objective</a:t>
                      </a:r>
                      <a:endParaRPr sz="1200" b="1"/>
                    </a:p>
                  </a:txBody>
                  <a:tcPr marL="91425" marR="91425" marT="91425" marB="91425">
                    <a:solidFill>
                      <a:srgbClr val="EEEEEE"/>
                    </a:solidFill>
                  </a:tcPr>
                </a:tc>
                <a:tc>
                  <a:txBody>
                    <a:bodyPr/>
                    <a:lstStyle/>
                    <a:p>
                      <a:pPr marL="0" lvl="0" indent="0" algn="l" rtl="0">
                        <a:spcBef>
                          <a:spcPts val="0"/>
                        </a:spcBef>
                        <a:spcAft>
                          <a:spcPts val="0"/>
                        </a:spcAft>
                        <a:buNone/>
                      </a:pPr>
                      <a:r>
                        <a:rPr lang="en" sz="1200"/>
                        <a:t>Characterize heater capability in an outdoors environment</a:t>
                      </a:r>
                      <a:endParaRPr sz="1200"/>
                    </a:p>
                  </a:txBody>
                  <a:tcPr marL="91425" marR="91425" marT="91425" marB="91425"/>
                </a:tc>
                <a:extLst>
                  <a:ext uri="{0D108BD9-81ED-4DB2-BD59-A6C34878D82A}">
                    <a16:rowId xmlns:a16="http://schemas.microsoft.com/office/drawing/2014/main" val="10000"/>
                  </a:ext>
                </a:extLst>
              </a:tr>
              <a:tr h="1059425">
                <a:tc>
                  <a:txBody>
                    <a:bodyPr/>
                    <a:lstStyle/>
                    <a:p>
                      <a:pPr marL="0" lvl="0" indent="0" algn="ctr" rtl="0">
                        <a:spcBef>
                          <a:spcPts val="0"/>
                        </a:spcBef>
                        <a:spcAft>
                          <a:spcPts val="0"/>
                        </a:spcAft>
                        <a:buNone/>
                      </a:pPr>
                      <a:r>
                        <a:rPr lang="en" sz="1200" b="1"/>
                        <a:t>Plan</a:t>
                      </a:r>
                      <a:endParaRPr sz="1200" b="1"/>
                    </a:p>
                  </a:txBody>
                  <a:tcPr marL="91425" marR="91425" marT="91425" marB="91425">
                    <a:solidFill>
                      <a:srgbClr val="EEEEEE"/>
                    </a:solidFill>
                  </a:tcPr>
                </a:tc>
                <a:tc>
                  <a:txBody>
                    <a:bodyPr/>
                    <a:lstStyle/>
                    <a:p>
                      <a:pPr marL="0" lvl="0" indent="0" algn="l" rtl="0">
                        <a:spcBef>
                          <a:spcPts val="0"/>
                        </a:spcBef>
                        <a:spcAft>
                          <a:spcPts val="0"/>
                        </a:spcAft>
                        <a:buNone/>
                      </a:pPr>
                      <a:r>
                        <a:rPr lang="en" sz="1200"/>
                        <a:t>Run heating system in enclosure outdoors with a battery power supply</a:t>
                      </a:r>
                      <a:endParaRPr sz="1200"/>
                    </a:p>
                  </a:txBody>
                  <a:tcPr marL="91425" marR="91425" marT="91425" marB="91425"/>
                </a:tc>
                <a:extLst>
                  <a:ext uri="{0D108BD9-81ED-4DB2-BD59-A6C34878D82A}">
                    <a16:rowId xmlns:a16="http://schemas.microsoft.com/office/drawing/2014/main" val="10001"/>
                  </a:ext>
                </a:extLst>
              </a:tr>
              <a:tr h="1059425">
                <a:tc>
                  <a:txBody>
                    <a:bodyPr/>
                    <a:lstStyle/>
                    <a:p>
                      <a:pPr marL="0" lvl="0" indent="0" algn="ctr" rtl="0">
                        <a:spcBef>
                          <a:spcPts val="0"/>
                        </a:spcBef>
                        <a:spcAft>
                          <a:spcPts val="0"/>
                        </a:spcAft>
                        <a:buNone/>
                      </a:pPr>
                      <a:r>
                        <a:rPr lang="en" sz="1200" b="1"/>
                        <a:t>Materials</a:t>
                      </a:r>
                      <a:endParaRPr sz="1200" b="1"/>
                    </a:p>
                  </a:txBody>
                  <a:tcPr marL="91425" marR="91425" marT="91425" marB="91425">
                    <a:solidFill>
                      <a:srgbClr val="EEEEEE"/>
                    </a:solidFill>
                  </a:tcPr>
                </a:tc>
                <a:tc>
                  <a:txBody>
                    <a:bodyPr/>
                    <a:lstStyle/>
                    <a:p>
                      <a:pPr marL="285750" lvl="0" indent="-304800" algn="l" rtl="0">
                        <a:spcBef>
                          <a:spcPts val="0"/>
                        </a:spcBef>
                        <a:spcAft>
                          <a:spcPts val="0"/>
                        </a:spcAft>
                        <a:buClr>
                          <a:schemeClr val="dk1"/>
                        </a:buClr>
                        <a:buSzPts val="1200"/>
                        <a:buChar char="●"/>
                      </a:pPr>
                      <a:r>
                        <a:rPr lang="en" sz="1200" dirty="0"/>
                        <a:t>Enclosure</a:t>
                      </a:r>
                      <a:endParaRPr sz="1200" dirty="0"/>
                    </a:p>
                    <a:p>
                      <a:pPr marL="285750" lvl="0" indent="-304800" algn="l" rtl="0">
                        <a:spcBef>
                          <a:spcPts val="0"/>
                        </a:spcBef>
                        <a:spcAft>
                          <a:spcPts val="0"/>
                        </a:spcAft>
                        <a:buSzPts val="1200"/>
                        <a:buChar char="●"/>
                      </a:pPr>
                      <a:r>
                        <a:rPr lang="en" sz="1200" dirty="0"/>
                        <a:t>Heater</a:t>
                      </a:r>
                      <a:endParaRPr sz="1200" dirty="0"/>
                    </a:p>
                    <a:p>
                      <a:pPr marL="285750" lvl="0" indent="-304800" algn="l" rtl="0">
                        <a:spcBef>
                          <a:spcPts val="0"/>
                        </a:spcBef>
                        <a:spcAft>
                          <a:spcPts val="0"/>
                        </a:spcAft>
                        <a:buSzPts val="1200"/>
                        <a:buChar char="●"/>
                      </a:pPr>
                      <a:r>
                        <a:rPr lang="en" sz="1200" dirty="0"/>
                        <a:t>Battery Supply</a:t>
                      </a:r>
                      <a:endParaRPr sz="1200" dirty="0"/>
                    </a:p>
                    <a:p>
                      <a:pPr marL="285750" lvl="0" indent="-304800" algn="l" rtl="0">
                        <a:spcBef>
                          <a:spcPts val="0"/>
                        </a:spcBef>
                        <a:spcAft>
                          <a:spcPts val="0"/>
                        </a:spcAft>
                        <a:buSzPts val="1200"/>
                        <a:buChar char="●"/>
                      </a:pPr>
                      <a:r>
                        <a:rPr lang="en" sz="1200" dirty="0"/>
                        <a:t>Thermometer</a:t>
                      </a:r>
                      <a:endParaRPr sz="1200" dirty="0"/>
                    </a:p>
                  </a:txBody>
                  <a:tcPr marL="91425" marR="91425" marT="91425" marB="91425"/>
                </a:tc>
                <a:extLst>
                  <a:ext uri="{0D108BD9-81ED-4DB2-BD59-A6C34878D82A}">
                    <a16:rowId xmlns:a16="http://schemas.microsoft.com/office/drawing/2014/main" val="10002"/>
                  </a:ext>
                </a:extLst>
              </a:tr>
            </a:tbl>
          </a:graphicData>
        </a:graphic>
      </p:graphicFrame>
      <p:graphicFrame>
        <p:nvGraphicFramePr>
          <p:cNvPr id="1693" name="Google Shape;1693;g10193956a70_0_34"/>
          <p:cNvGraphicFramePr/>
          <p:nvPr/>
        </p:nvGraphicFramePr>
        <p:xfrm>
          <a:off x="6294000" y="1138944"/>
          <a:ext cx="3000000" cy="3000000"/>
        </p:xfrm>
        <a:graphic>
          <a:graphicData uri="http://schemas.openxmlformats.org/drawingml/2006/table">
            <a:tbl>
              <a:tblPr>
                <a:noFill/>
                <a:tableStyleId>{42A4F924-6D4B-4CF7-BB84-CEE68687BB97}</a:tableStyleId>
              </a:tblPr>
              <a:tblGrid>
                <a:gridCol w="896000">
                  <a:extLst>
                    <a:ext uri="{9D8B030D-6E8A-4147-A177-3AD203B41FA5}">
                      <a16:colId xmlns:a16="http://schemas.microsoft.com/office/drawing/2014/main" val="20000"/>
                    </a:ext>
                  </a:extLst>
                </a:gridCol>
                <a:gridCol w="1725400">
                  <a:extLst>
                    <a:ext uri="{9D8B030D-6E8A-4147-A177-3AD203B41FA5}">
                      <a16:colId xmlns:a16="http://schemas.microsoft.com/office/drawing/2014/main" val="20001"/>
                    </a:ext>
                  </a:extLst>
                </a:gridCol>
              </a:tblGrid>
              <a:tr h="931325">
                <a:tc>
                  <a:txBody>
                    <a:bodyPr/>
                    <a:lstStyle/>
                    <a:p>
                      <a:pPr marL="0" lvl="0" indent="0" algn="ctr" rtl="0">
                        <a:spcBef>
                          <a:spcPts val="0"/>
                        </a:spcBef>
                        <a:spcAft>
                          <a:spcPts val="0"/>
                        </a:spcAft>
                        <a:buNone/>
                      </a:pPr>
                      <a:r>
                        <a:rPr lang="en" sz="1200" b="1"/>
                        <a:t>Objective</a:t>
                      </a:r>
                      <a:endParaRPr sz="1200" b="1"/>
                    </a:p>
                  </a:txBody>
                  <a:tcPr marL="91425" marR="91425" marT="91425" marB="91425">
                    <a:solidFill>
                      <a:srgbClr val="EEEEEE"/>
                    </a:solidFill>
                  </a:tcPr>
                </a:tc>
                <a:tc>
                  <a:txBody>
                    <a:bodyPr/>
                    <a:lstStyle/>
                    <a:p>
                      <a:pPr marL="0" lvl="0" indent="0" algn="l" rtl="0">
                        <a:spcBef>
                          <a:spcPts val="0"/>
                        </a:spcBef>
                        <a:spcAft>
                          <a:spcPts val="0"/>
                        </a:spcAft>
                        <a:buNone/>
                      </a:pPr>
                      <a:r>
                        <a:rPr lang="en" sz="1200"/>
                        <a:t>Verify heater capability at the intended location of operation</a:t>
                      </a:r>
                      <a:endParaRPr sz="1200"/>
                    </a:p>
                  </a:txBody>
                  <a:tcPr marL="91425" marR="91425" marT="91425" marB="91425"/>
                </a:tc>
                <a:extLst>
                  <a:ext uri="{0D108BD9-81ED-4DB2-BD59-A6C34878D82A}">
                    <a16:rowId xmlns:a16="http://schemas.microsoft.com/office/drawing/2014/main" val="10000"/>
                  </a:ext>
                </a:extLst>
              </a:tr>
              <a:tr h="1059425">
                <a:tc>
                  <a:txBody>
                    <a:bodyPr/>
                    <a:lstStyle/>
                    <a:p>
                      <a:pPr marL="0" lvl="0" indent="0" algn="ctr" rtl="0">
                        <a:spcBef>
                          <a:spcPts val="0"/>
                        </a:spcBef>
                        <a:spcAft>
                          <a:spcPts val="0"/>
                        </a:spcAft>
                        <a:buNone/>
                      </a:pPr>
                      <a:r>
                        <a:rPr lang="en" sz="1200" b="1"/>
                        <a:t>Plan</a:t>
                      </a:r>
                      <a:endParaRPr sz="1200" b="1"/>
                    </a:p>
                  </a:txBody>
                  <a:tcPr marL="91425" marR="91425" marT="91425" marB="91425">
                    <a:solidFill>
                      <a:srgbClr val="EEEEEE"/>
                    </a:solidFill>
                  </a:tcPr>
                </a:tc>
                <a:tc>
                  <a:txBody>
                    <a:bodyPr/>
                    <a:lstStyle/>
                    <a:p>
                      <a:pPr marL="0" lvl="0" indent="0" algn="l" rtl="0">
                        <a:spcBef>
                          <a:spcPts val="0"/>
                        </a:spcBef>
                        <a:spcAft>
                          <a:spcPts val="0"/>
                        </a:spcAft>
                        <a:buNone/>
                      </a:pPr>
                      <a:r>
                        <a:rPr lang="en" sz="1200"/>
                        <a:t>Run heating system overnight on Squaw Mountain with grid or battery power, compare with model</a:t>
                      </a:r>
                      <a:endParaRPr sz="1200"/>
                    </a:p>
                  </a:txBody>
                  <a:tcPr marL="91425" marR="91425" marT="91425" marB="91425"/>
                </a:tc>
                <a:extLst>
                  <a:ext uri="{0D108BD9-81ED-4DB2-BD59-A6C34878D82A}">
                    <a16:rowId xmlns:a16="http://schemas.microsoft.com/office/drawing/2014/main" val="10001"/>
                  </a:ext>
                </a:extLst>
              </a:tr>
              <a:tr h="1059425">
                <a:tc>
                  <a:txBody>
                    <a:bodyPr/>
                    <a:lstStyle/>
                    <a:p>
                      <a:pPr marL="0" lvl="0" indent="0" algn="ctr" rtl="0">
                        <a:spcBef>
                          <a:spcPts val="0"/>
                        </a:spcBef>
                        <a:spcAft>
                          <a:spcPts val="0"/>
                        </a:spcAft>
                        <a:buNone/>
                      </a:pPr>
                      <a:r>
                        <a:rPr lang="en" sz="1200" b="1"/>
                        <a:t>Materials</a:t>
                      </a:r>
                      <a:endParaRPr sz="1200" b="1"/>
                    </a:p>
                  </a:txBody>
                  <a:tcPr marL="91425" marR="91425" marT="91425" marB="91425">
                    <a:solidFill>
                      <a:srgbClr val="EEEEEE"/>
                    </a:solidFill>
                  </a:tcPr>
                </a:tc>
                <a:tc>
                  <a:txBody>
                    <a:bodyPr/>
                    <a:lstStyle/>
                    <a:p>
                      <a:pPr marL="285750" lvl="0" indent="-304800" algn="l" rtl="0">
                        <a:spcBef>
                          <a:spcPts val="0"/>
                        </a:spcBef>
                        <a:spcAft>
                          <a:spcPts val="0"/>
                        </a:spcAft>
                        <a:buClr>
                          <a:schemeClr val="dk1"/>
                        </a:buClr>
                        <a:buSzPts val="1200"/>
                        <a:buChar char="●"/>
                      </a:pPr>
                      <a:r>
                        <a:rPr lang="en" sz="1200" dirty="0"/>
                        <a:t>Enclosure</a:t>
                      </a:r>
                      <a:endParaRPr sz="1200" dirty="0"/>
                    </a:p>
                    <a:p>
                      <a:pPr marL="285750" lvl="0" indent="-304800" algn="l" rtl="0">
                        <a:spcBef>
                          <a:spcPts val="0"/>
                        </a:spcBef>
                        <a:spcAft>
                          <a:spcPts val="0"/>
                        </a:spcAft>
                        <a:buClr>
                          <a:schemeClr val="dk1"/>
                        </a:buClr>
                        <a:buSzPts val="1200"/>
                        <a:buChar char="●"/>
                      </a:pPr>
                      <a:r>
                        <a:rPr lang="en" sz="1200" dirty="0"/>
                        <a:t>Heater</a:t>
                      </a:r>
                      <a:endParaRPr sz="1200" dirty="0"/>
                    </a:p>
                    <a:p>
                      <a:pPr marL="285750" lvl="0" indent="-304800" algn="l" rtl="0">
                        <a:spcBef>
                          <a:spcPts val="0"/>
                        </a:spcBef>
                        <a:spcAft>
                          <a:spcPts val="0"/>
                        </a:spcAft>
                        <a:buClr>
                          <a:schemeClr val="dk1"/>
                        </a:buClr>
                        <a:buSzPts val="1200"/>
                        <a:buChar char="●"/>
                      </a:pPr>
                      <a:r>
                        <a:rPr lang="en" sz="1200" dirty="0"/>
                        <a:t>Grid/Battery Power</a:t>
                      </a:r>
                      <a:endParaRPr sz="1200" dirty="0"/>
                    </a:p>
                    <a:p>
                      <a:pPr marL="285750" lvl="0" indent="-304800" algn="l" rtl="0">
                        <a:spcBef>
                          <a:spcPts val="0"/>
                        </a:spcBef>
                        <a:spcAft>
                          <a:spcPts val="0"/>
                        </a:spcAft>
                        <a:buClr>
                          <a:schemeClr val="dk1"/>
                        </a:buClr>
                        <a:buSzPts val="1200"/>
                        <a:buChar char="●"/>
                      </a:pPr>
                      <a:r>
                        <a:rPr lang="en" sz="1200" dirty="0"/>
                        <a:t>Thermometer</a:t>
                      </a:r>
                      <a:endParaRPr sz="1200" dirty="0"/>
                    </a:p>
                    <a:p>
                      <a:pPr marL="285750" lvl="0" indent="-304800" algn="l" rtl="0">
                        <a:spcBef>
                          <a:spcPts val="0"/>
                        </a:spcBef>
                        <a:spcAft>
                          <a:spcPts val="0"/>
                        </a:spcAft>
                        <a:buClr>
                          <a:schemeClr val="dk1"/>
                        </a:buClr>
                        <a:buSzPts val="1200"/>
                        <a:buChar char="●"/>
                      </a:pPr>
                      <a:r>
                        <a:rPr lang="en" sz="1200" dirty="0"/>
                        <a:t>Squaw Mountain Access</a:t>
                      </a:r>
                      <a:endParaRPr sz="1200" dirty="0"/>
                    </a:p>
                  </a:txBody>
                  <a:tcPr marL="91425" marR="91425" marT="91425" marB="91425"/>
                </a:tc>
                <a:extLst>
                  <a:ext uri="{0D108BD9-81ED-4DB2-BD59-A6C34878D82A}">
                    <a16:rowId xmlns:a16="http://schemas.microsoft.com/office/drawing/2014/main" val="10002"/>
                  </a:ext>
                </a:extLst>
              </a:tr>
            </a:tbl>
          </a:graphicData>
        </a:graphic>
      </p:graphicFrame>
      <p:sp>
        <p:nvSpPr>
          <p:cNvPr id="1694" name="Google Shape;1694;g10193956a70_0_34"/>
          <p:cNvSpPr txBox="1"/>
          <p:nvPr/>
        </p:nvSpPr>
        <p:spPr>
          <a:xfrm>
            <a:off x="294300" y="796444"/>
            <a:ext cx="2490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u="sng">
                <a:latin typeface="Helvetica Neue"/>
                <a:ea typeface="Helvetica Neue"/>
                <a:cs typeface="Helvetica Neue"/>
                <a:sym typeface="Helvetica Neue"/>
              </a:rPr>
              <a:t>Heater Control Test</a:t>
            </a:r>
            <a:endParaRPr b="1" u="sng">
              <a:latin typeface="Helvetica Neue"/>
              <a:ea typeface="Helvetica Neue"/>
              <a:cs typeface="Helvetica Neue"/>
              <a:sym typeface="Helvetica Neue"/>
            </a:endParaRPr>
          </a:p>
        </p:txBody>
      </p:sp>
      <p:sp>
        <p:nvSpPr>
          <p:cNvPr id="1695" name="Google Shape;1695;g10193956a70_0_34"/>
          <p:cNvSpPr txBox="1"/>
          <p:nvPr/>
        </p:nvSpPr>
        <p:spPr>
          <a:xfrm>
            <a:off x="3327000" y="796444"/>
            <a:ext cx="2490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u="sng">
                <a:latin typeface="Helvetica Neue"/>
                <a:ea typeface="Helvetica Neue"/>
                <a:cs typeface="Helvetica Neue"/>
                <a:sym typeface="Helvetica Neue"/>
              </a:rPr>
              <a:t>Overnight Outdoor Test</a:t>
            </a:r>
            <a:endParaRPr b="1" u="sng">
              <a:latin typeface="Helvetica Neue"/>
              <a:ea typeface="Helvetica Neue"/>
              <a:cs typeface="Helvetica Neue"/>
              <a:sym typeface="Helvetica Neue"/>
            </a:endParaRPr>
          </a:p>
        </p:txBody>
      </p:sp>
      <p:sp>
        <p:nvSpPr>
          <p:cNvPr id="1696" name="Google Shape;1696;g10193956a70_0_34"/>
          <p:cNvSpPr txBox="1"/>
          <p:nvPr/>
        </p:nvSpPr>
        <p:spPr>
          <a:xfrm>
            <a:off x="6359700" y="796444"/>
            <a:ext cx="2490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u="sng">
                <a:latin typeface="Helvetica Neue"/>
                <a:ea typeface="Helvetica Neue"/>
                <a:cs typeface="Helvetica Neue"/>
                <a:sym typeface="Helvetica Neue"/>
              </a:rPr>
              <a:t>Overnight Mountain Test</a:t>
            </a:r>
            <a:endParaRPr b="1" u="sng">
              <a:latin typeface="Helvetica Neue"/>
              <a:ea typeface="Helvetica Neue"/>
              <a:cs typeface="Helvetica Neue"/>
              <a:sym typeface="Helvetica Neue"/>
            </a:endParaRPr>
          </a:p>
        </p:txBody>
      </p:sp>
      <p:cxnSp>
        <p:nvCxnSpPr>
          <p:cNvPr id="1697" name="Google Shape;1697;g10193956a70_0_34"/>
          <p:cNvCxnSpPr/>
          <p:nvPr/>
        </p:nvCxnSpPr>
        <p:spPr>
          <a:xfrm>
            <a:off x="2850000" y="2736726"/>
            <a:ext cx="411000" cy="8100"/>
          </a:xfrm>
          <a:prstGeom prst="straightConnector1">
            <a:avLst/>
          </a:prstGeom>
          <a:noFill/>
          <a:ln w="28575" cap="flat" cmpd="sng">
            <a:solidFill>
              <a:schemeClr val="dk1"/>
            </a:solidFill>
            <a:prstDash val="solid"/>
            <a:round/>
            <a:headEnd type="none" w="med" len="med"/>
            <a:tailEnd type="triangle" w="med" len="med"/>
          </a:ln>
        </p:spPr>
      </p:cxnSp>
      <p:cxnSp>
        <p:nvCxnSpPr>
          <p:cNvPr id="1698" name="Google Shape;1698;g10193956a70_0_34"/>
          <p:cNvCxnSpPr/>
          <p:nvPr/>
        </p:nvCxnSpPr>
        <p:spPr>
          <a:xfrm rot="10800000" flipH="1">
            <a:off x="5882700" y="2735226"/>
            <a:ext cx="416400" cy="1500"/>
          </a:xfrm>
          <a:prstGeom prst="straightConnector1">
            <a:avLst/>
          </a:prstGeom>
          <a:noFill/>
          <a:ln w="28575" cap="flat" cmpd="sng">
            <a:solidFill>
              <a:schemeClr val="dk1"/>
            </a:solidFill>
            <a:prstDash val="solid"/>
            <a:round/>
            <a:headEnd type="none" w="med" len="med"/>
            <a:tailEnd type="triangle" w="med" len="med"/>
          </a:ln>
        </p:spPr>
      </p:cxn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702"/>
        <p:cNvGrpSpPr/>
        <p:nvPr/>
      </p:nvGrpSpPr>
      <p:grpSpPr>
        <a:xfrm>
          <a:off x="0" y="0"/>
          <a:ext cx="0" cy="0"/>
          <a:chOff x="0" y="0"/>
          <a:chExt cx="0" cy="0"/>
        </a:xfrm>
      </p:grpSpPr>
      <p:sp>
        <p:nvSpPr>
          <p:cNvPr id="1703" name="Google Shape;1703;g10193956a70_0_40"/>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Clr>
                <a:schemeClr val="dk1"/>
              </a:buClr>
              <a:buSzPct val="39285"/>
              <a:buFont typeface="Arial"/>
              <a:buNone/>
            </a:pPr>
            <a:r>
              <a:rPr lang="en"/>
              <a:t>Subsystem Verification - RF</a:t>
            </a:r>
            <a:endParaRPr/>
          </a:p>
        </p:txBody>
      </p:sp>
      <p:sp>
        <p:nvSpPr>
          <p:cNvPr id="1704" name="Google Shape;1704;g10193956a70_0_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138</a:t>
            </a:fld>
            <a:endParaRPr>
              <a:latin typeface="Arial"/>
              <a:ea typeface="Arial"/>
              <a:cs typeface="Arial"/>
              <a:sym typeface="Arial"/>
            </a:endParaRPr>
          </a:p>
        </p:txBody>
      </p:sp>
      <p:graphicFrame>
        <p:nvGraphicFramePr>
          <p:cNvPr id="1705" name="Google Shape;1705;g10193956a70_0_40"/>
          <p:cNvGraphicFramePr/>
          <p:nvPr/>
        </p:nvGraphicFramePr>
        <p:xfrm>
          <a:off x="228600" y="1138944"/>
          <a:ext cx="3000000" cy="3000000"/>
        </p:xfrm>
        <a:graphic>
          <a:graphicData uri="http://schemas.openxmlformats.org/drawingml/2006/table">
            <a:tbl>
              <a:tblPr>
                <a:noFill/>
                <a:tableStyleId>{42A4F924-6D4B-4CF7-BB84-CEE68687BB97}</a:tableStyleId>
              </a:tblPr>
              <a:tblGrid>
                <a:gridCol w="926150">
                  <a:extLst>
                    <a:ext uri="{9D8B030D-6E8A-4147-A177-3AD203B41FA5}">
                      <a16:colId xmlns:a16="http://schemas.microsoft.com/office/drawing/2014/main" val="20000"/>
                    </a:ext>
                  </a:extLst>
                </a:gridCol>
                <a:gridCol w="1695250">
                  <a:extLst>
                    <a:ext uri="{9D8B030D-6E8A-4147-A177-3AD203B41FA5}">
                      <a16:colId xmlns:a16="http://schemas.microsoft.com/office/drawing/2014/main" val="20001"/>
                    </a:ext>
                  </a:extLst>
                </a:gridCol>
              </a:tblGrid>
              <a:tr h="1059425">
                <a:tc>
                  <a:txBody>
                    <a:bodyPr/>
                    <a:lstStyle/>
                    <a:p>
                      <a:pPr marL="0" lvl="0" indent="0" algn="ctr" rtl="0">
                        <a:spcBef>
                          <a:spcPts val="0"/>
                        </a:spcBef>
                        <a:spcAft>
                          <a:spcPts val="0"/>
                        </a:spcAft>
                        <a:buNone/>
                      </a:pPr>
                      <a:r>
                        <a:rPr lang="en" sz="1200" b="1"/>
                        <a:t>Objective</a:t>
                      </a:r>
                      <a:endParaRPr sz="1200" b="1"/>
                    </a:p>
                  </a:txBody>
                  <a:tcPr marL="91425" marR="91425" marT="91425" marB="91425">
                    <a:solidFill>
                      <a:srgbClr val="EEEEEE"/>
                    </a:solidFill>
                  </a:tcPr>
                </a:tc>
                <a:tc>
                  <a:txBody>
                    <a:bodyPr/>
                    <a:lstStyle/>
                    <a:p>
                      <a:pPr marL="0" lvl="0" indent="0" algn="l" rtl="0">
                        <a:spcBef>
                          <a:spcPts val="0"/>
                        </a:spcBef>
                        <a:spcAft>
                          <a:spcPts val="0"/>
                        </a:spcAft>
                        <a:buNone/>
                      </a:pPr>
                      <a:r>
                        <a:rPr lang="en" sz="1200"/>
                        <a:t>Verify signal processing and SDR output power</a:t>
                      </a:r>
                      <a:endParaRPr sz="1200"/>
                    </a:p>
                  </a:txBody>
                  <a:tcPr marL="91425" marR="91425" marT="91425" marB="91425"/>
                </a:tc>
                <a:extLst>
                  <a:ext uri="{0D108BD9-81ED-4DB2-BD59-A6C34878D82A}">
                    <a16:rowId xmlns:a16="http://schemas.microsoft.com/office/drawing/2014/main" val="10000"/>
                  </a:ext>
                </a:extLst>
              </a:tr>
              <a:tr h="1059425">
                <a:tc>
                  <a:txBody>
                    <a:bodyPr/>
                    <a:lstStyle/>
                    <a:p>
                      <a:pPr marL="0" lvl="0" indent="0" algn="ctr" rtl="0">
                        <a:spcBef>
                          <a:spcPts val="0"/>
                        </a:spcBef>
                        <a:spcAft>
                          <a:spcPts val="0"/>
                        </a:spcAft>
                        <a:buNone/>
                      </a:pPr>
                      <a:r>
                        <a:rPr lang="en" sz="1200" b="1"/>
                        <a:t>Plan</a:t>
                      </a:r>
                      <a:endParaRPr sz="1200" b="1"/>
                    </a:p>
                  </a:txBody>
                  <a:tcPr marL="91425" marR="91425" marT="91425" marB="91425">
                    <a:solidFill>
                      <a:srgbClr val="EEEEEE"/>
                    </a:solidFill>
                  </a:tcPr>
                </a:tc>
                <a:tc>
                  <a:txBody>
                    <a:bodyPr/>
                    <a:lstStyle/>
                    <a:p>
                      <a:pPr marL="0" lvl="0" indent="0" algn="l" rtl="0">
                        <a:spcBef>
                          <a:spcPts val="0"/>
                        </a:spcBef>
                        <a:spcAft>
                          <a:spcPts val="0"/>
                        </a:spcAft>
                        <a:buNone/>
                      </a:pPr>
                      <a:r>
                        <a:rPr lang="en" sz="1200"/>
                        <a:t>Connect SDR’s with hard wired connector</a:t>
                      </a:r>
                      <a:endParaRPr sz="1200"/>
                    </a:p>
                  </a:txBody>
                  <a:tcPr marL="91425" marR="91425" marT="91425" marB="91425"/>
                </a:tc>
                <a:extLst>
                  <a:ext uri="{0D108BD9-81ED-4DB2-BD59-A6C34878D82A}">
                    <a16:rowId xmlns:a16="http://schemas.microsoft.com/office/drawing/2014/main" val="10001"/>
                  </a:ext>
                </a:extLst>
              </a:tr>
              <a:tr h="1097250">
                <a:tc>
                  <a:txBody>
                    <a:bodyPr/>
                    <a:lstStyle/>
                    <a:p>
                      <a:pPr marL="0" lvl="0" indent="0" algn="ctr" rtl="0">
                        <a:spcBef>
                          <a:spcPts val="0"/>
                        </a:spcBef>
                        <a:spcAft>
                          <a:spcPts val="0"/>
                        </a:spcAft>
                        <a:buNone/>
                      </a:pPr>
                      <a:r>
                        <a:rPr lang="en" sz="1200" b="1"/>
                        <a:t>Materials</a:t>
                      </a:r>
                      <a:endParaRPr sz="1200" b="1"/>
                    </a:p>
                  </a:txBody>
                  <a:tcPr marL="91425" marR="91425" marT="91425" marB="91425">
                    <a:solidFill>
                      <a:srgbClr val="EEEEEE"/>
                    </a:solidFill>
                  </a:tcPr>
                </a:tc>
                <a:tc>
                  <a:txBody>
                    <a:bodyPr/>
                    <a:lstStyle/>
                    <a:p>
                      <a:pPr marL="285750" lvl="0" indent="-304800" algn="l" rtl="0">
                        <a:spcBef>
                          <a:spcPts val="0"/>
                        </a:spcBef>
                        <a:spcAft>
                          <a:spcPts val="0"/>
                        </a:spcAft>
                        <a:buSzPts val="1200"/>
                        <a:buChar char="●"/>
                      </a:pPr>
                      <a:r>
                        <a:rPr lang="en" sz="1200" dirty="0"/>
                        <a:t>LimeSDR</a:t>
                      </a:r>
                      <a:endParaRPr sz="1200" dirty="0"/>
                    </a:p>
                    <a:p>
                      <a:pPr marL="285750" lvl="0" indent="-304800" algn="l" rtl="0">
                        <a:spcBef>
                          <a:spcPts val="0"/>
                        </a:spcBef>
                        <a:spcAft>
                          <a:spcPts val="0"/>
                        </a:spcAft>
                        <a:buSzPts val="1200"/>
                        <a:buChar char="●"/>
                      </a:pPr>
                      <a:r>
                        <a:rPr lang="en" sz="1200" dirty="0"/>
                        <a:t>HackRF</a:t>
                      </a:r>
                      <a:endParaRPr sz="1200" dirty="0"/>
                    </a:p>
                    <a:p>
                      <a:pPr marL="285750" lvl="0" indent="-304800" algn="l" rtl="0">
                        <a:spcBef>
                          <a:spcPts val="0"/>
                        </a:spcBef>
                        <a:spcAft>
                          <a:spcPts val="0"/>
                        </a:spcAft>
                        <a:buSzPts val="1200"/>
                        <a:buChar char="●"/>
                      </a:pPr>
                      <a:r>
                        <a:rPr lang="en" sz="1200" dirty="0"/>
                        <a:t>Laptop</a:t>
                      </a:r>
                      <a:endParaRPr sz="1200" dirty="0"/>
                    </a:p>
                    <a:p>
                      <a:pPr marL="285750" lvl="0" indent="-304800" algn="l" rtl="0">
                        <a:spcBef>
                          <a:spcPts val="0"/>
                        </a:spcBef>
                        <a:spcAft>
                          <a:spcPts val="0"/>
                        </a:spcAft>
                        <a:buSzPts val="1200"/>
                        <a:buChar char="●"/>
                      </a:pPr>
                      <a:r>
                        <a:rPr lang="en" sz="1200" dirty="0"/>
                        <a:t>Connector Cable</a:t>
                      </a:r>
                      <a:endParaRPr sz="1200" dirty="0"/>
                    </a:p>
                  </a:txBody>
                  <a:tcPr marL="91425" marR="91425" marT="91425" marB="91425"/>
                </a:tc>
                <a:extLst>
                  <a:ext uri="{0D108BD9-81ED-4DB2-BD59-A6C34878D82A}">
                    <a16:rowId xmlns:a16="http://schemas.microsoft.com/office/drawing/2014/main" val="10002"/>
                  </a:ext>
                </a:extLst>
              </a:tr>
            </a:tbl>
          </a:graphicData>
        </a:graphic>
      </p:graphicFrame>
      <p:graphicFrame>
        <p:nvGraphicFramePr>
          <p:cNvPr id="1706" name="Google Shape;1706;g10193956a70_0_40"/>
          <p:cNvGraphicFramePr/>
          <p:nvPr/>
        </p:nvGraphicFramePr>
        <p:xfrm>
          <a:off x="3261300" y="1138944"/>
          <a:ext cx="3000000" cy="3000000"/>
        </p:xfrm>
        <a:graphic>
          <a:graphicData uri="http://schemas.openxmlformats.org/drawingml/2006/table">
            <a:tbl>
              <a:tblPr>
                <a:noFill/>
                <a:tableStyleId>{42A4F924-6D4B-4CF7-BB84-CEE68687BB97}</a:tableStyleId>
              </a:tblPr>
              <a:tblGrid>
                <a:gridCol w="945350">
                  <a:extLst>
                    <a:ext uri="{9D8B030D-6E8A-4147-A177-3AD203B41FA5}">
                      <a16:colId xmlns:a16="http://schemas.microsoft.com/office/drawing/2014/main" val="20000"/>
                    </a:ext>
                  </a:extLst>
                </a:gridCol>
                <a:gridCol w="1676050">
                  <a:extLst>
                    <a:ext uri="{9D8B030D-6E8A-4147-A177-3AD203B41FA5}">
                      <a16:colId xmlns:a16="http://schemas.microsoft.com/office/drawing/2014/main" val="20001"/>
                    </a:ext>
                  </a:extLst>
                </a:gridCol>
              </a:tblGrid>
              <a:tr h="1059425">
                <a:tc>
                  <a:txBody>
                    <a:bodyPr/>
                    <a:lstStyle/>
                    <a:p>
                      <a:pPr marL="0" lvl="0" indent="0" algn="ctr" rtl="0">
                        <a:spcBef>
                          <a:spcPts val="0"/>
                        </a:spcBef>
                        <a:spcAft>
                          <a:spcPts val="0"/>
                        </a:spcAft>
                        <a:buNone/>
                      </a:pPr>
                      <a:r>
                        <a:rPr lang="en" sz="1200" b="1"/>
                        <a:t>Objective</a:t>
                      </a:r>
                      <a:endParaRPr sz="1200" b="1"/>
                    </a:p>
                  </a:txBody>
                  <a:tcPr marL="91425" marR="91425" marT="91425" marB="91425">
                    <a:solidFill>
                      <a:srgbClr val="EEEEEE"/>
                    </a:solidFill>
                  </a:tcPr>
                </a:tc>
                <a:tc>
                  <a:txBody>
                    <a:bodyPr/>
                    <a:lstStyle/>
                    <a:p>
                      <a:pPr marL="0" lvl="0" indent="0" algn="l" rtl="0">
                        <a:spcBef>
                          <a:spcPts val="0"/>
                        </a:spcBef>
                        <a:spcAft>
                          <a:spcPts val="0"/>
                        </a:spcAft>
                        <a:buNone/>
                      </a:pPr>
                      <a:r>
                        <a:rPr lang="en" sz="1200"/>
                        <a:t>Verify ability to communicate between SDR wirelessly</a:t>
                      </a:r>
                      <a:endParaRPr sz="1200"/>
                    </a:p>
                  </a:txBody>
                  <a:tcPr marL="91425" marR="91425" marT="91425" marB="91425"/>
                </a:tc>
                <a:extLst>
                  <a:ext uri="{0D108BD9-81ED-4DB2-BD59-A6C34878D82A}">
                    <a16:rowId xmlns:a16="http://schemas.microsoft.com/office/drawing/2014/main" val="10000"/>
                  </a:ext>
                </a:extLst>
              </a:tr>
              <a:tr h="1059425">
                <a:tc>
                  <a:txBody>
                    <a:bodyPr/>
                    <a:lstStyle/>
                    <a:p>
                      <a:pPr marL="0" lvl="0" indent="0" algn="ctr" rtl="0">
                        <a:spcBef>
                          <a:spcPts val="0"/>
                        </a:spcBef>
                        <a:spcAft>
                          <a:spcPts val="0"/>
                        </a:spcAft>
                        <a:buNone/>
                      </a:pPr>
                      <a:r>
                        <a:rPr lang="en" sz="1200" b="1"/>
                        <a:t>Plan</a:t>
                      </a:r>
                      <a:endParaRPr sz="1200" b="1"/>
                    </a:p>
                  </a:txBody>
                  <a:tcPr marL="91425" marR="91425" marT="91425" marB="91425">
                    <a:solidFill>
                      <a:srgbClr val="EEEEEE"/>
                    </a:solidFill>
                  </a:tcPr>
                </a:tc>
                <a:tc>
                  <a:txBody>
                    <a:bodyPr/>
                    <a:lstStyle/>
                    <a:p>
                      <a:pPr marL="0" lvl="0" indent="0" algn="l" rtl="0">
                        <a:spcBef>
                          <a:spcPts val="0"/>
                        </a:spcBef>
                        <a:spcAft>
                          <a:spcPts val="0"/>
                        </a:spcAft>
                        <a:buNone/>
                      </a:pPr>
                      <a:r>
                        <a:rPr lang="en" sz="1200"/>
                        <a:t>Perform short-range test to begin testing wireless communication test (100 m - 3000 m)</a:t>
                      </a:r>
                      <a:endParaRPr sz="1200"/>
                    </a:p>
                  </a:txBody>
                  <a:tcPr marL="91425" marR="91425" marT="91425" marB="91425"/>
                </a:tc>
                <a:extLst>
                  <a:ext uri="{0D108BD9-81ED-4DB2-BD59-A6C34878D82A}">
                    <a16:rowId xmlns:a16="http://schemas.microsoft.com/office/drawing/2014/main" val="10001"/>
                  </a:ext>
                </a:extLst>
              </a:tr>
              <a:tr h="1059425">
                <a:tc>
                  <a:txBody>
                    <a:bodyPr/>
                    <a:lstStyle/>
                    <a:p>
                      <a:pPr marL="0" lvl="0" indent="0" algn="ctr" rtl="0">
                        <a:spcBef>
                          <a:spcPts val="0"/>
                        </a:spcBef>
                        <a:spcAft>
                          <a:spcPts val="0"/>
                        </a:spcAft>
                        <a:buNone/>
                      </a:pPr>
                      <a:r>
                        <a:rPr lang="en" sz="1200" b="1"/>
                        <a:t>Materials</a:t>
                      </a:r>
                      <a:endParaRPr sz="1200" b="1"/>
                    </a:p>
                  </a:txBody>
                  <a:tcPr marL="91425" marR="91425" marT="91425" marB="91425">
                    <a:solidFill>
                      <a:srgbClr val="EEEEEE"/>
                    </a:solidFill>
                  </a:tcPr>
                </a:tc>
                <a:tc>
                  <a:txBody>
                    <a:bodyPr/>
                    <a:lstStyle/>
                    <a:p>
                      <a:pPr marL="285750" lvl="0" indent="-304800" algn="l" rtl="0">
                        <a:spcBef>
                          <a:spcPts val="0"/>
                        </a:spcBef>
                        <a:spcAft>
                          <a:spcPts val="0"/>
                        </a:spcAft>
                        <a:buClr>
                          <a:schemeClr val="dk1"/>
                        </a:buClr>
                        <a:buSzPts val="1200"/>
                        <a:buChar char="●"/>
                      </a:pPr>
                      <a:r>
                        <a:rPr lang="en" sz="1200" dirty="0">
                          <a:solidFill>
                            <a:schemeClr val="dk1"/>
                          </a:solidFill>
                        </a:rPr>
                        <a:t>LimeSDR</a:t>
                      </a:r>
                      <a:endParaRPr sz="1200" dirty="0">
                        <a:solidFill>
                          <a:schemeClr val="dk1"/>
                        </a:solidFill>
                      </a:endParaRPr>
                    </a:p>
                    <a:p>
                      <a:pPr marL="285750" lvl="0" indent="-304800" algn="l" rtl="0">
                        <a:spcBef>
                          <a:spcPts val="0"/>
                        </a:spcBef>
                        <a:spcAft>
                          <a:spcPts val="0"/>
                        </a:spcAft>
                        <a:buClr>
                          <a:schemeClr val="dk1"/>
                        </a:buClr>
                        <a:buSzPts val="1200"/>
                        <a:buChar char="●"/>
                      </a:pPr>
                      <a:r>
                        <a:rPr lang="en" sz="1200" dirty="0">
                          <a:solidFill>
                            <a:schemeClr val="dk1"/>
                          </a:solidFill>
                        </a:rPr>
                        <a:t>HackRF</a:t>
                      </a:r>
                      <a:endParaRPr sz="1200" dirty="0">
                        <a:solidFill>
                          <a:schemeClr val="dk1"/>
                        </a:solidFill>
                      </a:endParaRPr>
                    </a:p>
                    <a:p>
                      <a:pPr marL="285750" lvl="0" indent="-304800" algn="l" rtl="0">
                        <a:spcBef>
                          <a:spcPts val="0"/>
                        </a:spcBef>
                        <a:spcAft>
                          <a:spcPts val="0"/>
                        </a:spcAft>
                        <a:buClr>
                          <a:schemeClr val="dk1"/>
                        </a:buClr>
                        <a:buSzPts val="1200"/>
                        <a:buChar char="●"/>
                      </a:pPr>
                      <a:r>
                        <a:rPr lang="en" sz="1200" dirty="0">
                          <a:solidFill>
                            <a:schemeClr val="dk1"/>
                          </a:solidFill>
                        </a:rPr>
                        <a:t>Two Laptops</a:t>
                      </a:r>
                      <a:endParaRPr sz="1200" dirty="0">
                        <a:solidFill>
                          <a:schemeClr val="dk1"/>
                        </a:solidFill>
                      </a:endParaRPr>
                    </a:p>
                    <a:p>
                      <a:pPr marL="285750" lvl="0" indent="-304800" algn="l" rtl="0">
                        <a:spcBef>
                          <a:spcPts val="0"/>
                        </a:spcBef>
                        <a:spcAft>
                          <a:spcPts val="0"/>
                        </a:spcAft>
                        <a:buClr>
                          <a:schemeClr val="dk1"/>
                        </a:buClr>
                        <a:buSzPts val="1200"/>
                        <a:buChar char="●"/>
                      </a:pPr>
                      <a:r>
                        <a:rPr lang="en" sz="1200" dirty="0">
                          <a:solidFill>
                            <a:schemeClr val="dk1"/>
                          </a:solidFill>
                        </a:rPr>
                        <a:t>Two Antennas</a:t>
                      </a:r>
                      <a:endParaRPr sz="1200" dirty="0"/>
                    </a:p>
                  </a:txBody>
                  <a:tcPr marL="91425" marR="91425" marT="91425" marB="91425"/>
                </a:tc>
                <a:extLst>
                  <a:ext uri="{0D108BD9-81ED-4DB2-BD59-A6C34878D82A}">
                    <a16:rowId xmlns:a16="http://schemas.microsoft.com/office/drawing/2014/main" val="10002"/>
                  </a:ext>
                </a:extLst>
              </a:tr>
            </a:tbl>
          </a:graphicData>
        </a:graphic>
      </p:graphicFrame>
      <p:graphicFrame>
        <p:nvGraphicFramePr>
          <p:cNvPr id="1707" name="Google Shape;1707;g10193956a70_0_40"/>
          <p:cNvGraphicFramePr/>
          <p:nvPr/>
        </p:nvGraphicFramePr>
        <p:xfrm>
          <a:off x="6294000" y="1138944"/>
          <a:ext cx="3000000" cy="3000000"/>
        </p:xfrm>
        <a:graphic>
          <a:graphicData uri="http://schemas.openxmlformats.org/drawingml/2006/table">
            <a:tbl>
              <a:tblPr>
                <a:noFill/>
                <a:tableStyleId>{42A4F924-6D4B-4CF7-BB84-CEE68687BB97}</a:tableStyleId>
              </a:tblPr>
              <a:tblGrid>
                <a:gridCol w="926150">
                  <a:extLst>
                    <a:ext uri="{9D8B030D-6E8A-4147-A177-3AD203B41FA5}">
                      <a16:colId xmlns:a16="http://schemas.microsoft.com/office/drawing/2014/main" val="20000"/>
                    </a:ext>
                  </a:extLst>
                </a:gridCol>
                <a:gridCol w="1695250">
                  <a:extLst>
                    <a:ext uri="{9D8B030D-6E8A-4147-A177-3AD203B41FA5}">
                      <a16:colId xmlns:a16="http://schemas.microsoft.com/office/drawing/2014/main" val="20001"/>
                    </a:ext>
                  </a:extLst>
                </a:gridCol>
              </a:tblGrid>
              <a:tr h="1059425">
                <a:tc>
                  <a:txBody>
                    <a:bodyPr/>
                    <a:lstStyle/>
                    <a:p>
                      <a:pPr marL="0" lvl="0" indent="0" algn="ctr" rtl="0">
                        <a:spcBef>
                          <a:spcPts val="0"/>
                        </a:spcBef>
                        <a:spcAft>
                          <a:spcPts val="0"/>
                        </a:spcAft>
                        <a:buNone/>
                      </a:pPr>
                      <a:r>
                        <a:rPr lang="en" sz="1200" b="1"/>
                        <a:t>Objective</a:t>
                      </a:r>
                      <a:endParaRPr sz="1200" b="1"/>
                    </a:p>
                  </a:txBody>
                  <a:tcPr marL="91425" marR="91425" marT="91425" marB="91425">
                    <a:solidFill>
                      <a:srgbClr val="EEEEEE"/>
                    </a:solidFill>
                  </a:tcPr>
                </a:tc>
                <a:tc>
                  <a:txBody>
                    <a:bodyPr/>
                    <a:lstStyle/>
                    <a:p>
                      <a:pPr marL="0" lvl="0" indent="0" algn="l" rtl="0">
                        <a:spcBef>
                          <a:spcPts val="0"/>
                        </a:spcBef>
                        <a:spcAft>
                          <a:spcPts val="0"/>
                        </a:spcAft>
                        <a:buNone/>
                      </a:pPr>
                      <a:r>
                        <a:rPr lang="en" sz="1200"/>
                        <a:t>Verify link budget and ability to perform long range communication</a:t>
                      </a:r>
                      <a:endParaRPr sz="1200"/>
                    </a:p>
                  </a:txBody>
                  <a:tcPr marL="91425" marR="91425" marT="91425" marB="91425"/>
                </a:tc>
                <a:extLst>
                  <a:ext uri="{0D108BD9-81ED-4DB2-BD59-A6C34878D82A}">
                    <a16:rowId xmlns:a16="http://schemas.microsoft.com/office/drawing/2014/main" val="10000"/>
                  </a:ext>
                </a:extLst>
              </a:tr>
              <a:tr h="1059425">
                <a:tc>
                  <a:txBody>
                    <a:bodyPr/>
                    <a:lstStyle/>
                    <a:p>
                      <a:pPr marL="0" lvl="0" indent="0" algn="ctr" rtl="0">
                        <a:spcBef>
                          <a:spcPts val="0"/>
                        </a:spcBef>
                        <a:spcAft>
                          <a:spcPts val="0"/>
                        </a:spcAft>
                        <a:buNone/>
                      </a:pPr>
                      <a:r>
                        <a:rPr lang="en" sz="1200" b="1"/>
                        <a:t>Plan</a:t>
                      </a:r>
                      <a:endParaRPr sz="1200" b="1"/>
                    </a:p>
                  </a:txBody>
                  <a:tcPr marL="91425" marR="91425" marT="91425" marB="91425">
                    <a:solidFill>
                      <a:srgbClr val="EEEEEE"/>
                    </a:solidFill>
                  </a:tcPr>
                </a:tc>
                <a:tc>
                  <a:txBody>
                    <a:bodyPr/>
                    <a:lstStyle/>
                    <a:p>
                      <a:pPr marL="0" lvl="0" indent="0" algn="l" rtl="0">
                        <a:spcBef>
                          <a:spcPts val="0"/>
                        </a:spcBef>
                        <a:spcAft>
                          <a:spcPts val="0"/>
                        </a:spcAft>
                        <a:buNone/>
                      </a:pPr>
                      <a:r>
                        <a:rPr lang="en" sz="1200"/>
                        <a:t>Set-up a longer range line of sight test  (&gt;3000 m), performing a full communication test</a:t>
                      </a:r>
                      <a:endParaRPr sz="1200"/>
                    </a:p>
                  </a:txBody>
                  <a:tcPr marL="91425" marR="91425" marT="91425" marB="91425"/>
                </a:tc>
                <a:extLst>
                  <a:ext uri="{0D108BD9-81ED-4DB2-BD59-A6C34878D82A}">
                    <a16:rowId xmlns:a16="http://schemas.microsoft.com/office/drawing/2014/main" val="10001"/>
                  </a:ext>
                </a:extLst>
              </a:tr>
              <a:tr h="1059425">
                <a:tc>
                  <a:txBody>
                    <a:bodyPr/>
                    <a:lstStyle/>
                    <a:p>
                      <a:pPr marL="0" lvl="0" indent="0" algn="ctr" rtl="0">
                        <a:spcBef>
                          <a:spcPts val="0"/>
                        </a:spcBef>
                        <a:spcAft>
                          <a:spcPts val="0"/>
                        </a:spcAft>
                        <a:buNone/>
                      </a:pPr>
                      <a:r>
                        <a:rPr lang="en" sz="1200" b="1"/>
                        <a:t>Materials</a:t>
                      </a:r>
                      <a:endParaRPr sz="1200" b="1"/>
                    </a:p>
                  </a:txBody>
                  <a:tcPr marL="91425" marR="91425" marT="91425" marB="91425">
                    <a:solidFill>
                      <a:srgbClr val="EEEEEE"/>
                    </a:solidFill>
                  </a:tcPr>
                </a:tc>
                <a:tc>
                  <a:txBody>
                    <a:bodyPr/>
                    <a:lstStyle/>
                    <a:p>
                      <a:pPr marL="285750" lvl="0" indent="-304800" algn="l" rtl="0">
                        <a:spcBef>
                          <a:spcPts val="0"/>
                        </a:spcBef>
                        <a:spcAft>
                          <a:spcPts val="0"/>
                        </a:spcAft>
                        <a:buClr>
                          <a:schemeClr val="dk1"/>
                        </a:buClr>
                        <a:buSzPts val="1200"/>
                        <a:buChar char="●"/>
                      </a:pPr>
                      <a:r>
                        <a:rPr lang="en" sz="1200" dirty="0">
                          <a:solidFill>
                            <a:schemeClr val="dk1"/>
                          </a:solidFill>
                        </a:rPr>
                        <a:t>LimeSDR</a:t>
                      </a:r>
                      <a:endParaRPr sz="1200" dirty="0">
                        <a:solidFill>
                          <a:schemeClr val="dk1"/>
                        </a:solidFill>
                      </a:endParaRPr>
                    </a:p>
                    <a:p>
                      <a:pPr marL="285750" lvl="0" indent="-304800" algn="l" rtl="0">
                        <a:spcBef>
                          <a:spcPts val="0"/>
                        </a:spcBef>
                        <a:spcAft>
                          <a:spcPts val="0"/>
                        </a:spcAft>
                        <a:buClr>
                          <a:schemeClr val="dk1"/>
                        </a:buClr>
                        <a:buSzPts val="1200"/>
                        <a:buChar char="●"/>
                      </a:pPr>
                      <a:r>
                        <a:rPr lang="en" sz="1200" dirty="0">
                          <a:solidFill>
                            <a:schemeClr val="dk1"/>
                          </a:solidFill>
                        </a:rPr>
                        <a:t>HackRF</a:t>
                      </a:r>
                      <a:endParaRPr sz="1200" dirty="0">
                        <a:solidFill>
                          <a:schemeClr val="dk1"/>
                        </a:solidFill>
                      </a:endParaRPr>
                    </a:p>
                    <a:p>
                      <a:pPr marL="285750" lvl="0" indent="-304800" algn="l" rtl="0">
                        <a:spcBef>
                          <a:spcPts val="0"/>
                        </a:spcBef>
                        <a:spcAft>
                          <a:spcPts val="0"/>
                        </a:spcAft>
                        <a:buClr>
                          <a:schemeClr val="dk1"/>
                        </a:buClr>
                        <a:buSzPts val="1200"/>
                        <a:buChar char="●"/>
                      </a:pPr>
                      <a:r>
                        <a:rPr lang="en" sz="1200" dirty="0">
                          <a:solidFill>
                            <a:schemeClr val="dk1"/>
                          </a:solidFill>
                        </a:rPr>
                        <a:t>Two Laptops</a:t>
                      </a:r>
                      <a:endParaRPr sz="1200" dirty="0">
                        <a:solidFill>
                          <a:schemeClr val="dk1"/>
                        </a:solidFill>
                      </a:endParaRPr>
                    </a:p>
                    <a:p>
                      <a:pPr marL="285750" lvl="0" indent="-304800" algn="l" rtl="0">
                        <a:spcBef>
                          <a:spcPts val="0"/>
                        </a:spcBef>
                        <a:spcAft>
                          <a:spcPts val="0"/>
                        </a:spcAft>
                        <a:buClr>
                          <a:schemeClr val="dk1"/>
                        </a:buClr>
                        <a:buSzPts val="1200"/>
                        <a:buChar char="●"/>
                      </a:pPr>
                      <a:r>
                        <a:rPr lang="en" sz="1200" dirty="0">
                          <a:solidFill>
                            <a:schemeClr val="dk1"/>
                          </a:solidFill>
                        </a:rPr>
                        <a:t>Two Antennas</a:t>
                      </a:r>
                      <a:endParaRPr sz="1200" dirty="0"/>
                    </a:p>
                  </a:txBody>
                  <a:tcPr marL="91425" marR="91425" marT="91425" marB="91425"/>
                </a:tc>
                <a:extLst>
                  <a:ext uri="{0D108BD9-81ED-4DB2-BD59-A6C34878D82A}">
                    <a16:rowId xmlns:a16="http://schemas.microsoft.com/office/drawing/2014/main" val="10002"/>
                  </a:ext>
                </a:extLst>
              </a:tr>
            </a:tbl>
          </a:graphicData>
        </a:graphic>
      </p:graphicFrame>
      <p:sp>
        <p:nvSpPr>
          <p:cNvPr id="1708" name="Google Shape;1708;g10193956a70_0_40"/>
          <p:cNvSpPr txBox="1"/>
          <p:nvPr/>
        </p:nvSpPr>
        <p:spPr>
          <a:xfrm>
            <a:off x="294300" y="796444"/>
            <a:ext cx="2490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u="sng">
                <a:latin typeface="Helvetica Neue"/>
                <a:ea typeface="Helvetica Neue"/>
                <a:cs typeface="Helvetica Neue"/>
                <a:sym typeface="Helvetica Neue"/>
              </a:rPr>
              <a:t>Wired Test</a:t>
            </a:r>
            <a:endParaRPr b="1" u="sng">
              <a:latin typeface="Helvetica Neue"/>
              <a:ea typeface="Helvetica Neue"/>
              <a:cs typeface="Helvetica Neue"/>
              <a:sym typeface="Helvetica Neue"/>
            </a:endParaRPr>
          </a:p>
        </p:txBody>
      </p:sp>
      <p:sp>
        <p:nvSpPr>
          <p:cNvPr id="1709" name="Google Shape;1709;g10193956a70_0_40"/>
          <p:cNvSpPr txBox="1"/>
          <p:nvPr/>
        </p:nvSpPr>
        <p:spPr>
          <a:xfrm>
            <a:off x="3327000" y="796444"/>
            <a:ext cx="2490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u="sng">
                <a:latin typeface="Helvetica Neue"/>
                <a:ea typeface="Helvetica Neue"/>
                <a:cs typeface="Helvetica Neue"/>
                <a:sym typeface="Helvetica Neue"/>
              </a:rPr>
              <a:t>Short Range Test</a:t>
            </a:r>
            <a:endParaRPr b="1" u="sng">
              <a:latin typeface="Helvetica Neue"/>
              <a:ea typeface="Helvetica Neue"/>
              <a:cs typeface="Helvetica Neue"/>
              <a:sym typeface="Helvetica Neue"/>
            </a:endParaRPr>
          </a:p>
        </p:txBody>
      </p:sp>
      <p:sp>
        <p:nvSpPr>
          <p:cNvPr id="1710" name="Google Shape;1710;g10193956a70_0_40"/>
          <p:cNvSpPr txBox="1"/>
          <p:nvPr/>
        </p:nvSpPr>
        <p:spPr>
          <a:xfrm>
            <a:off x="6359700" y="796444"/>
            <a:ext cx="2490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u="sng">
                <a:latin typeface="Helvetica Neue"/>
                <a:ea typeface="Helvetica Neue"/>
                <a:cs typeface="Helvetica Neue"/>
                <a:sym typeface="Helvetica Neue"/>
              </a:rPr>
              <a:t>Long Range Test</a:t>
            </a:r>
            <a:endParaRPr b="1" u="sng">
              <a:latin typeface="Helvetica Neue"/>
              <a:ea typeface="Helvetica Neue"/>
              <a:cs typeface="Helvetica Neue"/>
              <a:sym typeface="Helvetica Neue"/>
            </a:endParaRPr>
          </a:p>
        </p:txBody>
      </p:sp>
      <p:cxnSp>
        <p:nvCxnSpPr>
          <p:cNvPr id="1711" name="Google Shape;1711;g10193956a70_0_40"/>
          <p:cNvCxnSpPr/>
          <p:nvPr/>
        </p:nvCxnSpPr>
        <p:spPr>
          <a:xfrm>
            <a:off x="2850000" y="2736726"/>
            <a:ext cx="411000" cy="8100"/>
          </a:xfrm>
          <a:prstGeom prst="straightConnector1">
            <a:avLst/>
          </a:prstGeom>
          <a:noFill/>
          <a:ln w="28575" cap="flat" cmpd="sng">
            <a:solidFill>
              <a:schemeClr val="dk1"/>
            </a:solidFill>
            <a:prstDash val="solid"/>
            <a:round/>
            <a:headEnd type="none" w="med" len="med"/>
            <a:tailEnd type="triangle" w="med" len="med"/>
          </a:ln>
        </p:spPr>
      </p:cxnSp>
      <p:cxnSp>
        <p:nvCxnSpPr>
          <p:cNvPr id="1712" name="Google Shape;1712;g10193956a70_0_40"/>
          <p:cNvCxnSpPr/>
          <p:nvPr/>
        </p:nvCxnSpPr>
        <p:spPr>
          <a:xfrm rot="10800000" flipH="1">
            <a:off x="5882700" y="2735226"/>
            <a:ext cx="416400" cy="1500"/>
          </a:xfrm>
          <a:prstGeom prst="straightConnector1">
            <a:avLst/>
          </a:prstGeom>
          <a:noFill/>
          <a:ln w="28575" cap="flat" cmpd="sng">
            <a:solidFill>
              <a:schemeClr val="dk1"/>
            </a:solidFill>
            <a:prstDash val="solid"/>
            <a:round/>
            <a:headEnd type="none" w="med" len="med"/>
            <a:tailEnd type="triangle" w="med" len="med"/>
          </a:ln>
        </p:spPr>
      </p:cxn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716"/>
        <p:cNvGrpSpPr/>
        <p:nvPr/>
      </p:nvGrpSpPr>
      <p:grpSpPr>
        <a:xfrm>
          <a:off x="0" y="0"/>
          <a:ext cx="0" cy="0"/>
          <a:chOff x="0" y="0"/>
          <a:chExt cx="0" cy="0"/>
        </a:xfrm>
      </p:grpSpPr>
      <p:sp>
        <p:nvSpPr>
          <p:cNvPr id="1717" name="Google Shape;1717;g103b319fe01_35_0"/>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Subsystem Verification - RF</a:t>
            </a:r>
            <a:endParaRPr/>
          </a:p>
        </p:txBody>
      </p:sp>
      <p:sp>
        <p:nvSpPr>
          <p:cNvPr id="1718" name="Google Shape;1718;g103b319fe01_35_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139</a:t>
            </a:fld>
            <a:endParaRPr>
              <a:latin typeface="Arial"/>
              <a:ea typeface="Arial"/>
              <a:cs typeface="Arial"/>
              <a:sym typeface="Arial"/>
            </a:endParaRPr>
          </a:p>
        </p:txBody>
      </p:sp>
      <p:pic>
        <p:nvPicPr>
          <p:cNvPr id="1719" name="Google Shape;1719;g103b319fe01_35_0"/>
          <p:cNvPicPr preferRelativeResize="0"/>
          <p:nvPr/>
        </p:nvPicPr>
        <p:blipFill>
          <a:blip r:embed="rId3">
            <a:alphaModFix/>
          </a:blip>
          <a:stretch>
            <a:fillRect/>
          </a:stretch>
        </p:blipFill>
        <p:spPr>
          <a:xfrm>
            <a:off x="311700" y="1649500"/>
            <a:ext cx="3996231" cy="2732950"/>
          </a:xfrm>
          <a:prstGeom prst="rect">
            <a:avLst/>
          </a:prstGeom>
          <a:noFill/>
          <a:ln>
            <a:noFill/>
          </a:ln>
        </p:spPr>
      </p:pic>
      <p:pic>
        <p:nvPicPr>
          <p:cNvPr id="1720" name="Google Shape;1720;g103b319fe01_35_0"/>
          <p:cNvPicPr preferRelativeResize="0"/>
          <p:nvPr/>
        </p:nvPicPr>
        <p:blipFill>
          <a:blip r:embed="rId4">
            <a:alphaModFix/>
          </a:blip>
          <a:stretch>
            <a:fillRect/>
          </a:stretch>
        </p:blipFill>
        <p:spPr>
          <a:xfrm>
            <a:off x="4408575" y="1649500"/>
            <a:ext cx="4543073" cy="273294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g102b37bb7ac_0_0"/>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Structural Hardware Solution</a:t>
            </a:r>
            <a:endParaRPr/>
          </a:p>
        </p:txBody>
      </p:sp>
      <p:sp>
        <p:nvSpPr>
          <p:cNvPr id="214" name="Google Shape;214;g102b37bb7ac_0_0"/>
          <p:cNvSpPr txBox="1">
            <a:spLocks noGrp="1"/>
          </p:cNvSpPr>
          <p:nvPr>
            <p:ph type="body" idx="1"/>
          </p:nvPr>
        </p:nvSpPr>
        <p:spPr>
          <a:xfrm>
            <a:off x="311700" y="872050"/>
            <a:ext cx="5181600" cy="371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Heated and insulated enclosure to hold all electronics </a:t>
            </a:r>
            <a:r>
              <a:rPr lang="en" sz="1500" b="1">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except </a:t>
            </a:r>
            <a:r>
              <a:rPr lang="en" sz="1500"/>
              <a:t>antenna and external power source</a:t>
            </a:r>
            <a:endParaRPr sz="1500"/>
          </a:p>
          <a:p>
            <a:pPr marL="0" lvl="0" indent="0" algn="l" rtl="0">
              <a:spcBef>
                <a:spcPts val="0"/>
              </a:spcBef>
              <a:spcAft>
                <a:spcPts val="0"/>
              </a:spcAft>
              <a:buNone/>
            </a:pPr>
            <a:endParaRPr sz="1200"/>
          </a:p>
          <a:p>
            <a:pPr marL="0" lvl="0" indent="0" algn="l" rtl="0">
              <a:spcBef>
                <a:spcPts val="0"/>
              </a:spcBef>
              <a:spcAft>
                <a:spcPts val="0"/>
              </a:spcAft>
              <a:buNone/>
            </a:pPr>
            <a:r>
              <a:rPr lang="en" sz="1500"/>
              <a:t>Two Design Solutions:</a:t>
            </a:r>
            <a:endParaRPr sz="1500"/>
          </a:p>
          <a:p>
            <a:pPr marL="457200" lvl="0" indent="-323850" algn="l" rtl="0">
              <a:spcBef>
                <a:spcPts val="0"/>
              </a:spcBef>
              <a:spcAft>
                <a:spcPts val="0"/>
              </a:spcAft>
              <a:buSzPts val="1500"/>
              <a:buAutoNum type="arabicPeriod"/>
            </a:pPr>
            <a:r>
              <a:rPr lang="en" sz="1500"/>
              <a:t>Battery Power - no grid access so enclosure must fit a battery</a:t>
            </a:r>
            <a:endParaRPr sz="1500"/>
          </a:p>
          <a:p>
            <a:pPr marL="457200" lvl="0" indent="-323850" algn="l" rtl="0">
              <a:spcBef>
                <a:spcPts val="0"/>
              </a:spcBef>
              <a:spcAft>
                <a:spcPts val="0"/>
              </a:spcAft>
              <a:buSzPts val="1500"/>
              <a:buAutoNum type="arabicPeriod"/>
            </a:pPr>
            <a:r>
              <a:rPr lang="en" sz="1500"/>
              <a:t>Grid Power - no battery included inside the box</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Both designs have a heater and insulation, and no active cooling</a:t>
            </a:r>
            <a:endParaRPr sz="1500"/>
          </a:p>
          <a:p>
            <a:pPr marL="0" lvl="0" indent="0" algn="l" rtl="0">
              <a:spcBef>
                <a:spcPts val="0"/>
              </a:spcBef>
              <a:spcAft>
                <a:spcPts val="0"/>
              </a:spcAft>
              <a:buNone/>
            </a:pPr>
            <a:endParaRPr sz="800"/>
          </a:p>
          <a:p>
            <a:pPr marL="457200" lvl="0" indent="-323850" algn="l" rtl="0">
              <a:spcBef>
                <a:spcPts val="0"/>
              </a:spcBef>
              <a:spcAft>
                <a:spcPts val="0"/>
              </a:spcAft>
              <a:buSzPts val="1500"/>
              <a:buChar char="➔"/>
            </a:pPr>
            <a:r>
              <a:rPr lang="en" sz="1500"/>
              <a:t>3D-printed custom electronics mounts</a:t>
            </a:r>
            <a:endParaRPr sz="1500"/>
          </a:p>
          <a:p>
            <a:pPr marL="457200" lvl="0" indent="-323850" algn="l" rtl="0">
              <a:spcBef>
                <a:spcPts val="0"/>
              </a:spcBef>
              <a:spcAft>
                <a:spcPts val="0"/>
              </a:spcAft>
              <a:buSzPts val="1500"/>
              <a:buChar char="➔"/>
            </a:pPr>
            <a:r>
              <a:rPr lang="en" sz="1500"/>
              <a:t>All other components off-the-shelf</a:t>
            </a:r>
            <a:endParaRPr sz="1500"/>
          </a:p>
          <a:p>
            <a:pPr marL="0" lvl="0" indent="0" algn="l" rtl="0">
              <a:spcBef>
                <a:spcPts val="0"/>
              </a:spcBef>
              <a:spcAft>
                <a:spcPts val="0"/>
              </a:spcAft>
              <a:buNone/>
            </a:pPr>
            <a:endParaRPr/>
          </a:p>
        </p:txBody>
      </p:sp>
      <p:sp>
        <p:nvSpPr>
          <p:cNvPr id="215" name="Google Shape;215;g102b37bb7ac_0_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14</a:t>
            </a:fld>
            <a:endParaRPr>
              <a:latin typeface="Arial"/>
              <a:ea typeface="Arial"/>
              <a:cs typeface="Arial"/>
              <a:sym typeface="Arial"/>
            </a:endParaRPr>
          </a:p>
        </p:txBody>
      </p:sp>
      <p:pic>
        <p:nvPicPr>
          <p:cNvPr id="216" name="Google Shape;216;g102b37bb7ac_0_0"/>
          <p:cNvPicPr preferRelativeResize="0"/>
          <p:nvPr/>
        </p:nvPicPr>
        <p:blipFill>
          <a:blip r:embed="rId3">
            <a:alphaModFix/>
          </a:blip>
          <a:stretch>
            <a:fillRect/>
          </a:stretch>
        </p:blipFill>
        <p:spPr>
          <a:xfrm>
            <a:off x="5645700" y="929700"/>
            <a:ext cx="2860213" cy="3581118"/>
          </a:xfrm>
          <a:prstGeom prst="rect">
            <a:avLst/>
          </a:prstGeom>
          <a:noFill/>
          <a:ln>
            <a:noFill/>
          </a:ln>
        </p:spPr>
      </p:pic>
      <p:cxnSp>
        <p:nvCxnSpPr>
          <p:cNvPr id="217" name="Google Shape;217;g102b37bb7ac_0_0"/>
          <p:cNvCxnSpPr/>
          <p:nvPr/>
        </p:nvCxnSpPr>
        <p:spPr>
          <a:xfrm>
            <a:off x="8472600" y="1067075"/>
            <a:ext cx="0" cy="2161500"/>
          </a:xfrm>
          <a:prstGeom prst="straightConnector1">
            <a:avLst/>
          </a:prstGeom>
          <a:noFill/>
          <a:ln w="19050" cap="flat" cmpd="sng">
            <a:solidFill>
              <a:srgbClr val="000000"/>
            </a:solidFill>
            <a:prstDash val="solid"/>
            <a:round/>
            <a:headEnd type="none" w="med" len="med"/>
            <a:tailEnd type="none" w="med" len="med"/>
          </a:ln>
        </p:spPr>
      </p:cxnSp>
      <p:sp>
        <p:nvSpPr>
          <p:cNvPr id="218" name="Google Shape;218;g102b37bb7ac_0_0"/>
          <p:cNvSpPr txBox="1"/>
          <p:nvPr/>
        </p:nvSpPr>
        <p:spPr>
          <a:xfrm>
            <a:off x="8464744" y="1960090"/>
            <a:ext cx="548700" cy="36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Helvetica Neue"/>
                <a:ea typeface="Helvetica Neue"/>
                <a:cs typeface="Helvetica Neue"/>
                <a:sym typeface="Helvetica Neue"/>
              </a:rPr>
              <a:t>2 m</a:t>
            </a:r>
            <a:endParaRPr sz="1200">
              <a:latin typeface="Helvetica Neue"/>
              <a:ea typeface="Helvetica Neue"/>
              <a:cs typeface="Helvetica Neue"/>
              <a:sym typeface="Helvetica Neue"/>
            </a:endParaRPr>
          </a:p>
        </p:txBody>
      </p:sp>
      <p:sp>
        <p:nvSpPr>
          <p:cNvPr id="219" name="Google Shape;219;g102b37bb7ac_0_0"/>
          <p:cNvSpPr txBox="1"/>
          <p:nvPr/>
        </p:nvSpPr>
        <p:spPr>
          <a:xfrm>
            <a:off x="7513456" y="3454975"/>
            <a:ext cx="1122000" cy="36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Helvetica Neue"/>
                <a:ea typeface="Helvetica Neue"/>
                <a:cs typeface="Helvetica Neue"/>
                <a:sym typeface="Helvetica Neue"/>
              </a:rPr>
              <a:t>0.35 m</a:t>
            </a:r>
            <a:endParaRPr sz="1200">
              <a:latin typeface="Helvetica Neue"/>
              <a:ea typeface="Helvetica Neue"/>
              <a:cs typeface="Helvetica Neue"/>
              <a:sym typeface="Helvetica Neue"/>
            </a:endParaRPr>
          </a:p>
        </p:txBody>
      </p:sp>
      <p:cxnSp>
        <p:nvCxnSpPr>
          <p:cNvPr id="220" name="Google Shape;220;g102b37bb7ac_0_0"/>
          <p:cNvCxnSpPr/>
          <p:nvPr/>
        </p:nvCxnSpPr>
        <p:spPr>
          <a:xfrm>
            <a:off x="7557015" y="3405550"/>
            <a:ext cx="0" cy="472200"/>
          </a:xfrm>
          <a:prstGeom prst="straightConnector1">
            <a:avLst/>
          </a:prstGeom>
          <a:noFill/>
          <a:ln w="19050" cap="flat" cmpd="sng">
            <a:solidFill>
              <a:schemeClr val="dk1"/>
            </a:solidFill>
            <a:prstDash val="solid"/>
            <a:round/>
            <a:headEnd type="none" w="med" len="med"/>
            <a:tailEnd type="none" w="med" len="med"/>
          </a:ln>
        </p:spPr>
      </p:cxnSp>
      <p:cxnSp>
        <p:nvCxnSpPr>
          <p:cNvPr id="221" name="Google Shape;221;g102b37bb7ac_0_0"/>
          <p:cNvCxnSpPr/>
          <p:nvPr/>
        </p:nvCxnSpPr>
        <p:spPr>
          <a:xfrm>
            <a:off x="7360200" y="3228475"/>
            <a:ext cx="1122000" cy="0"/>
          </a:xfrm>
          <a:prstGeom prst="straightConnector1">
            <a:avLst/>
          </a:prstGeom>
          <a:noFill/>
          <a:ln w="19050" cap="flat" cmpd="sng">
            <a:solidFill>
              <a:schemeClr val="dk1"/>
            </a:solidFill>
            <a:prstDash val="solid"/>
            <a:round/>
            <a:headEnd type="none" w="med" len="med"/>
            <a:tailEnd type="none" w="med" len="med"/>
          </a:ln>
        </p:spPr>
      </p:cxnSp>
      <p:cxnSp>
        <p:nvCxnSpPr>
          <p:cNvPr id="222" name="Google Shape;222;g102b37bb7ac_0_0"/>
          <p:cNvCxnSpPr/>
          <p:nvPr/>
        </p:nvCxnSpPr>
        <p:spPr>
          <a:xfrm>
            <a:off x="7158675" y="4479464"/>
            <a:ext cx="97800" cy="0"/>
          </a:xfrm>
          <a:prstGeom prst="straightConnector1">
            <a:avLst/>
          </a:prstGeom>
          <a:noFill/>
          <a:ln w="19050" cap="flat" cmpd="sng">
            <a:solidFill>
              <a:schemeClr val="dk1"/>
            </a:solidFill>
            <a:prstDash val="solid"/>
            <a:round/>
            <a:headEnd type="none" w="med" len="med"/>
            <a:tailEnd type="none" w="med" len="med"/>
          </a:ln>
        </p:spPr>
      </p:cxnSp>
      <p:sp>
        <p:nvSpPr>
          <p:cNvPr id="223" name="Google Shape;223;g102b37bb7ac_0_0"/>
          <p:cNvSpPr txBox="1"/>
          <p:nvPr/>
        </p:nvSpPr>
        <p:spPr>
          <a:xfrm>
            <a:off x="6717400" y="4421102"/>
            <a:ext cx="959400" cy="307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a:latin typeface="Helvetica Neue"/>
                <a:ea typeface="Helvetica Neue"/>
                <a:cs typeface="Helvetica Neue"/>
                <a:sym typeface="Helvetica Neue"/>
              </a:rPr>
              <a:t>0.1 m</a:t>
            </a:r>
            <a:endParaRPr sz="1200">
              <a:latin typeface="Helvetica Neue"/>
              <a:ea typeface="Helvetica Neue"/>
              <a:cs typeface="Helvetica Neue"/>
              <a:sym typeface="Helvetica Neue"/>
            </a:endParaRPr>
          </a:p>
        </p:txBody>
      </p:sp>
      <p:cxnSp>
        <p:nvCxnSpPr>
          <p:cNvPr id="224" name="Google Shape;224;g102b37bb7ac_0_0"/>
          <p:cNvCxnSpPr/>
          <p:nvPr/>
        </p:nvCxnSpPr>
        <p:spPr>
          <a:xfrm>
            <a:off x="7421950" y="3405555"/>
            <a:ext cx="144600" cy="600"/>
          </a:xfrm>
          <a:prstGeom prst="straightConnector1">
            <a:avLst/>
          </a:prstGeom>
          <a:noFill/>
          <a:ln w="19050" cap="flat" cmpd="sng">
            <a:solidFill>
              <a:schemeClr val="dk1"/>
            </a:solidFill>
            <a:prstDash val="solid"/>
            <a:round/>
            <a:headEnd type="none" w="med" len="med"/>
            <a:tailEnd type="none" w="med" len="med"/>
          </a:ln>
        </p:spPr>
      </p:cxnSp>
      <p:cxnSp>
        <p:nvCxnSpPr>
          <p:cNvPr id="225" name="Google Shape;225;g102b37bb7ac_0_0"/>
          <p:cNvCxnSpPr/>
          <p:nvPr/>
        </p:nvCxnSpPr>
        <p:spPr>
          <a:xfrm>
            <a:off x="7421950" y="3877755"/>
            <a:ext cx="144600" cy="600"/>
          </a:xfrm>
          <a:prstGeom prst="straightConnector1">
            <a:avLst/>
          </a:prstGeom>
          <a:noFill/>
          <a:ln w="19050" cap="flat" cmpd="sng">
            <a:solidFill>
              <a:schemeClr val="dk1"/>
            </a:solidFill>
            <a:prstDash val="solid"/>
            <a:round/>
            <a:headEnd type="none" w="med" len="med"/>
            <a:tailEnd type="none" w="med" len="med"/>
          </a:ln>
        </p:spPr>
      </p:cxnSp>
      <p:cxnSp>
        <p:nvCxnSpPr>
          <p:cNvPr id="226" name="Google Shape;226;g102b37bb7ac_0_0"/>
          <p:cNvCxnSpPr/>
          <p:nvPr/>
        </p:nvCxnSpPr>
        <p:spPr>
          <a:xfrm>
            <a:off x="7256115" y="4411723"/>
            <a:ext cx="0" cy="77400"/>
          </a:xfrm>
          <a:prstGeom prst="straightConnector1">
            <a:avLst/>
          </a:prstGeom>
          <a:noFill/>
          <a:ln w="19050" cap="flat" cmpd="sng">
            <a:solidFill>
              <a:schemeClr val="dk1"/>
            </a:solidFill>
            <a:prstDash val="solid"/>
            <a:round/>
            <a:headEnd type="none" w="med" len="med"/>
            <a:tailEnd type="none" w="med" len="med"/>
          </a:ln>
        </p:spPr>
      </p:cxnSp>
      <p:cxnSp>
        <p:nvCxnSpPr>
          <p:cNvPr id="227" name="Google Shape;227;g102b37bb7ac_0_0"/>
          <p:cNvCxnSpPr/>
          <p:nvPr/>
        </p:nvCxnSpPr>
        <p:spPr>
          <a:xfrm>
            <a:off x="7155534" y="4411723"/>
            <a:ext cx="0" cy="77400"/>
          </a:xfrm>
          <a:prstGeom prst="straightConnector1">
            <a:avLst/>
          </a:prstGeom>
          <a:noFill/>
          <a:ln w="19050" cap="flat" cmpd="sng">
            <a:solidFill>
              <a:schemeClr val="dk1"/>
            </a:solidFill>
            <a:prstDash val="solid"/>
            <a:round/>
            <a:headEnd type="none" w="med" len="med"/>
            <a:tailEnd type="none" w="med" len="med"/>
          </a:ln>
        </p:spPr>
      </p:cxnSp>
      <p:cxnSp>
        <p:nvCxnSpPr>
          <p:cNvPr id="228" name="Google Shape;228;g102b37bb7ac_0_0"/>
          <p:cNvCxnSpPr/>
          <p:nvPr/>
        </p:nvCxnSpPr>
        <p:spPr>
          <a:xfrm>
            <a:off x="7640400" y="1062248"/>
            <a:ext cx="841800" cy="0"/>
          </a:xfrm>
          <a:prstGeom prst="straightConnector1">
            <a:avLst/>
          </a:prstGeom>
          <a:noFill/>
          <a:ln w="19050" cap="flat" cmpd="sng">
            <a:solidFill>
              <a:schemeClr val="dk1"/>
            </a:solidFill>
            <a:prstDash val="solid"/>
            <a:round/>
            <a:headEnd type="none" w="med" len="med"/>
            <a:tailEnd type="none" w="med" len="med"/>
          </a:ln>
        </p:spPr>
      </p:cxn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724"/>
        <p:cNvGrpSpPr/>
        <p:nvPr/>
      </p:nvGrpSpPr>
      <p:grpSpPr>
        <a:xfrm>
          <a:off x="0" y="0"/>
          <a:ext cx="0" cy="0"/>
          <a:chOff x="0" y="0"/>
          <a:chExt cx="0" cy="0"/>
        </a:xfrm>
      </p:grpSpPr>
      <p:sp>
        <p:nvSpPr>
          <p:cNvPr id="1725" name="Google Shape;1725;g10193956a70_0_46"/>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Clr>
                <a:schemeClr val="dk1"/>
              </a:buClr>
              <a:buSzPct val="39285"/>
              <a:buFont typeface="Arial"/>
              <a:buNone/>
            </a:pPr>
            <a:r>
              <a:rPr lang="en"/>
              <a:t>System Validation - Integration Tests</a:t>
            </a:r>
            <a:endParaRPr/>
          </a:p>
        </p:txBody>
      </p:sp>
      <p:sp>
        <p:nvSpPr>
          <p:cNvPr id="1726" name="Google Shape;1726;g10193956a70_0_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140</a:t>
            </a:fld>
            <a:endParaRPr>
              <a:latin typeface="Arial"/>
              <a:ea typeface="Arial"/>
              <a:cs typeface="Arial"/>
              <a:sym typeface="Arial"/>
            </a:endParaRPr>
          </a:p>
        </p:txBody>
      </p:sp>
      <p:graphicFrame>
        <p:nvGraphicFramePr>
          <p:cNvPr id="1727" name="Google Shape;1727;g10193956a70_0_46"/>
          <p:cNvGraphicFramePr/>
          <p:nvPr/>
        </p:nvGraphicFramePr>
        <p:xfrm>
          <a:off x="228600" y="1138944"/>
          <a:ext cx="3000000" cy="3000000"/>
        </p:xfrm>
        <a:graphic>
          <a:graphicData uri="http://schemas.openxmlformats.org/drawingml/2006/table">
            <a:tbl>
              <a:tblPr>
                <a:noFill/>
                <a:tableStyleId>{42A4F924-6D4B-4CF7-BB84-CEE68687BB97}</a:tableStyleId>
              </a:tblPr>
              <a:tblGrid>
                <a:gridCol w="926150">
                  <a:extLst>
                    <a:ext uri="{9D8B030D-6E8A-4147-A177-3AD203B41FA5}">
                      <a16:colId xmlns:a16="http://schemas.microsoft.com/office/drawing/2014/main" val="20000"/>
                    </a:ext>
                  </a:extLst>
                </a:gridCol>
                <a:gridCol w="1695250">
                  <a:extLst>
                    <a:ext uri="{9D8B030D-6E8A-4147-A177-3AD203B41FA5}">
                      <a16:colId xmlns:a16="http://schemas.microsoft.com/office/drawing/2014/main" val="20001"/>
                    </a:ext>
                  </a:extLst>
                </a:gridCol>
              </a:tblGrid>
              <a:tr h="1172325">
                <a:tc>
                  <a:txBody>
                    <a:bodyPr/>
                    <a:lstStyle/>
                    <a:p>
                      <a:pPr marL="0" lvl="0" indent="0" algn="ctr" rtl="0">
                        <a:spcBef>
                          <a:spcPts val="0"/>
                        </a:spcBef>
                        <a:spcAft>
                          <a:spcPts val="0"/>
                        </a:spcAft>
                        <a:buNone/>
                      </a:pPr>
                      <a:r>
                        <a:rPr lang="en" sz="1200" b="1"/>
                        <a:t>Objective</a:t>
                      </a:r>
                      <a:endParaRPr sz="1200" b="1"/>
                    </a:p>
                  </a:txBody>
                  <a:tcPr marL="91425" marR="91425" marT="91425" marB="91425">
                    <a:solidFill>
                      <a:srgbClr val="EEEEEE"/>
                    </a:solidFill>
                  </a:tcPr>
                </a:tc>
                <a:tc>
                  <a:txBody>
                    <a:bodyPr/>
                    <a:lstStyle/>
                    <a:p>
                      <a:pPr marL="0" lvl="0" indent="0" algn="l" rtl="0">
                        <a:spcBef>
                          <a:spcPts val="0"/>
                        </a:spcBef>
                        <a:spcAft>
                          <a:spcPts val="0"/>
                        </a:spcAft>
                        <a:buNone/>
                      </a:pPr>
                      <a:r>
                        <a:rPr lang="en" sz="1200"/>
                        <a:t>Verify that we can mount the electronics in the enclosure and that we can connect them together with external components</a:t>
                      </a:r>
                      <a:endParaRPr sz="1200"/>
                    </a:p>
                  </a:txBody>
                  <a:tcPr marL="91425" marR="91425" marT="91425" marB="91425"/>
                </a:tc>
                <a:extLst>
                  <a:ext uri="{0D108BD9-81ED-4DB2-BD59-A6C34878D82A}">
                    <a16:rowId xmlns:a16="http://schemas.microsoft.com/office/drawing/2014/main" val="10000"/>
                  </a:ext>
                </a:extLst>
              </a:tr>
              <a:tr h="1004825">
                <a:tc>
                  <a:txBody>
                    <a:bodyPr/>
                    <a:lstStyle/>
                    <a:p>
                      <a:pPr marL="0" lvl="0" indent="0" algn="ctr" rtl="0">
                        <a:spcBef>
                          <a:spcPts val="0"/>
                        </a:spcBef>
                        <a:spcAft>
                          <a:spcPts val="0"/>
                        </a:spcAft>
                        <a:buNone/>
                      </a:pPr>
                      <a:r>
                        <a:rPr lang="en" sz="1200" b="1"/>
                        <a:t>Plan</a:t>
                      </a:r>
                      <a:endParaRPr sz="1200" b="1"/>
                    </a:p>
                  </a:txBody>
                  <a:tcPr marL="91425" marR="91425" marT="91425" marB="91425">
                    <a:solidFill>
                      <a:srgbClr val="EEEEEE"/>
                    </a:solidFill>
                  </a:tcPr>
                </a:tc>
                <a:tc>
                  <a:txBody>
                    <a:bodyPr/>
                    <a:lstStyle/>
                    <a:p>
                      <a:pPr marL="0" lvl="0" indent="0" algn="l" rtl="0">
                        <a:spcBef>
                          <a:spcPts val="0"/>
                        </a:spcBef>
                        <a:spcAft>
                          <a:spcPts val="0"/>
                        </a:spcAft>
                        <a:buNone/>
                      </a:pPr>
                      <a:r>
                        <a:rPr lang="en" sz="1200"/>
                        <a:t>Mount the electronics in the enclosure and wire them together with external components</a:t>
                      </a:r>
                      <a:endParaRPr sz="1200"/>
                    </a:p>
                  </a:txBody>
                  <a:tcPr marL="91425" marR="91425" marT="91425" marB="91425"/>
                </a:tc>
                <a:extLst>
                  <a:ext uri="{0D108BD9-81ED-4DB2-BD59-A6C34878D82A}">
                    <a16:rowId xmlns:a16="http://schemas.microsoft.com/office/drawing/2014/main" val="10001"/>
                  </a:ext>
                </a:extLst>
              </a:tr>
              <a:tr h="876550">
                <a:tc>
                  <a:txBody>
                    <a:bodyPr/>
                    <a:lstStyle/>
                    <a:p>
                      <a:pPr marL="0" lvl="0" indent="0" algn="ctr" rtl="0">
                        <a:spcBef>
                          <a:spcPts val="0"/>
                        </a:spcBef>
                        <a:spcAft>
                          <a:spcPts val="0"/>
                        </a:spcAft>
                        <a:buNone/>
                      </a:pPr>
                      <a:r>
                        <a:rPr lang="en" sz="1200" b="1"/>
                        <a:t>Materials</a:t>
                      </a:r>
                      <a:endParaRPr sz="1200" b="1"/>
                    </a:p>
                  </a:txBody>
                  <a:tcPr marL="91425" marR="91425" marT="91425" marB="91425">
                    <a:solidFill>
                      <a:srgbClr val="EEEEEE"/>
                    </a:solidFill>
                  </a:tcPr>
                </a:tc>
                <a:tc>
                  <a:txBody>
                    <a:bodyPr/>
                    <a:lstStyle/>
                    <a:p>
                      <a:pPr marL="285750" lvl="0" indent="-304800" algn="l" rtl="0">
                        <a:spcBef>
                          <a:spcPts val="0"/>
                        </a:spcBef>
                        <a:spcAft>
                          <a:spcPts val="0"/>
                        </a:spcAft>
                        <a:buSzPts val="1200"/>
                        <a:buChar char="●"/>
                      </a:pPr>
                      <a:r>
                        <a:rPr lang="en" sz="1200" dirty="0"/>
                        <a:t>Enclosure</a:t>
                      </a:r>
                      <a:endParaRPr sz="1200" dirty="0"/>
                    </a:p>
                    <a:p>
                      <a:pPr marL="285750" lvl="0" indent="-304800" algn="l" rtl="0">
                        <a:spcBef>
                          <a:spcPts val="0"/>
                        </a:spcBef>
                        <a:spcAft>
                          <a:spcPts val="0"/>
                        </a:spcAft>
                        <a:buSzPts val="1200"/>
                        <a:buChar char="●"/>
                      </a:pPr>
                      <a:r>
                        <a:rPr lang="en" sz="1200" dirty="0"/>
                        <a:t>All electronics</a:t>
                      </a:r>
                      <a:endParaRPr sz="1200" dirty="0"/>
                    </a:p>
                    <a:p>
                      <a:pPr marL="285750" lvl="0" indent="-304800" algn="l" rtl="0">
                        <a:spcBef>
                          <a:spcPts val="0"/>
                        </a:spcBef>
                        <a:spcAft>
                          <a:spcPts val="0"/>
                        </a:spcAft>
                        <a:buSzPts val="1200"/>
                        <a:buChar char="●"/>
                      </a:pPr>
                      <a:r>
                        <a:rPr lang="en" sz="1200" dirty="0"/>
                        <a:t>Wires</a:t>
                      </a:r>
                      <a:endParaRPr sz="1200" dirty="0"/>
                    </a:p>
                  </a:txBody>
                  <a:tcPr marL="91425" marR="91425" marT="91425" marB="91425"/>
                </a:tc>
                <a:extLst>
                  <a:ext uri="{0D108BD9-81ED-4DB2-BD59-A6C34878D82A}">
                    <a16:rowId xmlns:a16="http://schemas.microsoft.com/office/drawing/2014/main" val="10002"/>
                  </a:ext>
                </a:extLst>
              </a:tr>
            </a:tbl>
          </a:graphicData>
        </a:graphic>
      </p:graphicFrame>
      <p:graphicFrame>
        <p:nvGraphicFramePr>
          <p:cNvPr id="1728" name="Google Shape;1728;g10193956a70_0_46"/>
          <p:cNvGraphicFramePr/>
          <p:nvPr/>
        </p:nvGraphicFramePr>
        <p:xfrm>
          <a:off x="3261300" y="1138944"/>
          <a:ext cx="3000000" cy="3000000"/>
        </p:xfrm>
        <a:graphic>
          <a:graphicData uri="http://schemas.openxmlformats.org/drawingml/2006/table">
            <a:tbl>
              <a:tblPr>
                <a:noFill/>
                <a:tableStyleId>{42A4F924-6D4B-4CF7-BB84-CEE68687BB97}</a:tableStyleId>
              </a:tblPr>
              <a:tblGrid>
                <a:gridCol w="945350">
                  <a:extLst>
                    <a:ext uri="{9D8B030D-6E8A-4147-A177-3AD203B41FA5}">
                      <a16:colId xmlns:a16="http://schemas.microsoft.com/office/drawing/2014/main" val="20000"/>
                    </a:ext>
                  </a:extLst>
                </a:gridCol>
                <a:gridCol w="1676050">
                  <a:extLst>
                    <a:ext uri="{9D8B030D-6E8A-4147-A177-3AD203B41FA5}">
                      <a16:colId xmlns:a16="http://schemas.microsoft.com/office/drawing/2014/main" val="20001"/>
                    </a:ext>
                  </a:extLst>
                </a:gridCol>
              </a:tblGrid>
              <a:tr h="1059425">
                <a:tc>
                  <a:txBody>
                    <a:bodyPr/>
                    <a:lstStyle/>
                    <a:p>
                      <a:pPr marL="0" lvl="0" indent="0" algn="ctr" rtl="0">
                        <a:spcBef>
                          <a:spcPts val="0"/>
                        </a:spcBef>
                        <a:spcAft>
                          <a:spcPts val="0"/>
                        </a:spcAft>
                        <a:buNone/>
                      </a:pPr>
                      <a:r>
                        <a:rPr lang="en" sz="1200" b="1"/>
                        <a:t>Objective</a:t>
                      </a:r>
                      <a:endParaRPr sz="1200" b="1"/>
                    </a:p>
                  </a:txBody>
                  <a:tcPr marL="91425" marR="91425" marT="91425" marB="91425">
                    <a:solidFill>
                      <a:srgbClr val="EEEEEE"/>
                    </a:solidFill>
                  </a:tcPr>
                </a:tc>
                <a:tc>
                  <a:txBody>
                    <a:bodyPr/>
                    <a:lstStyle/>
                    <a:p>
                      <a:pPr marL="0" lvl="0" indent="0" algn="l" rtl="0">
                        <a:spcBef>
                          <a:spcPts val="0"/>
                        </a:spcBef>
                        <a:spcAft>
                          <a:spcPts val="0"/>
                        </a:spcAft>
                        <a:buNone/>
                      </a:pPr>
                      <a:r>
                        <a:rPr lang="en" sz="1200"/>
                        <a:t>Verify that we can successfully run the all the electronics together</a:t>
                      </a:r>
                      <a:endParaRPr sz="1200"/>
                    </a:p>
                  </a:txBody>
                  <a:tcPr marL="91425" marR="91425" marT="91425" marB="91425"/>
                </a:tc>
                <a:extLst>
                  <a:ext uri="{0D108BD9-81ED-4DB2-BD59-A6C34878D82A}">
                    <a16:rowId xmlns:a16="http://schemas.microsoft.com/office/drawing/2014/main" val="10000"/>
                  </a:ext>
                </a:extLst>
              </a:tr>
              <a:tr h="1059425">
                <a:tc>
                  <a:txBody>
                    <a:bodyPr/>
                    <a:lstStyle/>
                    <a:p>
                      <a:pPr marL="0" lvl="0" indent="0" algn="ctr" rtl="0">
                        <a:spcBef>
                          <a:spcPts val="0"/>
                        </a:spcBef>
                        <a:spcAft>
                          <a:spcPts val="0"/>
                        </a:spcAft>
                        <a:buNone/>
                      </a:pPr>
                      <a:r>
                        <a:rPr lang="en" sz="1200" b="1"/>
                        <a:t>Plan</a:t>
                      </a:r>
                      <a:endParaRPr sz="1200" b="1"/>
                    </a:p>
                  </a:txBody>
                  <a:tcPr marL="91425" marR="91425" marT="91425" marB="91425">
                    <a:solidFill>
                      <a:srgbClr val="EEEEEE"/>
                    </a:solidFill>
                  </a:tcPr>
                </a:tc>
                <a:tc>
                  <a:txBody>
                    <a:bodyPr/>
                    <a:lstStyle/>
                    <a:p>
                      <a:pPr marL="0" lvl="0" indent="0" algn="l" rtl="0">
                        <a:spcBef>
                          <a:spcPts val="0"/>
                        </a:spcBef>
                        <a:spcAft>
                          <a:spcPts val="0"/>
                        </a:spcAft>
                        <a:buNone/>
                      </a:pPr>
                      <a:r>
                        <a:rPr lang="en" sz="1200"/>
                        <a:t>Wire all electronics together and run them with integrated software</a:t>
                      </a:r>
                      <a:endParaRPr sz="1200"/>
                    </a:p>
                  </a:txBody>
                  <a:tcPr marL="91425" marR="91425" marT="91425" marB="91425"/>
                </a:tc>
                <a:extLst>
                  <a:ext uri="{0D108BD9-81ED-4DB2-BD59-A6C34878D82A}">
                    <a16:rowId xmlns:a16="http://schemas.microsoft.com/office/drawing/2014/main" val="10001"/>
                  </a:ext>
                </a:extLst>
              </a:tr>
              <a:tr h="1135075">
                <a:tc>
                  <a:txBody>
                    <a:bodyPr/>
                    <a:lstStyle/>
                    <a:p>
                      <a:pPr marL="0" lvl="0" indent="0" algn="ctr" rtl="0">
                        <a:spcBef>
                          <a:spcPts val="0"/>
                        </a:spcBef>
                        <a:spcAft>
                          <a:spcPts val="0"/>
                        </a:spcAft>
                        <a:buNone/>
                      </a:pPr>
                      <a:r>
                        <a:rPr lang="en" sz="1200" b="1"/>
                        <a:t>Materials</a:t>
                      </a:r>
                      <a:endParaRPr sz="1200" b="1"/>
                    </a:p>
                  </a:txBody>
                  <a:tcPr marL="91425" marR="91425" marT="91425" marB="91425">
                    <a:solidFill>
                      <a:srgbClr val="EEEEEE"/>
                    </a:solidFill>
                  </a:tcPr>
                </a:tc>
                <a:tc>
                  <a:txBody>
                    <a:bodyPr/>
                    <a:lstStyle/>
                    <a:p>
                      <a:pPr marL="285750" lvl="0" indent="-304800" algn="l" rtl="0">
                        <a:spcBef>
                          <a:spcPts val="0"/>
                        </a:spcBef>
                        <a:spcAft>
                          <a:spcPts val="0"/>
                        </a:spcAft>
                        <a:buSzPts val="1200"/>
                        <a:buChar char="●"/>
                      </a:pPr>
                      <a:r>
                        <a:rPr lang="en" sz="1200" dirty="0"/>
                        <a:t>All electronics</a:t>
                      </a:r>
                      <a:endParaRPr sz="1200" dirty="0"/>
                    </a:p>
                    <a:p>
                      <a:pPr marL="285750" lvl="0" indent="-304800" algn="l" rtl="0">
                        <a:spcBef>
                          <a:spcPts val="0"/>
                        </a:spcBef>
                        <a:spcAft>
                          <a:spcPts val="0"/>
                        </a:spcAft>
                        <a:buSzPts val="1200"/>
                        <a:buChar char="●"/>
                      </a:pPr>
                      <a:r>
                        <a:rPr lang="en" sz="1200" dirty="0"/>
                        <a:t>(Power Source)</a:t>
                      </a:r>
                      <a:endParaRPr sz="1200" dirty="0"/>
                    </a:p>
                    <a:p>
                      <a:pPr marL="285750" lvl="0" indent="-304800" algn="l" rtl="0">
                        <a:spcBef>
                          <a:spcPts val="0"/>
                        </a:spcBef>
                        <a:spcAft>
                          <a:spcPts val="0"/>
                        </a:spcAft>
                        <a:buSzPts val="1200"/>
                        <a:buChar char="●"/>
                      </a:pPr>
                      <a:r>
                        <a:rPr lang="en" sz="1200" dirty="0"/>
                        <a:t>Wires</a:t>
                      </a:r>
                      <a:endParaRPr sz="1200" dirty="0"/>
                    </a:p>
                    <a:p>
                      <a:pPr marL="285750" lvl="0" indent="-304800" algn="l" rtl="0">
                        <a:spcBef>
                          <a:spcPts val="0"/>
                        </a:spcBef>
                        <a:spcAft>
                          <a:spcPts val="0"/>
                        </a:spcAft>
                        <a:buSzPts val="1200"/>
                        <a:buChar char="●"/>
                      </a:pPr>
                      <a:r>
                        <a:rPr lang="en" sz="1200" dirty="0"/>
                        <a:t>Software</a:t>
                      </a:r>
                      <a:endParaRPr sz="1200" dirty="0"/>
                    </a:p>
                  </a:txBody>
                  <a:tcPr marL="91425" marR="91425" marT="91425" marB="91425"/>
                </a:tc>
                <a:extLst>
                  <a:ext uri="{0D108BD9-81ED-4DB2-BD59-A6C34878D82A}">
                    <a16:rowId xmlns:a16="http://schemas.microsoft.com/office/drawing/2014/main" val="10002"/>
                  </a:ext>
                </a:extLst>
              </a:tr>
            </a:tbl>
          </a:graphicData>
        </a:graphic>
      </p:graphicFrame>
      <p:graphicFrame>
        <p:nvGraphicFramePr>
          <p:cNvPr id="1729" name="Google Shape;1729;g10193956a70_0_46"/>
          <p:cNvGraphicFramePr/>
          <p:nvPr/>
        </p:nvGraphicFramePr>
        <p:xfrm>
          <a:off x="6294000" y="1138944"/>
          <a:ext cx="3000000" cy="3000000"/>
        </p:xfrm>
        <a:graphic>
          <a:graphicData uri="http://schemas.openxmlformats.org/drawingml/2006/table">
            <a:tbl>
              <a:tblPr>
                <a:noFill/>
                <a:tableStyleId>{42A4F924-6D4B-4CF7-BB84-CEE68687BB97}</a:tableStyleId>
              </a:tblPr>
              <a:tblGrid>
                <a:gridCol w="896000">
                  <a:extLst>
                    <a:ext uri="{9D8B030D-6E8A-4147-A177-3AD203B41FA5}">
                      <a16:colId xmlns:a16="http://schemas.microsoft.com/office/drawing/2014/main" val="20000"/>
                    </a:ext>
                  </a:extLst>
                </a:gridCol>
                <a:gridCol w="1725400">
                  <a:extLst>
                    <a:ext uri="{9D8B030D-6E8A-4147-A177-3AD203B41FA5}">
                      <a16:colId xmlns:a16="http://schemas.microsoft.com/office/drawing/2014/main" val="20001"/>
                    </a:ext>
                  </a:extLst>
                </a:gridCol>
              </a:tblGrid>
              <a:tr h="1059425">
                <a:tc>
                  <a:txBody>
                    <a:bodyPr/>
                    <a:lstStyle/>
                    <a:p>
                      <a:pPr marL="0" lvl="0" indent="0" algn="ctr" rtl="0">
                        <a:spcBef>
                          <a:spcPts val="0"/>
                        </a:spcBef>
                        <a:spcAft>
                          <a:spcPts val="0"/>
                        </a:spcAft>
                        <a:buNone/>
                      </a:pPr>
                      <a:r>
                        <a:rPr lang="en" sz="1200" b="1"/>
                        <a:t>Objective</a:t>
                      </a:r>
                      <a:endParaRPr sz="1200" b="1"/>
                    </a:p>
                  </a:txBody>
                  <a:tcPr marL="91425" marR="91425" marT="91425" marB="91425">
                    <a:solidFill>
                      <a:srgbClr val="EEEEEE"/>
                    </a:solidFill>
                  </a:tcPr>
                </a:tc>
                <a:tc>
                  <a:txBody>
                    <a:bodyPr/>
                    <a:lstStyle/>
                    <a:p>
                      <a:pPr marL="0" lvl="0" indent="0" algn="l" rtl="0">
                        <a:spcBef>
                          <a:spcPts val="0"/>
                        </a:spcBef>
                        <a:spcAft>
                          <a:spcPts val="0"/>
                        </a:spcAft>
                        <a:buNone/>
                      </a:pPr>
                      <a:r>
                        <a:rPr lang="en" sz="1200"/>
                        <a:t>Verify that we can successfully mount all components at the mountain location and run all electronics</a:t>
                      </a:r>
                      <a:endParaRPr sz="1200"/>
                    </a:p>
                  </a:txBody>
                  <a:tcPr marL="91425" marR="91425" marT="91425" marB="91425"/>
                </a:tc>
                <a:extLst>
                  <a:ext uri="{0D108BD9-81ED-4DB2-BD59-A6C34878D82A}">
                    <a16:rowId xmlns:a16="http://schemas.microsoft.com/office/drawing/2014/main" val="10000"/>
                  </a:ext>
                </a:extLst>
              </a:tr>
              <a:tr h="1059425">
                <a:tc>
                  <a:txBody>
                    <a:bodyPr/>
                    <a:lstStyle/>
                    <a:p>
                      <a:pPr marL="0" lvl="0" indent="0" algn="ctr" rtl="0">
                        <a:spcBef>
                          <a:spcPts val="0"/>
                        </a:spcBef>
                        <a:spcAft>
                          <a:spcPts val="0"/>
                        </a:spcAft>
                        <a:buNone/>
                      </a:pPr>
                      <a:r>
                        <a:rPr lang="en" sz="1200" b="1"/>
                        <a:t>Plan</a:t>
                      </a:r>
                      <a:endParaRPr sz="1200" b="1"/>
                    </a:p>
                  </a:txBody>
                  <a:tcPr marL="91425" marR="91425" marT="91425" marB="91425">
                    <a:solidFill>
                      <a:srgbClr val="EEEEEE"/>
                    </a:solidFill>
                  </a:tcPr>
                </a:tc>
                <a:tc>
                  <a:txBody>
                    <a:bodyPr/>
                    <a:lstStyle/>
                    <a:p>
                      <a:pPr marL="0" lvl="0" indent="0" algn="l" rtl="0">
                        <a:spcBef>
                          <a:spcPts val="0"/>
                        </a:spcBef>
                        <a:spcAft>
                          <a:spcPts val="0"/>
                        </a:spcAft>
                        <a:buNone/>
                      </a:pPr>
                      <a:r>
                        <a:rPr lang="en" sz="1200"/>
                        <a:t>Mount enclosure with electronics at Squaw Mountain, run electronics system</a:t>
                      </a:r>
                      <a:endParaRPr sz="1200"/>
                    </a:p>
                  </a:txBody>
                  <a:tcPr marL="91425" marR="91425" marT="91425" marB="91425"/>
                </a:tc>
                <a:extLst>
                  <a:ext uri="{0D108BD9-81ED-4DB2-BD59-A6C34878D82A}">
                    <a16:rowId xmlns:a16="http://schemas.microsoft.com/office/drawing/2014/main" val="10001"/>
                  </a:ext>
                </a:extLst>
              </a:tr>
              <a:tr h="1059425">
                <a:tc>
                  <a:txBody>
                    <a:bodyPr/>
                    <a:lstStyle/>
                    <a:p>
                      <a:pPr marL="0" lvl="0" indent="0" algn="ctr" rtl="0">
                        <a:spcBef>
                          <a:spcPts val="0"/>
                        </a:spcBef>
                        <a:spcAft>
                          <a:spcPts val="0"/>
                        </a:spcAft>
                        <a:buNone/>
                      </a:pPr>
                      <a:r>
                        <a:rPr lang="en" sz="1200" b="1"/>
                        <a:t>Materials</a:t>
                      </a:r>
                      <a:endParaRPr sz="1200" b="1"/>
                    </a:p>
                  </a:txBody>
                  <a:tcPr marL="91425" marR="91425" marT="91425" marB="91425">
                    <a:solidFill>
                      <a:srgbClr val="EEEEEE"/>
                    </a:solidFill>
                  </a:tcPr>
                </a:tc>
                <a:tc>
                  <a:txBody>
                    <a:bodyPr/>
                    <a:lstStyle/>
                    <a:p>
                      <a:pPr marL="285750" lvl="0" indent="-304800" algn="l" rtl="0">
                        <a:spcBef>
                          <a:spcPts val="0"/>
                        </a:spcBef>
                        <a:spcAft>
                          <a:spcPts val="0"/>
                        </a:spcAft>
                        <a:buClr>
                          <a:schemeClr val="dk1"/>
                        </a:buClr>
                        <a:buSzPts val="1200"/>
                        <a:buChar char="●"/>
                      </a:pPr>
                      <a:r>
                        <a:rPr lang="en" sz="1200" dirty="0"/>
                        <a:t>Squaw Mountain Access</a:t>
                      </a:r>
                      <a:endParaRPr sz="1200" dirty="0"/>
                    </a:p>
                    <a:p>
                      <a:pPr marL="285750" lvl="0" indent="-304800" algn="l" rtl="0">
                        <a:spcBef>
                          <a:spcPts val="0"/>
                        </a:spcBef>
                        <a:spcAft>
                          <a:spcPts val="0"/>
                        </a:spcAft>
                        <a:buClr>
                          <a:schemeClr val="dk1"/>
                        </a:buClr>
                        <a:buSzPts val="1200"/>
                        <a:buChar char="●"/>
                      </a:pPr>
                      <a:r>
                        <a:rPr lang="en" sz="1200" dirty="0"/>
                        <a:t>Enclosure</a:t>
                      </a:r>
                      <a:endParaRPr sz="1200" dirty="0"/>
                    </a:p>
                    <a:p>
                      <a:pPr marL="285750" lvl="0" indent="-304800" algn="l" rtl="0">
                        <a:spcBef>
                          <a:spcPts val="0"/>
                        </a:spcBef>
                        <a:spcAft>
                          <a:spcPts val="0"/>
                        </a:spcAft>
                        <a:buClr>
                          <a:schemeClr val="dk1"/>
                        </a:buClr>
                        <a:buSzPts val="1200"/>
                        <a:buChar char="●"/>
                      </a:pPr>
                      <a:r>
                        <a:rPr lang="en" sz="1200" dirty="0"/>
                        <a:t>All electronics</a:t>
                      </a:r>
                      <a:endParaRPr sz="1200" dirty="0"/>
                    </a:p>
                    <a:p>
                      <a:pPr marL="285750" lvl="0" indent="-304800" algn="l" rtl="0">
                        <a:spcBef>
                          <a:spcPts val="0"/>
                        </a:spcBef>
                        <a:spcAft>
                          <a:spcPts val="0"/>
                        </a:spcAft>
                        <a:buClr>
                          <a:schemeClr val="dk1"/>
                        </a:buClr>
                        <a:buSzPts val="1200"/>
                        <a:buChar char="●"/>
                      </a:pPr>
                      <a:r>
                        <a:rPr lang="en" sz="1200" dirty="0"/>
                        <a:t>(Power Source)</a:t>
                      </a:r>
                      <a:endParaRPr sz="1200" dirty="0"/>
                    </a:p>
                  </a:txBody>
                  <a:tcPr marL="91425" marR="91425" marT="91425" marB="91425"/>
                </a:tc>
                <a:extLst>
                  <a:ext uri="{0D108BD9-81ED-4DB2-BD59-A6C34878D82A}">
                    <a16:rowId xmlns:a16="http://schemas.microsoft.com/office/drawing/2014/main" val="10002"/>
                  </a:ext>
                </a:extLst>
              </a:tr>
            </a:tbl>
          </a:graphicData>
        </a:graphic>
      </p:graphicFrame>
      <p:sp>
        <p:nvSpPr>
          <p:cNvPr id="1730" name="Google Shape;1730;g10193956a70_0_46"/>
          <p:cNvSpPr txBox="1"/>
          <p:nvPr/>
        </p:nvSpPr>
        <p:spPr>
          <a:xfrm>
            <a:off x="294300" y="796444"/>
            <a:ext cx="2490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u="sng">
                <a:latin typeface="Helvetica Neue"/>
                <a:ea typeface="Helvetica Neue"/>
                <a:cs typeface="Helvetica Neue"/>
                <a:sym typeface="Helvetica Neue"/>
              </a:rPr>
              <a:t>Electronics Mounting Test</a:t>
            </a:r>
            <a:endParaRPr b="1" u="sng">
              <a:latin typeface="Helvetica Neue"/>
              <a:ea typeface="Helvetica Neue"/>
              <a:cs typeface="Helvetica Neue"/>
              <a:sym typeface="Helvetica Neue"/>
            </a:endParaRPr>
          </a:p>
        </p:txBody>
      </p:sp>
      <p:sp>
        <p:nvSpPr>
          <p:cNvPr id="1731" name="Google Shape;1731;g10193956a70_0_46"/>
          <p:cNvSpPr txBox="1"/>
          <p:nvPr/>
        </p:nvSpPr>
        <p:spPr>
          <a:xfrm>
            <a:off x="3327000" y="796444"/>
            <a:ext cx="2490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u="sng">
                <a:latin typeface="Helvetica Neue"/>
                <a:ea typeface="Helvetica Neue"/>
                <a:cs typeface="Helvetica Neue"/>
                <a:sym typeface="Helvetica Neue"/>
              </a:rPr>
              <a:t>Electronics System Test</a:t>
            </a:r>
            <a:endParaRPr b="1" u="sng">
              <a:latin typeface="Helvetica Neue"/>
              <a:ea typeface="Helvetica Neue"/>
              <a:cs typeface="Helvetica Neue"/>
              <a:sym typeface="Helvetica Neue"/>
            </a:endParaRPr>
          </a:p>
        </p:txBody>
      </p:sp>
      <p:sp>
        <p:nvSpPr>
          <p:cNvPr id="1732" name="Google Shape;1732;g10193956a70_0_46"/>
          <p:cNvSpPr txBox="1"/>
          <p:nvPr/>
        </p:nvSpPr>
        <p:spPr>
          <a:xfrm>
            <a:off x="6359700" y="796444"/>
            <a:ext cx="24900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u="sng">
                <a:latin typeface="Helvetica Neue"/>
                <a:ea typeface="Helvetica Neue"/>
                <a:cs typeface="Helvetica Neue"/>
                <a:sym typeface="Helvetica Neue"/>
              </a:rPr>
              <a:t>Squaw Mountain Test</a:t>
            </a:r>
            <a:endParaRPr b="1" u="sng">
              <a:latin typeface="Helvetica Neue"/>
              <a:ea typeface="Helvetica Neue"/>
              <a:cs typeface="Helvetica Neue"/>
              <a:sym typeface="Helvetica Neue"/>
            </a:endParaRPr>
          </a:p>
        </p:txBody>
      </p:sp>
      <p:cxnSp>
        <p:nvCxnSpPr>
          <p:cNvPr id="1733" name="Google Shape;1733;g10193956a70_0_46"/>
          <p:cNvCxnSpPr/>
          <p:nvPr/>
        </p:nvCxnSpPr>
        <p:spPr>
          <a:xfrm>
            <a:off x="2850000" y="2736726"/>
            <a:ext cx="411000" cy="8100"/>
          </a:xfrm>
          <a:prstGeom prst="straightConnector1">
            <a:avLst/>
          </a:prstGeom>
          <a:noFill/>
          <a:ln w="28575" cap="flat" cmpd="sng">
            <a:solidFill>
              <a:schemeClr val="dk1"/>
            </a:solidFill>
            <a:prstDash val="solid"/>
            <a:round/>
            <a:headEnd type="none" w="med" len="med"/>
            <a:tailEnd type="triangle" w="med" len="med"/>
          </a:ln>
        </p:spPr>
      </p:cxnSp>
      <p:cxnSp>
        <p:nvCxnSpPr>
          <p:cNvPr id="1734" name="Google Shape;1734;g10193956a70_0_46"/>
          <p:cNvCxnSpPr/>
          <p:nvPr/>
        </p:nvCxnSpPr>
        <p:spPr>
          <a:xfrm rot="10800000" flipH="1">
            <a:off x="5882700" y="2735226"/>
            <a:ext cx="416400" cy="1500"/>
          </a:xfrm>
          <a:prstGeom prst="straightConnector1">
            <a:avLst/>
          </a:prstGeom>
          <a:noFill/>
          <a:ln w="28575" cap="flat" cmpd="sng">
            <a:solidFill>
              <a:schemeClr val="dk1"/>
            </a:solidFill>
            <a:prstDash val="solid"/>
            <a:round/>
            <a:headEnd type="none" w="med" len="med"/>
            <a:tailEnd type="triangle" w="med" len="med"/>
          </a:ln>
        </p:spPr>
      </p:cxn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738"/>
        <p:cNvGrpSpPr/>
        <p:nvPr/>
      </p:nvGrpSpPr>
      <p:grpSpPr>
        <a:xfrm>
          <a:off x="0" y="0"/>
          <a:ext cx="0" cy="0"/>
          <a:chOff x="0" y="0"/>
          <a:chExt cx="0" cy="0"/>
        </a:xfrm>
      </p:grpSpPr>
      <p:sp>
        <p:nvSpPr>
          <p:cNvPr id="1739" name="Google Shape;1739;g1045409f177_4_183"/>
          <p:cNvSpPr txBox="1">
            <a:spLocks noGrp="1"/>
          </p:cNvSpPr>
          <p:nvPr>
            <p:ph type="title"/>
          </p:nvPr>
        </p:nvSpPr>
        <p:spPr>
          <a:xfrm>
            <a:off x="740664" y="742950"/>
            <a:ext cx="6367800" cy="3657600"/>
          </a:xfrm>
          <a:prstGeom prst="rect">
            <a:avLst/>
          </a:prstGeom>
        </p:spPr>
        <p:txBody>
          <a:bodyPr spcFirstLastPara="1" wrap="square" lIns="274300" tIns="91425" rIns="91425" bIns="91425" anchor="ctr" anchorCtr="0">
            <a:normAutofit/>
          </a:bodyPr>
          <a:lstStyle/>
          <a:p>
            <a:pPr marL="0" lvl="0" indent="0" algn="ctr" rtl="0">
              <a:spcBef>
                <a:spcPts val="0"/>
              </a:spcBef>
              <a:spcAft>
                <a:spcPts val="0"/>
              </a:spcAft>
              <a:buClr>
                <a:schemeClr val="dk1"/>
              </a:buClr>
              <a:buSzPts val="1100"/>
              <a:buFont typeface="Arial"/>
              <a:buNone/>
            </a:pPr>
            <a:r>
              <a:rPr lang="en" sz="6000"/>
              <a:t>Manufacturing</a:t>
            </a:r>
            <a:endParaRPr sz="6000"/>
          </a:p>
        </p:txBody>
      </p:sp>
      <p:sp>
        <p:nvSpPr>
          <p:cNvPr id="1740" name="Google Shape;1740;g1045409f177_4_18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141</a:t>
            </a:fld>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Shape 1744"/>
        <p:cNvGrpSpPr/>
        <p:nvPr/>
      </p:nvGrpSpPr>
      <p:grpSpPr>
        <a:xfrm>
          <a:off x="0" y="0"/>
          <a:ext cx="0" cy="0"/>
          <a:chOff x="0" y="0"/>
          <a:chExt cx="0" cy="0"/>
        </a:xfrm>
      </p:grpSpPr>
      <p:sp>
        <p:nvSpPr>
          <p:cNvPr id="1745" name="Google Shape;1745;gfa76b2cd2f_0_521"/>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Structural Manufacturing Plan/Schedule</a:t>
            </a:r>
            <a:endParaRPr/>
          </a:p>
        </p:txBody>
      </p:sp>
      <p:sp>
        <p:nvSpPr>
          <p:cNvPr id="1746" name="Google Shape;1746;gfa76b2cd2f_0_5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142</a:t>
            </a:fld>
            <a:endParaRPr>
              <a:latin typeface="Arial"/>
              <a:ea typeface="Arial"/>
              <a:cs typeface="Arial"/>
              <a:sym typeface="Arial"/>
            </a:endParaRPr>
          </a:p>
        </p:txBody>
      </p:sp>
      <p:sp>
        <p:nvSpPr>
          <p:cNvPr id="1747" name="Google Shape;1747;gfa76b2cd2f_0_521"/>
          <p:cNvSpPr txBox="1"/>
          <p:nvPr/>
        </p:nvSpPr>
        <p:spPr>
          <a:xfrm>
            <a:off x="8132763" y="4387221"/>
            <a:ext cx="526800" cy="96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600">
                <a:solidFill>
                  <a:srgbClr val="505050"/>
                </a:solidFill>
                <a:latin typeface="Roboto"/>
                <a:ea typeface="Roboto"/>
                <a:cs typeface="Roboto"/>
                <a:sym typeface="Roboto"/>
              </a:rPr>
              <a:t>LOREM</a:t>
            </a:r>
            <a:endParaRPr>
              <a:solidFill>
                <a:srgbClr val="505050"/>
              </a:solidFill>
            </a:endParaRPr>
          </a:p>
        </p:txBody>
      </p:sp>
      <p:sp>
        <p:nvSpPr>
          <p:cNvPr id="1748" name="Google Shape;1748;gfa76b2cd2f_0_521"/>
          <p:cNvSpPr/>
          <p:nvPr/>
        </p:nvSpPr>
        <p:spPr>
          <a:xfrm>
            <a:off x="8130229" y="4403324"/>
            <a:ext cx="66300" cy="57600"/>
          </a:xfrm>
          <a:prstGeom prst="triangle">
            <a:avLst>
              <a:gd name="adj" fmla="val 50000"/>
            </a:avLst>
          </a:prstGeom>
          <a:solidFill>
            <a:srgbClr val="505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gfa76b2cd2f_0_521"/>
          <p:cNvSpPr/>
          <p:nvPr/>
        </p:nvSpPr>
        <p:spPr>
          <a:xfrm>
            <a:off x="8130229" y="4403324"/>
            <a:ext cx="66300" cy="57600"/>
          </a:xfrm>
          <a:prstGeom prst="triangle">
            <a:avLst>
              <a:gd name="adj" fmla="val 50000"/>
            </a:avLst>
          </a:prstGeom>
          <a:solidFill>
            <a:srgbClr val="505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gfa76b2cd2f_0_521"/>
          <p:cNvSpPr txBox="1"/>
          <p:nvPr/>
        </p:nvSpPr>
        <p:spPr>
          <a:xfrm>
            <a:off x="8063250" y="4387225"/>
            <a:ext cx="409200" cy="4002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Helvetica Neue"/>
              <a:ea typeface="Helvetica Neue"/>
              <a:cs typeface="Helvetica Neue"/>
              <a:sym typeface="Helvetica Neue"/>
            </a:endParaRPr>
          </a:p>
        </p:txBody>
      </p:sp>
      <p:grpSp>
        <p:nvGrpSpPr>
          <p:cNvPr id="1751" name="Google Shape;1751;gfa76b2cd2f_0_521"/>
          <p:cNvGrpSpPr/>
          <p:nvPr/>
        </p:nvGrpSpPr>
        <p:grpSpPr>
          <a:xfrm>
            <a:off x="1087525" y="1574025"/>
            <a:ext cx="1834900" cy="2315200"/>
            <a:chOff x="1083025" y="1574025"/>
            <a:chExt cx="1834900" cy="2315200"/>
          </a:xfrm>
        </p:grpSpPr>
        <p:sp>
          <p:nvSpPr>
            <p:cNvPr id="1752" name="Google Shape;1752;gfa76b2cd2f_0_521"/>
            <p:cNvSpPr txBox="1"/>
            <p:nvPr/>
          </p:nvSpPr>
          <p:spPr>
            <a:xfrm>
              <a:off x="1604274" y="1574025"/>
              <a:ext cx="624300" cy="2412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600"/>
                </a:spcAft>
                <a:buNone/>
              </a:pPr>
              <a:r>
                <a:rPr lang="en" sz="800">
                  <a:solidFill>
                    <a:srgbClr val="3D3D3D"/>
                  </a:solidFill>
                  <a:latin typeface="Roboto"/>
                  <a:ea typeface="Roboto"/>
                  <a:cs typeface="Roboto"/>
                  <a:sym typeface="Roboto"/>
                </a:rPr>
                <a:t>Day 1 (Jan 9)</a:t>
              </a:r>
              <a:endParaRPr sz="800">
                <a:solidFill>
                  <a:srgbClr val="3D3D3D"/>
                </a:solidFill>
                <a:latin typeface="Roboto"/>
                <a:ea typeface="Roboto"/>
                <a:cs typeface="Roboto"/>
                <a:sym typeface="Roboto"/>
              </a:endParaRPr>
            </a:p>
          </p:txBody>
        </p:sp>
        <p:sp>
          <p:nvSpPr>
            <p:cNvPr id="1753" name="Google Shape;1753;gfa76b2cd2f_0_521"/>
            <p:cNvSpPr txBox="1"/>
            <p:nvPr/>
          </p:nvSpPr>
          <p:spPr>
            <a:xfrm>
              <a:off x="1235825" y="2695025"/>
              <a:ext cx="1505100" cy="4464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 sz="1000" b="1">
                  <a:solidFill>
                    <a:srgbClr val="3D3D3D"/>
                  </a:solidFill>
                  <a:latin typeface="Roboto"/>
                  <a:ea typeface="Roboto"/>
                  <a:cs typeface="Roboto"/>
                  <a:sym typeface="Roboto"/>
                </a:rPr>
                <a:t>Sizing and Drilling</a:t>
              </a:r>
              <a:endParaRPr sz="1000" b="1">
                <a:solidFill>
                  <a:srgbClr val="3D3D3D"/>
                </a:solidFill>
                <a:latin typeface="Roboto"/>
                <a:ea typeface="Roboto"/>
                <a:cs typeface="Roboto"/>
                <a:sym typeface="Roboto"/>
              </a:endParaRPr>
            </a:p>
          </p:txBody>
        </p:sp>
        <p:sp>
          <p:nvSpPr>
            <p:cNvPr id="1754" name="Google Shape;1754;gfa76b2cd2f_0_521"/>
            <p:cNvSpPr txBox="1"/>
            <p:nvPr/>
          </p:nvSpPr>
          <p:spPr>
            <a:xfrm>
              <a:off x="1215700" y="3151825"/>
              <a:ext cx="1545600" cy="737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800">
                  <a:solidFill>
                    <a:srgbClr val="3D3D3D"/>
                  </a:solidFill>
                  <a:latin typeface="Roboto"/>
                  <a:ea typeface="Roboto"/>
                  <a:cs typeface="Roboto"/>
                  <a:sym typeface="Roboto"/>
                </a:rPr>
                <a:t>Measure locations for holes to attach </a:t>
              </a:r>
              <a:r>
                <a:rPr lang="en" sz="800">
                  <a:solidFill>
                    <a:srgbClr val="3D3D3D"/>
                  </a:solidFill>
                  <a:latin typeface="Roboto"/>
                  <a:ea typeface="Roboto"/>
                  <a:cs typeface="Roboto"/>
                  <a:sym typeface="Robo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2"/>
                    </a:ext>
                  </a:extLst>
                </a:rPr>
                <a:t>mounting solution and camera and drill them out</a:t>
              </a:r>
              <a:endParaRPr sz="800">
                <a:solidFill>
                  <a:srgbClr val="3D3D3D"/>
                </a:solidFill>
                <a:latin typeface="Roboto"/>
                <a:ea typeface="Roboto"/>
                <a:cs typeface="Roboto"/>
                <a:sym typeface="Roboto"/>
              </a:endParaRPr>
            </a:p>
          </p:txBody>
        </p:sp>
        <p:cxnSp>
          <p:nvCxnSpPr>
            <p:cNvPr id="1755" name="Google Shape;1755;gfa76b2cd2f_0_521"/>
            <p:cNvCxnSpPr/>
            <p:nvPr/>
          </p:nvCxnSpPr>
          <p:spPr>
            <a:xfrm>
              <a:off x="2180202" y="1695421"/>
              <a:ext cx="718500" cy="741900"/>
            </a:xfrm>
            <a:prstGeom prst="straightConnector1">
              <a:avLst/>
            </a:prstGeom>
            <a:noFill/>
            <a:ln w="9525" cap="flat" cmpd="sng">
              <a:solidFill>
                <a:srgbClr val="414141"/>
              </a:solidFill>
              <a:prstDash val="solid"/>
              <a:round/>
              <a:headEnd type="none" w="sm" len="sm"/>
              <a:tailEnd type="none" w="sm" len="sm"/>
            </a:ln>
          </p:spPr>
        </p:cxnSp>
        <p:sp>
          <p:nvSpPr>
            <p:cNvPr id="1756" name="Google Shape;1756;gfa76b2cd2f_0_521"/>
            <p:cNvSpPr/>
            <p:nvPr/>
          </p:nvSpPr>
          <p:spPr>
            <a:xfrm flipH="1">
              <a:off x="1083025" y="2306625"/>
              <a:ext cx="1834800" cy="143400"/>
            </a:xfrm>
            <a:prstGeom prst="parallelogram">
              <a:avLst>
                <a:gd name="adj" fmla="val 96952"/>
              </a:avLst>
            </a:prstGeom>
            <a:solidFill>
              <a:srgbClr val="414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757" name="Google Shape;1757;gfa76b2cd2f_0_521"/>
            <p:cNvSpPr/>
            <p:nvPr/>
          </p:nvSpPr>
          <p:spPr>
            <a:xfrm>
              <a:off x="1083125" y="2460449"/>
              <a:ext cx="1834800" cy="143400"/>
            </a:xfrm>
            <a:prstGeom prst="parallelogram">
              <a:avLst>
                <a:gd name="adj" fmla="val 96952"/>
              </a:avLst>
            </a:pr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58" name="Google Shape;1758;gfa76b2cd2f_0_521"/>
          <p:cNvGrpSpPr/>
          <p:nvPr/>
        </p:nvGrpSpPr>
        <p:grpSpPr>
          <a:xfrm>
            <a:off x="2796474" y="1574025"/>
            <a:ext cx="1834900" cy="2315200"/>
            <a:chOff x="1083025" y="1574025"/>
            <a:chExt cx="1834900" cy="2315200"/>
          </a:xfrm>
        </p:grpSpPr>
        <p:sp>
          <p:nvSpPr>
            <p:cNvPr id="1759" name="Google Shape;1759;gfa76b2cd2f_0_521"/>
            <p:cNvSpPr txBox="1"/>
            <p:nvPr/>
          </p:nvSpPr>
          <p:spPr>
            <a:xfrm>
              <a:off x="1604274" y="1574025"/>
              <a:ext cx="624300" cy="2412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600"/>
                </a:spcAft>
                <a:buNone/>
              </a:pPr>
              <a:r>
                <a:rPr lang="en" sz="800">
                  <a:solidFill>
                    <a:srgbClr val="3D3D3D"/>
                  </a:solidFill>
                  <a:latin typeface="Roboto"/>
                  <a:ea typeface="Roboto"/>
                  <a:cs typeface="Roboto"/>
                  <a:sym typeface="Roboto"/>
                </a:rPr>
                <a:t>Day 2 (Jan 10)</a:t>
              </a:r>
              <a:endParaRPr sz="800">
                <a:solidFill>
                  <a:srgbClr val="3D3D3D"/>
                </a:solidFill>
                <a:latin typeface="Roboto"/>
                <a:ea typeface="Roboto"/>
                <a:cs typeface="Roboto"/>
                <a:sym typeface="Roboto"/>
              </a:endParaRPr>
            </a:p>
          </p:txBody>
        </p:sp>
        <p:sp>
          <p:nvSpPr>
            <p:cNvPr id="1760" name="Google Shape;1760;gfa76b2cd2f_0_521"/>
            <p:cNvSpPr txBox="1"/>
            <p:nvPr/>
          </p:nvSpPr>
          <p:spPr>
            <a:xfrm>
              <a:off x="1235825" y="2695025"/>
              <a:ext cx="1505100" cy="4464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 sz="1000" b="1">
                  <a:solidFill>
                    <a:srgbClr val="3D3D3D"/>
                  </a:solidFill>
                  <a:latin typeface="Roboto"/>
                  <a:ea typeface="Roboto"/>
                  <a:cs typeface="Roboto"/>
                  <a:sym typeface="Roboto"/>
                </a:rPr>
                <a:t>3D Printing</a:t>
              </a:r>
              <a:endParaRPr sz="1000" b="1">
                <a:solidFill>
                  <a:srgbClr val="3D3D3D"/>
                </a:solidFill>
                <a:latin typeface="Roboto"/>
                <a:ea typeface="Roboto"/>
                <a:cs typeface="Roboto"/>
                <a:sym typeface="Roboto"/>
              </a:endParaRPr>
            </a:p>
          </p:txBody>
        </p:sp>
        <p:sp>
          <p:nvSpPr>
            <p:cNvPr id="1761" name="Google Shape;1761;gfa76b2cd2f_0_521"/>
            <p:cNvSpPr txBox="1"/>
            <p:nvPr/>
          </p:nvSpPr>
          <p:spPr>
            <a:xfrm>
              <a:off x="1215700" y="3151825"/>
              <a:ext cx="1545600" cy="737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800">
                  <a:solidFill>
                    <a:srgbClr val="3D3D3D"/>
                  </a:solidFill>
                  <a:latin typeface="Roboto"/>
                  <a:ea typeface="Roboto"/>
                  <a:cs typeface="Roboto"/>
                  <a:sym typeface="Roboto"/>
                </a:rPr>
                <a:t>Print out the custom made housing units for internal electronics that mount to the rails within GRASS. (Can be started on Day 1 as well)</a:t>
              </a:r>
              <a:endParaRPr sz="800">
                <a:solidFill>
                  <a:srgbClr val="3D3D3D"/>
                </a:solidFill>
                <a:latin typeface="Roboto"/>
                <a:ea typeface="Roboto"/>
                <a:cs typeface="Roboto"/>
                <a:sym typeface="Roboto"/>
              </a:endParaRPr>
            </a:p>
          </p:txBody>
        </p:sp>
        <p:cxnSp>
          <p:nvCxnSpPr>
            <p:cNvPr id="1762" name="Google Shape;1762;gfa76b2cd2f_0_521"/>
            <p:cNvCxnSpPr/>
            <p:nvPr/>
          </p:nvCxnSpPr>
          <p:spPr>
            <a:xfrm>
              <a:off x="2180202" y="1695421"/>
              <a:ext cx="718500" cy="741900"/>
            </a:xfrm>
            <a:prstGeom prst="straightConnector1">
              <a:avLst/>
            </a:prstGeom>
            <a:noFill/>
            <a:ln w="9525" cap="flat" cmpd="sng">
              <a:solidFill>
                <a:srgbClr val="414141"/>
              </a:solidFill>
              <a:prstDash val="solid"/>
              <a:round/>
              <a:headEnd type="none" w="sm" len="sm"/>
              <a:tailEnd type="none" w="sm" len="sm"/>
            </a:ln>
          </p:spPr>
        </p:cxnSp>
        <p:sp>
          <p:nvSpPr>
            <p:cNvPr id="1763" name="Google Shape;1763;gfa76b2cd2f_0_521"/>
            <p:cNvSpPr/>
            <p:nvPr/>
          </p:nvSpPr>
          <p:spPr>
            <a:xfrm flipH="1">
              <a:off x="1083025" y="2306625"/>
              <a:ext cx="1834800" cy="143400"/>
            </a:xfrm>
            <a:prstGeom prst="parallelogram">
              <a:avLst>
                <a:gd name="adj" fmla="val 96952"/>
              </a:avLst>
            </a:prstGeom>
            <a:solidFill>
              <a:srgbClr val="4141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764" name="Google Shape;1764;gfa76b2cd2f_0_521"/>
            <p:cNvSpPr/>
            <p:nvPr/>
          </p:nvSpPr>
          <p:spPr>
            <a:xfrm>
              <a:off x="1083125" y="2460449"/>
              <a:ext cx="1834800" cy="143400"/>
            </a:xfrm>
            <a:prstGeom prst="parallelogram">
              <a:avLst>
                <a:gd name="adj" fmla="val 96952"/>
              </a:avLst>
            </a:pr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5" name="Google Shape;1765;gfa76b2cd2f_0_521"/>
          <p:cNvGrpSpPr/>
          <p:nvPr/>
        </p:nvGrpSpPr>
        <p:grpSpPr>
          <a:xfrm>
            <a:off x="4508319" y="1573314"/>
            <a:ext cx="1834900" cy="2429813"/>
            <a:chOff x="1083025" y="1574025"/>
            <a:chExt cx="1834900" cy="2429813"/>
          </a:xfrm>
        </p:grpSpPr>
        <p:sp>
          <p:nvSpPr>
            <p:cNvPr id="1766" name="Google Shape;1766;gfa76b2cd2f_0_521"/>
            <p:cNvSpPr txBox="1"/>
            <p:nvPr/>
          </p:nvSpPr>
          <p:spPr>
            <a:xfrm>
              <a:off x="1604274" y="1574025"/>
              <a:ext cx="624300" cy="2412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600"/>
                </a:spcAft>
                <a:buNone/>
              </a:pPr>
              <a:r>
                <a:rPr lang="en" sz="800">
                  <a:solidFill>
                    <a:srgbClr val="3D3D3D"/>
                  </a:solidFill>
                  <a:latin typeface="Roboto"/>
                  <a:ea typeface="Roboto"/>
                  <a:cs typeface="Roboto"/>
                  <a:sym typeface="Roboto"/>
                </a:rPr>
                <a:t>Day 3 (Jan 11)</a:t>
              </a:r>
              <a:endParaRPr sz="800">
                <a:solidFill>
                  <a:srgbClr val="3D3D3D"/>
                </a:solidFill>
                <a:latin typeface="Roboto"/>
                <a:ea typeface="Roboto"/>
                <a:cs typeface="Roboto"/>
                <a:sym typeface="Roboto"/>
              </a:endParaRPr>
            </a:p>
          </p:txBody>
        </p:sp>
        <p:sp>
          <p:nvSpPr>
            <p:cNvPr id="1767" name="Google Shape;1767;gfa76b2cd2f_0_521"/>
            <p:cNvSpPr txBox="1"/>
            <p:nvPr/>
          </p:nvSpPr>
          <p:spPr>
            <a:xfrm>
              <a:off x="1235825" y="2695025"/>
              <a:ext cx="1505100" cy="4464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 sz="1000" b="1">
                  <a:solidFill>
                    <a:srgbClr val="858585"/>
                  </a:solidFill>
                  <a:latin typeface="Roboto"/>
                  <a:ea typeface="Roboto"/>
                  <a:cs typeface="Roboto"/>
                  <a:sym typeface="Roboto"/>
                </a:rPr>
                <a:t>Attaching components</a:t>
              </a:r>
              <a:endParaRPr sz="1000" b="1">
                <a:solidFill>
                  <a:srgbClr val="858585"/>
                </a:solidFill>
                <a:latin typeface="Roboto"/>
                <a:ea typeface="Roboto"/>
                <a:cs typeface="Roboto"/>
                <a:sym typeface="Roboto"/>
              </a:endParaRPr>
            </a:p>
          </p:txBody>
        </p:sp>
        <p:sp>
          <p:nvSpPr>
            <p:cNvPr id="1768" name="Google Shape;1768;gfa76b2cd2f_0_521"/>
            <p:cNvSpPr txBox="1"/>
            <p:nvPr/>
          </p:nvSpPr>
          <p:spPr>
            <a:xfrm>
              <a:off x="1215706" y="3151838"/>
              <a:ext cx="1545600" cy="852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800">
                  <a:solidFill>
                    <a:srgbClr val="858585"/>
                  </a:solidFill>
                  <a:latin typeface="Roboto"/>
                  <a:ea typeface="Roboto"/>
                  <a:cs typeface="Roboto"/>
                  <a:sym typeface="Roboto"/>
                </a:rPr>
                <a:t>Attach components to their 3D printed housing units and affix to the inside of GRASS and then connect components to each other</a:t>
              </a:r>
              <a:endParaRPr sz="800">
                <a:solidFill>
                  <a:srgbClr val="858585"/>
                </a:solidFill>
                <a:latin typeface="Roboto"/>
                <a:ea typeface="Roboto"/>
                <a:cs typeface="Roboto"/>
                <a:sym typeface="Roboto"/>
              </a:endParaRPr>
            </a:p>
          </p:txBody>
        </p:sp>
        <p:cxnSp>
          <p:nvCxnSpPr>
            <p:cNvPr id="1769" name="Google Shape;1769;gfa76b2cd2f_0_521"/>
            <p:cNvCxnSpPr/>
            <p:nvPr/>
          </p:nvCxnSpPr>
          <p:spPr>
            <a:xfrm>
              <a:off x="2180202" y="1695421"/>
              <a:ext cx="718500" cy="741900"/>
            </a:xfrm>
            <a:prstGeom prst="straightConnector1">
              <a:avLst/>
            </a:prstGeom>
            <a:noFill/>
            <a:ln w="9525" cap="flat" cmpd="sng">
              <a:solidFill>
                <a:srgbClr val="414141"/>
              </a:solidFill>
              <a:prstDash val="solid"/>
              <a:round/>
              <a:headEnd type="none" w="sm" len="sm"/>
              <a:tailEnd type="none" w="sm" len="sm"/>
            </a:ln>
          </p:spPr>
        </p:cxnSp>
        <p:sp>
          <p:nvSpPr>
            <p:cNvPr id="1770" name="Google Shape;1770;gfa76b2cd2f_0_521"/>
            <p:cNvSpPr/>
            <p:nvPr/>
          </p:nvSpPr>
          <p:spPr>
            <a:xfrm flipH="1">
              <a:off x="1083025" y="2306625"/>
              <a:ext cx="1834800" cy="143400"/>
            </a:xfrm>
            <a:prstGeom prst="parallelogram">
              <a:avLst>
                <a:gd name="adj" fmla="val 96952"/>
              </a:avLst>
            </a:pr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771" name="Google Shape;1771;gfa76b2cd2f_0_521"/>
            <p:cNvSpPr/>
            <p:nvPr/>
          </p:nvSpPr>
          <p:spPr>
            <a:xfrm>
              <a:off x="1083125" y="2460449"/>
              <a:ext cx="1834800" cy="143400"/>
            </a:xfrm>
            <a:prstGeom prst="parallelogram">
              <a:avLst>
                <a:gd name="adj" fmla="val 96952"/>
              </a:avLst>
            </a:prstGeom>
            <a:solidFill>
              <a:srgbClr val="2F2F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72" name="Google Shape;1772;gfa76b2cd2f_0_521"/>
          <p:cNvGrpSpPr/>
          <p:nvPr/>
        </p:nvGrpSpPr>
        <p:grpSpPr>
          <a:xfrm>
            <a:off x="6221583" y="1573350"/>
            <a:ext cx="1834900" cy="2419350"/>
            <a:chOff x="1083025" y="1574072"/>
            <a:chExt cx="1834900" cy="2419350"/>
          </a:xfrm>
        </p:grpSpPr>
        <p:sp>
          <p:nvSpPr>
            <p:cNvPr id="1773" name="Google Shape;1773;gfa76b2cd2f_0_521"/>
            <p:cNvSpPr txBox="1"/>
            <p:nvPr/>
          </p:nvSpPr>
          <p:spPr>
            <a:xfrm>
              <a:off x="1430242" y="1574072"/>
              <a:ext cx="811800" cy="5487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600"/>
                </a:spcAft>
                <a:buNone/>
              </a:pPr>
              <a:r>
                <a:rPr lang="en" sz="800">
                  <a:solidFill>
                    <a:srgbClr val="FF0000"/>
                  </a:solidFill>
                  <a:latin typeface="Roboto"/>
                  <a:ea typeface="Roboto"/>
                  <a:cs typeface="Roboto"/>
                  <a:sym typeface="Roboto"/>
                </a:rPr>
                <a:t>Day 4 (Testing day)</a:t>
              </a:r>
              <a:endParaRPr sz="800">
                <a:solidFill>
                  <a:srgbClr val="FF0000"/>
                </a:solidFill>
                <a:latin typeface="Roboto"/>
                <a:ea typeface="Roboto"/>
                <a:cs typeface="Roboto"/>
                <a:sym typeface="Roboto"/>
              </a:endParaRPr>
            </a:p>
          </p:txBody>
        </p:sp>
        <p:sp>
          <p:nvSpPr>
            <p:cNvPr id="1774" name="Google Shape;1774;gfa76b2cd2f_0_521"/>
            <p:cNvSpPr txBox="1"/>
            <p:nvPr/>
          </p:nvSpPr>
          <p:spPr>
            <a:xfrm>
              <a:off x="1235825" y="2695025"/>
              <a:ext cx="1505100" cy="446400"/>
            </a:xfrm>
            <a:prstGeom prst="rect">
              <a:avLst/>
            </a:prstGeom>
            <a:noFill/>
            <a:ln>
              <a:noFill/>
            </a:ln>
          </p:spPr>
          <p:txBody>
            <a:bodyPr spcFirstLastPara="1" wrap="square" lIns="91425" tIns="91425" rIns="91425" bIns="91425" anchor="b" anchorCtr="0">
              <a:noAutofit/>
            </a:bodyPr>
            <a:lstStyle/>
            <a:p>
              <a:pPr marL="0" lvl="0" indent="0" algn="l" rtl="0">
                <a:lnSpc>
                  <a:spcPct val="115000"/>
                </a:lnSpc>
                <a:spcBef>
                  <a:spcPts val="0"/>
                </a:spcBef>
                <a:spcAft>
                  <a:spcPts val="0"/>
                </a:spcAft>
                <a:buNone/>
              </a:pPr>
              <a:r>
                <a:rPr lang="en" sz="1000" b="1">
                  <a:solidFill>
                    <a:srgbClr val="FF0000"/>
                  </a:solidFill>
                  <a:latin typeface="Roboto"/>
                  <a:ea typeface="Roboto"/>
                  <a:cs typeface="Roboto"/>
                  <a:sym typeface="Roboto"/>
                </a:rPr>
                <a:t>Deploy GRASS and connect to power</a:t>
              </a:r>
              <a:endParaRPr sz="1000" b="1">
                <a:solidFill>
                  <a:srgbClr val="FF0000"/>
                </a:solidFill>
                <a:latin typeface="Roboto"/>
                <a:ea typeface="Roboto"/>
                <a:cs typeface="Roboto"/>
                <a:sym typeface="Roboto"/>
              </a:endParaRPr>
            </a:p>
          </p:txBody>
        </p:sp>
        <p:sp>
          <p:nvSpPr>
            <p:cNvPr id="1775" name="Google Shape;1775;gfa76b2cd2f_0_521"/>
            <p:cNvSpPr txBox="1"/>
            <p:nvPr/>
          </p:nvSpPr>
          <p:spPr>
            <a:xfrm>
              <a:off x="1215567" y="3141422"/>
              <a:ext cx="1545600" cy="852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800">
                  <a:solidFill>
                    <a:srgbClr val="FF0000"/>
                  </a:solidFill>
                  <a:latin typeface="Roboto"/>
                  <a:ea typeface="Roboto"/>
                  <a:cs typeface="Roboto"/>
                  <a:sym typeface="Roboto"/>
                </a:rPr>
                <a:t>Attach GRASS to 4-inch pole at Squaw mountain site. If grid power is available and/or required, connect to grid power.</a:t>
              </a:r>
              <a:endParaRPr sz="800">
                <a:solidFill>
                  <a:srgbClr val="FF0000"/>
                </a:solidFill>
                <a:latin typeface="Roboto"/>
                <a:ea typeface="Roboto"/>
                <a:cs typeface="Roboto"/>
                <a:sym typeface="Roboto"/>
              </a:endParaRPr>
            </a:p>
          </p:txBody>
        </p:sp>
        <p:cxnSp>
          <p:nvCxnSpPr>
            <p:cNvPr id="1776" name="Google Shape;1776;gfa76b2cd2f_0_521"/>
            <p:cNvCxnSpPr/>
            <p:nvPr/>
          </p:nvCxnSpPr>
          <p:spPr>
            <a:xfrm>
              <a:off x="2180202" y="1695421"/>
              <a:ext cx="718500" cy="741900"/>
            </a:xfrm>
            <a:prstGeom prst="straightConnector1">
              <a:avLst/>
            </a:prstGeom>
            <a:noFill/>
            <a:ln w="9525" cap="flat" cmpd="sng">
              <a:solidFill>
                <a:srgbClr val="FF0000"/>
              </a:solidFill>
              <a:prstDash val="solid"/>
              <a:round/>
              <a:headEnd type="none" w="sm" len="sm"/>
              <a:tailEnd type="none" w="sm" len="sm"/>
            </a:ln>
          </p:spPr>
        </p:cxnSp>
        <p:sp>
          <p:nvSpPr>
            <p:cNvPr id="1777" name="Google Shape;1777;gfa76b2cd2f_0_521"/>
            <p:cNvSpPr/>
            <p:nvPr/>
          </p:nvSpPr>
          <p:spPr>
            <a:xfrm flipH="1">
              <a:off x="1083025" y="2306625"/>
              <a:ext cx="1834800" cy="143400"/>
            </a:xfrm>
            <a:prstGeom prst="parallelogram">
              <a:avLst>
                <a:gd name="adj" fmla="val 96952"/>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778" name="Google Shape;1778;gfa76b2cd2f_0_521"/>
            <p:cNvSpPr/>
            <p:nvPr/>
          </p:nvSpPr>
          <p:spPr>
            <a:xfrm>
              <a:off x="1083125" y="2460449"/>
              <a:ext cx="1834800" cy="143400"/>
            </a:xfrm>
            <a:prstGeom prst="parallelogram">
              <a:avLst>
                <a:gd name="adj" fmla="val 96952"/>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782"/>
        <p:cNvGrpSpPr/>
        <p:nvPr/>
      </p:nvGrpSpPr>
      <p:grpSpPr>
        <a:xfrm>
          <a:off x="0" y="0"/>
          <a:ext cx="0" cy="0"/>
          <a:chOff x="0" y="0"/>
          <a:chExt cx="0" cy="0"/>
        </a:xfrm>
      </p:grpSpPr>
      <p:sp>
        <p:nvSpPr>
          <p:cNvPr id="1783" name="Google Shape;1783;gfc4296005e_1_40"/>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Integration of COTS and Custom Components</a:t>
            </a:r>
            <a:endParaRPr/>
          </a:p>
        </p:txBody>
      </p:sp>
      <p:sp>
        <p:nvSpPr>
          <p:cNvPr id="1784" name="Google Shape;1784;gfc4296005e_1_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143</a:t>
            </a:fld>
            <a:endParaRPr>
              <a:latin typeface="Arial"/>
              <a:ea typeface="Arial"/>
              <a:cs typeface="Arial"/>
              <a:sym typeface="Arial"/>
            </a:endParaRPr>
          </a:p>
        </p:txBody>
      </p:sp>
      <p:pic>
        <p:nvPicPr>
          <p:cNvPr id="1785" name="Google Shape;1785;gfc4296005e_1_40"/>
          <p:cNvPicPr preferRelativeResize="0"/>
          <p:nvPr/>
        </p:nvPicPr>
        <p:blipFill rotWithShape="1">
          <a:blip r:embed="rId3">
            <a:alphaModFix/>
          </a:blip>
          <a:srcRect l="8177" t="24578" r="9632" b="21355"/>
          <a:stretch/>
        </p:blipFill>
        <p:spPr>
          <a:xfrm>
            <a:off x="502175" y="1567400"/>
            <a:ext cx="3309800" cy="1430450"/>
          </a:xfrm>
          <a:prstGeom prst="rect">
            <a:avLst/>
          </a:prstGeom>
          <a:noFill/>
          <a:ln>
            <a:noFill/>
          </a:ln>
        </p:spPr>
      </p:pic>
      <p:pic>
        <p:nvPicPr>
          <p:cNvPr id="1786" name="Google Shape;1786;gfc4296005e_1_40"/>
          <p:cNvPicPr preferRelativeResize="0"/>
          <p:nvPr/>
        </p:nvPicPr>
        <p:blipFill rotWithShape="1">
          <a:blip r:embed="rId4">
            <a:alphaModFix/>
          </a:blip>
          <a:srcRect l="10193" t="17015" r="9672" b="3694"/>
          <a:stretch/>
        </p:blipFill>
        <p:spPr>
          <a:xfrm>
            <a:off x="3811975" y="1221200"/>
            <a:ext cx="4837801" cy="2701100"/>
          </a:xfrm>
          <a:prstGeom prst="rect">
            <a:avLst/>
          </a:prstGeom>
          <a:noFill/>
          <a:ln>
            <a:noFill/>
          </a:ln>
        </p:spPr>
      </p:pic>
      <p:sp>
        <p:nvSpPr>
          <p:cNvPr id="1787" name="Google Shape;1787;gfc4296005e_1_40"/>
          <p:cNvSpPr txBox="1"/>
          <p:nvPr/>
        </p:nvSpPr>
        <p:spPr>
          <a:xfrm>
            <a:off x="502175" y="3111975"/>
            <a:ext cx="28914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Helvetica Neue"/>
                <a:ea typeface="Helvetica Neue"/>
                <a:cs typeface="Helvetica Neue"/>
                <a:sym typeface="Helvetica Neue"/>
              </a:rPr>
              <a:t>3D printed mounting solutions allow the COTS components to be attached to the rails with the enclosure securely</a:t>
            </a:r>
            <a:endParaRPr>
              <a:latin typeface="Helvetica Neue"/>
              <a:ea typeface="Helvetica Neue"/>
              <a:cs typeface="Helvetica Neue"/>
              <a:sym typeface="Helvetica Neue"/>
            </a:endParaRPr>
          </a:p>
        </p:txBody>
      </p:sp>
      <p:sp>
        <p:nvSpPr>
          <p:cNvPr id="1788" name="Google Shape;1788;gfc4296005e_1_40"/>
          <p:cNvSpPr txBox="1"/>
          <p:nvPr/>
        </p:nvSpPr>
        <p:spPr>
          <a:xfrm>
            <a:off x="4314150" y="4010125"/>
            <a:ext cx="26175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Helvetica Neue"/>
                <a:ea typeface="Helvetica Neue"/>
                <a:cs typeface="Helvetica Neue"/>
                <a:sym typeface="Helvetica Neue"/>
              </a:rPr>
              <a:t>The design of these housing units allows for ample ventilation and access to the various ports and connections</a:t>
            </a:r>
            <a:endParaRPr>
              <a:latin typeface="Helvetica Neue"/>
              <a:ea typeface="Helvetica Neue"/>
              <a:cs typeface="Helvetica Neue"/>
              <a:sym typeface="Helvetica Neue"/>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792"/>
        <p:cNvGrpSpPr/>
        <p:nvPr/>
      </p:nvGrpSpPr>
      <p:grpSpPr>
        <a:xfrm>
          <a:off x="0" y="0"/>
          <a:ext cx="0" cy="0"/>
          <a:chOff x="0" y="0"/>
          <a:chExt cx="0" cy="0"/>
        </a:xfrm>
      </p:grpSpPr>
      <p:sp>
        <p:nvSpPr>
          <p:cNvPr id="1793" name="Google Shape;1793;g103b319fe01_23_13"/>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Custom Housing Components</a:t>
            </a:r>
            <a:endParaRPr/>
          </a:p>
        </p:txBody>
      </p:sp>
      <p:sp>
        <p:nvSpPr>
          <p:cNvPr id="1794" name="Google Shape;1794;g103b319fe01_23_1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
        <p:nvSpPr>
          <p:cNvPr id="1795" name="Google Shape;1795;g103b319fe01_23_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144</a:t>
            </a:fld>
            <a:endParaRPr>
              <a:latin typeface="Arial"/>
              <a:ea typeface="Arial"/>
              <a:cs typeface="Arial"/>
              <a:sym typeface="Arial"/>
            </a:endParaRPr>
          </a:p>
        </p:txBody>
      </p:sp>
      <p:pic>
        <p:nvPicPr>
          <p:cNvPr id="1796" name="Google Shape;1796;g103b319fe01_23_13"/>
          <p:cNvPicPr preferRelativeResize="0"/>
          <p:nvPr/>
        </p:nvPicPr>
        <p:blipFill>
          <a:blip r:embed="rId3">
            <a:alphaModFix/>
          </a:blip>
          <a:stretch>
            <a:fillRect/>
          </a:stretch>
        </p:blipFill>
        <p:spPr>
          <a:xfrm>
            <a:off x="174975" y="1068500"/>
            <a:ext cx="4522401" cy="2020650"/>
          </a:xfrm>
          <a:prstGeom prst="rect">
            <a:avLst/>
          </a:prstGeom>
          <a:noFill/>
          <a:ln>
            <a:noFill/>
          </a:ln>
        </p:spPr>
      </p:pic>
      <p:pic>
        <p:nvPicPr>
          <p:cNvPr id="1797" name="Google Shape;1797;g103b319fe01_23_13"/>
          <p:cNvPicPr preferRelativeResize="0"/>
          <p:nvPr/>
        </p:nvPicPr>
        <p:blipFill>
          <a:blip r:embed="rId4">
            <a:alphaModFix/>
          </a:blip>
          <a:stretch>
            <a:fillRect/>
          </a:stretch>
        </p:blipFill>
        <p:spPr>
          <a:xfrm>
            <a:off x="5039863" y="1096649"/>
            <a:ext cx="3581787" cy="1964357"/>
          </a:xfrm>
          <a:prstGeom prst="rect">
            <a:avLst/>
          </a:prstGeom>
          <a:noFill/>
          <a:ln>
            <a:noFill/>
          </a:ln>
        </p:spPr>
      </p:pic>
      <p:sp>
        <p:nvSpPr>
          <p:cNvPr id="1798" name="Google Shape;1798;g103b319fe01_23_13"/>
          <p:cNvSpPr txBox="1"/>
          <p:nvPr/>
        </p:nvSpPr>
        <p:spPr>
          <a:xfrm>
            <a:off x="861175" y="3448850"/>
            <a:ext cx="31500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Helvetica Neue"/>
                <a:ea typeface="Helvetica Neue"/>
                <a:cs typeface="Helvetica Neue"/>
                <a:sym typeface="Helvetica Neue"/>
              </a:rPr>
              <a:t>From left to right: Lime housing, adafruit housing, left end of battery housing, right end of battery housing, and odyssey housing</a:t>
            </a:r>
            <a:endParaRPr>
              <a:latin typeface="Helvetica Neue"/>
              <a:ea typeface="Helvetica Neue"/>
              <a:cs typeface="Helvetica Neue"/>
              <a:sym typeface="Helvetica Neue"/>
            </a:endParaRPr>
          </a:p>
        </p:txBody>
      </p:sp>
      <p:sp>
        <p:nvSpPr>
          <p:cNvPr id="1799" name="Google Shape;1799;g103b319fe01_23_13"/>
          <p:cNvSpPr txBox="1"/>
          <p:nvPr/>
        </p:nvSpPr>
        <p:spPr>
          <a:xfrm>
            <a:off x="5113075" y="3234900"/>
            <a:ext cx="21456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Helvetica Neue"/>
                <a:ea typeface="Helvetica Neue"/>
                <a:cs typeface="Helvetica Neue"/>
                <a:sym typeface="Helvetica Neue"/>
              </a:rPr>
              <a:t>*Some components will have to be placed within their housing units and attached to the rails outside of the box. The rails will then be screwed back into the enclosure</a:t>
            </a:r>
            <a:endParaRPr>
              <a:latin typeface="Helvetica Neue"/>
              <a:ea typeface="Helvetica Neue"/>
              <a:cs typeface="Helvetica Neue"/>
              <a:sym typeface="Helvetica Neue"/>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803"/>
        <p:cNvGrpSpPr/>
        <p:nvPr/>
      </p:nvGrpSpPr>
      <p:grpSpPr>
        <a:xfrm>
          <a:off x="0" y="0"/>
          <a:ext cx="0" cy="0"/>
          <a:chOff x="0" y="0"/>
          <a:chExt cx="0" cy="0"/>
        </a:xfrm>
      </p:grpSpPr>
      <p:sp>
        <p:nvSpPr>
          <p:cNvPr id="1804" name="Google Shape;1804;g103b319fe01_30_72"/>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Enclosure CAD Models - Design Options</a:t>
            </a:r>
            <a:endParaRPr/>
          </a:p>
        </p:txBody>
      </p:sp>
      <p:sp>
        <p:nvSpPr>
          <p:cNvPr id="1805" name="Google Shape;1805;g103b319fe01_30_7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145</a:t>
            </a:fld>
            <a:endParaRPr>
              <a:latin typeface="Arial"/>
              <a:ea typeface="Arial"/>
              <a:cs typeface="Arial"/>
              <a:sym typeface="Arial"/>
            </a:endParaRPr>
          </a:p>
        </p:txBody>
      </p:sp>
      <p:sp>
        <p:nvSpPr>
          <p:cNvPr id="1806" name="Google Shape;1806;g103b319fe01_30_72"/>
          <p:cNvSpPr txBox="1"/>
          <p:nvPr/>
        </p:nvSpPr>
        <p:spPr>
          <a:xfrm>
            <a:off x="4604275" y="846389"/>
            <a:ext cx="36393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Helvetica Neue"/>
                <a:ea typeface="Helvetica Neue"/>
                <a:cs typeface="Helvetica Neue"/>
                <a:sym typeface="Helvetica Neue"/>
              </a:rPr>
              <a:t>Grid Power</a:t>
            </a:r>
            <a:endParaRPr b="1">
              <a:latin typeface="Helvetica Neue"/>
              <a:ea typeface="Helvetica Neue"/>
              <a:cs typeface="Helvetica Neue"/>
              <a:sym typeface="Helvetica Neue"/>
            </a:endParaRPr>
          </a:p>
        </p:txBody>
      </p:sp>
      <p:sp>
        <p:nvSpPr>
          <p:cNvPr id="1807" name="Google Shape;1807;g103b319fe01_30_72"/>
          <p:cNvSpPr txBox="1"/>
          <p:nvPr/>
        </p:nvSpPr>
        <p:spPr>
          <a:xfrm>
            <a:off x="550025" y="846389"/>
            <a:ext cx="36393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Helvetica Neue"/>
                <a:ea typeface="Helvetica Neue"/>
                <a:cs typeface="Helvetica Neue"/>
                <a:sym typeface="Helvetica Neue"/>
              </a:rPr>
              <a:t>Battery Power</a:t>
            </a:r>
            <a:endParaRPr b="1">
              <a:latin typeface="Helvetica Neue"/>
              <a:ea typeface="Helvetica Neue"/>
              <a:cs typeface="Helvetica Neue"/>
              <a:sym typeface="Helvetica Neue"/>
            </a:endParaRPr>
          </a:p>
        </p:txBody>
      </p:sp>
      <p:sp>
        <p:nvSpPr>
          <p:cNvPr id="1808" name="Google Shape;1808;g103b319fe01_30_72"/>
          <p:cNvSpPr txBox="1"/>
          <p:nvPr/>
        </p:nvSpPr>
        <p:spPr>
          <a:xfrm>
            <a:off x="1388005" y="1090195"/>
            <a:ext cx="2124900" cy="6156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chemeClr val="dk1"/>
              </a:buClr>
              <a:buSzPts val="1400"/>
              <a:buFont typeface="Helvetica Neue"/>
              <a:buChar char="●"/>
            </a:pPr>
            <a:r>
              <a:rPr lang="en">
                <a:solidFill>
                  <a:schemeClr val="dk1"/>
                </a:solidFill>
                <a:latin typeface="Helvetica Neue"/>
                <a:ea typeface="Helvetica Neue"/>
                <a:cs typeface="Helvetica Neue"/>
                <a:sym typeface="Helvetica Neue"/>
              </a:rPr>
              <a:t>Battery inside box</a:t>
            </a:r>
            <a:endParaRPr>
              <a:solidFill>
                <a:schemeClr val="dk1"/>
              </a:solidFill>
              <a:latin typeface="Helvetica Neue"/>
              <a:ea typeface="Helvetica Neue"/>
              <a:cs typeface="Helvetica Neue"/>
              <a:sym typeface="Helvetica Neue"/>
            </a:endParaRPr>
          </a:p>
          <a:p>
            <a:pPr marL="457200" lvl="0" indent="-317500" algn="l" rtl="0">
              <a:spcBef>
                <a:spcPts val="0"/>
              </a:spcBef>
              <a:spcAft>
                <a:spcPts val="0"/>
              </a:spcAft>
              <a:buClr>
                <a:schemeClr val="dk1"/>
              </a:buClr>
              <a:buSzPts val="1400"/>
              <a:buFont typeface="Helvetica Neue"/>
              <a:buChar char="●"/>
            </a:pPr>
            <a:r>
              <a:rPr lang="en">
                <a:solidFill>
                  <a:schemeClr val="dk1"/>
                </a:solidFill>
                <a:latin typeface="Helvetica Neue"/>
                <a:ea typeface="Helvetica Neue"/>
                <a:cs typeface="Helvetica Neue"/>
                <a:sym typeface="Helvetica Neue"/>
              </a:rPr>
              <a:t>Larger enclosure</a:t>
            </a:r>
            <a:endParaRPr>
              <a:latin typeface="Helvetica Neue"/>
              <a:ea typeface="Helvetica Neue"/>
              <a:cs typeface="Helvetica Neue"/>
              <a:sym typeface="Helvetica Neue"/>
            </a:endParaRPr>
          </a:p>
        </p:txBody>
      </p:sp>
      <p:sp>
        <p:nvSpPr>
          <p:cNvPr id="1809" name="Google Shape;1809;g103b319fe01_30_72"/>
          <p:cNvSpPr txBox="1"/>
          <p:nvPr/>
        </p:nvSpPr>
        <p:spPr>
          <a:xfrm>
            <a:off x="5627419" y="1026795"/>
            <a:ext cx="2065800" cy="734700"/>
          </a:xfrm>
          <a:prstGeom prst="rect">
            <a:avLst/>
          </a:prstGeom>
          <a:noFill/>
          <a:ln>
            <a:noFill/>
          </a:ln>
        </p:spPr>
        <p:txBody>
          <a:bodyPr spcFirstLastPara="1" wrap="square" lIns="91425" tIns="91425" rIns="91425" bIns="91425" anchor="ctr" anchorCtr="0">
            <a:noAutofit/>
          </a:bodyPr>
          <a:lstStyle/>
          <a:p>
            <a:pPr marL="457200" lvl="0" indent="-317500" algn="l" rtl="0">
              <a:spcBef>
                <a:spcPts val="0"/>
              </a:spcBef>
              <a:spcAft>
                <a:spcPts val="0"/>
              </a:spcAft>
              <a:buSzPts val="1400"/>
              <a:buFont typeface="Helvetica Neue"/>
              <a:buChar char="●"/>
            </a:pPr>
            <a:r>
              <a:rPr lang="en">
                <a:latin typeface="Helvetica Neue"/>
                <a:ea typeface="Helvetica Neue"/>
                <a:cs typeface="Helvetica Neue"/>
                <a:sym typeface="Helvetica Neue"/>
              </a:rPr>
              <a:t>No battery</a:t>
            </a:r>
            <a:endParaRPr>
              <a:latin typeface="Helvetica Neue"/>
              <a:ea typeface="Helvetica Neue"/>
              <a:cs typeface="Helvetica Neue"/>
              <a:sym typeface="Helvetica Neue"/>
            </a:endParaRPr>
          </a:p>
          <a:p>
            <a:pPr marL="457200" lvl="0" indent="-317500" algn="l" rtl="0">
              <a:spcBef>
                <a:spcPts val="0"/>
              </a:spcBef>
              <a:spcAft>
                <a:spcPts val="0"/>
              </a:spcAft>
              <a:buSzPts val="1400"/>
              <a:buFont typeface="Helvetica Neue"/>
              <a:buChar char="●"/>
            </a:pPr>
            <a:r>
              <a:rPr lang="en">
                <a:latin typeface="Helvetica Neue"/>
                <a:ea typeface="Helvetica Neue"/>
                <a:cs typeface="Helvetica Neue"/>
                <a:sym typeface="Helvetica Neue"/>
              </a:rPr>
              <a:t>Smaller enclosure</a:t>
            </a:r>
            <a:endParaRPr>
              <a:latin typeface="Helvetica Neue"/>
              <a:ea typeface="Helvetica Neue"/>
              <a:cs typeface="Helvetica Neue"/>
              <a:sym typeface="Helvetica Neue"/>
            </a:endParaRPr>
          </a:p>
        </p:txBody>
      </p:sp>
      <p:pic>
        <p:nvPicPr>
          <p:cNvPr id="1810" name="Google Shape;1810;g103b319fe01_30_72"/>
          <p:cNvPicPr preferRelativeResize="0"/>
          <p:nvPr/>
        </p:nvPicPr>
        <p:blipFill>
          <a:blip r:embed="rId3">
            <a:alphaModFix/>
          </a:blip>
          <a:stretch>
            <a:fillRect/>
          </a:stretch>
        </p:blipFill>
        <p:spPr>
          <a:xfrm>
            <a:off x="4466004" y="1787097"/>
            <a:ext cx="3915881" cy="2767161"/>
          </a:xfrm>
          <a:prstGeom prst="rect">
            <a:avLst/>
          </a:prstGeom>
          <a:noFill/>
          <a:ln>
            <a:noFill/>
          </a:ln>
        </p:spPr>
      </p:pic>
      <p:cxnSp>
        <p:nvCxnSpPr>
          <p:cNvPr id="1811" name="Google Shape;1811;g103b319fe01_30_72"/>
          <p:cNvCxnSpPr/>
          <p:nvPr/>
        </p:nvCxnSpPr>
        <p:spPr>
          <a:xfrm>
            <a:off x="8414225" y="2257425"/>
            <a:ext cx="0" cy="1846200"/>
          </a:xfrm>
          <a:prstGeom prst="straightConnector1">
            <a:avLst/>
          </a:prstGeom>
          <a:noFill/>
          <a:ln w="19050" cap="flat" cmpd="sng">
            <a:solidFill>
              <a:srgbClr val="000000"/>
            </a:solidFill>
            <a:prstDash val="solid"/>
            <a:round/>
            <a:headEnd type="none" w="med" len="med"/>
            <a:tailEnd type="none" w="med" len="med"/>
          </a:ln>
        </p:spPr>
      </p:cxnSp>
      <p:sp>
        <p:nvSpPr>
          <p:cNvPr id="1812" name="Google Shape;1812;g103b319fe01_30_72"/>
          <p:cNvSpPr txBox="1"/>
          <p:nvPr/>
        </p:nvSpPr>
        <p:spPr>
          <a:xfrm>
            <a:off x="8366700" y="2969625"/>
            <a:ext cx="654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Helvetica Neue"/>
                <a:ea typeface="Helvetica Neue"/>
                <a:cs typeface="Helvetica Neue"/>
                <a:sym typeface="Helvetica Neue"/>
              </a:rPr>
              <a:t>0.35 m</a:t>
            </a:r>
            <a:endParaRPr sz="1200">
              <a:latin typeface="Helvetica Neue"/>
              <a:ea typeface="Helvetica Neue"/>
              <a:cs typeface="Helvetica Neue"/>
              <a:sym typeface="Helvetica Neue"/>
            </a:endParaRPr>
          </a:p>
        </p:txBody>
      </p:sp>
      <p:cxnSp>
        <p:nvCxnSpPr>
          <p:cNvPr id="1813" name="Google Shape;1813;g103b319fe01_30_72"/>
          <p:cNvCxnSpPr/>
          <p:nvPr/>
        </p:nvCxnSpPr>
        <p:spPr>
          <a:xfrm>
            <a:off x="8172775" y="2252982"/>
            <a:ext cx="251100" cy="0"/>
          </a:xfrm>
          <a:prstGeom prst="straightConnector1">
            <a:avLst/>
          </a:prstGeom>
          <a:noFill/>
          <a:ln w="19050" cap="flat" cmpd="sng">
            <a:solidFill>
              <a:schemeClr val="dk1"/>
            </a:solidFill>
            <a:prstDash val="solid"/>
            <a:round/>
            <a:headEnd type="none" w="med" len="med"/>
            <a:tailEnd type="none" w="med" len="med"/>
          </a:ln>
        </p:spPr>
      </p:cxnSp>
      <p:cxnSp>
        <p:nvCxnSpPr>
          <p:cNvPr id="1814" name="Google Shape;1814;g103b319fe01_30_72"/>
          <p:cNvCxnSpPr/>
          <p:nvPr/>
        </p:nvCxnSpPr>
        <p:spPr>
          <a:xfrm>
            <a:off x="8172775" y="4104501"/>
            <a:ext cx="251100" cy="0"/>
          </a:xfrm>
          <a:prstGeom prst="straightConnector1">
            <a:avLst/>
          </a:prstGeom>
          <a:noFill/>
          <a:ln w="19050" cap="flat" cmpd="sng">
            <a:solidFill>
              <a:schemeClr val="dk1"/>
            </a:solidFill>
            <a:prstDash val="solid"/>
            <a:round/>
            <a:headEnd type="none" w="med" len="med"/>
            <a:tailEnd type="none" w="med" len="med"/>
          </a:ln>
        </p:spPr>
      </p:cxnSp>
      <p:pic>
        <p:nvPicPr>
          <p:cNvPr id="1815" name="Google Shape;1815;g103b319fe01_30_72"/>
          <p:cNvPicPr preferRelativeResize="0"/>
          <p:nvPr/>
        </p:nvPicPr>
        <p:blipFill>
          <a:blip r:embed="rId4">
            <a:alphaModFix/>
          </a:blip>
          <a:stretch>
            <a:fillRect/>
          </a:stretch>
        </p:blipFill>
        <p:spPr>
          <a:xfrm>
            <a:off x="868775" y="1787097"/>
            <a:ext cx="2484811" cy="2718859"/>
          </a:xfrm>
          <a:prstGeom prst="rect">
            <a:avLst/>
          </a:prstGeom>
          <a:noFill/>
          <a:ln>
            <a:noFill/>
          </a:ln>
        </p:spPr>
      </p:pic>
      <p:cxnSp>
        <p:nvCxnSpPr>
          <p:cNvPr id="1816" name="Google Shape;1816;g103b319fe01_30_72"/>
          <p:cNvCxnSpPr/>
          <p:nvPr/>
        </p:nvCxnSpPr>
        <p:spPr>
          <a:xfrm>
            <a:off x="3378000" y="2188325"/>
            <a:ext cx="0" cy="1969200"/>
          </a:xfrm>
          <a:prstGeom prst="straightConnector1">
            <a:avLst/>
          </a:prstGeom>
          <a:noFill/>
          <a:ln w="19050" cap="flat" cmpd="sng">
            <a:solidFill>
              <a:srgbClr val="000000"/>
            </a:solidFill>
            <a:prstDash val="solid"/>
            <a:round/>
            <a:headEnd type="none" w="med" len="med"/>
            <a:tailEnd type="none" w="med" len="med"/>
          </a:ln>
        </p:spPr>
      </p:cxnSp>
      <p:sp>
        <p:nvSpPr>
          <p:cNvPr id="1817" name="Google Shape;1817;g103b319fe01_30_72"/>
          <p:cNvSpPr txBox="1"/>
          <p:nvPr/>
        </p:nvSpPr>
        <p:spPr>
          <a:xfrm>
            <a:off x="3359975" y="2914075"/>
            <a:ext cx="654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Helvetica Neue"/>
                <a:ea typeface="Helvetica Neue"/>
                <a:cs typeface="Helvetica Neue"/>
                <a:sym typeface="Helvetica Neue"/>
              </a:rPr>
              <a:t>0.46 m</a:t>
            </a:r>
            <a:endParaRPr sz="1200">
              <a:latin typeface="Helvetica Neue"/>
              <a:ea typeface="Helvetica Neue"/>
              <a:cs typeface="Helvetica Neue"/>
              <a:sym typeface="Helvetica Neue"/>
            </a:endParaRPr>
          </a:p>
        </p:txBody>
      </p:sp>
      <p:cxnSp>
        <p:nvCxnSpPr>
          <p:cNvPr id="1818" name="Google Shape;1818;g103b319fe01_30_72"/>
          <p:cNvCxnSpPr/>
          <p:nvPr/>
        </p:nvCxnSpPr>
        <p:spPr>
          <a:xfrm>
            <a:off x="3166050" y="2181510"/>
            <a:ext cx="221400" cy="0"/>
          </a:xfrm>
          <a:prstGeom prst="straightConnector1">
            <a:avLst/>
          </a:prstGeom>
          <a:noFill/>
          <a:ln w="19050" cap="flat" cmpd="sng">
            <a:solidFill>
              <a:schemeClr val="dk1"/>
            </a:solidFill>
            <a:prstDash val="solid"/>
            <a:round/>
            <a:headEnd type="none" w="med" len="med"/>
            <a:tailEnd type="none" w="med" len="med"/>
          </a:ln>
        </p:spPr>
      </p:cxnSp>
      <p:cxnSp>
        <p:nvCxnSpPr>
          <p:cNvPr id="1819" name="Google Shape;1819;g103b319fe01_30_72"/>
          <p:cNvCxnSpPr/>
          <p:nvPr/>
        </p:nvCxnSpPr>
        <p:spPr>
          <a:xfrm>
            <a:off x="3166050" y="4148750"/>
            <a:ext cx="219600" cy="0"/>
          </a:xfrm>
          <a:prstGeom prst="straightConnector1">
            <a:avLst/>
          </a:prstGeom>
          <a:noFill/>
          <a:ln w="19050" cap="flat" cmpd="sng">
            <a:solidFill>
              <a:schemeClr val="dk1"/>
            </a:solidFill>
            <a:prstDash val="solid"/>
            <a:round/>
            <a:headEnd type="none" w="med" len="med"/>
            <a:tailEnd type="none" w="med" len="med"/>
          </a:ln>
        </p:spPr>
      </p:cxnSp>
      <p:cxnSp>
        <p:nvCxnSpPr>
          <p:cNvPr id="1820" name="Google Shape;1820;g103b319fe01_30_72"/>
          <p:cNvCxnSpPr/>
          <p:nvPr/>
        </p:nvCxnSpPr>
        <p:spPr>
          <a:xfrm>
            <a:off x="7205889" y="4721240"/>
            <a:ext cx="520200" cy="0"/>
          </a:xfrm>
          <a:prstGeom prst="straightConnector1">
            <a:avLst/>
          </a:prstGeom>
          <a:noFill/>
          <a:ln w="19050" cap="flat" cmpd="sng">
            <a:solidFill>
              <a:schemeClr val="dk1"/>
            </a:solidFill>
            <a:prstDash val="solid"/>
            <a:round/>
            <a:headEnd type="none" w="med" len="med"/>
            <a:tailEnd type="none" w="med" len="med"/>
          </a:ln>
        </p:spPr>
      </p:cxnSp>
      <p:cxnSp>
        <p:nvCxnSpPr>
          <p:cNvPr id="1821" name="Google Shape;1821;g103b319fe01_30_72"/>
          <p:cNvCxnSpPr/>
          <p:nvPr/>
        </p:nvCxnSpPr>
        <p:spPr>
          <a:xfrm rot="-5400000">
            <a:off x="7652821" y="4655686"/>
            <a:ext cx="144600" cy="600"/>
          </a:xfrm>
          <a:prstGeom prst="straightConnector1">
            <a:avLst/>
          </a:prstGeom>
          <a:noFill/>
          <a:ln w="19050" cap="flat" cmpd="sng">
            <a:solidFill>
              <a:schemeClr val="dk1"/>
            </a:solidFill>
            <a:prstDash val="solid"/>
            <a:round/>
            <a:headEnd type="none" w="med" len="med"/>
            <a:tailEnd type="none" w="med" len="med"/>
          </a:ln>
        </p:spPr>
      </p:cxnSp>
      <p:cxnSp>
        <p:nvCxnSpPr>
          <p:cNvPr id="1822" name="Google Shape;1822;g103b319fe01_30_72"/>
          <p:cNvCxnSpPr/>
          <p:nvPr/>
        </p:nvCxnSpPr>
        <p:spPr>
          <a:xfrm rot="-5400000">
            <a:off x="7133894" y="4655686"/>
            <a:ext cx="144600" cy="600"/>
          </a:xfrm>
          <a:prstGeom prst="straightConnector1">
            <a:avLst/>
          </a:prstGeom>
          <a:noFill/>
          <a:ln w="19050" cap="flat" cmpd="sng">
            <a:solidFill>
              <a:schemeClr val="dk1"/>
            </a:solidFill>
            <a:prstDash val="solid"/>
            <a:round/>
            <a:headEnd type="none" w="med" len="med"/>
            <a:tailEnd type="none" w="med" len="med"/>
          </a:ln>
        </p:spPr>
      </p:cxnSp>
      <p:sp>
        <p:nvSpPr>
          <p:cNvPr id="1823" name="Google Shape;1823;g103b319fe01_30_72"/>
          <p:cNvSpPr txBox="1"/>
          <p:nvPr/>
        </p:nvSpPr>
        <p:spPr>
          <a:xfrm>
            <a:off x="7203516" y="4638063"/>
            <a:ext cx="605100" cy="21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Helvetica Neue"/>
                <a:ea typeface="Helvetica Neue"/>
                <a:cs typeface="Helvetica Neue"/>
                <a:sym typeface="Helvetica Neue"/>
              </a:rPr>
              <a:t>0.1 m</a:t>
            </a:r>
            <a:endParaRPr sz="1200">
              <a:latin typeface="Helvetica Neue"/>
              <a:ea typeface="Helvetica Neue"/>
              <a:cs typeface="Helvetica Neue"/>
              <a:sym typeface="Helvetica Neue"/>
            </a:endParaRPr>
          </a:p>
        </p:txBody>
      </p:sp>
      <p:cxnSp>
        <p:nvCxnSpPr>
          <p:cNvPr id="1824" name="Google Shape;1824;g103b319fe01_30_72"/>
          <p:cNvCxnSpPr/>
          <p:nvPr/>
        </p:nvCxnSpPr>
        <p:spPr>
          <a:xfrm>
            <a:off x="2116910" y="4677413"/>
            <a:ext cx="422100" cy="0"/>
          </a:xfrm>
          <a:prstGeom prst="straightConnector1">
            <a:avLst/>
          </a:prstGeom>
          <a:noFill/>
          <a:ln w="19050" cap="flat" cmpd="sng">
            <a:solidFill>
              <a:schemeClr val="dk1"/>
            </a:solidFill>
            <a:prstDash val="solid"/>
            <a:round/>
            <a:headEnd type="none" w="med" len="med"/>
            <a:tailEnd type="none" w="med" len="med"/>
          </a:ln>
        </p:spPr>
      </p:cxnSp>
      <p:cxnSp>
        <p:nvCxnSpPr>
          <p:cNvPr id="1825" name="Google Shape;1825;g103b319fe01_30_72"/>
          <p:cNvCxnSpPr/>
          <p:nvPr/>
        </p:nvCxnSpPr>
        <p:spPr>
          <a:xfrm rot="-5400000">
            <a:off x="2468450" y="4611859"/>
            <a:ext cx="144600" cy="600"/>
          </a:xfrm>
          <a:prstGeom prst="straightConnector1">
            <a:avLst/>
          </a:prstGeom>
          <a:noFill/>
          <a:ln w="19050" cap="flat" cmpd="sng">
            <a:solidFill>
              <a:schemeClr val="dk1"/>
            </a:solidFill>
            <a:prstDash val="solid"/>
            <a:round/>
            <a:headEnd type="none" w="med" len="med"/>
            <a:tailEnd type="none" w="med" len="med"/>
          </a:ln>
        </p:spPr>
      </p:cxnSp>
      <p:cxnSp>
        <p:nvCxnSpPr>
          <p:cNvPr id="1826" name="Google Shape;1826;g103b319fe01_30_72"/>
          <p:cNvCxnSpPr/>
          <p:nvPr/>
        </p:nvCxnSpPr>
        <p:spPr>
          <a:xfrm rot="-5400000">
            <a:off x="2044916" y="4611859"/>
            <a:ext cx="144600" cy="600"/>
          </a:xfrm>
          <a:prstGeom prst="straightConnector1">
            <a:avLst/>
          </a:prstGeom>
          <a:noFill/>
          <a:ln w="19050" cap="flat" cmpd="sng">
            <a:solidFill>
              <a:schemeClr val="dk1"/>
            </a:solidFill>
            <a:prstDash val="solid"/>
            <a:round/>
            <a:headEnd type="none" w="med" len="med"/>
            <a:tailEnd type="none" w="med" len="med"/>
          </a:ln>
        </p:spPr>
      </p:cxnSp>
      <p:sp>
        <p:nvSpPr>
          <p:cNvPr id="1827" name="Google Shape;1827;g103b319fe01_30_72"/>
          <p:cNvSpPr txBox="1"/>
          <p:nvPr/>
        </p:nvSpPr>
        <p:spPr>
          <a:xfrm>
            <a:off x="2067135" y="4593950"/>
            <a:ext cx="605100" cy="21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Helvetica Neue"/>
                <a:ea typeface="Helvetica Neue"/>
                <a:cs typeface="Helvetica Neue"/>
                <a:sym typeface="Helvetica Neue"/>
              </a:rPr>
              <a:t>0.</a:t>
            </a:r>
            <a:r>
              <a:rPr lang="en" sz="1200">
                <a:latin typeface="Helvetica Neue"/>
                <a:ea typeface="Helvetica Neue"/>
                <a:cs typeface="Helvetica Neue"/>
                <a:sym typeface="Helvetica Neu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3"/>
                  </a:ext>
                </a:extLst>
              </a:rPr>
              <a:t>1</a:t>
            </a:r>
            <a:r>
              <a:rPr lang="en" sz="1200">
                <a:latin typeface="Helvetica Neue"/>
                <a:ea typeface="Helvetica Neue"/>
                <a:cs typeface="Helvetica Neue"/>
                <a:sym typeface="Helvetica Neue"/>
              </a:rPr>
              <a:t> m</a:t>
            </a:r>
            <a:endParaRPr sz="1200">
              <a:latin typeface="Helvetica Neue"/>
              <a:ea typeface="Helvetica Neue"/>
              <a:cs typeface="Helvetica Neue"/>
              <a:sym typeface="Helvetica Neue"/>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Shape 1831"/>
        <p:cNvGrpSpPr/>
        <p:nvPr/>
      </p:nvGrpSpPr>
      <p:grpSpPr>
        <a:xfrm>
          <a:off x="0" y="0"/>
          <a:ext cx="0" cy="0"/>
          <a:chOff x="0" y="0"/>
          <a:chExt cx="0" cy="0"/>
        </a:xfrm>
      </p:grpSpPr>
      <p:sp>
        <p:nvSpPr>
          <p:cNvPr id="1832" name="Google Shape;1832;gfc4296005e_1_28"/>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Manufacturing Task List</a:t>
            </a:r>
            <a:endParaRPr/>
          </a:p>
        </p:txBody>
      </p:sp>
      <p:sp>
        <p:nvSpPr>
          <p:cNvPr id="1833" name="Google Shape;1833;gfc4296005e_1_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
        <p:nvSpPr>
          <p:cNvPr id="1834" name="Google Shape;1834;gfc4296005e_1_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146</a:t>
            </a:fld>
            <a:endParaRPr>
              <a:latin typeface="Arial"/>
              <a:ea typeface="Arial"/>
              <a:cs typeface="Arial"/>
              <a:sym typeface="Arial"/>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838"/>
        <p:cNvGrpSpPr/>
        <p:nvPr/>
      </p:nvGrpSpPr>
      <p:grpSpPr>
        <a:xfrm>
          <a:off x="0" y="0"/>
          <a:ext cx="0" cy="0"/>
          <a:chOff x="0" y="0"/>
          <a:chExt cx="0" cy="0"/>
        </a:xfrm>
      </p:grpSpPr>
      <p:sp>
        <p:nvSpPr>
          <p:cNvPr id="1839" name="Google Shape;1839;gfbe8e2affe_1_0"/>
          <p:cNvSpPr txBox="1">
            <a:spLocks noGrp="1"/>
          </p:cNvSpPr>
          <p:nvPr>
            <p:ph type="title"/>
          </p:nvPr>
        </p:nvSpPr>
        <p:spPr>
          <a:xfrm>
            <a:off x="740664" y="742950"/>
            <a:ext cx="6367800" cy="3657600"/>
          </a:xfrm>
          <a:prstGeom prst="rect">
            <a:avLst/>
          </a:prstGeom>
        </p:spPr>
        <p:txBody>
          <a:bodyPr spcFirstLastPara="1" wrap="square" lIns="274300" tIns="91425" rIns="91425" bIns="91425" anchor="ctr" anchorCtr="0">
            <a:normAutofit/>
          </a:bodyPr>
          <a:lstStyle/>
          <a:p>
            <a:pPr marL="0" lvl="0" indent="0" algn="l" rtl="0">
              <a:spcBef>
                <a:spcPts val="0"/>
              </a:spcBef>
              <a:spcAft>
                <a:spcPts val="0"/>
              </a:spcAft>
              <a:buNone/>
            </a:pPr>
            <a:r>
              <a:rPr lang="en"/>
              <a:t>Risks and Mitigation</a:t>
            </a:r>
            <a:endParaRPr/>
          </a:p>
        </p:txBody>
      </p:sp>
      <p:sp>
        <p:nvSpPr>
          <p:cNvPr id="1840" name="Google Shape;1840;gfbe8e2affe_1_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147</a:t>
            </a:fld>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844"/>
        <p:cNvGrpSpPr/>
        <p:nvPr/>
      </p:nvGrpSpPr>
      <p:grpSpPr>
        <a:xfrm>
          <a:off x="0" y="0"/>
          <a:ext cx="0" cy="0"/>
          <a:chOff x="0" y="0"/>
          <a:chExt cx="0" cy="0"/>
        </a:xfrm>
      </p:grpSpPr>
      <p:sp>
        <p:nvSpPr>
          <p:cNvPr id="1845" name="Google Shape;1845;gfbe8e2affe_1_17"/>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RF Links</a:t>
            </a:r>
            <a:endParaRPr/>
          </a:p>
        </p:txBody>
      </p:sp>
      <p:sp>
        <p:nvSpPr>
          <p:cNvPr id="1846" name="Google Shape;1846;gfbe8e2affe_1_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lnSpc>
                <a:spcPct val="150000"/>
              </a:lnSpc>
              <a:spcBef>
                <a:spcPts val="0"/>
              </a:spcBef>
              <a:spcAft>
                <a:spcPts val="0"/>
              </a:spcAft>
              <a:buSzPts val="1800"/>
              <a:buChar char="●"/>
            </a:pPr>
            <a:r>
              <a:rPr lang="en"/>
              <a:t>Secondary link didn’t need to be fully custom</a:t>
            </a:r>
            <a:endParaRPr/>
          </a:p>
          <a:p>
            <a:pPr marL="914400" lvl="1" indent="-317500" algn="l" rtl="0">
              <a:lnSpc>
                <a:spcPct val="150000"/>
              </a:lnSpc>
              <a:spcBef>
                <a:spcPts val="0"/>
              </a:spcBef>
              <a:spcAft>
                <a:spcPts val="0"/>
              </a:spcAft>
              <a:buSzPts val="1400"/>
              <a:buChar char="○"/>
            </a:pPr>
            <a:r>
              <a:rPr lang="en"/>
              <a:t>Cellular networks provide the necessary connectivity and are much easier to use!</a:t>
            </a:r>
            <a:endParaRPr/>
          </a:p>
          <a:p>
            <a:pPr marL="457200" lvl="0" indent="-342900" algn="l" rtl="0">
              <a:lnSpc>
                <a:spcPct val="150000"/>
              </a:lnSpc>
              <a:spcBef>
                <a:spcPts val="0"/>
              </a:spcBef>
              <a:spcAft>
                <a:spcPts val="0"/>
              </a:spcAft>
              <a:buSzPts val="1800"/>
              <a:buChar char="●"/>
            </a:pPr>
            <a:r>
              <a:rPr lang="en"/>
              <a:t>Full-duplex isn’t necessary to the core mission goals</a:t>
            </a:r>
            <a:endParaRPr/>
          </a:p>
          <a:p>
            <a:pPr marL="914400" lvl="1" indent="-317500" algn="l" rtl="0">
              <a:lnSpc>
                <a:spcPct val="150000"/>
              </a:lnSpc>
              <a:spcBef>
                <a:spcPts val="0"/>
              </a:spcBef>
              <a:spcAft>
                <a:spcPts val="0"/>
              </a:spcAft>
              <a:buSzPts val="1400"/>
              <a:buChar char="○"/>
            </a:pPr>
            <a:r>
              <a:rPr lang="en"/>
              <a:t>Half-duplex is much easier to achieve and requires less advanced hardware</a:t>
            </a:r>
            <a:endParaRPr/>
          </a:p>
          <a:p>
            <a:pPr marL="914400" lvl="1" indent="-317500" algn="l" rtl="0">
              <a:lnSpc>
                <a:spcPct val="150000"/>
              </a:lnSpc>
              <a:spcBef>
                <a:spcPts val="0"/>
              </a:spcBef>
              <a:spcAft>
                <a:spcPts val="0"/>
              </a:spcAft>
              <a:buSzPts val="1400"/>
              <a:buChar char="○"/>
            </a:pPr>
            <a:r>
              <a:rPr lang="en"/>
              <a:t>The hardware required for full-duplex is generally very frequency-specific, limiting the project’s flexibility in the future</a:t>
            </a:r>
            <a:endParaRPr/>
          </a:p>
        </p:txBody>
      </p:sp>
      <p:sp>
        <p:nvSpPr>
          <p:cNvPr id="1847" name="Google Shape;1847;gfbe8e2affe_1_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148</a:t>
            </a:fld>
            <a:endParaRPr>
              <a:latin typeface="Arial"/>
              <a:ea typeface="Arial"/>
              <a:cs typeface="Arial"/>
              <a:sym typeface="Arial"/>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851"/>
        <p:cNvGrpSpPr/>
        <p:nvPr/>
      </p:nvGrpSpPr>
      <p:grpSpPr>
        <a:xfrm>
          <a:off x="0" y="0"/>
          <a:ext cx="0" cy="0"/>
          <a:chOff x="0" y="0"/>
          <a:chExt cx="0" cy="0"/>
        </a:xfrm>
      </p:grpSpPr>
      <p:sp>
        <p:nvSpPr>
          <p:cNvPr id="1852" name="Google Shape;1852;gfbe8e2affe_1_23"/>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V&amp;V/Test Plans</a:t>
            </a:r>
            <a:endParaRPr/>
          </a:p>
        </p:txBody>
      </p:sp>
      <p:sp>
        <p:nvSpPr>
          <p:cNvPr id="1853" name="Google Shape;1853;gfbe8e2affe_1_2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lnSpc>
                <a:spcPct val="150000"/>
              </a:lnSpc>
              <a:spcBef>
                <a:spcPts val="0"/>
              </a:spcBef>
              <a:spcAft>
                <a:spcPts val="0"/>
              </a:spcAft>
              <a:buSzPts val="1800"/>
              <a:buChar char="●"/>
            </a:pPr>
            <a:r>
              <a:rPr lang="en"/>
              <a:t>Previous requirements needed a long-duration fully-integrated field test</a:t>
            </a:r>
            <a:endParaRPr/>
          </a:p>
          <a:p>
            <a:pPr marL="457200" lvl="0" indent="-342900" algn="l" rtl="0">
              <a:lnSpc>
                <a:spcPct val="150000"/>
              </a:lnSpc>
              <a:spcBef>
                <a:spcPts val="0"/>
              </a:spcBef>
              <a:spcAft>
                <a:spcPts val="0"/>
              </a:spcAft>
              <a:buSzPts val="1800"/>
              <a:buChar char="●"/>
            </a:pPr>
            <a:r>
              <a:rPr lang="en"/>
              <a:t>New requirements allow decoupling of major areas of concern</a:t>
            </a:r>
            <a:endParaRPr/>
          </a:p>
          <a:p>
            <a:pPr marL="914400" lvl="1" indent="-317500" algn="l" rtl="0">
              <a:lnSpc>
                <a:spcPct val="150000"/>
              </a:lnSpc>
              <a:spcBef>
                <a:spcPts val="0"/>
              </a:spcBef>
              <a:spcAft>
                <a:spcPts val="0"/>
              </a:spcAft>
              <a:buSzPts val="1400"/>
              <a:buChar char="○"/>
            </a:pPr>
            <a:r>
              <a:rPr lang="en"/>
              <a:t>No longer require access to Raytheon ground station or remote off-site test facilities to achieve minimum levels of success</a:t>
            </a:r>
            <a:endParaRPr/>
          </a:p>
          <a:p>
            <a:pPr marL="914400" lvl="1" indent="-317500" algn="l" rtl="0">
              <a:lnSpc>
                <a:spcPct val="150000"/>
              </a:lnSpc>
              <a:spcBef>
                <a:spcPts val="0"/>
              </a:spcBef>
              <a:spcAft>
                <a:spcPts val="0"/>
              </a:spcAft>
              <a:buSzPts val="1400"/>
              <a:buChar char="○"/>
            </a:pPr>
            <a:r>
              <a:rPr lang="en"/>
              <a:t>Shorter tests coincide with removal of off-grid power solution</a:t>
            </a:r>
            <a:endParaRPr/>
          </a:p>
          <a:p>
            <a:pPr marL="914400" lvl="1" indent="-317500" algn="l" rtl="0">
              <a:lnSpc>
                <a:spcPct val="150000"/>
              </a:lnSpc>
              <a:spcBef>
                <a:spcPts val="0"/>
              </a:spcBef>
              <a:spcAft>
                <a:spcPts val="0"/>
              </a:spcAft>
              <a:buSzPts val="1400"/>
              <a:buChar char="○"/>
            </a:pPr>
            <a:r>
              <a:rPr lang="en"/>
              <a:t>Still able to demonstrate the key functionality of the project and separately demonstrate mission endurance capabilities</a:t>
            </a:r>
            <a:endParaRPr/>
          </a:p>
        </p:txBody>
      </p:sp>
      <p:sp>
        <p:nvSpPr>
          <p:cNvPr id="1854" name="Google Shape;1854;gfbe8e2affe_1_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149</a:t>
            </a:fld>
            <a:endParaRPr>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g10253170206_9_0"/>
          <p:cNvPicPr preferRelativeResize="0"/>
          <p:nvPr/>
        </p:nvPicPr>
        <p:blipFill>
          <a:blip r:embed="rId3">
            <a:alphaModFix/>
          </a:blip>
          <a:stretch>
            <a:fillRect/>
          </a:stretch>
        </p:blipFill>
        <p:spPr>
          <a:xfrm>
            <a:off x="1037725" y="1624750"/>
            <a:ext cx="2401405" cy="2767151"/>
          </a:xfrm>
          <a:prstGeom prst="rect">
            <a:avLst/>
          </a:prstGeom>
          <a:noFill/>
          <a:ln>
            <a:noFill/>
          </a:ln>
        </p:spPr>
      </p:pic>
      <p:sp>
        <p:nvSpPr>
          <p:cNvPr id="234" name="Google Shape;234;g10253170206_9_0"/>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Enclosure CAD Models - Design Options</a:t>
            </a:r>
            <a:endParaRPr/>
          </a:p>
        </p:txBody>
      </p:sp>
      <p:sp>
        <p:nvSpPr>
          <p:cNvPr id="235" name="Google Shape;235;g10253170206_9_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15</a:t>
            </a:fld>
            <a:endParaRPr>
              <a:latin typeface="Arial"/>
              <a:ea typeface="Arial"/>
              <a:cs typeface="Arial"/>
              <a:sym typeface="Arial"/>
            </a:endParaRPr>
          </a:p>
        </p:txBody>
      </p:sp>
      <p:sp>
        <p:nvSpPr>
          <p:cNvPr id="236" name="Google Shape;236;g10253170206_9_0"/>
          <p:cNvSpPr txBox="1"/>
          <p:nvPr/>
        </p:nvSpPr>
        <p:spPr>
          <a:xfrm>
            <a:off x="4604275" y="846389"/>
            <a:ext cx="36393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Helvetica Neue"/>
                <a:ea typeface="Helvetica Neue"/>
                <a:cs typeface="Helvetica Neue"/>
                <a:sym typeface="Helvetica Neue"/>
              </a:rPr>
              <a:t>Grid Power</a:t>
            </a:r>
            <a:endParaRPr b="1">
              <a:latin typeface="Helvetica Neue"/>
              <a:ea typeface="Helvetica Neue"/>
              <a:cs typeface="Helvetica Neue"/>
              <a:sym typeface="Helvetica Neue"/>
            </a:endParaRPr>
          </a:p>
        </p:txBody>
      </p:sp>
      <p:sp>
        <p:nvSpPr>
          <p:cNvPr id="237" name="Google Shape;237;g10253170206_9_0"/>
          <p:cNvSpPr txBox="1"/>
          <p:nvPr/>
        </p:nvSpPr>
        <p:spPr>
          <a:xfrm>
            <a:off x="550025" y="846389"/>
            <a:ext cx="36393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Helvetica Neue"/>
                <a:ea typeface="Helvetica Neue"/>
                <a:cs typeface="Helvetica Neue"/>
                <a:sym typeface="Helvetica Neue"/>
              </a:rPr>
              <a:t>Battery Power</a:t>
            </a:r>
            <a:endParaRPr b="1">
              <a:latin typeface="Helvetica Neue"/>
              <a:ea typeface="Helvetica Neue"/>
              <a:cs typeface="Helvetica Neue"/>
              <a:sym typeface="Helvetica Neue"/>
            </a:endParaRPr>
          </a:p>
        </p:txBody>
      </p:sp>
      <p:sp>
        <p:nvSpPr>
          <p:cNvPr id="238" name="Google Shape;238;g10253170206_9_0"/>
          <p:cNvSpPr txBox="1"/>
          <p:nvPr/>
        </p:nvSpPr>
        <p:spPr>
          <a:xfrm>
            <a:off x="1388005" y="1090195"/>
            <a:ext cx="2124900" cy="6156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chemeClr val="dk1"/>
              </a:buClr>
              <a:buSzPts val="1400"/>
              <a:buFont typeface="Helvetica Neue"/>
              <a:buChar char="●"/>
            </a:pPr>
            <a:r>
              <a:rPr lang="en">
                <a:solidFill>
                  <a:schemeClr val="dk1"/>
                </a:solidFill>
                <a:latin typeface="Helvetica Neue"/>
                <a:ea typeface="Helvetica Neue"/>
                <a:cs typeface="Helvetica Neue"/>
                <a:sym typeface="Helvetica Neue"/>
              </a:rPr>
              <a:t>Battery inside box</a:t>
            </a:r>
            <a:endParaRPr>
              <a:solidFill>
                <a:schemeClr val="dk1"/>
              </a:solidFill>
              <a:latin typeface="Helvetica Neue"/>
              <a:ea typeface="Helvetica Neue"/>
              <a:cs typeface="Helvetica Neue"/>
              <a:sym typeface="Helvetica Neue"/>
            </a:endParaRPr>
          </a:p>
          <a:p>
            <a:pPr marL="457200" lvl="0" indent="-317500" algn="l" rtl="0">
              <a:spcBef>
                <a:spcPts val="0"/>
              </a:spcBef>
              <a:spcAft>
                <a:spcPts val="0"/>
              </a:spcAft>
              <a:buClr>
                <a:schemeClr val="dk1"/>
              </a:buClr>
              <a:buSzPts val="1400"/>
              <a:buFont typeface="Helvetica Neue"/>
              <a:buChar char="●"/>
            </a:pPr>
            <a:r>
              <a:rPr lang="en">
                <a:solidFill>
                  <a:schemeClr val="dk1"/>
                </a:solidFill>
                <a:latin typeface="Helvetica Neue"/>
                <a:ea typeface="Helvetica Neue"/>
                <a:cs typeface="Helvetica Neue"/>
                <a:sym typeface="Helvetica Neue"/>
              </a:rPr>
              <a:t>Larger enclosure</a:t>
            </a:r>
            <a:endParaRPr>
              <a:latin typeface="Helvetica Neue"/>
              <a:ea typeface="Helvetica Neue"/>
              <a:cs typeface="Helvetica Neue"/>
              <a:sym typeface="Helvetica Neue"/>
            </a:endParaRPr>
          </a:p>
        </p:txBody>
      </p:sp>
      <p:sp>
        <p:nvSpPr>
          <p:cNvPr id="239" name="Google Shape;239;g10253170206_9_0"/>
          <p:cNvSpPr txBox="1"/>
          <p:nvPr/>
        </p:nvSpPr>
        <p:spPr>
          <a:xfrm>
            <a:off x="5627419" y="1026795"/>
            <a:ext cx="2065800" cy="734700"/>
          </a:xfrm>
          <a:prstGeom prst="rect">
            <a:avLst/>
          </a:prstGeom>
          <a:noFill/>
          <a:ln>
            <a:noFill/>
          </a:ln>
        </p:spPr>
        <p:txBody>
          <a:bodyPr spcFirstLastPara="1" wrap="square" lIns="91425" tIns="91425" rIns="91425" bIns="91425" anchor="ctr" anchorCtr="0">
            <a:noAutofit/>
          </a:bodyPr>
          <a:lstStyle/>
          <a:p>
            <a:pPr marL="457200" lvl="0" indent="-317500" algn="l" rtl="0">
              <a:spcBef>
                <a:spcPts val="0"/>
              </a:spcBef>
              <a:spcAft>
                <a:spcPts val="0"/>
              </a:spcAft>
              <a:buSzPts val="1400"/>
              <a:buFont typeface="Helvetica Neue"/>
              <a:buChar char="●"/>
            </a:pPr>
            <a:r>
              <a:rPr lang="en">
                <a:latin typeface="Helvetica Neue"/>
                <a:ea typeface="Helvetica Neue"/>
                <a:cs typeface="Helvetica Neue"/>
                <a:sym typeface="Helvetica Neue"/>
              </a:rPr>
              <a:t>No battery</a:t>
            </a:r>
            <a:endParaRPr>
              <a:latin typeface="Helvetica Neue"/>
              <a:ea typeface="Helvetica Neue"/>
              <a:cs typeface="Helvetica Neue"/>
              <a:sym typeface="Helvetica Neue"/>
            </a:endParaRPr>
          </a:p>
          <a:p>
            <a:pPr marL="457200" lvl="0" indent="-317500" algn="l" rtl="0">
              <a:spcBef>
                <a:spcPts val="0"/>
              </a:spcBef>
              <a:spcAft>
                <a:spcPts val="0"/>
              </a:spcAft>
              <a:buSzPts val="1400"/>
              <a:buFont typeface="Helvetica Neue"/>
              <a:buChar char="●"/>
            </a:pPr>
            <a:r>
              <a:rPr lang="en">
                <a:latin typeface="Helvetica Neue"/>
                <a:ea typeface="Helvetica Neue"/>
                <a:cs typeface="Helvetica Neue"/>
                <a:sym typeface="Helvetica Neue"/>
              </a:rPr>
              <a:t>Smaller enclosure</a:t>
            </a:r>
            <a:endParaRPr>
              <a:latin typeface="Helvetica Neue"/>
              <a:ea typeface="Helvetica Neue"/>
              <a:cs typeface="Helvetica Neue"/>
              <a:sym typeface="Helvetica Neue"/>
            </a:endParaRPr>
          </a:p>
        </p:txBody>
      </p:sp>
      <p:pic>
        <p:nvPicPr>
          <p:cNvPr id="240" name="Google Shape;240;g10253170206_9_0"/>
          <p:cNvPicPr preferRelativeResize="0"/>
          <p:nvPr/>
        </p:nvPicPr>
        <p:blipFill>
          <a:blip r:embed="rId4">
            <a:alphaModFix/>
          </a:blip>
          <a:stretch>
            <a:fillRect/>
          </a:stretch>
        </p:blipFill>
        <p:spPr>
          <a:xfrm>
            <a:off x="4466004" y="1787097"/>
            <a:ext cx="3915881" cy="2767161"/>
          </a:xfrm>
          <a:prstGeom prst="rect">
            <a:avLst/>
          </a:prstGeom>
          <a:noFill/>
          <a:ln>
            <a:noFill/>
          </a:ln>
        </p:spPr>
      </p:pic>
      <p:cxnSp>
        <p:nvCxnSpPr>
          <p:cNvPr id="241" name="Google Shape;241;g10253170206_9_0"/>
          <p:cNvCxnSpPr/>
          <p:nvPr/>
        </p:nvCxnSpPr>
        <p:spPr>
          <a:xfrm>
            <a:off x="8414225" y="2257425"/>
            <a:ext cx="0" cy="1846200"/>
          </a:xfrm>
          <a:prstGeom prst="straightConnector1">
            <a:avLst/>
          </a:prstGeom>
          <a:noFill/>
          <a:ln w="19050" cap="flat" cmpd="sng">
            <a:solidFill>
              <a:srgbClr val="000000"/>
            </a:solidFill>
            <a:prstDash val="solid"/>
            <a:round/>
            <a:headEnd type="none" w="med" len="med"/>
            <a:tailEnd type="none" w="med" len="med"/>
          </a:ln>
        </p:spPr>
      </p:cxnSp>
      <p:sp>
        <p:nvSpPr>
          <p:cNvPr id="242" name="Google Shape;242;g10253170206_9_0"/>
          <p:cNvSpPr txBox="1"/>
          <p:nvPr/>
        </p:nvSpPr>
        <p:spPr>
          <a:xfrm>
            <a:off x="8366700" y="2969625"/>
            <a:ext cx="654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Helvetica Neue"/>
                <a:ea typeface="Helvetica Neue"/>
                <a:cs typeface="Helvetica Neue"/>
                <a:sym typeface="Helvetica Neue"/>
              </a:rPr>
              <a:t>0.35 m</a:t>
            </a:r>
            <a:endParaRPr sz="1200">
              <a:latin typeface="Helvetica Neue"/>
              <a:ea typeface="Helvetica Neue"/>
              <a:cs typeface="Helvetica Neue"/>
              <a:sym typeface="Helvetica Neue"/>
            </a:endParaRPr>
          </a:p>
        </p:txBody>
      </p:sp>
      <p:cxnSp>
        <p:nvCxnSpPr>
          <p:cNvPr id="243" name="Google Shape;243;g10253170206_9_0"/>
          <p:cNvCxnSpPr/>
          <p:nvPr/>
        </p:nvCxnSpPr>
        <p:spPr>
          <a:xfrm>
            <a:off x="8172775" y="2252982"/>
            <a:ext cx="251100" cy="0"/>
          </a:xfrm>
          <a:prstGeom prst="straightConnector1">
            <a:avLst/>
          </a:prstGeom>
          <a:noFill/>
          <a:ln w="19050" cap="flat" cmpd="sng">
            <a:solidFill>
              <a:schemeClr val="dk1"/>
            </a:solidFill>
            <a:prstDash val="solid"/>
            <a:round/>
            <a:headEnd type="none" w="med" len="med"/>
            <a:tailEnd type="none" w="med" len="med"/>
          </a:ln>
        </p:spPr>
      </p:cxnSp>
      <p:cxnSp>
        <p:nvCxnSpPr>
          <p:cNvPr id="244" name="Google Shape;244;g10253170206_9_0"/>
          <p:cNvCxnSpPr/>
          <p:nvPr/>
        </p:nvCxnSpPr>
        <p:spPr>
          <a:xfrm>
            <a:off x="8172775" y="4104501"/>
            <a:ext cx="251100" cy="0"/>
          </a:xfrm>
          <a:prstGeom prst="straightConnector1">
            <a:avLst/>
          </a:prstGeom>
          <a:noFill/>
          <a:ln w="19050" cap="flat" cmpd="sng">
            <a:solidFill>
              <a:schemeClr val="dk1"/>
            </a:solidFill>
            <a:prstDash val="solid"/>
            <a:round/>
            <a:headEnd type="none" w="med" len="med"/>
            <a:tailEnd type="none" w="med" len="med"/>
          </a:ln>
        </p:spPr>
      </p:cxnSp>
      <p:cxnSp>
        <p:nvCxnSpPr>
          <p:cNvPr id="245" name="Google Shape;245;g10253170206_9_0"/>
          <p:cNvCxnSpPr/>
          <p:nvPr/>
        </p:nvCxnSpPr>
        <p:spPr>
          <a:xfrm>
            <a:off x="3388900" y="2150800"/>
            <a:ext cx="0" cy="2094300"/>
          </a:xfrm>
          <a:prstGeom prst="straightConnector1">
            <a:avLst/>
          </a:prstGeom>
          <a:noFill/>
          <a:ln w="19050" cap="flat" cmpd="sng">
            <a:solidFill>
              <a:srgbClr val="000000"/>
            </a:solidFill>
            <a:prstDash val="solid"/>
            <a:round/>
            <a:headEnd type="none" w="med" len="med"/>
            <a:tailEnd type="none" w="med" len="med"/>
          </a:ln>
        </p:spPr>
      </p:cxnSp>
      <p:sp>
        <p:nvSpPr>
          <p:cNvPr id="246" name="Google Shape;246;g10253170206_9_0"/>
          <p:cNvSpPr txBox="1"/>
          <p:nvPr/>
        </p:nvSpPr>
        <p:spPr>
          <a:xfrm>
            <a:off x="3359975" y="2914075"/>
            <a:ext cx="6546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latin typeface="Helvetica Neue"/>
                <a:ea typeface="Helvetica Neue"/>
                <a:cs typeface="Helvetica Neue"/>
                <a:sym typeface="Helvetica Neue"/>
              </a:rPr>
              <a:t>0.46 m</a:t>
            </a:r>
            <a:endParaRPr sz="1200">
              <a:latin typeface="Helvetica Neue"/>
              <a:ea typeface="Helvetica Neue"/>
              <a:cs typeface="Helvetica Neue"/>
              <a:sym typeface="Helvetica Neue"/>
            </a:endParaRPr>
          </a:p>
        </p:txBody>
      </p:sp>
      <p:cxnSp>
        <p:nvCxnSpPr>
          <p:cNvPr id="247" name="Google Shape;247;g10253170206_9_0"/>
          <p:cNvCxnSpPr/>
          <p:nvPr/>
        </p:nvCxnSpPr>
        <p:spPr>
          <a:xfrm rot="10800000" flipH="1">
            <a:off x="3231825" y="2146100"/>
            <a:ext cx="155700" cy="1800"/>
          </a:xfrm>
          <a:prstGeom prst="straightConnector1">
            <a:avLst/>
          </a:prstGeom>
          <a:noFill/>
          <a:ln w="19050" cap="flat" cmpd="sng">
            <a:solidFill>
              <a:schemeClr val="dk1"/>
            </a:solidFill>
            <a:prstDash val="solid"/>
            <a:round/>
            <a:headEnd type="none" w="med" len="med"/>
            <a:tailEnd type="none" w="med" len="med"/>
          </a:ln>
        </p:spPr>
      </p:cxnSp>
      <p:cxnSp>
        <p:nvCxnSpPr>
          <p:cNvPr id="248" name="Google Shape;248;g10253170206_9_0"/>
          <p:cNvCxnSpPr/>
          <p:nvPr/>
        </p:nvCxnSpPr>
        <p:spPr>
          <a:xfrm>
            <a:off x="3166950" y="4226575"/>
            <a:ext cx="219600" cy="0"/>
          </a:xfrm>
          <a:prstGeom prst="straightConnector1">
            <a:avLst/>
          </a:prstGeom>
          <a:noFill/>
          <a:ln w="19050" cap="flat" cmpd="sng">
            <a:solidFill>
              <a:schemeClr val="dk1"/>
            </a:solidFill>
            <a:prstDash val="solid"/>
            <a:round/>
            <a:headEnd type="none" w="med" len="med"/>
            <a:tailEnd type="none" w="med" len="med"/>
          </a:ln>
        </p:spPr>
      </p:cxnSp>
      <p:cxnSp>
        <p:nvCxnSpPr>
          <p:cNvPr id="249" name="Google Shape;249;g10253170206_9_0"/>
          <p:cNvCxnSpPr/>
          <p:nvPr/>
        </p:nvCxnSpPr>
        <p:spPr>
          <a:xfrm>
            <a:off x="7205889" y="4721240"/>
            <a:ext cx="520200" cy="0"/>
          </a:xfrm>
          <a:prstGeom prst="straightConnector1">
            <a:avLst/>
          </a:prstGeom>
          <a:noFill/>
          <a:ln w="19050" cap="flat" cmpd="sng">
            <a:solidFill>
              <a:schemeClr val="dk1"/>
            </a:solidFill>
            <a:prstDash val="solid"/>
            <a:round/>
            <a:headEnd type="none" w="med" len="med"/>
            <a:tailEnd type="none" w="med" len="med"/>
          </a:ln>
        </p:spPr>
      </p:cxnSp>
      <p:cxnSp>
        <p:nvCxnSpPr>
          <p:cNvPr id="250" name="Google Shape;250;g10253170206_9_0"/>
          <p:cNvCxnSpPr/>
          <p:nvPr/>
        </p:nvCxnSpPr>
        <p:spPr>
          <a:xfrm rot="-5400000">
            <a:off x="7652821" y="4655686"/>
            <a:ext cx="144600" cy="600"/>
          </a:xfrm>
          <a:prstGeom prst="straightConnector1">
            <a:avLst/>
          </a:prstGeom>
          <a:noFill/>
          <a:ln w="19050" cap="flat" cmpd="sng">
            <a:solidFill>
              <a:schemeClr val="dk1"/>
            </a:solidFill>
            <a:prstDash val="solid"/>
            <a:round/>
            <a:headEnd type="none" w="med" len="med"/>
            <a:tailEnd type="none" w="med" len="med"/>
          </a:ln>
        </p:spPr>
      </p:cxnSp>
      <p:cxnSp>
        <p:nvCxnSpPr>
          <p:cNvPr id="251" name="Google Shape;251;g10253170206_9_0"/>
          <p:cNvCxnSpPr/>
          <p:nvPr/>
        </p:nvCxnSpPr>
        <p:spPr>
          <a:xfrm rot="-5400000">
            <a:off x="7133894" y="4655686"/>
            <a:ext cx="144600" cy="600"/>
          </a:xfrm>
          <a:prstGeom prst="straightConnector1">
            <a:avLst/>
          </a:prstGeom>
          <a:noFill/>
          <a:ln w="19050" cap="flat" cmpd="sng">
            <a:solidFill>
              <a:schemeClr val="dk1"/>
            </a:solidFill>
            <a:prstDash val="solid"/>
            <a:round/>
            <a:headEnd type="none" w="med" len="med"/>
            <a:tailEnd type="none" w="med" len="med"/>
          </a:ln>
        </p:spPr>
      </p:cxnSp>
      <p:sp>
        <p:nvSpPr>
          <p:cNvPr id="252" name="Google Shape;252;g10253170206_9_0"/>
          <p:cNvSpPr txBox="1"/>
          <p:nvPr/>
        </p:nvSpPr>
        <p:spPr>
          <a:xfrm>
            <a:off x="7203516" y="4638063"/>
            <a:ext cx="605100" cy="21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Helvetica Neue"/>
                <a:ea typeface="Helvetica Neue"/>
                <a:cs typeface="Helvetica Neue"/>
                <a:sym typeface="Helvetica Neue"/>
              </a:rPr>
              <a:t>0.1 m</a:t>
            </a:r>
            <a:endParaRPr sz="1200">
              <a:latin typeface="Helvetica Neue"/>
              <a:ea typeface="Helvetica Neue"/>
              <a:cs typeface="Helvetica Neue"/>
              <a:sym typeface="Helvetica Neue"/>
            </a:endParaRPr>
          </a:p>
        </p:txBody>
      </p:sp>
      <p:cxnSp>
        <p:nvCxnSpPr>
          <p:cNvPr id="253" name="Google Shape;253;g10253170206_9_0"/>
          <p:cNvCxnSpPr/>
          <p:nvPr/>
        </p:nvCxnSpPr>
        <p:spPr>
          <a:xfrm rot="10800000">
            <a:off x="1196350" y="1914675"/>
            <a:ext cx="4800" cy="193500"/>
          </a:xfrm>
          <a:prstGeom prst="straightConnector1">
            <a:avLst/>
          </a:prstGeom>
          <a:noFill/>
          <a:ln w="19050" cap="flat" cmpd="sng">
            <a:solidFill>
              <a:schemeClr val="dk1"/>
            </a:solidFill>
            <a:prstDash val="solid"/>
            <a:round/>
            <a:headEnd type="none" w="med" len="med"/>
            <a:tailEnd type="none" w="med" len="med"/>
          </a:ln>
        </p:spPr>
      </p:cxnSp>
      <p:cxnSp>
        <p:nvCxnSpPr>
          <p:cNvPr id="254" name="Google Shape;254;g10253170206_9_0"/>
          <p:cNvCxnSpPr/>
          <p:nvPr/>
        </p:nvCxnSpPr>
        <p:spPr>
          <a:xfrm rot="10800000">
            <a:off x="1505676" y="1756196"/>
            <a:ext cx="0" cy="163800"/>
          </a:xfrm>
          <a:prstGeom prst="straightConnector1">
            <a:avLst/>
          </a:prstGeom>
          <a:noFill/>
          <a:ln w="19050" cap="flat" cmpd="sng">
            <a:solidFill>
              <a:schemeClr val="dk1"/>
            </a:solidFill>
            <a:prstDash val="solid"/>
            <a:round/>
            <a:headEnd type="none" w="med" len="med"/>
            <a:tailEnd type="none" w="med" len="med"/>
          </a:ln>
        </p:spPr>
      </p:cxnSp>
      <p:cxnSp>
        <p:nvCxnSpPr>
          <p:cNvPr id="255" name="Google Shape;255;g10253170206_9_0"/>
          <p:cNvCxnSpPr/>
          <p:nvPr/>
        </p:nvCxnSpPr>
        <p:spPr>
          <a:xfrm rot="10800000" flipH="1">
            <a:off x="1196075" y="1767288"/>
            <a:ext cx="309600" cy="141600"/>
          </a:xfrm>
          <a:prstGeom prst="straightConnector1">
            <a:avLst/>
          </a:prstGeom>
          <a:noFill/>
          <a:ln w="19050" cap="flat" cmpd="sng">
            <a:solidFill>
              <a:schemeClr val="dk1"/>
            </a:solidFill>
            <a:prstDash val="solid"/>
            <a:round/>
            <a:headEnd type="none" w="med" len="med"/>
            <a:tailEnd type="none" w="med" len="med"/>
          </a:ln>
        </p:spPr>
      </p:cxnSp>
      <p:sp>
        <p:nvSpPr>
          <p:cNvPr id="256" name="Google Shape;256;g10253170206_9_0"/>
          <p:cNvSpPr txBox="1"/>
          <p:nvPr/>
        </p:nvSpPr>
        <p:spPr>
          <a:xfrm>
            <a:off x="912875" y="1496900"/>
            <a:ext cx="1185600" cy="26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Helvetica Neue"/>
                <a:ea typeface="Helvetica Neue"/>
                <a:cs typeface="Helvetica Neue"/>
                <a:sym typeface="Helvetica Neue"/>
              </a:rPr>
              <a:t>0.23 m</a:t>
            </a:r>
            <a:endParaRPr sz="1200">
              <a:latin typeface="Helvetica Neue"/>
              <a:ea typeface="Helvetica Neue"/>
              <a:cs typeface="Helvetica Neue"/>
              <a:sym typeface="Helvetica Neue"/>
            </a:endParaRPr>
          </a:p>
        </p:txBody>
      </p:sp>
      <p:cxnSp>
        <p:nvCxnSpPr>
          <p:cNvPr id="257" name="Google Shape;257;g10253170206_9_0"/>
          <p:cNvCxnSpPr/>
          <p:nvPr/>
        </p:nvCxnSpPr>
        <p:spPr>
          <a:xfrm>
            <a:off x="1252275" y="4275479"/>
            <a:ext cx="0" cy="282900"/>
          </a:xfrm>
          <a:prstGeom prst="straightConnector1">
            <a:avLst/>
          </a:prstGeom>
          <a:noFill/>
          <a:ln w="19050" cap="flat" cmpd="sng">
            <a:solidFill>
              <a:schemeClr val="dk1"/>
            </a:solidFill>
            <a:prstDash val="solid"/>
            <a:round/>
            <a:headEnd type="none" w="med" len="med"/>
            <a:tailEnd type="none" w="med" len="med"/>
          </a:ln>
        </p:spPr>
      </p:cxnSp>
      <p:cxnSp>
        <p:nvCxnSpPr>
          <p:cNvPr id="258" name="Google Shape;258;g10253170206_9_0"/>
          <p:cNvCxnSpPr/>
          <p:nvPr/>
        </p:nvCxnSpPr>
        <p:spPr>
          <a:xfrm>
            <a:off x="1251750" y="4557275"/>
            <a:ext cx="1762800" cy="28200"/>
          </a:xfrm>
          <a:prstGeom prst="straightConnector1">
            <a:avLst/>
          </a:prstGeom>
          <a:noFill/>
          <a:ln w="19050" cap="flat" cmpd="sng">
            <a:solidFill>
              <a:schemeClr val="dk1"/>
            </a:solidFill>
            <a:prstDash val="solid"/>
            <a:round/>
            <a:headEnd type="none" w="med" len="med"/>
            <a:tailEnd type="none" w="med" len="med"/>
          </a:ln>
        </p:spPr>
      </p:cxnSp>
      <p:sp>
        <p:nvSpPr>
          <p:cNvPr id="259" name="Google Shape;259;g10253170206_9_0"/>
          <p:cNvSpPr txBox="1"/>
          <p:nvPr/>
        </p:nvSpPr>
        <p:spPr>
          <a:xfrm>
            <a:off x="1886152" y="4542405"/>
            <a:ext cx="1185600" cy="36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latin typeface="Helvetica Neue"/>
                <a:ea typeface="Helvetica Neue"/>
                <a:cs typeface="Helvetica Neue"/>
                <a:sym typeface="Helvetica Neue"/>
              </a:rPr>
              <a:t>0.38 m</a:t>
            </a:r>
            <a:endParaRPr sz="1200">
              <a:latin typeface="Helvetica Neue"/>
              <a:ea typeface="Helvetica Neue"/>
              <a:cs typeface="Helvetica Neue"/>
              <a:sym typeface="Helvetica Neue"/>
            </a:endParaRPr>
          </a:p>
        </p:txBody>
      </p:sp>
      <p:cxnSp>
        <p:nvCxnSpPr>
          <p:cNvPr id="260" name="Google Shape;260;g10253170206_9_0"/>
          <p:cNvCxnSpPr/>
          <p:nvPr/>
        </p:nvCxnSpPr>
        <p:spPr>
          <a:xfrm>
            <a:off x="3014550" y="4310191"/>
            <a:ext cx="0" cy="282900"/>
          </a:xfrm>
          <a:prstGeom prst="straightConnector1">
            <a:avLst/>
          </a:prstGeom>
          <a:noFill/>
          <a:ln w="19050" cap="flat" cmpd="sng">
            <a:solidFill>
              <a:schemeClr val="dk1"/>
            </a:solidFill>
            <a:prstDash val="solid"/>
            <a:round/>
            <a:headEnd type="none" w="med" len="med"/>
            <a:tailEnd type="none" w="med" len="med"/>
          </a:ln>
        </p:spPr>
      </p:cxn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858"/>
        <p:cNvGrpSpPr/>
        <p:nvPr/>
      </p:nvGrpSpPr>
      <p:grpSpPr>
        <a:xfrm>
          <a:off x="0" y="0"/>
          <a:ext cx="0" cy="0"/>
          <a:chOff x="0" y="0"/>
          <a:chExt cx="0" cy="0"/>
        </a:xfrm>
      </p:grpSpPr>
      <p:sp>
        <p:nvSpPr>
          <p:cNvPr id="1859" name="Google Shape;1859;gfbe8e2affe_1_29"/>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Software</a:t>
            </a:r>
            <a:endParaRPr/>
          </a:p>
        </p:txBody>
      </p:sp>
      <p:sp>
        <p:nvSpPr>
          <p:cNvPr id="1860" name="Google Shape;1860;gfbe8e2affe_1_29"/>
          <p:cNvSpPr txBox="1">
            <a:spLocks noGrp="1"/>
          </p:cNvSpPr>
          <p:nvPr>
            <p:ph type="body" idx="1"/>
          </p:nvPr>
        </p:nvSpPr>
        <p:spPr>
          <a:xfrm>
            <a:off x="228600" y="1378225"/>
            <a:ext cx="3999900" cy="3190800"/>
          </a:xfrm>
          <a:prstGeom prst="rect">
            <a:avLst/>
          </a:prstGeom>
        </p:spPr>
        <p:txBody>
          <a:bodyPr spcFirstLastPara="1" wrap="square" lIns="91425" tIns="91425" rIns="91425" bIns="91425" anchor="t" anchorCtr="0">
            <a:normAutofit lnSpcReduction="10000"/>
          </a:bodyPr>
          <a:lstStyle/>
          <a:p>
            <a:pPr marL="457200" lvl="0" indent="-317500" algn="l" rtl="0">
              <a:spcBef>
                <a:spcPts val="0"/>
              </a:spcBef>
              <a:spcAft>
                <a:spcPts val="0"/>
              </a:spcAft>
              <a:buSzPts val="1400"/>
              <a:buChar char="●"/>
            </a:pPr>
            <a:r>
              <a:rPr lang="en"/>
              <a:t>Communication Protocols</a:t>
            </a:r>
            <a:endParaRPr/>
          </a:p>
          <a:p>
            <a:pPr marL="914400" lvl="1" indent="-304800" algn="l" rtl="0">
              <a:spcBef>
                <a:spcPts val="0"/>
              </a:spcBef>
              <a:spcAft>
                <a:spcPts val="0"/>
              </a:spcAft>
              <a:buSzPts val="1200"/>
              <a:buChar char="○"/>
            </a:pPr>
            <a:r>
              <a:rPr lang="en"/>
              <a:t>The protocol with which containers will exchange data is defined</a:t>
            </a:r>
            <a:endParaRPr/>
          </a:p>
          <a:p>
            <a:pPr marL="914400" lvl="1" indent="-304800" algn="l" rtl="0">
              <a:spcBef>
                <a:spcPts val="0"/>
              </a:spcBef>
              <a:spcAft>
                <a:spcPts val="0"/>
              </a:spcAft>
              <a:buSzPts val="1200"/>
              <a:buChar char="○"/>
            </a:pPr>
            <a:r>
              <a:rPr lang="en"/>
              <a:t>The pattern for specifying which containers provide what data is defined</a:t>
            </a:r>
            <a:endParaRPr/>
          </a:p>
          <a:p>
            <a:pPr marL="914400" lvl="1" indent="-304800" algn="l" rtl="0">
              <a:spcBef>
                <a:spcPts val="0"/>
              </a:spcBef>
              <a:spcAft>
                <a:spcPts val="0"/>
              </a:spcAft>
              <a:buSzPts val="1200"/>
              <a:buChar char="○"/>
            </a:pPr>
            <a:r>
              <a:rPr lang="en"/>
              <a:t>A preliminary implementation of the interface software to manage sending and receiving data on each container</a:t>
            </a:r>
            <a:endParaRPr/>
          </a:p>
          <a:p>
            <a:pPr marL="457200" lvl="0" indent="-317500" algn="l" rtl="0">
              <a:spcBef>
                <a:spcPts val="0"/>
              </a:spcBef>
              <a:spcAft>
                <a:spcPts val="0"/>
              </a:spcAft>
              <a:buSzPts val="1400"/>
              <a:buChar char="●"/>
            </a:pPr>
            <a:r>
              <a:rPr lang="en"/>
              <a:t>Defining Data Flow</a:t>
            </a:r>
            <a:endParaRPr/>
          </a:p>
          <a:p>
            <a:pPr marL="914400" lvl="1" indent="-304800" algn="l" rtl="0">
              <a:spcBef>
                <a:spcPts val="0"/>
              </a:spcBef>
              <a:spcAft>
                <a:spcPts val="0"/>
              </a:spcAft>
              <a:buSzPts val="1200"/>
              <a:buChar char="○"/>
            </a:pPr>
            <a:r>
              <a:rPr lang="en"/>
              <a:t>Each subsystem has a list of defined data flowing from it.</a:t>
            </a:r>
            <a:endParaRPr/>
          </a:p>
          <a:p>
            <a:pPr marL="914400" lvl="1" indent="-304800" algn="l" rtl="0">
              <a:spcBef>
                <a:spcPts val="0"/>
              </a:spcBef>
              <a:spcAft>
                <a:spcPts val="0"/>
              </a:spcAft>
              <a:buSzPts val="1200"/>
              <a:buChar char="○"/>
            </a:pPr>
            <a:r>
              <a:rPr lang="en"/>
              <a:t>Each subsystem has a list of data that it could need from other subsystems and a list of those corresponding systems.</a:t>
            </a:r>
            <a:endParaRPr/>
          </a:p>
        </p:txBody>
      </p:sp>
      <p:sp>
        <p:nvSpPr>
          <p:cNvPr id="1861" name="Google Shape;1861;gfbe8e2affe_1_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solidFill>
                  <a:schemeClr val="dk2"/>
                </a:solidFill>
              </a:rPr>
              <a:t>150</a:t>
            </a:fld>
            <a:endParaRPr>
              <a:solidFill>
                <a:schemeClr val="dk2"/>
              </a:solidFill>
            </a:endParaRPr>
          </a:p>
        </p:txBody>
      </p:sp>
      <p:sp>
        <p:nvSpPr>
          <p:cNvPr id="1862" name="Google Shape;1862;gfbe8e2affe_1_29"/>
          <p:cNvSpPr txBox="1">
            <a:spLocks noGrp="1"/>
          </p:cNvSpPr>
          <p:nvPr>
            <p:ph type="body" idx="1"/>
          </p:nvPr>
        </p:nvSpPr>
        <p:spPr>
          <a:xfrm>
            <a:off x="228600" y="777300"/>
            <a:ext cx="8686800" cy="600900"/>
          </a:xfrm>
          <a:prstGeom prst="rect">
            <a:avLst/>
          </a:prstGeom>
        </p:spPr>
        <p:txBody>
          <a:bodyPr spcFirstLastPara="1" wrap="square" lIns="91425" tIns="91425" rIns="91425" bIns="91425" anchor="t" anchorCtr="0">
            <a:normAutofit fontScale="92500" lnSpcReduction="10000"/>
          </a:bodyPr>
          <a:lstStyle/>
          <a:p>
            <a:pPr marL="0" lvl="0" indent="0" algn="ctr" rtl="0">
              <a:spcBef>
                <a:spcPts val="0"/>
              </a:spcBef>
              <a:spcAft>
                <a:spcPts val="0"/>
              </a:spcAft>
              <a:buNone/>
            </a:pPr>
            <a:r>
              <a:rPr lang="en" sz="1500" b="1"/>
              <a:t>What has been done: </a:t>
            </a:r>
            <a:r>
              <a:rPr lang="en" sz="1500"/>
              <a:t>Proof of Concept Container Integration</a:t>
            </a:r>
            <a:endParaRPr sz="1500"/>
          </a:p>
          <a:p>
            <a:pPr marL="0" lvl="0" indent="0" algn="ctr" rtl="0">
              <a:spcBef>
                <a:spcPts val="0"/>
              </a:spcBef>
              <a:spcAft>
                <a:spcPts val="0"/>
              </a:spcAft>
              <a:buNone/>
            </a:pPr>
            <a:r>
              <a:rPr lang="en" sz="1150"/>
              <a:t>In other words: prove that the containers can communicate</a:t>
            </a:r>
            <a:endParaRPr sz="1150"/>
          </a:p>
        </p:txBody>
      </p:sp>
      <p:sp>
        <p:nvSpPr>
          <p:cNvPr id="1863" name="Google Shape;1863;gfbe8e2affe_1_29"/>
          <p:cNvSpPr txBox="1">
            <a:spLocks noGrp="1"/>
          </p:cNvSpPr>
          <p:nvPr>
            <p:ph type="body" idx="1"/>
          </p:nvPr>
        </p:nvSpPr>
        <p:spPr>
          <a:xfrm>
            <a:off x="4915500" y="1378200"/>
            <a:ext cx="3999900" cy="3190800"/>
          </a:xfrm>
          <a:prstGeom prst="rect">
            <a:avLst/>
          </a:prstGeom>
        </p:spPr>
        <p:txBody>
          <a:bodyPr spcFirstLastPara="1" wrap="square" lIns="91425" tIns="91425" rIns="91425" bIns="91425" anchor="t" anchorCtr="0">
            <a:normAutofit/>
          </a:bodyPr>
          <a:lstStyle/>
          <a:p>
            <a:pPr marL="457200" lvl="0" indent="-317500" algn="l" rtl="0">
              <a:spcBef>
                <a:spcPts val="0"/>
              </a:spcBef>
              <a:spcAft>
                <a:spcPts val="0"/>
              </a:spcAft>
              <a:buSzPts val="1400"/>
              <a:buChar char="●"/>
            </a:pPr>
            <a:r>
              <a:rPr lang="en"/>
              <a:t>Container Orchestration</a:t>
            </a:r>
            <a:endParaRPr/>
          </a:p>
          <a:p>
            <a:pPr marL="914400" lvl="1" indent="-304800" algn="l" rtl="0">
              <a:spcBef>
                <a:spcPts val="0"/>
              </a:spcBef>
              <a:spcAft>
                <a:spcPts val="0"/>
              </a:spcAft>
              <a:buSzPts val="1200"/>
              <a:buChar char="○"/>
            </a:pPr>
            <a:r>
              <a:rPr lang="en"/>
              <a:t>Two containers are able to pass information to each other.</a:t>
            </a:r>
            <a:endParaRPr/>
          </a:p>
          <a:p>
            <a:pPr marL="914400" lvl="1" indent="-304800" algn="l" rtl="0">
              <a:spcBef>
                <a:spcPts val="0"/>
              </a:spcBef>
              <a:spcAft>
                <a:spcPts val="0"/>
              </a:spcAft>
              <a:buSzPts val="1200"/>
              <a:buChar char="○"/>
            </a:pPr>
            <a:r>
              <a:rPr lang="en"/>
              <a:t>Functions or if statements execute based off of information from the other container.</a:t>
            </a:r>
            <a:endParaRPr/>
          </a:p>
          <a:p>
            <a:pPr marL="457200" lvl="0" indent="-317500" algn="l" rtl="0">
              <a:spcBef>
                <a:spcPts val="0"/>
              </a:spcBef>
              <a:spcAft>
                <a:spcPts val="0"/>
              </a:spcAft>
              <a:buSzPts val="1400"/>
              <a:buChar char="●"/>
            </a:pPr>
            <a:r>
              <a:rPr lang="en"/>
              <a:t>Container and COSMOS</a:t>
            </a:r>
            <a:endParaRPr/>
          </a:p>
          <a:p>
            <a:pPr marL="914400" lvl="1" indent="-304800" algn="l" rtl="0">
              <a:spcBef>
                <a:spcPts val="0"/>
              </a:spcBef>
              <a:spcAft>
                <a:spcPts val="0"/>
              </a:spcAft>
              <a:buSzPts val="1200"/>
              <a:buChar char="○"/>
            </a:pPr>
            <a:r>
              <a:rPr lang="en"/>
              <a:t>Format of information received is known.</a:t>
            </a:r>
            <a:endParaRPr/>
          </a:p>
          <a:p>
            <a:pPr marL="914400" lvl="1" indent="-304800" algn="l" rtl="0">
              <a:spcBef>
                <a:spcPts val="0"/>
              </a:spcBef>
              <a:spcAft>
                <a:spcPts val="0"/>
              </a:spcAft>
              <a:buSzPts val="1200"/>
              <a:buChar char="○"/>
            </a:pPr>
            <a:r>
              <a:rPr lang="en"/>
              <a:t>Format of information sent is known.</a:t>
            </a:r>
            <a:endParaRPr/>
          </a:p>
          <a:p>
            <a:pPr marL="914400" lvl="1" indent="-304800" algn="l" rtl="0">
              <a:spcBef>
                <a:spcPts val="0"/>
              </a:spcBef>
              <a:spcAft>
                <a:spcPts val="0"/>
              </a:spcAft>
              <a:buSzPts val="1200"/>
              <a:buChar char="○"/>
            </a:pPr>
            <a:r>
              <a:rPr lang="en"/>
              <a:t>Communication protocols tie-in is determined feasible or not.</a:t>
            </a:r>
            <a:endParaRPr/>
          </a:p>
        </p:txBody>
      </p:sp>
      <p:cxnSp>
        <p:nvCxnSpPr>
          <p:cNvPr id="1864" name="Google Shape;1864;gfbe8e2affe_1_29"/>
          <p:cNvCxnSpPr/>
          <p:nvPr/>
        </p:nvCxnSpPr>
        <p:spPr>
          <a:xfrm>
            <a:off x="242850" y="1378200"/>
            <a:ext cx="8658300" cy="21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868"/>
        <p:cNvGrpSpPr/>
        <p:nvPr/>
      </p:nvGrpSpPr>
      <p:grpSpPr>
        <a:xfrm>
          <a:off x="0" y="0"/>
          <a:ext cx="0" cy="0"/>
          <a:chOff x="0" y="0"/>
          <a:chExt cx="0" cy="0"/>
        </a:xfrm>
      </p:grpSpPr>
      <p:sp>
        <p:nvSpPr>
          <p:cNvPr id="1869" name="Google Shape;1869;gfbe8e2affe_10_22"/>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Software</a:t>
            </a:r>
            <a:endParaRPr/>
          </a:p>
        </p:txBody>
      </p:sp>
      <p:sp>
        <p:nvSpPr>
          <p:cNvPr id="1870" name="Google Shape;1870;gfbe8e2affe_10_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chemeClr val="dk2"/>
                </a:solidFill>
              </a:rPr>
              <a:t>151</a:t>
            </a:fld>
            <a:endParaRPr>
              <a:solidFill>
                <a:schemeClr val="dk2"/>
              </a:solidFill>
            </a:endParaRPr>
          </a:p>
        </p:txBody>
      </p:sp>
      <p:sp>
        <p:nvSpPr>
          <p:cNvPr id="1871" name="Google Shape;1871;gfbe8e2affe_10_22"/>
          <p:cNvSpPr txBox="1">
            <a:spLocks noGrp="1"/>
          </p:cNvSpPr>
          <p:nvPr>
            <p:ph type="body" idx="1"/>
          </p:nvPr>
        </p:nvSpPr>
        <p:spPr>
          <a:xfrm>
            <a:off x="228600" y="1380300"/>
            <a:ext cx="3999900" cy="36765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sz="1300"/>
              <a:t>Integration of Communication and Orchestration</a:t>
            </a:r>
            <a:endParaRPr sz="1300"/>
          </a:p>
          <a:p>
            <a:pPr marL="914400" lvl="1" indent="-298450" algn="l" rtl="0">
              <a:spcBef>
                <a:spcPts val="0"/>
              </a:spcBef>
              <a:spcAft>
                <a:spcPts val="0"/>
              </a:spcAft>
              <a:buSzPts val="1100"/>
              <a:buChar char="○"/>
            </a:pPr>
            <a:r>
              <a:rPr lang="en" sz="1100"/>
              <a:t>The orbital simulation and orbital FSW containers communicate via pub/sub communication.</a:t>
            </a:r>
            <a:endParaRPr sz="1100"/>
          </a:p>
          <a:p>
            <a:pPr marL="914400" lvl="1" indent="-298450" algn="l" rtl="0">
              <a:spcBef>
                <a:spcPts val="0"/>
              </a:spcBef>
              <a:spcAft>
                <a:spcPts val="0"/>
              </a:spcAft>
              <a:buSzPts val="1100"/>
              <a:buChar char="○"/>
            </a:pPr>
            <a:r>
              <a:rPr lang="en" sz="1100"/>
              <a:t>Variables are received and sent automatically based on each container's subscribed-to and published information.</a:t>
            </a:r>
            <a:endParaRPr sz="1100"/>
          </a:p>
          <a:p>
            <a:pPr marL="457200" lvl="0" indent="-311150" algn="l" rtl="0">
              <a:spcBef>
                <a:spcPts val="0"/>
              </a:spcBef>
              <a:spcAft>
                <a:spcPts val="0"/>
              </a:spcAft>
              <a:buSzPts val="1300"/>
              <a:buChar char="●"/>
            </a:pPr>
            <a:r>
              <a:rPr lang="en" sz="1300"/>
              <a:t>Updating Orbital Simulation and Orbital FSW</a:t>
            </a:r>
            <a:endParaRPr sz="1300"/>
          </a:p>
          <a:p>
            <a:pPr marL="914400" lvl="1" indent="-298450" algn="l" rtl="0">
              <a:spcBef>
                <a:spcPts val="0"/>
              </a:spcBef>
              <a:spcAft>
                <a:spcPts val="0"/>
              </a:spcAft>
              <a:buSzPts val="1100"/>
              <a:buChar char="○"/>
            </a:pPr>
            <a:r>
              <a:rPr lang="en" sz="1100"/>
              <a:t>Orbital simulation will have pre-defined initial state, will subscribe to changes from FSW, publish orbital state, and change orbital state based on information from FSW</a:t>
            </a:r>
            <a:endParaRPr sz="1100"/>
          </a:p>
          <a:p>
            <a:pPr marL="914400" lvl="1" indent="-298450" algn="l" rtl="0">
              <a:spcBef>
                <a:spcPts val="0"/>
              </a:spcBef>
              <a:spcAft>
                <a:spcPts val="0"/>
              </a:spcAft>
              <a:buSzPts val="1100"/>
              <a:buChar char="○"/>
            </a:pPr>
            <a:r>
              <a:rPr lang="en" sz="1100"/>
              <a:t>Orbital FSW will receive and execute commands from COSMOS, subscribe to telemetry from the orbital simulation, publish changes to hardware, and make decisions based on orbital simulation telemetry</a:t>
            </a:r>
            <a:endParaRPr sz="1100"/>
          </a:p>
          <a:p>
            <a:pPr marL="0" lvl="0" indent="0" algn="l" rtl="0">
              <a:spcBef>
                <a:spcPts val="0"/>
              </a:spcBef>
              <a:spcAft>
                <a:spcPts val="0"/>
              </a:spcAft>
              <a:buNone/>
            </a:pPr>
            <a:endParaRPr sz="1200"/>
          </a:p>
        </p:txBody>
      </p:sp>
      <p:sp>
        <p:nvSpPr>
          <p:cNvPr id="1872" name="Google Shape;1872;gfbe8e2affe_10_22"/>
          <p:cNvSpPr txBox="1">
            <a:spLocks noGrp="1"/>
          </p:cNvSpPr>
          <p:nvPr>
            <p:ph type="body" idx="1"/>
          </p:nvPr>
        </p:nvSpPr>
        <p:spPr>
          <a:xfrm>
            <a:off x="228600" y="777300"/>
            <a:ext cx="8343300" cy="603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500" b="1"/>
              <a:t>Done by end of Semester: </a:t>
            </a:r>
            <a:r>
              <a:rPr lang="en" sz="1500"/>
              <a:t>Proof of Concept Full Simulation, FSW, and COSMOS Integration</a:t>
            </a:r>
            <a:endParaRPr sz="1500"/>
          </a:p>
          <a:p>
            <a:pPr marL="0" lvl="0" indent="0" algn="ctr" rtl="0">
              <a:spcBef>
                <a:spcPts val="0"/>
              </a:spcBef>
              <a:spcAft>
                <a:spcPts val="0"/>
              </a:spcAft>
              <a:buNone/>
            </a:pPr>
            <a:r>
              <a:rPr lang="en" sz="1100"/>
              <a:t>In other words: integrate everything to be a fully working orbital system from ground station to orbital propagation and logging</a:t>
            </a:r>
            <a:endParaRPr sz="1100"/>
          </a:p>
        </p:txBody>
      </p:sp>
      <p:sp>
        <p:nvSpPr>
          <p:cNvPr id="1873" name="Google Shape;1873;gfbe8e2affe_10_22"/>
          <p:cNvSpPr txBox="1">
            <a:spLocks noGrp="1"/>
          </p:cNvSpPr>
          <p:nvPr>
            <p:ph type="body" idx="1"/>
          </p:nvPr>
        </p:nvSpPr>
        <p:spPr>
          <a:xfrm>
            <a:off x="4915500" y="1380300"/>
            <a:ext cx="3999900" cy="36765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sz="1300"/>
              <a:t>Creation of Start and Stop Script</a:t>
            </a:r>
            <a:endParaRPr sz="1300"/>
          </a:p>
          <a:p>
            <a:pPr marL="914400" lvl="1" indent="-298450" algn="l" rtl="0">
              <a:spcBef>
                <a:spcPts val="0"/>
              </a:spcBef>
              <a:spcAft>
                <a:spcPts val="0"/>
              </a:spcAft>
              <a:buSzPts val="1100"/>
              <a:buChar char="○"/>
            </a:pPr>
            <a:r>
              <a:rPr lang="en" sz="1100"/>
              <a:t>Script to start, stop, and build GRASS</a:t>
            </a:r>
            <a:endParaRPr sz="1100"/>
          </a:p>
          <a:p>
            <a:pPr marL="457200" lvl="0" indent="-311150" algn="l" rtl="0">
              <a:spcBef>
                <a:spcPts val="0"/>
              </a:spcBef>
              <a:spcAft>
                <a:spcPts val="0"/>
              </a:spcAft>
              <a:buSzPts val="1300"/>
              <a:buChar char="●"/>
            </a:pPr>
            <a:r>
              <a:rPr lang="en" sz="1300"/>
              <a:t>Create Logging System</a:t>
            </a:r>
            <a:endParaRPr sz="1300"/>
          </a:p>
          <a:p>
            <a:pPr marL="914400" lvl="1" indent="-298450" algn="l" rtl="0">
              <a:spcBef>
                <a:spcPts val="0"/>
              </a:spcBef>
              <a:spcAft>
                <a:spcPts val="0"/>
              </a:spcAft>
              <a:buSzPts val="1100"/>
              <a:buChar char="○"/>
            </a:pPr>
            <a:r>
              <a:rPr lang="en" sz="1100"/>
              <a:t>A container that will log all telemetry and commands from orbital and FSW subsystems.</a:t>
            </a:r>
            <a:endParaRPr sz="1100"/>
          </a:p>
          <a:p>
            <a:pPr marL="457200" lvl="0" indent="-311150" algn="l" rtl="0">
              <a:spcBef>
                <a:spcPts val="0"/>
              </a:spcBef>
              <a:spcAft>
                <a:spcPts val="0"/>
              </a:spcAft>
              <a:buSzPts val="1300"/>
              <a:buChar char="●"/>
            </a:pPr>
            <a:r>
              <a:rPr lang="en" sz="1300"/>
              <a:t>COSMOS Commands</a:t>
            </a:r>
            <a:endParaRPr sz="1300"/>
          </a:p>
          <a:p>
            <a:pPr marL="914400" lvl="1" indent="-298450" algn="l" rtl="0">
              <a:spcBef>
                <a:spcPts val="0"/>
              </a:spcBef>
              <a:spcAft>
                <a:spcPts val="0"/>
              </a:spcAft>
              <a:buSzPts val="1100"/>
              <a:buChar char="○"/>
            </a:pPr>
            <a:r>
              <a:rPr lang="en" sz="1100"/>
              <a:t>Investigate exactly how the COSMOS commands are translated through the SDR. Figure out what format these commands in as. Figure out how the FSW systems will be able to read and interpret these commands.</a:t>
            </a:r>
            <a:endParaRPr sz="1100"/>
          </a:p>
          <a:p>
            <a:pPr marL="457200" lvl="0" indent="-311150" algn="l" rtl="0">
              <a:spcBef>
                <a:spcPts val="0"/>
              </a:spcBef>
              <a:spcAft>
                <a:spcPts val="0"/>
              </a:spcAft>
              <a:buSzPts val="1300"/>
              <a:buChar char="●"/>
            </a:pPr>
            <a:r>
              <a:rPr lang="en" sz="1300"/>
              <a:t>First Unit Test</a:t>
            </a:r>
            <a:endParaRPr sz="1300"/>
          </a:p>
          <a:p>
            <a:pPr marL="914400" lvl="1" indent="-298450" algn="l" rtl="0">
              <a:spcBef>
                <a:spcPts val="0"/>
              </a:spcBef>
              <a:spcAft>
                <a:spcPts val="0"/>
              </a:spcAft>
              <a:buSzPts val="1100"/>
              <a:buChar char="○"/>
            </a:pPr>
            <a:r>
              <a:rPr lang="en" sz="1100"/>
              <a:t>Unit test is created and passes for each orbital code file.</a:t>
            </a:r>
            <a:endParaRPr sz="1100"/>
          </a:p>
        </p:txBody>
      </p:sp>
      <p:cxnSp>
        <p:nvCxnSpPr>
          <p:cNvPr id="1874" name="Google Shape;1874;gfbe8e2affe_10_22"/>
          <p:cNvCxnSpPr/>
          <p:nvPr/>
        </p:nvCxnSpPr>
        <p:spPr>
          <a:xfrm>
            <a:off x="242850" y="1380300"/>
            <a:ext cx="8658300" cy="21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878"/>
        <p:cNvGrpSpPr/>
        <p:nvPr/>
      </p:nvGrpSpPr>
      <p:grpSpPr>
        <a:xfrm>
          <a:off x="0" y="0"/>
          <a:ext cx="0" cy="0"/>
          <a:chOff x="0" y="0"/>
          <a:chExt cx="0" cy="0"/>
        </a:xfrm>
      </p:grpSpPr>
      <p:sp>
        <p:nvSpPr>
          <p:cNvPr id="1879" name="Google Shape;1879;g1049b3fcd2c_11_45"/>
          <p:cNvSpPr txBox="1">
            <a:spLocks noGrp="1"/>
          </p:cNvSpPr>
          <p:nvPr>
            <p:ph type="title"/>
          </p:nvPr>
        </p:nvSpPr>
        <p:spPr>
          <a:xfrm>
            <a:off x="740664" y="742950"/>
            <a:ext cx="6367800" cy="3657600"/>
          </a:xfrm>
          <a:prstGeom prst="rect">
            <a:avLst/>
          </a:prstGeom>
        </p:spPr>
        <p:txBody>
          <a:bodyPr spcFirstLastPara="1" wrap="square" lIns="274300" tIns="91425" rIns="91425" bIns="91425" anchor="ctr" anchorCtr="0">
            <a:normAutofit/>
          </a:bodyPr>
          <a:lstStyle/>
          <a:p>
            <a:pPr marL="0" lvl="0" indent="0" algn="l" rtl="0">
              <a:spcBef>
                <a:spcPts val="0"/>
              </a:spcBef>
              <a:spcAft>
                <a:spcPts val="0"/>
              </a:spcAft>
              <a:buNone/>
            </a:pPr>
            <a:r>
              <a:rPr lang="en"/>
              <a:t>Project Planning</a:t>
            </a:r>
            <a:endParaRPr/>
          </a:p>
        </p:txBody>
      </p:sp>
      <p:sp>
        <p:nvSpPr>
          <p:cNvPr id="1880" name="Google Shape;1880;g1049b3fcd2c_11_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152</a:t>
            </a:fld>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884"/>
        <p:cNvGrpSpPr/>
        <p:nvPr/>
      </p:nvGrpSpPr>
      <p:grpSpPr>
        <a:xfrm>
          <a:off x="0" y="0"/>
          <a:ext cx="0" cy="0"/>
          <a:chOff x="0" y="0"/>
          <a:chExt cx="0" cy="0"/>
        </a:xfrm>
      </p:grpSpPr>
      <p:sp>
        <p:nvSpPr>
          <p:cNvPr id="1885" name="Google Shape;1885;g103b319fe01_12_6"/>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Structures Cost Breakdown</a:t>
            </a:r>
            <a:endParaRPr/>
          </a:p>
        </p:txBody>
      </p:sp>
      <p:sp>
        <p:nvSpPr>
          <p:cNvPr id="1886" name="Google Shape;1886;g103b319fe01_12_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Combining the testing and subteam specific budget results in the shown total</a:t>
            </a:r>
            <a:endParaRPr/>
          </a:p>
        </p:txBody>
      </p:sp>
      <p:sp>
        <p:nvSpPr>
          <p:cNvPr id="1887" name="Google Shape;1887;g103b319fe01_12_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153</a:t>
            </a:fld>
            <a:endParaRPr>
              <a:latin typeface="Arial"/>
              <a:ea typeface="Arial"/>
              <a:cs typeface="Arial"/>
              <a:sym typeface="Arial"/>
            </a:endParaRPr>
          </a:p>
        </p:txBody>
      </p:sp>
      <p:pic>
        <p:nvPicPr>
          <p:cNvPr id="1888" name="Google Shape;1888;g103b319fe01_12_6"/>
          <p:cNvPicPr preferRelativeResize="0"/>
          <p:nvPr/>
        </p:nvPicPr>
        <p:blipFill>
          <a:blip r:embed="rId3">
            <a:alphaModFix/>
          </a:blip>
          <a:stretch>
            <a:fillRect/>
          </a:stretch>
        </p:blipFill>
        <p:spPr>
          <a:xfrm>
            <a:off x="689900" y="1886148"/>
            <a:ext cx="7633699" cy="2777075"/>
          </a:xfrm>
          <a:prstGeom prst="rect">
            <a:avLst/>
          </a:prstGeom>
          <a:noFill/>
          <a:ln>
            <a:noFill/>
          </a:ln>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892"/>
        <p:cNvGrpSpPr/>
        <p:nvPr/>
      </p:nvGrpSpPr>
      <p:grpSpPr>
        <a:xfrm>
          <a:off x="0" y="0"/>
          <a:ext cx="0" cy="0"/>
          <a:chOff x="0" y="0"/>
          <a:chExt cx="0" cy="0"/>
        </a:xfrm>
      </p:grpSpPr>
      <p:sp>
        <p:nvSpPr>
          <p:cNvPr id="1893" name="Google Shape;1893;g103b319fe01_12_13"/>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RF Cost Breakdown</a:t>
            </a:r>
            <a:endParaRPr/>
          </a:p>
        </p:txBody>
      </p:sp>
      <p:sp>
        <p:nvSpPr>
          <p:cNvPr id="1894" name="Google Shape;1894;g103b319fe01_12_1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Combining the testing and subteam specific budget results in the shown total</a:t>
            </a:r>
            <a:endParaRPr/>
          </a:p>
        </p:txBody>
      </p:sp>
      <p:sp>
        <p:nvSpPr>
          <p:cNvPr id="1895" name="Google Shape;1895;g103b319fe01_12_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154</a:t>
            </a:fld>
            <a:endParaRPr>
              <a:latin typeface="Arial"/>
              <a:ea typeface="Arial"/>
              <a:cs typeface="Arial"/>
              <a:sym typeface="Arial"/>
            </a:endParaRPr>
          </a:p>
        </p:txBody>
      </p:sp>
      <p:pic>
        <p:nvPicPr>
          <p:cNvPr id="1896" name="Google Shape;1896;g103b319fe01_12_13"/>
          <p:cNvPicPr preferRelativeResize="0"/>
          <p:nvPr/>
        </p:nvPicPr>
        <p:blipFill rotWithShape="1">
          <a:blip r:embed="rId3">
            <a:alphaModFix/>
          </a:blip>
          <a:srcRect b="90133"/>
          <a:stretch/>
        </p:blipFill>
        <p:spPr>
          <a:xfrm>
            <a:off x="684825" y="1890400"/>
            <a:ext cx="7621951" cy="273575"/>
          </a:xfrm>
          <a:prstGeom prst="rect">
            <a:avLst/>
          </a:prstGeom>
          <a:noFill/>
          <a:ln>
            <a:noFill/>
          </a:ln>
        </p:spPr>
      </p:pic>
      <p:pic>
        <p:nvPicPr>
          <p:cNvPr id="1897" name="Google Shape;1897;g103b319fe01_12_13"/>
          <p:cNvPicPr preferRelativeResize="0"/>
          <p:nvPr/>
        </p:nvPicPr>
        <p:blipFill>
          <a:blip r:embed="rId4">
            <a:alphaModFix/>
          </a:blip>
          <a:stretch>
            <a:fillRect/>
          </a:stretch>
        </p:blipFill>
        <p:spPr>
          <a:xfrm>
            <a:off x="684825" y="2163975"/>
            <a:ext cx="7621951" cy="2509999"/>
          </a:xfrm>
          <a:prstGeom prst="rect">
            <a:avLst/>
          </a:prstGeom>
          <a:noFill/>
          <a:ln>
            <a:noFill/>
          </a:ln>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901"/>
        <p:cNvGrpSpPr/>
        <p:nvPr/>
      </p:nvGrpSpPr>
      <p:grpSpPr>
        <a:xfrm>
          <a:off x="0" y="0"/>
          <a:ext cx="0" cy="0"/>
          <a:chOff x="0" y="0"/>
          <a:chExt cx="0" cy="0"/>
        </a:xfrm>
      </p:grpSpPr>
      <p:sp>
        <p:nvSpPr>
          <p:cNvPr id="1902" name="Google Shape;1902;g103b319fe01_12_19"/>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Electronics Cost Breakdown</a:t>
            </a:r>
            <a:endParaRPr/>
          </a:p>
        </p:txBody>
      </p:sp>
      <p:sp>
        <p:nvSpPr>
          <p:cNvPr id="1903" name="Google Shape;1903;g103b319fe01_12_1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Combining the testing and subteam specific budget results in the shown total</a:t>
            </a:r>
            <a:endParaRPr/>
          </a:p>
        </p:txBody>
      </p:sp>
      <p:sp>
        <p:nvSpPr>
          <p:cNvPr id="1904" name="Google Shape;1904;g103b319fe01_12_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155</a:t>
            </a:fld>
            <a:endParaRPr>
              <a:latin typeface="Arial"/>
              <a:ea typeface="Arial"/>
              <a:cs typeface="Arial"/>
              <a:sym typeface="Arial"/>
            </a:endParaRPr>
          </a:p>
        </p:txBody>
      </p:sp>
      <p:pic>
        <p:nvPicPr>
          <p:cNvPr id="1905" name="Google Shape;1905;g103b319fe01_12_19"/>
          <p:cNvPicPr preferRelativeResize="0"/>
          <p:nvPr/>
        </p:nvPicPr>
        <p:blipFill>
          <a:blip r:embed="rId3">
            <a:alphaModFix/>
          </a:blip>
          <a:stretch>
            <a:fillRect/>
          </a:stretch>
        </p:blipFill>
        <p:spPr>
          <a:xfrm>
            <a:off x="684825" y="2163975"/>
            <a:ext cx="7629300" cy="2499250"/>
          </a:xfrm>
          <a:prstGeom prst="rect">
            <a:avLst/>
          </a:prstGeom>
          <a:noFill/>
          <a:ln>
            <a:noFill/>
          </a:ln>
        </p:spPr>
      </p:pic>
      <p:pic>
        <p:nvPicPr>
          <p:cNvPr id="1906" name="Google Shape;1906;g103b319fe01_12_19"/>
          <p:cNvPicPr preferRelativeResize="0"/>
          <p:nvPr/>
        </p:nvPicPr>
        <p:blipFill rotWithShape="1">
          <a:blip r:embed="rId4">
            <a:alphaModFix/>
          </a:blip>
          <a:srcRect b="90133"/>
          <a:stretch/>
        </p:blipFill>
        <p:spPr>
          <a:xfrm>
            <a:off x="684825" y="1890400"/>
            <a:ext cx="7621951" cy="273575"/>
          </a:xfrm>
          <a:prstGeom prst="rect">
            <a:avLst/>
          </a:prstGeom>
          <a:noFill/>
          <a:ln>
            <a:noFill/>
          </a:ln>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910"/>
        <p:cNvGrpSpPr/>
        <p:nvPr/>
      </p:nvGrpSpPr>
      <p:grpSpPr>
        <a:xfrm>
          <a:off x="0" y="0"/>
          <a:ext cx="0" cy="0"/>
          <a:chOff x="0" y="0"/>
          <a:chExt cx="0" cy="0"/>
        </a:xfrm>
      </p:grpSpPr>
      <p:sp>
        <p:nvSpPr>
          <p:cNvPr id="1911" name="Google Shape;1911;g103b319fe01_31_0"/>
          <p:cNvSpPr/>
          <p:nvPr/>
        </p:nvSpPr>
        <p:spPr>
          <a:xfrm>
            <a:off x="63675" y="4386475"/>
            <a:ext cx="601500" cy="750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g103b319fe01_31_0"/>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Major Tests</a:t>
            </a:r>
            <a:endParaRPr/>
          </a:p>
        </p:txBody>
      </p:sp>
      <p:sp>
        <p:nvSpPr>
          <p:cNvPr id="1913" name="Google Shape;1913;g103b319fe01_31_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156</a:t>
            </a:fld>
            <a:endParaRPr>
              <a:latin typeface="Arial"/>
              <a:ea typeface="Arial"/>
              <a:cs typeface="Arial"/>
              <a:sym typeface="Arial"/>
            </a:endParaRPr>
          </a:p>
        </p:txBody>
      </p:sp>
      <p:graphicFrame>
        <p:nvGraphicFramePr>
          <p:cNvPr id="1914" name="Google Shape;1914;g103b319fe01_31_0"/>
          <p:cNvGraphicFramePr/>
          <p:nvPr/>
        </p:nvGraphicFramePr>
        <p:xfrm>
          <a:off x="1282050" y="803555"/>
          <a:ext cx="3000000" cy="3000000"/>
        </p:xfrm>
        <a:graphic>
          <a:graphicData uri="http://schemas.openxmlformats.org/drawingml/2006/table">
            <a:tbl>
              <a:tblPr>
                <a:noFill/>
                <a:tableStyleId>{42A4F924-6D4B-4CF7-BB84-CEE68687BB97}</a:tableStyleId>
              </a:tblPr>
              <a:tblGrid>
                <a:gridCol w="4104775">
                  <a:extLst>
                    <a:ext uri="{9D8B030D-6E8A-4147-A177-3AD203B41FA5}">
                      <a16:colId xmlns:a16="http://schemas.microsoft.com/office/drawing/2014/main" val="20000"/>
                    </a:ext>
                  </a:extLst>
                </a:gridCol>
                <a:gridCol w="2732700">
                  <a:extLst>
                    <a:ext uri="{9D8B030D-6E8A-4147-A177-3AD203B41FA5}">
                      <a16:colId xmlns:a16="http://schemas.microsoft.com/office/drawing/2014/main" val="20001"/>
                    </a:ext>
                  </a:extLst>
                </a:gridCol>
              </a:tblGrid>
              <a:tr h="396200">
                <a:tc>
                  <a:txBody>
                    <a:bodyPr/>
                    <a:lstStyle/>
                    <a:p>
                      <a:pPr marL="0" lvl="0" indent="0" algn="ctr" rtl="0">
                        <a:spcBef>
                          <a:spcPts val="0"/>
                        </a:spcBef>
                        <a:spcAft>
                          <a:spcPts val="0"/>
                        </a:spcAft>
                        <a:buNone/>
                      </a:pPr>
                      <a:endParaRPr b="1"/>
                    </a:p>
                  </a:txBody>
                  <a:tcPr marL="91425" marR="91425" marT="91425" marB="91425" anchor="ctr">
                    <a:solidFill>
                      <a:srgbClr val="CCCCCC"/>
                    </a:solidFill>
                  </a:tcPr>
                </a:tc>
                <a:tc>
                  <a:txBody>
                    <a:bodyPr/>
                    <a:lstStyle/>
                    <a:p>
                      <a:pPr marL="0" lvl="0" indent="0" algn="ctr" rtl="0">
                        <a:spcBef>
                          <a:spcPts val="0"/>
                        </a:spcBef>
                        <a:spcAft>
                          <a:spcPts val="0"/>
                        </a:spcAft>
                        <a:buNone/>
                      </a:pPr>
                      <a:endParaRPr b="1"/>
                    </a:p>
                  </a:txBody>
                  <a:tcPr marL="91425" marR="91425" marT="91425" marB="91425" anchor="ctr">
                    <a:solidFill>
                      <a:srgbClr val="CCCCCC"/>
                    </a:solidFill>
                  </a:tcPr>
                </a:tc>
                <a:extLst>
                  <a:ext uri="{0D108BD9-81ED-4DB2-BD59-A6C34878D82A}">
                    <a16:rowId xmlns:a16="http://schemas.microsoft.com/office/drawing/2014/main" val="10000"/>
                  </a:ext>
                </a:extLst>
              </a:tr>
              <a:tr h="396200">
                <a:tc>
                  <a:txBody>
                    <a:bodyPr/>
                    <a:lstStyle/>
                    <a:p>
                      <a:pPr marL="0" lvl="0" indent="0" algn="ctr" rtl="0">
                        <a:spcBef>
                          <a:spcPts val="0"/>
                        </a:spcBef>
                        <a:spcAft>
                          <a:spcPts val="0"/>
                        </a:spcAft>
                        <a:buClr>
                          <a:schemeClr val="dk1"/>
                        </a:buClr>
                        <a:buSzPts val="1100"/>
                        <a:buFont typeface="Arial"/>
                        <a:buNone/>
                      </a:pPr>
                      <a:r>
                        <a:rPr lang="en" b="1">
                          <a:solidFill>
                            <a:schemeClr val="dk1"/>
                          </a:solidFill>
                        </a:rPr>
                        <a:t>Test Name</a:t>
                      </a:r>
                      <a:endParaRPr b="1"/>
                    </a:p>
                  </a:txBody>
                  <a:tcPr marL="91425" marR="91425" marT="91425" marB="91425" anchor="ctr">
                    <a:solidFill>
                      <a:srgbClr val="CCCCCC"/>
                    </a:solidFill>
                  </a:tcPr>
                </a:tc>
                <a:tc>
                  <a:txBody>
                    <a:bodyPr/>
                    <a:lstStyle/>
                    <a:p>
                      <a:pPr marL="0" lvl="0" indent="0" algn="ctr" rtl="0">
                        <a:spcBef>
                          <a:spcPts val="0"/>
                        </a:spcBef>
                        <a:spcAft>
                          <a:spcPts val="0"/>
                        </a:spcAft>
                        <a:buNone/>
                      </a:pPr>
                      <a:r>
                        <a:rPr lang="en" b="1">
                          <a:solidFill>
                            <a:schemeClr val="dk1"/>
                          </a:solidFill>
                        </a:rPr>
                        <a:t>CPE Addressed</a:t>
                      </a:r>
                      <a:endParaRPr b="1"/>
                    </a:p>
                  </a:txBody>
                  <a:tcPr marL="91425" marR="91425" marT="91425" marB="91425" anchor="ctr">
                    <a:solidFill>
                      <a:srgbClr val="CCCCCC"/>
                    </a:solidFill>
                  </a:tcPr>
                </a:tc>
                <a:extLst>
                  <a:ext uri="{0D108BD9-81ED-4DB2-BD59-A6C34878D82A}">
                    <a16:rowId xmlns:a16="http://schemas.microsoft.com/office/drawing/2014/main" val="10001"/>
                  </a:ext>
                </a:extLst>
              </a:tr>
              <a:tr h="396200">
                <a:tc>
                  <a:txBody>
                    <a:bodyPr/>
                    <a:lstStyle/>
                    <a:p>
                      <a:pPr marL="0" lvl="0" indent="0" algn="l" rtl="0">
                        <a:spcBef>
                          <a:spcPts val="0"/>
                        </a:spcBef>
                        <a:spcAft>
                          <a:spcPts val="0"/>
                        </a:spcAft>
                        <a:buNone/>
                      </a:pPr>
                      <a:r>
                        <a:rPr lang="en"/>
                        <a:t>RF Wired Test</a:t>
                      </a:r>
                      <a:endParaRPr/>
                    </a:p>
                  </a:txBody>
                  <a:tcPr marL="91425" marR="91425" marT="91425" marB="91425"/>
                </a:tc>
                <a:tc>
                  <a:txBody>
                    <a:bodyPr/>
                    <a:lstStyle/>
                    <a:p>
                      <a:pPr marL="0" lvl="0" indent="0" algn="l" rtl="0">
                        <a:spcBef>
                          <a:spcPts val="0"/>
                        </a:spcBef>
                        <a:spcAft>
                          <a:spcPts val="0"/>
                        </a:spcAft>
                        <a:buNone/>
                      </a:pPr>
                      <a:r>
                        <a:rPr lang="en"/>
                        <a:t>E3,E5</a:t>
                      </a:r>
                      <a:endParaRPr/>
                    </a:p>
                  </a:txBody>
                  <a:tcPr marL="91425" marR="91425" marT="91425" marB="91425"/>
                </a:tc>
                <a:extLst>
                  <a:ext uri="{0D108BD9-81ED-4DB2-BD59-A6C34878D82A}">
                    <a16:rowId xmlns:a16="http://schemas.microsoft.com/office/drawing/2014/main" val="10002"/>
                  </a:ext>
                </a:extLst>
              </a:tr>
              <a:tr h="396200">
                <a:tc>
                  <a:txBody>
                    <a:bodyPr/>
                    <a:lstStyle/>
                    <a:p>
                      <a:pPr marL="0" lvl="0" indent="0" algn="l" rtl="0">
                        <a:spcBef>
                          <a:spcPts val="0"/>
                        </a:spcBef>
                        <a:spcAft>
                          <a:spcPts val="0"/>
                        </a:spcAft>
                        <a:buNone/>
                      </a:pPr>
                      <a:r>
                        <a:rPr lang="en">
                          <a:solidFill>
                            <a:schemeClr val="dk1"/>
                          </a:solidFill>
                        </a:rPr>
                        <a:t>Software Test</a:t>
                      </a:r>
                      <a:endParaRPr/>
                    </a:p>
                  </a:txBody>
                  <a:tcPr marL="91425" marR="91425" marT="91425" marB="91425"/>
                </a:tc>
                <a:tc>
                  <a:txBody>
                    <a:bodyPr/>
                    <a:lstStyle/>
                    <a:p>
                      <a:pPr marL="0" lvl="0" indent="0" algn="l" rtl="0">
                        <a:spcBef>
                          <a:spcPts val="0"/>
                        </a:spcBef>
                        <a:spcAft>
                          <a:spcPts val="0"/>
                        </a:spcAft>
                        <a:buNone/>
                      </a:pPr>
                      <a:r>
                        <a:rPr lang="en"/>
                        <a:t>E4,E5</a:t>
                      </a:r>
                      <a:endParaRPr/>
                    </a:p>
                  </a:txBody>
                  <a:tcPr marL="91425" marR="91425" marT="91425" marB="91425"/>
                </a:tc>
                <a:extLst>
                  <a:ext uri="{0D108BD9-81ED-4DB2-BD59-A6C34878D82A}">
                    <a16:rowId xmlns:a16="http://schemas.microsoft.com/office/drawing/2014/main" val="10003"/>
                  </a:ext>
                </a:extLst>
              </a:tr>
              <a:tr h="396200">
                <a:tc>
                  <a:txBody>
                    <a:bodyPr/>
                    <a:lstStyle/>
                    <a:p>
                      <a:pPr marL="0" lvl="0" indent="0" algn="l" rtl="0">
                        <a:spcBef>
                          <a:spcPts val="0"/>
                        </a:spcBef>
                        <a:spcAft>
                          <a:spcPts val="0"/>
                        </a:spcAft>
                        <a:buNone/>
                      </a:pPr>
                      <a:r>
                        <a:rPr lang="en">
                          <a:solidFill>
                            <a:schemeClr val="dk1"/>
                          </a:solidFill>
                        </a:rPr>
                        <a:t>RF Short Range Test</a:t>
                      </a:r>
                      <a:endParaRPr/>
                    </a:p>
                  </a:txBody>
                  <a:tcPr marL="91425" marR="91425" marT="91425" marB="91425"/>
                </a:tc>
                <a:tc>
                  <a:txBody>
                    <a:bodyPr/>
                    <a:lstStyle/>
                    <a:p>
                      <a:pPr marL="0" lvl="0" indent="0" algn="l" rtl="0">
                        <a:spcBef>
                          <a:spcPts val="0"/>
                        </a:spcBef>
                        <a:spcAft>
                          <a:spcPts val="0"/>
                        </a:spcAft>
                        <a:buNone/>
                      </a:pPr>
                      <a:r>
                        <a:rPr lang="en"/>
                        <a:t>E3,E5</a:t>
                      </a:r>
                      <a:endParaRPr/>
                    </a:p>
                  </a:txBody>
                  <a:tcPr marL="91425" marR="91425" marT="91425" marB="91425"/>
                </a:tc>
                <a:extLst>
                  <a:ext uri="{0D108BD9-81ED-4DB2-BD59-A6C34878D82A}">
                    <a16:rowId xmlns:a16="http://schemas.microsoft.com/office/drawing/2014/main" val="10004"/>
                  </a:ext>
                </a:extLst>
              </a:tr>
              <a:tr h="396200">
                <a:tc>
                  <a:txBody>
                    <a:bodyPr/>
                    <a:lstStyle/>
                    <a:p>
                      <a:pPr marL="0" lvl="0" indent="0" algn="l" rtl="0">
                        <a:spcBef>
                          <a:spcPts val="0"/>
                        </a:spcBef>
                        <a:spcAft>
                          <a:spcPts val="0"/>
                        </a:spcAft>
                        <a:buNone/>
                      </a:pPr>
                      <a:r>
                        <a:rPr lang="en"/>
                        <a:t>Structures Thermal Test</a:t>
                      </a:r>
                      <a:endParaRPr/>
                    </a:p>
                  </a:txBody>
                  <a:tcPr marL="91425" marR="91425" marT="91425" marB="91425"/>
                </a:tc>
                <a:tc>
                  <a:txBody>
                    <a:bodyPr/>
                    <a:lstStyle/>
                    <a:p>
                      <a:pPr marL="0" lvl="0" indent="0" algn="l" rtl="0">
                        <a:spcBef>
                          <a:spcPts val="0"/>
                        </a:spcBef>
                        <a:spcAft>
                          <a:spcPts val="0"/>
                        </a:spcAft>
                        <a:buNone/>
                      </a:pPr>
                      <a:r>
                        <a:rPr lang="en"/>
                        <a:t>E1</a:t>
                      </a:r>
                      <a:endParaRPr/>
                    </a:p>
                  </a:txBody>
                  <a:tcPr marL="91425" marR="91425" marT="91425" marB="91425"/>
                </a:tc>
                <a:extLst>
                  <a:ext uri="{0D108BD9-81ED-4DB2-BD59-A6C34878D82A}">
                    <a16:rowId xmlns:a16="http://schemas.microsoft.com/office/drawing/2014/main" val="10005"/>
                  </a:ext>
                </a:extLst>
              </a:tr>
              <a:tr h="396200">
                <a:tc>
                  <a:txBody>
                    <a:bodyPr/>
                    <a:lstStyle/>
                    <a:p>
                      <a:pPr marL="0" lvl="0" indent="0" algn="l" rtl="0">
                        <a:spcBef>
                          <a:spcPts val="0"/>
                        </a:spcBef>
                        <a:spcAft>
                          <a:spcPts val="0"/>
                        </a:spcAft>
                        <a:buNone/>
                      </a:pPr>
                      <a:r>
                        <a:rPr lang="en">
                          <a:solidFill>
                            <a:schemeClr val="dk1"/>
                          </a:solidFill>
                        </a:rPr>
                        <a:t>RF Long Range Test</a:t>
                      </a:r>
                      <a:endParaRPr/>
                    </a:p>
                  </a:txBody>
                  <a:tcPr marL="91425" marR="91425" marT="91425" marB="91425"/>
                </a:tc>
                <a:tc>
                  <a:txBody>
                    <a:bodyPr/>
                    <a:lstStyle/>
                    <a:p>
                      <a:pPr marL="0" lvl="0" indent="0" algn="l" rtl="0">
                        <a:spcBef>
                          <a:spcPts val="0"/>
                        </a:spcBef>
                        <a:spcAft>
                          <a:spcPts val="0"/>
                        </a:spcAft>
                        <a:buNone/>
                      </a:pPr>
                      <a:r>
                        <a:rPr lang="en"/>
                        <a:t>E3,E5</a:t>
                      </a:r>
                      <a:endParaRPr/>
                    </a:p>
                  </a:txBody>
                  <a:tcPr marL="91425" marR="91425" marT="91425" marB="91425"/>
                </a:tc>
                <a:extLst>
                  <a:ext uri="{0D108BD9-81ED-4DB2-BD59-A6C34878D82A}">
                    <a16:rowId xmlns:a16="http://schemas.microsoft.com/office/drawing/2014/main" val="10006"/>
                  </a:ext>
                </a:extLst>
              </a:tr>
              <a:tr h="396200">
                <a:tc>
                  <a:txBody>
                    <a:bodyPr/>
                    <a:lstStyle/>
                    <a:p>
                      <a:pPr marL="0" lvl="0" indent="0" algn="l" rtl="0">
                        <a:spcBef>
                          <a:spcPts val="0"/>
                        </a:spcBef>
                        <a:spcAft>
                          <a:spcPts val="0"/>
                        </a:spcAft>
                        <a:buNone/>
                      </a:pPr>
                      <a:r>
                        <a:rPr lang="en">
                          <a:solidFill>
                            <a:schemeClr val="dk1"/>
                          </a:solidFill>
                        </a:rPr>
                        <a:t>Electronics and Power Test</a:t>
                      </a:r>
                      <a:endParaRPr>
                        <a:solidFill>
                          <a:schemeClr val="dk1"/>
                        </a:solidFill>
                      </a:endParaRPr>
                    </a:p>
                  </a:txBody>
                  <a:tcPr marL="91425" marR="91425" marT="91425" marB="91425"/>
                </a:tc>
                <a:tc>
                  <a:txBody>
                    <a:bodyPr/>
                    <a:lstStyle/>
                    <a:p>
                      <a:pPr marL="0" lvl="0" indent="0" algn="l" rtl="0">
                        <a:spcBef>
                          <a:spcPts val="0"/>
                        </a:spcBef>
                        <a:spcAft>
                          <a:spcPts val="0"/>
                        </a:spcAft>
                        <a:buNone/>
                      </a:pPr>
                      <a:r>
                        <a:rPr lang="en"/>
                        <a:t>E2</a:t>
                      </a:r>
                      <a:endParaRPr/>
                    </a:p>
                  </a:txBody>
                  <a:tcPr marL="91425" marR="91425" marT="91425" marB="91425"/>
                </a:tc>
                <a:extLst>
                  <a:ext uri="{0D108BD9-81ED-4DB2-BD59-A6C34878D82A}">
                    <a16:rowId xmlns:a16="http://schemas.microsoft.com/office/drawing/2014/main" val="10007"/>
                  </a:ext>
                </a:extLst>
              </a:tr>
              <a:tr h="396200">
                <a:tc>
                  <a:txBody>
                    <a:bodyPr/>
                    <a:lstStyle/>
                    <a:p>
                      <a:pPr marL="0" lvl="0" indent="0" algn="l" rtl="0">
                        <a:spcBef>
                          <a:spcPts val="0"/>
                        </a:spcBef>
                        <a:spcAft>
                          <a:spcPts val="0"/>
                        </a:spcAft>
                        <a:buNone/>
                      </a:pPr>
                      <a:r>
                        <a:rPr lang="en"/>
                        <a:t>GRASS Integration and Test</a:t>
                      </a:r>
                      <a:endParaRPr/>
                    </a:p>
                  </a:txBody>
                  <a:tcPr marL="91425" marR="91425" marT="91425" marB="91425"/>
                </a:tc>
                <a:tc>
                  <a:txBody>
                    <a:bodyPr/>
                    <a:lstStyle/>
                    <a:p>
                      <a:pPr marL="0" lvl="0" indent="0" algn="l" rtl="0">
                        <a:spcBef>
                          <a:spcPts val="0"/>
                        </a:spcBef>
                        <a:spcAft>
                          <a:spcPts val="0"/>
                        </a:spcAft>
                        <a:buClr>
                          <a:schemeClr val="dk1"/>
                        </a:buClr>
                        <a:buSzPts val="1100"/>
                        <a:buFont typeface="Arial"/>
                        <a:buNone/>
                      </a:pPr>
                      <a:r>
                        <a:rPr lang="en">
                          <a:solidFill>
                            <a:schemeClr val="dk1"/>
                          </a:solidFill>
                        </a:rPr>
                        <a:t>E1,E2,E3,E4,E5</a:t>
                      </a:r>
                      <a:endParaRPr/>
                    </a:p>
                  </a:txBody>
                  <a:tcPr marL="91425" marR="91425" marT="91425" marB="91425"/>
                </a:tc>
                <a:extLst>
                  <a:ext uri="{0D108BD9-81ED-4DB2-BD59-A6C34878D82A}">
                    <a16:rowId xmlns:a16="http://schemas.microsoft.com/office/drawing/2014/main" val="10008"/>
                  </a:ext>
                </a:extLst>
              </a:tr>
              <a:tr h="396200">
                <a:tc>
                  <a:txBody>
                    <a:bodyPr/>
                    <a:lstStyle/>
                    <a:p>
                      <a:pPr marL="0" lvl="0" indent="0" algn="l" rtl="0">
                        <a:spcBef>
                          <a:spcPts val="0"/>
                        </a:spcBef>
                        <a:spcAft>
                          <a:spcPts val="0"/>
                        </a:spcAft>
                        <a:buNone/>
                      </a:pPr>
                      <a:r>
                        <a:rPr lang="en"/>
                        <a:t>Week Long Test</a:t>
                      </a:r>
                      <a:endParaRPr/>
                    </a:p>
                  </a:txBody>
                  <a:tcPr marL="91425" marR="91425" marT="91425" marB="91425"/>
                </a:tc>
                <a:tc>
                  <a:txBody>
                    <a:bodyPr/>
                    <a:lstStyle/>
                    <a:p>
                      <a:pPr marL="0" lvl="0" indent="0" algn="l" rtl="0">
                        <a:spcBef>
                          <a:spcPts val="0"/>
                        </a:spcBef>
                        <a:spcAft>
                          <a:spcPts val="0"/>
                        </a:spcAft>
                        <a:buNone/>
                      </a:pPr>
                      <a:r>
                        <a:rPr lang="en" dirty="0"/>
                        <a:t>E1,E2,E3,E4,E5</a:t>
                      </a:r>
                      <a:endParaRPr dirty="0"/>
                    </a:p>
                  </a:txBody>
                  <a:tcPr marL="91425" marR="91425" marT="91425" marB="91425"/>
                </a:tc>
                <a:extLst>
                  <a:ext uri="{0D108BD9-81ED-4DB2-BD59-A6C34878D82A}">
                    <a16:rowId xmlns:a16="http://schemas.microsoft.com/office/drawing/2014/main" val="10009"/>
                  </a:ext>
                </a:extLst>
              </a:tr>
            </a:tbl>
          </a:graphicData>
        </a:graphic>
      </p:graphicFrame>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show="0">
  <p:cSld>
    <p:spTree>
      <p:nvGrpSpPr>
        <p:cNvPr id="1" name="Shape 1918"/>
        <p:cNvGrpSpPr/>
        <p:nvPr/>
      </p:nvGrpSpPr>
      <p:grpSpPr>
        <a:xfrm>
          <a:off x="0" y="0"/>
          <a:ext cx="0" cy="0"/>
          <a:chOff x="0" y="0"/>
          <a:chExt cx="0" cy="0"/>
        </a:xfrm>
      </p:grpSpPr>
      <p:sp>
        <p:nvSpPr>
          <p:cNvPr id="1919" name="Google Shape;1919;g103b319fe01_22_43"/>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Work Plan: Gantt</a:t>
            </a:r>
            <a:endParaRPr/>
          </a:p>
        </p:txBody>
      </p:sp>
      <p:sp>
        <p:nvSpPr>
          <p:cNvPr id="1920" name="Google Shape;1920;g103b319fe01_22_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157</a:t>
            </a:fld>
            <a:endParaRPr>
              <a:latin typeface="Arial"/>
              <a:ea typeface="Arial"/>
              <a:cs typeface="Arial"/>
              <a:sym typeface="Arial"/>
            </a:endParaRPr>
          </a:p>
        </p:txBody>
      </p:sp>
      <p:pic>
        <p:nvPicPr>
          <p:cNvPr id="1921" name="Google Shape;1921;g103b319fe01_22_43"/>
          <p:cNvPicPr preferRelativeResize="0"/>
          <p:nvPr/>
        </p:nvPicPr>
        <p:blipFill rotWithShape="1">
          <a:blip r:embed="rId3">
            <a:alphaModFix/>
          </a:blip>
          <a:srcRect t="3078" b="3068"/>
          <a:stretch/>
        </p:blipFill>
        <p:spPr>
          <a:xfrm>
            <a:off x="1289538" y="995012"/>
            <a:ext cx="6564915" cy="4061401"/>
          </a:xfrm>
          <a:prstGeom prst="rect">
            <a:avLst/>
          </a:prstGeom>
          <a:noFill/>
          <a:ln>
            <a:noFill/>
          </a:ln>
        </p:spPr>
      </p:pic>
      <p:sp>
        <p:nvSpPr>
          <p:cNvPr id="1922" name="Google Shape;1922;g103b319fe01_22_43"/>
          <p:cNvSpPr/>
          <p:nvPr/>
        </p:nvSpPr>
        <p:spPr>
          <a:xfrm>
            <a:off x="1818050" y="1263277"/>
            <a:ext cx="1836600" cy="1434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g103b319fe01_22_43"/>
          <p:cNvSpPr/>
          <p:nvPr/>
        </p:nvSpPr>
        <p:spPr>
          <a:xfrm>
            <a:off x="2187800" y="4603738"/>
            <a:ext cx="1506900" cy="2742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Helvetica Neue"/>
                <a:ea typeface="Helvetica Neue"/>
                <a:cs typeface="Helvetica Neue"/>
                <a:sym typeface="Helvetica Neue"/>
              </a:rPr>
              <a:t>Now~End of Break</a:t>
            </a:r>
            <a:endParaRPr sz="1000">
              <a:latin typeface="Helvetica Neue"/>
              <a:ea typeface="Helvetica Neue"/>
              <a:cs typeface="Helvetica Neue"/>
              <a:sym typeface="Helvetica Neue"/>
            </a:endParaRPr>
          </a:p>
        </p:txBody>
      </p:sp>
      <p:sp>
        <p:nvSpPr>
          <p:cNvPr id="1924" name="Google Shape;1924;g103b319fe01_22_43"/>
          <p:cNvSpPr/>
          <p:nvPr/>
        </p:nvSpPr>
        <p:spPr>
          <a:xfrm>
            <a:off x="3694700" y="4603718"/>
            <a:ext cx="1330200" cy="2742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Helvetica Neue"/>
                <a:ea typeface="Helvetica Neue"/>
                <a:cs typeface="Helvetica Neue"/>
                <a:sym typeface="Helvetica Neue"/>
              </a:rPr>
              <a:t>Pre-TRR</a:t>
            </a:r>
            <a:endParaRPr sz="1000">
              <a:latin typeface="Helvetica Neue"/>
              <a:ea typeface="Helvetica Neue"/>
              <a:cs typeface="Helvetica Neue"/>
              <a:sym typeface="Helvetica Neue"/>
            </a:endParaRPr>
          </a:p>
        </p:txBody>
      </p:sp>
      <p:sp>
        <p:nvSpPr>
          <p:cNvPr id="1925" name="Google Shape;1925;g103b319fe01_22_43"/>
          <p:cNvSpPr/>
          <p:nvPr/>
        </p:nvSpPr>
        <p:spPr>
          <a:xfrm>
            <a:off x="5024900" y="4603718"/>
            <a:ext cx="2370900" cy="2742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Helvetica Neue"/>
                <a:ea typeface="Helvetica Neue"/>
                <a:cs typeface="Helvetica Neue"/>
                <a:sym typeface="Helvetica Neue"/>
              </a:rPr>
              <a:t>TRR~SFR</a:t>
            </a:r>
            <a:endParaRPr sz="1000">
              <a:latin typeface="Helvetica Neue"/>
              <a:ea typeface="Helvetica Neue"/>
              <a:cs typeface="Helvetica Neue"/>
              <a:sym typeface="Helvetica Neue"/>
            </a:endParaRPr>
          </a:p>
        </p:txBody>
      </p:sp>
      <p:sp>
        <p:nvSpPr>
          <p:cNvPr id="1926" name="Google Shape;1926;g103b319fe01_22_43"/>
          <p:cNvSpPr/>
          <p:nvPr/>
        </p:nvSpPr>
        <p:spPr>
          <a:xfrm rot="-5400000">
            <a:off x="423575" y="2062637"/>
            <a:ext cx="1398900" cy="2703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Helvetica Neue"/>
                <a:ea typeface="Helvetica Neue"/>
                <a:cs typeface="Helvetica Neue"/>
                <a:sym typeface="Helvetica Neue"/>
              </a:rPr>
              <a:t>Manufacturing</a:t>
            </a:r>
            <a:endParaRPr sz="1000">
              <a:latin typeface="Helvetica Neue"/>
              <a:ea typeface="Helvetica Neue"/>
              <a:cs typeface="Helvetica Neue"/>
              <a:sym typeface="Helvetica Neue"/>
            </a:endParaRPr>
          </a:p>
        </p:txBody>
      </p:sp>
      <p:sp>
        <p:nvSpPr>
          <p:cNvPr id="1927" name="Google Shape;1927;g103b319fe01_22_43"/>
          <p:cNvSpPr/>
          <p:nvPr/>
        </p:nvSpPr>
        <p:spPr>
          <a:xfrm rot="-5400000">
            <a:off x="553475" y="3324687"/>
            <a:ext cx="1139100" cy="2703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Helvetica Neue"/>
                <a:ea typeface="Helvetica Neue"/>
                <a:cs typeface="Helvetica Neue"/>
                <a:sym typeface="Helvetica Neue"/>
              </a:rPr>
              <a:t>Testing</a:t>
            </a:r>
            <a:endParaRPr sz="1000">
              <a:latin typeface="Helvetica Neue"/>
              <a:ea typeface="Helvetica Neue"/>
              <a:cs typeface="Helvetica Neue"/>
              <a:sym typeface="Helvetica Neue"/>
            </a:endParaRPr>
          </a:p>
        </p:txBody>
      </p:sp>
      <p:sp>
        <p:nvSpPr>
          <p:cNvPr id="1928" name="Google Shape;1928;g103b319fe01_22_43"/>
          <p:cNvSpPr/>
          <p:nvPr/>
        </p:nvSpPr>
        <p:spPr>
          <a:xfrm>
            <a:off x="1427425" y="1490357"/>
            <a:ext cx="2833800" cy="1434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g103b319fe01_22_43"/>
          <p:cNvSpPr/>
          <p:nvPr/>
        </p:nvSpPr>
        <p:spPr>
          <a:xfrm>
            <a:off x="3654650" y="1712562"/>
            <a:ext cx="351900" cy="5703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g103b319fe01_22_43"/>
          <p:cNvSpPr/>
          <p:nvPr/>
        </p:nvSpPr>
        <p:spPr>
          <a:xfrm>
            <a:off x="3962500" y="2282762"/>
            <a:ext cx="1167900" cy="5922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g103b319fe01_22_43"/>
          <p:cNvSpPr/>
          <p:nvPr/>
        </p:nvSpPr>
        <p:spPr>
          <a:xfrm>
            <a:off x="3654650" y="3226612"/>
            <a:ext cx="1807800" cy="7023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g103b319fe01_22_43"/>
          <p:cNvSpPr/>
          <p:nvPr/>
        </p:nvSpPr>
        <p:spPr>
          <a:xfrm>
            <a:off x="5693800" y="3972587"/>
            <a:ext cx="821400" cy="2178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g103b319fe01_22_43"/>
          <p:cNvSpPr/>
          <p:nvPr/>
        </p:nvSpPr>
        <p:spPr>
          <a:xfrm>
            <a:off x="3773500" y="692524"/>
            <a:ext cx="2664000" cy="274200"/>
          </a:xfrm>
          <a:prstGeom prst="wedgeRectCallout">
            <a:avLst>
              <a:gd name="adj1" fmla="val -54245"/>
              <a:gd name="adj2" fmla="val 161319"/>
            </a:avLst>
          </a:prstGeom>
          <a:solidFill>
            <a:schemeClr val="lt1"/>
          </a:solid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Helvetica Neue"/>
                <a:ea typeface="Helvetica Neue"/>
                <a:cs typeface="Helvetica Neue"/>
                <a:sym typeface="Helvetica Neue"/>
              </a:rPr>
              <a:t>Order Parts Early!</a:t>
            </a:r>
            <a:endParaRPr>
              <a:latin typeface="Helvetica Neue"/>
              <a:ea typeface="Helvetica Neue"/>
              <a:cs typeface="Helvetica Neue"/>
              <a:sym typeface="Helvetica Neue"/>
            </a:endParaRPr>
          </a:p>
        </p:txBody>
      </p:sp>
      <p:sp>
        <p:nvSpPr>
          <p:cNvPr id="1934" name="Google Shape;1934;g103b319fe01_22_43"/>
          <p:cNvSpPr/>
          <p:nvPr/>
        </p:nvSpPr>
        <p:spPr>
          <a:xfrm>
            <a:off x="4364026" y="908512"/>
            <a:ext cx="2935500" cy="274200"/>
          </a:xfrm>
          <a:prstGeom prst="wedgeRectCallout">
            <a:avLst>
              <a:gd name="adj1" fmla="val -54245"/>
              <a:gd name="adj2" fmla="val 161319"/>
            </a:avLst>
          </a:prstGeom>
          <a:solidFill>
            <a:schemeClr val="lt1"/>
          </a:solid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Helvetica Neue"/>
                <a:ea typeface="Helvetica Neue"/>
                <a:cs typeface="Helvetica Neue"/>
                <a:sym typeface="Helvetica Neue"/>
              </a:rPr>
              <a:t>Deliver Software MVP For Testing</a:t>
            </a:r>
            <a:endParaRPr>
              <a:latin typeface="Helvetica Neue"/>
              <a:ea typeface="Helvetica Neue"/>
              <a:cs typeface="Helvetica Neue"/>
              <a:sym typeface="Helvetica Neue"/>
            </a:endParaRPr>
          </a:p>
        </p:txBody>
      </p:sp>
      <p:sp>
        <p:nvSpPr>
          <p:cNvPr id="1935" name="Google Shape;1935;g103b319fe01_22_43"/>
          <p:cNvSpPr/>
          <p:nvPr/>
        </p:nvSpPr>
        <p:spPr>
          <a:xfrm>
            <a:off x="4128359" y="1124510"/>
            <a:ext cx="2935500" cy="274200"/>
          </a:xfrm>
          <a:prstGeom prst="wedgeRectCallout">
            <a:avLst>
              <a:gd name="adj1" fmla="val -54245"/>
              <a:gd name="adj2" fmla="val 161319"/>
            </a:avLst>
          </a:prstGeom>
          <a:solidFill>
            <a:schemeClr val="lt1"/>
          </a:solid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Helvetica Neue"/>
                <a:ea typeface="Helvetica Neue"/>
                <a:cs typeface="Helvetica Neue"/>
                <a:sym typeface="Helvetica Neue"/>
              </a:rPr>
              <a:t>Subsystem Hardware Integration</a:t>
            </a:r>
            <a:endParaRPr>
              <a:latin typeface="Helvetica Neue"/>
              <a:ea typeface="Helvetica Neue"/>
              <a:cs typeface="Helvetica Neue"/>
              <a:sym typeface="Helvetica Neue"/>
            </a:endParaRPr>
          </a:p>
        </p:txBody>
      </p:sp>
      <p:sp>
        <p:nvSpPr>
          <p:cNvPr id="1936" name="Google Shape;1936;g103b319fe01_22_43"/>
          <p:cNvSpPr/>
          <p:nvPr/>
        </p:nvSpPr>
        <p:spPr>
          <a:xfrm>
            <a:off x="5257225" y="1375949"/>
            <a:ext cx="3215100" cy="570300"/>
          </a:xfrm>
          <a:prstGeom prst="wedgeRectCallout">
            <a:avLst>
              <a:gd name="adj1" fmla="val -54245"/>
              <a:gd name="adj2" fmla="val 161319"/>
            </a:avLst>
          </a:prstGeom>
          <a:solidFill>
            <a:schemeClr val="lt1"/>
          </a:solid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Helvetica Neue"/>
                <a:ea typeface="Helvetica Neue"/>
                <a:cs typeface="Helvetica Neue"/>
                <a:sym typeface="Helvetica Neue"/>
              </a:rPr>
              <a:t>S/W For Hardware Integration,</a:t>
            </a:r>
            <a:endParaRPr>
              <a:latin typeface="Helvetica Neue"/>
              <a:ea typeface="Helvetica Neue"/>
              <a:cs typeface="Helvetica Neue"/>
              <a:sym typeface="Helvetica Neue"/>
            </a:endParaRPr>
          </a:p>
          <a:p>
            <a:pPr marL="0" lvl="0" indent="0" algn="ctr" rtl="0">
              <a:spcBef>
                <a:spcPts val="0"/>
              </a:spcBef>
              <a:spcAft>
                <a:spcPts val="0"/>
              </a:spcAft>
              <a:buNone/>
            </a:pPr>
            <a:r>
              <a:rPr lang="en">
                <a:latin typeface="Helvetica Neue"/>
                <a:ea typeface="Helvetica Neue"/>
                <a:cs typeface="Helvetica Neue"/>
                <a:sym typeface="Helvetica Neue"/>
              </a:rPr>
              <a:t>Hardware Integration and Fit Checks</a:t>
            </a:r>
            <a:endParaRPr>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93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922"/>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933"/>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193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928"/>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934"/>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193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92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1929"/>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19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show="0">
  <p:cSld>
    <p:spTree>
      <p:nvGrpSpPr>
        <p:cNvPr id="1" name="Shape 1940"/>
        <p:cNvGrpSpPr/>
        <p:nvPr/>
      </p:nvGrpSpPr>
      <p:grpSpPr>
        <a:xfrm>
          <a:off x="0" y="0"/>
          <a:ext cx="0" cy="0"/>
          <a:chOff x="0" y="0"/>
          <a:chExt cx="0" cy="0"/>
        </a:xfrm>
      </p:grpSpPr>
      <p:sp>
        <p:nvSpPr>
          <p:cNvPr id="1941" name="Google Shape;1941;gfbb8cf3dd1_6_39"/>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Testing Precedence</a:t>
            </a:r>
            <a:endParaRPr/>
          </a:p>
        </p:txBody>
      </p:sp>
      <p:sp>
        <p:nvSpPr>
          <p:cNvPr id="1942" name="Google Shape;1942;gfbb8cf3dd1_6_39"/>
          <p:cNvSpPr txBox="1">
            <a:spLocks noGrp="1"/>
          </p:cNvSpPr>
          <p:nvPr>
            <p:ph type="sldNum" idx="12"/>
          </p:nvPr>
        </p:nvSpPr>
        <p:spPr>
          <a:xfrm>
            <a:off x="8595308" y="46252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158</a:t>
            </a:fld>
            <a:endParaRPr/>
          </a:p>
        </p:txBody>
      </p:sp>
      <p:pic>
        <p:nvPicPr>
          <p:cNvPr id="1943" name="Google Shape;1943;gfbb8cf3dd1_6_39"/>
          <p:cNvPicPr preferRelativeResize="0"/>
          <p:nvPr/>
        </p:nvPicPr>
        <p:blipFill>
          <a:blip r:embed="rId3">
            <a:alphaModFix/>
          </a:blip>
          <a:stretch>
            <a:fillRect/>
          </a:stretch>
        </p:blipFill>
        <p:spPr>
          <a:xfrm>
            <a:off x="2886688" y="777300"/>
            <a:ext cx="5597515" cy="4061399"/>
          </a:xfrm>
          <a:prstGeom prst="rect">
            <a:avLst/>
          </a:prstGeom>
          <a:noFill/>
          <a:ln>
            <a:noFill/>
          </a:ln>
        </p:spPr>
      </p:pic>
      <p:cxnSp>
        <p:nvCxnSpPr>
          <p:cNvPr id="1944" name="Google Shape;1944;gfbb8cf3dd1_6_39"/>
          <p:cNvCxnSpPr/>
          <p:nvPr/>
        </p:nvCxnSpPr>
        <p:spPr>
          <a:xfrm rot="10800000">
            <a:off x="7550400" y="1179875"/>
            <a:ext cx="1365000" cy="2913000"/>
          </a:xfrm>
          <a:prstGeom prst="straightConnector1">
            <a:avLst/>
          </a:prstGeom>
          <a:noFill/>
          <a:ln w="28575" cap="flat" cmpd="sng">
            <a:solidFill>
              <a:schemeClr val="dk2"/>
            </a:solidFill>
            <a:prstDash val="solid"/>
            <a:round/>
            <a:headEnd type="none" w="med" len="med"/>
            <a:tailEnd type="triangle" w="med" len="med"/>
          </a:ln>
        </p:spPr>
      </p:cxnSp>
      <p:cxnSp>
        <p:nvCxnSpPr>
          <p:cNvPr id="1945" name="Google Shape;1945;gfbb8cf3dd1_6_39"/>
          <p:cNvCxnSpPr/>
          <p:nvPr/>
        </p:nvCxnSpPr>
        <p:spPr>
          <a:xfrm rot="10800000" flipH="1">
            <a:off x="2481100" y="1241838"/>
            <a:ext cx="1365000" cy="2913000"/>
          </a:xfrm>
          <a:prstGeom prst="straightConnector1">
            <a:avLst/>
          </a:prstGeom>
          <a:noFill/>
          <a:ln w="28575" cap="flat" cmpd="sng">
            <a:solidFill>
              <a:schemeClr val="dk2"/>
            </a:solidFill>
            <a:prstDash val="solid"/>
            <a:round/>
            <a:headEnd type="none" w="med" len="med"/>
            <a:tailEnd type="triangle" w="med" len="med"/>
          </a:ln>
        </p:spPr>
      </p:cxnSp>
      <p:sp>
        <p:nvSpPr>
          <p:cNvPr id="1946" name="Google Shape;1946;gfbb8cf3dd1_6_39"/>
          <p:cNvSpPr txBox="1"/>
          <p:nvPr/>
        </p:nvSpPr>
        <p:spPr>
          <a:xfrm>
            <a:off x="117050" y="919300"/>
            <a:ext cx="2676000" cy="298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Helvetica Neue"/>
                <a:ea typeface="Helvetica Neue"/>
                <a:cs typeface="Helvetica Neue"/>
                <a:sym typeface="Helvetica Neue"/>
              </a:rPr>
              <a:t>Models Developed</a:t>
            </a:r>
            <a:endParaRPr>
              <a:latin typeface="Helvetica Neue"/>
              <a:ea typeface="Helvetica Neue"/>
              <a:cs typeface="Helvetica Neue"/>
              <a:sym typeface="Helvetica Neue"/>
            </a:endParaRPr>
          </a:p>
          <a:p>
            <a:pPr marL="457200" lvl="0" indent="-317500" algn="l" rtl="0">
              <a:spcBef>
                <a:spcPts val="0"/>
              </a:spcBef>
              <a:spcAft>
                <a:spcPts val="0"/>
              </a:spcAft>
              <a:buSzPts val="1400"/>
              <a:buFont typeface="Helvetica Neue"/>
              <a:buChar char="●"/>
            </a:pPr>
            <a:r>
              <a:rPr lang="en">
                <a:latin typeface="Helvetica Neue"/>
                <a:ea typeface="Helvetica Neue"/>
                <a:cs typeface="Helvetica Neue"/>
                <a:sym typeface="Helvetica Neue"/>
              </a:rPr>
              <a:t>Link Budget Modeling</a:t>
            </a:r>
            <a:endParaRPr>
              <a:latin typeface="Helvetica Neue"/>
              <a:ea typeface="Helvetica Neue"/>
              <a:cs typeface="Helvetica Neue"/>
              <a:sym typeface="Helvetica Neue"/>
            </a:endParaRPr>
          </a:p>
          <a:p>
            <a:pPr marL="914400" lvl="1" indent="-317500" algn="l" rtl="0">
              <a:spcBef>
                <a:spcPts val="0"/>
              </a:spcBef>
              <a:spcAft>
                <a:spcPts val="0"/>
              </a:spcAft>
              <a:buSzPts val="1400"/>
              <a:buFont typeface="Helvetica Neue"/>
              <a:buChar char="○"/>
            </a:pPr>
            <a:r>
              <a:rPr lang="en">
                <a:latin typeface="Helvetica Neue"/>
                <a:ea typeface="Helvetica Neue"/>
                <a:cs typeface="Helvetica Neue"/>
                <a:sym typeface="Helvetica Neue"/>
              </a:rPr>
              <a:t>Demonstrates that link budget works for varying ranges and transmit power</a:t>
            </a:r>
            <a:endParaRPr>
              <a:latin typeface="Helvetica Neue"/>
              <a:ea typeface="Helvetica Neue"/>
              <a:cs typeface="Helvetica Neue"/>
              <a:sym typeface="Helvetica Neue"/>
            </a:endParaRPr>
          </a:p>
          <a:p>
            <a:pPr marL="457200" lvl="0" indent="-317500" algn="l" rtl="0">
              <a:spcBef>
                <a:spcPts val="0"/>
              </a:spcBef>
              <a:spcAft>
                <a:spcPts val="0"/>
              </a:spcAft>
              <a:buSzPts val="1400"/>
              <a:buFont typeface="Helvetica Neue"/>
              <a:buChar char="●"/>
            </a:pPr>
            <a:r>
              <a:rPr lang="en">
                <a:latin typeface="Helvetica Neue"/>
                <a:ea typeface="Helvetica Neue"/>
                <a:cs typeface="Helvetica Neue"/>
                <a:sym typeface="Helvetica Neue"/>
              </a:rPr>
              <a:t>Thermal Model</a:t>
            </a:r>
            <a:endParaRPr>
              <a:latin typeface="Helvetica Neue"/>
              <a:ea typeface="Helvetica Neue"/>
              <a:cs typeface="Helvetica Neue"/>
              <a:sym typeface="Helvetica Neue"/>
            </a:endParaRPr>
          </a:p>
          <a:p>
            <a:pPr marL="914400" lvl="1" indent="-317500" algn="l" rtl="0">
              <a:spcBef>
                <a:spcPts val="0"/>
              </a:spcBef>
              <a:spcAft>
                <a:spcPts val="0"/>
              </a:spcAft>
              <a:buSzPts val="1400"/>
              <a:buFont typeface="Helvetica Neue"/>
              <a:buChar char="○"/>
            </a:pPr>
            <a:r>
              <a:rPr lang="en">
                <a:latin typeface="Helvetica Neue"/>
                <a:ea typeface="Helvetica Neue"/>
                <a:cs typeface="Helvetica Neue"/>
                <a:sym typeface="Helvetica Neue"/>
              </a:rPr>
              <a:t>Demonstrates that thermal control works for varying heat produced by GRASS and varying external heat</a:t>
            </a:r>
            <a:endParaRPr>
              <a:latin typeface="Helvetica Neue"/>
              <a:ea typeface="Helvetica Neue"/>
              <a:cs typeface="Helvetica Neue"/>
              <a:sym typeface="Helvetica Neue"/>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show="0">
  <p:cSld>
    <p:spTree>
      <p:nvGrpSpPr>
        <p:cNvPr id="1" name="Shape 1950"/>
        <p:cNvGrpSpPr/>
        <p:nvPr/>
      </p:nvGrpSpPr>
      <p:grpSpPr>
        <a:xfrm>
          <a:off x="0" y="0"/>
          <a:ext cx="0" cy="0"/>
          <a:chOff x="0" y="0"/>
          <a:chExt cx="0" cy="0"/>
        </a:xfrm>
      </p:grpSpPr>
      <p:sp>
        <p:nvSpPr>
          <p:cNvPr id="1951" name="Google Shape;1951;g103b319fe01_22_395"/>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Test Plan</a:t>
            </a:r>
            <a:endParaRPr/>
          </a:p>
        </p:txBody>
      </p:sp>
      <p:sp>
        <p:nvSpPr>
          <p:cNvPr id="1952" name="Google Shape;1952;g103b319fe01_22_39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159</a:t>
            </a:fld>
            <a:endParaRPr>
              <a:latin typeface="Arial"/>
              <a:ea typeface="Arial"/>
              <a:cs typeface="Arial"/>
              <a:sym typeface="Arial"/>
            </a:endParaRPr>
          </a:p>
        </p:txBody>
      </p:sp>
      <p:sp>
        <p:nvSpPr>
          <p:cNvPr id="1953" name="Google Shape;1953;g103b319fe01_22_395"/>
          <p:cNvSpPr/>
          <p:nvPr/>
        </p:nvSpPr>
        <p:spPr>
          <a:xfrm>
            <a:off x="2057400" y="3778095"/>
            <a:ext cx="6858000" cy="857400"/>
          </a:xfrm>
          <a:prstGeom prst="roundRect">
            <a:avLst>
              <a:gd name="adj" fmla="val 16667"/>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latin typeface="Helvetica Neue"/>
                <a:ea typeface="Helvetica Neue"/>
                <a:cs typeface="Helvetica Neue"/>
                <a:sym typeface="Helvetica Neue"/>
              </a:rPr>
              <a:t>Unit Testing and Component Characterization</a:t>
            </a:r>
            <a:endParaRPr sz="1100" b="1">
              <a:latin typeface="Helvetica Neue"/>
              <a:ea typeface="Helvetica Neue"/>
              <a:cs typeface="Helvetica Neue"/>
              <a:sym typeface="Helvetica Neue"/>
            </a:endParaRPr>
          </a:p>
        </p:txBody>
      </p:sp>
      <p:sp>
        <p:nvSpPr>
          <p:cNvPr id="1954" name="Google Shape;1954;g103b319fe01_22_395"/>
          <p:cNvSpPr/>
          <p:nvPr/>
        </p:nvSpPr>
        <p:spPr>
          <a:xfrm>
            <a:off x="2914650" y="2920755"/>
            <a:ext cx="5143500" cy="857400"/>
          </a:xfrm>
          <a:prstGeom prst="roundRect">
            <a:avLst>
              <a:gd name="adj" fmla="val 16667"/>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latin typeface="Helvetica Neue"/>
                <a:ea typeface="Helvetica Neue"/>
                <a:cs typeface="Helvetica Neue"/>
                <a:sym typeface="Helvetica Neue"/>
              </a:rPr>
              <a:t>Subsystem Verification</a:t>
            </a:r>
            <a:endParaRPr sz="1100" b="1">
              <a:latin typeface="Helvetica Neue"/>
              <a:ea typeface="Helvetica Neue"/>
              <a:cs typeface="Helvetica Neue"/>
              <a:sym typeface="Helvetica Neue"/>
            </a:endParaRPr>
          </a:p>
        </p:txBody>
      </p:sp>
      <p:sp>
        <p:nvSpPr>
          <p:cNvPr id="1955" name="Google Shape;1955;g103b319fe01_22_395"/>
          <p:cNvSpPr/>
          <p:nvPr/>
        </p:nvSpPr>
        <p:spPr>
          <a:xfrm>
            <a:off x="3771900" y="2063415"/>
            <a:ext cx="3429000" cy="857400"/>
          </a:xfrm>
          <a:prstGeom prst="roundRect">
            <a:avLst>
              <a:gd name="adj" fmla="val 16667"/>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latin typeface="Helvetica Neue"/>
                <a:ea typeface="Helvetica Neue"/>
                <a:cs typeface="Helvetica Neue"/>
                <a:sym typeface="Helvetica Neue"/>
              </a:rPr>
              <a:t>System Verification</a:t>
            </a:r>
            <a:endParaRPr sz="1100" b="1">
              <a:latin typeface="Helvetica Neue"/>
              <a:ea typeface="Helvetica Neue"/>
              <a:cs typeface="Helvetica Neue"/>
              <a:sym typeface="Helvetica Neue"/>
            </a:endParaRPr>
          </a:p>
        </p:txBody>
      </p:sp>
      <p:sp>
        <p:nvSpPr>
          <p:cNvPr id="1956" name="Google Shape;1956;g103b319fe01_22_395"/>
          <p:cNvSpPr/>
          <p:nvPr/>
        </p:nvSpPr>
        <p:spPr>
          <a:xfrm>
            <a:off x="4629150" y="1206075"/>
            <a:ext cx="1714500" cy="857400"/>
          </a:xfrm>
          <a:prstGeom prst="roundRect">
            <a:avLst>
              <a:gd name="adj" fmla="val 16667"/>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latin typeface="Helvetica Neue"/>
                <a:ea typeface="Helvetica Neue"/>
                <a:cs typeface="Helvetica Neue"/>
                <a:sym typeface="Helvetica Neue"/>
              </a:rPr>
              <a:t>System Validation</a:t>
            </a:r>
            <a:endParaRPr sz="1100" b="1">
              <a:latin typeface="Helvetica Neue"/>
              <a:ea typeface="Helvetica Neue"/>
              <a:cs typeface="Helvetica Neue"/>
              <a:sym typeface="Helvetica Neue"/>
            </a:endParaRPr>
          </a:p>
        </p:txBody>
      </p:sp>
      <p:sp>
        <p:nvSpPr>
          <p:cNvPr id="1957" name="Google Shape;1957;g103b319fe01_22_395"/>
          <p:cNvSpPr/>
          <p:nvPr/>
        </p:nvSpPr>
        <p:spPr>
          <a:xfrm>
            <a:off x="2188900" y="4149697"/>
            <a:ext cx="1143000" cy="365700"/>
          </a:xfrm>
          <a:prstGeom prst="roundRect">
            <a:avLst>
              <a:gd name="adj" fmla="val 16667"/>
            </a:avLst>
          </a:prstGeom>
          <a:solidFill>
            <a:srgbClr val="F4CCC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Helvetica Neue Light"/>
                <a:ea typeface="Helvetica Neue Light"/>
                <a:cs typeface="Helvetica Neue Light"/>
                <a:sym typeface="Helvetica Neue Light"/>
              </a:rPr>
              <a:t>Individual Container Tests</a:t>
            </a:r>
            <a:endParaRPr sz="1000">
              <a:latin typeface="Helvetica Neue Light"/>
              <a:ea typeface="Helvetica Neue Light"/>
              <a:cs typeface="Helvetica Neue Light"/>
              <a:sym typeface="Helvetica Neue Light"/>
            </a:endParaRPr>
          </a:p>
        </p:txBody>
      </p:sp>
      <p:sp>
        <p:nvSpPr>
          <p:cNvPr id="1958" name="Google Shape;1958;g103b319fe01_22_395"/>
          <p:cNvSpPr/>
          <p:nvPr/>
        </p:nvSpPr>
        <p:spPr>
          <a:xfrm>
            <a:off x="3550575" y="4149697"/>
            <a:ext cx="1143000" cy="365700"/>
          </a:xfrm>
          <a:prstGeom prst="roundRect">
            <a:avLst>
              <a:gd name="adj" fmla="val 16667"/>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Helvetica Neue Light"/>
                <a:ea typeface="Helvetica Neue Light"/>
                <a:cs typeface="Helvetica Neue Light"/>
                <a:sym typeface="Helvetica Neue Light"/>
              </a:rPr>
              <a:t>Hardware Fit Checks</a:t>
            </a:r>
            <a:endParaRPr sz="1000">
              <a:latin typeface="Helvetica Neue Light"/>
              <a:ea typeface="Helvetica Neue Light"/>
              <a:cs typeface="Helvetica Neue Light"/>
              <a:sym typeface="Helvetica Neue Light"/>
            </a:endParaRPr>
          </a:p>
        </p:txBody>
      </p:sp>
      <p:sp>
        <p:nvSpPr>
          <p:cNvPr id="1959" name="Google Shape;1959;g103b319fe01_22_395"/>
          <p:cNvSpPr/>
          <p:nvPr/>
        </p:nvSpPr>
        <p:spPr>
          <a:xfrm>
            <a:off x="4912250" y="4149697"/>
            <a:ext cx="1143000" cy="365700"/>
          </a:xfrm>
          <a:prstGeom prst="roundRect">
            <a:avLst>
              <a:gd name="adj" fmla="val 16667"/>
            </a:avLst>
          </a:prstGeom>
          <a:solidFill>
            <a:srgbClr val="D9D2E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Helvetica Neue Light"/>
                <a:ea typeface="Helvetica Neue Light"/>
                <a:cs typeface="Helvetica Neue Light"/>
                <a:sym typeface="Helvetica Neue Light"/>
              </a:rPr>
              <a:t>RF Characterization</a:t>
            </a:r>
            <a:endParaRPr sz="1000">
              <a:latin typeface="Helvetica Neue Light"/>
              <a:ea typeface="Helvetica Neue Light"/>
              <a:cs typeface="Helvetica Neue Light"/>
              <a:sym typeface="Helvetica Neue Light"/>
            </a:endParaRPr>
          </a:p>
        </p:txBody>
      </p:sp>
      <p:sp>
        <p:nvSpPr>
          <p:cNvPr id="1960" name="Google Shape;1960;g103b319fe01_22_395"/>
          <p:cNvSpPr/>
          <p:nvPr/>
        </p:nvSpPr>
        <p:spPr>
          <a:xfrm>
            <a:off x="4754854" y="2432404"/>
            <a:ext cx="1463100" cy="365700"/>
          </a:xfrm>
          <a:prstGeom prst="roundRect">
            <a:avLst>
              <a:gd name="adj" fmla="val 16667"/>
            </a:avLst>
          </a:prstGeom>
          <a:solidFill>
            <a:srgbClr val="F4CCC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Helvetica Neue Light"/>
                <a:ea typeface="Helvetica Neue Light"/>
                <a:cs typeface="Helvetica Neue Light"/>
                <a:sym typeface="Helvetica Neue Light"/>
              </a:rPr>
              <a:t>Integrated Systems Test - Lab</a:t>
            </a:r>
            <a:endParaRPr sz="1000">
              <a:latin typeface="Helvetica Neue Light"/>
              <a:ea typeface="Helvetica Neue Light"/>
              <a:cs typeface="Helvetica Neue Light"/>
              <a:sym typeface="Helvetica Neue Light"/>
            </a:endParaRPr>
          </a:p>
        </p:txBody>
      </p:sp>
      <p:sp>
        <p:nvSpPr>
          <p:cNvPr id="1961" name="Google Shape;1961;g103b319fe01_22_395"/>
          <p:cNvSpPr/>
          <p:nvPr/>
        </p:nvSpPr>
        <p:spPr>
          <a:xfrm>
            <a:off x="4754850" y="1585641"/>
            <a:ext cx="1463100" cy="365700"/>
          </a:xfrm>
          <a:prstGeom prst="roundRect">
            <a:avLst>
              <a:gd name="adj" fmla="val 1666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Helvetica Neue Light"/>
                <a:ea typeface="Helvetica Neue Light"/>
                <a:cs typeface="Helvetica Neue Light"/>
                <a:sym typeface="Helvetica Neue Light"/>
              </a:rPr>
              <a:t>Squaw Mountain Field Test</a:t>
            </a:r>
            <a:endParaRPr sz="1000">
              <a:latin typeface="Helvetica Neue Light"/>
              <a:ea typeface="Helvetica Neue Light"/>
              <a:cs typeface="Helvetica Neue Light"/>
              <a:sym typeface="Helvetica Neue Light"/>
            </a:endParaRPr>
          </a:p>
        </p:txBody>
      </p:sp>
      <p:sp>
        <p:nvSpPr>
          <p:cNvPr id="1962" name="Google Shape;1962;g103b319fe01_22_395"/>
          <p:cNvSpPr/>
          <p:nvPr/>
        </p:nvSpPr>
        <p:spPr>
          <a:xfrm>
            <a:off x="1931100" y="1478775"/>
            <a:ext cx="1840800" cy="312000"/>
          </a:xfrm>
          <a:prstGeom prst="round2DiagRect">
            <a:avLst>
              <a:gd name="adj1" fmla="val 50000"/>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Helvetica Neue"/>
                <a:ea typeface="Helvetica Neue"/>
                <a:cs typeface="Helvetica Neue"/>
                <a:sym typeface="Helvetica Neue"/>
              </a:rPr>
              <a:t>ConOps, Objectives</a:t>
            </a:r>
            <a:endParaRPr sz="1200" b="1">
              <a:latin typeface="Helvetica Neue"/>
              <a:ea typeface="Helvetica Neue"/>
              <a:cs typeface="Helvetica Neue"/>
              <a:sym typeface="Helvetica Neue"/>
            </a:endParaRPr>
          </a:p>
        </p:txBody>
      </p:sp>
      <p:sp>
        <p:nvSpPr>
          <p:cNvPr id="1963" name="Google Shape;1963;g103b319fe01_22_395"/>
          <p:cNvSpPr/>
          <p:nvPr/>
        </p:nvSpPr>
        <p:spPr>
          <a:xfrm>
            <a:off x="1073850" y="2336125"/>
            <a:ext cx="1840800" cy="312000"/>
          </a:xfrm>
          <a:prstGeom prst="round2DiagRect">
            <a:avLst>
              <a:gd name="adj1" fmla="val 50000"/>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Helvetica Neue"/>
                <a:ea typeface="Helvetica Neue"/>
                <a:cs typeface="Helvetica Neue"/>
                <a:sym typeface="Helvetica Neue"/>
              </a:rPr>
              <a:t>High-Level FRs</a:t>
            </a:r>
            <a:endParaRPr sz="1200" b="1">
              <a:latin typeface="Helvetica Neue"/>
              <a:ea typeface="Helvetica Neue"/>
              <a:cs typeface="Helvetica Neue"/>
              <a:sym typeface="Helvetica Neue"/>
            </a:endParaRPr>
          </a:p>
        </p:txBody>
      </p:sp>
      <p:sp>
        <p:nvSpPr>
          <p:cNvPr id="1964" name="Google Shape;1964;g103b319fe01_22_395"/>
          <p:cNvSpPr/>
          <p:nvPr/>
        </p:nvSpPr>
        <p:spPr>
          <a:xfrm>
            <a:off x="216600" y="3193475"/>
            <a:ext cx="1840800" cy="312000"/>
          </a:xfrm>
          <a:prstGeom prst="round2DiagRect">
            <a:avLst>
              <a:gd name="adj1" fmla="val 50000"/>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Helvetica Neue"/>
                <a:ea typeface="Helvetica Neue"/>
                <a:cs typeface="Helvetica Neue"/>
                <a:sym typeface="Helvetica Neue"/>
              </a:rPr>
              <a:t>Low-Level DRs</a:t>
            </a:r>
            <a:endParaRPr sz="1200" b="1">
              <a:latin typeface="Helvetica Neue"/>
              <a:ea typeface="Helvetica Neue"/>
              <a:cs typeface="Helvetica Neue"/>
              <a:sym typeface="Helvetica Neue"/>
            </a:endParaRPr>
          </a:p>
        </p:txBody>
      </p:sp>
      <p:cxnSp>
        <p:nvCxnSpPr>
          <p:cNvPr id="1965" name="Google Shape;1965;g103b319fe01_22_395"/>
          <p:cNvCxnSpPr>
            <a:stCxn id="1962" idx="0"/>
            <a:endCxn id="1956" idx="1"/>
          </p:cNvCxnSpPr>
          <p:nvPr/>
        </p:nvCxnSpPr>
        <p:spPr>
          <a:xfrm>
            <a:off x="3771900" y="1634775"/>
            <a:ext cx="857400" cy="600"/>
          </a:xfrm>
          <a:prstGeom prst="curvedConnector3">
            <a:avLst>
              <a:gd name="adj1" fmla="val 49992"/>
            </a:avLst>
          </a:prstGeom>
          <a:noFill/>
          <a:ln w="19050" cap="flat" cmpd="sng">
            <a:solidFill>
              <a:schemeClr val="dk1"/>
            </a:solidFill>
            <a:prstDash val="solid"/>
            <a:round/>
            <a:headEnd type="none" w="med" len="med"/>
            <a:tailEnd type="triangle" w="med" len="med"/>
          </a:ln>
        </p:spPr>
      </p:cxnSp>
      <p:cxnSp>
        <p:nvCxnSpPr>
          <p:cNvPr id="1966" name="Google Shape;1966;g103b319fe01_22_395"/>
          <p:cNvCxnSpPr>
            <a:stCxn id="1963" idx="0"/>
            <a:endCxn id="1955" idx="1"/>
          </p:cNvCxnSpPr>
          <p:nvPr/>
        </p:nvCxnSpPr>
        <p:spPr>
          <a:xfrm>
            <a:off x="2914650" y="2492125"/>
            <a:ext cx="857400" cy="600"/>
          </a:xfrm>
          <a:prstGeom prst="curvedConnector3">
            <a:avLst>
              <a:gd name="adj1" fmla="val 49992"/>
            </a:avLst>
          </a:prstGeom>
          <a:noFill/>
          <a:ln w="19050" cap="flat" cmpd="sng">
            <a:solidFill>
              <a:schemeClr val="dk1"/>
            </a:solidFill>
            <a:prstDash val="solid"/>
            <a:round/>
            <a:headEnd type="none" w="med" len="med"/>
            <a:tailEnd type="triangle" w="med" len="med"/>
          </a:ln>
        </p:spPr>
      </p:cxnSp>
      <p:cxnSp>
        <p:nvCxnSpPr>
          <p:cNvPr id="1967" name="Google Shape;1967;g103b319fe01_22_395"/>
          <p:cNvCxnSpPr>
            <a:stCxn id="1963" idx="1"/>
            <a:endCxn id="1954" idx="1"/>
          </p:cNvCxnSpPr>
          <p:nvPr/>
        </p:nvCxnSpPr>
        <p:spPr>
          <a:xfrm rot="-5400000" flipH="1">
            <a:off x="2103750" y="2538625"/>
            <a:ext cx="701400" cy="920400"/>
          </a:xfrm>
          <a:prstGeom prst="curvedConnector2">
            <a:avLst/>
          </a:prstGeom>
          <a:noFill/>
          <a:ln w="19050" cap="flat" cmpd="sng">
            <a:solidFill>
              <a:schemeClr val="dk1"/>
            </a:solidFill>
            <a:prstDash val="solid"/>
            <a:round/>
            <a:headEnd type="none" w="med" len="med"/>
            <a:tailEnd type="triangle" w="med" len="med"/>
          </a:ln>
        </p:spPr>
      </p:cxnSp>
      <p:cxnSp>
        <p:nvCxnSpPr>
          <p:cNvPr id="1968" name="Google Shape;1968;g103b319fe01_22_395"/>
          <p:cNvCxnSpPr>
            <a:stCxn id="1964" idx="0"/>
            <a:endCxn id="1954" idx="1"/>
          </p:cNvCxnSpPr>
          <p:nvPr/>
        </p:nvCxnSpPr>
        <p:spPr>
          <a:xfrm>
            <a:off x="2057400" y="3349475"/>
            <a:ext cx="857400" cy="600"/>
          </a:xfrm>
          <a:prstGeom prst="curvedConnector3">
            <a:avLst>
              <a:gd name="adj1" fmla="val 49992"/>
            </a:avLst>
          </a:prstGeom>
          <a:noFill/>
          <a:ln w="19050" cap="flat" cmpd="sng">
            <a:solidFill>
              <a:schemeClr val="dk1"/>
            </a:solidFill>
            <a:prstDash val="solid"/>
            <a:round/>
            <a:headEnd type="none" w="med" len="med"/>
            <a:tailEnd type="triangle" w="med" len="med"/>
          </a:ln>
        </p:spPr>
      </p:cxnSp>
      <p:cxnSp>
        <p:nvCxnSpPr>
          <p:cNvPr id="1969" name="Google Shape;1969;g103b319fe01_22_395"/>
          <p:cNvCxnSpPr>
            <a:stCxn id="1964" idx="1"/>
            <a:endCxn id="1953" idx="1"/>
          </p:cNvCxnSpPr>
          <p:nvPr/>
        </p:nvCxnSpPr>
        <p:spPr>
          <a:xfrm rot="-5400000" flipH="1">
            <a:off x="1246500" y="3395975"/>
            <a:ext cx="701400" cy="920400"/>
          </a:xfrm>
          <a:prstGeom prst="curvedConnector2">
            <a:avLst/>
          </a:prstGeom>
          <a:noFill/>
          <a:ln w="19050" cap="flat" cmpd="sng">
            <a:solidFill>
              <a:schemeClr val="dk1"/>
            </a:solidFill>
            <a:prstDash val="solid"/>
            <a:round/>
            <a:headEnd type="none" w="med" len="med"/>
            <a:tailEnd type="triangle" w="med" len="med"/>
          </a:ln>
        </p:spPr>
      </p:cxnSp>
      <p:sp>
        <p:nvSpPr>
          <p:cNvPr id="1970" name="Google Shape;1970;g103b319fe01_22_395"/>
          <p:cNvSpPr/>
          <p:nvPr/>
        </p:nvSpPr>
        <p:spPr>
          <a:xfrm>
            <a:off x="6273925" y="4149697"/>
            <a:ext cx="1143000" cy="365700"/>
          </a:xfrm>
          <a:prstGeom prst="roundRect">
            <a:avLst>
              <a:gd name="adj" fmla="val 16667"/>
            </a:avLst>
          </a:prstGeom>
          <a:solidFill>
            <a:srgbClr val="D9D2E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Helvetica Neue Light"/>
                <a:ea typeface="Helvetica Neue Light"/>
                <a:cs typeface="Helvetica Neue Light"/>
                <a:sym typeface="Helvetica Neue Light"/>
              </a:rPr>
              <a:t>Thermal Characterization</a:t>
            </a:r>
            <a:endParaRPr sz="1000">
              <a:latin typeface="Helvetica Neue Light"/>
              <a:ea typeface="Helvetica Neue Light"/>
              <a:cs typeface="Helvetica Neue Light"/>
              <a:sym typeface="Helvetica Neue Light"/>
            </a:endParaRPr>
          </a:p>
        </p:txBody>
      </p:sp>
      <p:sp>
        <p:nvSpPr>
          <p:cNvPr id="1971" name="Google Shape;1971;g103b319fe01_22_395"/>
          <p:cNvSpPr/>
          <p:nvPr/>
        </p:nvSpPr>
        <p:spPr>
          <a:xfrm>
            <a:off x="7635600" y="4149697"/>
            <a:ext cx="1143000" cy="365700"/>
          </a:xfrm>
          <a:prstGeom prst="roundRect">
            <a:avLst>
              <a:gd name="adj" fmla="val 16667"/>
            </a:avLst>
          </a:prstGeom>
          <a:solidFill>
            <a:srgbClr val="D9D2E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Helvetica Neue Light"/>
                <a:ea typeface="Helvetica Neue Light"/>
                <a:cs typeface="Helvetica Neue Light"/>
                <a:sym typeface="Helvetica Neue Light"/>
              </a:rPr>
              <a:t>Electronics Characterization</a:t>
            </a:r>
            <a:endParaRPr sz="1000">
              <a:latin typeface="Helvetica Neue Light"/>
              <a:ea typeface="Helvetica Neue Light"/>
              <a:cs typeface="Helvetica Neue Light"/>
              <a:sym typeface="Helvetica Neue Light"/>
            </a:endParaRPr>
          </a:p>
        </p:txBody>
      </p:sp>
      <p:sp>
        <p:nvSpPr>
          <p:cNvPr id="1972" name="Google Shape;1972;g103b319fe01_22_395"/>
          <p:cNvSpPr/>
          <p:nvPr/>
        </p:nvSpPr>
        <p:spPr>
          <a:xfrm>
            <a:off x="3031550" y="3302646"/>
            <a:ext cx="1143000" cy="365700"/>
          </a:xfrm>
          <a:prstGeom prst="roundRect">
            <a:avLst>
              <a:gd name="adj" fmla="val 16667"/>
            </a:avLst>
          </a:prstGeom>
          <a:solidFill>
            <a:srgbClr val="F4CCC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Helvetica Neue Light"/>
                <a:ea typeface="Helvetica Neue Light"/>
                <a:cs typeface="Helvetica Neue Light"/>
                <a:sym typeface="Helvetica Neue Light"/>
              </a:rPr>
              <a:t>Software Integration Tests</a:t>
            </a:r>
            <a:endParaRPr sz="1000">
              <a:latin typeface="Helvetica Neue Light"/>
              <a:ea typeface="Helvetica Neue Light"/>
              <a:cs typeface="Helvetica Neue Light"/>
              <a:sym typeface="Helvetica Neue Light"/>
            </a:endParaRPr>
          </a:p>
        </p:txBody>
      </p:sp>
      <p:sp>
        <p:nvSpPr>
          <p:cNvPr id="1973" name="Google Shape;1973;g103b319fe01_22_395"/>
          <p:cNvSpPr/>
          <p:nvPr/>
        </p:nvSpPr>
        <p:spPr>
          <a:xfrm>
            <a:off x="4289266" y="3302646"/>
            <a:ext cx="1143000" cy="365700"/>
          </a:xfrm>
          <a:prstGeom prst="roundRect">
            <a:avLst>
              <a:gd name="adj" fmla="val 16667"/>
            </a:avLst>
          </a:prstGeom>
          <a:solidFill>
            <a:srgbClr val="C9DAF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Helvetica Neue Light"/>
                <a:ea typeface="Helvetica Neue Light"/>
                <a:cs typeface="Helvetica Neue Light"/>
                <a:sym typeface="Helvetica Neue Light"/>
              </a:rPr>
              <a:t>Electronics Integration Tests</a:t>
            </a:r>
            <a:endParaRPr sz="1000">
              <a:latin typeface="Helvetica Neue Light"/>
              <a:ea typeface="Helvetica Neue Light"/>
              <a:cs typeface="Helvetica Neue Light"/>
              <a:sym typeface="Helvetica Neue Light"/>
            </a:endParaRPr>
          </a:p>
        </p:txBody>
      </p:sp>
      <p:sp>
        <p:nvSpPr>
          <p:cNvPr id="1974" name="Google Shape;1974;g103b319fe01_22_395"/>
          <p:cNvSpPr/>
          <p:nvPr/>
        </p:nvSpPr>
        <p:spPr>
          <a:xfrm>
            <a:off x="7714825" y="1196500"/>
            <a:ext cx="1102500" cy="312000"/>
          </a:xfrm>
          <a:prstGeom prst="roundRect">
            <a:avLst>
              <a:gd name="adj" fmla="val 16667"/>
            </a:avLst>
          </a:prstGeom>
          <a:solidFill>
            <a:srgbClr val="D9D2E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Helvetica Neue Light"/>
                <a:ea typeface="Helvetica Neue Light"/>
                <a:cs typeface="Helvetica Neue Light"/>
                <a:sym typeface="Helvetica Neue Light"/>
              </a:rPr>
              <a:t>Analysis</a:t>
            </a:r>
            <a:endParaRPr sz="1000">
              <a:latin typeface="Helvetica Neue Light"/>
              <a:ea typeface="Helvetica Neue Light"/>
              <a:cs typeface="Helvetica Neue Light"/>
              <a:sym typeface="Helvetica Neue Light"/>
            </a:endParaRPr>
          </a:p>
        </p:txBody>
      </p:sp>
      <p:sp>
        <p:nvSpPr>
          <p:cNvPr id="1975" name="Google Shape;1975;g103b319fe01_22_395"/>
          <p:cNvSpPr/>
          <p:nvPr/>
        </p:nvSpPr>
        <p:spPr>
          <a:xfrm>
            <a:off x="7714825" y="1590225"/>
            <a:ext cx="1102500" cy="312000"/>
          </a:xfrm>
          <a:prstGeom prst="roundRect">
            <a:avLst>
              <a:gd name="adj" fmla="val 16667"/>
            </a:avLst>
          </a:prstGeom>
          <a:solidFill>
            <a:srgbClr val="C9DAF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Helvetica Neue Light"/>
                <a:ea typeface="Helvetica Neue Light"/>
                <a:cs typeface="Helvetica Neue Light"/>
                <a:sym typeface="Helvetica Neue Light"/>
              </a:rPr>
              <a:t>Demonstration</a:t>
            </a:r>
            <a:endParaRPr sz="1000">
              <a:latin typeface="Helvetica Neue Light"/>
              <a:ea typeface="Helvetica Neue Light"/>
              <a:cs typeface="Helvetica Neue Light"/>
              <a:sym typeface="Helvetica Neue Light"/>
            </a:endParaRPr>
          </a:p>
        </p:txBody>
      </p:sp>
      <p:sp>
        <p:nvSpPr>
          <p:cNvPr id="1976" name="Google Shape;1976;g103b319fe01_22_395"/>
          <p:cNvSpPr/>
          <p:nvPr/>
        </p:nvSpPr>
        <p:spPr>
          <a:xfrm>
            <a:off x="7714825" y="1983950"/>
            <a:ext cx="1102500" cy="312000"/>
          </a:xfrm>
          <a:prstGeom prst="roundRect">
            <a:avLst>
              <a:gd name="adj" fmla="val 16667"/>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Helvetica Neue Light"/>
                <a:ea typeface="Helvetica Neue Light"/>
                <a:cs typeface="Helvetica Neue Light"/>
                <a:sym typeface="Helvetica Neue Light"/>
              </a:rPr>
              <a:t>Inspection</a:t>
            </a:r>
            <a:endParaRPr sz="1000">
              <a:latin typeface="Helvetica Neue Light"/>
              <a:ea typeface="Helvetica Neue Light"/>
              <a:cs typeface="Helvetica Neue Light"/>
              <a:sym typeface="Helvetica Neue Light"/>
            </a:endParaRPr>
          </a:p>
        </p:txBody>
      </p:sp>
      <p:sp>
        <p:nvSpPr>
          <p:cNvPr id="1977" name="Google Shape;1977;g103b319fe01_22_395"/>
          <p:cNvSpPr/>
          <p:nvPr/>
        </p:nvSpPr>
        <p:spPr>
          <a:xfrm>
            <a:off x="7714825" y="2377675"/>
            <a:ext cx="1102500" cy="312000"/>
          </a:xfrm>
          <a:prstGeom prst="roundRect">
            <a:avLst>
              <a:gd name="adj" fmla="val 16667"/>
            </a:avLst>
          </a:prstGeom>
          <a:solidFill>
            <a:srgbClr val="F4CCC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Helvetica Neue Light"/>
                <a:ea typeface="Helvetica Neue Light"/>
                <a:cs typeface="Helvetica Neue Light"/>
                <a:sym typeface="Helvetica Neue Light"/>
              </a:rPr>
              <a:t>Test</a:t>
            </a:r>
            <a:endParaRPr sz="1000">
              <a:latin typeface="Helvetica Neue Light"/>
              <a:ea typeface="Helvetica Neue Light"/>
              <a:cs typeface="Helvetica Neue Light"/>
              <a:sym typeface="Helvetica Neue Light"/>
            </a:endParaRPr>
          </a:p>
        </p:txBody>
      </p:sp>
      <p:sp>
        <p:nvSpPr>
          <p:cNvPr id="1978" name="Google Shape;1978;g103b319fe01_22_395"/>
          <p:cNvSpPr/>
          <p:nvPr/>
        </p:nvSpPr>
        <p:spPr>
          <a:xfrm>
            <a:off x="7398900" y="830900"/>
            <a:ext cx="1616400" cy="3120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Helvetica Neue"/>
                <a:ea typeface="Helvetica Neue"/>
                <a:cs typeface="Helvetica Neue"/>
                <a:sym typeface="Helvetica Neue"/>
              </a:rPr>
              <a:t>Verification Methods</a:t>
            </a:r>
            <a:endParaRPr sz="1000" b="1">
              <a:latin typeface="Helvetica Neue"/>
              <a:ea typeface="Helvetica Neue"/>
              <a:cs typeface="Helvetica Neue"/>
              <a:sym typeface="Helvetica Neue"/>
            </a:endParaRPr>
          </a:p>
        </p:txBody>
      </p:sp>
      <p:sp>
        <p:nvSpPr>
          <p:cNvPr id="1979" name="Google Shape;1979;g103b319fe01_22_395"/>
          <p:cNvSpPr/>
          <p:nvPr/>
        </p:nvSpPr>
        <p:spPr>
          <a:xfrm>
            <a:off x="5546981" y="3302646"/>
            <a:ext cx="1143000" cy="365700"/>
          </a:xfrm>
          <a:prstGeom prst="roundRect">
            <a:avLst>
              <a:gd name="adj" fmla="val 16667"/>
            </a:avLst>
          </a:prstGeom>
          <a:solidFill>
            <a:srgbClr val="C9DAF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Helvetica Neue Light"/>
                <a:ea typeface="Helvetica Neue Light"/>
                <a:cs typeface="Helvetica Neue Light"/>
                <a:sym typeface="Helvetica Neue Light"/>
              </a:rPr>
              <a:t>Ground Station Integration Tests</a:t>
            </a:r>
            <a:endParaRPr sz="1000">
              <a:latin typeface="Helvetica Neue Light"/>
              <a:ea typeface="Helvetica Neue Light"/>
              <a:cs typeface="Helvetica Neue Light"/>
              <a:sym typeface="Helvetica Neue Light"/>
            </a:endParaRPr>
          </a:p>
        </p:txBody>
      </p:sp>
      <p:sp>
        <p:nvSpPr>
          <p:cNvPr id="1980" name="Google Shape;1980;g103b319fe01_22_395"/>
          <p:cNvSpPr/>
          <p:nvPr/>
        </p:nvSpPr>
        <p:spPr>
          <a:xfrm>
            <a:off x="6804697" y="3302646"/>
            <a:ext cx="1143000" cy="365700"/>
          </a:xfrm>
          <a:prstGeom prst="roundRect">
            <a:avLst>
              <a:gd name="adj" fmla="val 16667"/>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Helvetica Neue Light"/>
                <a:ea typeface="Helvetica Neue Light"/>
                <a:cs typeface="Helvetica Neue Light"/>
                <a:sym typeface="Helvetica Neue Light"/>
              </a:rPr>
              <a:t>Assembly Fit Checks</a:t>
            </a:r>
            <a:endParaRPr sz="1000">
              <a:latin typeface="Helvetica Neue Light"/>
              <a:ea typeface="Helvetica Neue Light"/>
              <a:cs typeface="Helvetica Neue Light"/>
              <a:sym typeface="Helvetica Neue Ligh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gfa76b2cd2f_0_379"/>
          <p:cNvSpPr/>
          <p:nvPr/>
        </p:nvSpPr>
        <p:spPr>
          <a:xfrm>
            <a:off x="69150" y="4408725"/>
            <a:ext cx="605100" cy="734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gfa76b2cd2f_0_379"/>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Functional Block Diagram - Software</a:t>
            </a:r>
            <a:endParaRPr/>
          </a:p>
        </p:txBody>
      </p:sp>
      <p:sp>
        <p:nvSpPr>
          <p:cNvPr id="267" name="Google Shape;267;gfa76b2cd2f_0_37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16</a:t>
            </a:fld>
            <a:endParaRPr>
              <a:latin typeface="Arial"/>
              <a:ea typeface="Arial"/>
              <a:cs typeface="Arial"/>
              <a:sym typeface="Arial"/>
            </a:endParaRPr>
          </a:p>
        </p:txBody>
      </p:sp>
      <p:pic>
        <p:nvPicPr>
          <p:cNvPr id="268" name="Google Shape;268;gfa76b2cd2f_0_379"/>
          <p:cNvPicPr preferRelativeResize="0"/>
          <p:nvPr/>
        </p:nvPicPr>
        <p:blipFill>
          <a:blip r:embed="rId3">
            <a:alphaModFix/>
          </a:blip>
          <a:stretch>
            <a:fillRect/>
          </a:stretch>
        </p:blipFill>
        <p:spPr>
          <a:xfrm>
            <a:off x="356286" y="879314"/>
            <a:ext cx="8118287" cy="4118601"/>
          </a:xfrm>
          <a:prstGeom prst="rect">
            <a:avLst/>
          </a:prstGeom>
          <a:noFill/>
          <a:ln>
            <a:noFill/>
          </a:ln>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show="0">
  <p:cSld>
    <p:spTree>
      <p:nvGrpSpPr>
        <p:cNvPr id="1" name="Shape 1984"/>
        <p:cNvGrpSpPr/>
        <p:nvPr/>
      </p:nvGrpSpPr>
      <p:grpSpPr>
        <a:xfrm>
          <a:off x="0" y="0"/>
          <a:ext cx="0" cy="0"/>
          <a:chOff x="0" y="0"/>
          <a:chExt cx="0" cy="0"/>
        </a:xfrm>
      </p:grpSpPr>
      <p:sp>
        <p:nvSpPr>
          <p:cNvPr id="1985" name="Google Shape;1985;g1045409f177_4_69"/>
          <p:cNvSpPr/>
          <p:nvPr/>
        </p:nvSpPr>
        <p:spPr>
          <a:xfrm>
            <a:off x="69150" y="4408725"/>
            <a:ext cx="605100" cy="734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g1045409f177_4_69"/>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Functional Block Diagram - Hardware</a:t>
            </a:r>
            <a:endParaRPr/>
          </a:p>
        </p:txBody>
      </p:sp>
      <p:sp>
        <p:nvSpPr>
          <p:cNvPr id="1987" name="Google Shape;1987;g1045409f177_4_6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160</a:t>
            </a:fld>
            <a:endParaRPr>
              <a:latin typeface="Arial"/>
              <a:ea typeface="Arial"/>
              <a:cs typeface="Arial"/>
              <a:sym typeface="Arial"/>
            </a:endParaRPr>
          </a:p>
        </p:txBody>
      </p:sp>
      <p:pic>
        <p:nvPicPr>
          <p:cNvPr id="1988" name="Google Shape;1988;g1045409f177_4_69"/>
          <p:cNvPicPr preferRelativeResize="0"/>
          <p:nvPr/>
        </p:nvPicPr>
        <p:blipFill rotWithShape="1">
          <a:blip r:embed="rId3">
            <a:alphaModFix/>
          </a:blip>
          <a:srcRect/>
          <a:stretch/>
        </p:blipFill>
        <p:spPr>
          <a:xfrm>
            <a:off x="222134" y="1387260"/>
            <a:ext cx="8788209" cy="3025259"/>
          </a:xfrm>
          <a:prstGeom prst="rect">
            <a:avLst/>
          </a:prstGeom>
          <a:noFill/>
          <a:ln>
            <a:noFill/>
          </a:ln>
        </p:spPr>
      </p:pic>
      <p:sp>
        <p:nvSpPr>
          <p:cNvPr id="1989" name="Google Shape;1989;g1045409f177_4_69"/>
          <p:cNvSpPr/>
          <p:nvPr/>
        </p:nvSpPr>
        <p:spPr>
          <a:xfrm>
            <a:off x="113275" y="1261430"/>
            <a:ext cx="7247100" cy="3337500"/>
          </a:xfrm>
          <a:prstGeom prst="rect">
            <a:avLst/>
          </a:prstGeom>
          <a:noFill/>
          <a:ln w="38100" cap="flat" cmpd="sng">
            <a:solidFill>
              <a:srgbClr val="F4CCC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90" name="Google Shape;1990;g1045409f177_4_69"/>
          <p:cNvPicPr preferRelativeResize="0"/>
          <p:nvPr/>
        </p:nvPicPr>
        <p:blipFill>
          <a:blip r:embed="rId4">
            <a:alphaModFix/>
          </a:blip>
          <a:stretch>
            <a:fillRect/>
          </a:stretch>
        </p:blipFill>
        <p:spPr>
          <a:xfrm rot="-1955781">
            <a:off x="3931876" y="2099294"/>
            <a:ext cx="1280249" cy="1053838"/>
          </a:xfrm>
          <a:prstGeom prst="rect">
            <a:avLst/>
          </a:prstGeom>
          <a:noFill/>
          <a:ln>
            <a:noFill/>
          </a:ln>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show="0">
  <p:cSld>
    <p:spTree>
      <p:nvGrpSpPr>
        <p:cNvPr id="1" name="Shape 1994"/>
        <p:cNvGrpSpPr/>
        <p:nvPr/>
      </p:nvGrpSpPr>
      <p:grpSpPr>
        <a:xfrm>
          <a:off x="0" y="0"/>
          <a:ext cx="0" cy="0"/>
          <a:chOff x="0" y="0"/>
          <a:chExt cx="0" cy="0"/>
        </a:xfrm>
      </p:grpSpPr>
      <p:pic>
        <p:nvPicPr>
          <p:cNvPr id="1995" name="Google Shape;1995;g1045409f177_4_78"/>
          <p:cNvPicPr preferRelativeResize="0"/>
          <p:nvPr/>
        </p:nvPicPr>
        <p:blipFill rotWithShape="1">
          <a:blip r:embed="rId3">
            <a:alphaModFix/>
          </a:blip>
          <a:srcRect l="44873" t="9172" b="11888"/>
          <a:stretch/>
        </p:blipFill>
        <p:spPr>
          <a:xfrm>
            <a:off x="4970600" y="3734450"/>
            <a:ext cx="953650" cy="1149275"/>
          </a:xfrm>
          <a:prstGeom prst="rect">
            <a:avLst/>
          </a:prstGeom>
          <a:noFill/>
          <a:ln>
            <a:noFill/>
          </a:ln>
        </p:spPr>
      </p:pic>
      <p:sp>
        <p:nvSpPr>
          <p:cNvPr id="1996" name="Google Shape;1996;g1045409f177_4_78"/>
          <p:cNvSpPr/>
          <p:nvPr/>
        </p:nvSpPr>
        <p:spPr>
          <a:xfrm>
            <a:off x="69150" y="4408725"/>
            <a:ext cx="605100" cy="734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g1045409f177_4_78"/>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RF Hardware Solution</a:t>
            </a:r>
            <a:endParaRPr/>
          </a:p>
        </p:txBody>
      </p:sp>
      <p:sp>
        <p:nvSpPr>
          <p:cNvPr id="1998" name="Google Shape;1998;g1045409f177_4_7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161</a:t>
            </a:fld>
            <a:endParaRPr>
              <a:latin typeface="Arial"/>
              <a:ea typeface="Arial"/>
              <a:cs typeface="Arial"/>
              <a:sym typeface="Arial"/>
            </a:endParaRPr>
          </a:p>
        </p:txBody>
      </p:sp>
      <p:graphicFrame>
        <p:nvGraphicFramePr>
          <p:cNvPr id="1999" name="Google Shape;1999;g1045409f177_4_78"/>
          <p:cNvGraphicFramePr/>
          <p:nvPr/>
        </p:nvGraphicFramePr>
        <p:xfrm>
          <a:off x="228600" y="799857"/>
          <a:ext cx="3000000" cy="3000000"/>
        </p:xfrm>
        <a:graphic>
          <a:graphicData uri="http://schemas.openxmlformats.org/drawingml/2006/table">
            <a:tbl>
              <a:tblPr>
                <a:noFill/>
                <a:tableStyleId>{42A4F924-6D4B-4CF7-BB84-CEE68687BB97}</a:tableStyleId>
              </a:tblPr>
              <a:tblGrid>
                <a:gridCol w="1522200">
                  <a:extLst>
                    <a:ext uri="{9D8B030D-6E8A-4147-A177-3AD203B41FA5}">
                      <a16:colId xmlns:a16="http://schemas.microsoft.com/office/drawing/2014/main" val="20000"/>
                    </a:ext>
                  </a:extLst>
                </a:gridCol>
                <a:gridCol w="2122600">
                  <a:extLst>
                    <a:ext uri="{9D8B030D-6E8A-4147-A177-3AD203B41FA5}">
                      <a16:colId xmlns:a16="http://schemas.microsoft.com/office/drawing/2014/main" val="20001"/>
                    </a:ext>
                  </a:extLst>
                </a:gridCol>
                <a:gridCol w="5042000">
                  <a:extLst>
                    <a:ext uri="{9D8B030D-6E8A-4147-A177-3AD203B41FA5}">
                      <a16:colId xmlns:a16="http://schemas.microsoft.com/office/drawing/2014/main" val="20002"/>
                    </a:ext>
                  </a:extLst>
                </a:gridCol>
              </a:tblGrid>
              <a:tr h="344000">
                <a:tc>
                  <a:txBody>
                    <a:bodyPr/>
                    <a:lstStyle/>
                    <a:p>
                      <a:pPr marL="0" lvl="0" indent="0" algn="l" rtl="0">
                        <a:spcBef>
                          <a:spcPts val="0"/>
                        </a:spcBef>
                        <a:spcAft>
                          <a:spcPts val="0"/>
                        </a:spcAft>
                        <a:buNone/>
                      </a:pPr>
                      <a:r>
                        <a:rPr lang="en" b="1">
                          <a:solidFill>
                            <a:schemeClr val="dk1"/>
                          </a:solidFill>
                          <a:latin typeface="Helvetica Neue"/>
                          <a:ea typeface="Helvetica Neue"/>
                          <a:cs typeface="Helvetica Neue"/>
                          <a:sym typeface="Helvetica Neue"/>
                        </a:rPr>
                        <a:t>Hardware List</a:t>
                      </a:r>
                      <a:endParaRPr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 b="1">
                          <a:solidFill>
                            <a:schemeClr val="dk1"/>
                          </a:solidFill>
                          <a:latin typeface="Helvetica Neue"/>
                          <a:ea typeface="Helvetica Neue"/>
                          <a:cs typeface="Helvetica Neue"/>
                          <a:sym typeface="Helvetica Neue"/>
                        </a:rPr>
                        <a:t>Product Name</a:t>
                      </a:r>
                      <a:endParaRPr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 b="1">
                          <a:solidFill>
                            <a:schemeClr val="dk1"/>
                          </a:solidFill>
                          <a:latin typeface="Helvetica Neue"/>
                          <a:ea typeface="Helvetica Neue"/>
                          <a:cs typeface="Helvetica Neue"/>
                          <a:sym typeface="Helvetica Neue"/>
                        </a:rPr>
                        <a:t>Relevant Specifications</a:t>
                      </a:r>
                      <a:endParaRPr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r h="1017825">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Software Defined Radio</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LimeSDR</a:t>
                      </a:r>
                      <a:endParaRPr>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HackFR One</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b="1">
                          <a:solidFill>
                            <a:schemeClr val="dk1"/>
                          </a:solidFill>
                          <a:latin typeface="Helvetica Neue"/>
                          <a:ea typeface="Helvetica Neue"/>
                          <a:cs typeface="Helvetica Neue"/>
                          <a:sym typeface="Helvetica Neue"/>
                        </a:rPr>
                        <a:t>Lime:</a:t>
                      </a:r>
                      <a:r>
                        <a:rPr lang="en">
                          <a:solidFill>
                            <a:schemeClr val="dk1"/>
                          </a:solidFill>
                          <a:latin typeface="Helvetica Neue"/>
                          <a:ea typeface="Helvetica Neue"/>
                          <a:cs typeface="Helvetica Neue"/>
                          <a:sym typeface="Helvetica Neue"/>
                        </a:rPr>
                        <a:t>        - Transmit power: 0.001 and 0.01 mW</a:t>
                      </a:r>
                      <a:endParaRPr>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                 </a:t>
                      </a:r>
                      <a:r>
                        <a:rPr lang="en" sz="700">
                          <a:solidFill>
                            <a:schemeClr val="dk1"/>
                          </a:solidFill>
                          <a:latin typeface="Helvetica Neue"/>
                          <a:ea typeface="Helvetica Neue"/>
                          <a:cs typeface="Helvetica Neue"/>
                          <a:sym typeface="Helvetica Neue"/>
                        </a:rPr>
                        <a:t> </a:t>
                      </a:r>
                      <a:r>
                        <a:rPr lang="en">
                          <a:solidFill>
                            <a:schemeClr val="dk1"/>
                          </a:solidFill>
                          <a:latin typeface="Helvetica Neue"/>
                          <a:ea typeface="Helvetica Neue"/>
                          <a:cs typeface="Helvetica Neue"/>
                          <a:sym typeface="Helvetica Neue"/>
                        </a:rPr>
                        <a:t>- Frequency range: 100 kHz - 3.8 GHz</a:t>
                      </a:r>
                      <a:endParaRPr>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b="1">
                          <a:solidFill>
                            <a:schemeClr val="dk1"/>
                          </a:solidFill>
                          <a:latin typeface="Helvetica Neue"/>
                          <a:ea typeface="Helvetica Neue"/>
                          <a:cs typeface="Helvetica Neue"/>
                          <a:sym typeface="Helvetica Neue"/>
                        </a:rPr>
                        <a:t>HackRF:  </a:t>
                      </a:r>
                      <a:r>
                        <a:rPr lang="en" sz="1300" b="1">
                          <a:solidFill>
                            <a:schemeClr val="dk1"/>
                          </a:solidFill>
                          <a:latin typeface="Helvetica Neue"/>
                          <a:ea typeface="Helvetica Neue"/>
                          <a:cs typeface="Helvetica Neue"/>
                          <a:sym typeface="Helvetica Neue"/>
                        </a:rPr>
                        <a:t> </a:t>
                      </a:r>
                      <a:r>
                        <a:rPr lang="en">
                          <a:solidFill>
                            <a:schemeClr val="dk1"/>
                          </a:solidFill>
                          <a:latin typeface="Helvetica Neue"/>
                          <a:ea typeface="Helvetica Neue"/>
                          <a:cs typeface="Helvetica Neue"/>
                          <a:sym typeface="Helvetica Neue"/>
                        </a:rPr>
                        <a:t>-</a:t>
                      </a:r>
                      <a:r>
                        <a:rPr lang="en" b="1">
                          <a:solidFill>
                            <a:schemeClr val="dk1"/>
                          </a:solidFill>
                          <a:latin typeface="Helvetica Neue"/>
                          <a:ea typeface="Helvetica Neue"/>
                          <a:cs typeface="Helvetica Neue"/>
                          <a:sym typeface="Helvetica Neue"/>
                        </a:rPr>
                        <a:t> </a:t>
                      </a:r>
                      <a:r>
                        <a:rPr lang="en">
                          <a:solidFill>
                            <a:schemeClr val="dk1"/>
                          </a:solidFill>
                          <a:latin typeface="Helvetica Neue"/>
                          <a:ea typeface="Helvetica Neue"/>
                          <a:cs typeface="Helvetica Neue"/>
                          <a:sym typeface="Helvetica Neue"/>
                        </a:rPr>
                        <a:t>Transmit power: 0.001 mW and 0.030 mW</a:t>
                      </a:r>
                      <a:endParaRPr>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                 </a:t>
                      </a:r>
                      <a:r>
                        <a:rPr lang="en" sz="900">
                          <a:solidFill>
                            <a:schemeClr val="dk1"/>
                          </a:solidFill>
                          <a:latin typeface="Helvetica Neue"/>
                          <a:ea typeface="Helvetica Neue"/>
                          <a:cs typeface="Helvetica Neue"/>
                          <a:sym typeface="Helvetica Neue"/>
                        </a:rPr>
                        <a:t> </a:t>
                      </a:r>
                      <a:r>
                        <a:rPr lang="en">
                          <a:solidFill>
                            <a:schemeClr val="dk1"/>
                          </a:solidFill>
                          <a:latin typeface="Helvetica Neue"/>
                          <a:ea typeface="Helvetica Neue"/>
                          <a:cs typeface="Helvetica Neue"/>
                          <a:sym typeface="Helvetica Neue"/>
                        </a:rPr>
                        <a:t>- Frequency range: 1 MHz - 6 GHz </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424075">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4"/>
                            </a:ext>
                          </a:extLst>
                        </a:rPr>
                        <a:t>Parabolic Dishes</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5"/>
                            </a:ext>
                          </a:extLst>
                        </a:rPr>
                        <a:t>2 meter </a:t>
                      </a:r>
                      <a:r>
                        <a:rPr lang="en">
                          <a:solidFill>
                            <a:schemeClr val="dk1"/>
                          </a:solidFill>
                          <a:latin typeface="Helvetica Neue"/>
                          <a:ea typeface="Helvetica Neue"/>
                          <a:cs typeface="Helvetica Neue"/>
                          <a:sym typeface="Helvetica Neue"/>
                        </a:rPr>
                        <a:t>parabolic dish to transmit to ground station (≈ 31 dB)</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424075">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6"/>
                            </a:ext>
                          </a:extLst>
                        </a:rPr>
                        <a:t>Power Amplifiers</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AVA-183P+ </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7"/>
                            </a:ext>
                          </a:extLst>
                        </a:rPr>
                        <a:t>Connect in line with LimeSDR to boost transmit power</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413925">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8"/>
                            </a:ext>
                          </a:extLst>
                        </a:rPr>
                        <a:t>Cellular Modem</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Quectel EM06-A LTE Cat 6 M.2 Module</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dirty="0">
                          <a:solidFill>
                            <a:schemeClr val="dk1"/>
                          </a:solidFill>
                          <a:latin typeface="Helvetica Neue"/>
                          <a:ea typeface="Helvetica Neue"/>
                          <a:cs typeface="Helvetica Neue"/>
                          <a:sym typeface="Helvetica Neue"/>
                        </a:rPr>
                        <a:t>Compatible with Odyssey x86</a:t>
                      </a:r>
                      <a:endParaRPr dirty="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bl>
          </a:graphicData>
        </a:graphic>
      </p:graphicFrame>
      <p:pic>
        <p:nvPicPr>
          <p:cNvPr id="2000" name="Google Shape;2000;g1045409f177_4_78"/>
          <p:cNvPicPr preferRelativeResize="0"/>
          <p:nvPr/>
        </p:nvPicPr>
        <p:blipFill>
          <a:blip r:embed="rId4">
            <a:alphaModFix/>
          </a:blip>
          <a:stretch>
            <a:fillRect/>
          </a:stretch>
        </p:blipFill>
        <p:spPr>
          <a:xfrm>
            <a:off x="417000" y="3907550"/>
            <a:ext cx="1532375" cy="1149276"/>
          </a:xfrm>
          <a:prstGeom prst="rect">
            <a:avLst/>
          </a:prstGeom>
          <a:noFill/>
          <a:ln>
            <a:noFill/>
          </a:ln>
        </p:spPr>
      </p:pic>
      <p:pic>
        <p:nvPicPr>
          <p:cNvPr id="2001" name="Google Shape;2001;g1045409f177_4_78"/>
          <p:cNvPicPr preferRelativeResize="0"/>
          <p:nvPr/>
        </p:nvPicPr>
        <p:blipFill>
          <a:blip r:embed="rId5">
            <a:alphaModFix/>
          </a:blip>
          <a:stretch>
            <a:fillRect/>
          </a:stretch>
        </p:blipFill>
        <p:spPr>
          <a:xfrm>
            <a:off x="2464343" y="3937938"/>
            <a:ext cx="1729950" cy="1088500"/>
          </a:xfrm>
          <a:prstGeom prst="rect">
            <a:avLst/>
          </a:prstGeom>
          <a:noFill/>
          <a:ln>
            <a:noFill/>
          </a:ln>
        </p:spPr>
      </p:pic>
      <p:pic>
        <p:nvPicPr>
          <p:cNvPr id="2002" name="Google Shape;2002;g1045409f177_4_78"/>
          <p:cNvPicPr preferRelativeResize="0"/>
          <p:nvPr/>
        </p:nvPicPr>
        <p:blipFill>
          <a:blip r:embed="rId6">
            <a:alphaModFix/>
          </a:blip>
          <a:stretch>
            <a:fillRect/>
          </a:stretch>
        </p:blipFill>
        <p:spPr>
          <a:xfrm>
            <a:off x="7310134" y="3872503"/>
            <a:ext cx="800150" cy="1004471"/>
          </a:xfrm>
          <a:prstGeom prst="rect">
            <a:avLst/>
          </a:prstGeom>
          <a:noFill/>
          <a:ln>
            <a:noFill/>
          </a:ln>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Shape 2006"/>
        <p:cNvGrpSpPr/>
        <p:nvPr/>
      </p:nvGrpSpPr>
      <p:grpSpPr>
        <a:xfrm>
          <a:off x="0" y="0"/>
          <a:ext cx="0" cy="0"/>
          <a:chOff x="0" y="0"/>
          <a:chExt cx="0" cy="0"/>
        </a:xfrm>
      </p:grpSpPr>
      <p:sp>
        <p:nvSpPr>
          <p:cNvPr id="2007" name="Google Shape;2007;g1045409f177_4_88"/>
          <p:cNvSpPr/>
          <p:nvPr/>
        </p:nvSpPr>
        <p:spPr>
          <a:xfrm>
            <a:off x="69150" y="4408725"/>
            <a:ext cx="605100" cy="734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g1045409f177_4_88"/>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RF Hardware Solution</a:t>
            </a:r>
            <a:endParaRPr/>
          </a:p>
        </p:txBody>
      </p:sp>
      <p:sp>
        <p:nvSpPr>
          <p:cNvPr id="2009" name="Google Shape;2009;g1045409f177_4_8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162</a:t>
            </a:fld>
            <a:endParaRPr>
              <a:latin typeface="Arial"/>
              <a:ea typeface="Arial"/>
              <a:cs typeface="Arial"/>
              <a:sym typeface="Arial"/>
            </a:endParaRPr>
          </a:p>
        </p:txBody>
      </p:sp>
      <p:graphicFrame>
        <p:nvGraphicFramePr>
          <p:cNvPr id="2010" name="Google Shape;2010;g1045409f177_4_88"/>
          <p:cNvGraphicFramePr/>
          <p:nvPr/>
        </p:nvGraphicFramePr>
        <p:xfrm>
          <a:off x="295500" y="808502"/>
          <a:ext cx="3000000" cy="3000000"/>
        </p:xfrm>
        <a:graphic>
          <a:graphicData uri="http://schemas.openxmlformats.org/drawingml/2006/table">
            <a:tbl>
              <a:tblPr>
                <a:noFill/>
                <a:tableStyleId>{42A4F924-6D4B-4CF7-BB84-CEE68687BB97}</a:tableStyleId>
              </a:tblPr>
              <a:tblGrid>
                <a:gridCol w="1692375">
                  <a:extLst>
                    <a:ext uri="{9D8B030D-6E8A-4147-A177-3AD203B41FA5}">
                      <a16:colId xmlns:a16="http://schemas.microsoft.com/office/drawing/2014/main" val="20000"/>
                    </a:ext>
                  </a:extLst>
                </a:gridCol>
                <a:gridCol w="3234200">
                  <a:extLst>
                    <a:ext uri="{9D8B030D-6E8A-4147-A177-3AD203B41FA5}">
                      <a16:colId xmlns:a16="http://schemas.microsoft.com/office/drawing/2014/main" val="20001"/>
                    </a:ext>
                  </a:extLst>
                </a:gridCol>
                <a:gridCol w="3646075">
                  <a:extLst>
                    <a:ext uri="{9D8B030D-6E8A-4147-A177-3AD203B41FA5}">
                      <a16:colId xmlns:a16="http://schemas.microsoft.com/office/drawing/2014/main" val="20002"/>
                    </a:ext>
                  </a:extLst>
                </a:gridCol>
              </a:tblGrid>
              <a:tr h="489500">
                <a:tc>
                  <a:txBody>
                    <a:bodyPr/>
                    <a:lstStyle/>
                    <a:p>
                      <a:pPr marL="0" lvl="0" indent="0" algn="l" rtl="0">
                        <a:spcBef>
                          <a:spcPts val="0"/>
                        </a:spcBef>
                        <a:spcAft>
                          <a:spcPts val="0"/>
                        </a:spcAft>
                        <a:buNone/>
                      </a:pPr>
                      <a:r>
                        <a:rPr lang="en" b="1">
                          <a:solidFill>
                            <a:schemeClr val="dk1"/>
                          </a:solidFill>
                          <a:latin typeface="Helvetica Neue"/>
                          <a:ea typeface="Helvetica Neue"/>
                          <a:cs typeface="Helvetica Neue"/>
                          <a:sym typeface="Helvetica Neue"/>
                        </a:rPr>
                        <a:t>Product</a:t>
                      </a:r>
                      <a:endParaRPr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 b="1">
                          <a:solidFill>
                            <a:schemeClr val="dk1"/>
                          </a:solidFill>
                          <a:latin typeface="Helvetica Neue"/>
                          <a:ea typeface="Helvetica Neue"/>
                          <a:cs typeface="Helvetica Neue"/>
                          <a:sym typeface="Helvetica Neue"/>
                        </a:rPr>
                        <a:t>Description/Function</a:t>
                      </a:r>
                      <a:endParaRPr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 b="1">
                          <a:solidFill>
                            <a:schemeClr val="dk1"/>
                          </a:solidFill>
                          <a:latin typeface="Helvetica Neue"/>
                          <a:ea typeface="Helvetica Neue"/>
                          <a:cs typeface="Helvetica Neue"/>
                          <a:sym typeface="Helvetica Neue"/>
                        </a:rPr>
                        <a:t>Relevant Specifications</a:t>
                      </a:r>
                      <a:endParaRPr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r h="914375">
                <a:tc>
                  <a:txBody>
                    <a:bodyPr/>
                    <a:lstStyle/>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LimeSDR</a:t>
                      </a:r>
                      <a:endParaRPr sz="120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Software Defined Radio (SDR) for use on GRASS</a:t>
                      </a:r>
                      <a:endParaRPr sz="120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Transmit power between 0.001 and 0.01 mW</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Frequency range 100 kHz - 3.8 GHz</a:t>
                      </a:r>
                      <a:endParaRPr sz="120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731500">
                <a:tc>
                  <a:txBody>
                    <a:bodyPr/>
                    <a:lstStyle/>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HackRF One</a:t>
                      </a:r>
                      <a:endParaRPr sz="120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SDR for use in Ground Station</a:t>
                      </a:r>
                      <a:endParaRPr sz="120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Transmit power between 0.001 mW and 0.030 mW</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Frequency range 1 MHz - 6 GHz</a:t>
                      </a:r>
                      <a:endParaRPr sz="120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734875">
                <a:tc>
                  <a:txBody>
                    <a:bodyPr/>
                    <a:lstStyle/>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9"/>
                            </a:ext>
                          </a:extLst>
                        </a:rPr>
                        <a:t>Parabolic Dishes</a:t>
                      </a:r>
                      <a:endParaRPr sz="120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0"/>
                            </a:ext>
                          </a:extLst>
                        </a:rPr>
                        <a:t>2 meter (on GRASS) and 2.4 meter (Raytheon) parabolic dish to direct signal</a:t>
                      </a:r>
                      <a:endParaRPr sz="120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2 meter gain ≈ 31 dB</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2.4 meter gain ≈ 33 dB</a:t>
                      </a:r>
                      <a:endParaRPr sz="120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731500">
                <a:tc>
                  <a:txBody>
                    <a:bodyPr/>
                    <a:lstStyle/>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1"/>
                            </a:ext>
                          </a:extLst>
                        </a:rPr>
                        <a:t>Power Amplifiers</a:t>
                      </a:r>
                      <a:endParaRPr sz="120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2"/>
                            </a:ext>
                          </a:extLst>
                        </a:rPr>
                        <a:t>Connect in line with LimeSDR in order to boost transmit power</a:t>
                      </a:r>
                      <a:endParaRPr sz="120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200" dirty="0">
                          <a:solidFill>
                            <a:schemeClr val="dk1"/>
                          </a:solidFill>
                          <a:latin typeface="Helvetica Neue"/>
                          <a:ea typeface="Helvetica Neue"/>
                          <a:cs typeface="Helvetica Neue"/>
                          <a:sym typeface="Helvetica Neu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3"/>
                            </a:ext>
                          </a:extLst>
                        </a:rPr>
                        <a:t>COTS widely, and cheaply available at different power level based on need</a:t>
                      </a:r>
                      <a:endParaRPr sz="1200" dirty="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Shape 2014"/>
        <p:cNvGrpSpPr/>
        <p:nvPr/>
      </p:nvGrpSpPr>
      <p:grpSpPr>
        <a:xfrm>
          <a:off x="0" y="0"/>
          <a:ext cx="0" cy="0"/>
          <a:chOff x="0" y="0"/>
          <a:chExt cx="0" cy="0"/>
        </a:xfrm>
      </p:grpSpPr>
      <p:sp>
        <p:nvSpPr>
          <p:cNvPr id="2015" name="Google Shape;2015;g1045409f177_4_128"/>
          <p:cNvSpPr/>
          <p:nvPr/>
        </p:nvSpPr>
        <p:spPr>
          <a:xfrm>
            <a:off x="69150" y="4408725"/>
            <a:ext cx="605100" cy="734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g1045409f177_4_128"/>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Simulation and Software Solution</a:t>
            </a:r>
            <a:endParaRPr/>
          </a:p>
        </p:txBody>
      </p:sp>
      <p:sp>
        <p:nvSpPr>
          <p:cNvPr id="2017" name="Google Shape;2017;g1045409f177_4_1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163</a:t>
            </a:fld>
            <a:endParaRPr>
              <a:latin typeface="Arial"/>
              <a:ea typeface="Arial"/>
              <a:cs typeface="Arial"/>
              <a:sym typeface="Arial"/>
            </a:endParaRPr>
          </a:p>
        </p:txBody>
      </p:sp>
      <p:graphicFrame>
        <p:nvGraphicFramePr>
          <p:cNvPr id="2018" name="Google Shape;2018;g1045409f177_4_128"/>
          <p:cNvGraphicFramePr/>
          <p:nvPr/>
        </p:nvGraphicFramePr>
        <p:xfrm>
          <a:off x="228600" y="800626"/>
          <a:ext cx="3000000" cy="3000000"/>
        </p:xfrm>
        <a:graphic>
          <a:graphicData uri="http://schemas.openxmlformats.org/drawingml/2006/table">
            <a:tbl>
              <a:tblPr>
                <a:noFill/>
                <a:tableStyleId>{42A4F924-6D4B-4CF7-BB84-CEE68687BB97}</a:tableStyleId>
              </a:tblPr>
              <a:tblGrid>
                <a:gridCol w="2439075">
                  <a:extLst>
                    <a:ext uri="{9D8B030D-6E8A-4147-A177-3AD203B41FA5}">
                      <a16:colId xmlns:a16="http://schemas.microsoft.com/office/drawing/2014/main" val="20000"/>
                    </a:ext>
                  </a:extLst>
                </a:gridCol>
                <a:gridCol w="4034200">
                  <a:extLst>
                    <a:ext uri="{9D8B030D-6E8A-4147-A177-3AD203B41FA5}">
                      <a16:colId xmlns:a16="http://schemas.microsoft.com/office/drawing/2014/main" val="20001"/>
                    </a:ext>
                  </a:extLst>
                </a:gridCol>
                <a:gridCol w="2213525">
                  <a:extLst>
                    <a:ext uri="{9D8B030D-6E8A-4147-A177-3AD203B41FA5}">
                      <a16:colId xmlns:a16="http://schemas.microsoft.com/office/drawing/2014/main" val="20002"/>
                    </a:ext>
                  </a:extLst>
                </a:gridCol>
              </a:tblGrid>
              <a:tr h="216050">
                <a:tc>
                  <a:txBody>
                    <a:bodyPr/>
                    <a:lstStyle/>
                    <a:p>
                      <a:pPr marL="0" lvl="0" indent="0" algn="l" rtl="0">
                        <a:spcBef>
                          <a:spcPts val="0"/>
                        </a:spcBef>
                        <a:spcAft>
                          <a:spcPts val="0"/>
                        </a:spcAft>
                        <a:buNone/>
                      </a:pPr>
                      <a:r>
                        <a:rPr lang="en" b="1">
                          <a:solidFill>
                            <a:schemeClr val="dk1"/>
                          </a:solidFill>
                          <a:latin typeface="Helvetica Neue"/>
                          <a:ea typeface="Helvetica Neue"/>
                          <a:cs typeface="Helvetica Neue"/>
                          <a:sym typeface="Helvetica Neue"/>
                        </a:rPr>
                        <a:t>Software List</a:t>
                      </a:r>
                      <a:endParaRPr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 b="1">
                          <a:solidFill>
                            <a:schemeClr val="dk1"/>
                          </a:solidFill>
                          <a:latin typeface="Helvetica Neue"/>
                          <a:ea typeface="Helvetica Neue"/>
                          <a:cs typeface="Helvetica Neue"/>
                          <a:sym typeface="Helvetica Neue"/>
                        </a:rPr>
                        <a:t>Product Name</a:t>
                      </a:r>
                      <a:endParaRPr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 b="1">
                          <a:solidFill>
                            <a:schemeClr val="dk1"/>
                          </a:solidFill>
                          <a:latin typeface="Helvetica Neue"/>
                          <a:ea typeface="Helvetica Neue"/>
                          <a:cs typeface="Helvetica Neue"/>
                          <a:sym typeface="Helvetica Neue"/>
                        </a:rPr>
                        <a:t>Relevant Specifications</a:t>
                      </a:r>
                      <a:endParaRPr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r h="216050">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ADCS &amp; GNC Software</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Systems Tool Kit (STK) - GNC</a:t>
                      </a:r>
                      <a:endParaRPr>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42 Spacecraft Simulation - ADCS &amp; GNC </a:t>
                      </a:r>
                      <a:endParaRPr>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Custom Code - GNC</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Latest Version</a:t>
                      </a:r>
                      <a:endParaRPr>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.NET 2021r3</a:t>
                      </a:r>
                      <a:endParaRPr>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Written in Python</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216050">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C&amp;DH</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Custom Code</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Written in Python</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216050">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Containerization</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Docker</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4"/>
                            </a:ext>
                          </a:extLst>
                        </a:rPr>
                        <a:t>Latest version</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216050">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Ground Station</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COSMOS</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dirty="0">
                          <a:solidFill>
                            <a:schemeClr val="dk1"/>
                          </a:solidFill>
                          <a:latin typeface="Helvetica Neue"/>
                          <a:ea typeface="Helvetica Neue"/>
                          <a:cs typeface="Helvetica Neue"/>
                          <a:sym typeface="Helvetica Neue"/>
                        </a:rPr>
                        <a:t>V 4.5.1</a:t>
                      </a:r>
                      <a:endParaRPr dirty="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pic>
        <p:nvPicPr>
          <p:cNvPr id="2019" name="Google Shape;2019;g1045409f177_4_128"/>
          <p:cNvPicPr preferRelativeResize="0"/>
          <p:nvPr/>
        </p:nvPicPr>
        <p:blipFill>
          <a:blip r:embed="rId3">
            <a:alphaModFix/>
          </a:blip>
          <a:stretch>
            <a:fillRect/>
          </a:stretch>
        </p:blipFill>
        <p:spPr>
          <a:xfrm>
            <a:off x="992367" y="3371379"/>
            <a:ext cx="1175175" cy="1175175"/>
          </a:xfrm>
          <a:prstGeom prst="rect">
            <a:avLst/>
          </a:prstGeom>
          <a:noFill/>
          <a:ln>
            <a:noFill/>
          </a:ln>
        </p:spPr>
      </p:pic>
      <p:pic>
        <p:nvPicPr>
          <p:cNvPr id="2020" name="Google Shape;2020;g1045409f177_4_128"/>
          <p:cNvPicPr preferRelativeResize="0"/>
          <p:nvPr/>
        </p:nvPicPr>
        <p:blipFill rotWithShape="1">
          <a:blip r:embed="rId4">
            <a:alphaModFix/>
          </a:blip>
          <a:srcRect t="10793" r="56689"/>
          <a:stretch/>
        </p:blipFill>
        <p:spPr>
          <a:xfrm>
            <a:off x="2904267" y="3423879"/>
            <a:ext cx="1063575" cy="1063375"/>
          </a:xfrm>
          <a:prstGeom prst="rect">
            <a:avLst/>
          </a:prstGeom>
          <a:noFill/>
          <a:ln>
            <a:noFill/>
          </a:ln>
        </p:spPr>
      </p:pic>
      <p:pic>
        <p:nvPicPr>
          <p:cNvPr id="2021" name="Google Shape;2021;g1045409f177_4_128"/>
          <p:cNvPicPr preferRelativeResize="0"/>
          <p:nvPr/>
        </p:nvPicPr>
        <p:blipFill rotWithShape="1">
          <a:blip r:embed="rId5">
            <a:alphaModFix/>
          </a:blip>
          <a:srcRect r="63024"/>
          <a:stretch/>
        </p:blipFill>
        <p:spPr>
          <a:xfrm>
            <a:off x="4667747" y="3404989"/>
            <a:ext cx="1529452" cy="1063375"/>
          </a:xfrm>
          <a:prstGeom prst="rect">
            <a:avLst/>
          </a:prstGeom>
          <a:noFill/>
          <a:ln>
            <a:noFill/>
          </a:ln>
        </p:spPr>
      </p:pic>
      <p:pic>
        <p:nvPicPr>
          <p:cNvPr id="2022" name="Google Shape;2022;g1045409f177_4_128"/>
          <p:cNvPicPr preferRelativeResize="0"/>
          <p:nvPr/>
        </p:nvPicPr>
        <p:blipFill rotWithShape="1">
          <a:blip r:embed="rId6">
            <a:alphaModFix/>
          </a:blip>
          <a:srcRect r="77705"/>
          <a:stretch/>
        </p:blipFill>
        <p:spPr>
          <a:xfrm>
            <a:off x="6909696" y="3362734"/>
            <a:ext cx="1175175" cy="1176282"/>
          </a:xfrm>
          <a:prstGeom prst="rect">
            <a:avLst/>
          </a:prstGeom>
          <a:noFill/>
          <a:ln>
            <a:noFill/>
          </a:ln>
        </p:spPr>
      </p:pic>
      <p:sp>
        <p:nvSpPr>
          <p:cNvPr id="2023" name="Google Shape;2023;g1045409f177_4_128"/>
          <p:cNvSpPr txBox="1"/>
          <p:nvPr/>
        </p:nvSpPr>
        <p:spPr>
          <a:xfrm>
            <a:off x="813281" y="4570881"/>
            <a:ext cx="14427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Python</a:t>
            </a:r>
            <a:endParaRPr sz="1200">
              <a:latin typeface="Helvetica Neue"/>
              <a:ea typeface="Helvetica Neue"/>
              <a:cs typeface="Helvetica Neue"/>
              <a:sym typeface="Helvetica Neue"/>
            </a:endParaRPr>
          </a:p>
        </p:txBody>
      </p:sp>
      <p:sp>
        <p:nvSpPr>
          <p:cNvPr id="2024" name="Google Shape;2024;g1045409f177_4_128"/>
          <p:cNvSpPr txBox="1"/>
          <p:nvPr/>
        </p:nvSpPr>
        <p:spPr>
          <a:xfrm>
            <a:off x="2700992" y="4570881"/>
            <a:ext cx="14427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Systems Tool Kit (STK)</a:t>
            </a:r>
            <a:endParaRPr sz="1200">
              <a:latin typeface="Helvetica Neue"/>
              <a:ea typeface="Helvetica Neue"/>
              <a:cs typeface="Helvetica Neue"/>
              <a:sym typeface="Helvetica Neue"/>
            </a:endParaRPr>
          </a:p>
        </p:txBody>
      </p:sp>
      <p:sp>
        <p:nvSpPr>
          <p:cNvPr id="2025" name="Google Shape;2025;g1045409f177_4_128"/>
          <p:cNvSpPr txBox="1"/>
          <p:nvPr/>
        </p:nvSpPr>
        <p:spPr>
          <a:xfrm>
            <a:off x="4622641" y="4570881"/>
            <a:ext cx="14427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Docker</a:t>
            </a:r>
            <a:endParaRPr sz="1200">
              <a:latin typeface="Helvetica Neue"/>
              <a:ea typeface="Helvetica Neue"/>
              <a:cs typeface="Helvetica Neue"/>
              <a:sym typeface="Helvetica Neue"/>
            </a:endParaRPr>
          </a:p>
        </p:txBody>
      </p:sp>
      <p:sp>
        <p:nvSpPr>
          <p:cNvPr id="2026" name="Google Shape;2026;g1045409f177_4_128"/>
          <p:cNvSpPr txBox="1"/>
          <p:nvPr/>
        </p:nvSpPr>
        <p:spPr>
          <a:xfrm>
            <a:off x="6783775" y="4570881"/>
            <a:ext cx="14427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COSMOS</a:t>
            </a:r>
            <a:endParaRPr sz="1200">
              <a:latin typeface="Helvetica Neue"/>
              <a:ea typeface="Helvetica Neue"/>
              <a:cs typeface="Helvetica Neue"/>
              <a:sym typeface="Helvetica Neue"/>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show="0">
  <p:cSld>
    <p:spTree>
      <p:nvGrpSpPr>
        <p:cNvPr id="1" name="Shape 2030"/>
        <p:cNvGrpSpPr/>
        <p:nvPr/>
      </p:nvGrpSpPr>
      <p:grpSpPr>
        <a:xfrm>
          <a:off x="0" y="0"/>
          <a:ext cx="0" cy="0"/>
          <a:chOff x="0" y="0"/>
          <a:chExt cx="0" cy="0"/>
        </a:xfrm>
      </p:grpSpPr>
      <p:sp>
        <p:nvSpPr>
          <p:cNvPr id="2031" name="Google Shape;2031;g1045409f177_4_121"/>
          <p:cNvSpPr/>
          <p:nvPr/>
        </p:nvSpPr>
        <p:spPr>
          <a:xfrm>
            <a:off x="69150" y="4408725"/>
            <a:ext cx="605100" cy="734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g1045409f177_4_121"/>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Functional Block Diagram - Software</a:t>
            </a:r>
            <a:endParaRPr/>
          </a:p>
        </p:txBody>
      </p:sp>
      <p:sp>
        <p:nvSpPr>
          <p:cNvPr id="2033" name="Google Shape;2033;g1045409f177_4_1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164</a:t>
            </a:fld>
            <a:endParaRPr>
              <a:latin typeface="Arial"/>
              <a:ea typeface="Arial"/>
              <a:cs typeface="Arial"/>
              <a:sym typeface="Arial"/>
            </a:endParaRPr>
          </a:p>
        </p:txBody>
      </p:sp>
      <p:pic>
        <p:nvPicPr>
          <p:cNvPr id="2034" name="Google Shape;2034;g1045409f177_4_121"/>
          <p:cNvPicPr preferRelativeResize="0"/>
          <p:nvPr/>
        </p:nvPicPr>
        <p:blipFill>
          <a:blip r:embed="rId3">
            <a:alphaModFix/>
          </a:blip>
          <a:stretch>
            <a:fillRect/>
          </a:stretch>
        </p:blipFill>
        <p:spPr>
          <a:xfrm>
            <a:off x="356286" y="879314"/>
            <a:ext cx="8118287" cy="4118601"/>
          </a:xfrm>
          <a:prstGeom prst="rect">
            <a:avLst/>
          </a:prstGeom>
          <a:noFill/>
          <a:ln>
            <a:noFill/>
          </a:ln>
        </p:spPr>
      </p:pic>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show="0">
  <p:cSld>
    <p:spTree>
      <p:nvGrpSpPr>
        <p:cNvPr id="1" name="Shape 2038"/>
        <p:cNvGrpSpPr/>
        <p:nvPr/>
      </p:nvGrpSpPr>
      <p:grpSpPr>
        <a:xfrm>
          <a:off x="0" y="0"/>
          <a:ext cx="0" cy="0"/>
          <a:chOff x="0" y="0"/>
          <a:chExt cx="0" cy="0"/>
        </a:xfrm>
      </p:grpSpPr>
      <p:sp>
        <p:nvSpPr>
          <p:cNvPr id="2039" name="Google Shape;2039;g1045409f177_4_143"/>
          <p:cNvSpPr/>
          <p:nvPr/>
        </p:nvSpPr>
        <p:spPr>
          <a:xfrm>
            <a:off x="69150" y="4408725"/>
            <a:ext cx="605100" cy="734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g1045409f177_4_143"/>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Simulation and Software Solution</a:t>
            </a:r>
            <a:endParaRPr/>
          </a:p>
        </p:txBody>
      </p:sp>
      <p:sp>
        <p:nvSpPr>
          <p:cNvPr id="2041" name="Google Shape;2041;g1045409f177_4_1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165</a:t>
            </a:fld>
            <a:endParaRPr>
              <a:latin typeface="Arial"/>
              <a:ea typeface="Arial"/>
              <a:cs typeface="Arial"/>
              <a:sym typeface="Arial"/>
            </a:endParaRPr>
          </a:p>
        </p:txBody>
      </p:sp>
      <p:graphicFrame>
        <p:nvGraphicFramePr>
          <p:cNvPr id="2042" name="Google Shape;2042;g1045409f177_4_143"/>
          <p:cNvGraphicFramePr/>
          <p:nvPr/>
        </p:nvGraphicFramePr>
        <p:xfrm>
          <a:off x="228600" y="800626"/>
          <a:ext cx="3000000" cy="3000000"/>
        </p:xfrm>
        <a:graphic>
          <a:graphicData uri="http://schemas.openxmlformats.org/drawingml/2006/table">
            <a:tbl>
              <a:tblPr>
                <a:noFill/>
                <a:tableStyleId>{42A4F924-6D4B-4CF7-BB84-CEE68687BB97}</a:tableStyleId>
              </a:tblPr>
              <a:tblGrid>
                <a:gridCol w="1537050">
                  <a:extLst>
                    <a:ext uri="{9D8B030D-6E8A-4147-A177-3AD203B41FA5}">
                      <a16:colId xmlns:a16="http://schemas.microsoft.com/office/drawing/2014/main" val="20000"/>
                    </a:ext>
                  </a:extLst>
                </a:gridCol>
                <a:gridCol w="4154125">
                  <a:extLst>
                    <a:ext uri="{9D8B030D-6E8A-4147-A177-3AD203B41FA5}">
                      <a16:colId xmlns:a16="http://schemas.microsoft.com/office/drawing/2014/main" val="20001"/>
                    </a:ext>
                  </a:extLst>
                </a:gridCol>
                <a:gridCol w="2995650">
                  <a:extLst>
                    <a:ext uri="{9D8B030D-6E8A-4147-A177-3AD203B41FA5}">
                      <a16:colId xmlns:a16="http://schemas.microsoft.com/office/drawing/2014/main" val="20002"/>
                    </a:ext>
                  </a:extLst>
                </a:gridCol>
              </a:tblGrid>
              <a:tr h="0">
                <a:tc>
                  <a:txBody>
                    <a:bodyPr/>
                    <a:lstStyle/>
                    <a:p>
                      <a:pPr marL="0" lvl="0" indent="0" algn="l" rtl="0">
                        <a:spcBef>
                          <a:spcPts val="0"/>
                        </a:spcBef>
                        <a:spcAft>
                          <a:spcPts val="0"/>
                        </a:spcAft>
                        <a:buNone/>
                      </a:pPr>
                      <a:r>
                        <a:rPr lang="en" b="1">
                          <a:solidFill>
                            <a:schemeClr val="dk1"/>
                          </a:solidFill>
                          <a:latin typeface="Helvetica Neue"/>
                          <a:ea typeface="Helvetica Neue"/>
                          <a:cs typeface="Helvetica Neue"/>
                          <a:sym typeface="Helvetica Neue"/>
                        </a:rPr>
                        <a:t>Product</a:t>
                      </a:r>
                      <a:endParaRPr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 b="1">
                          <a:solidFill>
                            <a:schemeClr val="dk1"/>
                          </a:solidFill>
                          <a:latin typeface="Helvetica Neue"/>
                          <a:ea typeface="Helvetica Neue"/>
                          <a:cs typeface="Helvetica Neue"/>
                          <a:sym typeface="Helvetica Neue"/>
                        </a:rPr>
                        <a:t>Description/Function</a:t>
                      </a:r>
                      <a:endParaRPr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 b="1">
                          <a:solidFill>
                            <a:schemeClr val="dk1"/>
                          </a:solidFill>
                          <a:latin typeface="Helvetica Neue"/>
                          <a:ea typeface="Helvetica Neue"/>
                          <a:cs typeface="Helvetica Neue"/>
                          <a:sym typeface="Helvetica Neue"/>
                        </a:rPr>
                        <a:t>Relevant Specifications</a:t>
                      </a:r>
                      <a:endParaRPr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r h="234000">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Docker</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Container tool which containerizes software into exchangeable modules</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Latest Version</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233600">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42</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Simulator of spacecraft attitude, orbit dynamics, and environmental models</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Latest Version</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243100">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STK Components</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Simulator of spacecraft attitude, orbit dynamics, and environmental models</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.NET 2021r3</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243100">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KubOS</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Flight software package</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Latest Version</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230575">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COSMOS</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Simulated ground station</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dirty="0">
                          <a:solidFill>
                            <a:schemeClr val="dk1"/>
                          </a:solidFill>
                          <a:latin typeface="Helvetica Neue"/>
                          <a:ea typeface="Helvetica Neue"/>
                          <a:cs typeface="Helvetica Neue"/>
                          <a:sym typeface="Helvetica Neue"/>
                        </a:rPr>
                        <a:t>V 4.5.1</a:t>
                      </a:r>
                      <a:endParaRPr dirty="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pic>
        <p:nvPicPr>
          <p:cNvPr id="2043" name="Google Shape;2043;g1045409f177_4_143"/>
          <p:cNvPicPr preferRelativeResize="0"/>
          <p:nvPr/>
        </p:nvPicPr>
        <p:blipFill>
          <a:blip r:embed="rId3">
            <a:alphaModFix/>
          </a:blip>
          <a:stretch>
            <a:fillRect/>
          </a:stretch>
        </p:blipFill>
        <p:spPr>
          <a:xfrm>
            <a:off x="798910" y="3872667"/>
            <a:ext cx="775524" cy="775509"/>
          </a:xfrm>
          <a:prstGeom prst="rect">
            <a:avLst/>
          </a:prstGeom>
          <a:noFill/>
          <a:ln>
            <a:noFill/>
          </a:ln>
        </p:spPr>
      </p:pic>
      <p:pic>
        <p:nvPicPr>
          <p:cNvPr id="2044" name="Google Shape;2044;g1045409f177_4_143"/>
          <p:cNvPicPr preferRelativeResize="0"/>
          <p:nvPr/>
        </p:nvPicPr>
        <p:blipFill rotWithShape="1">
          <a:blip r:embed="rId4">
            <a:alphaModFix/>
          </a:blip>
          <a:srcRect t="10793" r="56689"/>
          <a:stretch/>
        </p:blipFill>
        <p:spPr>
          <a:xfrm>
            <a:off x="2971171" y="3907312"/>
            <a:ext cx="701877" cy="701732"/>
          </a:xfrm>
          <a:prstGeom prst="rect">
            <a:avLst/>
          </a:prstGeom>
          <a:noFill/>
          <a:ln>
            <a:noFill/>
          </a:ln>
        </p:spPr>
      </p:pic>
      <p:pic>
        <p:nvPicPr>
          <p:cNvPr id="2045" name="Google Shape;2045;g1045409f177_4_143"/>
          <p:cNvPicPr preferRelativeResize="0"/>
          <p:nvPr/>
        </p:nvPicPr>
        <p:blipFill rotWithShape="1">
          <a:blip r:embed="rId5">
            <a:alphaModFix/>
          </a:blip>
          <a:srcRect r="63024"/>
          <a:stretch/>
        </p:blipFill>
        <p:spPr>
          <a:xfrm>
            <a:off x="5156266" y="3894846"/>
            <a:ext cx="1009319" cy="701732"/>
          </a:xfrm>
          <a:prstGeom prst="rect">
            <a:avLst/>
          </a:prstGeom>
          <a:noFill/>
          <a:ln>
            <a:noFill/>
          </a:ln>
        </p:spPr>
      </p:pic>
      <p:pic>
        <p:nvPicPr>
          <p:cNvPr id="2046" name="Google Shape;2046;g1045409f177_4_143"/>
          <p:cNvPicPr preferRelativeResize="0"/>
          <p:nvPr/>
        </p:nvPicPr>
        <p:blipFill rotWithShape="1">
          <a:blip r:embed="rId6">
            <a:alphaModFix/>
          </a:blip>
          <a:srcRect r="77705"/>
          <a:stretch/>
        </p:blipFill>
        <p:spPr>
          <a:xfrm>
            <a:off x="7370882" y="3866962"/>
            <a:ext cx="775523" cy="776240"/>
          </a:xfrm>
          <a:prstGeom prst="rect">
            <a:avLst/>
          </a:prstGeom>
          <a:noFill/>
          <a:ln>
            <a:noFill/>
          </a:ln>
        </p:spPr>
      </p:pic>
      <p:sp>
        <p:nvSpPr>
          <p:cNvPr id="2047" name="Google Shape;2047;g1045409f177_4_143"/>
          <p:cNvSpPr txBox="1"/>
          <p:nvPr/>
        </p:nvSpPr>
        <p:spPr>
          <a:xfrm>
            <a:off x="680728" y="4664231"/>
            <a:ext cx="9522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Python</a:t>
            </a:r>
            <a:endParaRPr sz="1200">
              <a:latin typeface="Helvetica Neue"/>
              <a:ea typeface="Helvetica Neue"/>
              <a:cs typeface="Helvetica Neue"/>
              <a:sym typeface="Helvetica Neue"/>
            </a:endParaRPr>
          </a:p>
        </p:txBody>
      </p:sp>
      <p:sp>
        <p:nvSpPr>
          <p:cNvPr id="2048" name="Google Shape;2048;g1045409f177_4_143"/>
          <p:cNvSpPr txBox="1"/>
          <p:nvPr/>
        </p:nvSpPr>
        <p:spPr>
          <a:xfrm>
            <a:off x="2684635" y="4664235"/>
            <a:ext cx="13050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Systems Tool Kit (STK)</a:t>
            </a:r>
            <a:endParaRPr sz="1200">
              <a:latin typeface="Helvetica Neue"/>
              <a:ea typeface="Helvetica Neue"/>
              <a:cs typeface="Helvetica Neue"/>
              <a:sym typeface="Helvetica Neue"/>
            </a:endParaRPr>
          </a:p>
        </p:txBody>
      </p:sp>
      <p:sp>
        <p:nvSpPr>
          <p:cNvPr id="2049" name="Google Shape;2049;g1045409f177_4_143"/>
          <p:cNvSpPr txBox="1"/>
          <p:nvPr/>
        </p:nvSpPr>
        <p:spPr>
          <a:xfrm>
            <a:off x="5126499" y="4664231"/>
            <a:ext cx="9522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Docker</a:t>
            </a:r>
            <a:endParaRPr sz="1200">
              <a:latin typeface="Helvetica Neue"/>
              <a:ea typeface="Helvetica Neue"/>
              <a:cs typeface="Helvetica Neue"/>
              <a:sym typeface="Helvetica Neue"/>
            </a:endParaRPr>
          </a:p>
        </p:txBody>
      </p:sp>
      <p:sp>
        <p:nvSpPr>
          <p:cNvPr id="2050" name="Google Shape;2050;g1045409f177_4_143"/>
          <p:cNvSpPr txBox="1"/>
          <p:nvPr/>
        </p:nvSpPr>
        <p:spPr>
          <a:xfrm>
            <a:off x="7287784" y="4664231"/>
            <a:ext cx="9522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COSMOS</a:t>
            </a:r>
            <a:endParaRPr sz="1200">
              <a:latin typeface="Helvetica Neue"/>
              <a:ea typeface="Helvetica Neue"/>
              <a:cs typeface="Helvetica Neue"/>
              <a:sym typeface="Helvetica Neue"/>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show="0">
  <p:cSld>
    <p:spTree>
      <p:nvGrpSpPr>
        <p:cNvPr id="1" name="Shape 2054"/>
        <p:cNvGrpSpPr/>
        <p:nvPr/>
      </p:nvGrpSpPr>
      <p:grpSpPr>
        <a:xfrm>
          <a:off x="0" y="0"/>
          <a:ext cx="0" cy="0"/>
          <a:chOff x="0" y="0"/>
          <a:chExt cx="0" cy="0"/>
        </a:xfrm>
      </p:grpSpPr>
      <p:sp>
        <p:nvSpPr>
          <p:cNvPr id="2055" name="Google Shape;2055;g1049b3fcd2c_0_73"/>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Endurance (FR1)</a:t>
            </a:r>
            <a:endParaRPr/>
          </a:p>
        </p:txBody>
      </p:sp>
      <p:sp>
        <p:nvSpPr>
          <p:cNvPr id="2056" name="Google Shape;2056;g1049b3fcd2c_0_7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166</a:t>
            </a:fld>
            <a:endParaRPr>
              <a:latin typeface="Arial"/>
              <a:ea typeface="Arial"/>
              <a:cs typeface="Arial"/>
              <a:sym typeface="Arial"/>
            </a:endParaRPr>
          </a:p>
        </p:txBody>
      </p:sp>
      <p:sp>
        <p:nvSpPr>
          <p:cNvPr id="2057" name="Google Shape;2057;g1049b3fcd2c_0_73"/>
          <p:cNvSpPr txBox="1">
            <a:spLocks noGrp="1"/>
          </p:cNvSpPr>
          <p:nvPr>
            <p:ph type="body" idx="1"/>
          </p:nvPr>
        </p:nvSpPr>
        <p:spPr>
          <a:xfrm>
            <a:off x="440550" y="824029"/>
            <a:ext cx="8262900" cy="340500"/>
          </a:xfrm>
          <a:prstGeom prst="rect">
            <a:avLst/>
          </a:prstGeom>
          <a:solidFill>
            <a:srgbClr val="50505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chemeClr val="lt1"/>
                </a:solidFill>
              </a:rPr>
              <a:t>FR1 -</a:t>
            </a:r>
            <a:r>
              <a:rPr lang="en">
                <a:solidFill>
                  <a:schemeClr val="lt1"/>
                </a:solidFill>
              </a:rPr>
              <a:t> </a:t>
            </a:r>
            <a:r>
              <a:rPr lang="en" sz="1100">
                <a:solidFill>
                  <a:schemeClr val="lt1"/>
                </a:solidFill>
                <a:latin typeface="Arial"/>
                <a:ea typeface="Arial"/>
                <a:cs typeface="Arial"/>
                <a:sym typeface="Arial"/>
              </a:rPr>
              <a:t>GRASS shall self-sustainably operate at the Squaw Mountain Communications Station.</a:t>
            </a:r>
            <a:endParaRPr>
              <a:solidFill>
                <a:schemeClr val="lt1"/>
              </a:solidFill>
            </a:endParaRPr>
          </a:p>
        </p:txBody>
      </p:sp>
      <p:sp>
        <p:nvSpPr>
          <p:cNvPr id="2058" name="Google Shape;2058;g1049b3fcd2c_0_73"/>
          <p:cNvSpPr txBox="1"/>
          <p:nvPr/>
        </p:nvSpPr>
        <p:spPr>
          <a:xfrm>
            <a:off x="551450" y="1463850"/>
            <a:ext cx="7920900" cy="1970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Helvetica Neue"/>
                <a:ea typeface="Helvetica Neue"/>
                <a:cs typeface="Helvetica Neue"/>
                <a:sym typeface="Helvetica Neue"/>
              </a:rPr>
              <a:t>Chosen Enclosures</a:t>
            </a:r>
            <a:endParaRPr>
              <a:latin typeface="Helvetica Neue"/>
              <a:ea typeface="Helvetica Neue"/>
              <a:cs typeface="Helvetica Neue"/>
              <a:sym typeface="Helvetica Neue"/>
            </a:endParaRPr>
          </a:p>
          <a:p>
            <a:pPr marL="457200" lvl="0" indent="-298450" algn="l" rtl="0">
              <a:spcBef>
                <a:spcPts val="0"/>
              </a:spcBef>
              <a:spcAft>
                <a:spcPts val="0"/>
              </a:spcAft>
              <a:buSzPts val="1100"/>
              <a:buFont typeface="Helvetica Neue"/>
              <a:buChar char="●"/>
            </a:pPr>
            <a:r>
              <a:rPr lang="en" sz="1100">
                <a:latin typeface="Helvetica Neue"/>
                <a:ea typeface="Helvetica Neue"/>
                <a:cs typeface="Helvetica Neue"/>
                <a:sym typeface="Helvetica Neue"/>
              </a:rPr>
              <a:t>Chosen commercial enclosures are rated by Ingress Protection Code standards</a:t>
            </a:r>
            <a:endParaRPr sz="1100">
              <a:latin typeface="Helvetica Neue"/>
              <a:ea typeface="Helvetica Neue"/>
              <a:cs typeface="Helvetica Neue"/>
              <a:sym typeface="Helvetica Neue"/>
            </a:endParaRPr>
          </a:p>
          <a:p>
            <a:pPr marL="457200" lvl="0" indent="-298450" algn="l" rtl="0">
              <a:spcBef>
                <a:spcPts val="0"/>
              </a:spcBef>
              <a:spcAft>
                <a:spcPts val="0"/>
              </a:spcAft>
              <a:buSzPts val="1100"/>
              <a:buFont typeface="Helvetica Neue"/>
              <a:buChar char="●"/>
            </a:pPr>
            <a:r>
              <a:rPr lang="en" sz="1100">
                <a:latin typeface="Helvetica Neue"/>
                <a:ea typeface="Helvetica Neue"/>
                <a:cs typeface="Helvetica Neue"/>
                <a:sym typeface="Helvetica Neue"/>
              </a:rPr>
              <a:t>The thermal control system, which includes a heater and insulation, is modeled in MATLAB and simulated in SolidWorks to maintain required temperatures</a:t>
            </a:r>
            <a:endParaRPr sz="1100">
              <a:latin typeface="Helvetica Neue"/>
              <a:ea typeface="Helvetica Neue"/>
              <a:cs typeface="Helvetica Neue"/>
              <a:sym typeface="Helvetica Neue"/>
            </a:endParaRPr>
          </a:p>
          <a:p>
            <a:pPr marL="457200" lvl="0" indent="-298450" algn="l" rtl="0">
              <a:spcBef>
                <a:spcPts val="0"/>
              </a:spcBef>
              <a:spcAft>
                <a:spcPts val="0"/>
              </a:spcAft>
              <a:buSzPts val="1100"/>
              <a:buFont typeface="Helvetica Neue"/>
              <a:buChar char="●"/>
            </a:pPr>
            <a:r>
              <a:rPr lang="en" sz="1100">
                <a:latin typeface="Helvetica Neue"/>
                <a:ea typeface="Helvetica Neue"/>
                <a:cs typeface="Helvetica Neue"/>
                <a:sym typeface="Helvetica Neue"/>
              </a:rPr>
              <a:t>The chosen bracket fits the mounting pole and is modeled to withstand the expected forced</a:t>
            </a:r>
            <a:endParaRPr sz="1100">
              <a:latin typeface="Helvetica Neue"/>
              <a:ea typeface="Helvetica Neue"/>
              <a:cs typeface="Helvetica Neue"/>
              <a:sym typeface="Helvetica Neue"/>
            </a:endParaRPr>
          </a:p>
          <a:p>
            <a:pPr marL="457200" lvl="0" indent="-298450" algn="l" rtl="0">
              <a:spcBef>
                <a:spcPts val="0"/>
              </a:spcBef>
              <a:spcAft>
                <a:spcPts val="0"/>
              </a:spcAft>
              <a:buSzPts val="1100"/>
              <a:buFont typeface="Helvetica Neue"/>
              <a:buChar char="●"/>
            </a:pPr>
            <a:r>
              <a:rPr lang="en" sz="1100">
                <a:latin typeface="Helvetica Neue"/>
                <a:ea typeface="Helvetica Neue"/>
                <a:cs typeface="Helvetica Neue"/>
                <a:sym typeface="Helvetica Neue"/>
              </a:rPr>
              <a:t>A padlock will be installed on the box to avoid tampering on-site</a:t>
            </a:r>
            <a:endParaRPr sz="1100">
              <a:latin typeface="Helvetica Neue"/>
              <a:ea typeface="Helvetica Neue"/>
              <a:cs typeface="Helvetica Neue"/>
              <a:sym typeface="Helvetica Neue"/>
            </a:endParaRPr>
          </a:p>
          <a:p>
            <a:pPr marL="0" lvl="0" indent="0" algn="l" rtl="0">
              <a:spcBef>
                <a:spcPts val="0"/>
              </a:spcBef>
              <a:spcAft>
                <a:spcPts val="0"/>
              </a:spcAft>
              <a:buNone/>
            </a:pPr>
            <a:endParaRPr sz="1100">
              <a:latin typeface="Helvetica Neue"/>
              <a:ea typeface="Helvetica Neue"/>
              <a:cs typeface="Helvetica Neue"/>
              <a:sym typeface="Helvetica Neue"/>
            </a:endParaRPr>
          </a:p>
          <a:p>
            <a:pPr marL="0" lvl="0" indent="0" algn="l" rtl="0">
              <a:spcBef>
                <a:spcPts val="0"/>
              </a:spcBef>
              <a:spcAft>
                <a:spcPts val="0"/>
              </a:spcAft>
              <a:buNone/>
            </a:pPr>
            <a:r>
              <a:rPr lang="en">
                <a:latin typeface="Helvetica Neue"/>
                <a:ea typeface="Helvetica Neue"/>
                <a:cs typeface="Helvetica Neue"/>
                <a:sym typeface="Helvetica Neue"/>
              </a:rPr>
              <a:t>Electrical System</a:t>
            </a:r>
            <a:endParaRPr>
              <a:latin typeface="Helvetica Neue"/>
              <a:ea typeface="Helvetica Neue"/>
              <a:cs typeface="Helvetica Neue"/>
              <a:sym typeface="Helvetica Neue"/>
            </a:endParaRPr>
          </a:p>
          <a:p>
            <a:pPr marL="457200" lvl="0" indent="-298450" algn="l" rtl="0">
              <a:spcBef>
                <a:spcPts val="0"/>
              </a:spcBef>
              <a:spcAft>
                <a:spcPts val="0"/>
              </a:spcAft>
              <a:buSzPts val="1100"/>
              <a:buFont typeface="Helvetica Neue"/>
              <a:buChar char="●"/>
            </a:pPr>
            <a:r>
              <a:rPr lang="en" sz="1100">
                <a:latin typeface="Helvetica Neue"/>
                <a:ea typeface="Helvetica Neue"/>
                <a:cs typeface="Helvetica Neue"/>
                <a:sym typeface="Helvetica Neue"/>
              </a:rPr>
              <a:t>The chosen commercial enclosures have cable conduit connections for external power</a:t>
            </a:r>
            <a:endParaRPr sz="1100">
              <a:latin typeface="Helvetica Neue"/>
              <a:ea typeface="Helvetica Neue"/>
              <a:cs typeface="Helvetica Neue"/>
              <a:sym typeface="Helvetica Neue"/>
            </a:endParaRPr>
          </a:p>
          <a:p>
            <a:pPr marL="457200" lvl="0" indent="-298450" algn="l" rtl="0">
              <a:spcBef>
                <a:spcPts val="0"/>
              </a:spcBef>
              <a:spcAft>
                <a:spcPts val="0"/>
              </a:spcAft>
              <a:buSzPts val="1100"/>
              <a:buFont typeface="Helvetica Neue"/>
              <a:buChar char="●"/>
            </a:pPr>
            <a:r>
              <a:rPr lang="en" sz="1100">
                <a:latin typeface="Helvetica Neue"/>
                <a:ea typeface="Helvetica Neue"/>
                <a:cs typeface="Helvetica Neue"/>
                <a:sym typeface="Helvetica Neue"/>
              </a:rPr>
              <a:t>A voltage regulator will be integrated convert external voltage to levels needed for onboard electronics</a:t>
            </a:r>
            <a:endParaRPr sz="1100">
              <a:latin typeface="Helvetica Neue"/>
              <a:ea typeface="Helvetica Neue"/>
              <a:cs typeface="Helvetica Neue"/>
              <a:sym typeface="Helvetica Neue"/>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show="0">
  <p:cSld>
    <p:spTree>
      <p:nvGrpSpPr>
        <p:cNvPr id="1" name="Shape 2062"/>
        <p:cNvGrpSpPr/>
        <p:nvPr/>
      </p:nvGrpSpPr>
      <p:grpSpPr>
        <a:xfrm>
          <a:off x="0" y="0"/>
          <a:ext cx="0" cy="0"/>
          <a:chOff x="0" y="0"/>
          <a:chExt cx="0" cy="0"/>
        </a:xfrm>
      </p:grpSpPr>
      <p:sp>
        <p:nvSpPr>
          <p:cNvPr id="2063" name="Google Shape;2063;g1045409f177_4_193"/>
          <p:cNvSpPr/>
          <p:nvPr/>
        </p:nvSpPr>
        <p:spPr>
          <a:xfrm>
            <a:off x="6419025" y="865225"/>
            <a:ext cx="2066400" cy="4096800"/>
          </a:xfrm>
          <a:prstGeom prst="roundRect">
            <a:avLst>
              <a:gd name="adj" fmla="val 8358"/>
            </a:avLst>
          </a:prstGeom>
          <a:solidFill>
            <a:srgbClr val="76A5AF"/>
          </a:solidFill>
          <a:ln w="19050" cap="flat" cmpd="sng">
            <a:solidFill>
              <a:schemeClr val="dk1"/>
            </a:solidFill>
            <a:prstDash val="solid"/>
            <a:round/>
            <a:headEnd type="none" w="sm" len="sm"/>
            <a:tailEnd type="none" w="sm" len="sm"/>
          </a:ln>
        </p:spPr>
        <p:txBody>
          <a:bodyPr spcFirstLastPara="1" wrap="square" lIns="91425" tIns="0" rIns="91425" bIns="91425" anchor="t" anchorCtr="0">
            <a:noAutofit/>
          </a:bodyPr>
          <a:lstStyle/>
          <a:p>
            <a:pPr marL="0" lvl="0" indent="0" algn="ctr" rtl="0">
              <a:spcBef>
                <a:spcPts val="0"/>
              </a:spcBef>
              <a:spcAft>
                <a:spcPts val="0"/>
              </a:spcAft>
              <a:buNone/>
            </a:pPr>
            <a:r>
              <a:rPr lang="en" b="1">
                <a:solidFill>
                  <a:schemeClr val="dk1"/>
                </a:solidFill>
              </a:rPr>
              <a:t>Verification &amp; Validation</a:t>
            </a:r>
            <a:endParaRPr b="1">
              <a:solidFill>
                <a:schemeClr val="dk1"/>
              </a:solidFill>
            </a:endParaRPr>
          </a:p>
        </p:txBody>
      </p:sp>
      <p:sp>
        <p:nvSpPr>
          <p:cNvPr id="2064" name="Google Shape;2064;g1045409f177_4_193"/>
          <p:cNvSpPr/>
          <p:nvPr/>
        </p:nvSpPr>
        <p:spPr>
          <a:xfrm>
            <a:off x="3538800" y="865225"/>
            <a:ext cx="2066400" cy="3549000"/>
          </a:xfrm>
          <a:prstGeom prst="roundRect">
            <a:avLst>
              <a:gd name="adj" fmla="val 8358"/>
            </a:avLst>
          </a:prstGeom>
          <a:solidFill>
            <a:srgbClr val="E06666"/>
          </a:solidFill>
          <a:ln w="19050" cap="flat" cmpd="sng">
            <a:solidFill>
              <a:schemeClr val="dk1"/>
            </a:solidFill>
            <a:prstDash val="solid"/>
            <a:round/>
            <a:headEnd type="none" w="sm" len="sm"/>
            <a:tailEnd type="none" w="sm" len="sm"/>
          </a:ln>
        </p:spPr>
        <p:txBody>
          <a:bodyPr spcFirstLastPara="1" wrap="square" lIns="91425" tIns="0" rIns="91425" bIns="91425" anchor="t" anchorCtr="0">
            <a:noAutofit/>
          </a:bodyPr>
          <a:lstStyle/>
          <a:p>
            <a:pPr marL="0" lvl="0" indent="0" algn="ctr" rtl="0">
              <a:spcBef>
                <a:spcPts val="0"/>
              </a:spcBef>
              <a:spcAft>
                <a:spcPts val="0"/>
              </a:spcAft>
              <a:buNone/>
            </a:pPr>
            <a:r>
              <a:rPr lang="en" b="1">
                <a:solidFill>
                  <a:schemeClr val="dk1"/>
                </a:solidFill>
              </a:rPr>
              <a:t>Critical Project Elements</a:t>
            </a:r>
            <a:endParaRPr b="1">
              <a:solidFill>
                <a:schemeClr val="dk1"/>
              </a:solidFill>
            </a:endParaRPr>
          </a:p>
        </p:txBody>
      </p:sp>
      <p:sp>
        <p:nvSpPr>
          <p:cNvPr id="2065" name="Google Shape;2065;g1045409f177_4_193"/>
          <p:cNvSpPr/>
          <p:nvPr/>
        </p:nvSpPr>
        <p:spPr>
          <a:xfrm>
            <a:off x="658575" y="853550"/>
            <a:ext cx="2066400" cy="3549000"/>
          </a:xfrm>
          <a:prstGeom prst="roundRect">
            <a:avLst>
              <a:gd name="adj" fmla="val 8358"/>
            </a:avLst>
          </a:prstGeom>
          <a:solidFill>
            <a:srgbClr val="FFD966"/>
          </a:solidFill>
          <a:ln w="19050" cap="flat" cmpd="sng">
            <a:solidFill>
              <a:schemeClr val="dk1"/>
            </a:solidFill>
            <a:prstDash val="solid"/>
            <a:round/>
            <a:headEnd type="none" w="sm" len="sm"/>
            <a:tailEnd type="none" w="sm" len="sm"/>
          </a:ln>
        </p:spPr>
        <p:txBody>
          <a:bodyPr spcFirstLastPara="1" wrap="square" lIns="91425" tIns="0" rIns="91425" bIns="91425" anchor="t" anchorCtr="0">
            <a:noAutofit/>
          </a:bodyPr>
          <a:lstStyle/>
          <a:p>
            <a:pPr marL="0" lvl="0" indent="0" algn="ctr" rtl="0">
              <a:spcBef>
                <a:spcPts val="0"/>
              </a:spcBef>
              <a:spcAft>
                <a:spcPts val="0"/>
              </a:spcAft>
              <a:buNone/>
            </a:pPr>
            <a:r>
              <a:rPr lang="en" b="1">
                <a:solidFill>
                  <a:schemeClr val="dk1"/>
                </a:solidFill>
              </a:rPr>
              <a:t>Functional Requirements</a:t>
            </a:r>
            <a:endParaRPr b="1">
              <a:solidFill>
                <a:schemeClr val="dk1"/>
              </a:solidFill>
            </a:endParaRPr>
          </a:p>
        </p:txBody>
      </p:sp>
      <p:sp>
        <p:nvSpPr>
          <p:cNvPr id="2066" name="Google Shape;2066;g1045409f177_4_19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167</a:t>
            </a:fld>
            <a:endParaRPr/>
          </a:p>
        </p:txBody>
      </p:sp>
      <p:sp>
        <p:nvSpPr>
          <p:cNvPr id="2067" name="Google Shape;2067;g1045409f177_4_193"/>
          <p:cNvSpPr/>
          <p:nvPr/>
        </p:nvSpPr>
        <p:spPr>
          <a:xfrm>
            <a:off x="911325" y="1382499"/>
            <a:ext cx="1560900" cy="505500"/>
          </a:xfrm>
          <a:prstGeom prst="rect">
            <a:avLst/>
          </a:prstGeom>
          <a:solidFill>
            <a:srgbClr val="CCCCC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9E9E9E"/>
                </a:solidFill>
                <a:latin typeface="Helvetica Neue"/>
                <a:ea typeface="Helvetica Neue"/>
                <a:cs typeface="Helvetica Neue"/>
                <a:sym typeface="Helvetica Neue"/>
              </a:rPr>
              <a:t>Endurance	</a:t>
            </a:r>
            <a:endParaRPr b="1">
              <a:solidFill>
                <a:srgbClr val="9E9E9E"/>
              </a:solidFill>
              <a:latin typeface="Helvetica Neue"/>
              <a:ea typeface="Helvetica Neue"/>
              <a:cs typeface="Helvetica Neue"/>
              <a:sym typeface="Helvetica Neue"/>
            </a:endParaRPr>
          </a:p>
        </p:txBody>
      </p:sp>
      <p:sp>
        <p:nvSpPr>
          <p:cNvPr id="2068" name="Google Shape;2068;g1045409f177_4_193"/>
          <p:cNvSpPr/>
          <p:nvPr/>
        </p:nvSpPr>
        <p:spPr>
          <a:xfrm>
            <a:off x="911325" y="1965056"/>
            <a:ext cx="1560900" cy="505500"/>
          </a:xfrm>
          <a:prstGeom prst="rect">
            <a:avLst/>
          </a:prstGeom>
          <a:solidFill>
            <a:srgbClr val="CCCCC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Helvetica Neue"/>
                <a:ea typeface="Helvetica Neue"/>
                <a:cs typeface="Helvetica Neue"/>
                <a:sym typeface="Helvetica Neue"/>
              </a:rPr>
              <a:t>Simulation</a:t>
            </a:r>
            <a:endParaRPr b="1">
              <a:latin typeface="Helvetica Neue"/>
              <a:ea typeface="Helvetica Neue"/>
              <a:cs typeface="Helvetica Neue"/>
              <a:sym typeface="Helvetica Neue"/>
            </a:endParaRPr>
          </a:p>
        </p:txBody>
      </p:sp>
      <p:sp>
        <p:nvSpPr>
          <p:cNvPr id="2069" name="Google Shape;2069;g1045409f177_4_193"/>
          <p:cNvSpPr/>
          <p:nvPr/>
        </p:nvSpPr>
        <p:spPr>
          <a:xfrm>
            <a:off x="911325" y="2547613"/>
            <a:ext cx="1560900" cy="505500"/>
          </a:xfrm>
          <a:prstGeom prst="rect">
            <a:avLst/>
          </a:prstGeom>
          <a:solidFill>
            <a:srgbClr val="CCCCC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Helvetica Neue"/>
                <a:ea typeface="Helvetica Neue"/>
                <a:cs typeface="Helvetica Neue"/>
                <a:sym typeface="Helvetica Neue"/>
              </a:rPr>
              <a:t>Communication</a:t>
            </a:r>
            <a:endParaRPr b="1">
              <a:latin typeface="Helvetica Neue"/>
              <a:ea typeface="Helvetica Neue"/>
              <a:cs typeface="Helvetica Neue"/>
              <a:sym typeface="Helvetica Neue"/>
            </a:endParaRPr>
          </a:p>
        </p:txBody>
      </p:sp>
      <p:sp>
        <p:nvSpPr>
          <p:cNvPr id="2070" name="Google Shape;2070;g1045409f177_4_193"/>
          <p:cNvSpPr/>
          <p:nvPr/>
        </p:nvSpPr>
        <p:spPr>
          <a:xfrm>
            <a:off x="911325" y="3130170"/>
            <a:ext cx="1560900" cy="505500"/>
          </a:xfrm>
          <a:prstGeom prst="rect">
            <a:avLst/>
          </a:prstGeom>
          <a:solidFill>
            <a:srgbClr val="CCCCC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Helvetica Neue"/>
                <a:ea typeface="Helvetica Neue"/>
                <a:cs typeface="Helvetica Neue"/>
                <a:sym typeface="Helvetica Neue"/>
              </a:rPr>
              <a:t>Modularity &amp; Extensibility</a:t>
            </a:r>
            <a:endParaRPr b="1">
              <a:latin typeface="Helvetica Neue"/>
              <a:ea typeface="Helvetica Neue"/>
              <a:cs typeface="Helvetica Neue"/>
              <a:sym typeface="Helvetica Neue"/>
            </a:endParaRPr>
          </a:p>
        </p:txBody>
      </p:sp>
      <p:sp>
        <p:nvSpPr>
          <p:cNvPr id="2071" name="Google Shape;2071;g1045409f177_4_193"/>
          <p:cNvSpPr/>
          <p:nvPr/>
        </p:nvSpPr>
        <p:spPr>
          <a:xfrm>
            <a:off x="911325" y="3712727"/>
            <a:ext cx="1560900" cy="505500"/>
          </a:xfrm>
          <a:prstGeom prst="rect">
            <a:avLst/>
          </a:prstGeom>
          <a:solidFill>
            <a:srgbClr val="CCCCC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9E9E9E"/>
                </a:solidFill>
                <a:latin typeface="Helvetica Neue"/>
                <a:ea typeface="Helvetica Neue"/>
                <a:cs typeface="Helvetica Neue"/>
                <a:sym typeface="Helvetica Neue"/>
              </a:rPr>
              <a:t>Operation</a:t>
            </a:r>
            <a:endParaRPr b="1">
              <a:solidFill>
                <a:srgbClr val="9E9E9E"/>
              </a:solidFill>
              <a:latin typeface="Helvetica Neue"/>
              <a:ea typeface="Helvetica Neue"/>
              <a:cs typeface="Helvetica Neue"/>
              <a:sym typeface="Helvetica Neue"/>
            </a:endParaRPr>
          </a:p>
        </p:txBody>
      </p:sp>
      <p:sp>
        <p:nvSpPr>
          <p:cNvPr id="2072" name="Google Shape;2072;g1045409f177_4_193"/>
          <p:cNvSpPr/>
          <p:nvPr/>
        </p:nvSpPr>
        <p:spPr>
          <a:xfrm>
            <a:off x="3791550" y="1382509"/>
            <a:ext cx="1560900" cy="505500"/>
          </a:xfrm>
          <a:prstGeom prst="rect">
            <a:avLst/>
          </a:prstGeom>
          <a:solidFill>
            <a:srgbClr val="CCCCC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9E9E9E"/>
                </a:solidFill>
                <a:latin typeface="Helvetica Neue"/>
                <a:ea typeface="Helvetica Neue"/>
                <a:cs typeface="Helvetica Neue"/>
                <a:sym typeface="Helvetica Neue"/>
              </a:rPr>
              <a:t>Simulator Housing Unit</a:t>
            </a:r>
            <a:endParaRPr b="1">
              <a:solidFill>
                <a:srgbClr val="9E9E9E"/>
              </a:solidFill>
              <a:latin typeface="Helvetica Neue"/>
              <a:ea typeface="Helvetica Neue"/>
              <a:cs typeface="Helvetica Neue"/>
              <a:sym typeface="Helvetica Neue"/>
            </a:endParaRPr>
          </a:p>
        </p:txBody>
      </p:sp>
      <p:sp>
        <p:nvSpPr>
          <p:cNvPr id="2073" name="Google Shape;2073;g1045409f177_4_193"/>
          <p:cNvSpPr/>
          <p:nvPr/>
        </p:nvSpPr>
        <p:spPr>
          <a:xfrm>
            <a:off x="3791550" y="1965067"/>
            <a:ext cx="1560900" cy="505500"/>
          </a:xfrm>
          <a:prstGeom prst="rect">
            <a:avLst/>
          </a:prstGeom>
          <a:solidFill>
            <a:srgbClr val="CCCCC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9E9E9E"/>
                </a:solidFill>
                <a:latin typeface="Helvetica Neue"/>
                <a:ea typeface="Helvetica Neue"/>
                <a:cs typeface="Helvetica Neue"/>
                <a:sym typeface="Helvetica Neue"/>
              </a:rPr>
              <a:t>Power &amp; Electronics</a:t>
            </a:r>
            <a:endParaRPr b="1">
              <a:solidFill>
                <a:srgbClr val="9E9E9E"/>
              </a:solidFill>
              <a:latin typeface="Helvetica Neue"/>
              <a:ea typeface="Helvetica Neue"/>
              <a:cs typeface="Helvetica Neue"/>
              <a:sym typeface="Helvetica Neue"/>
            </a:endParaRPr>
          </a:p>
        </p:txBody>
      </p:sp>
      <p:sp>
        <p:nvSpPr>
          <p:cNvPr id="2074" name="Google Shape;2074;g1045409f177_4_193"/>
          <p:cNvSpPr/>
          <p:nvPr/>
        </p:nvSpPr>
        <p:spPr>
          <a:xfrm>
            <a:off x="3791550" y="2547624"/>
            <a:ext cx="1560900" cy="505500"/>
          </a:xfrm>
          <a:prstGeom prst="rect">
            <a:avLst/>
          </a:prstGeom>
          <a:solidFill>
            <a:srgbClr val="CCCCC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Helvetica Neue"/>
                <a:ea typeface="Helvetica Neue"/>
                <a:cs typeface="Helvetica Neue"/>
                <a:sym typeface="Helvetica Neue"/>
              </a:rPr>
              <a:t>RF Link</a:t>
            </a:r>
            <a:endParaRPr b="1">
              <a:latin typeface="Helvetica Neue"/>
              <a:ea typeface="Helvetica Neue"/>
              <a:cs typeface="Helvetica Neue"/>
              <a:sym typeface="Helvetica Neue"/>
            </a:endParaRPr>
          </a:p>
        </p:txBody>
      </p:sp>
      <p:sp>
        <p:nvSpPr>
          <p:cNvPr id="2075" name="Google Shape;2075;g1045409f177_4_193"/>
          <p:cNvSpPr/>
          <p:nvPr/>
        </p:nvSpPr>
        <p:spPr>
          <a:xfrm>
            <a:off x="3791550" y="3130181"/>
            <a:ext cx="1560900" cy="505500"/>
          </a:xfrm>
          <a:prstGeom prst="rect">
            <a:avLst/>
          </a:prstGeom>
          <a:solidFill>
            <a:srgbClr val="CCCCC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Helvetica Neue"/>
                <a:ea typeface="Helvetica Neue"/>
                <a:cs typeface="Helvetica Neue"/>
                <a:sym typeface="Helvetica Neue"/>
              </a:rPr>
              <a:t>Software &amp; Simulation</a:t>
            </a:r>
            <a:endParaRPr b="1">
              <a:latin typeface="Helvetica Neue"/>
              <a:ea typeface="Helvetica Neue"/>
              <a:cs typeface="Helvetica Neue"/>
              <a:sym typeface="Helvetica Neue"/>
            </a:endParaRPr>
          </a:p>
        </p:txBody>
      </p:sp>
      <p:sp>
        <p:nvSpPr>
          <p:cNvPr id="2076" name="Google Shape;2076;g1045409f177_4_193"/>
          <p:cNvSpPr/>
          <p:nvPr/>
        </p:nvSpPr>
        <p:spPr>
          <a:xfrm>
            <a:off x="3791550" y="3712738"/>
            <a:ext cx="1560900" cy="505500"/>
          </a:xfrm>
          <a:prstGeom prst="rect">
            <a:avLst/>
          </a:prstGeom>
          <a:solidFill>
            <a:srgbClr val="CCCCC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9E9E9E"/>
                </a:solidFill>
                <a:latin typeface="Helvetica Neue"/>
                <a:ea typeface="Helvetica Neue"/>
                <a:cs typeface="Helvetica Neue"/>
                <a:sym typeface="Helvetica Neue"/>
              </a:rPr>
              <a:t>Demo Ground Station</a:t>
            </a:r>
            <a:endParaRPr b="1">
              <a:solidFill>
                <a:srgbClr val="9E9E9E"/>
              </a:solidFill>
              <a:latin typeface="Helvetica Neue"/>
              <a:ea typeface="Helvetica Neue"/>
              <a:cs typeface="Helvetica Neue"/>
              <a:sym typeface="Helvetica Neue"/>
            </a:endParaRPr>
          </a:p>
        </p:txBody>
      </p:sp>
      <p:sp>
        <p:nvSpPr>
          <p:cNvPr id="2077" name="Google Shape;2077;g1045409f177_4_193"/>
          <p:cNvSpPr/>
          <p:nvPr/>
        </p:nvSpPr>
        <p:spPr>
          <a:xfrm>
            <a:off x="6671775" y="3130483"/>
            <a:ext cx="1560900" cy="505500"/>
          </a:xfrm>
          <a:prstGeom prst="rect">
            <a:avLst/>
          </a:prstGeom>
          <a:solidFill>
            <a:srgbClr val="CCCCC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9E9E9E"/>
                </a:solidFill>
                <a:latin typeface="Helvetica Neue"/>
                <a:ea typeface="Helvetica Neue"/>
                <a:cs typeface="Helvetica Neue"/>
                <a:sym typeface="Helvetica Neue"/>
              </a:rPr>
              <a:t>Simulation and Software</a:t>
            </a:r>
            <a:endParaRPr b="1">
              <a:solidFill>
                <a:srgbClr val="9E9E9E"/>
              </a:solidFill>
              <a:latin typeface="Helvetica Neue"/>
              <a:ea typeface="Helvetica Neue"/>
              <a:cs typeface="Helvetica Neue"/>
              <a:sym typeface="Helvetica Neue"/>
            </a:endParaRPr>
          </a:p>
        </p:txBody>
      </p:sp>
      <p:sp>
        <p:nvSpPr>
          <p:cNvPr id="2078" name="Google Shape;2078;g1045409f177_4_193"/>
          <p:cNvSpPr/>
          <p:nvPr/>
        </p:nvSpPr>
        <p:spPr>
          <a:xfrm>
            <a:off x="6671775" y="3713015"/>
            <a:ext cx="1560900" cy="505500"/>
          </a:xfrm>
          <a:prstGeom prst="rect">
            <a:avLst/>
          </a:prstGeom>
          <a:solidFill>
            <a:srgbClr val="CCCCC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9E9E9E"/>
                </a:solidFill>
                <a:latin typeface="Helvetica Neue"/>
                <a:ea typeface="Helvetica Neue"/>
                <a:cs typeface="Helvetica Neue"/>
                <a:sym typeface="Helvetica Neue"/>
              </a:rPr>
              <a:t>C&amp;DH</a:t>
            </a:r>
            <a:endParaRPr b="1">
              <a:solidFill>
                <a:srgbClr val="9E9E9E"/>
              </a:solidFill>
              <a:latin typeface="Helvetica Neue"/>
              <a:ea typeface="Helvetica Neue"/>
              <a:cs typeface="Helvetica Neue"/>
              <a:sym typeface="Helvetica Neue"/>
            </a:endParaRPr>
          </a:p>
        </p:txBody>
      </p:sp>
      <p:sp>
        <p:nvSpPr>
          <p:cNvPr id="2079" name="Google Shape;2079;g1045409f177_4_193"/>
          <p:cNvSpPr/>
          <p:nvPr/>
        </p:nvSpPr>
        <p:spPr>
          <a:xfrm>
            <a:off x="6671775" y="4295572"/>
            <a:ext cx="1560900" cy="505500"/>
          </a:xfrm>
          <a:prstGeom prst="rect">
            <a:avLst/>
          </a:prstGeom>
          <a:solidFill>
            <a:srgbClr val="CCCCC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9E9E9E"/>
                </a:solidFill>
                <a:latin typeface="Helvetica Neue"/>
                <a:ea typeface="Helvetica Neue"/>
                <a:cs typeface="Helvetica Neue"/>
                <a:sym typeface="Helvetica Neue"/>
              </a:rPr>
              <a:t>Electronics</a:t>
            </a:r>
            <a:endParaRPr b="1">
              <a:solidFill>
                <a:srgbClr val="9E9E9E"/>
              </a:solidFill>
              <a:latin typeface="Helvetica Neue"/>
              <a:ea typeface="Helvetica Neue"/>
              <a:cs typeface="Helvetica Neue"/>
              <a:sym typeface="Helvetica Neue"/>
            </a:endParaRPr>
          </a:p>
        </p:txBody>
      </p:sp>
      <p:sp>
        <p:nvSpPr>
          <p:cNvPr id="2080" name="Google Shape;2080;g1045409f177_4_193"/>
          <p:cNvSpPr/>
          <p:nvPr/>
        </p:nvSpPr>
        <p:spPr>
          <a:xfrm>
            <a:off x="6671775" y="1965379"/>
            <a:ext cx="1560900" cy="505500"/>
          </a:xfrm>
          <a:prstGeom prst="rect">
            <a:avLst/>
          </a:prstGeom>
          <a:solidFill>
            <a:srgbClr val="CCCCC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Helvetica Neue"/>
                <a:ea typeface="Helvetica Neue"/>
                <a:cs typeface="Helvetica Neue"/>
                <a:sym typeface="Helvetica Neue"/>
              </a:rPr>
              <a:t>Structures &amp; Thermal</a:t>
            </a:r>
            <a:endParaRPr b="1">
              <a:latin typeface="Helvetica Neue"/>
              <a:ea typeface="Helvetica Neue"/>
              <a:cs typeface="Helvetica Neue"/>
              <a:sym typeface="Helvetica Neue"/>
            </a:endParaRPr>
          </a:p>
        </p:txBody>
      </p:sp>
      <p:sp>
        <p:nvSpPr>
          <p:cNvPr id="2081" name="Google Shape;2081;g1045409f177_4_193"/>
          <p:cNvSpPr/>
          <p:nvPr/>
        </p:nvSpPr>
        <p:spPr>
          <a:xfrm>
            <a:off x="6671775" y="2547936"/>
            <a:ext cx="1560900" cy="505500"/>
          </a:xfrm>
          <a:prstGeom prst="rect">
            <a:avLst/>
          </a:prstGeom>
          <a:solidFill>
            <a:srgbClr val="CCCCC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Helvetica Neue"/>
                <a:ea typeface="Helvetica Neue"/>
                <a:cs typeface="Helvetica Neue"/>
                <a:sym typeface="Helvetica Neue"/>
              </a:rPr>
              <a:t>RF Link</a:t>
            </a:r>
            <a:endParaRPr b="1">
              <a:latin typeface="Helvetica Neue"/>
              <a:ea typeface="Helvetica Neue"/>
              <a:cs typeface="Helvetica Neue"/>
              <a:sym typeface="Helvetica Neue"/>
            </a:endParaRPr>
          </a:p>
        </p:txBody>
      </p:sp>
      <p:cxnSp>
        <p:nvCxnSpPr>
          <p:cNvPr id="2082" name="Google Shape;2082;g1045409f177_4_193"/>
          <p:cNvCxnSpPr>
            <a:stCxn id="2067" idx="3"/>
            <a:endCxn id="2072" idx="1"/>
          </p:cNvCxnSpPr>
          <p:nvPr/>
        </p:nvCxnSpPr>
        <p:spPr>
          <a:xfrm>
            <a:off x="2472225" y="1635249"/>
            <a:ext cx="1319400" cy="600"/>
          </a:xfrm>
          <a:prstGeom prst="curvedConnector3">
            <a:avLst>
              <a:gd name="adj1" fmla="val 49997"/>
            </a:avLst>
          </a:prstGeom>
          <a:noFill/>
          <a:ln w="28575" cap="flat" cmpd="sng">
            <a:solidFill>
              <a:schemeClr val="dk1"/>
            </a:solidFill>
            <a:prstDash val="solid"/>
            <a:round/>
            <a:headEnd type="none" w="med" len="med"/>
            <a:tailEnd type="triangle" w="med" len="med"/>
          </a:ln>
        </p:spPr>
      </p:cxnSp>
      <p:cxnSp>
        <p:nvCxnSpPr>
          <p:cNvPr id="2083" name="Google Shape;2083;g1045409f177_4_193"/>
          <p:cNvCxnSpPr>
            <a:stCxn id="2067" idx="3"/>
            <a:endCxn id="2073" idx="1"/>
          </p:cNvCxnSpPr>
          <p:nvPr/>
        </p:nvCxnSpPr>
        <p:spPr>
          <a:xfrm>
            <a:off x="2472225" y="1635249"/>
            <a:ext cx="1319400" cy="582600"/>
          </a:xfrm>
          <a:prstGeom prst="curvedConnector3">
            <a:avLst>
              <a:gd name="adj1" fmla="val 49997"/>
            </a:avLst>
          </a:prstGeom>
          <a:noFill/>
          <a:ln w="28575" cap="flat" cmpd="sng">
            <a:solidFill>
              <a:schemeClr val="dk1"/>
            </a:solidFill>
            <a:prstDash val="solid"/>
            <a:round/>
            <a:headEnd type="none" w="med" len="med"/>
            <a:tailEnd type="triangle" w="med" len="med"/>
          </a:ln>
        </p:spPr>
      </p:cxnSp>
      <p:cxnSp>
        <p:nvCxnSpPr>
          <p:cNvPr id="2084" name="Google Shape;2084;g1045409f177_4_193"/>
          <p:cNvCxnSpPr>
            <a:stCxn id="2069" idx="3"/>
            <a:endCxn id="2074" idx="1"/>
          </p:cNvCxnSpPr>
          <p:nvPr/>
        </p:nvCxnSpPr>
        <p:spPr>
          <a:xfrm>
            <a:off x="2472225" y="2800363"/>
            <a:ext cx="1319400" cy="600"/>
          </a:xfrm>
          <a:prstGeom prst="curvedConnector3">
            <a:avLst>
              <a:gd name="adj1" fmla="val 49997"/>
            </a:avLst>
          </a:prstGeom>
          <a:noFill/>
          <a:ln w="28575" cap="flat" cmpd="sng">
            <a:solidFill>
              <a:schemeClr val="dk1"/>
            </a:solidFill>
            <a:prstDash val="solid"/>
            <a:round/>
            <a:headEnd type="none" w="med" len="med"/>
            <a:tailEnd type="triangle" w="med" len="med"/>
          </a:ln>
        </p:spPr>
      </p:cxnSp>
      <p:cxnSp>
        <p:nvCxnSpPr>
          <p:cNvPr id="2085" name="Google Shape;2085;g1045409f177_4_193"/>
          <p:cNvCxnSpPr>
            <a:stCxn id="2068" idx="3"/>
            <a:endCxn id="2075" idx="1"/>
          </p:cNvCxnSpPr>
          <p:nvPr/>
        </p:nvCxnSpPr>
        <p:spPr>
          <a:xfrm>
            <a:off x="2472225" y="2217806"/>
            <a:ext cx="1319400" cy="1165200"/>
          </a:xfrm>
          <a:prstGeom prst="curvedConnector3">
            <a:avLst>
              <a:gd name="adj1" fmla="val 49997"/>
            </a:avLst>
          </a:prstGeom>
          <a:noFill/>
          <a:ln w="28575" cap="flat" cmpd="sng">
            <a:solidFill>
              <a:schemeClr val="dk1"/>
            </a:solidFill>
            <a:prstDash val="solid"/>
            <a:round/>
            <a:headEnd type="none" w="med" len="med"/>
            <a:tailEnd type="triangle" w="med" len="med"/>
          </a:ln>
        </p:spPr>
      </p:cxnSp>
      <p:cxnSp>
        <p:nvCxnSpPr>
          <p:cNvPr id="2086" name="Google Shape;2086;g1045409f177_4_193"/>
          <p:cNvCxnSpPr>
            <a:endCxn id="2075" idx="1"/>
          </p:cNvCxnSpPr>
          <p:nvPr/>
        </p:nvCxnSpPr>
        <p:spPr>
          <a:xfrm>
            <a:off x="2472150" y="3382331"/>
            <a:ext cx="1319400" cy="600"/>
          </a:xfrm>
          <a:prstGeom prst="curvedConnector3">
            <a:avLst>
              <a:gd name="adj1" fmla="val 50000"/>
            </a:avLst>
          </a:prstGeom>
          <a:noFill/>
          <a:ln w="28575" cap="flat" cmpd="sng">
            <a:solidFill>
              <a:schemeClr val="dk1"/>
            </a:solidFill>
            <a:prstDash val="solid"/>
            <a:round/>
            <a:headEnd type="none" w="med" len="med"/>
            <a:tailEnd type="triangle" w="med" len="med"/>
          </a:ln>
        </p:spPr>
      </p:cxnSp>
      <p:cxnSp>
        <p:nvCxnSpPr>
          <p:cNvPr id="2087" name="Google Shape;2087;g1045409f177_4_193"/>
          <p:cNvCxnSpPr>
            <a:stCxn id="2071" idx="3"/>
            <a:endCxn id="2076" idx="1"/>
          </p:cNvCxnSpPr>
          <p:nvPr/>
        </p:nvCxnSpPr>
        <p:spPr>
          <a:xfrm>
            <a:off x="2472225" y="3965477"/>
            <a:ext cx="1319400" cy="600"/>
          </a:xfrm>
          <a:prstGeom prst="curvedConnector3">
            <a:avLst>
              <a:gd name="adj1" fmla="val 49997"/>
            </a:avLst>
          </a:prstGeom>
          <a:noFill/>
          <a:ln w="28575" cap="flat" cmpd="sng">
            <a:solidFill>
              <a:schemeClr val="dk1"/>
            </a:solidFill>
            <a:prstDash val="solid"/>
            <a:round/>
            <a:headEnd type="none" w="med" len="med"/>
            <a:tailEnd type="triangle" w="med" len="med"/>
          </a:ln>
        </p:spPr>
      </p:cxnSp>
      <p:cxnSp>
        <p:nvCxnSpPr>
          <p:cNvPr id="2088" name="Google Shape;2088;g1045409f177_4_193"/>
          <p:cNvCxnSpPr>
            <a:stCxn id="2068" idx="3"/>
            <a:endCxn id="2073" idx="1"/>
          </p:cNvCxnSpPr>
          <p:nvPr/>
        </p:nvCxnSpPr>
        <p:spPr>
          <a:xfrm>
            <a:off x="2472225" y="2217806"/>
            <a:ext cx="1319400" cy="600"/>
          </a:xfrm>
          <a:prstGeom prst="curvedConnector3">
            <a:avLst>
              <a:gd name="adj1" fmla="val 49997"/>
            </a:avLst>
          </a:prstGeom>
          <a:noFill/>
          <a:ln w="28575" cap="flat" cmpd="sng">
            <a:solidFill>
              <a:schemeClr val="dk1"/>
            </a:solidFill>
            <a:prstDash val="solid"/>
            <a:round/>
            <a:headEnd type="none" w="med" len="med"/>
            <a:tailEnd type="triangle" w="med" len="med"/>
          </a:ln>
        </p:spPr>
      </p:cxnSp>
      <p:cxnSp>
        <p:nvCxnSpPr>
          <p:cNvPr id="2089" name="Google Shape;2089;g1045409f177_4_193"/>
          <p:cNvCxnSpPr>
            <a:endCxn id="2090" idx="1"/>
          </p:cNvCxnSpPr>
          <p:nvPr/>
        </p:nvCxnSpPr>
        <p:spPr>
          <a:xfrm>
            <a:off x="5238675" y="1123833"/>
            <a:ext cx="1433100" cy="511500"/>
          </a:xfrm>
          <a:prstGeom prst="curvedConnector3">
            <a:avLst>
              <a:gd name="adj1" fmla="val 50000"/>
            </a:avLst>
          </a:prstGeom>
          <a:noFill/>
          <a:ln w="28575" cap="flat" cmpd="sng">
            <a:solidFill>
              <a:schemeClr val="dk1"/>
            </a:solidFill>
            <a:prstDash val="solid"/>
            <a:round/>
            <a:headEnd type="none" w="med" len="med"/>
            <a:tailEnd type="triangle" w="med" len="med"/>
          </a:ln>
        </p:spPr>
      </p:cxnSp>
      <p:sp>
        <p:nvSpPr>
          <p:cNvPr id="2091" name="Google Shape;2091;g1045409f177_4_193"/>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b="1"/>
              <a:t>Motivation</a:t>
            </a:r>
            <a:r>
              <a:rPr lang="en"/>
              <a:t> -</a:t>
            </a:r>
            <a:r>
              <a:rPr lang="en" b="1"/>
              <a:t> </a:t>
            </a:r>
            <a:r>
              <a:rPr lang="en"/>
              <a:t>Verification &amp; Validation</a:t>
            </a:r>
            <a:endParaRPr b="1"/>
          </a:p>
        </p:txBody>
      </p:sp>
      <p:sp>
        <p:nvSpPr>
          <p:cNvPr id="2090" name="Google Shape;2090;g1045409f177_4_193"/>
          <p:cNvSpPr/>
          <p:nvPr/>
        </p:nvSpPr>
        <p:spPr>
          <a:xfrm>
            <a:off x="6671775" y="1382583"/>
            <a:ext cx="1560900" cy="505500"/>
          </a:xfrm>
          <a:prstGeom prst="rect">
            <a:avLst/>
          </a:prstGeom>
          <a:solidFill>
            <a:srgbClr val="CCCCC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Helvetica Neue"/>
                <a:ea typeface="Helvetica Neue"/>
                <a:cs typeface="Helvetica Neue"/>
                <a:sym typeface="Helvetica Neue"/>
              </a:rPr>
              <a:t>Integration Tests</a:t>
            </a:r>
            <a:endParaRPr b="1">
              <a:latin typeface="Helvetica Neue"/>
              <a:ea typeface="Helvetica Neue"/>
              <a:cs typeface="Helvetica Neue"/>
              <a:sym typeface="Helvetica Neue"/>
            </a:endParaRPr>
          </a:p>
        </p:txBody>
      </p:sp>
      <p:cxnSp>
        <p:nvCxnSpPr>
          <p:cNvPr id="2092" name="Google Shape;2092;g1045409f177_4_193"/>
          <p:cNvCxnSpPr>
            <a:stCxn id="2076" idx="3"/>
            <a:endCxn id="2078" idx="1"/>
          </p:cNvCxnSpPr>
          <p:nvPr/>
        </p:nvCxnSpPr>
        <p:spPr>
          <a:xfrm>
            <a:off x="5352450" y="3965488"/>
            <a:ext cx="1319400" cy="600"/>
          </a:xfrm>
          <a:prstGeom prst="curvedConnector3">
            <a:avLst>
              <a:gd name="adj1" fmla="val 49997"/>
            </a:avLst>
          </a:prstGeom>
          <a:noFill/>
          <a:ln w="28575" cap="flat" cmpd="sng">
            <a:solidFill>
              <a:schemeClr val="dk1"/>
            </a:solidFill>
            <a:prstDash val="solid"/>
            <a:round/>
            <a:headEnd type="none" w="med" len="med"/>
            <a:tailEnd type="triangle" w="med" len="med"/>
          </a:ln>
        </p:spPr>
      </p:cxnSp>
      <p:cxnSp>
        <p:nvCxnSpPr>
          <p:cNvPr id="2093" name="Google Shape;2093;g1045409f177_4_193"/>
          <p:cNvCxnSpPr>
            <a:stCxn id="2074" idx="3"/>
            <a:endCxn id="2081" idx="1"/>
          </p:cNvCxnSpPr>
          <p:nvPr/>
        </p:nvCxnSpPr>
        <p:spPr>
          <a:xfrm>
            <a:off x="5352450" y="2800374"/>
            <a:ext cx="1319400" cy="600"/>
          </a:xfrm>
          <a:prstGeom prst="curvedConnector3">
            <a:avLst>
              <a:gd name="adj1" fmla="val 49997"/>
            </a:avLst>
          </a:prstGeom>
          <a:noFill/>
          <a:ln w="28575" cap="flat" cmpd="sng">
            <a:solidFill>
              <a:schemeClr val="dk1"/>
            </a:solidFill>
            <a:prstDash val="solid"/>
            <a:round/>
            <a:headEnd type="none" w="med" len="med"/>
            <a:tailEnd type="triangle" w="med" len="med"/>
          </a:ln>
        </p:spPr>
      </p:cxnSp>
      <p:cxnSp>
        <p:nvCxnSpPr>
          <p:cNvPr id="2094" name="Google Shape;2094;g1045409f177_4_193"/>
          <p:cNvCxnSpPr>
            <a:endCxn id="2080" idx="1"/>
          </p:cNvCxnSpPr>
          <p:nvPr/>
        </p:nvCxnSpPr>
        <p:spPr>
          <a:xfrm>
            <a:off x="5352375" y="1635229"/>
            <a:ext cx="1319400" cy="582900"/>
          </a:xfrm>
          <a:prstGeom prst="curvedConnector3">
            <a:avLst>
              <a:gd name="adj1" fmla="val 50000"/>
            </a:avLst>
          </a:prstGeom>
          <a:noFill/>
          <a:ln w="28575" cap="flat" cmpd="sng">
            <a:solidFill>
              <a:schemeClr val="dk1"/>
            </a:solidFill>
            <a:prstDash val="solid"/>
            <a:round/>
            <a:headEnd type="none" w="med" len="med"/>
            <a:tailEnd type="triangle" w="med" len="med"/>
          </a:ln>
        </p:spPr>
      </p:cxnSp>
      <p:cxnSp>
        <p:nvCxnSpPr>
          <p:cNvPr id="2095" name="Google Shape;2095;g1045409f177_4_193"/>
          <p:cNvCxnSpPr>
            <a:stCxn id="2073" idx="3"/>
            <a:endCxn id="2080" idx="1"/>
          </p:cNvCxnSpPr>
          <p:nvPr/>
        </p:nvCxnSpPr>
        <p:spPr>
          <a:xfrm>
            <a:off x="5352450" y="2217817"/>
            <a:ext cx="1319400" cy="600"/>
          </a:xfrm>
          <a:prstGeom prst="curvedConnector3">
            <a:avLst>
              <a:gd name="adj1" fmla="val 49997"/>
            </a:avLst>
          </a:prstGeom>
          <a:noFill/>
          <a:ln w="28575" cap="flat" cmpd="sng">
            <a:solidFill>
              <a:schemeClr val="dk1"/>
            </a:solidFill>
            <a:prstDash val="solid"/>
            <a:round/>
            <a:headEnd type="none" w="med" len="med"/>
            <a:tailEnd type="triangle" w="med" len="med"/>
          </a:ln>
        </p:spPr>
      </p:cxnSp>
      <p:cxnSp>
        <p:nvCxnSpPr>
          <p:cNvPr id="2096" name="Google Shape;2096;g1045409f177_4_193"/>
          <p:cNvCxnSpPr>
            <a:stCxn id="2075" idx="3"/>
            <a:endCxn id="2077" idx="1"/>
          </p:cNvCxnSpPr>
          <p:nvPr/>
        </p:nvCxnSpPr>
        <p:spPr>
          <a:xfrm>
            <a:off x="5352450" y="3382931"/>
            <a:ext cx="1319400" cy="600"/>
          </a:xfrm>
          <a:prstGeom prst="curvedConnector3">
            <a:avLst>
              <a:gd name="adj1" fmla="val 49997"/>
            </a:avLst>
          </a:prstGeom>
          <a:noFill/>
          <a:ln w="28575" cap="flat" cmpd="sng">
            <a:solidFill>
              <a:schemeClr val="dk1"/>
            </a:solidFill>
            <a:prstDash val="solid"/>
            <a:round/>
            <a:headEnd type="none" w="med" len="med"/>
            <a:tailEnd type="triangle" w="med" len="med"/>
          </a:ln>
        </p:spPr>
      </p:cxnSp>
      <p:cxnSp>
        <p:nvCxnSpPr>
          <p:cNvPr id="2097" name="Google Shape;2097;g1045409f177_4_193"/>
          <p:cNvCxnSpPr>
            <a:stCxn id="2073" idx="3"/>
            <a:endCxn id="2079" idx="1"/>
          </p:cNvCxnSpPr>
          <p:nvPr/>
        </p:nvCxnSpPr>
        <p:spPr>
          <a:xfrm>
            <a:off x="5352450" y="2217817"/>
            <a:ext cx="1319400" cy="2330400"/>
          </a:xfrm>
          <a:prstGeom prst="curvedConnector3">
            <a:avLst>
              <a:gd name="adj1" fmla="val 49997"/>
            </a:avLst>
          </a:prstGeom>
          <a:noFill/>
          <a:ln w="28575" cap="flat" cmpd="sng">
            <a:solidFill>
              <a:schemeClr val="dk1"/>
            </a:solidFill>
            <a:prstDash val="solid"/>
            <a:round/>
            <a:headEnd type="none" w="med" len="med"/>
            <a:tailEnd type="triangle" w="med" len="med"/>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gfa76b2cd2f_0_404"/>
          <p:cNvSpPr/>
          <p:nvPr/>
        </p:nvSpPr>
        <p:spPr>
          <a:xfrm>
            <a:off x="69150" y="4402830"/>
            <a:ext cx="605100" cy="734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gfa76b2cd2f_0_404"/>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Simulation and Software Solution</a:t>
            </a:r>
            <a:endParaRPr/>
          </a:p>
        </p:txBody>
      </p:sp>
      <p:sp>
        <p:nvSpPr>
          <p:cNvPr id="275" name="Google Shape;275;gfa76b2cd2f_0_40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a:t>
            </a:fld>
            <a:endParaRPr>
              <a:latin typeface="Arial"/>
              <a:ea typeface="Arial"/>
              <a:cs typeface="Arial"/>
              <a:sym typeface="Arial"/>
            </a:endParaRPr>
          </a:p>
        </p:txBody>
      </p:sp>
      <p:graphicFrame>
        <p:nvGraphicFramePr>
          <p:cNvPr id="276" name="Google Shape;276;gfa76b2cd2f_0_404"/>
          <p:cNvGraphicFramePr/>
          <p:nvPr/>
        </p:nvGraphicFramePr>
        <p:xfrm>
          <a:off x="228600" y="800626"/>
          <a:ext cx="8686800" cy="3230700"/>
        </p:xfrm>
        <a:graphic>
          <a:graphicData uri="http://schemas.openxmlformats.org/drawingml/2006/table">
            <a:tbl>
              <a:tblPr>
                <a:noFill/>
                <a:tableStyleId>{42A4F924-6D4B-4CF7-BB84-CEE68687BB97}</a:tableStyleId>
              </a:tblPr>
              <a:tblGrid>
                <a:gridCol w="2439075">
                  <a:extLst>
                    <a:ext uri="{9D8B030D-6E8A-4147-A177-3AD203B41FA5}">
                      <a16:colId xmlns:a16="http://schemas.microsoft.com/office/drawing/2014/main" val="20000"/>
                    </a:ext>
                  </a:extLst>
                </a:gridCol>
                <a:gridCol w="4034200">
                  <a:extLst>
                    <a:ext uri="{9D8B030D-6E8A-4147-A177-3AD203B41FA5}">
                      <a16:colId xmlns:a16="http://schemas.microsoft.com/office/drawing/2014/main" val="20001"/>
                    </a:ext>
                  </a:extLst>
                </a:gridCol>
                <a:gridCol w="2213525">
                  <a:extLst>
                    <a:ext uri="{9D8B030D-6E8A-4147-A177-3AD203B41FA5}">
                      <a16:colId xmlns:a16="http://schemas.microsoft.com/office/drawing/2014/main" val="20002"/>
                    </a:ext>
                  </a:extLst>
                </a:gridCol>
              </a:tblGrid>
              <a:tr h="216050">
                <a:tc>
                  <a:txBody>
                    <a:bodyPr/>
                    <a:lstStyle/>
                    <a:p>
                      <a:pPr marL="0" lvl="0" indent="0" algn="l" rtl="0">
                        <a:spcBef>
                          <a:spcPts val="0"/>
                        </a:spcBef>
                        <a:spcAft>
                          <a:spcPts val="0"/>
                        </a:spcAft>
                        <a:buNone/>
                      </a:pPr>
                      <a:r>
                        <a:rPr lang="en" b="1">
                          <a:solidFill>
                            <a:schemeClr val="dk1"/>
                          </a:solidFill>
                          <a:latin typeface="Helvetica Neue"/>
                          <a:ea typeface="Helvetica Neue"/>
                          <a:cs typeface="Helvetica Neue"/>
                          <a:sym typeface="Helvetica Neue"/>
                        </a:rPr>
                        <a:t>Software List</a:t>
                      </a:r>
                      <a:endParaRPr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 b="1">
                          <a:solidFill>
                            <a:schemeClr val="dk1"/>
                          </a:solidFill>
                          <a:latin typeface="Helvetica Neue"/>
                          <a:ea typeface="Helvetica Neue"/>
                          <a:cs typeface="Helvetica Neue"/>
                          <a:sym typeface="Helvetica Neue"/>
                        </a:rPr>
                        <a:t>Product Name</a:t>
                      </a:r>
                      <a:endParaRPr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 b="1">
                          <a:solidFill>
                            <a:schemeClr val="dk1"/>
                          </a:solidFill>
                          <a:latin typeface="Helvetica Neue"/>
                          <a:ea typeface="Helvetica Neue"/>
                          <a:cs typeface="Helvetica Neue"/>
                          <a:sym typeface="Helvetica Neue"/>
                        </a:rPr>
                        <a:t>Relevant Specifications</a:t>
                      </a:r>
                      <a:endParaRPr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r h="216050">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Simulation Applications</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Systems Tool Kit (STK) Components</a:t>
                      </a:r>
                      <a:endParaRPr>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42 Spacecraft Simulator</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.NET 2021r3</a:t>
                      </a:r>
                      <a:endParaRPr>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Latest Version</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216050">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Flight Software Applications</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KubOS</a:t>
                      </a:r>
                      <a:endParaRPr>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42 Spacecraft Simulator </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V 1.21.0</a:t>
                      </a:r>
                      <a:endParaRPr>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Latest Version</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216050">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C&amp;DH</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KubOS</a:t>
                      </a:r>
                      <a:endParaRPr>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42 Spacecraft Simulator</a:t>
                      </a:r>
                      <a:endParaRPr>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Custom Code</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V 1.21.0</a:t>
                      </a:r>
                      <a:endParaRPr>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Latest Version</a:t>
                      </a:r>
                      <a:endParaRPr>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Written in Python</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216050">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Containerization</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Docker</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Latest version</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216050">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Ground Station</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COSMOS</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dirty="0">
                          <a:solidFill>
                            <a:schemeClr val="dk1"/>
                          </a:solidFill>
                          <a:latin typeface="Helvetica Neue"/>
                          <a:ea typeface="Helvetica Neue"/>
                          <a:cs typeface="Helvetica Neue"/>
                          <a:sym typeface="Helvetica Neue"/>
                        </a:rPr>
                        <a:t>V 4.5.1</a:t>
                      </a:r>
                      <a:endParaRPr dirty="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pic>
        <p:nvPicPr>
          <p:cNvPr id="277" name="Google Shape;277;gfa76b2cd2f_0_404"/>
          <p:cNvPicPr preferRelativeResize="0"/>
          <p:nvPr/>
        </p:nvPicPr>
        <p:blipFill>
          <a:blip r:embed="rId3">
            <a:alphaModFix/>
          </a:blip>
          <a:stretch>
            <a:fillRect/>
          </a:stretch>
        </p:blipFill>
        <p:spPr>
          <a:xfrm>
            <a:off x="675599" y="4123795"/>
            <a:ext cx="548700" cy="548700"/>
          </a:xfrm>
          <a:prstGeom prst="rect">
            <a:avLst/>
          </a:prstGeom>
          <a:noFill/>
          <a:ln>
            <a:noFill/>
          </a:ln>
        </p:spPr>
      </p:pic>
      <p:pic>
        <p:nvPicPr>
          <p:cNvPr id="278" name="Google Shape;278;gfa76b2cd2f_0_404"/>
          <p:cNvPicPr preferRelativeResize="0"/>
          <p:nvPr/>
        </p:nvPicPr>
        <p:blipFill rotWithShape="1">
          <a:blip r:embed="rId4">
            <a:alphaModFix/>
          </a:blip>
          <a:srcRect t="10793" r="56689"/>
          <a:stretch/>
        </p:blipFill>
        <p:spPr>
          <a:xfrm>
            <a:off x="1942724" y="4115723"/>
            <a:ext cx="548701" cy="548592"/>
          </a:xfrm>
          <a:prstGeom prst="rect">
            <a:avLst/>
          </a:prstGeom>
          <a:noFill/>
          <a:ln>
            <a:noFill/>
          </a:ln>
        </p:spPr>
      </p:pic>
      <p:pic>
        <p:nvPicPr>
          <p:cNvPr id="279" name="Google Shape;279;gfa76b2cd2f_0_404"/>
          <p:cNvPicPr preferRelativeResize="0"/>
          <p:nvPr/>
        </p:nvPicPr>
        <p:blipFill rotWithShape="1">
          <a:blip r:embed="rId5">
            <a:alphaModFix/>
          </a:blip>
          <a:srcRect r="63024"/>
          <a:stretch/>
        </p:blipFill>
        <p:spPr>
          <a:xfrm>
            <a:off x="6244410" y="4129006"/>
            <a:ext cx="789047" cy="548600"/>
          </a:xfrm>
          <a:prstGeom prst="rect">
            <a:avLst/>
          </a:prstGeom>
          <a:noFill/>
          <a:ln>
            <a:noFill/>
          </a:ln>
        </p:spPr>
      </p:pic>
      <p:pic>
        <p:nvPicPr>
          <p:cNvPr id="280" name="Google Shape;280;gfa76b2cd2f_0_404"/>
          <p:cNvPicPr preferRelativeResize="0"/>
          <p:nvPr/>
        </p:nvPicPr>
        <p:blipFill rotWithShape="1">
          <a:blip r:embed="rId6">
            <a:alphaModFix/>
          </a:blip>
          <a:srcRect r="77705"/>
          <a:stretch/>
        </p:blipFill>
        <p:spPr>
          <a:xfrm>
            <a:off x="7749526" y="4128693"/>
            <a:ext cx="548700" cy="549239"/>
          </a:xfrm>
          <a:prstGeom prst="rect">
            <a:avLst/>
          </a:prstGeom>
          <a:noFill/>
          <a:ln>
            <a:noFill/>
          </a:ln>
        </p:spPr>
      </p:pic>
      <p:sp>
        <p:nvSpPr>
          <p:cNvPr id="281" name="Google Shape;281;gfa76b2cd2f_0_404"/>
          <p:cNvSpPr txBox="1"/>
          <p:nvPr/>
        </p:nvSpPr>
        <p:spPr>
          <a:xfrm>
            <a:off x="228606" y="4648375"/>
            <a:ext cx="14427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Python</a:t>
            </a:r>
            <a:endParaRPr sz="1200">
              <a:latin typeface="Helvetica Neue"/>
              <a:ea typeface="Helvetica Neue"/>
              <a:cs typeface="Helvetica Neue"/>
              <a:sym typeface="Helvetica Neue"/>
            </a:endParaRPr>
          </a:p>
        </p:txBody>
      </p:sp>
      <p:sp>
        <p:nvSpPr>
          <p:cNvPr id="282" name="Google Shape;282;gfa76b2cd2f_0_404"/>
          <p:cNvSpPr txBox="1"/>
          <p:nvPr/>
        </p:nvSpPr>
        <p:spPr>
          <a:xfrm>
            <a:off x="1473467" y="4645300"/>
            <a:ext cx="14427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Systems Tool Kit (STK)</a:t>
            </a:r>
            <a:endParaRPr sz="1200">
              <a:latin typeface="Helvetica Neue"/>
              <a:ea typeface="Helvetica Neue"/>
              <a:cs typeface="Helvetica Neue"/>
              <a:sym typeface="Helvetica Neue"/>
            </a:endParaRPr>
          </a:p>
        </p:txBody>
      </p:sp>
      <p:sp>
        <p:nvSpPr>
          <p:cNvPr id="283" name="Google Shape;283;gfa76b2cd2f_0_404"/>
          <p:cNvSpPr txBox="1"/>
          <p:nvPr/>
        </p:nvSpPr>
        <p:spPr>
          <a:xfrm>
            <a:off x="5917563" y="4645642"/>
            <a:ext cx="14427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Docker</a:t>
            </a:r>
            <a:endParaRPr sz="1200">
              <a:latin typeface="Helvetica Neue"/>
              <a:ea typeface="Helvetica Neue"/>
              <a:cs typeface="Helvetica Neue"/>
              <a:sym typeface="Helvetica Neue"/>
            </a:endParaRPr>
          </a:p>
        </p:txBody>
      </p:sp>
      <p:sp>
        <p:nvSpPr>
          <p:cNvPr id="284" name="Google Shape;284;gfa76b2cd2f_0_404"/>
          <p:cNvSpPr txBox="1"/>
          <p:nvPr/>
        </p:nvSpPr>
        <p:spPr>
          <a:xfrm>
            <a:off x="7291350" y="4648673"/>
            <a:ext cx="14427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COSMOS</a:t>
            </a:r>
            <a:endParaRPr sz="1200">
              <a:latin typeface="Helvetica Neue"/>
              <a:ea typeface="Helvetica Neue"/>
              <a:cs typeface="Helvetica Neue"/>
              <a:sym typeface="Helvetica Neue"/>
            </a:endParaRPr>
          </a:p>
        </p:txBody>
      </p:sp>
      <p:pic>
        <p:nvPicPr>
          <p:cNvPr id="285" name="Google Shape;285;gfa76b2cd2f_0_404"/>
          <p:cNvPicPr preferRelativeResize="0"/>
          <p:nvPr/>
        </p:nvPicPr>
        <p:blipFill>
          <a:blip r:embed="rId7">
            <a:alphaModFix/>
          </a:blip>
          <a:stretch>
            <a:fillRect/>
          </a:stretch>
        </p:blipFill>
        <p:spPr>
          <a:xfrm>
            <a:off x="3208408" y="4123795"/>
            <a:ext cx="858242" cy="554100"/>
          </a:xfrm>
          <a:prstGeom prst="rect">
            <a:avLst/>
          </a:prstGeom>
          <a:noFill/>
          <a:ln>
            <a:noFill/>
          </a:ln>
        </p:spPr>
      </p:pic>
      <p:sp>
        <p:nvSpPr>
          <p:cNvPr id="286" name="Google Shape;286;gfa76b2cd2f_0_404"/>
          <p:cNvSpPr txBox="1"/>
          <p:nvPr/>
        </p:nvSpPr>
        <p:spPr>
          <a:xfrm>
            <a:off x="2916175" y="4641320"/>
            <a:ext cx="14427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42</a:t>
            </a:r>
            <a:endParaRPr sz="1200">
              <a:solidFill>
                <a:schemeClr val="dk1"/>
              </a:solidFill>
              <a:latin typeface="Helvetica Neue"/>
              <a:ea typeface="Helvetica Neue"/>
              <a:cs typeface="Helvetica Neue"/>
              <a:sym typeface="Helvetica Neue"/>
            </a:endParaRPr>
          </a:p>
        </p:txBody>
      </p:sp>
      <p:pic>
        <p:nvPicPr>
          <p:cNvPr id="287" name="Google Shape;287;gfa76b2cd2f_0_404"/>
          <p:cNvPicPr preferRelativeResize="0"/>
          <p:nvPr/>
        </p:nvPicPr>
        <p:blipFill>
          <a:blip r:embed="rId8">
            <a:alphaModFix/>
          </a:blip>
          <a:stretch>
            <a:fillRect/>
          </a:stretch>
        </p:blipFill>
        <p:spPr>
          <a:xfrm>
            <a:off x="4630717" y="4129016"/>
            <a:ext cx="731433" cy="548575"/>
          </a:xfrm>
          <a:prstGeom prst="rect">
            <a:avLst/>
          </a:prstGeom>
          <a:noFill/>
          <a:ln>
            <a:noFill/>
          </a:ln>
        </p:spPr>
      </p:pic>
      <p:sp>
        <p:nvSpPr>
          <p:cNvPr id="288" name="Google Shape;288;gfa76b2cd2f_0_404"/>
          <p:cNvSpPr txBox="1"/>
          <p:nvPr/>
        </p:nvSpPr>
        <p:spPr>
          <a:xfrm>
            <a:off x="4275088" y="4648528"/>
            <a:ext cx="14427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KubOS</a:t>
            </a:r>
            <a:endParaRPr sz="1200">
              <a:solidFill>
                <a:schemeClr val="dk1"/>
              </a:solidFill>
              <a:latin typeface="Helvetica Neue"/>
              <a:ea typeface="Helvetica Neue"/>
              <a:cs typeface="Helvetica Neue"/>
              <a:sym typeface="Helvetica Neue"/>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g1049b3fcd2c_2_166"/>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Functional Block Diagram - Full System</a:t>
            </a:r>
            <a:endParaRPr/>
          </a:p>
        </p:txBody>
      </p:sp>
      <p:sp>
        <p:nvSpPr>
          <p:cNvPr id="294" name="Google Shape;294;g1049b3fcd2c_2_16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18</a:t>
            </a:fld>
            <a:endParaRPr>
              <a:latin typeface="Arial"/>
              <a:ea typeface="Arial"/>
              <a:cs typeface="Arial"/>
              <a:sym typeface="Arial"/>
            </a:endParaRPr>
          </a:p>
        </p:txBody>
      </p:sp>
      <p:pic>
        <p:nvPicPr>
          <p:cNvPr id="295" name="Google Shape;295;g1049b3fcd2c_2_166"/>
          <p:cNvPicPr preferRelativeResize="0"/>
          <p:nvPr/>
        </p:nvPicPr>
        <p:blipFill>
          <a:blip r:embed="rId3">
            <a:alphaModFix/>
          </a:blip>
          <a:stretch>
            <a:fillRect/>
          </a:stretch>
        </p:blipFill>
        <p:spPr>
          <a:xfrm>
            <a:off x="821237" y="806346"/>
            <a:ext cx="7681426" cy="4320801"/>
          </a:xfrm>
          <a:prstGeom prst="rect">
            <a:avLst/>
          </a:prstGeom>
          <a:noFill/>
          <a:ln>
            <a:noFill/>
          </a:ln>
        </p:spPr>
      </p:pic>
      <p:sp>
        <p:nvSpPr>
          <p:cNvPr id="296" name="Google Shape;296;g1049b3fcd2c_2_166"/>
          <p:cNvSpPr txBox="1"/>
          <p:nvPr/>
        </p:nvSpPr>
        <p:spPr>
          <a:xfrm rot="-1605496">
            <a:off x="1142999" y="1243739"/>
            <a:ext cx="676325" cy="32333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900">
                <a:latin typeface="Helvetica Neue"/>
                <a:ea typeface="Helvetica Neue"/>
                <a:cs typeface="Helvetica Neue"/>
                <a:sym typeface="Helvetica Neue"/>
              </a:rPr>
              <a:t>2 Mbps </a:t>
            </a:r>
            <a:endParaRPr sz="900">
              <a:latin typeface="Helvetica Neue"/>
              <a:ea typeface="Helvetica Neue"/>
              <a:cs typeface="Helvetica Neue"/>
              <a:sym typeface="Helvetica Neue"/>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gfa76b2cd2f_0_60"/>
          <p:cNvSpPr txBox="1">
            <a:spLocks noGrp="1"/>
          </p:cNvSpPr>
          <p:nvPr>
            <p:ph type="title"/>
          </p:nvPr>
        </p:nvSpPr>
        <p:spPr>
          <a:xfrm>
            <a:off x="740664" y="742950"/>
            <a:ext cx="6367800" cy="3657600"/>
          </a:xfrm>
          <a:prstGeom prst="rect">
            <a:avLst/>
          </a:prstGeom>
        </p:spPr>
        <p:txBody>
          <a:bodyPr spcFirstLastPara="1" wrap="square" lIns="274300" tIns="91425" rIns="91425" bIns="91425" anchor="ctr" anchorCtr="0">
            <a:normAutofit/>
          </a:bodyPr>
          <a:lstStyle/>
          <a:p>
            <a:pPr marL="0" lvl="0" indent="0" algn="ctr" rtl="0">
              <a:spcBef>
                <a:spcPts val="0"/>
              </a:spcBef>
              <a:spcAft>
                <a:spcPts val="0"/>
              </a:spcAft>
              <a:buClr>
                <a:schemeClr val="dk1"/>
              </a:buClr>
              <a:buSzPts val="1100"/>
              <a:buFont typeface="Arial"/>
              <a:buNone/>
            </a:pPr>
            <a:r>
              <a:rPr lang="en" sz="6000"/>
              <a:t>Critical </a:t>
            </a:r>
            <a:endParaRPr sz="6000"/>
          </a:p>
          <a:p>
            <a:pPr marL="0" lvl="0" indent="0" algn="ctr" rtl="0">
              <a:spcBef>
                <a:spcPts val="0"/>
              </a:spcBef>
              <a:spcAft>
                <a:spcPts val="0"/>
              </a:spcAft>
              <a:buClr>
                <a:schemeClr val="dk1"/>
              </a:buClr>
              <a:buSzPts val="1100"/>
              <a:buFont typeface="Arial"/>
              <a:buNone/>
            </a:pPr>
            <a:r>
              <a:rPr lang="en" sz="6000"/>
              <a:t>Project Elements</a:t>
            </a:r>
            <a:endParaRPr sz="6000"/>
          </a:p>
        </p:txBody>
      </p:sp>
      <p:sp>
        <p:nvSpPr>
          <p:cNvPr id="302" name="Google Shape;302;gfa76b2cd2f_0_6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19</a:t>
            </a:fld>
            <a:endParaRPr/>
          </a:p>
        </p:txBody>
      </p:sp>
      <p:sp>
        <p:nvSpPr>
          <p:cNvPr id="303" name="Google Shape;303;gfa76b2cd2f_0_60"/>
          <p:cNvSpPr/>
          <p:nvPr/>
        </p:nvSpPr>
        <p:spPr>
          <a:xfrm>
            <a:off x="119625" y="184402"/>
            <a:ext cx="1398300" cy="353400"/>
          </a:xfrm>
          <a:prstGeom prst="chevron">
            <a:avLst>
              <a:gd name="adj"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Helvetica Neue"/>
                <a:ea typeface="Helvetica Neue"/>
                <a:cs typeface="Helvetica Neue"/>
                <a:sym typeface="Helvetica Neue"/>
              </a:rPr>
              <a:t>Project Overview</a:t>
            </a:r>
            <a:endParaRPr sz="1100" b="1">
              <a:latin typeface="Helvetica Neue"/>
              <a:ea typeface="Helvetica Neue"/>
              <a:cs typeface="Helvetica Neue"/>
              <a:sym typeface="Helvetica Neue"/>
            </a:endParaRPr>
          </a:p>
        </p:txBody>
      </p:sp>
      <p:sp>
        <p:nvSpPr>
          <p:cNvPr id="304" name="Google Shape;304;gfa76b2cd2f_0_60"/>
          <p:cNvSpPr/>
          <p:nvPr/>
        </p:nvSpPr>
        <p:spPr>
          <a:xfrm>
            <a:off x="1367403" y="184402"/>
            <a:ext cx="1398300" cy="353400"/>
          </a:xfrm>
          <a:prstGeom prst="chevron">
            <a:avLst>
              <a:gd name="adj"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Helvetica Neue"/>
                <a:ea typeface="Helvetica Neue"/>
                <a:cs typeface="Helvetica Neue"/>
                <a:sym typeface="Helvetica Neue"/>
              </a:rPr>
              <a:t>Design Solution</a:t>
            </a:r>
            <a:endParaRPr sz="1100" b="1">
              <a:latin typeface="Helvetica Neue"/>
              <a:ea typeface="Helvetica Neue"/>
              <a:cs typeface="Helvetica Neue"/>
              <a:sym typeface="Helvetica Neue"/>
            </a:endParaRPr>
          </a:p>
        </p:txBody>
      </p:sp>
      <p:sp>
        <p:nvSpPr>
          <p:cNvPr id="305" name="Google Shape;305;gfa76b2cd2f_0_60"/>
          <p:cNvSpPr/>
          <p:nvPr/>
        </p:nvSpPr>
        <p:spPr>
          <a:xfrm>
            <a:off x="2615183" y="184400"/>
            <a:ext cx="1398300" cy="353400"/>
          </a:xfrm>
          <a:prstGeom prst="chevron">
            <a:avLst>
              <a:gd name="adj" fmla="val 50000"/>
            </a:avLst>
          </a:prstGeom>
          <a:solidFill>
            <a:srgbClr val="9E9E9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Helvetica Neue"/>
                <a:ea typeface="Helvetica Neue"/>
                <a:cs typeface="Helvetica Neue"/>
                <a:sym typeface="Helvetica Neue"/>
              </a:rPr>
              <a:t>CPEs</a:t>
            </a:r>
            <a:endParaRPr sz="1100" b="1">
              <a:latin typeface="Helvetica Neue"/>
              <a:ea typeface="Helvetica Neue"/>
              <a:cs typeface="Helvetica Neue"/>
              <a:sym typeface="Helvetica Neue"/>
            </a:endParaRPr>
          </a:p>
        </p:txBody>
      </p:sp>
      <p:sp>
        <p:nvSpPr>
          <p:cNvPr id="306" name="Google Shape;306;gfa76b2cd2f_0_60"/>
          <p:cNvSpPr/>
          <p:nvPr/>
        </p:nvSpPr>
        <p:spPr>
          <a:xfrm>
            <a:off x="3863802" y="184400"/>
            <a:ext cx="1398300" cy="353400"/>
          </a:xfrm>
          <a:prstGeom prst="chevron">
            <a:avLst>
              <a:gd name="adj"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solidFill>
                  <a:schemeClr val="dk1"/>
                </a:solidFill>
                <a:latin typeface="Helvetica Neue"/>
                <a:ea typeface="Helvetica Neue"/>
                <a:cs typeface="Helvetica Neue"/>
                <a:sym typeface="Helvetica Neue"/>
              </a:rPr>
              <a:t>DRS &amp; Satisfaction</a:t>
            </a:r>
            <a:endParaRPr sz="1100" b="1">
              <a:latin typeface="Helvetica Neue"/>
              <a:ea typeface="Helvetica Neue"/>
              <a:cs typeface="Helvetica Neue"/>
              <a:sym typeface="Helvetica Neue"/>
            </a:endParaRPr>
          </a:p>
        </p:txBody>
      </p:sp>
      <p:sp>
        <p:nvSpPr>
          <p:cNvPr id="307" name="Google Shape;307;gfa76b2cd2f_0_60"/>
          <p:cNvSpPr/>
          <p:nvPr/>
        </p:nvSpPr>
        <p:spPr>
          <a:xfrm>
            <a:off x="5115437" y="184400"/>
            <a:ext cx="1398300" cy="353400"/>
          </a:xfrm>
          <a:prstGeom prst="chevron">
            <a:avLst>
              <a:gd name="adj"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Helvetica Neue"/>
                <a:ea typeface="Helvetica Neue"/>
                <a:cs typeface="Helvetica Neue"/>
                <a:sym typeface="Helvetica Neue"/>
              </a:rPr>
              <a:t>Project Risks</a:t>
            </a:r>
            <a:endParaRPr sz="1100" b="1">
              <a:latin typeface="Helvetica Neue"/>
              <a:ea typeface="Helvetica Neue"/>
              <a:cs typeface="Helvetica Neue"/>
              <a:sym typeface="Helvetica Neue"/>
            </a:endParaRPr>
          </a:p>
        </p:txBody>
      </p:sp>
      <p:sp>
        <p:nvSpPr>
          <p:cNvPr id="308" name="Google Shape;308;gfa76b2cd2f_0_60"/>
          <p:cNvSpPr/>
          <p:nvPr/>
        </p:nvSpPr>
        <p:spPr>
          <a:xfrm>
            <a:off x="6367229" y="184400"/>
            <a:ext cx="1398300" cy="353400"/>
          </a:xfrm>
          <a:prstGeom prst="chevron">
            <a:avLst>
              <a:gd name="adj"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Helvetica Neue"/>
                <a:ea typeface="Helvetica Neue"/>
                <a:cs typeface="Helvetica Neue"/>
                <a:sym typeface="Helvetica Neue"/>
              </a:rPr>
              <a:t>Verification &amp; Validation</a:t>
            </a:r>
            <a:endParaRPr sz="1100" b="1">
              <a:latin typeface="Helvetica Neue"/>
              <a:ea typeface="Helvetica Neue"/>
              <a:cs typeface="Helvetica Neue"/>
              <a:sym typeface="Helvetica Neue"/>
            </a:endParaRPr>
          </a:p>
        </p:txBody>
      </p:sp>
      <p:sp>
        <p:nvSpPr>
          <p:cNvPr id="309" name="Google Shape;309;gfa76b2cd2f_0_60"/>
          <p:cNvSpPr/>
          <p:nvPr/>
        </p:nvSpPr>
        <p:spPr>
          <a:xfrm>
            <a:off x="7622986" y="184400"/>
            <a:ext cx="1398300" cy="353400"/>
          </a:xfrm>
          <a:prstGeom prst="chevron">
            <a:avLst>
              <a:gd name="adj"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Helvetica Neue"/>
                <a:ea typeface="Helvetica Neue"/>
                <a:cs typeface="Helvetica Neue"/>
                <a:sym typeface="Helvetica Neue"/>
              </a:rPr>
              <a:t>Project Planning</a:t>
            </a:r>
            <a:endParaRPr sz="1100" b="1">
              <a:latin typeface="Helvetica Neue"/>
              <a:ea typeface="Helvetica Neue"/>
              <a:cs typeface="Helvetica Neue"/>
              <a:sym typeface="Helvetica Neue"/>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gfa76b2cd2f_0_133"/>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b="1"/>
              <a:t>Presentation Outline</a:t>
            </a:r>
            <a:endParaRPr b="1"/>
          </a:p>
        </p:txBody>
      </p:sp>
      <p:sp>
        <p:nvSpPr>
          <p:cNvPr id="65" name="Google Shape;65;gfa76b2cd2f_0_1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2</a:t>
            </a:fld>
            <a:endParaRPr>
              <a:latin typeface="Arial"/>
              <a:ea typeface="Arial"/>
              <a:cs typeface="Arial"/>
              <a:sym typeface="Arial"/>
            </a:endParaRPr>
          </a:p>
        </p:txBody>
      </p:sp>
      <p:sp>
        <p:nvSpPr>
          <p:cNvPr id="66" name="Google Shape;66;gfa76b2cd2f_0_133">
            <a:hlinkClick r:id="rId3" action="ppaction://hlinksldjump"/>
          </p:cNvPr>
          <p:cNvSpPr/>
          <p:nvPr/>
        </p:nvSpPr>
        <p:spPr>
          <a:xfrm>
            <a:off x="1487048" y="877777"/>
            <a:ext cx="1137900" cy="618300"/>
          </a:xfrm>
          <a:prstGeom prst="rect">
            <a:avLst/>
          </a:prstGeom>
          <a:solidFill>
            <a:srgbClr val="CCCCC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100" b="1">
                <a:solidFill>
                  <a:schemeClr val="dk1"/>
                </a:solidFill>
              </a:rPr>
              <a:t>Design Solution</a:t>
            </a:r>
            <a:endParaRPr sz="1100" b="1"/>
          </a:p>
        </p:txBody>
      </p:sp>
      <p:sp>
        <p:nvSpPr>
          <p:cNvPr id="67" name="Google Shape;67;gfa76b2cd2f_0_133">
            <a:hlinkClick r:id="rId4" action="ppaction://hlinksldjump"/>
          </p:cNvPr>
          <p:cNvSpPr/>
          <p:nvPr/>
        </p:nvSpPr>
        <p:spPr>
          <a:xfrm>
            <a:off x="286591" y="1737575"/>
            <a:ext cx="1022100" cy="4629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000">
                <a:solidFill>
                  <a:schemeClr val="dk1"/>
                </a:solidFill>
              </a:rPr>
              <a:t>Mission Statement</a:t>
            </a:r>
            <a:endParaRPr sz="1000"/>
          </a:p>
        </p:txBody>
      </p:sp>
      <p:sp>
        <p:nvSpPr>
          <p:cNvPr id="68" name="Google Shape;68;gfa76b2cd2f_0_133">
            <a:hlinkClick r:id="rId5" action="ppaction://hlinksldjump"/>
          </p:cNvPr>
          <p:cNvSpPr/>
          <p:nvPr/>
        </p:nvSpPr>
        <p:spPr>
          <a:xfrm>
            <a:off x="4003952" y="877777"/>
            <a:ext cx="1137900" cy="618300"/>
          </a:xfrm>
          <a:prstGeom prst="rect">
            <a:avLst/>
          </a:prstGeom>
          <a:solidFill>
            <a:srgbClr val="CCCCC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100" b="1">
                <a:solidFill>
                  <a:schemeClr val="dk1"/>
                </a:solidFill>
              </a:rPr>
              <a:t>Design Requirements &amp; Satisfaction</a:t>
            </a:r>
            <a:endParaRPr sz="1100" b="1"/>
          </a:p>
        </p:txBody>
      </p:sp>
      <p:sp>
        <p:nvSpPr>
          <p:cNvPr id="69" name="Google Shape;69;gfa76b2cd2f_0_133">
            <a:hlinkClick r:id="rId6" action="ppaction://hlinksldjump"/>
          </p:cNvPr>
          <p:cNvSpPr/>
          <p:nvPr/>
        </p:nvSpPr>
        <p:spPr>
          <a:xfrm>
            <a:off x="228600" y="877775"/>
            <a:ext cx="1137900" cy="618300"/>
          </a:xfrm>
          <a:prstGeom prst="rect">
            <a:avLst/>
          </a:prstGeom>
          <a:solidFill>
            <a:srgbClr val="CCCCC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100" b="1">
                <a:solidFill>
                  <a:schemeClr val="dk1"/>
                </a:solidFill>
              </a:rPr>
              <a:t>Project Overview</a:t>
            </a:r>
            <a:endParaRPr sz="1100" b="1"/>
          </a:p>
        </p:txBody>
      </p:sp>
      <p:sp>
        <p:nvSpPr>
          <p:cNvPr id="70" name="Google Shape;70;gfa76b2cd2f_0_133">
            <a:hlinkClick r:id="rId7" action="ppaction://hlinksldjump"/>
          </p:cNvPr>
          <p:cNvSpPr/>
          <p:nvPr/>
        </p:nvSpPr>
        <p:spPr>
          <a:xfrm>
            <a:off x="2745499" y="877777"/>
            <a:ext cx="1137900" cy="618300"/>
          </a:xfrm>
          <a:prstGeom prst="rect">
            <a:avLst/>
          </a:prstGeom>
          <a:solidFill>
            <a:srgbClr val="CCCCC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100" b="1">
                <a:solidFill>
                  <a:schemeClr val="dk1"/>
                </a:solidFill>
              </a:rPr>
              <a:t>Critical Project Elements</a:t>
            </a:r>
            <a:endParaRPr sz="1100" b="1"/>
          </a:p>
        </p:txBody>
      </p:sp>
      <p:sp>
        <p:nvSpPr>
          <p:cNvPr id="71" name="Google Shape;71;gfa76b2cd2f_0_133">
            <a:hlinkClick r:id="rId8" action="ppaction://hlinksldjump"/>
          </p:cNvPr>
          <p:cNvSpPr/>
          <p:nvPr/>
        </p:nvSpPr>
        <p:spPr>
          <a:xfrm>
            <a:off x="5262402" y="877777"/>
            <a:ext cx="1137900" cy="618300"/>
          </a:xfrm>
          <a:prstGeom prst="rect">
            <a:avLst/>
          </a:prstGeom>
          <a:solidFill>
            <a:srgbClr val="CCCCC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100" b="1">
                <a:solidFill>
                  <a:schemeClr val="dk1"/>
                </a:solidFill>
              </a:rPr>
              <a:t>Project Risk</a:t>
            </a:r>
            <a:endParaRPr sz="1100" b="1"/>
          </a:p>
        </p:txBody>
      </p:sp>
      <p:sp>
        <p:nvSpPr>
          <p:cNvPr id="72" name="Google Shape;72;gfa76b2cd2f_0_133">
            <a:hlinkClick r:id="rId9" action="ppaction://hlinksldjump"/>
          </p:cNvPr>
          <p:cNvSpPr/>
          <p:nvPr/>
        </p:nvSpPr>
        <p:spPr>
          <a:xfrm>
            <a:off x="6520854" y="877777"/>
            <a:ext cx="1137900" cy="618300"/>
          </a:xfrm>
          <a:prstGeom prst="rect">
            <a:avLst/>
          </a:prstGeom>
          <a:solidFill>
            <a:srgbClr val="CCCCC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100" b="1">
                <a:solidFill>
                  <a:schemeClr val="dk1"/>
                </a:solidFill>
              </a:rPr>
              <a:t>Verification &amp; Validation</a:t>
            </a:r>
            <a:endParaRPr sz="1100" b="1"/>
          </a:p>
        </p:txBody>
      </p:sp>
      <p:sp>
        <p:nvSpPr>
          <p:cNvPr id="73" name="Google Shape;73;gfa76b2cd2f_0_133">
            <a:hlinkClick r:id="rId10" action="ppaction://hlinksldjump"/>
          </p:cNvPr>
          <p:cNvSpPr/>
          <p:nvPr/>
        </p:nvSpPr>
        <p:spPr>
          <a:xfrm>
            <a:off x="286591" y="2355975"/>
            <a:ext cx="1022100" cy="4629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000">
                <a:solidFill>
                  <a:schemeClr val="dk1"/>
                </a:solidFill>
              </a:rPr>
              <a:t>Conops</a:t>
            </a:r>
            <a:endParaRPr sz="1000"/>
          </a:p>
        </p:txBody>
      </p:sp>
      <p:sp>
        <p:nvSpPr>
          <p:cNvPr id="74" name="Google Shape;74;gfa76b2cd2f_0_133">
            <a:hlinkClick r:id="rId11" action="ppaction://hlinksldjump"/>
          </p:cNvPr>
          <p:cNvSpPr/>
          <p:nvPr/>
        </p:nvSpPr>
        <p:spPr>
          <a:xfrm>
            <a:off x="1545024" y="1737575"/>
            <a:ext cx="1022100" cy="4629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000">
                <a:solidFill>
                  <a:schemeClr val="dk1"/>
                </a:solidFill>
              </a:rPr>
              <a:t>Electronic Hardware</a:t>
            </a:r>
            <a:endParaRPr sz="1000"/>
          </a:p>
        </p:txBody>
      </p:sp>
      <p:sp>
        <p:nvSpPr>
          <p:cNvPr id="75" name="Google Shape;75;gfa76b2cd2f_0_133">
            <a:hlinkClick r:id="rId12" action="ppaction://hlinksldjump"/>
          </p:cNvPr>
          <p:cNvSpPr/>
          <p:nvPr/>
        </p:nvSpPr>
        <p:spPr>
          <a:xfrm>
            <a:off x="1545024" y="2355975"/>
            <a:ext cx="1022100" cy="4629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000">
                <a:solidFill>
                  <a:schemeClr val="dk1"/>
                </a:solidFill>
              </a:rPr>
              <a:t>Structural Hardware</a:t>
            </a:r>
            <a:endParaRPr sz="1000"/>
          </a:p>
        </p:txBody>
      </p:sp>
      <p:sp>
        <p:nvSpPr>
          <p:cNvPr id="76" name="Google Shape;76;gfa76b2cd2f_0_133">
            <a:hlinkClick r:id="rId13" action="ppaction://hlinksldjump"/>
          </p:cNvPr>
          <p:cNvSpPr/>
          <p:nvPr/>
        </p:nvSpPr>
        <p:spPr>
          <a:xfrm>
            <a:off x="1545024" y="2974375"/>
            <a:ext cx="1022100" cy="4629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000">
                <a:solidFill>
                  <a:schemeClr val="dk1"/>
                </a:solidFill>
              </a:rPr>
              <a:t>Software &amp; Simulation</a:t>
            </a:r>
            <a:endParaRPr sz="1000"/>
          </a:p>
        </p:txBody>
      </p:sp>
      <p:sp>
        <p:nvSpPr>
          <p:cNvPr id="77" name="Google Shape;77;gfa76b2cd2f_0_133">
            <a:hlinkClick r:id="rId14" action="ppaction://hlinksldjump"/>
          </p:cNvPr>
          <p:cNvSpPr/>
          <p:nvPr/>
        </p:nvSpPr>
        <p:spPr>
          <a:xfrm>
            <a:off x="1545024" y="3592775"/>
            <a:ext cx="1022100" cy="4629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000">
                <a:solidFill>
                  <a:schemeClr val="dk1"/>
                </a:solidFill>
              </a:rPr>
              <a:t>System FBD</a:t>
            </a:r>
            <a:endParaRPr sz="1000"/>
          </a:p>
        </p:txBody>
      </p:sp>
      <p:sp>
        <p:nvSpPr>
          <p:cNvPr id="78" name="Google Shape;78;gfa76b2cd2f_0_133">
            <a:hlinkClick r:id="rId15" action="ppaction://hlinksldjump"/>
          </p:cNvPr>
          <p:cNvSpPr/>
          <p:nvPr/>
        </p:nvSpPr>
        <p:spPr>
          <a:xfrm>
            <a:off x="4061926" y="1737575"/>
            <a:ext cx="1022100" cy="4629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000">
                <a:solidFill>
                  <a:schemeClr val="dk1"/>
                </a:solidFill>
              </a:rPr>
              <a:t>Functional Requirement Table</a:t>
            </a:r>
            <a:endParaRPr sz="1000"/>
          </a:p>
        </p:txBody>
      </p:sp>
      <p:sp>
        <p:nvSpPr>
          <p:cNvPr id="79" name="Google Shape;79;gfa76b2cd2f_0_133">
            <a:hlinkClick r:id="rId16" action="ppaction://hlinksldjump"/>
          </p:cNvPr>
          <p:cNvSpPr/>
          <p:nvPr/>
        </p:nvSpPr>
        <p:spPr>
          <a:xfrm>
            <a:off x="4061926" y="2355975"/>
            <a:ext cx="1022100" cy="4629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000">
                <a:solidFill>
                  <a:schemeClr val="dk1"/>
                </a:solidFill>
              </a:rPr>
              <a:t>Functional Requirement 2</a:t>
            </a:r>
            <a:endParaRPr sz="1000"/>
          </a:p>
        </p:txBody>
      </p:sp>
      <p:sp>
        <p:nvSpPr>
          <p:cNvPr id="80" name="Google Shape;80;gfa76b2cd2f_0_133">
            <a:hlinkClick r:id="rId17" action="ppaction://hlinksldjump"/>
          </p:cNvPr>
          <p:cNvSpPr/>
          <p:nvPr/>
        </p:nvSpPr>
        <p:spPr>
          <a:xfrm>
            <a:off x="4061926" y="2974375"/>
            <a:ext cx="1022100" cy="4629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000">
                <a:solidFill>
                  <a:schemeClr val="dk1"/>
                </a:solidFill>
              </a:rPr>
              <a:t>Functional Requirement 3</a:t>
            </a:r>
            <a:endParaRPr sz="1000"/>
          </a:p>
        </p:txBody>
      </p:sp>
      <p:sp>
        <p:nvSpPr>
          <p:cNvPr id="81" name="Google Shape;81;gfa76b2cd2f_0_133">
            <a:hlinkClick r:id="rId18" action="ppaction://hlinksldjump"/>
          </p:cNvPr>
          <p:cNvSpPr/>
          <p:nvPr/>
        </p:nvSpPr>
        <p:spPr>
          <a:xfrm>
            <a:off x="4061926" y="3592775"/>
            <a:ext cx="1022100" cy="4629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000">
                <a:solidFill>
                  <a:schemeClr val="dk1"/>
                </a:solidFill>
              </a:rPr>
              <a:t>Functional Requirement 4</a:t>
            </a:r>
            <a:endParaRPr sz="1000"/>
          </a:p>
        </p:txBody>
      </p:sp>
      <p:sp>
        <p:nvSpPr>
          <p:cNvPr id="82" name="Google Shape;82;gfa76b2cd2f_0_133">
            <a:hlinkClick r:id="rId19" action="ppaction://hlinksldjump"/>
          </p:cNvPr>
          <p:cNvSpPr/>
          <p:nvPr/>
        </p:nvSpPr>
        <p:spPr>
          <a:xfrm>
            <a:off x="5320387" y="1737575"/>
            <a:ext cx="1022100" cy="4629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000">
                <a:solidFill>
                  <a:schemeClr val="dk1"/>
                </a:solidFill>
              </a:rPr>
              <a:t>Risk Table</a:t>
            </a:r>
            <a:endParaRPr sz="1000"/>
          </a:p>
        </p:txBody>
      </p:sp>
      <p:sp>
        <p:nvSpPr>
          <p:cNvPr id="83" name="Google Shape;83;gfa76b2cd2f_0_133">
            <a:hlinkClick r:id="rId20" action="ppaction://hlinksldjump"/>
          </p:cNvPr>
          <p:cNvSpPr/>
          <p:nvPr/>
        </p:nvSpPr>
        <p:spPr>
          <a:xfrm>
            <a:off x="5320387" y="2355975"/>
            <a:ext cx="1022100" cy="4629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000">
                <a:solidFill>
                  <a:schemeClr val="dk1"/>
                </a:solidFill>
              </a:rPr>
              <a:t>Pre Mitigation Risk Matrix</a:t>
            </a:r>
            <a:endParaRPr sz="1000"/>
          </a:p>
        </p:txBody>
      </p:sp>
      <p:sp>
        <p:nvSpPr>
          <p:cNvPr id="84" name="Google Shape;84;gfa76b2cd2f_0_133">
            <a:hlinkClick r:id="rId21" action="ppaction://hlinksldjump"/>
          </p:cNvPr>
          <p:cNvSpPr/>
          <p:nvPr/>
        </p:nvSpPr>
        <p:spPr>
          <a:xfrm>
            <a:off x="5320387" y="2974375"/>
            <a:ext cx="1022100" cy="4629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000">
                <a:solidFill>
                  <a:schemeClr val="dk1"/>
                </a:solidFill>
              </a:rPr>
              <a:t>Post Mitigation Risk Matrix</a:t>
            </a:r>
            <a:endParaRPr sz="1000"/>
          </a:p>
        </p:txBody>
      </p:sp>
      <p:sp>
        <p:nvSpPr>
          <p:cNvPr id="85" name="Google Shape;85;gfa76b2cd2f_0_133">
            <a:hlinkClick r:id="rId22" action="ppaction://hlinksldjump"/>
          </p:cNvPr>
          <p:cNvSpPr/>
          <p:nvPr/>
        </p:nvSpPr>
        <p:spPr>
          <a:xfrm>
            <a:off x="6578849" y="1737575"/>
            <a:ext cx="1022100" cy="4629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000">
                <a:solidFill>
                  <a:schemeClr val="dk1"/>
                </a:solidFill>
              </a:rPr>
              <a:t>Characterizati-on Testing</a:t>
            </a:r>
            <a:endParaRPr sz="1000">
              <a:solidFill>
                <a:schemeClr val="dk1"/>
              </a:solidFill>
            </a:endParaRPr>
          </a:p>
        </p:txBody>
      </p:sp>
      <p:sp>
        <p:nvSpPr>
          <p:cNvPr id="86" name="Google Shape;86;gfa76b2cd2f_0_133">
            <a:hlinkClick r:id="rId23" action="ppaction://hlinksldjump"/>
          </p:cNvPr>
          <p:cNvSpPr/>
          <p:nvPr/>
        </p:nvSpPr>
        <p:spPr>
          <a:xfrm>
            <a:off x="6578849" y="2355975"/>
            <a:ext cx="1022100" cy="4629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000">
                <a:solidFill>
                  <a:schemeClr val="dk1"/>
                </a:solidFill>
              </a:rPr>
              <a:t>RF V&amp;V</a:t>
            </a:r>
            <a:endParaRPr sz="1000"/>
          </a:p>
        </p:txBody>
      </p:sp>
      <p:sp>
        <p:nvSpPr>
          <p:cNvPr id="87" name="Google Shape;87;gfa76b2cd2f_0_133">
            <a:hlinkClick r:id="rId24" action="ppaction://hlinksldjump"/>
          </p:cNvPr>
          <p:cNvSpPr/>
          <p:nvPr/>
        </p:nvSpPr>
        <p:spPr>
          <a:xfrm>
            <a:off x="6578849" y="2974375"/>
            <a:ext cx="1022100" cy="4629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000">
                <a:solidFill>
                  <a:schemeClr val="dk1"/>
                </a:solidFill>
              </a:rPr>
              <a:t>Structures &amp; Thermal V&amp;V</a:t>
            </a:r>
            <a:endParaRPr sz="1000"/>
          </a:p>
        </p:txBody>
      </p:sp>
      <p:sp>
        <p:nvSpPr>
          <p:cNvPr id="88" name="Google Shape;88;gfa76b2cd2f_0_133">
            <a:hlinkClick r:id="rId25" action="ppaction://hlinksldjump"/>
          </p:cNvPr>
          <p:cNvSpPr/>
          <p:nvPr/>
        </p:nvSpPr>
        <p:spPr>
          <a:xfrm>
            <a:off x="7777518" y="877777"/>
            <a:ext cx="1137900" cy="618300"/>
          </a:xfrm>
          <a:prstGeom prst="rect">
            <a:avLst/>
          </a:prstGeom>
          <a:solidFill>
            <a:srgbClr val="CCCCC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100" b="1">
                <a:solidFill>
                  <a:schemeClr val="dk1"/>
                </a:solidFill>
              </a:rPr>
              <a:t>Project Planning</a:t>
            </a:r>
            <a:endParaRPr sz="1100" b="1"/>
          </a:p>
        </p:txBody>
      </p:sp>
      <p:sp>
        <p:nvSpPr>
          <p:cNvPr id="89" name="Google Shape;89;gfa76b2cd2f_0_133">
            <a:hlinkClick r:id="rId26" action="ppaction://hlinksldjump"/>
          </p:cNvPr>
          <p:cNvSpPr/>
          <p:nvPr/>
        </p:nvSpPr>
        <p:spPr>
          <a:xfrm>
            <a:off x="7777518" y="1748955"/>
            <a:ext cx="1137900" cy="618300"/>
          </a:xfrm>
          <a:prstGeom prst="rect">
            <a:avLst/>
          </a:prstGeom>
          <a:solidFill>
            <a:srgbClr val="CCCCC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100" b="1">
                <a:solidFill>
                  <a:schemeClr val="dk1"/>
                </a:solidFill>
              </a:rPr>
              <a:t>Q&amp;A</a:t>
            </a:r>
            <a:endParaRPr sz="1100" b="1"/>
          </a:p>
        </p:txBody>
      </p:sp>
      <p:sp>
        <p:nvSpPr>
          <p:cNvPr id="90" name="Google Shape;90;gfa76b2cd2f_0_133">
            <a:hlinkClick r:id="rId27" action="ppaction://hlinksldjump"/>
          </p:cNvPr>
          <p:cNvSpPr/>
          <p:nvPr/>
        </p:nvSpPr>
        <p:spPr>
          <a:xfrm>
            <a:off x="7777518" y="2620130"/>
            <a:ext cx="1137900" cy="618300"/>
          </a:xfrm>
          <a:prstGeom prst="rect">
            <a:avLst/>
          </a:prstGeom>
          <a:solidFill>
            <a:srgbClr val="CCCCC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1100" b="1">
                <a:solidFill>
                  <a:schemeClr val="dk1"/>
                </a:solidFill>
              </a:rPr>
              <a:t>Backup Slides</a:t>
            </a:r>
            <a:endParaRPr sz="1100" b="1"/>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gfa643dcc9f_1_57"/>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b="1"/>
              <a:t>Critical Project Elements (CPE)</a:t>
            </a:r>
            <a:endParaRPr b="1"/>
          </a:p>
        </p:txBody>
      </p:sp>
      <p:sp>
        <p:nvSpPr>
          <p:cNvPr id="315" name="Google Shape;315;gfa643dcc9f_1_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20</a:t>
            </a:fld>
            <a:endParaRPr/>
          </a:p>
        </p:txBody>
      </p:sp>
      <p:graphicFrame>
        <p:nvGraphicFramePr>
          <p:cNvPr id="316" name="Google Shape;316;gfa643dcc9f_1_57"/>
          <p:cNvGraphicFramePr/>
          <p:nvPr/>
        </p:nvGraphicFramePr>
        <p:xfrm>
          <a:off x="698263" y="913005"/>
          <a:ext cx="7747450" cy="3870780"/>
        </p:xfrm>
        <a:graphic>
          <a:graphicData uri="http://schemas.openxmlformats.org/drawingml/2006/table">
            <a:tbl>
              <a:tblPr>
                <a:noFill/>
                <a:tableStyleId>{42A4F924-6D4B-4CF7-BB84-CEE68687BB97}</a:tableStyleId>
              </a:tblPr>
              <a:tblGrid>
                <a:gridCol w="426575">
                  <a:extLst>
                    <a:ext uri="{9D8B030D-6E8A-4147-A177-3AD203B41FA5}">
                      <a16:colId xmlns:a16="http://schemas.microsoft.com/office/drawing/2014/main" val="20000"/>
                    </a:ext>
                  </a:extLst>
                </a:gridCol>
                <a:gridCol w="1295375">
                  <a:extLst>
                    <a:ext uri="{9D8B030D-6E8A-4147-A177-3AD203B41FA5}">
                      <a16:colId xmlns:a16="http://schemas.microsoft.com/office/drawing/2014/main" val="20001"/>
                    </a:ext>
                  </a:extLst>
                </a:gridCol>
                <a:gridCol w="5000825">
                  <a:extLst>
                    <a:ext uri="{9D8B030D-6E8A-4147-A177-3AD203B41FA5}">
                      <a16:colId xmlns:a16="http://schemas.microsoft.com/office/drawing/2014/main" val="20002"/>
                    </a:ext>
                  </a:extLst>
                </a:gridCol>
                <a:gridCol w="1024675">
                  <a:extLst>
                    <a:ext uri="{9D8B030D-6E8A-4147-A177-3AD203B41FA5}">
                      <a16:colId xmlns:a16="http://schemas.microsoft.com/office/drawing/2014/main" val="20003"/>
                    </a:ext>
                  </a:extLst>
                </a:gridCol>
              </a:tblGrid>
              <a:tr h="362775">
                <a:tc>
                  <a:txBody>
                    <a:bodyPr/>
                    <a:lstStyle/>
                    <a:p>
                      <a:pPr marL="0" lvl="0" indent="0" algn="l" rtl="0">
                        <a:spcBef>
                          <a:spcPts val="0"/>
                        </a:spcBef>
                        <a:spcAft>
                          <a:spcPts val="0"/>
                        </a:spcAft>
                        <a:buNone/>
                      </a:pPr>
                      <a:r>
                        <a:rPr lang="en" b="1">
                          <a:solidFill>
                            <a:schemeClr val="dk1"/>
                          </a:solidFill>
                          <a:latin typeface="Helvetica Neue"/>
                          <a:ea typeface="Helvetica Neue"/>
                          <a:cs typeface="Helvetica Neue"/>
                          <a:sym typeface="Helvetica Neue"/>
                        </a:rPr>
                        <a:t>ID</a:t>
                      </a:r>
                      <a:endParaRPr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 b="1">
                          <a:solidFill>
                            <a:schemeClr val="dk1"/>
                          </a:solidFill>
                          <a:latin typeface="Helvetica Neue"/>
                          <a:ea typeface="Helvetica Neue"/>
                          <a:cs typeface="Helvetica Neue"/>
                          <a:sym typeface="Helvetica Neue"/>
                        </a:rPr>
                        <a:t>Summary</a:t>
                      </a:r>
                      <a:endParaRPr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 b="1">
                          <a:solidFill>
                            <a:schemeClr val="dk1"/>
                          </a:solidFill>
                          <a:latin typeface="Helvetica Neue"/>
                          <a:ea typeface="Helvetica Neue"/>
                          <a:cs typeface="Helvetica Neue"/>
                          <a:sym typeface="Helvetica Neue"/>
                        </a:rPr>
                        <a:t>Motivation</a:t>
                      </a:r>
                      <a:endParaRPr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 b="1">
                          <a:solidFill>
                            <a:schemeClr val="dk1"/>
                          </a:solidFill>
                          <a:latin typeface="Helvetica Neue"/>
                          <a:ea typeface="Helvetica Neue"/>
                          <a:cs typeface="Helvetica Neue"/>
                          <a:sym typeface="Helvetica Neu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FR</a:t>
                      </a:r>
                      <a:endParaRPr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r h="572475">
                <a:tc>
                  <a:txBody>
                    <a:bodyPr/>
                    <a:lstStyle/>
                    <a:p>
                      <a:pPr marL="0" lvl="0" indent="0" algn="l" rtl="0">
                        <a:spcBef>
                          <a:spcPts val="0"/>
                        </a:spcBef>
                        <a:spcAft>
                          <a:spcPts val="0"/>
                        </a:spcAft>
                        <a:buNone/>
                      </a:pPr>
                      <a:r>
                        <a:rPr lang="en" b="1">
                          <a:solidFill>
                            <a:schemeClr val="dk1"/>
                          </a:solidFill>
                          <a:latin typeface="Helvetica Neue"/>
                          <a:ea typeface="Helvetica Neue"/>
                          <a:cs typeface="Helvetica Neue"/>
                          <a:sym typeface="Helvetica Neue"/>
                        </a:rPr>
                        <a:t>E1</a:t>
                      </a:r>
                      <a:endParaRPr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Housing Unit and Mounting</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A robust housing and mounting solution are necessary to protect the hardware when deployed.</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FR1</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571525">
                <a:tc>
                  <a:txBody>
                    <a:bodyPr/>
                    <a:lstStyle/>
                    <a:p>
                      <a:pPr marL="0" lvl="0" indent="0" algn="l" rtl="0">
                        <a:spcBef>
                          <a:spcPts val="0"/>
                        </a:spcBef>
                        <a:spcAft>
                          <a:spcPts val="0"/>
                        </a:spcAft>
                        <a:buNone/>
                      </a:pPr>
                      <a:r>
                        <a:rPr lang="en" b="1">
                          <a:solidFill>
                            <a:schemeClr val="dk1"/>
                          </a:solidFill>
                          <a:latin typeface="Helvetica Neue"/>
                          <a:ea typeface="Helvetica Neue"/>
                          <a:cs typeface="Helvetica Neue"/>
                          <a:sym typeface="Helvetica Neue"/>
                        </a:rPr>
                        <a:t>E2</a:t>
                      </a:r>
                      <a:endParaRPr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Power and Electronics</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Self-sufficiency requires robust and self-powered components. </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FR1, FR2</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594800">
                <a:tc>
                  <a:txBody>
                    <a:bodyPr/>
                    <a:lstStyle/>
                    <a:p>
                      <a:pPr marL="0" lvl="0" indent="0" algn="l" rtl="0">
                        <a:spcBef>
                          <a:spcPts val="0"/>
                        </a:spcBef>
                        <a:spcAft>
                          <a:spcPts val="0"/>
                        </a:spcAft>
                        <a:buNone/>
                      </a:pPr>
                      <a:r>
                        <a:rPr lang="en" b="1">
                          <a:solidFill>
                            <a:schemeClr val="dk1"/>
                          </a:solidFill>
                          <a:latin typeface="Helvetica Neue"/>
                          <a:ea typeface="Helvetica Neue"/>
                          <a:cs typeface="Helvetica Neue"/>
                          <a:sym typeface="Helvetica Neue"/>
                        </a:rPr>
                        <a:t>E3</a:t>
                      </a:r>
                      <a:endParaRPr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RF Link</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The link over which a ground station can connect to GRASS is the primary mode of use.</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FR3</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564100">
                <a:tc>
                  <a:txBody>
                    <a:bodyPr/>
                    <a:lstStyle/>
                    <a:p>
                      <a:pPr marL="0" lvl="0" indent="0" algn="l" rtl="0">
                        <a:spcBef>
                          <a:spcPts val="0"/>
                        </a:spcBef>
                        <a:spcAft>
                          <a:spcPts val="0"/>
                        </a:spcAft>
                        <a:buNone/>
                      </a:pPr>
                      <a:r>
                        <a:rPr lang="en" b="1">
                          <a:solidFill>
                            <a:schemeClr val="dk1"/>
                          </a:solidFill>
                          <a:latin typeface="Helvetica Neue"/>
                          <a:ea typeface="Helvetica Neue"/>
                          <a:cs typeface="Helvetica Neue"/>
                          <a:sym typeface="Helvetica Neue"/>
                        </a:rPr>
                        <a:t>E4</a:t>
                      </a:r>
                      <a:endParaRPr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Software &amp; Satellite Simulation</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GRASS must emulate real satellite behavior, so robust and accurate software models are necessary.</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FR2, FR4</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774225">
                <a:tc>
                  <a:txBody>
                    <a:bodyPr/>
                    <a:lstStyle/>
                    <a:p>
                      <a:pPr marL="0" lvl="0" indent="0" algn="l" rtl="0">
                        <a:spcBef>
                          <a:spcPts val="0"/>
                        </a:spcBef>
                        <a:spcAft>
                          <a:spcPts val="0"/>
                        </a:spcAft>
                        <a:buNone/>
                      </a:pPr>
                      <a:r>
                        <a:rPr lang="en" b="1">
                          <a:solidFill>
                            <a:schemeClr val="dk1"/>
                          </a:solidFill>
                          <a:latin typeface="Helvetica Neue"/>
                          <a:ea typeface="Helvetica Neue"/>
                          <a:cs typeface="Helvetica Neue"/>
                          <a:sym typeface="Helvetica Neue"/>
                        </a:rPr>
                        <a:t>E5</a:t>
                      </a:r>
                      <a:endParaRPr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Demo Ground Station</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While GRASS will be communicating with Raytheon ground station in operations, a test ground station is necessary for project V&amp;V.</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dirty="0">
                          <a:solidFill>
                            <a:schemeClr val="dk1"/>
                          </a:solidFill>
                          <a:latin typeface="Helvetica Neue"/>
                          <a:ea typeface="Helvetica Neue"/>
                          <a:cs typeface="Helvetica Neue"/>
                          <a:sym typeface="Helvetica Neue"/>
                        </a:rPr>
                        <a:t>FR5</a:t>
                      </a:r>
                      <a:endParaRPr dirty="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317" name="Google Shape;317;gfa643dcc9f_1_57"/>
          <p:cNvSpPr/>
          <p:nvPr/>
        </p:nvSpPr>
        <p:spPr>
          <a:xfrm>
            <a:off x="698425" y="2528350"/>
            <a:ext cx="7747500" cy="6105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gfa643dcc9f_1_57"/>
          <p:cNvSpPr/>
          <p:nvPr/>
        </p:nvSpPr>
        <p:spPr>
          <a:xfrm>
            <a:off x="698375" y="3137925"/>
            <a:ext cx="7747500" cy="8229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g1049b3fcd2c_0_14"/>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b="1"/>
              <a:t>Critical Project Elements </a:t>
            </a:r>
            <a:r>
              <a:rPr lang="en"/>
              <a:t>3</a:t>
            </a:r>
            <a:endParaRPr b="1"/>
          </a:p>
        </p:txBody>
      </p:sp>
      <p:sp>
        <p:nvSpPr>
          <p:cNvPr id="324" name="Google Shape;324;g1049b3fcd2c_0_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21</a:t>
            </a:fld>
            <a:endParaRPr/>
          </a:p>
        </p:txBody>
      </p:sp>
      <p:pic>
        <p:nvPicPr>
          <p:cNvPr id="325" name="Google Shape;325;g1049b3fcd2c_0_14"/>
          <p:cNvPicPr preferRelativeResize="0"/>
          <p:nvPr/>
        </p:nvPicPr>
        <p:blipFill>
          <a:blip r:embed="rId3">
            <a:alphaModFix/>
          </a:blip>
          <a:stretch>
            <a:fillRect/>
          </a:stretch>
        </p:blipFill>
        <p:spPr>
          <a:xfrm>
            <a:off x="1427825" y="1328926"/>
            <a:ext cx="6288353" cy="3727899"/>
          </a:xfrm>
          <a:prstGeom prst="rect">
            <a:avLst/>
          </a:prstGeom>
          <a:noFill/>
          <a:ln>
            <a:noFill/>
          </a:ln>
        </p:spPr>
      </p:pic>
      <p:sp>
        <p:nvSpPr>
          <p:cNvPr id="326" name="Google Shape;326;g1049b3fcd2c_0_14"/>
          <p:cNvSpPr txBox="1"/>
          <p:nvPr/>
        </p:nvSpPr>
        <p:spPr>
          <a:xfrm>
            <a:off x="228600" y="705003"/>
            <a:ext cx="8686800" cy="734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b="1">
                <a:solidFill>
                  <a:schemeClr val="dk1"/>
                </a:solidFill>
                <a:latin typeface="Helvetica Neue"/>
                <a:ea typeface="Helvetica Neue"/>
                <a:cs typeface="Helvetica Neue"/>
                <a:sym typeface="Helvetica Neue"/>
              </a:rPr>
              <a:t>RF Link:</a:t>
            </a:r>
            <a:endParaRPr>
              <a:solidFill>
                <a:schemeClr val="dk1"/>
              </a:solidFill>
              <a:latin typeface="Helvetica Neue"/>
              <a:ea typeface="Helvetica Neue"/>
              <a:cs typeface="Helvetica Neue"/>
              <a:sym typeface="Helvetica Neue"/>
            </a:endParaRPr>
          </a:p>
          <a:p>
            <a:pPr marL="0" lvl="0" indent="0" algn="ctr" rtl="0">
              <a:lnSpc>
                <a:spcPct val="115000"/>
              </a:lnSpc>
              <a:spcBef>
                <a:spcPts val="0"/>
              </a:spcBef>
              <a:spcAft>
                <a:spcPts val="0"/>
              </a:spcAft>
              <a:buNone/>
            </a:pPr>
            <a:r>
              <a:rPr lang="en" sz="1300">
                <a:solidFill>
                  <a:schemeClr val="dk1"/>
                </a:solidFill>
                <a:latin typeface="Helvetica Neue"/>
                <a:ea typeface="Helvetica Neue"/>
                <a:cs typeface="Helvetica Neue"/>
                <a:sym typeface="Helvetica Neue"/>
              </a:rPr>
              <a:t>The link over which a ground station can connect to GRASS is the primary mode of use.</a:t>
            </a:r>
            <a:endParaRPr sz="1300">
              <a:solidFill>
                <a:schemeClr val="dk1"/>
              </a:solidFill>
              <a:latin typeface="Helvetica Neue"/>
              <a:ea typeface="Helvetica Neue"/>
              <a:cs typeface="Helvetica Neue"/>
              <a:sym typeface="Helvetica Neue"/>
            </a:endParaRPr>
          </a:p>
        </p:txBody>
      </p:sp>
      <p:pic>
        <p:nvPicPr>
          <p:cNvPr id="327" name="Google Shape;327;g1049b3fcd2c_0_14"/>
          <p:cNvPicPr preferRelativeResize="0"/>
          <p:nvPr/>
        </p:nvPicPr>
        <p:blipFill>
          <a:blip r:embed="rId4">
            <a:alphaModFix/>
          </a:blip>
          <a:stretch>
            <a:fillRect/>
          </a:stretch>
        </p:blipFill>
        <p:spPr>
          <a:xfrm>
            <a:off x="1427825" y="1328925"/>
            <a:ext cx="6288350" cy="3727901"/>
          </a:xfrm>
          <a:prstGeom prst="rect">
            <a:avLst/>
          </a:prstGeom>
          <a:noFill/>
          <a:ln>
            <a:noFill/>
          </a:ln>
        </p:spPr>
      </p:pic>
      <p:sp>
        <p:nvSpPr>
          <p:cNvPr id="328" name="Google Shape;328;g1049b3fcd2c_0_14"/>
          <p:cNvSpPr/>
          <p:nvPr/>
        </p:nvSpPr>
        <p:spPr>
          <a:xfrm rot="4066084">
            <a:off x="5720745" y="1663908"/>
            <a:ext cx="1312253" cy="2239386"/>
          </a:xfrm>
          <a:prstGeom prst="rect">
            <a:avLst/>
          </a:prstGeom>
          <a:noFill/>
          <a:ln w="28575" cap="flat" cmpd="sng">
            <a:solidFill>
              <a:srgbClr val="FF0000"/>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g1049b3fcd2c_0_25"/>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b="1"/>
              <a:t>Critical Project Elements </a:t>
            </a:r>
            <a:r>
              <a:rPr lang="en"/>
              <a:t>4</a:t>
            </a:r>
            <a:endParaRPr b="1"/>
          </a:p>
        </p:txBody>
      </p:sp>
      <p:sp>
        <p:nvSpPr>
          <p:cNvPr id="334" name="Google Shape;334;g1049b3fcd2c_0_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22</a:t>
            </a:fld>
            <a:endParaRPr/>
          </a:p>
        </p:txBody>
      </p:sp>
      <p:sp>
        <p:nvSpPr>
          <p:cNvPr id="335" name="Google Shape;335;g1049b3fcd2c_0_25"/>
          <p:cNvSpPr txBox="1"/>
          <p:nvPr/>
        </p:nvSpPr>
        <p:spPr>
          <a:xfrm>
            <a:off x="228600" y="696359"/>
            <a:ext cx="8686800" cy="734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b="1">
                <a:solidFill>
                  <a:schemeClr val="dk1"/>
                </a:solidFill>
                <a:latin typeface="Helvetica Neue"/>
                <a:ea typeface="Helvetica Neue"/>
                <a:cs typeface="Helvetica Neue"/>
                <a:sym typeface="Helvetica Neue"/>
              </a:rPr>
              <a:t>Software &amp; Satellite Simulation:</a:t>
            </a:r>
            <a:endParaRPr>
              <a:solidFill>
                <a:schemeClr val="dk1"/>
              </a:solidFill>
              <a:latin typeface="Helvetica Neue"/>
              <a:ea typeface="Helvetica Neue"/>
              <a:cs typeface="Helvetica Neue"/>
              <a:sym typeface="Helvetica Neue"/>
            </a:endParaRPr>
          </a:p>
          <a:p>
            <a:pPr marL="0" lvl="0" indent="0" algn="ctr" rtl="0">
              <a:lnSpc>
                <a:spcPct val="115000"/>
              </a:lnSpc>
              <a:spcBef>
                <a:spcPts val="0"/>
              </a:spcBef>
              <a:spcAft>
                <a:spcPts val="0"/>
              </a:spcAft>
              <a:buNone/>
            </a:pPr>
            <a:r>
              <a:rPr lang="en" sz="1300">
                <a:solidFill>
                  <a:schemeClr val="dk1"/>
                </a:solidFill>
                <a:latin typeface="Helvetica Neue"/>
                <a:ea typeface="Helvetica Neue"/>
                <a:cs typeface="Helvetica Neue"/>
                <a:sym typeface="Helvetica Neue"/>
              </a:rPr>
              <a:t>GRASS must emulate real satellite behavior, so robust and accurate software models are necessary.</a:t>
            </a:r>
            <a:endParaRPr sz="1300">
              <a:solidFill>
                <a:schemeClr val="dk1"/>
              </a:solidFill>
              <a:latin typeface="Helvetica Neue"/>
              <a:ea typeface="Helvetica Neue"/>
              <a:cs typeface="Helvetica Neue"/>
              <a:sym typeface="Helvetica Neue"/>
            </a:endParaRPr>
          </a:p>
        </p:txBody>
      </p:sp>
      <p:pic>
        <p:nvPicPr>
          <p:cNvPr id="336" name="Google Shape;336;g1049b3fcd2c_0_25"/>
          <p:cNvPicPr preferRelativeResize="0"/>
          <p:nvPr/>
        </p:nvPicPr>
        <p:blipFill>
          <a:blip r:embed="rId3">
            <a:alphaModFix/>
          </a:blip>
          <a:stretch>
            <a:fillRect/>
          </a:stretch>
        </p:blipFill>
        <p:spPr>
          <a:xfrm>
            <a:off x="1427825" y="1328925"/>
            <a:ext cx="6288350" cy="3727901"/>
          </a:xfrm>
          <a:prstGeom prst="rect">
            <a:avLst/>
          </a:prstGeom>
          <a:noFill/>
          <a:ln>
            <a:noFill/>
          </a:ln>
        </p:spPr>
      </p:pic>
      <p:sp>
        <p:nvSpPr>
          <p:cNvPr id="337" name="Google Shape;337;g1049b3fcd2c_0_25"/>
          <p:cNvSpPr/>
          <p:nvPr/>
        </p:nvSpPr>
        <p:spPr>
          <a:xfrm>
            <a:off x="6775358" y="1379991"/>
            <a:ext cx="899700" cy="1314300"/>
          </a:xfrm>
          <a:prstGeom prst="rect">
            <a:avLst/>
          </a:prstGeom>
          <a:noFill/>
          <a:ln w="38100" cap="flat" cmpd="sng">
            <a:solidFill>
              <a:srgbClr val="FF0000"/>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gfa76b2cd2f_0_85"/>
          <p:cNvSpPr txBox="1">
            <a:spLocks noGrp="1"/>
          </p:cNvSpPr>
          <p:nvPr>
            <p:ph type="title"/>
          </p:nvPr>
        </p:nvSpPr>
        <p:spPr>
          <a:xfrm>
            <a:off x="740664" y="742950"/>
            <a:ext cx="6367800" cy="3657600"/>
          </a:xfrm>
          <a:prstGeom prst="rect">
            <a:avLst/>
          </a:prstGeom>
        </p:spPr>
        <p:txBody>
          <a:bodyPr spcFirstLastPara="1" wrap="square" lIns="274300" tIns="91425" rIns="91425" bIns="91425" anchor="ctr" anchorCtr="0">
            <a:normAutofit/>
          </a:bodyPr>
          <a:lstStyle/>
          <a:p>
            <a:pPr marL="0" lvl="0" indent="0" algn="ctr" rtl="0">
              <a:spcBef>
                <a:spcPts val="0"/>
              </a:spcBef>
              <a:spcAft>
                <a:spcPts val="0"/>
              </a:spcAft>
              <a:buClr>
                <a:schemeClr val="dk1"/>
              </a:buClr>
              <a:buSzPts val="1100"/>
              <a:buFont typeface="Arial"/>
              <a:buNone/>
            </a:pPr>
            <a:r>
              <a:rPr lang="en" sz="6000"/>
              <a:t>Design Requirements &amp;</a:t>
            </a:r>
            <a:endParaRPr sz="6000"/>
          </a:p>
          <a:p>
            <a:pPr marL="0" lvl="0" indent="0" algn="ctr" rtl="0">
              <a:spcBef>
                <a:spcPts val="0"/>
              </a:spcBef>
              <a:spcAft>
                <a:spcPts val="0"/>
              </a:spcAft>
              <a:buClr>
                <a:schemeClr val="dk1"/>
              </a:buClr>
              <a:buSzPts val="1100"/>
              <a:buFont typeface="Arial"/>
              <a:buNone/>
            </a:pPr>
            <a:r>
              <a:rPr lang="en" sz="6000"/>
              <a:t>Satisfaction</a:t>
            </a:r>
            <a:endParaRPr sz="6000"/>
          </a:p>
        </p:txBody>
      </p:sp>
      <p:sp>
        <p:nvSpPr>
          <p:cNvPr id="343" name="Google Shape;343;gfa76b2cd2f_0_8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23</a:t>
            </a:fld>
            <a:endParaRPr/>
          </a:p>
        </p:txBody>
      </p:sp>
      <p:sp>
        <p:nvSpPr>
          <p:cNvPr id="344" name="Google Shape;344;gfa76b2cd2f_0_85"/>
          <p:cNvSpPr/>
          <p:nvPr/>
        </p:nvSpPr>
        <p:spPr>
          <a:xfrm>
            <a:off x="119625" y="184402"/>
            <a:ext cx="1398300" cy="353400"/>
          </a:xfrm>
          <a:prstGeom prst="chevron">
            <a:avLst>
              <a:gd name="adj"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Helvetica Neue"/>
                <a:ea typeface="Helvetica Neue"/>
                <a:cs typeface="Helvetica Neue"/>
                <a:sym typeface="Helvetica Neue"/>
              </a:rPr>
              <a:t>Project Overview</a:t>
            </a:r>
            <a:endParaRPr sz="1100" b="1">
              <a:latin typeface="Helvetica Neue"/>
              <a:ea typeface="Helvetica Neue"/>
              <a:cs typeface="Helvetica Neue"/>
              <a:sym typeface="Helvetica Neue"/>
            </a:endParaRPr>
          </a:p>
        </p:txBody>
      </p:sp>
      <p:sp>
        <p:nvSpPr>
          <p:cNvPr id="345" name="Google Shape;345;gfa76b2cd2f_0_85"/>
          <p:cNvSpPr/>
          <p:nvPr/>
        </p:nvSpPr>
        <p:spPr>
          <a:xfrm>
            <a:off x="1367403" y="184402"/>
            <a:ext cx="1398300" cy="353400"/>
          </a:xfrm>
          <a:prstGeom prst="chevron">
            <a:avLst>
              <a:gd name="adj"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Helvetica Neue"/>
                <a:ea typeface="Helvetica Neue"/>
                <a:cs typeface="Helvetica Neue"/>
                <a:sym typeface="Helvetica Neue"/>
              </a:rPr>
              <a:t>Design Solution</a:t>
            </a:r>
            <a:endParaRPr sz="1100" b="1">
              <a:latin typeface="Helvetica Neue"/>
              <a:ea typeface="Helvetica Neue"/>
              <a:cs typeface="Helvetica Neue"/>
              <a:sym typeface="Helvetica Neue"/>
            </a:endParaRPr>
          </a:p>
        </p:txBody>
      </p:sp>
      <p:sp>
        <p:nvSpPr>
          <p:cNvPr id="346" name="Google Shape;346;gfa76b2cd2f_0_85"/>
          <p:cNvSpPr/>
          <p:nvPr/>
        </p:nvSpPr>
        <p:spPr>
          <a:xfrm>
            <a:off x="2615183" y="184400"/>
            <a:ext cx="1398300" cy="353400"/>
          </a:xfrm>
          <a:prstGeom prst="chevron">
            <a:avLst>
              <a:gd name="adj"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Helvetica Neue"/>
                <a:ea typeface="Helvetica Neue"/>
                <a:cs typeface="Helvetica Neue"/>
                <a:sym typeface="Helvetica Neue"/>
              </a:rPr>
              <a:t>CPEs</a:t>
            </a:r>
            <a:endParaRPr sz="1100" b="1">
              <a:latin typeface="Helvetica Neue"/>
              <a:ea typeface="Helvetica Neue"/>
              <a:cs typeface="Helvetica Neue"/>
              <a:sym typeface="Helvetica Neue"/>
            </a:endParaRPr>
          </a:p>
        </p:txBody>
      </p:sp>
      <p:sp>
        <p:nvSpPr>
          <p:cNvPr id="347" name="Google Shape;347;gfa76b2cd2f_0_85"/>
          <p:cNvSpPr/>
          <p:nvPr/>
        </p:nvSpPr>
        <p:spPr>
          <a:xfrm>
            <a:off x="3863802" y="184400"/>
            <a:ext cx="1398300" cy="353400"/>
          </a:xfrm>
          <a:prstGeom prst="chevron">
            <a:avLst>
              <a:gd name="adj" fmla="val 50000"/>
            </a:avLst>
          </a:prstGeom>
          <a:solidFill>
            <a:srgbClr val="9E9E9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Helvetica Neue"/>
                <a:ea typeface="Helvetica Neue"/>
                <a:cs typeface="Helvetica Neue"/>
                <a:sym typeface="Helvetica Neue"/>
              </a:rPr>
              <a:t>DRS &amp; Satisfaction</a:t>
            </a:r>
            <a:endParaRPr sz="1100" b="1">
              <a:latin typeface="Helvetica Neue"/>
              <a:ea typeface="Helvetica Neue"/>
              <a:cs typeface="Helvetica Neue"/>
              <a:sym typeface="Helvetica Neue"/>
            </a:endParaRPr>
          </a:p>
        </p:txBody>
      </p:sp>
      <p:sp>
        <p:nvSpPr>
          <p:cNvPr id="348" name="Google Shape;348;gfa76b2cd2f_0_85"/>
          <p:cNvSpPr/>
          <p:nvPr/>
        </p:nvSpPr>
        <p:spPr>
          <a:xfrm>
            <a:off x="5115437" y="184400"/>
            <a:ext cx="1398300" cy="353400"/>
          </a:xfrm>
          <a:prstGeom prst="chevron">
            <a:avLst>
              <a:gd name="adj"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Helvetica Neue"/>
                <a:ea typeface="Helvetica Neue"/>
                <a:cs typeface="Helvetica Neue"/>
                <a:sym typeface="Helvetica Neue"/>
              </a:rPr>
              <a:t>Project Risks</a:t>
            </a:r>
            <a:endParaRPr sz="1100" b="1">
              <a:latin typeface="Helvetica Neue"/>
              <a:ea typeface="Helvetica Neue"/>
              <a:cs typeface="Helvetica Neue"/>
              <a:sym typeface="Helvetica Neue"/>
            </a:endParaRPr>
          </a:p>
        </p:txBody>
      </p:sp>
      <p:sp>
        <p:nvSpPr>
          <p:cNvPr id="349" name="Google Shape;349;gfa76b2cd2f_0_85"/>
          <p:cNvSpPr/>
          <p:nvPr/>
        </p:nvSpPr>
        <p:spPr>
          <a:xfrm>
            <a:off x="6367229" y="184400"/>
            <a:ext cx="1398300" cy="353400"/>
          </a:xfrm>
          <a:prstGeom prst="chevron">
            <a:avLst>
              <a:gd name="adj"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Helvetica Neue"/>
                <a:ea typeface="Helvetica Neue"/>
                <a:cs typeface="Helvetica Neue"/>
                <a:sym typeface="Helvetica Neue"/>
              </a:rPr>
              <a:t>Verification &amp; Validation</a:t>
            </a:r>
            <a:endParaRPr sz="1100" b="1">
              <a:latin typeface="Helvetica Neue"/>
              <a:ea typeface="Helvetica Neue"/>
              <a:cs typeface="Helvetica Neue"/>
              <a:sym typeface="Helvetica Neue"/>
            </a:endParaRPr>
          </a:p>
        </p:txBody>
      </p:sp>
      <p:sp>
        <p:nvSpPr>
          <p:cNvPr id="350" name="Google Shape;350;gfa76b2cd2f_0_85"/>
          <p:cNvSpPr/>
          <p:nvPr/>
        </p:nvSpPr>
        <p:spPr>
          <a:xfrm>
            <a:off x="7622986" y="184400"/>
            <a:ext cx="1398300" cy="353400"/>
          </a:xfrm>
          <a:prstGeom prst="chevron">
            <a:avLst>
              <a:gd name="adj"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Helvetica Neue"/>
                <a:ea typeface="Helvetica Neue"/>
                <a:cs typeface="Helvetica Neue"/>
                <a:sym typeface="Helvetica Neue"/>
              </a:rPr>
              <a:t>Project Planning</a:t>
            </a:r>
            <a:endParaRPr sz="1100" b="1">
              <a:latin typeface="Helvetica Neue"/>
              <a:ea typeface="Helvetica Neue"/>
              <a:cs typeface="Helvetica Neue"/>
              <a:sym typeface="Helvetica Neue"/>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g1049b3fcd2c_0_9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24</a:t>
            </a:fld>
            <a:endParaRPr/>
          </a:p>
        </p:txBody>
      </p:sp>
      <p:sp>
        <p:nvSpPr>
          <p:cNvPr id="356" name="Google Shape;356;g1049b3fcd2c_0_92"/>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Key Functional Requirements</a:t>
            </a:r>
            <a:endParaRPr b="1"/>
          </a:p>
        </p:txBody>
      </p:sp>
      <p:sp>
        <p:nvSpPr>
          <p:cNvPr id="357" name="Google Shape;357;g1049b3fcd2c_0_92"/>
          <p:cNvSpPr/>
          <p:nvPr/>
        </p:nvSpPr>
        <p:spPr>
          <a:xfrm>
            <a:off x="2098675" y="1023825"/>
            <a:ext cx="2066400" cy="3549000"/>
          </a:xfrm>
          <a:prstGeom prst="roundRect">
            <a:avLst>
              <a:gd name="adj" fmla="val 8358"/>
            </a:avLst>
          </a:prstGeom>
          <a:solidFill>
            <a:srgbClr val="E06666"/>
          </a:solidFill>
          <a:ln w="19050" cap="flat" cmpd="sng">
            <a:solidFill>
              <a:schemeClr val="dk1"/>
            </a:solidFill>
            <a:prstDash val="solid"/>
            <a:round/>
            <a:headEnd type="none" w="sm" len="sm"/>
            <a:tailEnd type="none" w="sm" len="sm"/>
          </a:ln>
        </p:spPr>
        <p:txBody>
          <a:bodyPr spcFirstLastPara="1" wrap="square" lIns="91425" tIns="0" rIns="91425" bIns="91425" anchor="t" anchorCtr="0">
            <a:noAutofit/>
          </a:bodyPr>
          <a:lstStyle/>
          <a:p>
            <a:pPr marL="0" lvl="0" indent="0" algn="ctr" rtl="0">
              <a:spcBef>
                <a:spcPts val="0"/>
              </a:spcBef>
              <a:spcAft>
                <a:spcPts val="0"/>
              </a:spcAft>
              <a:buNone/>
            </a:pPr>
            <a:r>
              <a:rPr lang="en" b="1">
                <a:solidFill>
                  <a:schemeClr val="dk1"/>
                </a:solidFill>
              </a:rPr>
              <a:t>Critical Project Elements</a:t>
            </a:r>
            <a:endParaRPr b="1">
              <a:solidFill>
                <a:schemeClr val="dk1"/>
              </a:solidFill>
            </a:endParaRPr>
          </a:p>
        </p:txBody>
      </p:sp>
      <p:sp>
        <p:nvSpPr>
          <p:cNvPr id="358" name="Google Shape;358;g1049b3fcd2c_0_92"/>
          <p:cNvSpPr/>
          <p:nvPr/>
        </p:nvSpPr>
        <p:spPr>
          <a:xfrm>
            <a:off x="2351425" y="1554480"/>
            <a:ext cx="1560900" cy="505500"/>
          </a:xfrm>
          <a:prstGeom prst="rect">
            <a:avLst/>
          </a:prstGeom>
          <a:solidFill>
            <a:srgbClr val="B7B7B7"/>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505050"/>
                </a:solidFill>
                <a:latin typeface="Helvetica Neue"/>
                <a:ea typeface="Helvetica Neue"/>
                <a:cs typeface="Helvetica Neue"/>
                <a:sym typeface="Helvetica Neue"/>
              </a:rPr>
              <a:t>Simulator Housing Unit</a:t>
            </a:r>
            <a:endParaRPr b="1">
              <a:solidFill>
                <a:srgbClr val="505050"/>
              </a:solidFill>
              <a:latin typeface="Helvetica Neue"/>
              <a:ea typeface="Helvetica Neue"/>
              <a:cs typeface="Helvetica Neue"/>
              <a:sym typeface="Helvetica Neue"/>
            </a:endParaRPr>
          </a:p>
        </p:txBody>
      </p:sp>
      <p:sp>
        <p:nvSpPr>
          <p:cNvPr id="359" name="Google Shape;359;g1049b3fcd2c_0_92"/>
          <p:cNvSpPr/>
          <p:nvPr/>
        </p:nvSpPr>
        <p:spPr>
          <a:xfrm>
            <a:off x="2351425" y="2137410"/>
            <a:ext cx="1560900" cy="505500"/>
          </a:xfrm>
          <a:prstGeom prst="rect">
            <a:avLst/>
          </a:prstGeom>
          <a:solidFill>
            <a:srgbClr val="B7B7B7"/>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505050"/>
                </a:solidFill>
                <a:latin typeface="Helvetica Neue"/>
                <a:ea typeface="Helvetica Neue"/>
                <a:cs typeface="Helvetica Neue"/>
                <a:sym typeface="Helvetica Neue"/>
              </a:rPr>
              <a:t>Power &amp; Electronics</a:t>
            </a:r>
            <a:endParaRPr b="1">
              <a:solidFill>
                <a:srgbClr val="505050"/>
              </a:solidFill>
              <a:latin typeface="Helvetica Neue"/>
              <a:ea typeface="Helvetica Neue"/>
              <a:cs typeface="Helvetica Neue"/>
              <a:sym typeface="Helvetica Neue"/>
            </a:endParaRPr>
          </a:p>
        </p:txBody>
      </p:sp>
      <p:sp>
        <p:nvSpPr>
          <p:cNvPr id="360" name="Google Shape;360;g1049b3fcd2c_0_92"/>
          <p:cNvSpPr/>
          <p:nvPr/>
        </p:nvSpPr>
        <p:spPr>
          <a:xfrm>
            <a:off x="2351425" y="2720340"/>
            <a:ext cx="1560900" cy="5055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Helvetica Neue"/>
                <a:ea typeface="Helvetica Neue"/>
                <a:cs typeface="Helvetica Neue"/>
                <a:sym typeface="Helvetica Neue"/>
              </a:rPr>
              <a:t>RF Link</a:t>
            </a:r>
            <a:endParaRPr b="1">
              <a:latin typeface="Helvetica Neue"/>
              <a:ea typeface="Helvetica Neue"/>
              <a:cs typeface="Helvetica Neue"/>
              <a:sym typeface="Helvetica Neue"/>
            </a:endParaRPr>
          </a:p>
        </p:txBody>
      </p:sp>
      <p:sp>
        <p:nvSpPr>
          <p:cNvPr id="361" name="Google Shape;361;g1049b3fcd2c_0_92"/>
          <p:cNvSpPr/>
          <p:nvPr/>
        </p:nvSpPr>
        <p:spPr>
          <a:xfrm>
            <a:off x="2351425" y="3303270"/>
            <a:ext cx="1560900" cy="5055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Helvetica Neue"/>
                <a:ea typeface="Helvetica Neue"/>
                <a:cs typeface="Helvetica Neue"/>
                <a:sym typeface="Helvetica Neue"/>
              </a:rPr>
              <a:t>Software &amp; Simulation</a:t>
            </a:r>
            <a:endParaRPr b="1">
              <a:latin typeface="Helvetica Neue"/>
              <a:ea typeface="Helvetica Neue"/>
              <a:cs typeface="Helvetica Neue"/>
              <a:sym typeface="Helvetica Neue"/>
            </a:endParaRPr>
          </a:p>
        </p:txBody>
      </p:sp>
      <p:sp>
        <p:nvSpPr>
          <p:cNvPr id="362" name="Google Shape;362;g1049b3fcd2c_0_92"/>
          <p:cNvSpPr/>
          <p:nvPr/>
        </p:nvSpPr>
        <p:spPr>
          <a:xfrm>
            <a:off x="2351425" y="3886200"/>
            <a:ext cx="1560900" cy="505500"/>
          </a:xfrm>
          <a:prstGeom prst="rect">
            <a:avLst/>
          </a:prstGeom>
          <a:solidFill>
            <a:srgbClr val="B7B7B7"/>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505050"/>
                </a:solidFill>
                <a:latin typeface="Helvetica Neue"/>
                <a:ea typeface="Helvetica Neue"/>
                <a:cs typeface="Helvetica Neue"/>
                <a:sym typeface="Helvetica Neue"/>
              </a:rPr>
              <a:t>Demo Ground Station</a:t>
            </a:r>
            <a:endParaRPr b="1">
              <a:solidFill>
                <a:srgbClr val="505050"/>
              </a:solidFill>
              <a:latin typeface="Helvetica Neue"/>
              <a:ea typeface="Helvetica Neue"/>
              <a:cs typeface="Helvetica Neue"/>
              <a:sym typeface="Helvetica Neue"/>
            </a:endParaRPr>
          </a:p>
        </p:txBody>
      </p:sp>
      <p:sp>
        <p:nvSpPr>
          <p:cNvPr id="363" name="Google Shape;363;g1049b3fcd2c_0_92"/>
          <p:cNvSpPr/>
          <p:nvPr/>
        </p:nvSpPr>
        <p:spPr>
          <a:xfrm>
            <a:off x="4978900" y="1023825"/>
            <a:ext cx="2066400" cy="3549000"/>
          </a:xfrm>
          <a:prstGeom prst="roundRect">
            <a:avLst>
              <a:gd name="adj" fmla="val 8358"/>
            </a:avLst>
          </a:prstGeom>
          <a:solidFill>
            <a:srgbClr val="FFD966"/>
          </a:solidFill>
          <a:ln w="19050" cap="flat" cmpd="sng">
            <a:solidFill>
              <a:schemeClr val="dk1"/>
            </a:solidFill>
            <a:prstDash val="solid"/>
            <a:round/>
            <a:headEnd type="none" w="sm" len="sm"/>
            <a:tailEnd type="none" w="sm" len="sm"/>
          </a:ln>
        </p:spPr>
        <p:txBody>
          <a:bodyPr spcFirstLastPara="1" wrap="square" lIns="91425" tIns="0" rIns="91425" bIns="91425" anchor="t" anchorCtr="0">
            <a:noAutofit/>
          </a:bodyPr>
          <a:lstStyle/>
          <a:p>
            <a:pPr marL="0" lvl="0" indent="0" algn="ctr" rtl="0">
              <a:spcBef>
                <a:spcPts val="0"/>
              </a:spcBef>
              <a:spcAft>
                <a:spcPts val="0"/>
              </a:spcAft>
              <a:buNone/>
            </a:pPr>
            <a:r>
              <a:rPr lang="en" b="1">
                <a:solidFill>
                  <a:schemeClr val="dk1"/>
                </a:solidFill>
              </a:rPr>
              <a:t>Functional Requirements</a:t>
            </a:r>
            <a:endParaRPr b="1">
              <a:solidFill>
                <a:schemeClr val="dk1"/>
              </a:solidFill>
            </a:endParaRPr>
          </a:p>
        </p:txBody>
      </p:sp>
      <p:sp>
        <p:nvSpPr>
          <p:cNvPr id="364" name="Google Shape;364;g1049b3fcd2c_0_92"/>
          <p:cNvSpPr/>
          <p:nvPr/>
        </p:nvSpPr>
        <p:spPr>
          <a:xfrm>
            <a:off x="5231650" y="1552749"/>
            <a:ext cx="1560900" cy="505500"/>
          </a:xfrm>
          <a:prstGeom prst="rect">
            <a:avLst/>
          </a:prstGeom>
          <a:solidFill>
            <a:srgbClr val="B7B7B7"/>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Helvetica Neue"/>
                <a:ea typeface="Helvetica Neue"/>
                <a:cs typeface="Helvetica Neue"/>
                <a:sym typeface="Helvetica Neue"/>
              </a:rPr>
              <a:t>Endurance	</a:t>
            </a:r>
            <a:endParaRPr b="1">
              <a:solidFill>
                <a:schemeClr val="dk2"/>
              </a:solidFill>
              <a:latin typeface="Helvetica Neue"/>
              <a:ea typeface="Helvetica Neue"/>
              <a:cs typeface="Helvetica Neue"/>
              <a:sym typeface="Helvetica Neue"/>
            </a:endParaRPr>
          </a:p>
        </p:txBody>
      </p:sp>
      <p:sp>
        <p:nvSpPr>
          <p:cNvPr id="365" name="Google Shape;365;g1049b3fcd2c_0_92"/>
          <p:cNvSpPr/>
          <p:nvPr/>
        </p:nvSpPr>
        <p:spPr>
          <a:xfrm>
            <a:off x="5231650" y="2135312"/>
            <a:ext cx="1560900" cy="5055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Helvetica Neue"/>
                <a:ea typeface="Helvetica Neue"/>
                <a:cs typeface="Helvetica Neue"/>
                <a:sym typeface="Helvetica Neue"/>
              </a:rPr>
              <a:t>Software Components</a:t>
            </a:r>
            <a:endParaRPr b="1">
              <a:latin typeface="Helvetica Neue"/>
              <a:ea typeface="Helvetica Neue"/>
              <a:cs typeface="Helvetica Neue"/>
              <a:sym typeface="Helvetica Neue"/>
            </a:endParaRPr>
          </a:p>
        </p:txBody>
      </p:sp>
      <p:sp>
        <p:nvSpPr>
          <p:cNvPr id="366" name="Google Shape;366;g1049b3fcd2c_0_92"/>
          <p:cNvSpPr/>
          <p:nvPr/>
        </p:nvSpPr>
        <p:spPr>
          <a:xfrm>
            <a:off x="5231650" y="2717875"/>
            <a:ext cx="1560900" cy="5055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Helvetica Neue"/>
                <a:ea typeface="Helvetica Neue"/>
                <a:cs typeface="Helvetica Neue"/>
                <a:sym typeface="Helvetica Neue"/>
              </a:rPr>
              <a:t>Communication</a:t>
            </a:r>
            <a:endParaRPr b="1">
              <a:latin typeface="Helvetica Neue"/>
              <a:ea typeface="Helvetica Neue"/>
              <a:cs typeface="Helvetica Neue"/>
              <a:sym typeface="Helvetica Neue"/>
            </a:endParaRPr>
          </a:p>
        </p:txBody>
      </p:sp>
      <p:sp>
        <p:nvSpPr>
          <p:cNvPr id="367" name="Google Shape;367;g1049b3fcd2c_0_92"/>
          <p:cNvSpPr/>
          <p:nvPr/>
        </p:nvSpPr>
        <p:spPr>
          <a:xfrm>
            <a:off x="5231650" y="3300439"/>
            <a:ext cx="1560900" cy="5055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Helvetica Neue"/>
                <a:ea typeface="Helvetica Neue"/>
                <a:cs typeface="Helvetica Neue"/>
                <a:sym typeface="Helvetica Neue"/>
              </a:rPr>
              <a:t>Modularity &amp; Extensibility</a:t>
            </a:r>
            <a:endParaRPr b="1">
              <a:latin typeface="Helvetica Neue"/>
              <a:ea typeface="Helvetica Neue"/>
              <a:cs typeface="Helvetica Neue"/>
              <a:sym typeface="Helvetica Neue"/>
            </a:endParaRPr>
          </a:p>
        </p:txBody>
      </p:sp>
      <p:sp>
        <p:nvSpPr>
          <p:cNvPr id="368" name="Google Shape;368;g1049b3fcd2c_0_92"/>
          <p:cNvSpPr/>
          <p:nvPr/>
        </p:nvSpPr>
        <p:spPr>
          <a:xfrm>
            <a:off x="5231650" y="3883002"/>
            <a:ext cx="1560900" cy="505500"/>
          </a:xfrm>
          <a:prstGeom prst="rect">
            <a:avLst/>
          </a:prstGeom>
          <a:solidFill>
            <a:srgbClr val="B7B7B7"/>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Helvetica Neue"/>
                <a:ea typeface="Helvetica Neue"/>
                <a:cs typeface="Helvetica Neue"/>
                <a:sym typeface="Helvetica Neue"/>
              </a:rPr>
              <a:t>Operation</a:t>
            </a:r>
            <a:endParaRPr b="1">
              <a:solidFill>
                <a:schemeClr val="dk2"/>
              </a:solidFill>
              <a:latin typeface="Helvetica Neue"/>
              <a:ea typeface="Helvetica Neue"/>
              <a:cs typeface="Helvetica Neue"/>
              <a:sym typeface="Helvetica Neue"/>
            </a:endParaRPr>
          </a:p>
        </p:txBody>
      </p:sp>
      <p:cxnSp>
        <p:nvCxnSpPr>
          <p:cNvPr id="369" name="Google Shape;369;g1049b3fcd2c_0_92"/>
          <p:cNvCxnSpPr>
            <a:stCxn id="360" idx="3"/>
            <a:endCxn id="366" idx="1"/>
          </p:cNvCxnSpPr>
          <p:nvPr/>
        </p:nvCxnSpPr>
        <p:spPr>
          <a:xfrm rot="10800000" flipH="1">
            <a:off x="3912325" y="2970690"/>
            <a:ext cx="1319400" cy="2400"/>
          </a:xfrm>
          <a:prstGeom prst="curvedConnector3">
            <a:avLst>
              <a:gd name="adj1" fmla="val 49997"/>
            </a:avLst>
          </a:prstGeom>
          <a:noFill/>
          <a:ln w="28575" cap="flat" cmpd="sng">
            <a:solidFill>
              <a:schemeClr val="dk1"/>
            </a:solidFill>
            <a:prstDash val="solid"/>
            <a:round/>
            <a:headEnd type="none" w="med" len="med"/>
            <a:tailEnd type="triangle" w="med" len="med"/>
          </a:ln>
        </p:spPr>
      </p:cxnSp>
      <p:cxnSp>
        <p:nvCxnSpPr>
          <p:cNvPr id="370" name="Google Shape;370;g1049b3fcd2c_0_92"/>
          <p:cNvCxnSpPr>
            <a:stCxn id="361" idx="3"/>
            <a:endCxn id="365" idx="1"/>
          </p:cNvCxnSpPr>
          <p:nvPr/>
        </p:nvCxnSpPr>
        <p:spPr>
          <a:xfrm rot="10800000" flipH="1">
            <a:off x="3912325" y="2388120"/>
            <a:ext cx="1319400" cy="1167900"/>
          </a:xfrm>
          <a:prstGeom prst="curvedConnector3">
            <a:avLst>
              <a:gd name="adj1" fmla="val 49997"/>
            </a:avLst>
          </a:prstGeom>
          <a:noFill/>
          <a:ln w="28575" cap="flat" cmpd="sng">
            <a:solidFill>
              <a:schemeClr val="dk1"/>
            </a:solidFill>
            <a:prstDash val="solid"/>
            <a:round/>
            <a:headEnd type="none" w="med" len="med"/>
            <a:tailEnd type="triangle" w="med" len="med"/>
          </a:ln>
        </p:spPr>
      </p:cxnSp>
      <p:cxnSp>
        <p:nvCxnSpPr>
          <p:cNvPr id="371" name="Google Shape;371;g1049b3fcd2c_0_92"/>
          <p:cNvCxnSpPr>
            <a:stCxn id="361" idx="3"/>
            <a:endCxn id="367" idx="1"/>
          </p:cNvCxnSpPr>
          <p:nvPr/>
        </p:nvCxnSpPr>
        <p:spPr>
          <a:xfrm rot="10800000" flipH="1">
            <a:off x="3912325" y="3553320"/>
            <a:ext cx="1319400" cy="2700"/>
          </a:xfrm>
          <a:prstGeom prst="curvedConnector3">
            <a:avLst>
              <a:gd name="adj1" fmla="val 49997"/>
            </a:avLst>
          </a:prstGeom>
          <a:noFill/>
          <a:ln w="28575" cap="flat" cmpd="sng">
            <a:solidFill>
              <a:schemeClr val="dk1"/>
            </a:solidFill>
            <a:prstDash val="solid"/>
            <a:round/>
            <a:headEnd type="none" w="med" len="med"/>
            <a:tailEnd type="triangle" w="med" len="med"/>
          </a:ln>
        </p:spPr>
      </p:cxnSp>
      <p:sp>
        <p:nvSpPr>
          <p:cNvPr id="372" name="Google Shape;372;g1049b3fcd2c_0_92"/>
          <p:cNvSpPr/>
          <p:nvPr/>
        </p:nvSpPr>
        <p:spPr>
          <a:xfrm>
            <a:off x="7632200" y="2232650"/>
            <a:ext cx="548700" cy="315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Helvetica Neue"/>
                <a:ea typeface="Helvetica Neue"/>
                <a:cs typeface="Helvetica Neue"/>
                <a:sym typeface="Helvetica Neue"/>
              </a:rPr>
              <a:t>FR2</a:t>
            </a:r>
            <a:endParaRPr b="1">
              <a:latin typeface="Helvetica Neue"/>
              <a:ea typeface="Helvetica Neue"/>
              <a:cs typeface="Helvetica Neue"/>
              <a:sym typeface="Helvetica Neue"/>
            </a:endParaRPr>
          </a:p>
        </p:txBody>
      </p:sp>
      <p:sp>
        <p:nvSpPr>
          <p:cNvPr id="373" name="Google Shape;373;g1049b3fcd2c_0_92"/>
          <p:cNvSpPr/>
          <p:nvPr/>
        </p:nvSpPr>
        <p:spPr>
          <a:xfrm>
            <a:off x="7632200" y="2815600"/>
            <a:ext cx="548700" cy="315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Helvetica Neue"/>
                <a:ea typeface="Helvetica Neue"/>
                <a:cs typeface="Helvetica Neue"/>
                <a:sym typeface="Helvetica Neue"/>
              </a:rPr>
              <a:t>FR3</a:t>
            </a:r>
            <a:endParaRPr b="1">
              <a:latin typeface="Helvetica Neue"/>
              <a:ea typeface="Helvetica Neue"/>
              <a:cs typeface="Helvetica Neue"/>
              <a:sym typeface="Helvetica Neue"/>
            </a:endParaRPr>
          </a:p>
        </p:txBody>
      </p:sp>
      <p:sp>
        <p:nvSpPr>
          <p:cNvPr id="374" name="Google Shape;374;g1049b3fcd2c_0_92"/>
          <p:cNvSpPr/>
          <p:nvPr/>
        </p:nvSpPr>
        <p:spPr>
          <a:xfrm>
            <a:off x="7632200" y="3398550"/>
            <a:ext cx="548700" cy="315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Helvetica Neue"/>
                <a:ea typeface="Helvetica Neue"/>
                <a:cs typeface="Helvetica Neue"/>
                <a:sym typeface="Helvetica Neue"/>
              </a:rPr>
              <a:t>FR4</a:t>
            </a:r>
            <a:endParaRPr b="1">
              <a:latin typeface="Helvetica Neue"/>
              <a:ea typeface="Helvetica Neue"/>
              <a:cs typeface="Helvetica Neue"/>
              <a:sym typeface="Helvetica Neue"/>
            </a:endParaRPr>
          </a:p>
        </p:txBody>
      </p:sp>
      <p:cxnSp>
        <p:nvCxnSpPr>
          <p:cNvPr id="375" name="Google Shape;375;g1049b3fcd2c_0_92"/>
          <p:cNvCxnSpPr>
            <a:stCxn id="365" idx="3"/>
            <a:endCxn id="372" idx="1"/>
          </p:cNvCxnSpPr>
          <p:nvPr/>
        </p:nvCxnSpPr>
        <p:spPr>
          <a:xfrm>
            <a:off x="6792550" y="2388062"/>
            <a:ext cx="839700" cy="2100"/>
          </a:xfrm>
          <a:prstGeom prst="straightConnector1">
            <a:avLst/>
          </a:prstGeom>
          <a:noFill/>
          <a:ln w="28575" cap="flat" cmpd="sng">
            <a:solidFill>
              <a:schemeClr val="dk1"/>
            </a:solidFill>
            <a:prstDash val="solid"/>
            <a:round/>
            <a:headEnd type="none" w="med" len="med"/>
            <a:tailEnd type="none" w="med" len="med"/>
          </a:ln>
        </p:spPr>
      </p:cxnSp>
      <p:cxnSp>
        <p:nvCxnSpPr>
          <p:cNvPr id="376" name="Google Shape;376;g1049b3fcd2c_0_92"/>
          <p:cNvCxnSpPr>
            <a:stCxn id="366" idx="3"/>
            <a:endCxn id="373" idx="1"/>
          </p:cNvCxnSpPr>
          <p:nvPr/>
        </p:nvCxnSpPr>
        <p:spPr>
          <a:xfrm>
            <a:off x="6792550" y="2970625"/>
            <a:ext cx="839700" cy="2400"/>
          </a:xfrm>
          <a:prstGeom prst="straightConnector1">
            <a:avLst/>
          </a:prstGeom>
          <a:noFill/>
          <a:ln w="28575" cap="flat" cmpd="sng">
            <a:solidFill>
              <a:schemeClr val="dk1"/>
            </a:solidFill>
            <a:prstDash val="solid"/>
            <a:round/>
            <a:headEnd type="none" w="med" len="med"/>
            <a:tailEnd type="none" w="med" len="med"/>
          </a:ln>
        </p:spPr>
      </p:cxnSp>
      <p:cxnSp>
        <p:nvCxnSpPr>
          <p:cNvPr id="377" name="Google Shape;377;g1049b3fcd2c_0_92"/>
          <p:cNvCxnSpPr>
            <a:stCxn id="367" idx="3"/>
            <a:endCxn id="374" idx="1"/>
          </p:cNvCxnSpPr>
          <p:nvPr/>
        </p:nvCxnSpPr>
        <p:spPr>
          <a:xfrm>
            <a:off x="6792550" y="3553189"/>
            <a:ext cx="839700" cy="3000"/>
          </a:xfrm>
          <a:prstGeom prst="straightConnector1">
            <a:avLst/>
          </a:prstGeom>
          <a:noFill/>
          <a:ln w="28575" cap="flat" cmpd="sng">
            <a:solidFill>
              <a:schemeClr val="dk1"/>
            </a:solidFill>
            <a:prstDash val="solid"/>
            <a:round/>
            <a:headEnd type="none" w="med" len="med"/>
            <a:tailEnd type="none" w="med" len="med"/>
          </a:ln>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g1049b3fcd2c_2_66"/>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b="1"/>
              <a:t>High-Level Functional Requirements (FR)</a:t>
            </a:r>
            <a:endParaRPr b="1"/>
          </a:p>
        </p:txBody>
      </p:sp>
      <p:sp>
        <p:nvSpPr>
          <p:cNvPr id="383" name="Google Shape;383;g1049b3fcd2c_2_6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25</a:t>
            </a:fld>
            <a:endParaRPr/>
          </a:p>
        </p:txBody>
      </p:sp>
      <p:graphicFrame>
        <p:nvGraphicFramePr>
          <p:cNvPr id="384" name="Google Shape;384;g1049b3fcd2c_2_66"/>
          <p:cNvGraphicFramePr/>
          <p:nvPr/>
        </p:nvGraphicFramePr>
        <p:xfrm>
          <a:off x="698263" y="1040290"/>
          <a:ext cx="7747450" cy="3572480"/>
        </p:xfrm>
        <a:graphic>
          <a:graphicData uri="http://schemas.openxmlformats.org/drawingml/2006/table">
            <a:tbl>
              <a:tblPr>
                <a:noFill/>
                <a:tableStyleId>{42A4F924-6D4B-4CF7-BB84-CEE68687BB97}</a:tableStyleId>
              </a:tblPr>
              <a:tblGrid>
                <a:gridCol w="808175">
                  <a:extLst>
                    <a:ext uri="{9D8B030D-6E8A-4147-A177-3AD203B41FA5}">
                      <a16:colId xmlns:a16="http://schemas.microsoft.com/office/drawing/2014/main" val="20000"/>
                    </a:ext>
                  </a:extLst>
                </a:gridCol>
                <a:gridCol w="3562500">
                  <a:extLst>
                    <a:ext uri="{9D8B030D-6E8A-4147-A177-3AD203B41FA5}">
                      <a16:colId xmlns:a16="http://schemas.microsoft.com/office/drawing/2014/main" val="20001"/>
                    </a:ext>
                  </a:extLst>
                </a:gridCol>
                <a:gridCol w="1143625">
                  <a:extLst>
                    <a:ext uri="{9D8B030D-6E8A-4147-A177-3AD203B41FA5}">
                      <a16:colId xmlns:a16="http://schemas.microsoft.com/office/drawing/2014/main" val="20002"/>
                    </a:ext>
                  </a:extLst>
                </a:gridCol>
                <a:gridCol w="2233150">
                  <a:extLst>
                    <a:ext uri="{9D8B030D-6E8A-4147-A177-3AD203B41FA5}">
                      <a16:colId xmlns:a16="http://schemas.microsoft.com/office/drawing/2014/main" val="20003"/>
                    </a:ext>
                  </a:extLst>
                </a:gridCol>
              </a:tblGrid>
              <a:tr h="496350">
                <a:tc>
                  <a:txBody>
                    <a:bodyPr/>
                    <a:lstStyle/>
                    <a:p>
                      <a:pPr marL="0" lvl="0" indent="0" algn="ctr" rtl="0">
                        <a:spcBef>
                          <a:spcPts val="0"/>
                        </a:spcBef>
                        <a:spcAft>
                          <a:spcPts val="0"/>
                        </a:spcAft>
                        <a:buNone/>
                      </a:pPr>
                      <a:r>
                        <a:rPr lang="en" b="1">
                          <a:solidFill>
                            <a:schemeClr val="dk1"/>
                          </a:solidFill>
                          <a:latin typeface="Helvetica Neue"/>
                          <a:ea typeface="Helvetica Neue"/>
                          <a:cs typeface="Helvetica Neue"/>
                          <a:sym typeface="Helvetica Neue"/>
                        </a:rPr>
                        <a:t>ID</a:t>
                      </a:r>
                      <a:endParaRPr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tc>
                  <a:txBody>
                    <a:bodyPr/>
                    <a:lstStyle/>
                    <a:p>
                      <a:pPr marL="0" lvl="0" indent="0" algn="ctr" rtl="0">
                        <a:spcBef>
                          <a:spcPts val="0"/>
                        </a:spcBef>
                        <a:spcAft>
                          <a:spcPts val="0"/>
                        </a:spcAft>
                        <a:buNone/>
                      </a:pPr>
                      <a:r>
                        <a:rPr lang="en" b="1">
                          <a:solidFill>
                            <a:schemeClr val="dk1"/>
                          </a:solidFill>
                          <a:latin typeface="Helvetica Neue"/>
                          <a:ea typeface="Helvetica Neue"/>
                          <a:cs typeface="Helvetica Neue"/>
                          <a:sym typeface="Helvetica Neue"/>
                        </a:rPr>
                        <a:t>Summary</a:t>
                      </a:r>
                      <a:endParaRPr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tc>
                  <a:txBody>
                    <a:bodyPr/>
                    <a:lstStyle/>
                    <a:p>
                      <a:pPr marL="0" lvl="0" indent="0" algn="ctr" rtl="0">
                        <a:spcBef>
                          <a:spcPts val="0"/>
                        </a:spcBef>
                        <a:spcAft>
                          <a:spcPts val="0"/>
                        </a:spcAft>
                        <a:buNone/>
                      </a:pPr>
                      <a:r>
                        <a:rPr lang="en" b="1">
                          <a:solidFill>
                            <a:schemeClr val="dk1"/>
                          </a:solidFill>
                          <a:latin typeface="Helvetica Neue"/>
                          <a:ea typeface="Helvetica Neue"/>
                          <a:cs typeface="Helvetica Neue"/>
                          <a:sym typeface="Helvetica Neue"/>
                        </a:rPr>
                        <a:t>CPE</a:t>
                      </a:r>
                      <a:endParaRPr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tc>
                  <a:txBody>
                    <a:bodyPr/>
                    <a:lstStyle/>
                    <a:p>
                      <a:pPr marL="0" lvl="0" indent="0" algn="ctr" rtl="0">
                        <a:spcBef>
                          <a:spcPts val="0"/>
                        </a:spcBef>
                        <a:spcAft>
                          <a:spcPts val="0"/>
                        </a:spcAft>
                        <a:buNone/>
                      </a:pPr>
                      <a:r>
                        <a:rPr lang="en" b="1">
                          <a:solidFill>
                            <a:schemeClr val="dk1"/>
                          </a:solidFill>
                          <a:latin typeface="Helvetica Neue"/>
                          <a:ea typeface="Helvetica Neue"/>
                          <a:cs typeface="Helvetica Neue"/>
                          <a:sym typeface="Helvetica Neue"/>
                        </a:rPr>
                        <a:t>Satisfied?</a:t>
                      </a:r>
                      <a:endParaRPr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r h="637850">
                <a:tc>
                  <a:txBody>
                    <a:bodyPr/>
                    <a:lstStyle/>
                    <a:p>
                      <a:pPr marL="0" lvl="0" indent="0" algn="ctr" rtl="0">
                        <a:spcBef>
                          <a:spcPts val="0"/>
                        </a:spcBef>
                        <a:spcAft>
                          <a:spcPts val="0"/>
                        </a:spcAft>
                        <a:buNone/>
                      </a:pPr>
                      <a:r>
                        <a:rPr lang="en" b="1">
                          <a:solidFill>
                            <a:schemeClr val="dk1"/>
                          </a:solidFill>
                          <a:latin typeface="Helvetica Neue"/>
                          <a:ea typeface="Helvetica Neue"/>
                          <a:cs typeface="Helvetica Neue"/>
                          <a:sym typeface="Helvetica Neue"/>
                        </a:rPr>
                        <a:t>FR1</a:t>
                      </a:r>
                      <a:endParaRPr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Endurance - self-sustainably survive</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E1, E2</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500">
                          <a:solidFill>
                            <a:schemeClr val="dk1"/>
                          </a:solidFill>
                        </a:rPr>
                        <a:t>❔</a:t>
                      </a:r>
                      <a:endParaRPr sz="1500">
                        <a:solidFill>
                          <a:schemeClr val="dk1"/>
                        </a:solidFill>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496350">
                <a:tc>
                  <a:txBody>
                    <a:bodyPr/>
                    <a:lstStyle/>
                    <a:p>
                      <a:pPr marL="0" lvl="0" indent="0" algn="ctr" rtl="0">
                        <a:spcBef>
                          <a:spcPts val="0"/>
                        </a:spcBef>
                        <a:spcAft>
                          <a:spcPts val="0"/>
                        </a:spcAft>
                        <a:buNone/>
                      </a:pPr>
                      <a:r>
                        <a:rPr lang="en" b="1">
                          <a:solidFill>
                            <a:schemeClr val="dk1"/>
                          </a:solidFill>
                          <a:latin typeface="Helvetica Neue"/>
                          <a:ea typeface="Helvetica Neue"/>
                          <a:cs typeface="Helvetica Neue"/>
                          <a:sym typeface="Helvetica Neue"/>
                        </a:rPr>
                        <a:t>FR2</a:t>
                      </a:r>
                      <a:endParaRPr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Software Components - spacecraft software simulations and other software</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E2, E4</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500">
                          <a:solidFill>
                            <a:schemeClr val="dk1"/>
                          </a:solidFill>
                        </a:rPr>
                        <a:t>❔</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534300">
                <a:tc>
                  <a:txBody>
                    <a:bodyPr/>
                    <a:lstStyle/>
                    <a:p>
                      <a:pPr marL="0" lvl="0" indent="0" algn="ctr" rtl="0">
                        <a:spcBef>
                          <a:spcPts val="0"/>
                        </a:spcBef>
                        <a:spcAft>
                          <a:spcPts val="0"/>
                        </a:spcAft>
                        <a:buNone/>
                      </a:pPr>
                      <a:r>
                        <a:rPr lang="en" b="1">
                          <a:solidFill>
                            <a:schemeClr val="dk1"/>
                          </a:solidFill>
                          <a:latin typeface="Helvetica Neue"/>
                          <a:ea typeface="Helvetica Neue"/>
                          <a:cs typeface="Helvetica Neue"/>
                          <a:sym typeface="Helvetica Neue"/>
                        </a:rPr>
                        <a:t>FR3</a:t>
                      </a:r>
                      <a:endParaRPr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Communication - capable of establishing communications links</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E3</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500">
                          <a:solidFill>
                            <a:schemeClr val="dk1"/>
                          </a:solidFill>
                        </a:rPr>
                        <a:t>❔</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496350">
                <a:tc>
                  <a:txBody>
                    <a:bodyPr/>
                    <a:lstStyle/>
                    <a:p>
                      <a:pPr marL="0" lvl="0" indent="0" algn="ctr" rtl="0">
                        <a:spcBef>
                          <a:spcPts val="0"/>
                        </a:spcBef>
                        <a:spcAft>
                          <a:spcPts val="0"/>
                        </a:spcAft>
                        <a:buNone/>
                      </a:pPr>
                      <a:r>
                        <a:rPr lang="en" b="1">
                          <a:solidFill>
                            <a:schemeClr val="dk1"/>
                          </a:solidFill>
                          <a:latin typeface="Helvetica Neue"/>
                          <a:ea typeface="Helvetica Neue"/>
                          <a:cs typeface="Helvetica Neue"/>
                          <a:sym typeface="Helvetica Neue"/>
                        </a:rPr>
                        <a:t>FR4</a:t>
                      </a:r>
                      <a:endParaRPr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Modularity &amp; Extensibility - modular and extensible software</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E4</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500">
                          <a:solidFill>
                            <a:schemeClr val="dk1"/>
                          </a:solidFill>
                        </a:rPr>
                        <a:t>❔</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496350">
                <a:tc>
                  <a:txBody>
                    <a:bodyPr/>
                    <a:lstStyle/>
                    <a:p>
                      <a:pPr marL="0" lvl="0" indent="0" algn="ctr" rtl="0">
                        <a:spcBef>
                          <a:spcPts val="0"/>
                        </a:spcBef>
                        <a:spcAft>
                          <a:spcPts val="0"/>
                        </a:spcAft>
                        <a:buNone/>
                      </a:pPr>
                      <a:r>
                        <a:rPr lang="en" b="1">
                          <a:solidFill>
                            <a:schemeClr val="dk1"/>
                          </a:solidFill>
                          <a:latin typeface="Helvetica Neue"/>
                          <a:ea typeface="Helvetica Neue"/>
                          <a:cs typeface="Helvetica Neue"/>
                          <a:sym typeface="Helvetica Neue"/>
                        </a:rPr>
                        <a:t>FR5</a:t>
                      </a:r>
                      <a:endParaRPr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Operation - well-documented user interface</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E5</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500" dirty="0">
                          <a:solidFill>
                            <a:schemeClr val="dk1"/>
                          </a:solidFill>
                        </a:rPr>
                        <a:t>❔</a:t>
                      </a:r>
                      <a:endParaRPr dirty="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385" name="Google Shape;385;g1049b3fcd2c_2_66"/>
          <p:cNvSpPr/>
          <p:nvPr/>
        </p:nvSpPr>
        <p:spPr>
          <a:xfrm>
            <a:off x="698300" y="2181375"/>
            <a:ext cx="7747500" cy="18219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g1049b3fcd2c_5_42"/>
          <p:cNvSpPr/>
          <p:nvPr/>
        </p:nvSpPr>
        <p:spPr>
          <a:xfrm>
            <a:off x="69150" y="4408725"/>
            <a:ext cx="605100" cy="734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g1049b3fcd2c_5_42"/>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Software Block Diagram</a:t>
            </a:r>
            <a:endParaRPr/>
          </a:p>
        </p:txBody>
      </p:sp>
      <p:sp>
        <p:nvSpPr>
          <p:cNvPr id="392" name="Google Shape;392;g1049b3fcd2c_5_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26</a:t>
            </a:fld>
            <a:endParaRPr>
              <a:latin typeface="Arial"/>
              <a:ea typeface="Arial"/>
              <a:cs typeface="Arial"/>
              <a:sym typeface="Arial"/>
            </a:endParaRPr>
          </a:p>
        </p:txBody>
      </p:sp>
      <p:pic>
        <p:nvPicPr>
          <p:cNvPr id="393" name="Google Shape;393;g1049b3fcd2c_5_42"/>
          <p:cNvPicPr preferRelativeResize="0"/>
          <p:nvPr/>
        </p:nvPicPr>
        <p:blipFill>
          <a:blip r:embed="rId3">
            <a:alphaModFix/>
          </a:blip>
          <a:stretch>
            <a:fillRect/>
          </a:stretch>
        </p:blipFill>
        <p:spPr>
          <a:xfrm>
            <a:off x="356286" y="879314"/>
            <a:ext cx="8118287" cy="411860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g1049b3fcd2c_0_84"/>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Software Components (FR2)</a:t>
            </a:r>
            <a:endParaRPr/>
          </a:p>
        </p:txBody>
      </p:sp>
      <p:sp>
        <p:nvSpPr>
          <p:cNvPr id="399" name="Google Shape;399;g1049b3fcd2c_0_8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27</a:t>
            </a:fld>
            <a:endParaRPr>
              <a:latin typeface="Arial"/>
              <a:ea typeface="Arial"/>
              <a:cs typeface="Arial"/>
              <a:sym typeface="Arial"/>
            </a:endParaRPr>
          </a:p>
        </p:txBody>
      </p:sp>
      <p:sp>
        <p:nvSpPr>
          <p:cNvPr id="400" name="Google Shape;400;g1049b3fcd2c_0_84"/>
          <p:cNvSpPr txBox="1">
            <a:spLocks noGrp="1"/>
          </p:cNvSpPr>
          <p:nvPr>
            <p:ph type="body" idx="1"/>
          </p:nvPr>
        </p:nvSpPr>
        <p:spPr>
          <a:xfrm>
            <a:off x="440550" y="824025"/>
            <a:ext cx="8262900" cy="548700"/>
          </a:xfrm>
          <a:prstGeom prst="rect">
            <a:avLst/>
          </a:prstGeom>
          <a:solidFill>
            <a:srgbClr val="50505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chemeClr val="lt1"/>
                </a:solidFill>
              </a:rPr>
              <a:t>D</a:t>
            </a:r>
            <a:r>
              <a:rPr lang="en" sz="1600" b="1">
                <a:solidFill>
                  <a:schemeClr val="lt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R2.1, 2.2, 2.3, 2.4, 2.5 </a:t>
            </a:r>
            <a:r>
              <a:rPr lang="en" sz="1600" b="1">
                <a:solidFill>
                  <a:schemeClr val="lt1"/>
                </a:solidFill>
              </a:rPr>
              <a:t>-</a:t>
            </a:r>
            <a:r>
              <a:rPr lang="en">
                <a:solidFill>
                  <a:schemeClr val="lt1"/>
                </a:solidFill>
              </a:rPr>
              <a:t> </a:t>
            </a:r>
            <a:r>
              <a:rPr lang="en" sz="1100">
                <a:solidFill>
                  <a:schemeClr val="lt1"/>
                </a:solidFill>
                <a:latin typeface="Arial"/>
                <a:ea typeface="Arial"/>
                <a:cs typeface="Arial"/>
                <a:sym typeface="Arial"/>
              </a:rPr>
              <a:t>Simulation is capable of simulating an ADCS, GNC, EPS, Link Model, and mock payload subsystems.</a:t>
            </a:r>
            <a:endParaRPr>
              <a:solidFill>
                <a:schemeClr val="lt1"/>
              </a:solidFill>
            </a:endParaRPr>
          </a:p>
        </p:txBody>
      </p:sp>
      <p:graphicFrame>
        <p:nvGraphicFramePr>
          <p:cNvPr id="401" name="Google Shape;401;g1049b3fcd2c_0_84"/>
          <p:cNvGraphicFramePr/>
          <p:nvPr/>
        </p:nvGraphicFramePr>
        <p:xfrm>
          <a:off x="4228500" y="1496945"/>
          <a:ext cx="4474950" cy="3524505"/>
        </p:xfrm>
        <a:graphic>
          <a:graphicData uri="http://schemas.openxmlformats.org/drawingml/2006/table">
            <a:tbl>
              <a:tblPr>
                <a:noFill/>
                <a:tableStyleId>{42A4F924-6D4B-4CF7-BB84-CEE68687BB97}</a:tableStyleId>
              </a:tblPr>
              <a:tblGrid>
                <a:gridCol w="2237475">
                  <a:extLst>
                    <a:ext uri="{9D8B030D-6E8A-4147-A177-3AD203B41FA5}">
                      <a16:colId xmlns:a16="http://schemas.microsoft.com/office/drawing/2014/main" val="20000"/>
                    </a:ext>
                  </a:extLst>
                </a:gridCol>
                <a:gridCol w="2237475">
                  <a:extLst>
                    <a:ext uri="{9D8B030D-6E8A-4147-A177-3AD203B41FA5}">
                      <a16:colId xmlns:a16="http://schemas.microsoft.com/office/drawing/2014/main" val="20001"/>
                    </a:ext>
                  </a:extLst>
                </a:gridCol>
              </a:tblGrid>
              <a:tr h="349625">
                <a:tc>
                  <a:txBody>
                    <a:bodyPr/>
                    <a:lstStyle/>
                    <a:p>
                      <a:pPr marL="0" lvl="0" indent="0" algn="ctr" rtl="0">
                        <a:spcBef>
                          <a:spcPts val="0"/>
                        </a:spcBef>
                        <a:spcAft>
                          <a:spcPts val="0"/>
                        </a:spcAft>
                        <a:buNone/>
                      </a:pPr>
                      <a:r>
                        <a:rPr lang="en" b="1">
                          <a:latin typeface="Helvetica Neue"/>
                          <a:ea typeface="Helvetica Neue"/>
                          <a:cs typeface="Helvetica Neue"/>
                          <a:sym typeface="Helvetica Neue"/>
                        </a:rPr>
                        <a:t>Subsystem</a:t>
                      </a:r>
                      <a:endParaRPr b="1">
                        <a:latin typeface="Helvetica Neue"/>
                        <a:ea typeface="Helvetica Neue"/>
                        <a:cs typeface="Helvetica Neue"/>
                        <a:sym typeface="Helvetica Neue"/>
                      </a:endParaRPr>
                    </a:p>
                  </a:txBody>
                  <a:tcPr marL="91425" marR="91425" marT="91425" marB="91425" anchor="ctr">
                    <a:solidFill>
                      <a:srgbClr val="CCCCCC"/>
                    </a:solidFill>
                  </a:tcPr>
                </a:tc>
                <a:tc>
                  <a:txBody>
                    <a:bodyPr/>
                    <a:lstStyle/>
                    <a:p>
                      <a:pPr marL="0" lvl="0" indent="0" algn="ctr" rtl="0">
                        <a:spcBef>
                          <a:spcPts val="0"/>
                        </a:spcBef>
                        <a:spcAft>
                          <a:spcPts val="0"/>
                        </a:spcAft>
                        <a:buNone/>
                      </a:pPr>
                      <a:r>
                        <a:rPr lang="en" b="1">
                          <a:latin typeface="Helvetica Neue"/>
                          <a:ea typeface="Helvetica Neue"/>
                          <a:cs typeface="Helvetica Neue"/>
                          <a:sym typeface="Helvetica Neue"/>
                        </a:rPr>
                        <a:t>Solution</a:t>
                      </a:r>
                      <a:endParaRPr b="1">
                        <a:latin typeface="Helvetica Neue"/>
                        <a:ea typeface="Helvetica Neue"/>
                        <a:cs typeface="Helvetica Neue"/>
                        <a:sym typeface="Helvetica Neue"/>
                      </a:endParaRPr>
                    </a:p>
                  </a:txBody>
                  <a:tcPr marL="91425" marR="91425" marT="91425" marB="91425" anchor="ctr">
                    <a:solidFill>
                      <a:srgbClr val="CCCCCC"/>
                    </a:solidFill>
                  </a:tcPr>
                </a:tc>
                <a:extLst>
                  <a:ext uri="{0D108BD9-81ED-4DB2-BD59-A6C34878D82A}">
                    <a16:rowId xmlns:a16="http://schemas.microsoft.com/office/drawing/2014/main" val="10000"/>
                  </a:ext>
                </a:extLst>
              </a:tr>
              <a:tr h="685800">
                <a:tc>
                  <a:txBody>
                    <a:bodyPr/>
                    <a:lstStyle/>
                    <a:p>
                      <a:pPr marL="0" lvl="0" indent="0" algn="ctr" rtl="0">
                        <a:spcBef>
                          <a:spcPts val="0"/>
                        </a:spcBef>
                        <a:spcAft>
                          <a:spcPts val="0"/>
                        </a:spcAft>
                        <a:buNone/>
                      </a:pPr>
                      <a:r>
                        <a:rPr lang="en" sz="1300" b="1">
                          <a:latin typeface="Helvetica Neue"/>
                          <a:ea typeface="Helvetica Neue"/>
                          <a:cs typeface="Helvetica Neue"/>
                          <a:sym typeface="Helvetica Neue"/>
                        </a:rPr>
                        <a:t>ADCS</a:t>
                      </a:r>
                      <a:endParaRPr sz="1300" b="1">
                        <a:latin typeface="Helvetica Neue"/>
                        <a:ea typeface="Helvetica Neue"/>
                        <a:cs typeface="Helvetica Neue"/>
                        <a:sym typeface="Helvetica Neue"/>
                      </a:endParaRPr>
                    </a:p>
                    <a:p>
                      <a:pPr marL="0" lvl="0" indent="0" algn="ctr" rtl="0">
                        <a:spcBef>
                          <a:spcPts val="0"/>
                        </a:spcBef>
                        <a:spcAft>
                          <a:spcPts val="0"/>
                        </a:spcAft>
                        <a:buNone/>
                      </a:pPr>
                      <a:r>
                        <a:rPr lang="en" sz="1100">
                          <a:latin typeface="Helvetica Neue"/>
                          <a:ea typeface="Helvetica Neue"/>
                          <a:cs typeface="Helvetica Neue"/>
                          <a:sym typeface="Helvetica Neue"/>
                        </a:rPr>
                        <a:t>(Attitude, Determination, and Control Subsystem)</a:t>
                      </a:r>
                      <a:endParaRPr sz="1100">
                        <a:latin typeface="Helvetica Neue"/>
                        <a:ea typeface="Helvetica Neue"/>
                        <a:cs typeface="Helvetica Neue"/>
                        <a:sym typeface="Helvetica Neue"/>
                      </a:endParaRPr>
                    </a:p>
                  </a:txBody>
                  <a:tcPr marL="91425" marR="91425" marT="0" marB="0" anchor="ctr"/>
                </a:tc>
                <a:tc>
                  <a:txBody>
                    <a:bodyPr/>
                    <a:lstStyle/>
                    <a:p>
                      <a:pPr marL="0" lvl="0" indent="0" algn="l" rtl="0">
                        <a:spcBef>
                          <a:spcPts val="0"/>
                        </a:spcBef>
                        <a:spcAft>
                          <a:spcPts val="0"/>
                        </a:spcAft>
                        <a:buNone/>
                      </a:pPr>
                      <a:endParaRPr sz="1300">
                        <a:latin typeface="Helvetica Neue"/>
                        <a:ea typeface="Helvetica Neue"/>
                        <a:cs typeface="Helvetica Neue"/>
                        <a:sym typeface="Helvetica Neue"/>
                      </a:endParaRPr>
                    </a:p>
                  </a:txBody>
                  <a:tcPr marL="91425" marR="91425" marT="0" marB="0" anchor="ctr"/>
                </a:tc>
                <a:extLst>
                  <a:ext uri="{0D108BD9-81ED-4DB2-BD59-A6C34878D82A}">
                    <a16:rowId xmlns:a16="http://schemas.microsoft.com/office/drawing/2014/main" val="10001"/>
                  </a:ext>
                </a:extLst>
              </a:tr>
              <a:tr h="685800">
                <a:tc>
                  <a:txBody>
                    <a:bodyPr/>
                    <a:lstStyle/>
                    <a:p>
                      <a:pPr marL="0" lvl="0" indent="0" algn="ctr" rtl="0">
                        <a:spcBef>
                          <a:spcPts val="0"/>
                        </a:spcBef>
                        <a:spcAft>
                          <a:spcPts val="0"/>
                        </a:spcAft>
                        <a:buNone/>
                      </a:pPr>
                      <a:r>
                        <a:rPr lang="en" sz="1300" b="1">
                          <a:latin typeface="Helvetica Neue"/>
                          <a:ea typeface="Helvetica Neue"/>
                          <a:cs typeface="Helvetica Neue"/>
                          <a:sym typeface="Helvetica Neue"/>
                        </a:rPr>
                        <a:t>GNC</a:t>
                      </a:r>
                      <a:endParaRPr sz="1300" b="1">
                        <a:latin typeface="Helvetica Neue"/>
                        <a:ea typeface="Helvetica Neue"/>
                        <a:cs typeface="Helvetica Neue"/>
                        <a:sym typeface="Helvetica Neue"/>
                      </a:endParaRPr>
                    </a:p>
                    <a:p>
                      <a:pPr marL="0" lvl="0" indent="0" algn="ctr" rtl="0">
                        <a:spcBef>
                          <a:spcPts val="0"/>
                        </a:spcBef>
                        <a:spcAft>
                          <a:spcPts val="0"/>
                        </a:spcAft>
                        <a:buNone/>
                      </a:pPr>
                      <a:r>
                        <a:rPr lang="en" sz="1100">
                          <a:latin typeface="Helvetica Neue"/>
                          <a:ea typeface="Helvetica Neue"/>
                          <a:cs typeface="Helvetica Neue"/>
                          <a:sym typeface="Helvetica Neue"/>
                        </a:rPr>
                        <a:t>(Guidance, Navigation, and Control Subsystem)</a:t>
                      </a:r>
                      <a:endParaRPr sz="1100">
                        <a:latin typeface="Helvetica Neue"/>
                        <a:ea typeface="Helvetica Neue"/>
                        <a:cs typeface="Helvetica Neue"/>
                        <a:sym typeface="Helvetica Neue"/>
                      </a:endParaRPr>
                    </a:p>
                  </a:txBody>
                  <a:tcPr marL="91425" marR="91425" marT="0" marB="0" anchor="ctr"/>
                </a:tc>
                <a:tc>
                  <a:txBody>
                    <a:bodyPr/>
                    <a:lstStyle/>
                    <a:p>
                      <a:pPr marL="0" lvl="0" indent="0" algn="l" rtl="0">
                        <a:spcBef>
                          <a:spcPts val="0"/>
                        </a:spcBef>
                        <a:spcAft>
                          <a:spcPts val="0"/>
                        </a:spcAft>
                        <a:buClr>
                          <a:schemeClr val="dk1"/>
                        </a:buClr>
                        <a:buSzPts val="1100"/>
                        <a:buFont typeface="Arial"/>
                        <a:buNone/>
                      </a:pPr>
                      <a:endParaRPr sz="13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300">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endParaRPr sz="1300">
                        <a:solidFill>
                          <a:schemeClr val="dk1"/>
                        </a:solidFill>
                        <a:latin typeface="Helvetica Neue"/>
                        <a:ea typeface="Helvetica Neue"/>
                        <a:cs typeface="Helvetica Neue"/>
                        <a:sym typeface="Helvetica Neue"/>
                      </a:endParaRPr>
                    </a:p>
                  </a:txBody>
                  <a:tcPr marL="91425" marR="91425" marT="0" marB="0" anchor="ctr"/>
                </a:tc>
                <a:extLst>
                  <a:ext uri="{0D108BD9-81ED-4DB2-BD59-A6C34878D82A}">
                    <a16:rowId xmlns:a16="http://schemas.microsoft.com/office/drawing/2014/main" val="10002"/>
                  </a:ext>
                </a:extLst>
              </a:tr>
              <a:tr h="567975">
                <a:tc>
                  <a:txBody>
                    <a:bodyPr/>
                    <a:lstStyle/>
                    <a:p>
                      <a:pPr marL="0" lvl="0" indent="0" algn="ctr" rtl="0">
                        <a:spcBef>
                          <a:spcPts val="0"/>
                        </a:spcBef>
                        <a:spcAft>
                          <a:spcPts val="0"/>
                        </a:spcAft>
                        <a:buNone/>
                      </a:pPr>
                      <a:r>
                        <a:rPr lang="en" sz="1300" b="1">
                          <a:latin typeface="Helvetica Neue"/>
                          <a:ea typeface="Helvetica Neue"/>
                          <a:cs typeface="Helvetica Neue"/>
                          <a:sym typeface="Helvetica Neue"/>
                        </a:rPr>
                        <a:t>EPS</a:t>
                      </a:r>
                      <a:endParaRPr sz="1300" b="1">
                        <a:latin typeface="Helvetica Neue"/>
                        <a:ea typeface="Helvetica Neue"/>
                        <a:cs typeface="Helvetica Neue"/>
                        <a:sym typeface="Helvetica Neue"/>
                      </a:endParaRPr>
                    </a:p>
                    <a:p>
                      <a:pPr marL="0" lvl="0" indent="0" algn="ctr" rtl="0">
                        <a:spcBef>
                          <a:spcPts val="0"/>
                        </a:spcBef>
                        <a:spcAft>
                          <a:spcPts val="0"/>
                        </a:spcAft>
                        <a:buNone/>
                      </a:pPr>
                      <a:r>
                        <a:rPr lang="en" sz="1100">
                          <a:latin typeface="Helvetica Neue"/>
                          <a:ea typeface="Helvetica Neue"/>
                          <a:cs typeface="Helvetica Neue"/>
                          <a:sym typeface="Helvetica Neue"/>
                        </a:rPr>
                        <a:t>(Environment and Power Subsystem)</a:t>
                      </a:r>
                      <a:endParaRPr sz="1100">
                        <a:latin typeface="Helvetica Neue"/>
                        <a:ea typeface="Helvetica Neue"/>
                        <a:cs typeface="Helvetica Neue"/>
                        <a:sym typeface="Helvetica Neue"/>
                      </a:endParaRPr>
                    </a:p>
                  </a:txBody>
                  <a:tcPr marL="91425" marR="91425" marT="0" marB="0" anchor="ctr"/>
                </a:tc>
                <a:tc>
                  <a:txBody>
                    <a:bodyPr/>
                    <a:lstStyle/>
                    <a:p>
                      <a:pPr marL="0" lvl="0" indent="0" algn="l" rtl="0">
                        <a:spcBef>
                          <a:spcPts val="0"/>
                        </a:spcBef>
                        <a:spcAft>
                          <a:spcPts val="0"/>
                        </a:spcAft>
                        <a:buNone/>
                      </a:pPr>
                      <a:endParaRPr sz="1300">
                        <a:latin typeface="Helvetica Neue"/>
                        <a:ea typeface="Helvetica Neue"/>
                        <a:cs typeface="Helvetica Neue"/>
                        <a:sym typeface="Helvetica Neue"/>
                      </a:endParaRPr>
                    </a:p>
                  </a:txBody>
                  <a:tcPr marL="91425" marR="91425" marT="0" marB="0" anchor="ctr"/>
                </a:tc>
                <a:extLst>
                  <a:ext uri="{0D108BD9-81ED-4DB2-BD59-A6C34878D82A}">
                    <a16:rowId xmlns:a16="http://schemas.microsoft.com/office/drawing/2014/main" val="10003"/>
                  </a:ext>
                </a:extLst>
              </a:tr>
              <a:tr h="510975">
                <a:tc>
                  <a:txBody>
                    <a:bodyPr/>
                    <a:lstStyle/>
                    <a:p>
                      <a:pPr marL="0" lvl="0" indent="0" algn="ctr" rtl="0">
                        <a:spcBef>
                          <a:spcPts val="0"/>
                        </a:spcBef>
                        <a:spcAft>
                          <a:spcPts val="0"/>
                        </a:spcAft>
                        <a:buNone/>
                      </a:pPr>
                      <a:endParaRPr sz="1300" b="1">
                        <a:solidFill>
                          <a:schemeClr val="lt1"/>
                        </a:solidFill>
                        <a:latin typeface="Helvetica Neue"/>
                        <a:ea typeface="Helvetica Neue"/>
                        <a:cs typeface="Helvetica Neue"/>
                        <a:sym typeface="Helvetica Neue"/>
                      </a:endParaRPr>
                    </a:p>
                    <a:p>
                      <a:pPr marL="0" lvl="0" indent="0" algn="ctr" rtl="0">
                        <a:spcBef>
                          <a:spcPts val="0"/>
                        </a:spcBef>
                        <a:spcAft>
                          <a:spcPts val="0"/>
                        </a:spcAft>
                        <a:buNone/>
                      </a:pPr>
                      <a:r>
                        <a:rPr lang="en" sz="1300" b="1">
                          <a:latin typeface="Helvetica Neue"/>
                          <a:ea typeface="Helvetica Neue"/>
                          <a:cs typeface="Helvetica Neue"/>
                          <a:sym typeface="Helvetica Neue"/>
                        </a:rPr>
                        <a:t>Link Model</a:t>
                      </a:r>
                      <a:br>
                        <a:rPr lang="en" sz="1300" b="1">
                          <a:latin typeface="Helvetica Neue"/>
                          <a:ea typeface="Helvetica Neue"/>
                          <a:cs typeface="Helvetica Neue"/>
                          <a:sym typeface="Helvetica Neue"/>
                        </a:rPr>
                      </a:br>
                      <a:endParaRPr sz="1300" b="1">
                        <a:latin typeface="Helvetica Neue"/>
                        <a:ea typeface="Helvetica Neue"/>
                        <a:cs typeface="Helvetica Neue"/>
                        <a:sym typeface="Helvetica Neue"/>
                      </a:endParaRPr>
                    </a:p>
                  </a:txBody>
                  <a:tcPr marL="91425" marR="91425" marT="0" marB="0" anchor="ctr"/>
                </a:tc>
                <a:tc>
                  <a:txBody>
                    <a:bodyPr/>
                    <a:lstStyle/>
                    <a:p>
                      <a:pPr marL="0" lvl="0" indent="0" algn="l" rtl="0">
                        <a:spcBef>
                          <a:spcPts val="0"/>
                        </a:spcBef>
                        <a:spcAft>
                          <a:spcPts val="0"/>
                        </a:spcAft>
                        <a:buNone/>
                      </a:pPr>
                      <a:endParaRPr sz="1300">
                        <a:latin typeface="Helvetica Neue"/>
                        <a:ea typeface="Helvetica Neue"/>
                        <a:cs typeface="Helvetica Neue"/>
                        <a:sym typeface="Helvetica Neue"/>
                      </a:endParaRPr>
                    </a:p>
                  </a:txBody>
                  <a:tcPr marL="91425" marR="91425" marT="0" marB="0" anchor="ctr"/>
                </a:tc>
                <a:extLst>
                  <a:ext uri="{0D108BD9-81ED-4DB2-BD59-A6C34878D82A}">
                    <a16:rowId xmlns:a16="http://schemas.microsoft.com/office/drawing/2014/main" val="10004"/>
                  </a:ext>
                </a:extLst>
              </a:tr>
              <a:tr h="510975">
                <a:tc>
                  <a:txBody>
                    <a:bodyPr/>
                    <a:lstStyle/>
                    <a:p>
                      <a:pPr marL="0" lvl="0" indent="0" algn="ctr" rtl="0">
                        <a:spcBef>
                          <a:spcPts val="0"/>
                        </a:spcBef>
                        <a:spcAft>
                          <a:spcPts val="0"/>
                        </a:spcAft>
                        <a:buNone/>
                      </a:pPr>
                      <a:endParaRPr sz="1300" b="1">
                        <a:latin typeface="Helvetica Neue"/>
                        <a:ea typeface="Helvetica Neue"/>
                        <a:cs typeface="Helvetica Neue"/>
                        <a:sym typeface="Helvetica Neue"/>
                      </a:endParaRPr>
                    </a:p>
                    <a:p>
                      <a:pPr marL="0" lvl="0" indent="0" algn="ctr" rtl="0">
                        <a:spcBef>
                          <a:spcPts val="0"/>
                        </a:spcBef>
                        <a:spcAft>
                          <a:spcPts val="0"/>
                        </a:spcAft>
                        <a:buNone/>
                      </a:pPr>
                      <a:r>
                        <a:rPr lang="en" sz="1300" b="1">
                          <a:latin typeface="Helvetica Neue"/>
                          <a:ea typeface="Helvetica Neue"/>
                          <a:cs typeface="Helvetica Neue"/>
                          <a:sym typeface="Helvetica Neue"/>
                        </a:rPr>
                        <a:t>Mock Payload</a:t>
                      </a:r>
                      <a:br>
                        <a:rPr lang="en" sz="1300" b="1">
                          <a:latin typeface="Helvetica Neue"/>
                          <a:ea typeface="Helvetica Neue"/>
                          <a:cs typeface="Helvetica Neue"/>
                          <a:sym typeface="Helvetica Neue"/>
                        </a:rPr>
                      </a:br>
                      <a:endParaRPr sz="1300" b="1">
                        <a:latin typeface="Helvetica Neue"/>
                        <a:ea typeface="Helvetica Neue"/>
                        <a:cs typeface="Helvetica Neue"/>
                        <a:sym typeface="Helvetica Neue"/>
                      </a:endParaRPr>
                    </a:p>
                  </a:txBody>
                  <a:tcPr marL="91425" marR="91425" marT="0" marB="0" anchor="ctr"/>
                </a:tc>
                <a:tc>
                  <a:txBody>
                    <a:bodyPr/>
                    <a:lstStyle/>
                    <a:p>
                      <a:pPr marL="0" lvl="0" indent="0" algn="l" rtl="0">
                        <a:spcBef>
                          <a:spcPts val="0"/>
                        </a:spcBef>
                        <a:spcAft>
                          <a:spcPts val="0"/>
                        </a:spcAft>
                        <a:buNone/>
                      </a:pPr>
                      <a:endParaRPr sz="1300" dirty="0">
                        <a:latin typeface="Helvetica Neue"/>
                        <a:ea typeface="Helvetica Neue"/>
                        <a:cs typeface="Helvetica Neue"/>
                        <a:sym typeface="Helvetica Neue"/>
                      </a:endParaRPr>
                    </a:p>
                  </a:txBody>
                  <a:tcPr marL="91425" marR="91425" marT="0" marB="0" anchor="ctr"/>
                </a:tc>
                <a:extLst>
                  <a:ext uri="{0D108BD9-81ED-4DB2-BD59-A6C34878D82A}">
                    <a16:rowId xmlns:a16="http://schemas.microsoft.com/office/drawing/2014/main" val="10005"/>
                  </a:ext>
                </a:extLst>
              </a:tr>
            </a:tbl>
          </a:graphicData>
        </a:graphic>
      </p:graphicFrame>
      <p:sp>
        <p:nvSpPr>
          <p:cNvPr id="402" name="Google Shape;402;g1049b3fcd2c_0_84"/>
          <p:cNvSpPr txBox="1">
            <a:spLocks noGrp="1"/>
          </p:cNvSpPr>
          <p:nvPr>
            <p:ph type="body" idx="1"/>
          </p:nvPr>
        </p:nvSpPr>
        <p:spPr>
          <a:xfrm>
            <a:off x="250175" y="1602850"/>
            <a:ext cx="3787800" cy="33753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Subsystems must:</a:t>
            </a:r>
            <a:endParaRPr/>
          </a:p>
          <a:p>
            <a:pPr marL="914400" lvl="1" indent="-317500" algn="l" rtl="0">
              <a:spcBef>
                <a:spcPts val="0"/>
              </a:spcBef>
              <a:spcAft>
                <a:spcPts val="0"/>
              </a:spcAft>
              <a:buSzPts val="1400"/>
              <a:buChar char="○"/>
            </a:pPr>
            <a:r>
              <a:rPr lang="en"/>
              <a:t>Operate realistic models for ground station</a:t>
            </a:r>
            <a:endParaRPr/>
          </a:p>
          <a:p>
            <a:pPr marL="914400" lvl="1" indent="-317500" algn="l" rtl="0">
              <a:spcBef>
                <a:spcPts val="0"/>
              </a:spcBef>
              <a:spcAft>
                <a:spcPts val="0"/>
              </a:spcAft>
              <a:buSzPts val="1400"/>
              <a:buChar char="○"/>
            </a:pPr>
            <a:r>
              <a:rPr lang="en"/>
              <a:t>Be able to be commanded</a:t>
            </a:r>
            <a:endParaRPr/>
          </a:p>
          <a:p>
            <a:pPr marL="914400" lvl="1" indent="-317500" algn="l" rtl="0">
              <a:spcBef>
                <a:spcPts val="0"/>
              </a:spcBef>
              <a:spcAft>
                <a:spcPts val="0"/>
              </a:spcAft>
              <a:buSzPts val="1400"/>
              <a:buChar char="○"/>
            </a:pPr>
            <a:r>
              <a:rPr lang="en"/>
              <a:t>Send telemetry in response to Status of Health command (SoH)</a:t>
            </a:r>
            <a:endParaRPr/>
          </a:p>
          <a:p>
            <a:pPr marL="914400" lvl="1" indent="-317500" algn="l" rtl="0">
              <a:spcBef>
                <a:spcPts val="0"/>
              </a:spcBef>
              <a:spcAft>
                <a:spcPts val="0"/>
              </a:spcAft>
              <a:buSzPts val="1400"/>
              <a:buChar char="○"/>
            </a:pPr>
            <a:r>
              <a:rPr lang="en"/>
              <a:t>Store telemetry points in a log file</a:t>
            </a:r>
            <a:endParaRPr/>
          </a:p>
          <a:p>
            <a:pPr marL="914400" lvl="1" indent="-317500" algn="l" rtl="0">
              <a:spcBef>
                <a:spcPts val="0"/>
              </a:spcBef>
              <a:spcAft>
                <a:spcPts val="0"/>
              </a:spcAft>
              <a:buSzPts val="1400"/>
              <a:buChar char="○"/>
            </a:pPr>
            <a:r>
              <a:rPr lang="en"/>
              <a:t>ADCS/GNC:</a:t>
            </a:r>
            <a:endParaRPr/>
          </a:p>
          <a:p>
            <a:pPr marL="1371600" lvl="2" indent="-317500" algn="l" rtl="0">
              <a:spcBef>
                <a:spcPts val="0"/>
              </a:spcBef>
              <a:spcAft>
                <a:spcPts val="0"/>
              </a:spcAft>
              <a:buSzPts val="1400"/>
              <a:buChar char="■"/>
            </a:pPr>
            <a:r>
              <a:rPr lang="en"/>
              <a:t>Be adjustable over secondary communication</a:t>
            </a:r>
            <a:endParaRPr sz="2000" b="1" i="1">
              <a:solidFill>
                <a:schemeClr val="accent1"/>
              </a:solidFill>
            </a:endParaRPr>
          </a:p>
        </p:txBody>
      </p:sp>
      <p:pic>
        <p:nvPicPr>
          <p:cNvPr id="403" name="Google Shape;403;g1049b3fcd2c_0_84"/>
          <p:cNvPicPr preferRelativeResize="0"/>
          <p:nvPr/>
        </p:nvPicPr>
        <p:blipFill>
          <a:blip r:embed="rId3">
            <a:alphaModFix/>
          </a:blip>
          <a:stretch>
            <a:fillRect/>
          </a:stretch>
        </p:blipFill>
        <p:spPr>
          <a:xfrm>
            <a:off x="7413650" y="3310465"/>
            <a:ext cx="393600" cy="393600"/>
          </a:xfrm>
          <a:prstGeom prst="rect">
            <a:avLst/>
          </a:prstGeom>
          <a:noFill/>
          <a:ln>
            <a:noFill/>
          </a:ln>
        </p:spPr>
      </p:pic>
      <p:pic>
        <p:nvPicPr>
          <p:cNvPr id="404" name="Google Shape;404;g1049b3fcd2c_0_84"/>
          <p:cNvPicPr preferRelativeResize="0"/>
          <p:nvPr/>
        </p:nvPicPr>
        <p:blipFill>
          <a:blip r:embed="rId4">
            <a:alphaModFix/>
          </a:blip>
          <a:stretch>
            <a:fillRect/>
          </a:stretch>
        </p:blipFill>
        <p:spPr>
          <a:xfrm>
            <a:off x="6557325" y="3340596"/>
            <a:ext cx="609651" cy="393599"/>
          </a:xfrm>
          <a:prstGeom prst="rect">
            <a:avLst/>
          </a:prstGeom>
          <a:noFill/>
          <a:ln>
            <a:noFill/>
          </a:ln>
        </p:spPr>
      </p:pic>
      <p:pic>
        <p:nvPicPr>
          <p:cNvPr id="405" name="Google Shape;405;g1049b3fcd2c_0_84"/>
          <p:cNvPicPr preferRelativeResize="0"/>
          <p:nvPr/>
        </p:nvPicPr>
        <p:blipFill>
          <a:blip r:embed="rId5">
            <a:alphaModFix/>
          </a:blip>
          <a:stretch>
            <a:fillRect/>
          </a:stretch>
        </p:blipFill>
        <p:spPr>
          <a:xfrm>
            <a:off x="8053981" y="2696350"/>
            <a:ext cx="524794" cy="393600"/>
          </a:xfrm>
          <a:prstGeom prst="rect">
            <a:avLst/>
          </a:prstGeom>
          <a:noFill/>
          <a:ln>
            <a:noFill/>
          </a:ln>
        </p:spPr>
      </p:pic>
      <p:pic>
        <p:nvPicPr>
          <p:cNvPr id="406" name="Google Shape;406;g1049b3fcd2c_0_84"/>
          <p:cNvPicPr preferRelativeResize="0"/>
          <p:nvPr/>
        </p:nvPicPr>
        <p:blipFill rotWithShape="1">
          <a:blip r:embed="rId6">
            <a:alphaModFix/>
          </a:blip>
          <a:srcRect t="10793" r="56689"/>
          <a:stretch/>
        </p:blipFill>
        <p:spPr>
          <a:xfrm>
            <a:off x="7413672" y="2700713"/>
            <a:ext cx="393600" cy="393510"/>
          </a:xfrm>
          <a:prstGeom prst="rect">
            <a:avLst/>
          </a:prstGeom>
          <a:noFill/>
          <a:ln>
            <a:noFill/>
          </a:ln>
        </p:spPr>
      </p:pic>
      <p:pic>
        <p:nvPicPr>
          <p:cNvPr id="407" name="Google Shape;407;g1049b3fcd2c_0_84"/>
          <p:cNvPicPr preferRelativeResize="0"/>
          <p:nvPr/>
        </p:nvPicPr>
        <p:blipFill>
          <a:blip r:embed="rId4">
            <a:alphaModFix/>
          </a:blip>
          <a:stretch>
            <a:fillRect/>
          </a:stretch>
        </p:blipFill>
        <p:spPr>
          <a:xfrm>
            <a:off x="6557325" y="2727696"/>
            <a:ext cx="609651" cy="393599"/>
          </a:xfrm>
          <a:prstGeom prst="rect">
            <a:avLst/>
          </a:prstGeom>
          <a:noFill/>
          <a:ln>
            <a:noFill/>
          </a:ln>
        </p:spPr>
      </p:pic>
      <p:pic>
        <p:nvPicPr>
          <p:cNvPr id="408" name="Google Shape;408;g1049b3fcd2c_0_84"/>
          <p:cNvPicPr preferRelativeResize="0"/>
          <p:nvPr/>
        </p:nvPicPr>
        <p:blipFill>
          <a:blip r:embed="rId4">
            <a:alphaModFix/>
          </a:blip>
          <a:stretch>
            <a:fillRect/>
          </a:stretch>
        </p:blipFill>
        <p:spPr>
          <a:xfrm>
            <a:off x="6557300" y="2030421"/>
            <a:ext cx="609651" cy="393599"/>
          </a:xfrm>
          <a:prstGeom prst="rect">
            <a:avLst/>
          </a:prstGeom>
          <a:noFill/>
          <a:ln>
            <a:noFill/>
          </a:ln>
        </p:spPr>
      </p:pic>
      <p:pic>
        <p:nvPicPr>
          <p:cNvPr id="409" name="Google Shape;409;g1049b3fcd2c_0_84"/>
          <p:cNvPicPr preferRelativeResize="0"/>
          <p:nvPr/>
        </p:nvPicPr>
        <p:blipFill rotWithShape="1">
          <a:blip r:embed="rId6">
            <a:alphaModFix/>
          </a:blip>
          <a:srcRect t="10793" r="56689"/>
          <a:stretch/>
        </p:blipFill>
        <p:spPr>
          <a:xfrm>
            <a:off x="7413659" y="2013183"/>
            <a:ext cx="393600" cy="393510"/>
          </a:xfrm>
          <a:prstGeom prst="rect">
            <a:avLst/>
          </a:prstGeom>
          <a:noFill/>
          <a:ln>
            <a:noFill/>
          </a:ln>
        </p:spPr>
      </p:pic>
      <p:pic>
        <p:nvPicPr>
          <p:cNvPr id="410" name="Google Shape;410;g1049b3fcd2c_0_84"/>
          <p:cNvPicPr preferRelativeResize="0"/>
          <p:nvPr/>
        </p:nvPicPr>
        <p:blipFill>
          <a:blip r:embed="rId5">
            <a:alphaModFix/>
          </a:blip>
          <a:stretch>
            <a:fillRect/>
          </a:stretch>
        </p:blipFill>
        <p:spPr>
          <a:xfrm>
            <a:off x="8053956" y="2013130"/>
            <a:ext cx="524794" cy="393600"/>
          </a:xfrm>
          <a:prstGeom prst="rect">
            <a:avLst/>
          </a:prstGeom>
          <a:noFill/>
          <a:ln>
            <a:noFill/>
          </a:ln>
        </p:spPr>
      </p:pic>
      <p:pic>
        <p:nvPicPr>
          <p:cNvPr id="411" name="Google Shape;411;g1049b3fcd2c_0_84"/>
          <p:cNvPicPr preferRelativeResize="0"/>
          <p:nvPr/>
        </p:nvPicPr>
        <p:blipFill rotWithShape="1">
          <a:blip r:embed="rId6">
            <a:alphaModFix/>
          </a:blip>
          <a:srcRect t="10793" r="56689"/>
          <a:stretch/>
        </p:blipFill>
        <p:spPr>
          <a:xfrm>
            <a:off x="6665350" y="3867311"/>
            <a:ext cx="393600" cy="393528"/>
          </a:xfrm>
          <a:prstGeom prst="rect">
            <a:avLst/>
          </a:prstGeom>
          <a:noFill/>
          <a:ln>
            <a:noFill/>
          </a:ln>
        </p:spPr>
      </p:pic>
      <p:pic>
        <p:nvPicPr>
          <p:cNvPr id="412" name="Google Shape;412;g1049b3fcd2c_0_84"/>
          <p:cNvPicPr preferRelativeResize="0"/>
          <p:nvPr/>
        </p:nvPicPr>
        <p:blipFill>
          <a:blip r:embed="rId3">
            <a:alphaModFix/>
          </a:blip>
          <a:stretch>
            <a:fillRect/>
          </a:stretch>
        </p:blipFill>
        <p:spPr>
          <a:xfrm>
            <a:off x="7413662" y="3910574"/>
            <a:ext cx="393600" cy="393600"/>
          </a:xfrm>
          <a:prstGeom prst="rect">
            <a:avLst/>
          </a:prstGeom>
          <a:noFill/>
          <a:ln>
            <a:noFill/>
          </a:ln>
        </p:spPr>
      </p:pic>
      <p:pic>
        <p:nvPicPr>
          <p:cNvPr id="413" name="Google Shape;413;g1049b3fcd2c_0_84"/>
          <p:cNvPicPr preferRelativeResize="0"/>
          <p:nvPr/>
        </p:nvPicPr>
        <p:blipFill>
          <a:blip r:embed="rId5">
            <a:alphaModFix/>
          </a:blip>
          <a:stretch>
            <a:fillRect/>
          </a:stretch>
        </p:blipFill>
        <p:spPr>
          <a:xfrm>
            <a:off x="6599756" y="4471881"/>
            <a:ext cx="524794" cy="393600"/>
          </a:xfrm>
          <a:prstGeom prst="rect">
            <a:avLst/>
          </a:prstGeom>
          <a:noFill/>
          <a:ln>
            <a:noFill/>
          </a:ln>
        </p:spPr>
      </p:pic>
      <p:pic>
        <p:nvPicPr>
          <p:cNvPr id="414" name="Google Shape;414;g1049b3fcd2c_0_84"/>
          <p:cNvPicPr preferRelativeResize="0"/>
          <p:nvPr/>
        </p:nvPicPr>
        <p:blipFill>
          <a:blip r:embed="rId3">
            <a:alphaModFix/>
          </a:blip>
          <a:stretch>
            <a:fillRect/>
          </a:stretch>
        </p:blipFill>
        <p:spPr>
          <a:xfrm>
            <a:off x="7413662" y="4510682"/>
            <a:ext cx="393600" cy="393600"/>
          </a:xfrm>
          <a:prstGeom prst="rect">
            <a:avLst/>
          </a:prstGeom>
          <a:noFill/>
          <a:ln>
            <a:noFill/>
          </a:ln>
        </p:spPr>
      </p:pic>
      <p:sp>
        <p:nvSpPr>
          <p:cNvPr id="415" name="Google Shape;415;g1049b3fcd2c_0_84"/>
          <p:cNvSpPr txBox="1"/>
          <p:nvPr/>
        </p:nvSpPr>
        <p:spPr>
          <a:xfrm>
            <a:off x="7413650" y="2375687"/>
            <a:ext cx="393600" cy="29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a:latin typeface="Helvetica Neue"/>
                <a:ea typeface="Helvetica Neue"/>
                <a:cs typeface="Helvetica Neue"/>
                <a:sym typeface="Helvetica Neue"/>
              </a:rPr>
              <a:t>STK</a:t>
            </a:r>
            <a:endParaRPr sz="700">
              <a:latin typeface="Helvetica Neue"/>
              <a:ea typeface="Helvetica Neue"/>
              <a:cs typeface="Helvetica Neue"/>
              <a:sym typeface="Helvetica Neue"/>
            </a:endParaRPr>
          </a:p>
        </p:txBody>
      </p:sp>
      <p:sp>
        <p:nvSpPr>
          <p:cNvPr id="416" name="Google Shape;416;g1049b3fcd2c_0_84"/>
          <p:cNvSpPr txBox="1"/>
          <p:nvPr/>
        </p:nvSpPr>
        <p:spPr>
          <a:xfrm>
            <a:off x="7413663" y="3064427"/>
            <a:ext cx="393600" cy="29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a:latin typeface="Helvetica Neue"/>
                <a:ea typeface="Helvetica Neue"/>
                <a:cs typeface="Helvetica Neue"/>
                <a:sym typeface="Helvetica Neue"/>
              </a:rPr>
              <a:t>STK</a:t>
            </a:r>
            <a:endParaRPr sz="700">
              <a:latin typeface="Helvetica Neue"/>
              <a:ea typeface="Helvetica Neue"/>
              <a:cs typeface="Helvetica Neue"/>
              <a:sym typeface="Helvetica Neue"/>
            </a:endParaRPr>
          </a:p>
        </p:txBody>
      </p:sp>
      <p:sp>
        <p:nvSpPr>
          <p:cNvPr id="417" name="Google Shape;417;g1049b3fcd2c_0_84"/>
          <p:cNvSpPr txBox="1"/>
          <p:nvPr/>
        </p:nvSpPr>
        <p:spPr>
          <a:xfrm>
            <a:off x="6665325" y="4226827"/>
            <a:ext cx="393600" cy="29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a:latin typeface="Helvetica Neue"/>
                <a:ea typeface="Helvetica Neue"/>
                <a:cs typeface="Helvetica Neue"/>
                <a:sym typeface="Helvetica Neue"/>
              </a:rPr>
              <a:t>STK</a:t>
            </a:r>
            <a:endParaRPr sz="700">
              <a:latin typeface="Helvetica Neue"/>
              <a:ea typeface="Helvetica Neue"/>
              <a:cs typeface="Helvetica Neue"/>
              <a:sym typeface="Helvetica Neue"/>
            </a:endParaRPr>
          </a:p>
        </p:txBody>
      </p:sp>
      <p:sp>
        <p:nvSpPr>
          <p:cNvPr id="418" name="Google Shape;418;g1049b3fcd2c_0_84"/>
          <p:cNvSpPr txBox="1"/>
          <p:nvPr/>
        </p:nvSpPr>
        <p:spPr>
          <a:xfrm>
            <a:off x="8053950" y="2375687"/>
            <a:ext cx="548700" cy="29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a:latin typeface="Helvetica Neue"/>
                <a:ea typeface="Helvetica Neue"/>
                <a:cs typeface="Helvetica Neue"/>
                <a:sym typeface="Helvetica Neue"/>
              </a:rPr>
              <a:t>KubOS</a:t>
            </a:r>
            <a:endParaRPr sz="700">
              <a:latin typeface="Helvetica Neue"/>
              <a:ea typeface="Helvetica Neue"/>
              <a:cs typeface="Helvetica Neue"/>
              <a:sym typeface="Helvetica Neue"/>
            </a:endParaRPr>
          </a:p>
        </p:txBody>
      </p:sp>
      <p:sp>
        <p:nvSpPr>
          <p:cNvPr id="419" name="Google Shape;419;g1049b3fcd2c_0_84"/>
          <p:cNvSpPr txBox="1"/>
          <p:nvPr/>
        </p:nvSpPr>
        <p:spPr>
          <a:xfrm>
            <a:off x="8053975" y="3064427"/>
            <a:ext cx="548700" cy="29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a:latin typeface="Helvetica Neue"/>
                <a:ea typeface="Helvetica Neue"/>
                <a:cs typeface="Helvetica Neue"/>
                <a:sym typeface="Helvetica Neue"/>
              </a:rPr>
              <a:t>KubOS</a:t>
            </a:r>
            <a:endParaRPr sz="700">
              <a:latin typeface="Helvetica Neue"/>
              <a:ea typeface="Helvetica Neue"/>
              <a:cs typeface="Helvetica Neue"/>
              <a:sym typeface="Helvetica Neue"/>
            </a:endParaRPr>
          </a:p>
        </p:txBody>
      </p:sp>
      <p:sp>
        <p:nvSpPr>
          <p:cNvPr id="420" name="Google Shape;420;g1049b3fcd2c_0_84"/>
          <p:cNvSpPr txBox="1"/>
          <p:nvPr/>
        </p:nvSpPr>
        <p:spPr>
          <a:xfrm>
            <a:off x="6587800" y="4810182"/>
            <a:ext cx="548700" cy="29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a:latin typeface="Helvetica Neue"/>
                <a:ea typeface="Helvetica Neue"/>
                <a:cs typeface="Helvetica Neue"/>
                <a:sym typeface="Helvetica Neue"/>
              </a:rPr>
              <a:t>KubOS</a:t>
            </a:r>
            <a:endParaRPr sz="700">
              <a:latin typeface="Helvetica Neue"/>
              <a:ea typeface="Helvetica Neue"/>
              <a:cs typeface="Helvetica Neue"/>
              <a:sym typeface="Helvetica Neue"/>
            </a:endParaRPr>
          </a:p>
        </p:txBody>
      </p:sp>
      <p:sp>
        <p:nvSpPr>
          <p:cNvPr id="421" name="Google Shape;421;g1049b3fcd2c_0_84"/>
          <p:cNvSpPr txBox="1"/>
          <p:nvPr/>
        </p:nvSpPr>
        <p:spPr>
          <a:xfrm>
            <a:off x="7336100" y="3617290"/>
            <a:ext cx="548700" cy="29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a:latin typeface="Helvetica Neue"/>
                <a:ea typeface="Helvetica Neue"/>
                <a:cs typeface="Helvetica Neue"/>
                <a:sym typeface="Helvetica Neue"/>
              </a:rPr>
              <a:t>Python</a:t>
            </a:r>
            <a:endParaRPr sz="700">
              <a:latin typeface="Helvetica Neue"/>
              <a:ea typeface="Helvetica Neue"/>
              <a:cs typeface="Helvetica Neue"/>
              <a:sym typeface="Helvetica Neue"/>
            </a:endParaRPr>
          </a:p>
        </p:txBody>
      </p:sp>
      <p:sp>
        <p:nvSpPr>
          <p:cNvPr id="422" name="Google Shape;422;g1049b3fcd2c_0_84"/>
          <p:cNvSpPr txBox="1"/>
          <p:nvPr/>
        </p:nvSpPr>
        <p:spPr>
          <a:xfrm>
            <a:off x="7336100" y="4213736"/>
            <a:ext cx="548700" cy="29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a:latin typeface="Helvetica Neue"/>
                <a:ea typeface="Helvetica Neue"/>
                <a:cs typeface="Helvetica Neue"/>
                <a:sym typeface="Helvetica Neue"/>
              </a:rPr>
              <a:t>Python</a:t>
            </a:r>
            <a:endParaRPr sz="700">
              <a:latin typeface="Helvetica Neue"/>
              <a:ea typeface="Helvetica Neue"/>
              <a:cs typeface="Helvetica Neue"/>
              <a:sym typeface="Helvetica Neue"/>
            </a:endParaRPr>
          </a:p>
        </p:txBody>
      </p:sp>
      <p:sp>
        <p:nvSpPr>
          <p:cNvPr id="423" name="Google Shape;423;g1049b3fcd2c_0_84"/>
          <p:cNvSpPr txBox="1"/>
          <p:nvPr/>
        </p:nvSpPr>
        <p:spPr>
          <a:xfrm>
            <a:off x="7336125" y="4810182"/>
            <a:ext cx="548700" cy="292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700">
                <a:latin typeface="Helvetica Neue"/>
                <a:ea typeface="Helvetica Neue"/>
                <a:cs typeface="Helvetica Neue"/>
                <a:sym typeface="Helvetica Neue"/>
              </a:rPr>
              <a:t>Python</a:t>
            </a:r>
            <a:endParaRPr sz="700">
              <a:latin typeface="Helvetica Neue"/>
              <a:ea typeface="Helvetica Neue"/>
              <a:cs typeface="Helvetica Neue"/>
              <a:sym typeface="Helvetica Neue"/>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g1049b3fcd2c_5_17"/>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Software Components (FR2)</a:t>
            </a:r>
            <a:endParaRPr/>
          </a:p>
        </p:txBody>
      </p:sp>
      <p:sp>
        <p:nvSpPr>
          <p:cNvPr id="429" name="Google Shape;429;g1049b3fcd2c_5_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28</a:t>
            </a:fld>
            <a:endParaRPr>
              <a:latin typeface="Arial"/>
              <a:ea typeface="Arial"/>
              <a:cs typeface="Arial"/>
              <a:sym typeface="Arial"/>
            </a:endParaRPr>
          </a:p>
        </p:txBody>
      </p:sp>
      <p:sp>
        <p:nvSpPr>
          <p:cNvPr id="430" name="Google Shape;430;g1049b3fcd2c_5_17"/>
          <p:cNvSpPr txBox="1">
            <a:spLocks noGrp="1"/>
          </p:cNvSpPr>
          <p:nvPr>
            <p:ph type="body" idx="1"/>
          </p:nvPr>
        </p:nvSpPr>
        <p:spPr>
          <a:xfrm>
            <a:off x="440550" y="824025"/>
            <a:ext cx="8262900" cy="548700"/>
          </a:xfrm>
          <a:prstGeom prst="rect">
            <a:avLst/>
          </a:prstGeom>
          <a:solidFill>
            <a:srgbClr val="50505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chemeClr val="lt1"/>
                </a:solidFill>
              </a:rPr>
              <a:t>D</a:t>
            </a:r>
            <a:r>
              <a:rPr lang="en" sz="1600" b="1">
                <a:solidFill>
                  <a:schemeClr val="lt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R2.1, 2.2, 2.3, 2.4, 2.5 </a:t>
            </a:r>
            <a:r>
              <a:rPr lang="en" sz="1600" b="1">
                <a:solidFill>
                  <a:schemeClr val="lt1"/>
                </a:solidFill>
              </a:rPr>
              <a:t>-</a:t>
            </a:r>
            <a:r>
              <a:rPr lang="en">
                <a:solidFill>
                  <a:schemeClr val="lt1"/>
                </a:solidFill>
              </a:rPr>
              <a:t> </a:t>
            </a:r>
            <a:r>
              <a:rPr lang="en" sz="1100">
                <a:solidFill>
                  <a:schemeClr val="lt1"/>
                </a:solidFill>
                <a:latin typeface="Arial"/>
                <a:ea typeface="Arial"/>
                <a:cs typeface="Arial"/>
                <a:sym typeface="Arial"/>
              </a:rPr>
              <a:t>Simulation is capable of simulating an ADCS, GNC, EPS, Link Model, and mock payload subsystems.</a:t>
            </a:r>
            <a:endParaRPr>
              <a:solidFill>
                <a:schemeClr val="lt1"/>
              </a:solidFill>
            </a:endParaRPr>
          </a:p>
        </p:txBody>
      </p:sp>
      <p:graphicFrame>
        <p:nvGraphicFramePr>
          <p:cNvPr id="431" name="Google Shape;431;g1049b3fcd2c_5_17"/>
          <p:cNvGraphicFramePr/>
          <p:nvPr/>
        </p:nvGraphicFramePr>
        <p:xfrm>
          <a:off x="4228500" y="1549108"/>
          <a:ext cx="4474950" cy="3361140"/>
        </p:xfrm>
        <a:graphic>
          <a:graphicData uri="http://schemas.openxmlformats.org/drawingml/2006/table">
            <a:tbl>
              <a:tblPr>
                <a:noFill/>
                <a:tableStyleId>{42A4F924-6D4B-4CF7-BB84-CEE68687BB97}</a:tableStyleId>
              </a:tblPr>
              <a:tblGrid>
                <a:gridCol w="2237475">
                  <a:extLst>
                    <a:ext uri="{9D8B030D-6E8A-4147-A177-3AD203B41FA5}">
                      <a16:colId xmlns:a16="http://schemas.microsoft.com/office/drawing/2014/main" val="20000"/>
                    </a:ext>
                  </a:extLst>
                </a:gridCol>
                <a:gridCol w="2237475">
                  <a:extLst>
                    <a:ext uri="{9D8B030D-6E8A-4147-A177-3AD203B41FA5}">
                      <a16:colId xmlns:a16="http://schemas.microsoft.com/office/drawing/2014/main" val="20001"/>
                    </a:ext>
                  </a:extLst>
                </a:gridCol>
              </a:tblGrid>
              <a:tr h="393925">
                <a:tc>
                  <a:txBody>
                    <a:bodyPr/>
                    <a:lstStyle/>
                    <a:p>
                      <a:pPr marL="0" lvl="0" indent="0" algn="ctr" rtl="0">
                        <a:spcBef>
                          <a:spcPts val="0"/>
                        </a:spcBef>
                        <a:spcAft>
                          <a:spcPts val="0"/>
                        </a:spcAft>
                        <a:buNone/>
                      </a:pPr>
                      <a:r>
                        <a:rPr lang="en" b="1">
                          <a:latin typeface="Helvetica Neue"/>
                          <a:ea typeface="Helvetica Neue"/>
                          <a:cs typeface="Helvetica Neue"/>
                          <a:sym typeface="Helvetica Neue"/>
                        </a:rPr>
                        <a:t>Criteria</a:t>
                      </a:r>
                      <a:endParaRPr b="1">
                        <a:latin typeface="Helvetica Neue"/>
                        <a:ea typeface="Helvetica Neue"/>
                        <a:cs typeface="Helvetica Neue"/>
                        <a:sym typeface="Helvetica Neue"/>
                      </a:endParaRPr>
                    </a:p>
                  </a:txBody>
                  <a:tcPr marL="91425" marR="91425" marT="91425" marB="91425" anchor="ctr">
                    <a:solidFill>
                      <a:srgbClr val="CCCCCC"/>
                    </a:solidFill>
                  </a:tcPr>
                </a:tc>
                <a:tc>
                  <a:txBody>
                    <a:bodyPr/>
                    <a:lstStyle/>
                    <a:p>
                      <a:pPr marL="0" lvl="0" indent="0" algn="ctr" rtl="0">
                        <a:spcBef>
                          <a:spcPts val="0"/>
                        </a:spcBef>
                        <a:spcAft>
                          <a:spcPts val="0"/>
                        </a:spcAft>
                        <a:buNone/>
                      </a:pPr>
                      <a:r>
                        <a:rPr lang="en" b="1">
                          <a:latin typeface="Helvetica Neue"/>
                          <a:ea typeface="Helvetica Neue"/>
                          <a:cs typeface="Helvetica Neue"/>
                          <a:sym typeface="Helvetica Neue"/>
                        </a:rPr>
                        <a:t>Solution</a:t>
                      </a:r>
                      <a:endParaRPr b="1">
                        <a:latin typeface="Helvetica Neue"/>
                        <a:ea typeface="Helvetica Neue"/>
                        <a:cs typeface="Helvetica Neue"/>
                        <a:sym typeface="Helvetica Neue"/>
                      </a:endParaRPr>
                    </a:p>
                  </a:txBody>
                  <a:tcPr marL="91425" marR="91425" marT="91425" marB="91425" anchor="ctr">
                    <a:solidFill>
                      <a:srgbClr val="CCCCCC"/>
                    </a:solidFill>
                  </a:tcPr>
                </a:tc>
                <a:extLst>
                  <a:ext uri="{0D108BD9-81ED-4DB2-BD59-A6C34878D82A}">
                    <a16:rowId xmlns:a16="http://schemas.microsoft.com/office/drawing/2014/main" val="10000"/>
                  </a:ext>
                </a:extLst>
              </a:tr>
              <a:tr h="696075">
                <a:tc>
                  <a:txBody>
                    <a:bodyPr/>
                    <a:lstStyle/>
                    <a:p>
                      <a:pPr marL="0" lvl="0" indent="0" algn="l" rtl="0">
                        <a:spcBef>
                          <a:spcPts val="0"/>
                        </a:spcBef>
                        <a:spcAft>
                          <a:spcPts val="0"/>
                        </a:spcAft>
                        <a:buNone/>
                      </a:pPr>
                      <a:r>
                        <a:rPr lang="en" b="1">
                          <a:latin typeface="Helvetica Neue"/>
                          <a:ea typeface="Helvetica Neue"/>
                          <a:cs typeface="Helvetica Neue"/>
                          <a:sym typeface="Helvetica Neue"/>
                        </a:rPr>
                        <a:t>Telemetry SoH</a:t>
                      </a:r>
                      <a:endParaRPr b="1">
                        <a:latin typeface="Helvetica Neue"/>
                        <a:ea typeface="Helvetica Neue"/>
                        <a:cs typeface="Helvetica Neue"/>
                        <a:sym typeface="Helvetica Neue"/>
                      </a:endParaRPr>
                    </a:p>
                  </a:txBody>
                  <a:tcPr marL="91425" marR="91425" marT="91425" marB="91425" anchor="ctr"/>
                </a:tc>
                <a:tc>
                  <a:txBody>
                    <a:bodyPr/>
                    <a:lstStyle/>
                    <a:p>
                      <a:pPr marL="0" lvl="0" indent="0" algn="l" rtl="0">
                        <a:spcBef>
                          <a:spcPts val="0"/>
                        </a:spcBef>
                        <a:spcAft>
                          <a:spcPts val="0"/>
                        </a:spcAft>
                        <a:buNone/>
                      </a:pPr>
                      <a:r>
                        <a:rPr lang="en">
                          <a:latin typeface="Helvetica Neue"/>
                          <a:ea typeface="Helvetica Neue"/>
                          <a:cs typeface="Helvetica Neue"/>
                          <a:sym typeface="Helvetica Neue"/>
                        </a:rPr>
                        <a:t>“Healthy” or “unhealthy” status report</a:t>
                      </a:r>
                      <a:endParaRPr>
                        <a:latin typeface="Helvetica Neue"/>
                        <a:ea typeface="Helvetica Neue"/>
                        <a:cs typeface="Helvetica Neue"/>
                        <a:sym typeface="Helvetica Neue"/>
                      </a:endParaRPr>
                    </a:p>
                  </a:txBody>
                  <a:tcPr marL="91425" marR="91425" marT="91425" marB="91425" anchor="ctr"/>
                </a:tc>
                <a:extLst>
                  <a:ext uri="{0D108BD9-81ED-4DB2-BD59-A6C34878D82A}">
                    <a16:rowId xmlns:a16="http://schemas.microsoft.com/office/drawing/2014/main" val="10001"/>
                  </a:ext>
                </a:extLst>
              </a:tr>
              <a:tr h="703775">
                <a:tc>
                  <a:txBody>
                    <a:bodyPr/>
                    <a:lstStyle/>
                    <a:p>
                      <a:pPr marL="0" lvl="0" indent="0" algn="l" rtl="0">
                        <a:spcBef>
                          <a:spcPts val="0"/>
                        </a:spcBef>
                        <a:spcAft>
                          <a:spcPts val="0"/>
                        </a:spcAft>
                        <a:buNone/>
                      </a:pPr>
                      <a:r>
                        <a:rPr lang="en" b="1">
                          <a:latin typeface="Helvetica Neue"/>
                          <a:ea typeface="Helvetica Neue"/>
                          <a:cs typeface="Helvetica Neue"/>
                          <a:sym typeface="Helvetica Neue"/>
                        </a:rPr>
                        <a:t>Commandability</a:t>
                      </a:r>
                      <a:endParaRPr b="1">
                        <a:latin typeface="Helvetica Neue"/>
                        <a:ea typeface="Helvetica Neue"/>
                        <a:cs typeface="Helvetica Neue"/>
                        <a:sym typeface="Helvetica Neue"/>
                      </a:endParaRPr>
                    </a:p>
                  </a:txBody>
                  <a:tcPr marL="91425" marR="91425" marT="91425" marB="91425" anchor="ctr"/>
                </a:tc>
                <a:tc>
                  <a:txBody>
                    <a:bodyPr/>
                    <a:lstStyle/>
                    <a:p>
                      <a:pPr marL="0" lvl="0" indent="0" algn="l" rtl="0">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C&amp;DH</a:t>
                      </a:r>
                      <a:endParaRPr>
                        <a:solidFill>
                          <a:schemeClr val="dk1"/>
                        </a:solidFill>
                        <a:latin typeface="Helvetica Neue"/>
                        <a:ea typeface="Helvetica Neue"/>
                        <a:cs typeface="Helvetica Neue"/>
                        <a:sym typeface="Helvetica Neue"/>
                      </a:endParaRPr>
                    </a:p>
                    <a:p>
                      <a:pPr marL="0" lvl="0" indent="0" algn="l" rtl="0">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Message Broker</a:t>
                      </a:r>
                      <a:endParaRPr>
                        <a:solidFill>
                          <a:schemeClr val="dk1"/>
                        </a:solidFill>
                        <a:latin typeface="Helvetica Neue"/>
                        <a:ea typeface="Helvetica Neue"/>
                        <a:cs typeface="Helvetica Neue"/>
                        <a:sym typeface="Helvetica Neue"/>
                      </a:endParaRPr>
                    </a:p>
                  </a:txBody>
                  <a:tcPr marL="91425" marR="91425" marT="91425" marB="91425" anchor="ctr"/>
                </a:tc>
                <a:extLst>
                  <a:ext uri="{0D108BD9-81ED-4DB2-BD59-A6C34878D82A}">
                    <a16:rowId xmlns:a16="http://schemas.microsoft.com/office/drawing/2014/main" val="10002"/>
                  </a:ext>
                </a:extLst>
              </a:tr>
              <a:tr h="742150">
                <a:tc>
                  <a:txBody>
                    <a:bodyPr/>
                    <a:lstStyle/>
                    <a:p>
                      <a:pPr marL="0" lvl="0" indent="0" algn="l" rtl="0">
                        <a:spcBef>
                          <a:spcPts val="0"/>
                        </a:spcBef>
                        <a:spcAft>
                          <a:spcPts val="0"/>
                        </a:spcAft>
                        <a:buNone/>
                      </a:pPr>
                      <a:r>
                        <a:rPr lang="en" b="1">
                          <a:latin typeface="Helvetica Neue"/>
                          <a:ea typeface="Helvetica Neue"/>
                          <a:cs typeface="Helvetica Neue"/>
                          <a:sym typeface="Helvetica Neue"/>
                        </a:rPr>
                        <a:t>Telemetry Logging</a:t>
                      </a:r>
                      <a:endParaRPr b="1">
                        <a:latin typeface="Helvetica Neue"/>
                        <a:ea typeface="Helvetica Neue"/>
                        <a:cs typeface="Helvetica Neue"/>
                        <a:sym typeface="Helvetica Neue"/>
                      </a:endParaRPr>
                    </a:p>
                  </a:txBody>
                  <a:tcPr marL="91425" marR="91425" marT="91425" marB="91425" anchor="ctr"/>
                </a:tc>
                <a:tc>
                  <a:txBody>
                    <a:bodyPr/>
                    <a:lstStyle/>
                    <a:p>
                      <a:pPr marL="0" lvl="0" indent="0" algn="l" rtl="0">
                        <a:spcBef>
                          <a:spcPts val="0"/>
                        </a:spcBef>
                        <a:spcAft>
                          <a:spcPts val="0"/>
                        </a:spcAft>
                        <a:buNone/>
                      </a:pPr>
                      <a:r>
                        <a:rPr lang="en">
                          <a:latin typeface="Helvetica Neue"/>
                          <a:ea typeface="Helvetica Neue"/>
                          <a:cs typeface="Helvetica Neue"/>
                          <a:sym typeface="Helvetica Neue"/>
                        </a:rPr>
                        <a:t>Python</a:t>
                      </a:r>
                      <a:endParaRPr>
                        <a:latin typeface="Helvetica Neue"/>
                        <a:ea typeface="Helvetica Neue"/>
                        <a:cs typeface="Helvetica Neue"/>
                        <a:sym typeface="Helvetica Neue"/>
                      </a:endParaRPr>
                    </a:p>
                    <a:p>
                      <a:pPr marL="0" lvl="0" indent="0" algn="l" rtl="0">
                        <a:spcBef>
                          <a:spcPts val="0"/>
                        </a:spcBef>
                        <a:spcAft>
                          <a:spcPts val="0"/>
                        </a:spcAft>
                        <a:buNone/>
                      </a:pPr>
                      <a:r>
                        <a:rPr lang="en">
                          <a:latin typeface="Helvetica Neue"/>
                          <a:ea typeface="Helvetica Neue"/>
                          <a:cs typeface="Helvetica Neue"/>
                          <a:sym typeface="Helvetica Neue"/>
                        </a:rPr>
                        <a:t>Docker Compose</a:t>
                      </a:r>
                      <a:endParaRPr>
                        <a:latin typeface="Helvetica Neue"/>
                        <a:ea typeface="Helvetica Neue"/>
                        <a:cs typeface="Helvetica Neue"/>
                        <a:sym typeface="Helvetica Neue"/>
                      </a:endParaRPr>
                    </a:p>
                  </a:txBody>
                  <a:tcPr marL="91425" marR="91425" marT="91425" marB="91425" anchor="ctr"/>
                </a:tc>
                <a:extLst>
                  <a:ext uri="{0D108BD9-81ED-4DB2-BD59-A6C34878D82A}">
                    <a16:rowId xmlns:a16="http://schemas.microsoft.com/office/drawing/2014/main" val="10003"/>
                  </a:ext>
                </a:extLst>
              </a:tr>
              <a:tr h="547475">
                <a:tc>
                  <a:txBody>
                    <a:bodyPr/>
                    <a:lstStyle/>
                    <a:p>
                      <a:pPr marL="0" lvl="0" indent="0" algn="l" rtl="0">
                        <a:spcBef>
                          <a:spcPts val="0"/>
                        </a:spcBef>
                        <a:spcAft>
                          <a:spcPts val="0"/>
                        </a:spcAft>
                        <a:buNone/>
                      </a:pPr>
                      <a:r>
                        <a:rPr lang="en" b="1">
                          <a:latin typeface="Helvetica Neue"/>
                          <a:ea typeface="Helvetica Neue"/>
                          <a:cs typeface="Helvetica Neue"/>
                          <a:sym typeface="Helvetica Neue"/>
                        </a:rPr>
                        <a:t>ADCS/GNC</a:t>
                      </a:r>
                      <a:endParaRPr b="1">
                        <a:latin typeface="Helvetica Neue"/>
                        <a:ea typeface="Helvetica Neue"/>
                        <a:cs typeface="Helvetica Neue"/>
                        <a:sym typeface="Helvetica Neue"/>
                      </a:endParaRPr>
                    </a:p>
                  </a:txBody>
                  <a:tcPr marL="91425" marR="91425" marT="91425" marB="91425" anchor="ctr"/>
                </a:tc>
                <a:tc>
                  <a:txBody>
                    <a:bodyPr/>
                    <a:lstStyle/>
                    <a:p>
                      <a:pPr marL="0" lvl="0" indent="0" algn="l" rtl="0">
                        <a:spcBef>
                          <a:spcPts val="0"/>
                        </a:spcBef>
                        <a:spcAft>
                          <a:spcPts val="0"/>
                        </a:spcAft>
                        <a:buNone/>
                      </a:pPr>
                      <a:r>
                        <a:rPr lang="en" dirty="0">
                          <a:latin typeface="Helvetica Neue"/>
                          <a:ea typeface="Helvetica Neue"/>
                          <a:cs typeface="Helvetica Neue"/>
                          <a:sym typeface="Helvetica Neue"/>
                        </a:rPr>
                        <a:t>C&amp;DH/</a:t>
                      </a:r>
                      <a:endParaRPr dirty="0">
                        <a:latin typeface="Helvetica Neue"/>
                        <a:ea typeface="Helvetica Neue"/>
                        <a:cs typeface="Helvetica Neue"/>
                        <a:sym typeface="Helvetica Neue"/>
                      </a:endParaRPr>
                    </a:p>
                    <a:p>
                      <a:pPr marL="0" lvl="0" indent="0" algn="l" rtl="0">
                        <a:spcBef>
                          <a:spcPts val="0"/>
                        </a:spcBef>
                        <a:spcAft>
                          <a:spcPts val="0"/>
                        </a:spcAft>
                        <a:buNone/>
                      </a:pPr>
                      <a:r>
                        <a:rPr lang="en" dirty="0">
                          <a:latin typeface="Helvetica Neue"/>
                          <a:ea typeface="Helvetica Neue"/>
                          <a:cs typeface="Helvetica Neue"/>
                          <a:sym typeface="Helvetica Neue"/>
                        </a:rPr>
                        <a:t>Configurable parameter files</a:t>
                      </a:r>
                      <a:endParaRPr dirty="0">
                        <a:latin typeface="Helvetica Neue"/>
                        <a:ea typeface="Helvetica Neue"/>
                        <a:cs typeface="Helvetica Neue"/>
                        <a:sym typeface="Helvetica Neue"/>
                      </a:endParaRPr>
                    </a:p>
                  </a:txBody>
                  <a:tcPr marL="91425" marR="91425" marT="91425" marB="91425" anchor="ctr"/>
                </a:tc>
                <a:extLst>
                  <a:ext uri="{0D108BD9-81ED-4DB2-BD59-A6C34878D82A}">
                    <a16:rowId xmlns:a16="http://schemas.microsoft.com/office/drawing/2014/main" val="10004"/>
                  </a:ext>
                </a:extLst>
              </a:tr>
            </a:tbl>
          </a:graphicData>
        </a:graphic>
      </p:graphicFrame>
      <p:sp>
        <p:nvSpPr>
          <p:cNvPr id="432" name="Google Shape;432;g1049b3fcd2c_5_17"/>
          <p:cNvSpPr txBox="1">
            <a:spLocks noGrp="1"/>
          </p:cNvSpPr>
          <p:nvPr>
            <p:ph type="body" idx="1"/>
          </p:nvPr>
        </p:nvSpPr>
        <p:spPr>
          <a:xfrm>
            <a:off x="251631" y="1602921"/>
            <a:ext cx="3999900" cy="33753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Subsystems must:</a:t>
            </a:r>
            <a:endParaRPr/>
          </a:p>
          <a:p>
            <a:pPr marL="914400" lvl="1" indent="-317500" algn="l" rtl="0">
              <a:spcBef>
                <a:spcPts val="0"/>
              </a:spcBef>
              <a:spcAft>
                <a:spcPts val="0"/>
              </a:spcAft>
              <a:buSzPts val="1400"/>
              <a:buChar char="○"/>
            </a:pPr>
            <a:r>
              <a:rPr lang="en"/>
              <a:t>Operate realistic models for ground station</a:t>
            </a:r>
            <a:endParaRPr/>
          </a:p>
          <a:p>
            <a:pPr marL="914400" lvl="1" indent="-317500" algn="l" rtl="0">
              <a:spcBef>
                <a:spcPts val="0"/>
              </a:spcBef>
              <a:spcAft>
                <a:spcPts val="0"/>
              </a:spcAft>
              <a:buSzPts val="1400"/>
              <a:buChar char="○"/>
            </a:pPr>
            <a:r>
              <a:rPr lang="en"/>
              <a:t>Be able to be commanded</a:t>
            </a:r>
            <a:endParaRPr/>
          </a:p>
          <a:p>
            <a:pPr marL="914400" lvl="1" indent="-317500" algn="l" rtl="0">
              <a:spcBef>
                <a:spcPts val="0"/>
              </a:spcBef>
              <a:spcAft>
                <a:spcPts val="0"/>
              </a:spcAft>
              <a:buSzPts val="1400"/>
              <a:buChar char="○"/>
            </a:pPr>
            <a:r>
              <a:rPr lang="en"/>
              <a:t>Send telemetry in response to Status of Health command (SoH)</a:t>
            </a:r>
            <a:endParaRPr/>
          </a:p>
          <a:p>
            <a:pPr marL="914400" lvl="1" indent="-317500" algn="l" rtl="0">
              <a:spcBef>
                <a:spcPts val="0"/>
              </a:spcBef>
              <a:spcAft>
                <a:spcPts val="0"/>
              </a:spcAft>
              <a:buSzPts val="1400"/>
              <a:buChar char="○"/>
            </a:pPr>
            <a:r>
              <a:rPr lang="en"/>
              <a:t>Store telemetry points in a log file</a:t>
            </a:r>
            <a:endParaRPr/>
          </a:p>
          <a:p>
            <a:pPr marL="914400" lvl="1" indent="-317500" algn="l" rtl="0">
              <a:spcBef>
                <a:spcPts val="0"/>
              </a:spcBef>
              <a:spcAft>
                <a:spcPts val="0"/>
              </a:spcAft>
              <a:buSzPts val="1400"/>
              <a:buChar char="○"/>
            </a:pPr>
            <a:r>
              <a:rPr lang="en"/>
              <a:t>ADCS/GNC:</a:t>
            </a:r>
            <a:endParaRPr/>
          </a:p>
          <a:p>
            <a:pPr marL="1371600" lvl="2" indent="-317500" algn="l" rtl="0">
              <a:spcBef>
                <a:spcPts val="0"/>
              </a:spcBef>
              <a:spcAft>
                <a:spcPts val="0"/>
              </a:spcAft>
              <a:buSzPts val="1400"/>
              <a:buChar char="■"/>
            </a:pPr>
            <a:r>
              <a:rPr lang="en"/>
              <a:t>Be adjustable over secondary communication</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g1049b3fcd2c_2_153"/>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Software Block Diagram: Design Requirements</a:t>
            </a:r>
            <a:endParaRPr/>
          </a:p>
        </p:txBody>
      </p:sp>
      <p:sp>
        <p:nvSpPr>
          <p:cNvPr id="438" name="Google Shape;438;g1049b3fcd2c_2_1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29</a:t>
            </a:fld>
            <a:endParaRPr>
              <a:latin typeface="Arial"/>
              <a:ea typeface="Arial"/>
              <a:cs typeface="Arial"/>
              <a:sym typeface="Arial"/>
            </a:endParaRPr>
          </a:p>
        </p:txBody>
      </p:sp>
      <p:pic>
        <p:nvPicPr>
          <p:cNvPr id="439" name="Google Shape;439;g1049b3fcd2c_2_153"/>
          <p:cNvPicPr preferRelativeResize="0"/>
          <p:nvPr/>
        </p:nvPicPr>
        <p:blipFill>
          <a:blip r:embed="rId3">
            <a:alphaModFix/>
          </a:blip>
          <a:stretch>
            <a:fillRect/>
          </a:stretch>
        </p:blipFill>
        <p:spPr>
          <a:xfrm>
            <a:off x="918713" y="777300"/>
            <a:ext cx="7306573" cy="4356113"/>
          </a:xfrm>
          <a:prstGeom prst="rect">
            <a:avLst/>
          </a:prstGeom>
          <a:noFill/>
          <a:ln>
            <a:noFill/>
          </a:ln>
        </p:spPr>
      </p:pic>
      <p:sp>
        <p:nvSpPr>
          <p:cNvPr id="440" name="Google Shape;440;g1049b3fcd2c_2_153"/>
          <p:cNvSpPr/>
          <p:nvPr/>
        </p:nvSpPr>
        <p:spPr>
          <a:xfrm>
            <a:off x="3461800" y="2334700"/>
            <a:ext cx="2400300" cy="1520700"/>
          </a:xfrm>
          <a:prstGeom prst="rect">
            <a:avLst/>
          </a:prstGeom>
          <a:noFill/>
          <a:ln w="1905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g1049b3fcd2c_2_153"/>
          <p:cNvSpPr/>
          <p:nvPr/>
        </p:nvSpPr>
        <p:spPr>
          <a:xfrm>
            <a:off x="3557850" y="2402375"/>
            <a:ext cx="4509600" cy="2654400"/>
          </a:xfrm>
          <a:prstGeom prst="corner">
            <a:avLst>
              <a:gd name="adj1" fmla="val 56939"/>
              <a:gd name="adj2" fmla="val 84555"/>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g1049b3fcd2c_2_153"/>
          <p:cNvSpPr/>
          <p:nvPr/>
        </p:nvSpPr>
        <p:spPr>
          <a:xfrm>
            <a:off x="228600" y="837600"/>
            <a:ext cx="1661100" cy="269400"/>
          </a:xfrm>
          <a:prstGeom prst="rect">
            <a:avLst/>
          </a:prstGeom>
          <a:noFill/>
          <a:ln w="1905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42</a:t>
            </a:r>
            <a:endParaRPr/>
          </a:p>
        </p:txBody>
      </p:sp>
      <p:sp>
        <p:nvSpPr>
          <p:cNvPr id="443" name="Google Shape;443;g1049b3fcd2c_2_153"/>
          <p:cNvSpPr/>
          <p:nvPr/>
        </p:nvSpPr>
        <p:spPr>
          <a:xfrm>
            <a:off x="5921725" y="2170700"/>
            <a:ext cx="2400300" cy="2787900"/>
          </a:xfrm>
          <a:prstGeom prst="rect">
            <a:avLst/>
          </a:prstGeom>
          <a:no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g1049b3fcd2c_2_153"/>
          <p:cNvSpPr/>
          <p:nvPr/>
        </p:nvSpPr>
        <p:spPr>
          <a:xfrm>
            <a:off x="6995150" y="2334700"/>
            <a:ext cx="1148100" cy="1520700"/>
          </a:xfrm>
          <a:prstGeom prst="rect">
            <a:avLst/>
          </a:prstGeom>
          <a:noFill/>
          <a:ln w="1905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g1049b3fcd2c_2_153"/>
          <p:cNvSpPr/>
          <p:nvPr/>
        </p:nvSpPr>
        <p:spPr>
          <a:xfrm>
            <a:off x="228600" y="1167325"/>
            <a:ext cx="1661100" cy="269400"/>
          </a:xfrm>
          <a:prstGeom prst="rect">
            <a:avLst/>
          </a:prstGeom>
          <a:noFill/>
          <a:ln w="1905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STK Components</a:t>
            </a:r>
            <a:endParaRPr/>
          </a:p>
        </p:txBody>
      </p:sp>
      <p:sp>
        <p:nvSpPr>
          <p:cNvPr id="446" name="Google Shape;446;g1049b3fcd2c_2_153"/>
          <p:cNvSpPr/>
          <p:nvPr/>
        </p:nvSpPr>
        <p:spPr>
          <a:xfrm>
            <a:off x="2418200" y="3452850"/>
            <a:ext cx="5806800" cy="1680600"/>
          </a:xfrm>
          <a:prstGeom prst="rect">
            <a:avLst/>
          </a:prstGeom>
          <a:noFill/>
          <a:ln w="1905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g1049b3fcd2c_2_153"/>
          <p:cNvSpPr/>
          <p:nvPr/>
        </p:nvSpPr>
        <p:spPr>
          <a:xfrm>
            <a:off x="1979550" y="821750"/>
            <a:ext cx="1578300" cy="269400"/>
          </a:xfrm>
          <a:prstGeom prst="rect">
            <a:avLst/>
          </a:prstGeom>
          <a:noFill/>
          <a:ln w="1905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KubOS</a:t>
            </a:r>
            <a:endParaRPr/>
          </a:p>
        </p:txBody>
      </p:sp>
      <p:sp>
        <p:nvSpPr>
          <p:cNvPr id="448" name="Google Shape;448;g1049b3fcd2c_2_153"/>
          <p:cNvSpPr/>
          <p:nvPr/>
        </p:nvSpPr>
        <p:spPr>
          <a:xfrm>
            <a:off x="2328750" y="2170700"/>
            <a:ext cx="1311900" cy="1752300"/>
          </a:xfrm>
          <a:prstGeom prst="rect">
            <a:avLst/>
          </a:prstGeom>
          <a:no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g1049b3fcd2c_2_153"/>
          <p:cNvSpPr/>
          <p:nvPr/>
        </p:nvSpPr>
        <p:spPr>
          <a:xfrm>
            <a:off x="1979550" y="1162763"/>
            <a:ext cx="1578300" cy="269400"/>
          </a:xfrm>
          <a:prstGeom prst="rect">
            <a:avLst/>
          </a:prstGeom>
          <a:noFill/>
          <a:ln w="19050"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Custom Code</a:t>
            </a:r>
            <a:endParaRPr/>
          </a:p>
        </p:txBody>
      </p:sp>
      <p:sp>
        <p:nvSpPr>
          <p:cNvPr id="450" name="Google Shape;450;g1049b3fcd2c_2_153"/>
          <p:cNvSpPr/>
          <p:nvPr/>
        </p:nvSpPr>
        <p:spPr>
          <a:xfrm>
            <a:off x="7144250" y="1320900"/>
            <a:ext cx="923100" cy="393600"/>
          </a:xfrm>
          <a:prstGeom prst="rect">
            <a:avLst/>
          </a:prstGeom>
          <a:noFill/>
          <a:ln w="19050" cap="flat" cmpd="sng">
            <a:solidFill>
              <a:srgbClr val="F6B26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g1049b3fcd2c_2_153"/>
          <p:cNvSpPr/>
          <p:nvPr/>
        </p:nvSpPr>
        <p:spPr>
          <a:xfrm>
            <a:off x="1167100" y="1503775"/>
            <a:ext cx="1578300" cy="269400"/>
          </a:xfrm>
          <a:prstGeom prst="rect">
            <a:avLst/>
          </a:prstGeom>
          <a:noFill/>
          <a:ln w="19050" cap="flat" cmpd="sng">
            <a:solidFill>
              <a:srgbClr val="F6B26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Docker</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2"/>
                                        </p:tgtEl>
                                        <p:attrNameLst>
                                          <p:attrName>style.visibility</p:attrName>
                                        </p:attrNameLst>
                                      </p:cBhvr>
                                      <p:to>
                                        <p:strVal val="visible"/>
                                      </p:to>
                                    </p:set>
                                    <p:animEffect transition="in" filter="fade">
                                      <p:cBhvr>
                                        <p:cTn id="7" dur="300"/>
                                        <p:tgtEl>
                                          <p:spTgt spid="442"/>
                                        </p:tgtEl>
                                      </p:cBhvr>
                                    </p:animEffect>
                                  </p:childTnLst>
                                </p:cTn>
                              </p:par>
                              <p:par>
                                <p:cTn id="8" presetID="10" presetClass="entr" presetSubtype="0" fill="hold" nodeType="withEffect">
                                  <p:stCondLst>
                                    <p:cond delay="0"/>
                                  </p:stCondLst>
                                  <p:childTnLst>
                                    <p:set>
                                      <p:cBhvr>
                                        <p:cTn id="9" dur="1" fill="hold">
                                          <p:stCondLst>
                                            <p:cond delay="0"/>
                                          </p:stCondLst>
                                        </p:cTn>
                                        <p:tgtEl>
                                          <p:spTgt spid="441"/>
                                        </p:tgtEl>
                                        <p:attrNameLst>
                                          <p:attrName>style.visibility</p:attrName>
                                        </p:attrNameLst>
                                      </p:cBhvr>
                                      <p:to>
                                        <p:strVal val="visible"/>
                                      </p:to>
                                    </p:set>
                                    <p:animEffect transition="in" filter="fade">
                                      <p:cBhvr>
                                        <p:cTn id="10" dur="300"/>
                                        <p:tgtEl>
                                          <p:spTgt spid="44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200"/>
                                        <p:tgtEl>
                                          <p:spTgt spid="441"/>
                                        </p:tgtEl>
                                      </p:cBhvr>
                                    </p:animEffect>
                                    <p:set>
                                      <p:cBhvr>
                                        <p:cTn id="15" dur="1" fill="hold">
                                          <p:stCondLst>
                                            <p:cond delay="200"/>
                                          </p:stCondLst>
                                        </p:cTn>
                                        <p:tgtEl>
                                          <p:spTgt spid="441"/>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200"/>
                                        <p:tgtEl>
                                          <p:spTgt spid="442"/>
                                        </p:tgtEl>
                                      </p:cBhvr>
                                    </p:animEffect>
                                    <p:set>
                                      <p:cBhvr>
                                        <p:cTn id="18" dur="1" fill="hold">
                                          <p:stCondLst>
                                            <p:cond delay="200"/>
                                          </p:stCondLst>
                                        </p:cTn>
                                        <p:tgtEl>
                                          <p:spTgt spid="442"/>
                                        </p:tgtEl>
                                        <p:attrNameLst>
                                          <p:attrName>style.visibility</p:attrName>
                                        </p:attrNameLst>
                                      </p:cBhvr>
                                      <p:to>
                                        <p:strVal val="hidden"/>
                                      </p:to>
                                    </p:set>
                                  </p:childTnLst>
                                </p:cTn>
                              </p:par>
                            </p:childTnLst>
                          </p:cTn>
                        </p:par>
                        <p:par>
                          <p:cTn id="19" fill="hold">
                            <p:stCondLst>
                              <p:cond delay="200"/>
                            </p:stCondLst>
                            <p:childTnLst>
                              <p:par>
                                <p:cTn id="20" presetID="10" presetClass="entr" presetSubtype="0" fill="hold" nodeType="afterEffect">
                                  <p:stCondLst>
                                    <p:cond delay="0"/>
                                  </p:stCondLst>
                                  <p:childTnLst>
                                    <p:set>
                                      <p:cBhvr>
                                        <p:cTn id="21" dur="1" fill="hold">
                                          <p:stCondLst>
                                            <p:cond delay="0"/>
                                          </p:stCondLst>
                                        </p:cTn>
                                        <p:tgtEl>
                                          <p:spTgt spid="440"/>
                                        </p:tgtEl>
                                        <p:attrNameLst>
                                          <p:attrName>style.visibility</p:attrName>
                                        </p:attrNameLst>
                                      </p:cBhvr>
                                      <p:to>
                                        <p:strVal val="visible"/>
                                      </p:to>
                                    </p:set>
                                    <p:animEffect transition="in" filter="fade">
                                      <p:cBhvr>
                                        <p:cTn id="22" dur="300"/>
                                        <p:tgtEl>
                                          <p:spTgt spid="440"/>
                                        </p:tgtEl>
                                      </p:cBhvr>
                                    </p:animEffect>
                                  </p:childTnLst>
                                </p:cTn>
                              </p:par>
                              <p:par>
                                <p:cTn id="23" presetID="10" presetClass="entr" presetSubtype="0" fill="hold" nodeType="withEffect">
                                  <p:stCondLst>
                                    <p:cond delay="0"/>
                                  </p:stCondLst>
                                  <p:childTnLst>
                                    <p:set>
                                      <p:cBhvr>
                                        <p:cTn id="24" dur="1" fill="hold">
                                          <p:stCondLst>
                                            <p:cond delay="0"/>
                                          </p:stCondLst>
                                        </p:cTn>
                                        <p:tgtEl>
                                          <p:spTgt spid="445"/>
                                        </p:tgtEl>
                                        <p:attrNameLst>
                                          <p:attrName>style.visibility</p:attrName>
                                        </p:attrNameLst>
                                      </p:cBhvr>
                                      <p:to>
                                        <p:strVal val="visible"/>
                                      </p:to>
                                    </p:set>
                                    <p:animEffect transition="in" filter="fade">
                                      <p:cBhvr>
                                        <p:cTn id="25" dur="300"/>
                                        <p:tgtEl>
                                          <p:spTgt spid="445"/>
                                        </p:tgtEl>
                                      </p:cBhvr>
                                    </p:animEffect>
                                  </p:childTnLst>
                                </p:cTn>
                              </p:par>
                              <p:par>
                                <p:cTn id="26" presetID="10" presetClass="entr" presetSubtype="0" fill="hold" nodeType="withEffect">
                                  <p:stCondLst>
                                    <p:cond delay="0"/>
                                  </p:stCondLst>
                                  <p:childTnLst>
                                    <p:set>
                                      <p:cBhvr>
                                        <p:cTn id="27" dur="1" fill="hold">
                                          <p:stCondLst>
                                            <p:cond delay="0"/>
                                          </p:stCondLst>
                                        </p:cTn>
                                        <p:tgtEl>
                                          <p:spTgt spid="444"/>
                                        </p:tgtEl>
                                        <p:attrNameLst>
                                          <p:attrName>style.visibility</p:attrName>
                                        </p:attrNameLst>
                                      </p:cBhvr>
                                      <p:to>
                                        <p:strVal val="visible"/>
                                      </p:to>
                                    </p:set>
                                    <p:animEffect transition="in" filter="fade">
                                      <p:cBhvr>
                                        <p:cTn id="28" dur="300"/>
                                        <p:tgtEl>
                                          <p:spTgt spid="44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200"/>
                                        <p:tgtEl>
                                          <p:spTgt spid="440"/>
                                        </p:tgtEl>
                                      </p:cBhvr>
                                    </p:animEffect>
                                    <p:set>
                                      <p:cBhvr>
                                        <p:cTn id="33" dur="1" fill="hold">
                                          <p:stCondLst>
                                            <p:cond delay="200"/>
                                          </p:stCondLst>
                                        </p:cTn>
                                        <p:tgtEl>
                                          <p:spTgt spid="440"/>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200"/>
                                        <p:tgtEl>
                                          <p:spTgt spid="444"/>
                                        </p:tgtEl>
                                      </p:cBhvr>
                                    </p:animEffect>
                                    <p:set>
                                      <p:cBhvr>
                                        <p:cTn id="36" dur="1" fill="hold">
                                          <p:stCondLst>
                                            <p:cond delay="200"/>
                                          </p:stCondLst>
                                        </p:cTn>
                                        <p:tgtEl>
                                          <p:spTgt spid="444"/>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200"/>
                                        <p:tgtEl>
                                          <p:spTgt spid="445"/>
                                        </p:tgtEl>
                                      </p:cBhvr>
                                    </p:animEffect>
                                    <p:set>
                                      <p:cBhvr>
                                        <p:cTn id="39" dur="1" fill="hold">
                                          <p:stCondLst>
                                            <p:cond delay="200"/>
                                          </p:stCondLst>
                                        </p:cTn>
                                        <p:tgtEl>
                                          <p:spTgt spid="445"/>
                                        </p:tgtEl>
                                        <p:attrNameLst>
                                          <p:attrName>style.visibility</p:attrName>
                                        </p:attrNameLst>
                                      </p:cBhvr>
                                      <p:to>
                                        <p:strVal val="hidden"/>
                                      </p:to>
                                    </p:set>
                                  </p:childTnLst>
                                </p:cTn>
                              </p:par>
                            </p:childTnLst>
                          </p:cTn>
                        </p:par>
                        <p:par>
                          <p:cTn id="40" fill="hold">
                            <p:stCondLst>
                              <p:cond delay="200"/>
                            </p:stCondLst>
                            <p:childTnLst>
                              <p:par>
                                <p:cTn id="41" presetID="10" presetClass="entr" presetSubtype="0" fill="hold" nodeType="afterEffect">
                                  <p:stCondLst>
                                    <p:cond delay="0"/>
                                  </p:stCondLst>
                                  <p:childTnLst>
                                    <p:set>
                                      <p:cBhvr>
                                        <p:cTn id="42" dur="1" fill="hold">
                                          <p:stCondLst>
                                            <p:cond delay="0"/>
                                          </p:stCondLst>
                                        </p:cTn>
                                        <p:tgtEl>
                                          <p:spTgt spid="447"/>
                                        </p:tgtEl>
                                        <p:attrNameLst>
                                          <p:attrName>style.visibility</p:attrName>
                                        </p:attrNameLst>
                                      </p:cBhvr>
                                      <p:to>
                                        <p:strVal val="visible"/>
                                      </p:to>
                                    </p:set>
                                    <p:animEffect transition="in" filter="fade">
                                      <p:cBhvr>
                                        <p:cTn id="43" dur="300"/>
                                        <p:tgtEl>
                                          <p:spTgt spid="447"/>
                                        </p:tgtEl>
                                      </p:cBhvr>
                                    </p:animEffect>
                                  </p:childTnLst>
                                </p:cTn>
                              </p:par>
                              <p:par>
                                <p:cTn id="44" presetID="10" presetClass="entr" presetSubtype="0" fill="hold" nodeType="withEffect">
                                  <p:stCondLst>
                                    <p:cond delay="0"/>
                                  </p:stCondLst>
                                  <p:childTnLst>
                                    <p:set>
                                      <p:cBhvr>
                                        <p:cTn id="45" dur="1" fill="hold">
                                          <p:stCondLst>
                                            <p:cond delay="0"/>
                                          </p:stCondLst>
                                        </p:cTn>
                                        <p:tgtEl>
                                          <p:spTgt spid="446"/>
                                        </p:tgtEl>
                                        <p:attrNameLst>
                                          <p:attrName>style.visibility</p:attrName>
                                        </p:attrNameLst>
                                      </p:cBhvr>
                                      <p:to>
                                        <p:strVal val="visible"/>
                                      </p:to>
                                    </p:set>
                                    <p:animEffect transition="in" filter="fade">
                                      <p:cBhvr>
                                        <p:cTn id="46" dur="300"/>
                                        <p:tgtEl>
                                          <p:spTgt spid="44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200"/>
                                        <p:tgtEl>
                                          <p:spTgt spid="447"/>
                                        </p:tgtEl>
                                      </p:cBhvr>
                                    </p:animEffect>
                                    <p:set>
                                      <p:cBhvr>
                                        <p:cTn id="51" dur="1" fill="hold">
                                          <p:stCondLst>
                                            <p:cond delay="200"/>
                                          </p:stCondLst>
                                        </p:cTn>
                                        <p:tgtEl>
                                          <p:spTgt spid="447"/>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200"/>
                                        <p:tgtEl>
                                          <p:spTgt spid="446"/>
                                        </p:tgtEl>
                                      </p:cBhvr>
                                    </p:animEffect>
                                    <p:set>
                                      <p:cBhvr>
                                        <p:cTn id="54" dur="1" fill="hold">
                                          <p:stCondLst>
                                            <p:cond delay="200"/>
                                          </p:stCondLst>
                                        </p:cTn>
                                        <p:tgtEl>
                                          <p:spTgt spid="446"/>
                                        </p:tgtEl>
                                        <p:attrNameLst>
                                          <p:attrName>style.visibility</p:attrName>
                                        </p:attrNameLst>
                                      </p:cBhvr>
                                      <p:to>
                                        <p:strVal val="hidden"/>
                                      </p:to>
                                    </p:set>
                                  </p:childTnLst>
                                </p:cTn>
                              </p:par>
                            </p:childTnLst>
                          </p:cTn>
                        </p:par>
                        <p:par>
                          <p:cTn id="55" fill="hold">
                            <p:stCondLst>
                              <p:cond delay="200"/>
                            </p:stCondLst>
                            <p:childTnLst>
                              <p:par>
                                <p:cTn id="56" presetID="10" presetClass="entr" presetSubtype="0" fill="hold" nodeType="afterEffect">
                                  <p:stCondLst>
                                    <p:cond delay="0"/>
                                  </p:stCondLst>
                                  <p:childTnLst>
                                    <p:set>
                                      <p:cBhvr>
                                        <p:cTn id="57" dur="1" fill="hold">
                                          <p:stCondLst>
                                            <p:cond delay="0"/>
                                          </p:stCondLst>
                                        </p:cTn>
                                        <p:tgtEl>
                                          <p:spTgt spid="448"/>
                                        </p:tgtEl>
                                        <p:attrNameLst>
                                          <p:attrName>style.visibility</p:attrName>
                                        </p:attrNameLst>
                                      </p:cBhvr>
                                      <p:to>
                                        <p:strVal val="visible"/>
                                      </p:to>
                                    </p:set>
                                    <p:animEffect transition="in" filter="fade">
                                      <p:cBhvr>
                                        <p:cTn id="58" dur="300"/>
                                        <p:tgtEl>
                                          <p:spTgt spid="448"/>
                                        </p:tgtEl>
                                      </p:cBhvr>
                                    </p:animEffect>
                                  </p:childTnLst>
                                </p:cTn>
                              </p:par>
                              <p:par>
                                <p:cTn id="59" presetID="10" presetClass="entr" presetSubtype="0" fill="hold" nodeType="withEffect">
                                  <p:stCondLst>
                                    <p:cond delay="0"/>
                                  </p:stCondLst>
                                  <p:childTnLst>
                                    <p:set>
                                      <p:cBhvr>
                                        <p:cTn id="60" dur="1" fill="hold">
                                          <p:stCondLst>
                                            <p:cond delay="0"/>
                                          </p:stCondLst>
                                        </p:cTn>
                                        <p:tgtEl>
                                          <p:spTgt spid="443"/>
                                        </p:tgtEl>
                                        <p:attrNameLst>
                                          <p:attrName>style.visibility</p:attrName>
                                        </p:attrNameLst>
                                      </p:cBhvr>
                                      <p:to>
                                        <p:strVal val="visible"/>
                                      </p:to>
                                    </p:set>
                                    <p:animEffect transition="in" filter="fade">
                                      <p:cBhvr>
                                        <p:cTn id="61" dur="300"/>
                                        <p:tgtEl>
                                          <p:spTgt spid="443"/>
                                        </p:tgtEl>
                                      </p:cBhvr>
                                    </p:animEffect>
                                  </p:childTnLst>
                                </p:cTn>
                              </p:par>
                              <p:par>
                                <p:cTn id="62" presetID="10" presetClass="entr" presetSubtype="0" fill="hold" nodeType="withEffect">
                                  <p:stCondLst>
                                    <p:cond delay="0"/>
                                  </p:stCondLst>
                                  <p:childTnLst>
                                    <p:set>
                                      <p:cBhvr>
                                        <p:cTn id="63" dur="1" fill="hold">
                                          <p:stCondLst>
                                            <p:cond delay="0"/>
                                          </p:stCondLst>
                                        </p:cTn>
                                        <p:tgtEl>
                                          <p:spTgt spid="449"/>
                                        </p:tgtEl>
                                        <p:attrNameLst>
                                          <p:attrName>style.visibility</p:attrName>
                                        </p:attrNameLst>
                                      </p:cBhvr>
                                      <p:to>
                                        <p:strVal val="visible"/>
                                      </p:to>
                                    </p:set>
                                    <p:animEffect transition="in" filter="fade">
                                      <p:cBhvr>
                                        <p:cTn id="64" dur="300"/>
                                        <p:tgtEl>
                                          <p:spTgt spid="449"/>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440"/>
                                        </p:tgtEl>
                                        <p:attrNameLst>
                                          <p:attrName>style.visibility</p:attrName>
                                        </p:attrNameLst>
                                      </p:cBhvr>
                                      <p:to>
                                        <p:strVal val="visible"/>
                                      </p:to>
                                    </p:set>
                                    <p:animEffect transition="in" filter="fade">
                                      <p:cBhvr>
                                        <p:cTn id="69" dur="300"/>
                                        <p:tgtEl>
                                          <p:spTgt spid="440"/>
                                        </p:tgtEl>
                                      </p:cBhvr>
                                    </p:animEffect>
                                  </p:childTnLst>
                                </p:cTn>
                              </p:par>
                              <p:par>
                                <p:cTn id="70" presetID="10" presetClass="entr" presetSubtype="0" fill="hold" nodeType="withEffect">
                                  <p:stCondLst>
                                    <p:cond delay="0"/>
                                  </p:stCondLst>
                                  <p:childTnLst>
                                    <p:set>
                                      <p:cBhvr>
                                        <p:cTn id="71" dur="1" fill="hold">
                                          <p:stCondLst>
                                            <p:cond delay="0"/>
                                          </p:stCondLst>
                                        </p:cTn>
                                        <p:tgtEl>
                                          <p:spTgt spid="441"/>
                                        </p:tgtEl>
                                        <p:attrNameLst>
                                          <p:attrName>style.visibility</p:attrName>
                                        </p:attrNameLst>
                                      </p:cBhvr>
                                      <p:to>
                                        <p:strVal val="visible"/>
                                      </p:to>
                                    </p:set>
                                    <p:animEffect transition="in" filter="fade">
                                      <p:cBhvr>
                                        <p:cTn id="72" dur="300"/>
                                        <p:tgtEl>
                                          <p:spTgt spid="441"/>
                                        </p:tgtEl>
                                      </p:cBhvr>
                                    </p:animEffect>
                                  </p:childTnLst>
                                </p:cTn>
                              </p:par>
                              <p:par>
                                <p:cTn id="73" presetID="10" presetClass="entr" presetSubtype="0" fill="hold" nodeType="withEffect">
                                  <p:stCondLst>
                                    <p:cond delay="0"/>
                                  </p:stCondLst>
                                  <p:childTnLst>
                                    <p:set>
                                      <p:cBhvr>
                                        <p:cTn id="74" dur="1" fill="hold">
                                          <p:stCondLst>
                                            <p:cond delay="0"/>
                                          </p:stCondLst>
                                        </p:cTn>
                                        <p:tgtEl>
                                          <p:spTgt spid="442"/>
                                        </p:tgtEl>
                                        <p:attrNameLst>
                                          <p:attrName>style.visibility</p:attrName>
                                        </p:attrNameLst>
                                      </p:cBhvr>
                                      <p:to>
                                        <p:strVal val="visible"/>
                                      </p:to>
                                    </p:set>
                                    <p:animEffect transition="in" filter="fade">
                                      <p:cBhvr>
                                        <p:cTn id="75" dur="300"/>
                                        <p:tgtEl>
                                          <p:spTgt spid="442"/>
                                        </p:tgtEl>
                                      </p:cBhvr>
                                    </p:animEffect>
                                  </p:childTnLst>
                                </p:cTn>
                              </p:par>
                              <p:par>
                                <p:cTn id="76" presetID="10" presetClass="entr" presetSubtype="0" fill="hold" nodeType="withEffect">
                                  <p:stCondLst>
                                    <p:cond delay="0"/>
                                  </p:stCondLst>
                                  <p:childTnLst>
                                    <p:set>
                                      <p:cBhvr>
                                        <p:cTn id="77" dur="1" fill="hold">
                                          <p:stCondLst>
                                            <p:cond delay="0"/>
                                          </p:stCondLst>
                                        </p:cTn>
                                        <p:tgtEl>
                                          <p:spTgt spid="445"/>
                                        </p:tgtEl>
                                        <p:attrNameLst>
                                          <p:attrName>style.visibility</p:attrName>
                                        </p:attrNameLst>
                                      </p:cBhvr>
                                      <p:to>
                                        <p:strVal val="visible"/>
                                      </p:to>
                                    </p:set>
                                    <p:animEffect transition="in" filter="fade">
                                      <p:cBhvr>
                                        <p:cTn id="78" dur="300"/>
                                        <p:tgtEl>
                                          <p:spTgt spid="445"/>
                                        </p:tgtEl>
                                      </p:cBhvr>
                                    </p:animEffect>
                                  </p:childTnLst>
                                </p:cTn>
                              </p:par>
                              <p:par>
                                <p:cTn id="79" presetID="10" presetClass="entr" presetSubtype="0" fill="hold" nodeType="withEffect">
                                  <p:stCondLst>
                                    <p:cond delay="0"/>
                                  </p:stCondLst>
                                  <p:childTnLst>
                                    <p:set>
                                      <p:cBhvr>
                                        <p:cTn id="80" dur="1" fill="hold">
                                          <p:stCondLst>
                                            <p:cond delay="0"/>
                                          </p:stCondLst>
                                        </p:cTn>
                                        <p:tgtEl>
                                          <p:spTgt spid="446"/>
                                        </p:tgtEl>
                                        <p:attrNameLst>
                                          <p:attrName>style.visibility</p:attrName>
                                        </p:attrNameLst>
                                      </p:cBhvr>
                                      <p:to>
                                        <p:strVal val="visible"/>
                                      </p:to>
                                    </p:set>
                                    <p:animEffect transition="in" filter="fade">
                                      <p:cBhvr>
                                        <p:cTn id="81" dur="300"/>
                                        <p:tgtEl>
                                          <p:spTgt spid="446"/>
                                        </p:tgtEl>
                                      </p:cBhvr>
                                    </p:animEffect>
                                  </p:childTnLst>
                                </p:cTn>
                              </p:par>
                              <p:par>
                                <p:cTn id="82" presetID="10" presetClass="entr" presetSubtype="0" fill="hold" nodeType="withEffect">
                                  <p:stCondLst>
                                    <p:cond delay="0"/>
                                  </p:stCondLst>
                                  <p:childTnLst>
                                    <p:set>
                                      <p:cBhvr>
                                        <p:cTn id="83" dur="1" fill="hold">
                                          <p:stCondLst>
                                            <p:cond delay="0"/>
                                          </p:stCondLst>
                                        </p:cTn>
                                        <p:tgtEl>
                                          <p:spTgt spid="447"/>
                                        </p:tgtEl>
                                        <p:attrNameLst>
                                          <p:attrName>style.visibility</p:attrName>
                                        </p:attrNameLst>
                                      </p:cBhvr>
                                      <p:to>
                                        <p:strVal val="visible"/>
                                      </p:to>
                                    </p:set>
                                    <p:animEffect transition="in" filter="fade">
                                      <p:cBhvr>
                                        <p:cTn id="84" dur="300"/>
                                        <p:tgtEl>
                                          <p:spTgt spid="447"/>
                                        </p:tgtEl>
                                      </p:cBhvr>
                                    </p:animEffect>
                                  </p:childTnLst>
                                </p:cTn>
                              </p:par>
                              <p:par>
                                <p:cTn id="85" presetID="10" presetClass="entr" presetSubtype="0" fill="hold" nodeType="withEffect">
                                  <p:stCondLst>
                                    <p:cond delay="0"/>
                                  </p:stCondLst>
                                  <p:childTnLst>
                                    <p:set>
                                      <p:cBhvr>
                                        <p:cTn id="86" dur="1" fill="hold">
                                          <p:stCondLst>
                                            <p:cond delay="0"/>
                                          </p:stCondLst>
                                        </p:cTn>
                                        <p:tgtEl>
                                          <p:spTgt spid="444"/>
                                        </p:tgtEl>
                                        <p:attrNameLst>
                                          <p:attrName>style.visibility</p:attrName>
                                        </p:attrNameLst>
                                      </p:cBhvr>
                                      <p:to>
                                        <p:strVal val="visible"/>
                                      </p:to>
                                    </p:set>
                                    <p:animEffect transition="in" filter="fade">
                                      <p:cBhvr>
                                        <p:cTn id="87" dur="300"/>
                                        <p:tgtEl>
                                          <p:spTgt spid="444"/>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451"/>
                                        </p:tgtEl>
                                        <p:attrNameLst>
                                          <p:attrName>style.visibility</p:attrName>
                                        </p:attrNameLst>
                                      </p:cBhvr>
                                      <p:to>
                                        <p:strVal val="visible"/>
                                      </p:to>
                                    </p:set>
                                    <p:animEffect transition="in" filter="fade">
                                      <p:cBhvr>
                                        <p:cTn id="92" dur="300"/>
                                        <p:tgtEl>
                                          <p:spTgt spid="451"/>
                                        </p:tgtEl>
                                      </p:cBhvr>
                                    </p:animEffect>
                                  </p:childTnLst>
                                </p:cTn>
                              </p:par>
                              <p:par>
                                <p:cTn id="93" presetID="10" presetClass="entr" presetSubtype="0" fill="hold" nodeType="withEffect">
                                  <p:stCondLst>
                                    <p:cond delay="0"/>
                                  </p:stCondLst>
                                  <p:childTnLst>
                                    <p:set>
                                      <p:cBhvr>
                                        <p:cTn id="94" dur="1" fill="hold">
                                          <p:stCondLst>
                                            <p:cond delay="0"/>
                                          </p:stCondLst>
                                        </p:cTn>
                                        <p:tgtEl>
                                          <p:spTgt spid="450"/>
                                        </p:tgtEl>
                                        <p:attrNameLst>
                                          <p:attrName>style.visibility</p:attrName>
                                        </p:attrNameLst>
                                      </p:cBhvr>
                                      <p:to>
                                        <p:strVal val="visible"/>
                                      </p:to>
                                    </p:set>
                                    <p:animEffect transition="in" filter="fade">
                                      <p:cBhvr>
                                        <p:cTn id="95" dur="300"/>
                                        <p:tgtEl>
                                          <p:spTgt spid="4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gfa76b2cd2f_0_18"/>
          <p:cNvSpPr txBox="1">
            <a:spLocks noGrp="1"/>
          </p:cNvSpPr>
          <p:nvPr>
            <p:ph type="title"/>
          </p:nvPr>
        </p:nvSpPr>
        <p:spPr>
          <a:xfrm>
            <a:off x="740664" y="742950"/>
            <a:ext cx="6367800" cy="3657600"/>
          </a:xfrm>
          <a:prstGeom prst="rect">
            <a:avLst/>
          </a:prstGeom>
        </p:spPr>
        <p:txBody>
          <a:bodyPr spcFirstLastPara="1" wrap="square" lIns="274300" tIns="91425" rIns="91425" bIns="91425" anchor="ctr" anchorCtr="0">
            <a:normAutofit/>
          </a:bodyPr>
          <a:lstStyle/>
          <a:p>
            <a:pPr marL="0" lvl="0" indent="0" algn="ctr" rtl="0">
              <a:spcBef>
                <a:spcPts val="0"/>
              </a:spcBef>
              <a:spcAft>
                <a:spcPts val="0"/>
              </a:spcAft>
              <a:buClr>
                <a:schemeClr val="dk1"/>
              </a:buClr>
              <a:buSzPts val="1100"/>
              <a:buFont typeface="Arial"/>
              <a:buNone/>
            </a:pPr>
            <a:r>
              <a:rPr lang="en" sz="6000"/>
              <a:t>Project Overview</a:t>
            </a:r>
            <a:endParaRPr sz="6000"/>
          </a:p>
        </p:txBody>
      </p:sp>
      <p:sp>
        <p:nvSpPr>
          <p:cNvPr id="96" name="Google Shape;96;gfa76b2cd2f_0_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sp>
        <p:nvSpPr>
          <p:cNvPr id="97" name="Google Shape;97;gfa76b2cd2f_0_18"/>
          <p:cNvSpPr/>
          <p:nvPr/>
        </p:nvSpPr>
        <p:spPr>
          <a:xfrm>
            <a:off x="119625" y="184402"/>
            <a:ext cx="1398300" cy="353400"/>
          </a:xfrm>
          <a:prstGeom prst="chevron">
            <a:avLst>
              <a:gd name="adj" fmla="val 50000"/>
            </a:avLst>
          </a:prstGeom>
          <a:solidFill>
            <a:srgbClr val="9E9E9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Helvetica Neue"/>
                <a:ea typeface="Helvetica Neue"/>
                <a:cs typeface="Helvetica Neue"/>
                <a:sym typeface="Helvetica Neue"/>
              </a:rPr>
              <a:t>Project Overview</a:t>
            </a:r>
            <a:endParaRPr sz="1100" b="1">
              <a:latin typeface="Helvetica Neue"/>
              <a:ea typeface="Helvetica Neue"/>
              <a:cs typeface="Helvetica Neue"/>
              <a:sym typeface="Helvetica Neue"/>
            </a:endParaRPr>
          </a:p>
        </p:txBody>
      </p:sp>
      <p:sp>
        <p:nvSpPr>
          <p:cNvPr id="98" name="Google Shape;98;gfa76b2cd2f_0_18"/>
          <p:cNvSpPr/>
          <p:nvPr/>
        </p:nvSpPr>
        <p:spPr>
          <a:xfrm>
            <a:off x="1367403" y="184402"/>
            <a:ext cx="1398300" cy="353400"/>
          </a:xfrm>
          <a:prstGeom prst="chevron">
            <a:avLst>
              <a:gd name="adj"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Helvetica Neue"/>
                <a:ea typeface="Helvetica Neue"/>
                <a:cs typeface="Helvetica Neue"/>
                <a:sym typeface="Helvetica Neue"/>
              </a:rPr>
              <a:t>Design Solution</a:t>
            </a:r>
            <a:endParaRPr sz="1100" b="1">
              <a:latin typeface="Helvetica Neue"/>
              <a:ea typeface="Helvetica Neue"/>
              <a:cs typeface="Helvetica Neue"/>
              <a:sym typeface="Helvetica Neue"/>
            </a:endParaRPr>
          </a:p>
        </p:txBody>
      </p:sp>
      <p:sp>
        <p:nvSpPr>
          <p:cNvPr id="99" name="Google Shape;99;gfa76b2cd2f_0_18"/>
          <p:cNvSpPr/>
          <p:nvPr/>
        </p:nvSpPr>
        <p:spPr>
          <a:xfrm>
            <a:off x="2615183" y="184400"/>
            <a:ext cx="1398300" cy="353400"/>
          </a:xfrm>
          <a:prstGeom prst="chevron">
            <a:avLst>
              <a:gd name="adj"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Helvetica Neue"/>
                <a:ea typeface="Helvetica Neue"/>
                <a:cs typeface="Helvetica Neue"/>
                <a:sym typeface="Helvetica Neue"/>
              </a:rPr>
              <a:t>CPEs</a:t>
            </a:r>
            <a:endParaRPr sz="1100" b="1">
              <a:latin typeface="Helvetica Neue"/>
              <a:ea typeface="Helvetica Neue"/>
              <a:cs typeface="Helvetica Neue"/>
              <a:sym typeface="Helvetica Neue"/>
            </a:endParaRPr>
          </a:p>
        </p:txBody>
      </p:sp>
      <p:sp>
        <p:nvSpPr>
          <p:cNvPr id="100" name="Google Shape;100;gfa76b2cd2f_0_18"/>
          <p:cNvSpPr/>
          <p:nvPr/>
        </p:nvSpPr>
        <p:spPr>
          <a:xfrm>
            <a:off x="3863802" y="184400"/>
            <a:ext cx="1398300" cy="353400"/>
          </a:xfrm>
          <a:prstGeom prst="chevron">
            <a:avLst>
              <a:gd name="adj"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solidFill>
                  <a:schemeClr val="dk1"/>
                </a:solidFill>
                <a:latin typeface="Helvetica Neue"/>
                <a:ea typeface="Helvetica Neue"/>
                <a:cs typeface="Helvetica Neue"/>
                <a:sym typeface="Helvetica Neue"/>
              </a:rPr>
              <a:t>DRS &amp; Satisfaction</a:t>
            </a:r>
            <a:endParaRPr sz="1100" b="1">
              <a:latin typeface="Helvetica Neue"/>
              <a:ea typeface="Helvetica Neue"/>
              <a:cs typeface="Helvetica Neue"/>
              <a:sym typeface="Helvetica Neue"/>
            </a:endParaRPr>
          </a:p>
        </p:txBody>
      </p:sp>
      <p:sp>
        <p:nvSpPr>
          <p:cNvPr id="101" name="Google Shape;101;gfa76b2cd2f_0_18"/>
          <p:cNvSpPr/>
          <p:nvPr/>
        </p:nvSpPr>
        <p:spPr>
          <a:xfrm>
            <a:off x="5115437" y="184400"/>
            <a:ext cx="1398300" cy="353400"/>
          </a:xfrm>
          <a:prstGeom prst="chevron">
            <a:avLst>
              <a:gd name="adj"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Helvetica Neue"/>
                <a:ea typeface="Helvetica Neue"/>
                <a:cs typeface="Helvetica Neue"/>
                <a:sym typeface="Helvetica Neue"/>
              </a:rPr>
              <a:t>Project Risks</a:t>
            </a:r>
            <a:endParaRPr sz="1100" b="1">
              <a:latin typeface="Helvetica Neue"/>
              <a:ea typeface="Helvetica Neue"/>
              <a:cs typeface="Helvetica Neue"/>
              <a:sym typeface="Helvetica Neue"/>
            </a:endParaRPr>
          </a:p>
        </p:txBody>
      </p:sp>
      <p:sp>
        <p:nvSpPr>
          <p:cNvPr id="102" name="Google Shape;102;gfa76b2cd2f_0_18"/>
          <p:cNvSpPr/>
          <p:nvPr/>
        </p:nvSpPr>
        <p:spPr>
          <a:xfrm>
            <a:off x="6367229" y="184400"/>
            <a:ext cx="1398300" cy="353400"/>
          </a:xfrm>
          <a:prstGeom prst="chevron">
            <a:avLst>
              <a:gd name="adj"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Helvetica Neue"/>
                <a:ea typeface="Helvetica Neue"/>
                <a:cs typeface="Helvetica Neue"/>
                <a:sym typeface="Helvetica Neue"/>
              </a:rPr>
              <a:t>Verification &amp; Validation</a:t>
            </a:r>
            <a:endParaRPr sz="1100" b="1">
              <a:latin typeface="Helvetica Neue"/>
              <a:ea typeface="Helvetica Neue"/>
              <a:cs typeface="Helvetica Neue"/>
              <a:sym typeface="Helvetica Neue"/>
            </a:endParaRPr>
          </a:p>
        </p:txBody>
      </p:sp>
      <p:sp>
        <p:nvSpPr>
          <p:cNvPr id="103" name="Google Shape;103;gfa76b2cd2f_0_18"/>
          <p:cNvSpPr/>
          <p:nvPr/>
        </p:nvSpPr>
        <p:spPr>
          <a:xfrm>
            <a:off x="7622986" y="184400"/>
            <a:ext cx="1398300" cy="353400"/>
          </a:xfrm>
          <a:prstGeom prst="chevron">
            <a:avLst>
              <a:gd name="adj"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Helvetica Neue"/>
                <a:ea typeface="Helvetica Neue"/>
                <a:cs typeface="Helvetica Neue"/>
                <a:sym typeface="Helvetica Neue"/>
              </a:rPr>
              <a:t>Project Planning</a:t>
            </a:r>
            <a:endParaRPr sz="1100" b="1">
              <a:latin typeface="Helvetica Neue"/>
              <a:ea typeface="Helvetica Neue"/>
              <a:cs typeface="Helvetica Neue"/>
              <a:sym typeface="Helvetica Neue"/>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g1049b3fcd2c_0_130"/>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Communication (FR3)</a:t>
            </a:r>
            <a:endParaRPr/>
          </a:p>
        </p:txBody>
      </p:sp>
      <p:sp>
        <p:nvSpPr>
          <p:cNvPr id="457" name="Google Shape;457;g1049b3fcd2c_0_130"/>
          <p:cNvSpPr txBox="1">
            <a:spLocks noGrp="1"/>
          </p:cNvSpPr>
          <p:nvPr>
            <p:ph type="body" idx="1"/>
          </p:nvPr>
        </p:nvSpPr>
        <p:spPr>
          <a:xfrm>
            <a:off x="1050150" y="3634225"/>
            <a:ext cx="7158000" cy="1575000"/>
          </a:xfrm>
          <a:prstGeom prst="rect">
            <a:avLst/>
          </a:prstGeom>
        </p:spPr>
        <p:txBody>
          <a:bodyPr spcFirstLastPara="1" wrap="square" lIns="91425" tIns="91425" rIns="91425" bIns="91425" anchor="t" anchorCtr="0">
            <a:normAutofit/>
          </a:bodyPr>
          <a:lstStyle/>
          <a:p>
            <a:pPr marL="457200" lvl="0" indent="-336550" algn="l" rtl="0">
              <a:lnSpc>
                <a:spcPct val="95000"/>
              </a:lnSpc>
              <a:spcBef>
                <a:spcPts val="0"/>
              </a:spcBef>
              <a:spcAft>
                <a:spcPts val="0"/>
              </a:spcAft>
              <a:buSzPts val="1700"/>
              <a:buChar char="●"/>
            </a:pPr>
            <a:r>
              <a:rPr lang="en" sz="1700"/>
              <a:t>Key driving requirements:</a:t>
            </a:r>
            <a:endParaRPr sz="1700"/>
          </a:p>
          <a:p>
            <a:pPr marL="914400" lvl="1" indent="-311150" algn="l" rtl="0">
              <a:lnSpc>
                <a:spcPct val="95000"/>
              </a:lnSpc>
              <a:spcBef>
                <a:spcPts val="0"/>
              </a:spcBef>
              <a:spcAft>
                <a:spcPts val="0"/>
              </a:spcAft>
              <a:buSzPts val="1300"/>
              <a:buChar char="○"/>
            </a:pPr>
            <a:r>
              <a:rPr lang="en" sz="1300"/>
              <a:t>Have a link margin of 10 dB</a:t>
            </a:r>
            <a:endParaRPr sz="1300"/>
          </a:p>
          <a:p>
            <a:pPr marL="914400" lvl="1" indent="-311150" algn="l" rtl="0">
              <a:lnSpc>
                <a:spcPct val="95000"/>
              </a:lnSpc>
              <a:spcBef>
                <a:spcPts val="0"/>
              </a:spcBef>
              <a:spcAft>
                <a:spcPts val="0"/>
              </a:spcAft>
              <a:buSzPts val="1300"/>
              <a:buChar char="○"/>
            </a:pPr>
            <a:r>
              <a:rPr lang="en" sz="1300"/>
              <a:t>Transmit data at a rate of 2 Mbps (Minimal viable product rate of 9600 bps)</a:t>
            </a:r>
            <a:endParaRPr sz="1300"/>
          </a:p>
          <a:p>
            <a:pPr marL="914400" lvl="1" indent="-311150" algn="l" rtl="0">
              <a:lnSpc>
                <a:spcPct val="95000"/>
              </a:lnSpc>
              <a:spcBef>
                <a:spcPts val="0"/>
              </a:spcBef>
              <a:spcAft>
                <a:spcPts val="0"/>
              </a:spcAft>
              <a:buSzPts val="1300"/>
              <a:buChar char="○"/>
            </a:pPr>
            <a:r>
              <a:rPr lang="en" sz="1300"/>
              <a:t>Communicate over a 75 km range</a:t>
            </a:r>
            <a:endParaRPr sz="1300"/>
          </a:p>
          <a:p>
            <a:pPr marL="457200" lvl="0" indent="-336550" algn="l" rtl="0">
              <a:lnSpc>
                <a:spcPct val="95000"/>
              </a:lnSpc>
              <a:spcBef>
                <a:spcPts val="0"/>
              </a:spcBef>
              <a:spcAft>
                <a:spcPts val="0"/>
              </a:spcAft>
              <a:buSzPts val="1700"/>
              <a:buChar char="●"/>
            </a:pPr>
            <a:r>
              <a:rPr lang="en" sz="17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Link budget was developed as a model </a:t>
            </a:r>
            <a:r>
              <a:rPr lang="en" sz="1700"/>
              <a:t>to approximate link characteristics</a:t>
            </a:r>
            <a:endParaRPr sz="1700"/>
          </a:p>
        </p:txBody>
      </p:sp>
      <p:sp>
        <p:nvSpPr>
          <p:cNvPr id="458" name="Google Shape;458;g1049b3fcd2c_0_1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30</a:t>
            </a:fld>
            <a:endParaRPr>
              <a:latin typeface="Arial"/>
              <a:ea typeface="Arial"/>
              <a:cs typeface="Arial"/>
              <a:sym typeface="Arial"/>
            </a:endParaRPr>
          </a:p>
        </p:txBody>
      </p:sp>
      <p:sp>
        <p:nvSpPr>
          <p:cNvPr id="459" name="Google Shape;459;g1049b3fcd2c_0_130"/>
          <p:cNvSpPr txBox="1">
            <a:spLocks noGrp="1"/>
          </p:cNvSpPr>
          <p:nvPr>
            <p:ph type="body" idx="1"/>
          </p:nvPr>
        </p:nvSpPr>
        <p:spPr>
          <a:xfrm>
            <a:off x="440550" y="824025"/>
            <a:ext cx="8262900" cy="450000"/>
          </a:xfrm>
          <a:prstGeom prst="rect">
            <a:avLst/>
          </a:prstGeom>
          <a:solidFill>
            <a:srgbClr val="50505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chemeClr val="lt1"/>
                </a:solidFill>
              </a:rPr>
              <a:t>DR3.1 - </a:t>
            </a:r>
            <a:r>
              <a:rPr lang="en" sz="1100">
                <a:solidFill>
                  <a:schemeClr val="lt1"/>
                </a:solidFill>
                <a:latin typeface="Arial"/>
                <a:ea typeface="Arial"/>
                <a:cs typeface="Arial"/>
                <a:sym typeface="Arial"/>
              </a:rPr>
              <a:t>GRASS shall have a dedicated RF link able to send and receive simulated spacecraft communications over a half duplex radio link.</a:t>
            </a:r>
            <a:endParaRPr sz="1100">
              <a:solidFill>
                <a:schemeClr val="lt1"/>
              </a:solidFill>
            </a:endParaRPr>
          </a:p>
        </p:txBody>
      </p:sp>
      <p:pic>
        <p:nvPicPr>
          <p:cNvPr id="460" name="Google Shape;460;g1049b3fcd2c_0_130"/>
          <p:cNvPicPr preferRelativeResize="0"/>
          <p:nvPr/>
        </p:nvPicPr>
        <p:blipFill>
          <a:blip r:embed="rId3">
            <a:alphaModFix/>
          </a:blip>
          <a:stretch>
            <a:fillRect/>
          </a:stretch>
        </p:blipFill>
        <p:spPr>
          <a:xfrm>
            <a:off x="2513000" y="1374550"/>
            <a:ext cx="4118002" cy="2316376"/>
          </a:xfrm>
          <a:prstGeom prst="rect">
            <a:avLst/>
          </a:prstGeom>
          <a:noFill/>
          <a:ln>
            <a:noFill/>
          </a:ln>
        </p:spPr>
      </p:pic>
      <p:pic>
        <p:nvPicPr>
          <p:cNvPr id="461" name="Google Shape;461;g1049b3fcd2c_0_130"/>
          <p:cNvPicPr preferRelativeResize="0"/>
          <p:nvPr/>
        </p:nvPicPr>
        <p:blipFill>
          <a:blip r:embed="rId4">
            <a:alphaModFix/>
          </a:blip>
          <a:stretch>
            <a:fillRect/>
          </a:stretch>
        </p:blipFill>
        <p:spPr>
          <a:xfrm>
            <a:off x="2513000" y="1374550"/>
            <a:ext cx="4118002" cy="231637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g103b319fe01_19_44"/>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Link Budget Review</a:t>
            </a:r>
            <a:endParaRPr/>
          </a:p>
        </p:txBody>
      </p:sp>
      <p:sp>
        <p:nvSpPr>
          <p:cNvPr id="467" name="Google Shape;467;g103b319fe01_19_44"/>
          <p:cNvSpPr txBox="1">
            <a:spLocks noGrp="1"/>
          </p:cNvSpPr>
          <p:nvPr>
            <p:ph type="body" idx="1"/>
          </p:nvPr>
        </p:nvSpPr>
        <p:spPr>
          <a:xfrm>
            <a:off x="228600" y="777300"/>
            <a:ext cx="8686800" cy="37917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Link budget sums together station properties (antenna gain, radio output power, etc.) and losses (free space, cable, pointing, etc.) in the decibel scale to compute received power</a:t>
            </a:r>
            <a:endParaRPr/>
          </a:p>
          <a:p>
            <a:pPr marL="914400" lvl="1" indent="-317500" algn="l" rtl="0">
              <a:spcBef>
                <a:spcPts val="0"/>
              </a:spcBef>
              <a:spcAft>
                <a:spcPts val="0"/>
              </a:spcAft>
              <a:buSzPts val="1400"/>
              <a:buChar char="○"/>
            </a:pPr>
            <a:r>
              <a:rPr lang="en"/>
              <a:t>Decibel scale converts equation into a linear sum of terms</a:t>
            </a:r>
            <a:endParaRPr/>
          </a:p>
          <a:p>
            <a:pPr marL="457200" lvl="0" indent="-342900" algn="l" rtl="0">
              <a:spcBef>
                <a:spcPts val="0"/>
              </a:spcBef>
              <a:spcAft>
                <a:spcPts val="0"/>
              </a:spcAft>
              <a:buSzPts val="1800"/>
              <a:buChar char="●"/>
            </a:pPr>
            <a:r>
              <a:rPr lang="en"/>
              <a:t>The radio equation is given below where </a:t>
            </a:r>
            <a:r>
              <a:rPr lang="en" i="1"/>
              <a:t>P </a:t>
            </a:r>
            <a:r>
              <a:rPr lang="en"/>
              <a:t>is power, </a:t>
            </a:r>
            <a:r>
              <a:rPr lang="en" i="1"/>
              <a:t>G </a:t>
            </a:r>
            <a:r>
              <a:rPr lang="en"/>
              <a:t>is gain, and </a:t>
            </a:r>
            <a:r>
              <a:rPr lang="en" i="1"/>
              <a:t>L </a:t>
            </a:r>
            <a:r>
              <a:rPr lang="en"/>
              <a:t>is losses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457200" lvl="0" indent="0" algn="l" rtl="0">
              <a:spcBef>
                <a:spcPts val="0"/>
              </a:spcBef>
              <a:spcAft>
                <a:spcPts val="0"/>
              </a:spcAft>
              <a:buNone/>
            </a:pPr>
            <a:endParaRPr/>
          </a:p>
          <a:p>
            <a:pPr marL="457200" lvl="0" indent="-342900" algn="l" rtl="0">
              <a:spcBef>
                <a:spcPts val="0"/>
              </a:spcBef>
              <a:spcAft>
                <a:spcPts val="0"/>
              </a:spcAft>
              <a:buSzPts val="1800"/>
              <a:buChar char="●"/>
            </a:pPr>
            <a:r>
              <a:rPr lang="en"/>
              <a:t>Many quantities, namely gain and losses, are geometry or material dependent and so they can be held constant</a:t>
            </a:r>
            <a:endParaRPr/>
          </a:p>
          <a:p>
            <a:pPr marL="457200" lvl="0" indent="-342900" algn="l" rtl="0">
              <a:spcBef>
                <a:spcPts val="0"/>
              </a:spcBef>
              <a:spcAft>
                <a:spcPts val="0"/>
              </a:spcAft>
              <a:buSzPts val="1800"/>
              <a:buChar char="●"/>
            </a:pPr>
            <a:r>
              <a:rPr lang="en"/>
              <a:t>Transmit power is controllable and </a:t>
            </a:r>
            <a:r>
              <a:rPr lang="en" i="1"/>
              <a:t>L</a:t>
            </a:r>
            <a:r>
              <a:rPr lang="en" i="1" baseline="-25000"/>
              <a:t>path</a:t>
            </a:r>
            <a:r>
              <a:rPr lang="en"/>
              <a:t> is a function of distance [d] so</a:t>
            </a:r>
            <a:endParaRPr/>
          </a:p>
        </p:txBody>
      </p:sp>
      <p:sp>
        <p:nvSpPr>
          <p:cNvPr id="468" name="Google Shape;468;g103b319fe01_19_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31</a:t>
            </a:fld>
            <a:endParaRPr>
              <a:latin typeface="Arial"/>
              <a:ea typeface="Arial"/>
              <a:cs typeface="Arial"/>
              <a:sym typeface="Arial"/>
            </a:endParaRPr>
          </a:p>
        </p:txBody>
      </p:sp>
      <p:pic>
        <p:nvPicPr>
          <p:cNvPr id="469" name="Google Shape;469;g103b319fe01_19_44"/>
          <p:cNvPicPr preferRelativeResize="0"/>
          <p:nvPr/>
        </p:nvPicPr>
        <p:blipFill>
          <a:blip r:embed="rId3">
            <a:alphaModFix/>
          </a:blip>
          <a:stretch>
            <a:fillRect/>
          </a:stretch>
        </p:blipFill>
        <p:spPr>
          <a:xfrm>
            <a:off x="1631388" y="4473750"/>
            <a:ext cx="5881200" cy="269700"/>
          </a:xfrm>
          <a:prstGeom prst="rect">
            <a:avLst/>
          </a:prstGeom>
          <a:noFill/>
          <a:ln>
            <a:noFill/>
          </a:ln>
        </p:spPr>
      </p:pic>
      <p:pic>
        <p:nvPicPr>
          <p:cNvPr id="470" name="Google Shape;470;g103b319fe01_19_44"/>
          <p:cNvPicPr preferRelativeResize="0"/>
          <p:nvPr/>
        </p:nvPicPr>
        <p:blipFill>
          <a:blip r:embed="rId4">
            <a:alphaModFix/>
          </a:blip>
          <a:stretch>
            <a:fillRect/>
          </a:stretch>
        </p:blipFill>
        <p:spPr>
          <a:xfrm>
            <a:off x="1733550" y="3086100"/>
            <a:ext cx="4290050" cy="190500"/>
          </a:xfrm>
          <a:prstGeom prst="rect">
            <a:avLst/>
          </a:prstGeom>
          <a:noFill/>
          <a:ln>
            <a:noFill/>
          </a:ln>
        </p:spPr>
      </p:pic>
      <p:sp>
        <p:nvSpPr>
          <p:cNvPr id="471" name="Google Shape;471;g103b319fe01_19_44"/>
          <p:cNvSpPr/>
          <p:nvPr/>
        </p:nvSpPr>
        <p:spPr>
          <a:xfrm>
            <a:off x="1733550" y="2796550"/>
            <a:ext cx="2038350" cy="228600"/>
          </a:xfrm>
          <a:custGeom>
            <a:avLst/>
            <a:gdLst/>
            <a:ahLst/>
            <a:cxnLst/>
            <a:rect l="l" t="t" r="r" b="b"/>
            <a:pathLst>
              <a:path w="81534" h="9144" extrusionOk="0">
                <a:moveTo>
                  <a:pt x="81534" y="0"/>
                </a:moveTo>
                <a:lnTo>
                  <a:pt x="0" y="9144"/>
                </a:lnTo>
              </a:path>
            </a:pathLst>
          </a:custGeom>
          <a:noFill/>
          <a:ln w="28575" cap="flat" cmpd="sng">
            <a:solidFill>
              <a:schemeClr val="dk1"/>
            </a:solidFill>
            <a:prstDash val="solid"/>
            <a:round/>
            <a:headEnd type="none" w="med" len="med"/>
            <a:tailEnd type="none" w="med" len="med"/>
          </a:ln>
        </p:spPr>
      </p:sp>
      <p:sp>
        <p:nvSpPr>
          <p:cNvPr id="472" name="Google Shape;472;g103b319fe01_19_44"/>
          <p:cNvSpPr/>
          <p:nvPr/>
        </p:nvSpPr>
        <p:spPr>
          <a:xfrm rot="-10019524">
            <a:off x="3755980" y="2796595"/>
            <a:ext cx="2038478" cy="228614"/>
          </a:xfrm>
          <a:custGeom>
            <a:avLst/>
            <a:gdLst/>
            <a:ahLst/>
            <a:cxnLst/>
            <a:rect l="l" t="t" r="r" b="b"/>
            <a:pathLst>
              <a:path w="81534" h="9144" extrusionOk="0">
                <a:moveTo>
                  <a:pt x="81534" y="0"/>
                </a:moveTo>
                <a:lnTo>
                  <a:pt x="0" y="9144"/>
                </a:lnTo>
              </a:path>
            </a:pathLst>
          </a:custGeom>
          <a:noFill/>
          <a:ln w="28575" cap="flat" cmpd="sng">
            <a:solidFill>
              <a:schemeClr val="dk1"/>
            </a:solidFill>
            <a:prstDash val="solid"/>
            <a:round/>
            <a:headEnd type="none" w="med" len="med"/>
            <a:tailEnd type="none" w="med" len="med"/>
          </a:ln>
        </p:spPr>
      </p:sp>
      <p:sp>
        <p:nvSpPr>
          <p:cNvPr id="473" name="Google Shape;473;g103b319fe01_19_44"/>
          <p:cNvSpPr txBox="1"/>
          <p:nvPr/>
        </p:nvSpPr>
        <p:spPr>
          <a:xfrm>
            <a:off x="1237300" y="2150900"/>
            <a:ext cx="7342500" cy="723900"/>
          </a:xfrm>
          <a:prstGeom prst="rect">
            <a:avLst/>
          </a:prstGeom>
          <a:noFill/>
          <a:ln>
            <a:noFill/>
          </a:ln>
        </p:spPr>
        <p:txBody>
          <a:bodyPr spcFirstLastPara="1" wrap="square" lIns="182850" tIns="182850" rIns="182850" bIns="182850" anchor="ctr" anchorCtr="0">
            <a:noAutofit/>
          </a:bodyPr>
          <a:lstStyle/>
          <a:p>
            <a:pPr marL="0" lvl="0" indent="0" algn="l" rtl="0">
              <a:spcBef>
                <a:spcPts val="0"/>
              </a:spcBef>
              <a:spcAft>
                <a:spcPts val="0"/>
              </a:spcAft>
              <a:buNone/>
            </a:pPr>
            <a:r>
              <a:rPr lang="en" sz="3600" i="1">
                <a:latin typeface="Times New Roman"/>
                <a:ea typeface="Times New Roman"/>
                <a:cs typeface="Times New Roman"/>
                <a:sym typeface="Times New Roman"/>
              </a:rPr>
              <a:t>P</a:t>
            </a:r>
            <a:r>
              <a:rPr lang="en" sz="3600" i="1" baseline="-25000">
                <a:latin typeface="Times New Roman"/>
                <a:ea typeface="Times New Roman"/>
                <a:cs typeface="Times New Roman"/>
                <a:sym typeface="Times New Roman"/>
              </a:rPr>
              <a:t>recieved</a:t>
            </a:r>
            <a:r>
              <a:rPr lang="en" sz="3600" i="1">
                <a:latin typeface="Times New Roman"/>
                <a:ea typeface="Times New Roman"/>
                <a:cs typeface="Times New Roman"/>
                <a:sym typeface="Times New Roman"/>
              </a:rPr>
              <a:t> = </a:t>
            </a:r>
            <a:r>
              <a:rPr lang="en" sz="3600" i="1">
                <a:solidFill>
                  <a:schemeClr val="dk1"/>
                </a:solidFill>
                <a:latin typeface="Times New Roman"/>
                <a:ea typeface="Times New Roman"/>
                <a:cs typeface="Times New Roman"/>
                <a:sym typeface="Times New Roman"/>
              </a:rPr>
              <a:t>EIRP  +  G</a:t>
            </a:r>
            <a:r>
              <a:rPr lang="en" sz="3600" i="1" baseline="-25000">
                <a:solidFill>
                  <a:schemeClr val="dk1"/>
                </a:solidFill>
                <a:latin typeface="Times New Roman"/>
                <a:ea typeface="Times New Roman"/>
                <a:cs typeface="Times New Roman"/>
                <a:sym typeface="Times New Roman"/>
              </a:rPr>
              <a:t>received</a:t>
            </a:r>
            <a:r>
              <a:rPr lang="en" sz="2100" i="1">
                <a:solidFill>
                  <a:schemeClr val="dk1"/>
                </a:solidFill>
                <a:latin typeface="Times New Roman"/>
                <a:ea typeface="Times New Roman"/>
                <a:cs typeface="Times New Roman"/>
                <a:sym typeface="Times New Roman"/>
              </a:rPr>
              <a:t>  </a:t>
            </a:r>
            <a:r>
              <a:rPr lang="en" sz="3600" i="1">
                <a:solidFill>
                  <a:schemeClr val="dk1"/>
                </a:solidFill>
                <a:latin typeface="Times New Roman"/>
                <a:ea typeface="Times New Roman"/>
                <a:cs typeface="Times New Roman"/>
                <a:sym typeface="Times New Roman"/>
              </a:rPr>
              <a:t>-  L</a:t>
            </a:r>
            <a:r>
              <a:rPr lang="en" sz="3600" i="1" baseline="-25000">
                <a:solidFill>
                  <a:schemeClr val="dk1"/>
                </a:solidFill>
                <a:latin typeface="Times New Roman"/>
                <a:ea typeface="Times New Roman"/>
                <a:cs typeface="Times New Roman"/>
                <a:sym typeface="Times New Roman"/>
              </a:rPr>
              <a:t>sum</a:t>
            </a:r>
            <a:endParaRPr sz="3500" i="1" baseline="-25000">
              <a:latin typeface="Times New Roman"/>
              <a:ea typeface="Times New Roman"/>
              <a:cs typeface="Times New Roman"/>
              <a:sym typeface="Times New Roman"/>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g103b319fe01_13_0"/>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Updated Link Budget - 2 Mbps</a:t>
            </a:r>
            <a:endParaRPr/>
          </a:p>
        </p:txBody>
      </p:sp>
      <p:sp>
        <p:nvSpPr>
          <p:cNvPr id="479" name="Google Shape;479;g103b319fe01_13_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32</a:t>
            </a:fld>
            <a:endParaRPr>
              <a:latin typeface="Arial"/>
              <a:ea typeface="Arial"/>
              <a:cs typeface="Arial"/>
              <a:sym typeface="Arial"/>
            </a:endParaRPr>
          </a:p>
        </p:txBody>
      </p:sp>
      <p:sp>
        <p:nvSpPr>
          <p:cNvPr id="480" name="Google Shape;480;g103b319fe01_13_0"/>
          <p:cNvSpPr txBox="1"/>
          <p:nvPr/>
        </p:nvSpPr>
        <p:spPr>
          <a:xfrm>
            <a:off x="228600" y="946800"/>
            <a:ext cx="8700000" cy="6156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Helvetica Neue"/>
              <a:buChar char="●"/>
            </a:pPr>
            <a:r>
              <a:rPr lang="en">
                <a:latin typeface="Helvetica Neue"/>
                <a:ea typeface="Helvetica Neue"/>
                <a:cs typeface="Helvetica Neue"/>
                <a:sym typeface="Helvetica Neue"/>
              </a:rPr>
              <a:t>Updated to include pointing losses, more accurate line losses, and numbers relating to chosen SDR’s and known antennas (2m dish at GRASS, 2.4m dish at Raytheon)</a:t>
            </a:r>
            <a:endParaRPr>
              <a:latin typeface="Helvetica Neue"/>
              <a:ea typeface="Helvetica Neue"/>
              <a:cs typeface="Helvetica Neue"/>
              <a:sym typeface="Helvetica Neue"/>
            </a:endParaRPr>
          </a:p>
        </p:txBody>
      </p:sp>
      <p:pic>
        <p:nvPicPr>
          <p:cNvPr id="481" name="Google Shape;481;g103b319fe01_13_0"/>
          <p:cNvPicPr preferRelativeResize="0"/>
          <p:nvPr/>
        </p:nvPicPr>
        <p:blipFill>
          <a:blip r:embed="rId3">
            <a:alphaModFix/>
          </a:blip>
          <a:stretch>
            <a:fillRect/>
          </a:stretch>
        </p:blipFill>
        <p:spPr>
          <a:xfrm>
            <a:off x="662749" y="1562400"/>
            <a:ext cx="7834601" cy="17159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g103b319fe01_13_7"/>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Updated Link Budget - 9600 bps</a:t>
            </a:r>
            <a:endParaRPr/>
          </a:p>
        </p:txBody>
      </p:sp>
      <p:sp>
        <p:nvSpPr>
          <p:cNvPr id="487" name="Google Shape;487;g103b319fe01_13_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33</a:t>
            </a:fld>
            <a:endParaRPr>
              <a:latin typeface="Arial"/>
              <a:ea typeface="Arial"/>
              <a:cs typeface="Arial"/>
              <a:sym typeface="Arial"/>
            </a:endParaRPr>
          </a:p>
        </p:txBody>
      </p:sp>
      <p:sp>
        <p:nvSpPr>
          <p:cNvPr id="488" name="Google Shape;488;g103b319fe01_13_7"/>
          <p:cNvSpPr txBox="1"/>
          <p:nvPr/>
        </p:nvSpPr>
        <p:spPr>
          <a:xfrm>
            <a:off x="228600" y="946800"/>
            <a:ext cx="8700000" cy="6156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Helvetica Neue"/>
              <a:buChar char="●"/>
            </a:pPr>
            <a:r>
              <a:rPr lang="en">
                <a:latin typeface="Helvetica Neue"/>
                <a:ea typeface="Helvetica Neue"/>
                <a:cs typeface="Helvetica Neue"/>
                <a:sym typeface="Helvetica Neue"/>
              </a:rPr>
              <a:t>Updated to include pointing losses, more accurate line losses, and numbers relating to chosen SDR’s and known antennas (2m dish at GRASS, 2.4m dish at Raytheon)</a:t>
            </a:r>
            <a:endParaRPr>
              <a:latin typeface="Helvetica Neue"/>
              <a:ea typeface="Helvetica Neue"/>
              <a:cs typeface="Helvetica Neue"/>
              <a:sym typeface="Helvetica Neue"/>
            </a:endParaRPr>
          </a:p>
        </p:txBody>
      </p:sp>
      <p:pic>
        <p:nvPicPr>
          <p:cNvPr id="489" name="Google Shape;489;g103b319fe01_13_7"/>
          <p:cNvPicPr preferRelativeResize="0"/>
          <p:nvPr/>
        </p:nvPicPr>
        <p:blipFill>
          <a:blip r:embed="rId3">
            <a:alphaModFix/>
          </a:blip>
          <a:stretch>
            <a:fillRect/>
          </a:stretch>
        </p:blipFill>
        <p:spPr>
          <a:xfrm>
            <a:off x="661300" y="1562391"/>
            <a:ext cx="7834599" cy="1730784"/>
          </a:xfrm>
          <a:prstGeom prst="rect">
            <a:avLst/>
          </a:prstGeom>
          <a:noFill/>
          <a:ln>
            <a:noFill/>
          </a:ln>
        </p:spPr>
      </p:pic>
      <p:sp>
        <p:nvSpPr>
          <p:cNvPr id="490" name="Google Shape;490;g103b319fe01_13_7"/>
          <p:cNvSpPr/>
          <p:nvPr/>
        </p:nvSpPr>
        <p:spPr>
          <a:xfrm>
            <a:off x="661300" y="3089675"/>
            <a:ext cx="6734700" cy="2037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g103b319fe01_13_7"/>
          <p:cNvSpPr/>
          <p:nvPr/>
        </p:nvSpPr>
        <p:spPr>
          <a:xfrm>
            <a:off x="5796800" y="3863575"/>
            <a:ext cx="2096100" cy="7998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t>&gt; 100x greater than requirements</a:t>
            </a:r>
            <a:endParaRPr sz="1600" b="1"/>
          </a:p>
        </p:txBody>
      </p:sp>
      <p:sp>
        <p:nvSpPr>
          <p:cNvPr id="492" name="Google Shape;492;g103b319fe01_13_7"/>
          <p:cNvSpPr/>
          <p:nvPr/>
        </p:nvSpPr>
        <p:spPr>
          <a:xfrm>
            <a:off x="2980600" y="3863575"/>
            <a:ext cx="2096100" cy="7998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t>Requirement: 10 dB</a:t>
            </a:r>
            <a:endParaRPr sz="1200"/>
          </a:p>
          <a:p>
            <a:pPr marL="0" lvl="0" indent="0" algn="ctr" rtl="0">
              <a:spcBef>
                <a:spcPts val="0"/>
              </a:spcBef>
              <a:spcAft>
                <a:spcPts val="0"/>
              </a:spcAft>
              <a:buNone/>
            </a:pPr>
            <a:r>
              <a:rPr lang="en" sz="1200"/>
              <a:t>Margin: 23.24 dB</a:t>
            </a:r>
            <a:endParaRPr sz="1200"/>
          </a:p>
        </p:txBody>
      </p:sp>
      <p:cxnSp>
        <p:nvCxnSpPr>
          <p:cNvPr id="493" name="Google Shape;493;g103b319fe01_13_7"/>
          <p:cNvCxnSpPr>
            <a:stCxn id="490" idx="2"/>
            <a:endCxn id="492" idx="0"/>
          </p:cNvCxnSpPr>
          <p:nvPr/>
        </p:nvCxnSpPr>
        <p:spPr>
          <a:xfrm>
            <a:off x="4028650" y="3293375"/>
            <a:ext cx="0" cy="570300"/>
          </a:xfrm>
          <a:prstGeom prst="straightConnector1">
            <a:avLst/>
          </a:prstGeom>
          <a:noFill/>
          <a:ln w="28575" cap="flat" cmpd="sng">
            <a:solidFill>
              <a:srgbClr val="FF0000"/>
            </a:solidFill>
            <a:prstDash val="solid"/>
            <a:round/>
            <a:headEnd type="none" w="med" len="med"/>
            <a:tailEnd type="triangle" w="med" len="med"/>
          </a:ln>
        </p:spPr>
      </p:cxnSp>
      <p:cxnSp>
        <p:nvCxnSpPr>
          <p:cNvPr id="494" name="Google Shape;494;g103b319fe01_13_7"/>
          <p:cNvCxnSpPr>
            <a:stCxn id="492" idx="3"/>
            <a:endCxn id="491" idx="1"/>
          </p:cNvCxnSpPr>
          <p:nvPr/>
        </p:nvCxnSpPr>
        <p:spPr>
          <a:xfrm>
            <a:off x="5076700" y="4263475"/>
            <a:ext cx="720000" cy="0"/>
          </a:xfrm>
          <a:prstGeom prst="straightConnector1">
            <a:avLst/>
          </a:prstGeom>
          <a:noFill/>
          <a:ln w="28575" cap="flat" cmpd="sng">
            <a:solidFill>
              <a:srgbClr val="FF0000"/>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9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pic>
        <p:nvPicPr>
          <p:cNvPr id="499" name="Google Shape;499;g1049b3fcd2c_5_32"/>
          <p:cNvPicPr preferRelativeResize="0"/>
          <p:nvPr/>
        </p:nvPicPr>
        <p:blipFill>
          <a:blip r:embed="rId3">
            <a:alphaModFix/>
          </a:blip>
          <a:stretch>
            <a:fillRect/>
          </a:stretch>
        </p:blipFill>
        <p:spPr>
          <a:xfrm>
            <a:off x="3782025" y="3284675"/>
            <a:ext cx="5239126" cy="1478475"/>
          </a:xfrm>
          <a:prstGeom prst="rect">
            <a:avLst/>
          </a:prstGeom>
          <a:noFill/>
          <a:ln>
            <a:noFill/>
          </a:ln>
        </p:spPr>
      </p:pic>
      <p:sp>
        <p:nvSpPr>
          <p:cNvPr id="500" name="Google Shape;500;g1049b3fcd2c_5_32"/>
          <p:cNvSpPr txBox="1">
            <a:spLocks noGrp="1"/>
          </p:cNvSpPr>
          <p:nvPr>
            <p:ph type="body" idx="1"/>
          </p:nvPr>
        </p:nvSpPr>
        <p:spPr>
          <a:xfrm>
            <a:off x="67555" y="1802723"/>
            <a:ext cx="3999900" cy="3190800"/>
          </a:xfrm>
          <a:prstGeom prst="rect">
            <a:avLst/>
          </a:prstGeom>
        </p:spPr>
        <p:txBody>
          <a:bodyPr spcFirstLastPara="1" wrap="square" lIns="91425" tIns="91425" rIns="91425" bIns="91425" anchor="t" anchorCtr="0">
            <a:normAutofit lnSpcReduction="10000"/>
          </a:bodyPr>
          <a:lstStyle/>
          <a:p>
            <a:pPr marL="457200" lvl="0" indent="-330200" algn="l" rtl="0">
              <a:spcBef>
                <a:spcPts val="0"/>
              </a:spcBef>
              <a:spcAft>
                <a:spcPts val="0"/>
              </a:spcAft>
              <a:buSzPts val="1600"/>
              <a:buChar char="●"/>
            </a:pPr>
            <a:r>
              <a:rPr lang="en" sz="1600"/>
              <a:t>Communication Protocols</a:t>
            </a:r>
            <a:endParaRPr sz="1600"/>
          </a:p>
          <a:p>
            <a:pPr marL="914400" lvl="1" indent="-317500" algn="l" rtl="0">
              <a:spcBef>
                <a:spcPts val="0"/>
              </a:spcBef>
              <a:spcAft>
                <a:spcPts val="0"/>
              </a:spcAft>
              <a:buSzPts val="1400"/>
              <a:buChar char="○"/>
            </a:pPr>
            <a:r>
              <a:rPr lang="en" sz="1400"/>
              <a:t>Publish/Subscribe</a:t>
            </a:r>
            <a:endParaRPr sz="1400"/>
          </a:p>
          <a:p>
            <a:pPr marL="914400" lvl="1" indent="-317500" algn="l" rtl="0">
              <a:spcBef>
                <a:spcPts val="0"/>
              </a:spcBef>
              <a:spcAft>
                <a:spcPts val="0"/>
              </a:spcAft>
              <a:buSzPts val="1400"/>
              <a:buChar char="○"/>
            </a:pPr>
            <a:r>
              <a:rPr lang="en" sz="1400"/>
              <a:t>Sending and receiving data in each container</a:t>
            </a:r>
            <a:endParaRPr sz="1400"/>
          </a:p>
          <a:p>
            <a:pPr marL="457200" lvl="0" indent="-330200" algn="l" rtl="0">
              <a:spcBef>
                <a:spcPts val="0"/>
              </a:spcBef>
              <a:spcAft>
                <a:spcPts val="0"/>
              </a:spcAft>
              <a:buSzPts val="1600"/>
              <a:buChar char="●"/>
            </a:pPr>
            <a:r>
              <a:rPr lang="en" sz="1600"/>
              <a:t>Defining Data Flow</a:t>
            </a:r>
            <a:endParaRPr sz="1600"/>
          </a:p>
          <a:p>
            <a:pPr marL="914400" lvl="1" indent="-317500" algn="l" rtl="0">
              <a:spcBef>
                <a:spcPts val="0"/>
              </a:spcBef>
              <a:spcAft>
                <a:spcPts val="0"/>
              </a:spcAft>
              <a:buSzPts val="1400"/>
              <a:buChar char="○"/>
            </a:pPr>
            <a:r>
              <a:rPr lang="en" sz="1400"/>
              <a:t>What data will be sent or received by subsystems</a:t>
            </a:r>
            <a:endParaRPr sz="1400"/>
          </a:p>
          <a:p>
            <a:pPr marL="457200" lvl="0" indent="-330200" algn="l" rtl="0">
              <a:spcBef>
                <a:spcPts val="0"/>
              </a:spcBef>
              <a:spcAft>
                <a:spcPts val="0"/>
              </a:spcAft>
              <a:buSzPts val="1600"/>
              <a:buChar char="●"/>
            </a:pPr>
            <a:r>
              <a:rPr lang="en" sz="1600"/>
              <a:t>Container and COSMOS</a:t>
            </a:r>
            <a:endParaRPr sz="1600"/>
          </a:p>
          <a:p>
            <a:pPr marL="914400" lvl="1" indent="-317500" algn="l" rtl="0">
              <a:spcBef>
                <a:spcPts val="0"/>
              </a:spcBef>
              <a:spcAft>
                <a:spcPts val="0"/>
              </a:spcAft>
              <a:buSzPts val="1400"/>
              <a:buChar char="○"/>
            </a:pPr>
            <a:r>
              <a:rPr lang="en" sz="1400"/>
              <a:t>Determined format of commands and telemetry being sent</a:t>
            </a:r>
            <a:endParaRPr sz="1400"/>
          </a:p>
          <a:p>
            <a:pPr marL="914400" lvl="1" indent="-317500" algn="l" rtl="0">
              <a:spcBef>
                <a:spcPts val="0"/>
              </a:spcBef>
              <a:spcAft>
                <a:spcPts val="0"/>
              </a:spcAft>
              <a:buSzPts val="1400"/>
              <a:buChar char="○"/>
            </a:pPr>
            <a:r>
              <a:rPr lang="en" sz="14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Communication protocol</a:t>
            </a:r>
            <a:r>
              <a:rPr lang="en" sz="1400"/>
              <a:t> is determined feasible</a:t>
            </a:r>
            <a:endParaRPr/>
          </a:p>
        </p:txBody>
      </p:sp>
      <p:sp>
        <p:nvSpPr>
          <p:cNvPr id="501" name="Google Shape;501;g1049b3fcd2c_5_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solidFill>
                  <a:schemeClr val="dk2"/>
                </a:solidFill>
              </a:rPr>
              <a:t>34</a:t>
            </a:fld>
            <a:endParaRPr>
              <a:solidFill>
                <a:schemeClr val="dk2"/>
              </a:solidFill>
            </a:endParaRPr>
          </a:p>
        </p:txBody>
      </p:sp>
      <p:sp>
        <p:nvSpPr>
          <p:cNvPr id="502" name="Google Shape;502;g1049b3fcd2c_5_32"/>
          <p:cNvSpPr txBox="1">
            <a:spLocks noGrp="1"/>
          </p:cNvSpPr>
          <p:nvPr>
            <p:ph type="body" idx="1"/>
          </p:nvPr>
        </p:nvSpPr>
        <p:spPr>
          <a:xfrm>
            <a:off x="228600" y="1201798"/>
            <a:ext cx="8686800" cy="600900"/>
          </a:xfrm>
          <a:prstGeom prst="rect">
            <a:avLst/>
          </a:prstGeom>
        </p:spPr>
        <p:txBody>
          <a:bodyPr spcFirstLastPara="1" wrap="square" lIns="91425" tIns="91425" rIns="91425" bIns="91425" anchor="t" anchorCtr="0">
            <a:normAutofit fontScale="92500" lnSpcReduction="10000"/>
          </a:bodyPr>
          <a:lstStyle/>
          <a:p>
            <a:pPr marL="0" lvl="0" indent="0" algn="ctr" rtl="0">
              <a:spcBef>
                <a:spcPts val="0"/>
              </a:spcBef>
              <a:spcAft>
                <a:spcPts val="0"/>
              </a:spcAft>
              <a:buNone/>
            </a:pPr>
            <a:r>
              <a:rPr lang="en" sz="1500" b="1"/>
              <a:t>What has been done: </a:t>
            </a:r>
            <a:r>
              <a:rPr lang="en" sz="1500"/>
              <a:t>Proof of Concept Container Integration</a:t>
            </a:r>
            <a:endParaRPr sz="1500"/>
          </a:p>
          <a:p>
            <a:pPr marL="0" lvl="0" indent="0" algn="ctr" rtl="0">
              <a:spcBef>
                <a:spcPts val="0"/>
              </a:spcBef>
              <a:spcAft>
                <a:spcPts val="0"/>
              </a:spcAft>
              <a:buNone/>
            </a:pPr>
            <a:r>
              <a:rPr lang="en" sz="1150"/>
              <a:t>In other words: prove that the containers can communicate</a:t>
            </a:r>
            <a:endParaRPr sz="1150"/>
          </a:p>
        </p:txBody>
      </p:sp>
      <p:sp>
        <p:nvSpPr>
          <p:cNvPr id="503" name="Google Shape;503;g1049b3fcd2c_5_32"/>
          <p:cNvSpPr txBox="1">
            <a:spLocks noGrp="1"/>
          </p:cNvSpPr>
          <p:nvPr>
            <p:ph type="body" idx="1"/>
          </p:nvPr>
        </p:nvSpPr>
        <p:spPr>
          <a:xfrm>
            <a:off x="4915500" y="1802698"/>
            <a:ext cx="3999900" cy="31908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sz="1600"/>
              <a:t>Container Orchestration</a:t>
            </a:r>
            <a:endParaRPr sz="1600"/>
          </a:p>
          <a:p>
            <a:pPr marL="914400" lvl="1" indent="-317500" algn="l" rtl="0">
              <a:spcBef>
                <a:spcPts val="0"/>
              </a:spcBef>
              <a:spcAft>
                <a:spcPts val="0"/>
              </a:spcAft>
              <a:buSzPts val="1400"/>
              <a:buChar char="○"/>
            </a:pPr>
            <a:r>
              <a:rPr lang="en" sz="1400"/>
              <a:t>Docker Compose</a:t>
            </a:r>
            <a:endParaRPr sz="1400"/>
          </a:p>
          <a:p>
            <a:pPr marL="914400" lvl="1" indent="-317500" algn="l" rtl="0">
              <a:spcBef>
                <a:spcPts val="0"/>
              </a:spcBef>
              <a:spcAft>
                <a:spcPts val="0"/>
              </a:spcAft>
              <a:buSzPts val="1400"/>
              <a:buChar char="○"/>
            </a:pPr>
            <a:r>
              <a:rPr lang="en" sz="1400"/>
              <a:t>Passed data between two containers</a:t>
            </a:r>
            <a:endParaRPr sz="1400"/>
          </a:p>
          <a:p>
            <a:pPr marL="914400" lvl="1" indent="-317500" algn="l" rtl="0">
              <a:spcBef>
                <a:spcPts val="0"/>
              </a:spcBef>
              <a:spcAft>
                <a:spcPts val="0"/>
              </a:spcAft>
              <a:buSzPts val="1400"/>
              <a:buChar char="○"/>
            </a:pPr>
            <a:r>
              <a:rPr lang="en" sz="1400"/>
              <a:t>Conditionals executed from this data</a:t>
            </a:r>
            <a:endParaRPr sz="1400"/>
          </a:p>
          <a:p>
            <a:pPr marL="457200" lvl="0" indent="0" algn="l" rtl="0">
              <a:spcBef>
                <a:spcPts val="0"/>
              </a:spcBef>
              <a:spcAft>
                <a:spcPts val="0"/>
              </a:spcAft>
              <a:buNone/>
            </a:pPr>
            <a:endParaRPr sz="1400"/>
          </a:p>
        </p:txBody>
      </p:sp>
      <p:cxnSp>
        <p:nvCxnSpPr>
          <p:cNvPr id="504" name="Google Shape;504;g1049b3fcd2c_5_32"/>
          <p:cNvCxnSpPr/>
          <p:nvPr/>
        </p:nvCxnSpPr>
        <p:spPr>
          <a:xfrm>
            <a:off x="242850" y="1802698"/>
            <a:ext cx="8658300" cy="2100"/>
          </a:xfrm>
          <a:prstGeom prst="straightConnector1">
            <a:avLst/>
          </a:prstGeom>
          <a:noFill/>
          <a:ln w="9525" cap="flat" cmpd="sng">
            <a:solidFill>
              <a:schemeClr val="dk2"/>
            </a:solidFill>
            <a:prstDash val="solid"/>
            <a:round/>
            <a:headEnd type="none" w="med" len="med"/>
            <a:tailEnd type="none" w="med" len="med"/>
          </a:ln>
        </p:spPr>
      </p:cxnSp>
      <p:sp>
        <p:nvSpPr>
          <p:cNvPr id="505" name="Google Shape;505;g1049b3fcd2c_5_32"/>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Modularity &amp; Extensibility (FR4)</a:t>
            </a:r>
            <a:endParaRPr/>
          </a:p>
        </p:txBody>
      </p:sp>
      <p:sp>
        <p:nvSpPr>
          <p:cNvPr id="506" name="Google Shape;506;g1049b3fcd2c_5_32"/>
          <p:cNvSpPr txBox="1">
            <a:spLocks noGrp="1"/>
          </p:cNvSpPr>
          <p:nvPr>
            <p:ph type="body" idx="1"/>
          </p:nvPr>
        </p:nvSpPr>
        <p:spPr>
          <a:xfrm>
            <a:off x="440550" y="824025"/>
            <a:ext cx="8262900" cy="343500"/>
          </a:xfrm>
          <a:prstGeom prst="rect">
            <a:avLst/>
          </a:prstGeom>
          <a:solidFill>
            <a:srgbClr val="50505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chemeClr val="lt1"/>
                </a:solidFill>
              </a:rPr>
              <a:t>DR4.1 - </a:t>
            </a:r>
            <a:r>
              <a:rPr lang="en" sz="1100">
                <a:solidFill>
                  <a:schemeClr val="lt1"/>
                </a:solidFill>
              </a:rPr>
              <a:t>GRASS’ subsystems shall be composable using containers.</a:t>
            </a:r>
            <a:endParaRPr sz="1100">
              <a:solidFill>
                <a:schemeClr val="lt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g103b319fe01_30_0"/>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b="1"/>
              <a:t>High-Level Functional Requirements (FR)</a:t>
            </a:r>
            <a:endParaRPr b="1"/>
          </a:p>
        </p:txBody>
      </p:sp>
      <p:sp>
        <p:nvSpPr>
          <p:cNvPr id="512" name="Google Shape;512;g103b319fe01_30_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35</a:t>
            </a:fld>
            <a:endParaRPr/>
          </a:p>
        </p:txBody>
      </p:sp>
      <p:graphicFrame>
        <p:nvGraphicFramePr>
          <p:cNvPr id="513" name="Google Shape;513;g103b319fe01_30_0"/>
          <p:cNvGraphicFramePr/>
          <p:nvPr/>
        </p:nvGraphicFramePr>
        <p:xfrm>
          <a:off x="698263" y="1040290"/>
          <a:ext cx="7747450" cy="3572480"/>
        </p:xfrm>
        <a:graphic>
          <a:graphicData uri="http://schemas.openxmlformats.org/drawingml/2006/table">
            <a:tbl>
              <a:tblPr>
                <a:noFill/>
                <a:tableStyleId>{42A4F924-6D4B-4CF7-BB84-CEE68687BB97}</a:tableStyleId>
              </a:tblPr>
              <a:tblGrid>
                <a:gridCol w="808175">
                  <a:extLst>
                    <a:ext uri="{9D8B030D-6E8A-4147-A177-3AD203B41FA5}">
                      <a16:colId xmlns:a16="http://schemas.microsoft.com/office/drawing/2014/main" val="20000"/>
                    </a:ext>
                  </a:extLst>
                </a:gridCol>
                <a:gridCol w="3562500">
                  <a:extLst>
                    <a:ext uri="{9D8B030D-6E8A-4147-A177-3AD203B41FA5}">
                      <a16:colId xmlns:a16="http://schemas.microsoft.com/office/drawing/2014/main" val="20001"/>
                    </a:ext>
                  </a:extLst>
                </a:gridCol>
                <a:gridCol w="1143625">
                  <a:extLst>
                    <a:ext uri="{9D8B030D-6E8A-4147-A177-3AD203B41FA5}">
                      <a16:colId xmlns:a16="http://schemas.microsoft.com/office/drawing/2014/main" val="20002"/>
                    </a:ext>
                  </a:extLst>
                </a:gridCol>
                <a:gridCol w="2233150">
                  <a:extLst>
                    <a:ext uri="{9D8B030D-6E8A-4147-A177-3AD203B41FA5}">
                      <a16:colId xmlns:a16="http://schemas.microsoft.com/office/drawing/2014/main" val="20003"/>
                    </a:ext>
                  </a:extLst>
                </a:gridCol>
              </a:tblGrid>
              <a:tr h="496350">
                <a:tc>
                  <a:txBody>
                    <a:bodyPr/>
                    <a:lstStyle/>
                    <a:p>
                      <a:pPr marL="0" lvl="0" indent="0" algn="ctr" rtl="0">
                        <a:spcBef>
                          <a:spcPts val="0"/>
                        </a:spcBef>
                        <a:spcAft>
                          <a:spcPts val="0"/>
                        </a:spcAft>
                        <a:buNone/>
                      </a:pPr>
                      <a:r>
                        <a:rPr lang="en" b="1">
                          <a:solidFill>
                            <a:schemeClr val="dk1"/>
                          </a:solidFill>
                          <a:latin typeface="Helvetica Neue"/>
                          <a:ea typeface="Helvetica Neue"/>
                          <a:cs typeface="Helvetica Neue"/>
                          <a:sym typeface="Helvetica Neue"/>
                        </a:rPr>
                        <a:t>ID</a:t>
                      </a:r>
                      <a:endParaRPr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tc>
                  <a:txBody>
                    <a:bodyPr/>
                    <a:lstStyle/>
                    <a:p>
                      <a:pPr marL="0" lvl="0" indent="0" algn="ctr" rtl="0">
                        <a:spcBef>
                          <a:spcPts val="0"/>
                        </a:spcBef>
                        <a:spcAft>
                          <a:spcPts val="0"/>
                        </a:spcAft>
                        <a:buNone/>
                      </a:pPr>
                      <a:r>
                        <a:rPr lang="en" b="1">
                          <a:solidFill>
                            <a:schemeClr val="dk1"/>
                          </a:solidFill>
                          <a:latin typeface="Helvetica Neue"/>
                          <a:ea typeface="Helvetica Neue"/>
                          <a:cs typeface="Helvetica Neue"/>
                          <a:sym typeface="Helvetica Neue"/>
                        </a:rPr>
                        <a:t>Summary</a:t>
                      </a:r>
                      <a:endParaRPr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tc>
                  <a:txBody>
                    <a:bodyPr/>
                    <a:lstStyle/>
                    <a:p>
                      <a:pPr marL="0" lvl="0" indent="0" algn="ctr" rtl="0">
                        <a:spcBef>
                          <a:spcPts val="0"/>
                        </a:spcBef>
                        <a:spcAft>
                          <a:spcPts val="0"/>
                        </a:spcAft>
                        <a:buNone/>
                      </a:pPr>
                      <a:r>
                        <a:rPr lang="en" b="1">
                          <a:solidFill>
                            <a:schemeClr val="dk1"/>
                          </a:solidFill>
                          <a:latin typeface="Helvetica Neue"/>
                          <a:ea typeface="Helvetica Neue"/>
                          <a:cs typeface="Helvetica Neue"/>
                          <a:sym typeface="Helvetica Neue"/>
                        </a:rPr>
                        <a:t>CPE</a:t>
                      </a:r>
                      <a:endParaRPr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tc>
                  <a:txBody>
                    <a:bodyPr/>
                    <a:lstStyle/>
                    <a:p>
                      <a:pPr marL="0" lvl="0" indent="0" algn="ctr" rtl="0">
                        <a:spcBef>
                          <a:spcPts val="0"/>
                        </a:spcBef>
                        <a:spcAft>
                          <a:spcPts val="0"/>
                        </a:spcAft>
                        <a:buNone/>
                      </a:pPr>
                      <a:r>
                        <a:rPr lang="en" b="1">
                          <a:solidFill>
                            <a:schemeClr val="dk1"/>
                          </a:solidFill>
                          <a:latin typeface="Helvetica Neue"/>
                          <a:ea typeface="Helvetica Neue"/>
                          <a:cs typeface="Helvetica Neue"/>
                          <a:sym typeface="Helvetica Neue"/>
                        </a:rPr>
                        <a:t>Satisfied?</a:t>
                      </a:r>
                      <a:endParaRPr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r h="637850">
                <a:tc>
                  <a:txBody>
                    <a:bodyPr/>
                    <a:lstStyle/>
                    <a:p>
                      <a:pPr marL="0" lvl="0" indent="0" algn="ctr" rtl="0">
                        <a:spcBef>
                          <a:spcPts val="0"/>
                        </a:spcBef>
                        <a:spcAft>
                          <a:spcPts val="0"/>
                        </a:spcAft>
                        <a:buNone/>
                      </a:pPr>
                      <a:r>
                        <a:rPr lang="en" b="1">
                          <a:solidFill>
                            <a:schemeClr val="dk1"/>
                          </a:solidFill>
                          <a:latin typeface="Helvetica Neue"/>
                          <a:ea typeface="Helvetica Neue"/>
                          <a:cs typeface="Helvetica Neue"/>
                          <a:sym typeface="Helvetica Neue"/>
                        </a:rPr>
                        <a:t>FR1</a:t>
                      </a:r>
                      <a:endParaRPr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Endurance - self-sustainably survive</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E1, E2</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rPr>
                        <a:t>✅ </a:t>
                      </a:r>
                      <a:endParaRPr>
                        <a:solidFill>
                          <a:schemeClr val="dk1"/>
                        </a:solidFill>
                      </a:endParaRPr>
                    </a:p>
                    <a:p>
                      <a:pPr marL="0" lvl="0" indent="0" algn="ctr" rtl="0">
                        <a:spcBef>
                          <a:spcPts val="0"/>
                        </a:spcBef>
                        <a:spcAft>
                          <a:spcPts val="0"/>
                        </a:spcAft>
                        <a:buClr>
                          <a:schemeClr val="dk1"/>
                        </a:buClr>
                        <a:buSzPts val="1100"/>
                        <a:buFont typeface="Arial"/>
                        <a:buNone/>
                      </a:pPr>
                      <a:r>
                        <a:rPr lang="en">
                          <a:solidFill>
                            <a:schemeClr val="dk1"/>
                          </a:solidFill>
                        </a:rPr>
                        <a:t>(in backup slides)</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496350">
                <a:tc>
                  <a:txBody>
                    <a:bodyPr/>
                    <a:lstStyle/>
                    <a:p>
                      <a:pPr marL="0" lvl="0" indent="0" algn="ctr" rtl="0">
                        <a:spcBef>
                          <a:spcPts val="0"/>
                        </a:spcBef>
                        <a:spcAft>
                          <a:spcPts val="0"/>
                        </a:spcAft>
                        <a:buNone/>
                      </a:pPr>
                      <a:r>
                        <a:rPr lang="en" b="1">
                          <a:solidFill>
                            <a:schemeClr val="dk1"/>
                          </a:solidFill>
                          <a:latin typeface="Helvetica Neue"/>
                          <a:ea typeface="Helvetica Neue"/>
                          <a:cs typeface="Helvetica Neue"/>
                          <a:sym typeface="Helvetica Neue"/>
                        </a:rPr>
                        <a:t>FR2</a:t>
                      </a:r>
                      <a:endParaRPr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Software Components - spacecraft software simulations and other software</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E2, E4</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rPr>
                        <a:t>✅</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534300">
                <a:tc>
                  <a:txBody>
                    <a:bodyPr/>
                    <a:lstStyle/>
                    <a:p>
                      <a:pPr marL="0" lvl="0" indent="0" algn="ctr" rtl="0">
                        <a:spcBef>
                          <a:spcPts val="0"/>
                        </a:spcBef>
                        <a:spcAft>
                          <a:spcPts val="0"/>
                        </a:spcAft>
                        <a:buNone/>
                      </a:pPr>
                      <a:r>
                        <a:rPr lang="en" b="1">
                          <a:solidFill>
                            <a:schemeClr val="dk1"/>
                          </a:solidFill>
                          <a:latin typeface="Helvetica Neue"/>
                          <a:ea typeface="Helvetica Neue"/>
                          <a:cs typeface="Helvetica Neue"/>
                          <a:sym typeface="Helvetica Neue"/>
                        </a:rPr>
                        <a:t>FR3</a:t>
                      </a:r>
                      <a:endParaRPr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Communication - capable of establishing communications links</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E3</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rPr>
                        <a:t>✅</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496350">
                <a:tc>
                  <a:txBody>
                    <a:bodyPr/>
                    <a:lstStyle/>
                    <a:p>
                      <a:pPr marL="0" lvl="0" indent="0" algn="ctr" rtl="0">
                        <a:spcBef>
                          <a:spcPts val="0"/>
                        </a:spcBef>
                        <a:spcAft>
                          <a:spcPts val="0"/>
                        </a:spcAft>
                        <a:buNone/>
                      </a:pPr>
                      <a:r>
                        <a:rPr lang="en" b="1">
                          <a:solidFill>
                            <a:schemeClr val="dk1"/>
                          </a:solidFill>
                          <a:latin typeface="Helvetica Neue"/>
                          <a:ea typeface="Helvetica Neue"/>
                          <a:cs typeface="Helvetica Neue"/>
                          <a:sym typeface="Helvetica Neue"/>
                        </a:rPr>
                        <a:t>FR4</a:t>
                      </a:r>
                      <a:endParaRPr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Modularity &amp; Extensibility - modular and extensible software</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E4</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a:solidFill>
                            <a:schemeClr val="dk1"/>
                          </a:solidFill>
                        </a:rPr>
                        <a:t>✅</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496350">
                <a:tc>
                  <a:txBody>
                    <a:bodyPr/>
                    <a:lstStyle/>
                    <a:p>
                      <a:pPr marL="0" lvl="0" indent="0" algn="ctr" rtl="0">
                        <a:spcBef>
                          <a:spcPts val="0"/>
                        </a:spcBef>
                        <a:spcAft>
                          <a:spcPts val="0"/>
                        </a:spcAft>
                        <a:buNone/>
                      </a:pPr>
                      <a:r>
                        <a:rPr lang="en" b="1">
                          <a:solidFill>
                            <a:schemeClr val="dk1"/>
                          </a:solidFill>
                          <a:latin typeface="Helvetica Neue"/>
                          <a:ea typeface="Helvetica Neue"/>
                          <a:cs typeface="Helvetica Neue"/>
                          <a:sym typeface="Helvetica Neue"/>
                        </a:rPr>
                        <a:t>FR5</a:t>
                      </a:r>
                      <a:endParaRPr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Operation - well-documented user interface</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E5</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dirty="0">
                          <a:solidFill>
                            <a:schemeClr val="dk1"/>
                          </a:solidFill>
                        </a:rPr>
                        <a:t>✅ </a:t>
                      </a:r>
                      <a:endParaRPr dirty="0">
                        <a:solidFill>
                          <a:schemeClr val="dk1"/>
                        </a:solidFill>
                      </a:endParaRPr>
                    </a:p>
                    <a:p>
                      <a:pPr marL="0" lvl="0" indent="0" algn="ctr" rtl="0">
                        <a:spcBef>
                          <a:spcPts val="0"/>
                        </a:spcBef>
                        <a:spcAft>
                          <a:spcPts val="0"/>
                        </a:spcAft>
                        <a:buClr>
                          <a:schemeClr val="dk1"/>
                        </a:buClr>
                        <a:buSzPts val="1100"/>
                        <a:buFont typeface="Arial"/>
                        <a:buNone/>
                      </a:pPr>
                      <a:r>
                        <a:rPr lang="en" dirty="0">
                          <a:solidFill>
                            <a:schemeClr val="dk1"/>
                          </a:solidFill>
                        </a:rPr>
                        <a:t>(in backup slides)</a:t>
                      </a:r>
                      <a:endParaRPr dirty="0">
                        <a:solidFill>
                          <a:schemeClr val="dk1"/>
                        </a:solidFill>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514" name="Google Shape;514;g103b319fe01_30_0"/>
          <p:cNvSpPr/>
          <p:nvPr/>
        </p:nvSpPr>
        <p:spPr>
          <a:xfrm>
            <a:off x="698300" y="2181375"/>
            <a:ext cx="7747500" cy="18219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gfa76b2cd2f_0_73"/>
          <p:cNvSpPr txBox="1">
            <a:spLocks noGrp="1"/>
          </p:cNvSpPr>
          <p:nvPr>
            <p:ph type="title"/>
          </p:nvPr>
        </p:nvSpPr>
        <p:spPr>
          <a:xfrm>
            <a:off x="740664" y="742950"/>
            <a:ext cx="6367800" cy="3657600"/>
          </a:xfrm>
          <a:prstGeom prst="rect">
            <a:avLst/>
          </a:prstGeom>
        </p:spPr>
        <p:txBody>
          <a:bodyPr spcFirstLastPara="1" wrap="square" lIns="274300" tIns="91425" rIns="91425" bIns="91425" anchor="ctr" anchorCtr="0">
            <a:normAutofit/>
          </a:bodyPr>
          <a:lstStyle/>
          <a:p>
            <a:pPr marL="0" lvl="0" indent="0" algn="ctr" rtl="0">
              <a:spcBef>
                <a:spcPts val="0"/>
              </a:spcBef>
              <a:spcAft>
                <a:spcPts val="0"/>
              </a:spcAft>
              <a:buClr>
                <a:schemeClr val="dk1"/>
              </a:buClr>
              <a:buSzPts val="1100"/>
              <a:buFont typeface="Arial"/>
              <a:buNone/>
            </a:pPr>
            <a:r>
              <a:rPr lang="en" sz="6000"/>
              <a:t>Project Risks</a:t>
            </a:r>
            <a:endParaRPr sz="6000"/>
          </a:p>
        </p:txBody>
      </p:sp>
      <p:sp>
        <p:nvSpPr>
          <p:cNvPr id="520" name="Google Shape;520;gfa76b2cd2f_0_7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36</a:t>
            </a:fld>
            <a:endParaRPr/>
          </a:p>
        </p:txBody>
      </p:sp>
      <p:sp>
        <p:nvSpPr>
          <p:cNvPr id="521" name="Google Shape;521;gfa76b2cd2f_0_73"/>
          <p:cNvSpPr/>
          <p:nvPr/>
        </p:nvSpPr>
        <p:spPr>
          <a:xfrm>
            <a:off x="119625" y="184402"/>
            <a:ext cx="1398300" cy="353400"/>
          </a:xfrm>
          <a:prstGeom prst="chevron">
            <a:avLst>
              <a:gd name="adj"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Helvetica Neue"/>
                <a:ea typeface="Helvetica Neue"/>
                <a:cs typeface="Helvetica Neue"/>
                <a:sym typeface="Helvetica Neue"/>
              </a:rPr>
              <a:t>Project Overview</a:t>
            </a:r>
            <a:endParaRPr sz="1100" b="1">
              <a:latin typeface="Helvetica Neue"/>
              <a:ea typeface="Helvetica Neue"/>
              <a:cs typeface="Helvetica Neue"/>
              <a:sym typeface="Helvetica Neue"/>
            </a:endParaRPr>
          </a:p>
        </p:txBody>
      </p:sp>
      <p:sp>
        <p:nvSpPr>
          <p:cNvPr id="522" name="Google Shape;522;gfa76b2cd2f_0_73"/>
          <p:cNvSpPr/>
          <p:nvPr/>
        </p:nvSpPr>
        <p:spPr>
          <a:xfrm>
            <a:off x="1367403" y="184402"/>
            <a:ext cx="1398300" cy="353400"/>
          </a:xfrm>
          <a:prstGeom prst="chevron">
            <a:avLst>
              <a:gd name="adj"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Helvetica Neue"/>
                <a:ea typeface="Helvetica Neue"/>
                <a:cs typeface="Helvetica Neue"/>
                <a:sym typeface="Helvetica Neue"/>
              </a:rPr>
              <a:t>Design Solution</a:t>
            </a:r>
            <a:endParaRPr sz="1100" b="1">
              <a:latin typeface="Helvetica Neue"/>
              <a:ea typeface="Helvetica Neue"/>
              <a:cs typeface="Helvetica Neue"/>
              <a:sym typeface="Helvetica Neue"/>
            </a:endParaRPr>
          </a:p>
        </p:txBody>
      </p:sp>
      <p:sp>
        <p:nvSpPr>
          <p:cNvPr id="523" name="Google Shape;523;gfa76b2cd2f_0_73"/>
          <p:cNvSpPr/>
          <p:nvPr/>
        </p:nvSpPr>
        <p:spPr>
          <a:xfrm>
            <a:off x="2615183" y="184400"/>
            <a:ext cx="1398300" cy="353400"/>
          </a:xfrm>
          <a:prstGeom prst="chevron">
            <a:avLst>
              <a:gd name="adj"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Helvetica Neue"/>
                <a:ea typeface="Helvetica Neue"/>
                <a:cs typeface="Helvetica Neue"/>
                <a:sym typeface="Helvetica Neue"/>
              </a:rPr>
              <a:t>CPEs</a:t>
            </a:r>
            <a:endParaRPr sz="1100" b="1">
              <a:latin typeface="Helvetica Neue"/>
              <a:ea typeface="Helvetica Neue"/>
              <a:cs typeface="Helvetica Neue"/>
              <a:sym typeface="Helvetica Neue"/>
            </a:endParaRPr>
          </a:p>
        </p:txBody>
      </p:sp>
      <p:sp>
        <p:nvSpPr>
          <p:cNvPr id="524" name="Google Shape;524;gfa76b2cd2f_0_73"/>
          <p:cNvSpPr/>
          <p:nvPr/>
        </p:nvSpPr>
        <p:spPr>
          <a:xfrm>
            <a:off x="3863802" y="184400"/>
            <a:ext cx="1398300" cy="353400"/>
          </a:xfrm>
          <a:prstGeom prst="chevron">
            <a:avLst>
              <a:gd name="adj"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solidFill>
                  <a:schemeClr val="dk1"/>
                </a:solidFill>
                <a:latin typeface="Helvetica Neue"/>
                <a:ea typeface="Helvetica Neue"/>
                <a:cs typeface="Helvetica Neue"/>
                <a:sym typeface="Helvetica Neue"/>
              </a:rPr>
              <a:t>DRS &amp; Satisfaction</a:t>
            </a:r>
            <a:endParaRPr sz="1100" b="1">
              <a:latin typeface="Helvetica Neue"/>
              <a:ea typeface="Helvetica Neue"/>
              <a:cs typeface="Helvetica Neue"/>
              <a:sym typeface="Helvetica Neue"/>
            </a:endParaRPr>
          </a:p>
        </p:txBody>
      </p:sp>
      <p:sp>
        <p:nvSpPr>
          <p:cNvPr id="525" name="Google Shape;525;gfa76b2cd2f_0_73"/>
          <p:cNvSpPr/>
          <p:nvPr/>
        </p:nvSpPr>
        <p:spPr>
          <a:xfrm>
            <a:off x="5115437" y="184400"/>
            <a:ext cx="1398300" cy="353400"/>
          </a:xfrm>
          <a:prstGeom prst="chevron">
            <a:avLst>
              <a:gd name="adj" fmla="val 50000"/>
            </a:avLst>
          </a:prstGeom>
          <a:solidFill>
            <a:srgbClr val="9E9E9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Helvetica Neue"/>
                <a:ea typeface="Helvetica Neue"/>
                <a:cs typeface="Helvetica Neue"/>
                <a:sym typeface="Helvetica Neue"/>
              </a:rPr>
              <a:t>Project Risks</a:t>
            </a:r>
            <a:endParaRPr sz="1100" b="1">
              <a:latin typeface="Helvetica Neue"/>
              <a:ea typeface="Helvetica Neue"/>
              <a:cs typeface="Helvetica Neue"/>
              <a:sym typeface="Helvetica Neue"/>
            </a:endParaRPr>
          </a:p>
        </p:txBody>
      </p:sp>
      <p:sp>
        <p:nvSpPr>
          <p:cNvPr id="526" name="Google Shape;526;gfa76b2cd2f_0_73"/>
          <p:cNvSpPr/>
          <p:nvPr/>
        </p:nvSpPr>
        <p:spPr>
          <a:xfrm>
            <a:off x="6367229" y="184400"/>
            <a:ext cx="1398300" cy="353400"/>
          </a:xfrm>
          <a:prstGeom prst="chevron">
            <a:avLst>
              <a:gd name="adj"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Helvetica Neue"/>
                <a:ea typeface="Helvetica Neue"/>
                <a:cs typeface="Helvetica Neue"/>
                <a:sym typeface="Helvetica Neue"/>
              </a:rPr>
              <a:t>Verification &amp; Validation</a:t>
            </a:r>
            <a:endParaRPr sz="1100" b="1">
              <a:latin typeface="Helvetica Neue"/>
              <a:ea typeface="Helvetica Neue"/>
              <a:cs typeface="Helvetica Neue"/>
              <a:sym typeface="Helvetica Neue"/>
            </a:endParaRPr>
          </a:p>
        </p:txBody>
      </p:sp>
      <p:sp>
        <p:nvSpPr>
          <p:cNvPr id="527" name="Google Shape;527;gfa76b2cd2f_0_73"/>
          <p:cNvSpPr/>
          <p:nvPr/>
        </p:nvSpPr>
        <p:spPr>
          <a:xfrm>
            <a:off x="7622986" y="184400"/>
            <a:ext cx="1398300" cy="353400"/>
          </a:xfrm>
          <a:prstGeom prst="chevron">
            <a:avLst>
              <a:gd name="adj"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Helvetica Neue"/>
                <a:ea typeface="Helvetica Neue"/>
                <a:cs typeface="Helvetica Neue"/>
                <a:sym typeface="Helvetica Neue"/>
              </a:rPr>
              <a:t>Project Planning</a:t>
            </a:r>
            <a:endParaRPr sz="1100" b="1">
              <a:latin typeface="Helvetica Neue"/>
              <a:ea typeface="Helvetica Neue"/>
              <a:cs typeface="Helvetica Neue"/>
              <a:sym typeface="Helvetica Neue"/>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gfa76b2cd2f_0_0"/>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Risk Table</a:t>
            </a:r>
            <a:endParaRPr/>
          </a:p>
        </p:txBody>
      </p:sp>
      <p:sp>
        <p:nvSpPr>
          <p:cNvPr id="533" name="Google Shape;533;gfa76b2cd2f_0_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37</a:t>
            </a:fld>
            <a:endParaRPr>
              <a:latin typeface="Arial"/>
              <a:ea typeface="Arial"/>
              <a:cs typeface="Arial"/>
              <a:sym typeface="Arial"/>
            </a:endParaRPr>
          </a:p>
        </p:txBody>
      </p:sp>
      <p:graphicFrame>
        <p:nvGraphicFramePr>
          <p:cNvPr id="534" name="Google Shape;534;gfa76b2cd2f_0_0"/>
          <p:cNvGraphicFramePr/>
          <p:nvPr/>
        </p:nvGraphicFramePr>
        <p:xfrm>
          <a:off x="698263" y="796100"/>
          <a:ext cx="8018525" cy="4327950"/>
        </p:xfrm>
        <a:graphic>
          <a:graphicData uri="http://schemas.openxmlformats.org/drawingml/2006/table">
            <a:tbl>
              <a:tblPr>
                <a:noFill/>
                <a:tableStyleId>{42A4F924-6D4B-4CF7-BB84-CEE68687BB97}</a:tableStyleId>
              </a:tblPr>
              <a:tblGrid>
                <a:gridCol w="395225">
                  <a:extLst>
                    <a:ext uri="{9D8B030D-6E8A-4147-A177-3AD203B41FA5}">
                      <a16:colId xmlns:a16="http://schemas.microsoft.com/office/drawing/2014/main" val="20000"/>
                    </a:ext>
                  </a:extLst>
                </a:gridCol>
                <a:gridCol w="1559325">
                  <a:extLst>
                    <a:ext uri="{9D8B030D-6E8A-4147-A177-3AD203B41FA5}">
                      <a16:colId xmlns:a16="http://schemas.microsoft.com/office/drawing/2014/main" val="20001"/>
                    </a:ext>
                  </a:extLst>
                </a:gridCol>
                <a:gridCol w="3169750">
                  <a:extLst>
                    <a:ext uri="{9D8B030D-6E8A-4147-A177-3AD203B41FA5}">
                      <a16:colId xmlns:a16="http://schemas.microsoft.com/office/drawing/2014/main" val="20002"/>
                    </a:ext>
                  </a:extLst>
                </a:gridCol>
                <a:gridCol w="2894225">
                  <a:extLst>
                    <a:ext uri="{9D8B030D-6E8A-4147-A177-3AD203B41FA5}">
                      <a16:colId xmlns:a16="http://schemas.microsoft.com/office/drawing/2014/main" val="20003"/>
                    </a:ext>
                  </a:extLst>
                </a:gridCol>
              </a:tblGrid>
              <a:tr h="0">
                <a:tc>
                  <a:txBody>
                    <a:bodyPr/>
                    <a:lstStyle/>
                    <a:p>
                      <a:pPr marL="0" lvl="0" indent="0" algn="ctr" rtl="0">
                        <a:spcBef>
                          <a:spcPts val="0"/>
                        </a:spcBef>
                        <a:spcAft>
                          <a:spcPts val="0"/>
                        </a:spcAft>
                        <a:buNone/>
                      </a:pPr>
                      <a:r>
                        <a:rPr lang="en" sz="1300" b="1">
                          <a:solidFill>
                            <a:schemeClr val="dk1"/>
                          </a:solidFill>
                          <a:latin typeface="Helvetica Neue"/>
                          <a:ea typeface="Helvetica Neue"/>
                          <a:cs typeface="Helvetica Neue"/>
                          <a:sym typeface="Helvetica Neue"/>
                        </a:rPr>
                        <a:t>#</a:t>
                      </a:r>
                      <a:endParaRPr sz="1300"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tc>
                  <a:txBody>
                    <a:bodyPr/>
                    <a:lstStyle/>
                    <a:p>
                      <a:pPr marL="0" lvl="0" indent="0" algn="ctr" rtl="0">
                        <a:spcBef>
                          <a:spcPts val="0"/>
                        </a:spcBef>
                        <a:spcAft>
                          <a:spcPts val="0"/>
                        </a:spcAft>
                        <a:buNone/>
                      </a:pPr>
                      <a:r>
                        <a:rPr lang="en" sz="1300" b="1">
                          <a:solidFill>
                            <a:schemeClr val="dk1"/>
                          </a:solidFill>
                          <a:latin typeface="Helvetica Neue"/>
                          <a:ea typeface="Helvetica Neue"/>
                          <a:cs typeface="Helvetica Neue"/>
                          <a:sym typeface="Helvetica Neue"/>
                        </a:rPr>
                        <a:t>Risk </a:t>
                      </a:r>
                      <a:endParaRPr sz="1300"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tc>
                  <a:txBody>
                    <a:bodyPr/>
                    <a:lstStyle/>
                    <a:p>
                      <a:pPr marL="0" lvl="0" indent="0" algn="ctr" rtl="0">
                        <a:spcBef>
                          <a:spcPts val="0"/>
                        </a:spcBef>
                        <a:spcAft>
                          <a:spcPts val="0"/>
                        </a:spcAft>
                        <a:buNone/>
                      </a:pPr>
                      <a:r>
                        <a:rPr lang="en" sz="1300" b="1">
                          <a:solidFill>
                            <a:schemeClr val="dk1"/>
                          </a:solidFill>
                          <a:latin typeface="Helvetica Neue"/>
                          <a:ea typeface="Helvetica Neue"/>
                          <a:cs typeface="Helvetica Neue"/>
                          <a:sym typeface="Helvetica Neue"/>
                        </a:rPr>
                        <a:t>Description</a:t>
                      </a:r>
                      <a:endParaRPr sz="1300"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tc>
                  <a:txBody>
                    <a:bodyPr/>
                    <a:lstStyle/>
                    <a:p>
                      <a:pPr marL="0" lvl="0" indent="0" algn="ctr" rtl="0">
                        <a:spcBef>
                          <a:spcPts val="0"/>
                        </a:spcBef>
                        <a:spcAft>
                          <a:spcPts val="0"/>
                        </a:spcAft>
                        <a:buNone/>
                      </a:pPr>
                      <a:r>
                        <a:rPr lang="en" sz="1300" b="1">
                          <a:solidFill>
                            <a:schemeClr val="dk1"/>
                          </a:solidFill>
                          <a:latin typeface="Helvetica Neue"/>
                          <a:ea typeface="Helvetica Neue"/>
                          <a:cs typeface="Helvetica Neue"/>
                          <a:sym typeface="Helvetica Neue"/>
                        </a:rPr>
                        <a:t>Effect</a:t>
                      </a:r>
                      <a:endParaRPr sz="1300"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r h="585475">
                <a:tc>
                  <a:txBody>
                    <a:bodyPr/>
                    <a:lstStyle/>
                    <a:p>
                      <a:pPr marL="0" lvl="0" indent="0" algn="ctr" rtl="0">
                        <a:spcBef>
                          <a:spcPts val="0"/>
                        </a:spcBef>
                        <a:spcAft>
                          <a:spcPts val="0"/>
                        </a:spcAft>
                        <a:buNone/>
                      </a:pPr>
                      <a:r>
                        <a:rPr lang="en" sz="1100" b="1">
                          <a:solidFill>
                            <a:schemeClr val="dk1"/>
                          </a:solidFill>
                          <a:latin typeface="Helvetica Neue"/>
                          <a:ea typeface="Helvetica Neue"/>
                          <a:cs typeface="Helvetica Neue"/>
                          <a:sym typeface="Helvetica Neue"/>
                        </a:rPr>
                        <a:t>1</a:t>
                      </a:r>
                      <a:endParaRPr sz="1100"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100">
                          <a:solidFill>
                            <a:schemeClr val="dk1"/>
                          </a:solidFill>
                          <a:latin typeface="Helvetica Neue"/>
                          <a:ea typeface="Helvetica Neue"/>
                          <a:cs typeface="Helvetica Neue"/>
                          <a:sym typeface="Helvetica Neue"/>
                        </a:rPr>
                        <a:t>Scope</a:t>
                      </a:r>
                      <a:endParaRPr sz="110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a:solidFill>
                            <a:schemeClr val="dk1"/>
                          </a:solidFill>
                          <a:latin typeface="Helvetica Neue"/>
                          <a:ea typeface="Helvetica Neue"/>
                          <a:cs typeface="Helvetica Neue"/>
                          <a:sym typeface="Helvetica Neue"/>
                        </a:rPr>
                        <a:t>Overcomplicated Scope for Given Time</a:t>
                      </a:r>
                      <a:endParaRPr sz="1100">
                        <a:solidFill>
                          <a:schemeClr val="dk1"/>
                        </a:solidFill>
                        <a:latin typeface="Helvetica Neue"/>
                        <a:ea typeface="Helvetica Neue"/>
                        <a:cs typeface="Helvetica Neue"/>
                        <a:sym typeface="Helvetica Neue"/>
                      </a:endParaRPr>
                    </a:p>
                    <a:p>
                      <a:pPr marL="0" lvl="0" indent="0" algn="ctr" rtl="0">
                        <a:spcBef>
                          <a:spcPts val="0"/>
                        </a:spcBef>
                        <a:spcAft>
                          <a:spcPts val="0"/>
                        </a:spcAft>
                        <a:buNone/>
                      </a:pPr>
                      <a:r>
                        <a:rPr lang="en" sz="1100">
                          <a:solidFill>
                            <a:schemeClr val="dk1"/>
                          </a:solidFill>
                          <a:latin typeface="Helvetica Neue"/>
                          <a:ea typeface="Helvetica Neue"/>
                          <a:cs typeface="Helvetica Neue"/>
                          <a:sym typeface="Helvetica Neue"/>
                        </a:rPr>
                        <a:t>(</a:t>
                      </a:r>
                      <a:r>
                        <a:rPr lang="en" sz="1100">
                          <a:solidFill>
                            <a:schemeClr val="dk1"/>
                          </a:solidFill>
                          <a:latin typeface="Helvetica Neue"/>
                          <a:ea typeface="Helvetica Neue"/>
                          <a:cs typeface="Helvetica Neue"/>
                          <a:sym typeface="Helvetica Neu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Development</a:t>
                      </a:r>
                      <a:r>
                        <a:rPr lang="en" sz="1100">
                          <a:solidFill>
                            <a:schemeClr val="dk1"/>
                          </a:solidFill>
                          <a:latin typeface="Helvetica Neue"/>
                          <a:ea typeface="Helvetica Neue"/>
                          <a:cs typeface="Helvetica Neue"/>
                          <a:sym typeface="Helvetica Neue"/>
                        </a:rPr>
                        <a:t>)</a:t>
                      </a:r>
                      <a:endParaRPr sz="110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457200" lvl="0" indent="-298450" algn="l" rtl="0">
                        <a:spcBef>
                          <a:spcPts val="0"/>
                        </a:spcBef>
                        <a:spcAft>
                          <a:spcPts val="0"/>
                        </a:spcAft>
                        <a:buClr>
                          <a:schemeClr val="dk1"/>
                        </a:buClr>
                        <a:buSzPts val="1100"/>
                        <a:buFont typeface="Helvetica Neue"/>
                        <a:buChar char="●"/>
                      </a:pPr>
                      <a:r>
                        <a:rPr lang="en" sz="1100">
                          <a:solidFill>
                            <a:schemeClr val="dk1"/>
                          </a:solidFill>
                          <a:latin typeface="Helvetica Neue"/>
                          <a:ea typeface="Helvetica Neue"/>
                          <a:cs typeface="Helvetica Neue"/>
                          <a:sym typeface="Helvetica Neue"/>
                        </a:rPr>
                        <a:t>Poorly Designed or Unfinished Product</a:t>
                      </a:r>
                      <a:endParaRPr sz="1100">
                        <a:solidFill>
                          <a:schemeClr val="dk1"/>
                        </a:solidFill>
                        <a:latin typeface="Helvetica Neue"/>
                        <a:ea typeface="Helvetica Neue"/>
                        <a:cs typeface="Helvetica Neue"/>
                        <a:sym typeface="Helvetica Neue"/>
                      </a:endParaRPr>
                    </a:p>
                    <a:p>
                      <a:pPr marL="457200" lvl="0" indent="-298450" algn="l" rtl="0">
                        <a:spcBef>
                          <a:spcPts val="0"/>
                        </a:spcBef>
                        <a:spcAft>
                          <a:spcPts val="0"/>
                        </a:spcAft>
                        <a:buClr>
                          <a:schemeClr val="dk1"/>
                        </a:buClr>
                        <a:buSzPts val="1100"/>
                        <a:buFont typeface="Helvetica Neue"/>
                        <a:buChar char="●"/>
                      </a:pPr>
                      <a:r>
                        <a:rPr lang="en" sz="1100">
                          <a:solidFill>
                            <a:schemeClr val="dk1"/>
                          </a:solidFill>
                          <a:latin typeface="Helvetica Neue"/>
                          <a:ea typeface="Helvetica Neue"/>
                          <a:cs typeface="Helvetica Neue"/>
                          <a:sym typeface="Helvetica Neue"/>
                        </a:rPr>
                        <a:t>Safety Concerns</a:t>
                      </a:r>
                      <a:endParaRPr sz="110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370700">
                <a:tc>
                  <a:txBody>
                    <a:bodyPr/>
                    <a:lstStyle/>
                    <a:p>
                      <a:pPr marL="0" lvl="0" indent="0" algn="ctr" rtl="0">
                        <a:spcBef>
                          <a:spcPts val="0"/>
                        </a:spcBef>
                        <a:spcAft>
                          <a:spcPts val="0"/>
                        </a:spcAft>
                        <a:buNone/>
                      </a:pPr>
                      <a:r>
                        <a:rPr lang="en" sz="1100" b="1">
                          <a:solidFill>
                            <a:schemeClr val="dk1"/>
                          </a:solidFill>
                          <a:latin typeface="Helvetica Neue"/>
                          <a:ea typeface="Helvetica Neue"/>
                          <a:cs typeface="Helvetica Neue"/>
                          <a:sym typeface="Helvetica Neue"/>
                        </a:rPr>
                        <a:t>2</a:t>
                      </a:r>
                      <a:endParaRPr sz="1100"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100">
                          <a:solidFill>
                            <a:schemeClr val="dk1"/>
                          </a:solidFill>
                          <a:latin typeface="Helvetica Neue"/>
                          <a:ea typeface="Helvetica Neue"/>
                          <a:cs typeface="Helvetica Neue"/>
                          <a:sym typeface="Helvetica Neue"/>
                        </a:rPr>
                        <a:t>Budget</a:t>
                      </a:r>
                      <a:endParaRPr sz="110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a:solidFill>
                            <a:schemeClr val="dk1"/>
                          </a:solidFill>
                          <a:latin typeface="Helvetica Neue"/>
                          <a:ea typeface="Helvetica Neue"/>
                          <a:cs typeface="Helvetica Neue"/>
                          <a:sym typeface="Helvetica Neue"/>
                        </a:rPr>
                        <a:t>Exceed Allotted $5000 Budget</a:t>
                      </a:r>
                      <a:endParaRPr sz="1100">
                        <a:solidFill>
                          <a:schemeClr val="dk1"/>
                        </a:solidFill>
                        <a:latin typeface="Helvetica Neue"/>
                        <a:ea typeface="Helvetica Neue"/>
                        <a:cs typeface="Helvetica Neue"/>
                        <a:sym typeface="Helvetica Neue"/>
                      </a:endParaRPr>
                    </a:p>
                    <a:p>
                      <a:pPr marL="0" lvl="0" indent="0" algn="ctr" rtl="0">
                        <a:spcBef>
                          <a:spcPts val="0"/>
                        </a:spcBef>
                        <a:spcAft>
                          <a:spcPts val="0"/>
                        </a:spcAft>
                        <a:buNone/>
                      </a:pPr>
                      <a:r>
                        <a:rPr lang="en" sz="1100">
                          <a:solidFill>
                            <a:schemeClr val="dk1"/>
                          </a:solidFill>
                          <a:latin typeface="Helvetica Neue"/>
                          <a:ea typeface="Helvetica Neue"/>
                          <a:cs typeface="Helvetica Neue"/>
                          <a:sym typeface="Helvetica Neue"/>
                        </a:rPr>
                        <a:t>(Finance)</a:t>
                      </a:r>
                      <a:endParaRPr sz="110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457200" lvl="0" indent="-298450" algn="l" rtl="0">
                        <a:spcBef>
                          <a:spcPts val="0"/>
                        </a:spcBef>
                        <a:spcAft>
                          <a:spcPts val="0"/>
                        </a:spcAft>
                        <a:buClr>
                          <a:schemeClr val="dk1"/>
                        </a:buClr>
                        <a:buSzPts val="1100"/>
                        <a:buFont typeface="Helvetica Neue"/>
                        <a:buChar char="●"/>
                      </a:pPr>
                      <a:r>
                        <a:rPr lang="en" sz="1100">
                          <a:solidFill>
                            <a:schemeClr val="dk1"/>
                          </a:solidFill>
                          <a:latin typeface="Helvetica Neue"/>
                          <a:ea typeface="Helvetica Neue"/>
                          <a:cs typeface="Helvetica Neue"/>
                          <a:sym typeface="Helvetica Neue"/>
                        </a:rPr>
                        <a:t>Delivery of Unfinished Product</a:t>
                      </a:r>
                      <a:endParaRPr sz="110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254400">
                <a:tc>
                  <a:txBody>
                    <a:bodyPr/>
                    <a:lstStyle/>
                    <a:p>
                      <a:pPr marL="0" lvl="0" indent="0" algn="ctr" rtl="0">
                        <a:spcBef>
                          <a:spcPts val="0"/>
                        </a:spcBef>
                        <a:spcAft>
                          <a:spcPts val="0"/>
                        </a:spcAft>
                        <a:buNone/>
                      </a:pPr>
                      <a:r>
                        <a:rPr lang="en" sz="1100" b="1">
                          <a:solidFill>
                            <a:schemeClr val="dk1"/>
                          </a:solidFill>
                          <a:latin typeface="Helvetica Neue"/>
                          <a:ea typeface="Helvetica Neue"/>
                          <a:cs typeface="Helvetica Neue"/>
                          <a:sym typeface="Helvetica Neue"/>
                        </a:rPr>
                        <a:t>3</a:t>
                      </a:r>
                      <a:endParaRPr sz="1100"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100">
                          <a:solidFill>
                            <a:schemeClr val="dk1"/>
                          </a:solidFill>
                          <a:latin typeface="Helvetica Neue"/>
                          <a:ea typeface="Helvetica Neue"/>
                          <a:cs typeface="Helvetica Neue"/>
                          <a:sym typeface="Helvetica Neue"/>
                        </a:rPr>
                        <a:t>Reliable RF Link</a:t>
                      </a:r>
                      <a:endParaRPr sz="110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a:solidFill>
                            <a:schemeClr val="dk1"/>
                          </a:solidFill>
                          <a:latin typeface="Helvetica Neue"/>
                          <a:ea typeface="Helvetica Neue"/>
                          <a:cs typeface="Helvetica Neue"/>
                          <a:sym typeface="Helvetica Neue"/>
                        </a:rPr>
                        <a:t>Interference, multipath, etc. are very difficult to model</a:t>
                      </a:r>
                      <a:endParaRPr sz="1100">
                        <a:solidFill>
                          <a:schemeClr val="dk1"/>
                        </a:solidFill>
                        <a:latin typeface="Helvetica Neue"/>
                        <a:ea typeface="Helvetica Neue"/>
                        <a:cs typeface="Helvetica Neue"/>
                        <a:sym typeface="Helvetica Neu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
                          </a:ext>
                        </a:extLst>
                      </a:endParaRPr>
                    </a:p>
                    <a:p>
                      <a:pPr marL="0" lvl="0" indent="0" algn="ctr" rtl="0">
                        <a:spcBef>
                          <a:spcPts val="0"/>
                        </a:spcBef>
                        <a:spcAft>
                          <a:spcPts val="0"/>
                        </a:spcAft>
                        <a:buNone/>
                      </a:pPr>
                      <a:r>
                        <a:rPr lang="en" sz="1100">
                          <a:solidFill>
                            <a:schemeClr val="dk1"/>
                          </a:solidFill>
                          <a:latin typeface="Helvetica Neue"/>
                          <a:ea typeface="Helvetica Neue"/>
                          <a:cs typeface="Helvetica Neue"/>
                          <a:sym typeface="Helvetica Neu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(Environment, Hardware)</a:t>
                      </a:r>
                      <a:endParaRPr sz="110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457200" lvl="0" indent="-298450" algn="l" rtl="0">
                        <a:spcBef>
                          <a:spcPts val="0"/>
                        </a:spcBef>
                        <a:spcAft>
                          <a:spcPts val="0"/>
                        </a:spcAft>
                        <a:buClr>
                          <a:schemeClr val="dk1"/>
                        </a:buClr>
                        <a:buSzPts val="1100"/>
                        <a:buFont typeface="Helvetica Neue"/>
                        <a:buChar char="●"/>
                      </a:pPr>
                      <a:r>
                        <a:rPr lang="en" sz="1100">
                          <a:solidFill>
                            <a:schemeClr val="dk1"/>
                          </a:solidFill>
                          <a:latin typeface="Helvetica Neue"/>
                          <a:ea typeface="Helvetica Neue"/>
                          <a:cs typeface="Helvetica Neue"/>
                          <a:sym typeface="Helvetica Neue"/>
                        </a:rPr>
                        <a:t>Long Development Time</a:t>
                      </a:r>
                      <a:endParaRPr sz="1100">
                        <a:solidFill>
                          <a:schemeClr val="dk1"/>
                        </a:solidFill>
                        <a:latin typeface="Helvetica Neue"/>
                        <a:ea typeface="Helvetica Neue"/>
                        <a:cs typeface="Helvetica Neue"/>
                        <a:sym typeface="Helvetica Neue"/>
                      </a:endParaRPr>
                    </a:p>
                    <a:p>
                      <a:pPr marL="457200" lvl="0" indent="-298450" algn="l" rtl="0">
                        <a:spcBef>
                          <a:spcPts val="0"/>
                        </a:spcBef>
                        <a:spcAft>
                          <a:spcPts val="0"/>
                        </a:spcAft>
                        <a:buClr>
                          <a:schemeClr val="dk1"/>
                        </a:buClr>
                        <a:buSzPts val="1100"/>
                        <a:buFont typeface="Helvetica Neue"/>
                        <a:buChar char="●"/>
                      </a:pPr>
                      <a:r>
                        <a:rPr lang="en" sz="1100">
                          <a:solidFill>
                            <a:schemeClr val="dk1"/>
                          </a:solidFill>
                          <a:latin typeface="Helvetica Neue"/>
                          <a:ea typeface="Helvetica Neue"/>
                          <a:cs typeface="Helvetica Neue"/>
                          <a:sym typeface="Helvetica Neue"/>
                        </a:rPr>
                        <a:t>Delivery of Unfinished Product</a:t>
                      </a:r>
                      <a:endParaRPr sz="110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254400">
                <a:tc>
                  <a:txBody>
                    <a:bodyPr/>
                    <a:lstStyle/>
                    <a:p>
                      <a:pPr marL="0" lvl="0" indent="0" algn="ctr" rtl="0">
                        <a:spcBef>
                          <a:spcPts val="0"/>
                        </a:spcBef>
                        <a:spcAft>
                          <a:spcPts val="0"/>
                        </a:spcAft>
                        <a:buNone/>
                      </a:pPr>
                      <a:r>
                        <a:rPr lang="en" sz="1100" b="1">
                          <a:solidFill>
                            <a:schemeClr val="dk1"/>
                          </a:solidFill>
                          <a:latin typeface="Helvetica Neue"/>
                          <a:ea typeface="Helvetica Neue"/>
                          <a:cs typeface="Helvetica Neue"/>
                          <a:sym typeface="Helvetica Neue"/>
                        </a:rPr>
                        <a:t>4</a:t>
                      </a:r>
                      <a:endParaRPr sz="1100"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100">
                          <a:solidFill>
                            <a:schemeClr val="dk1"/>
                          </a:solidFill>
                          <a:latin typeface="Helvetica Neue"/>
                          <a:ea typeface="Helvetica Neue"/>
                          <a:cs typeface="Helvetica Neue"/>
                          <a:sym typeface="Helvetica Neue"/>
                        </a:rPr>
                        <a:t>Test Facility Access</a:t>
                      </a:r>
                      <a:endParaRPr sz="110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a:solidFill>
                            <a:schemeClr val="dk1"/>
                          </a:solidFill>
                          <a:latin typeface="Helvetica Neue"/>
                          <a:ea typeface="Helvetica Neue"/>
                          <a:cs typeface="Helvetica Neue"/>
                          <a:sym typeface="Helvetica Neue"/>
                        </a:rPr>
                        <a:t>Access to a facility with line-of-sight to Raytheon's campus isn't guaranteed</a:t>
                      </a:r>
                      <a:endParaRPr sz="1100">
                        <a:solidFill>
                          <a:schemeClr val="dk1"/>
                        </a:solidFill>
                        <a:latin typeface="Helvetica Neue"/>
                        <a:ea typeface="Helvetica Neue"/>
                        <a:cs typeface="Helvetica Neue"/>
                        <a:sym typeface="Helvetica Neu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endParaRPr>
                    </a:p>
                    <a:p>
                      <a:pPr marL="0" lvl="0" indent="0" algn="ctr" rtl="0">
                        <a:spcBef>
                          <a:spcPts val="0"/>
                        </a:spcBef>
                        <a:spcAft>
                          <a:spcPts val="0"/>
                        </a:spcAft>
                        <a:buNone/>
                      </a:pPr>
                      <a:r>
                        <a:rPr lang="en" sz="1100">
                          <a:solidFill>
                            <a:schemeClr val="dk1"/>
                          </a:solidFill>
                          <a:latin typeface="Helvetica Neue"/>
                          <a:ea typeface="Helvetica Neue"/>
                          <a:cs typeface="Helvetica Neue"/>
                          <a:sym typeface="Helvetica Neu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rPr>
                        <a:t>(Testing)</a:t>
                      </a:r>
                      <a:endParaRPr sz="110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457200" lvl="0" indent="-298450" algn="l" rtl="0">
                        <a:spcBef>
                          <a:spcPts val="0"/>
                        </a:spcBef>
                        <a:spcAft>
                          <a:spcPts val="0"/>
                        </a:spcAft>
                        <a:buClr>
                          <a:schemeClr val="dk1"/>
                        </a:buClr>
                        <a:buSzPts val="1100"/>
                        <a:buFont typeface="Helvetica Neue"/>
                        <a:buChar char="●"/>
                      </a:pPr>
                      <a:r>
                        <a:rPr lang="en" sz="1100">
                          <a:solidFill>
                            <a:schemeClr val="dk1"/>
                          </a:solidFill>
                          <a:latin typeface="Helvetica Neue"/>
                          <a:ea typeface="Helvetica Neue"/>
                          <a:cs typeface="Helvetica Neue"/>
                          <a:sym typeface="Helvetica Neue"/>
                        </a:rPr>
                        <a:t>Delay in Schedule</a:t>
                      </a:r>
                      <a:endParaRPr sz="1100">
                        <a:solidFill>
                          <a:schemeClr val="dk1"/>
                        </a:solidFill>
                        <a:latin typeface="Helvetica Neue"/>
                        <a:ea typeface="Helvetica Neue"/>
                        <a:cs typeface="Helvetica Neue"/>
                        <a:sym typeface="Helvetica Neue"/>
                      </a:endParaRPr>
                    </a:p>
                    <a:p>
                      <a:pPr marL="457200" lvl="0" indent="-298450" algn="l" rtl="0">
                        <a:spcBef>
                          <a:spcPts val="0"/>
                        </a:spcBef>
                        <a:spcAft>
                          <a:spcPts val="0"/>
                        </a:spcAft>
                        <a:buClr>
                          <a:schemeClr val="dk1"/>
                        </a:buClr>
                        <a:buSzPts val="1100"/>
                        <a:buFont typeface="Helvetica Neue"/>
                        <a:buChar char="●"/>
                      </a:pPr>
                      <a:r>
                        <a:rPr lang="en" sz="1100">
                          <a:solidFill>
                            <a:schemeClr val="dk1"/>
                          </a:solidFill>
                          <a:latin typeface="Helvetica Neue"/>
                          <a:ea typeface="Helvetica Neue"/>
                          <a:cs typeface="Helvetica Neue"/>
                          <a:sym typeface="Helvetica Neue"/>
                        </a:rPr>
                        <a:t>Incomplete Testing</a:t>
                      </a:r>
                      <a:endParaRPr sz="110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0">
                <a:tc>
                  <a:txBody>
                    <a:bodyPr/>
                    <a:lstStyle/>
                    <a:p>
                      <a:pPr marL="0" lvl="0" indent="0" algn="ctr" rtl="0">
                        <a:spcBef>
                          <a:spcPts val="0"/>
                        </a:spcBef>
                        <a:spcAft>
                          <a:spcPts val="0"/>
                        </a:spcAft>
                        <a:buNone/>
                      </a:pPr>
                      <a:r>
                        <a:rPr lang="en" sz="1100" b="1">
                          <a:solidFill>
                            <a:schemeClr val="dk1"/>
                          </a:solidFill>
                          <a:latin typeface="Helvetica Neue"/>
                          <a:ea typeface="Helvetica Neue"/>
                          <a:cs typeface="Helvetica Neue"/>
                          <a:sym typeface="Helvetica Neue"/>
                        </a:rPr>
                        <a:t>5</a:t>
                      </a:r>
                      <a:endParaRPr sz="1100"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100">
                          <a:solidFill>
                            <a:schemeClr val="dk1"/>
                          </a:solidFill>
                          <a:latin typeface="Helvetica Neue"/>
                          <a:ea typeface="Helvetica Neue"/>
                          <a:cs typeface="Helvetica Neue"/>
                          <a:sym typeface="Helvetica Neue"/>
                        </a:rPr>
                        <a:t>Hardware Failure</a:t>
                      </a:r>
                      <a:endParaRPr sz="110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a:solidFill>
                            <a:schemeClr val="dk1"/>
                          </a:solidFill>
                          <a:latin typeface="Helvetica Neue"/>
                          <a:ea typeface="Helvetica Neue"/>
                          <a:cs typeface="Helvetica Neue"/>
                          <a:sym typeface="Helvetica Neue"/>
                        </a:rPr>
                        <a:t>Sensitive electronics are critical to characterize and verify the design</a:t>
                      </a:r>
                      <a:endParaRPr sz="1100">
                        <a:solidFill>
                          <a:schemeClr val="dk1"/>
                        </a:solidFill>
                        <a:latin typeface="Helvetica Neue"/>
                        <a:ea typeface="Helvetica Neue"/>
                        <a:cs typeface="Helvetica Neue"/>
                        <a:sym typeface="Helvetica Neu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endParaRPr>
                    </a:p>
                    <a:p>
                      <a:pPr marL="0" lvl="0" indent="0" algn="ctr" rtl="0">
                        <a:spcBef>
                          <a:spcPts val="0"/>
                        </a:spcBef>
                        <a:spcAft>
                          <a:spcPts val="0"/>
                        </a:spcAft>
                        <a:buNone/>
                      </a:pPr>
                      <a:r>
                        <a:rPr lang="en" sz="1100">
                          <a:solidFill>
                            <a:schemeClr val="dk1"/>
                          </a:solidFill>
                          <a:latin typeface="Helvetica Neue"/>
                          <a:ea typeface="Helvetica Neue"/>
                          <a:cs typeface="Helvetica Neue"/>
                          <a:sym typeface="Helvetica Neu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
                            </a:ext>
                          </a:extLst>
                        </a:rPr>
                        <a:t>(Structures, Electronics, RF, Finance)</a:t>
                      </a:r>
                      <a:endParaRPr sz="110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457200" lvl="0" indent="-298450" algn="l" rtl="0">
                        <a:spcBef>
                          <a:spcPts val="0"/>
                        </a:spcBef>
                        <a:spcAft>
                          <a:spcPts val="0"/>
                        </a:spcAft>
                        <a:buClr>
                          <a:schemeClr val="dk1"/>
                        </a:buClr>
                        <a:buSzPts val="1100"/>
                        <a:buFont typeface="Helvetica Neue"/>
                        <a:buChar char="●"/>
                      </a:pPr>
                      <a:r>
                        <a:rPr lang="en" sz="1100">
                          <a:solidFill>
                            <a:schemeClr val="dk1"/>
                          </a:solidFill>
                          <a:latin typeface="Helvetica Neue"/>
                          <a:ea typeface="Helvetica Neue"/>
                          <a:cs typeface="Helvetica Neue"/>
                          <a:sym typeface="Helvetica Neue"/>
                        </a:rPr>
                        <a:t>Functional Failure</a:t>
                      </a:r>
                      <a:endParaRPr sz="1100">
                        <a:solidFill>
                          <a:schemeClr val="dk1"/>
                        </a:solidFill>
                        <a:latin typeface="Helvetica Neue"/>
                        <a:ea typeface="Helvetica Neue"/>
                        <a:cs typeface="Helvetica Neue"/>
                        <a:sym typeface="Helvetica Neue"/>
                      </a:endParaRPr>
                    </a:p>
                    <a:p>
                      <a:pPr marL="457200" lvl="0" indent="-298450" algn="l" rtl="0">
                        <a:spcBef>
                          <a:spcPts val="0"/>
                        </a:spcBef>
                        <a:spcAft>
                          <a:spcPts val="0"/>
                        </a:spcAft>
                        <a:buClr>
                          <a:schemeClr val="dk1"/>
                        </a:buClr>
                        <a:buSzPts val="1100"/>
                        <a:buFont typeface="Helvetica Neue"/>
                        <a:buChar char="●"/>
                      </a:pPr>
                      <a:r>
                        <a:rPr lang="en" sz="1100">
                          <a:solidFill>
                            <a:schemeClr val="dk1"/>
                          </a:solidFill>
                          <a:latin typeface="Helvetica Neue"/>
                          <a:ea typeface="Helvetica Neue"/>
                          <a:cs typeface="Helvetica Neue"/>
                          <a:sym typeface="Helvetica Neue"/>
                        </a:rPr>
                        <a:t>Safety Concerns</a:t>
                      </a:r>
                      <a:endParaRPr sz="110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0">
                <a:tc>
                  <a:txBody>
                    <a:bodyPr/>
                    <a:lstStyle/>
                    <a:p>
                      <a:pPr marL="0" lvl="0" indent="0" algn="ctr" rtl="0">
                        <a:spcBef>
                          <a:spcPts val="0"/>
                        </a:spcBef>
                        <a:spcAft>
                          <a:spcPts val="0"/>
                        </a:spcAft>
                        <a:buNone/>
                      </a:pPr>
                      <a:r>
                        <a:rPr lang="en" sz="1100" b="1">
                          <a:solidFill>
                            <a:schemeClr val="dk1"/>
                          </a:solidFill>
                          <a:latin typeface="Helvetica Neue"/>
                          <a:ea typeface="Helvetica Neue"/>
                          <a:cs typeface="Helvetica Neue"/>
                          <a:sym typeface="Helvetica Neue"/>
                        </a:rPr>
                        <a:t>6</a:t>
                      </a:r>
                      <a:endParaRPr sz="1100"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sz="1100">
                          <a:solidFill>
                            <a:schemeClr val="dk1"/>
                          </a:solidFill>
                          <a:latin typeface="Helvetica Neue"/>
                          <a:ea typeface="Helvetica Neue"/>
                          <a:cs typeface="Helvetica Neue"/>
                          <a:sym typeface="Helvetica Neue"/>
                        </a:rPr>
                        <a:t>Supply Chain</a:t>
                      </a:r>
                      <a:endParaRPr sz="110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100">
                          <a:solidFill>
                            <a:schemeClr val="dk1"/>
                          </a:solidFill>
                          <a:latin typeface="Helvetica Neue"/>
                          <a:ea typeface="Helvetica Neue"/>
                          <a:cs typeface="Helvetica Neue"/>
                          <a:sym typeface="Helvetica Neue"/>
                        </a:rPr>
                        <a:t>The chip shortage makes the necessary electronics difficult to source</a:t>
                      </a:r>
                      <a:endParaRPr sz="1100">
                        <a:solidFill>
                          <a:schemeClr val="dk1"/>
                        </a:solidFill>
                        <a:latin typeface="Helvetica Neue"/>
                        <a:ea typeface="Helvetica Neue"/>
                        <a:cs typeface="Helvetica Neue"/>
                        <a:sym typeface="Helvetica Neu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
                          </a:ext>
                        </a:extLst>
                      </a:endParaRPr>
                    </a:p>
                    <a:p>
                      <a:pPr marL="0" lvl="0" indent="0" algn="ctr" rtl="0">
                        <a:spcBef>
                          <a:spcPts val="0"/>
                        </a:spcBef>
                        <a:spcAft>
                          <a:spcPts val="0"/>
                        </a:spcAft>
                        <a:buNone/>
                      </a:pPr>
                      <a:r>
                        <a:rPr lang="en" sz="1100">
                          <a:solidFill>
                            <a:schemeClr val="dk1"/>
                          </a:solidFill>
                          <a:latin typeface="Helvetica Neue"/>
                          <a:ea typeface="Helvetica Neue"/>
                          <a:cs typeface="Helvetica Neue"/>
                          <a:sym typeface="Helvetica Neu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
                            </a:ext>
                          </a:extLst>
                        </a:rPr>
                        <a:t>(Manufacturing) </a:t>
                      </a:r>
                      <a:endParaRPr sz="110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457200" lvl="0" indent="-298450" algn="l" rtl="0">
                        <a:spcBef>
                          <a:spcPts val="0"/>
                        </a:spcBef>
                        <a:spcAft>
                          <a:spcPts val="0"/>
                        </a:spcAft>
                        <a:buClr>
                          <a:schemeClr val="dk1"/>
                        </a:buClr>
                        <a:buSzPts val="1100"/>
                        <a:buFont typeface="Helvetica Neue"/>
                        <a:buChar char="●"/>
                      </a:pPr>
                      <a:r>
                        <a:rPr lang="en" sz="1100" dirty="0">
                          <a:solidFill>
                            <a:schemeClr val="dk1"/>
                          </a:solidFill>
                          <a:latin typeface="Helvetica Neue"/>
                          <a:ea typeface="Helvetica Neue"/>
                          <a:cs typeface="Helvetica Neue"/>
                          <a:sym typeface="Helvetica Neue"/>
                        </a:rPr>
                        <a:t>Delay in Schedule</a:t>
                      </a:r>
                      <a:endParaRPr sz="1100" dirty="0">
                        <a:solidFill>
                          <a:schemeClr val="dk1"/>
                        </a:solidFill>
                        <a:latin typeface="Helvetica Neue"/>
                        <a:ea typeface="Helvetica Neue"/>
                        <a:cs typeface="Helvetica Neue"/>
                        <a:sym typeface="Helvetica Neue"/>
                      </a:endParaRPr>
                    </a:p>
                    <a:p>
                      <a:pPr marL="457200" lvl="0" indent="-298450" algn="l" rtl="0">
                        <a:spcBef>
                          <a:spcPts val="0"/>
                        </a:spcBef>
                        <a:spcAft>
                          <a:spcPts val="0"/>
                        </a:spcAft>
                        <a:buClr>
                          <a:schemeClr val="dk1"/>
                        </a:buClr>
                        <a:buSzPts val="1100"/>
                        <a:buFont typeface="Helvetica Neue"/>
                        <a:buChar char="●"/>
                      </a:pPr>
                      <a:r>
                        <a:rPr lang="en" sz="1100" dirty="0">
                          <a:solidFill>
                            <a:schemeClr val="dk1"/>
                          </a:solidFill>
                          <a:latin typeface="Helvetica Neue"/>
                          <a:ea typeface="Helvetica Neue"/>
                          <a:cs typeface="Helvetica Neue"/>
                          <a:sym typeface="Helvetica Neue"/>
                        </a:rPr>
                        <a:t>Delivery of Unfinished Product</a:t>
                      </a:r>
                      <a:endParaRPr sz="1100" dirty="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g10214ba2912_0_43"/>
          <p:cNvSpPr/>
          <p:nvPr/>
        </p:nvSpPr>
        <p:spPr>
          <a:xfrm>
            <a:off x="0" y="3872755"/>
            <a:ext cx="1028700" cy="1262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g10214ba2912_0_43"/>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Pre-Risk Mitigation Matrix</a:t>
            </a:r>
            <a:endParaRPr/>
          </a:p>
        </p:txBody>
      </p:sp>
      <p:sp>
        <p:nvSpPr>
          <p:cNvPr id="541" name="Google Shape;541;g10214ba2912_0_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38</a:t>
            </a:fld>
            <a:endParaRPr>
              <a:latin typeface="Arial"/>
              <a:ea typeface="Arial"/>
              <a:cs typeface="Arial"/>
              <a:sym typeface="Arial"/>
            </a:endParaRPr>
          </a:p>
        </p:txBody>
      </p:sp>
      <p:graphicFrame>
        <p:nvGraphicFramePr>
          <p:cNvPr id="542" name="Google Shape;542;g10214ba2912_0_43"/>
          <p:cNvGraphicFramePr/>
          <p:nvPr/>
        </p:nvGraphicFramePr>
        <p:xfrm>
          <a:off x="2959500" y="874125"/>
          <a:ext cx="5955900" cy="3789100"/>
        </p:xfrm>
        <a:graphic>
          <a:graphicData uri="http://schemas.openxmlformats.org/drawingml/2006/table">
            <a:tbl>
              <a:tblPr>
                <a:noFill/>
                <a:tableStyleId>{42A4F924-6D4B-4CF7-BB84-CEE68687BB97}</a:tableStyleId>
              </a:tblPr>
              <a:tblGrid>
                <a:gridCol w="492125">
                  <a:extLst>
                    <a:ext uri="{9D8B030D-6E8A-4147-A177-3AD203B41FA5}">
                      <a16:colId xmlns:a16="http://schemas.microsoft.com/office/drawing/2014/main" val="20000"/>
                    </a:ext>
                  </a:extLst>
                </a:gridCol>
                <a:gridCol w="858100">
                  <a:extLst>
                    <a:ext uri="{9D8B030D-6E8A-4147-A177-3AD203B41FA5}">
                      <a16:colId xmlns:a16="http://schemas.microsoft.com/office/drawing/2014/main" val="20001"/>
                    </a:ext>
                  </a:extLst>
                </a:gridCol>
                <a:gridCol w="858100">
                  <a:extLst>
                    <a:ext uri="{9D8B030D-6E8A-4147-A177-3AD203B41FA5}">
                      <a16:colId xmlns:a16="http://schemas.microsoft.com/office/drawing/2014/main" val="20002"/>
                    </a:ext>
                  </a:extLst>
                </a:gridCol>
                <a:gridCol w="889625">
                  <a:extLst>
                    <a:ext uri="{9D8B030D-6E8A-4147-A177-3AD203B41FA5}">
                      <a16:colId xmlns:a16="http://schemas.microsoft.com/office/drawing/2014/main" val="20003"/>
                    </a:ext>
                  </a:extLst>
                </a:gridCol>
                <a:gridCol w="921150">
                  <a:extLst>
                    <a:ext uri="{9D8B030D-6E8A-4147-A177-3AD203B41FA5}">
                      <a16:colId xmlns:a16="http://schemas.microsoft.com/office/drawing/2014/main" val="20004"/>
                    </a:ext>
                  </a:extLst>
                </a:gridCol>
                <a:gridCol w="940050">
                  <a:extLst>
                    <a:ext uri="{9D8B030D-6E8A-4147-A177-3AD203B41FA5}">
                      <a16:colId xmlns:a16="http://schemas.microsoft.com/office/drawing/2014/main" val="20005"/>
                    </a:ext>
                  </a:extLst>
                </a:gridCol>
                <a:gridCol w="996750">
                  <a:extLst>
                    <a:ext uri="{9D8B030D-6E8A-4147-A177-3AD203B41FA5}">
                      <a16:colId xmlns:a16="http://schemas.microsoft.com/office/drawing/2014/main" val="20006"/>
                    </a:ext>
                  </a:extLst>
                </a:gridCol>
              </a:tblGrid>
              <a:tr h="432625">
                <a:tc>
                  <a:txBody>
                    <a:bodyPr/>
                    <a:lstStyle/>
                    <a:p>
                      <a:pPr marL="0" lvl="0" indent="0" algn="l" rtl="0">
                        <a:spcBef>
                          <a:spcPts val="0"/>
                        </a:spcBef>
                        <a:spcAft>
                          <a:spcPts val="0"/>
                        </a:spcAft>
                        <a:buNone/>
                      </a:pPr>
                      <a:endParaRPr/>
                    </a:p>
                  </a:txBody>
                  <a:tcPr marL="91425" marR="91425" marT="91425" marB="91425">
                    <a:lnR w="9525" cap="flat" cmpd="sng">
                      <a:solidFill>
                        <a:srgbClr val="9E9E9E"/>
                      </a:solidFill>
                      <a:prstDash val="solid"/>
                      <a:round/>
                      <a:headEnd type="none" w="sm" len="sm"/>
                      <a:tailEnd type="none" w="sm" len="sm"/>
                    </a:lnR>
                    <a:lnB w="9525" cap="flat" cmpd="sng">
                      <a:solidFill>
                        <a:srgbClr val="9E9E9E"/>
                      </a:solidFill>
                      <a:prstDash val="solid"/>
                      <a:round/>
                      <a:headEnd type="none" w="sm" len="sm"/>
                      <a:tailEnd type="none" w="sm" len="sm"/>
                    </a:lnB>
                    <a:solidFill>
                      <a:srgbClr val="9E9E9E"/>
                    </a:solidFill>
                  </a:tcPr>
                </a:tc>
                <a:tc gridSpan="6">
                  <a:txBody>
                    <a:bodyPr/>
                    <a:lstStyle/>
                    <a:p>
                      <a:pPr marL="0" lvl="0" indent="0" algn="ctr" rtl="0">
                        <a:spcBef>
                          <a:spcPts val="0"/>
                        </a:spcBef>
                        <a:spcAft>
                          <a:spcPts val="0"/>
                        </a:spcAft>
                        <a:buNone/>
                      </a:pPr>
                      <a:r>
                        <a:rPr lang="en"/>
                        <a:t>Impact</a:t>
                      </a:r>
                      <a:endParaRPr/>
                    </a:p>
                  </a:txBody>
                  <a:tcPr marL="91425" marR="91425" marT="91425" marB="91425" anchor="ctr">
                    <a:lnL w="9525" cap="flat" cmpd="sng">
                      <a:solidFill>
                        <a:srgbClr val="9E9E9E"/>
                      </a:solidFill>
                      <a:prstDash val="solid"/>
                      <a:round/>
                      <a:headEnd type="none" w="sm" len="sm"/>
                      <a:tailEnd type="none" w="sm" len="sm"/>
                    </a:lnL>
                    <a:lnB w="9525" cap="flat" cmpd="sng">
                      <a:solidFill>
                        <a:srgbClr val="9E9E9E"/>
                      </a:solidFill>
                      <a:prstDash val="solid"/>
                      <a:round/>
                      <a:headEnd type="none" w="sm" len="sm"/>
                      <a:tailEnd type="none" w="sm" len="sm"/>
                    </a:lnB>
                    <a:solidFill>
                      <a:srgbClr val="9E9E9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16000">
                <a:tc rowSpan="6">
                  <a:txBody>
                    <a:bodyPr/>
                    <a:lstStyle/>
                    <a:p>
                      <a:pPr marL="0" lvl="0" indent="0" algn="ctr" rtl="0">
                        <a:spcBef>
                          <a:spcPts val="0"/>
                        </a:spcBef>
                        <a:spcAft>
                          <a:spcPts val="0"/>
                        </a:spcAft>
                        <a:buNone/>
                      </a:pPr>
                      <a:endParaRPr/>
                    </a:p>
                  </a:txBody>
                  <a:tcPr marL="91425" marR="91425" marT="91425" marB="91425" anchor="ctr">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solidFill>
                      <a:srgbClr val="9E9E9E"/>
                    </a:solidFill>
                  </a:tcPr>
                </a:tc>
                <a:tc>
                  <a:txBody>
                    <a:bodyPr/>
                    <a:lstStyle/>
                    <a:p>
                      <a:pPr marL="0" lvl="0" indent="0" algn="ctr" rtl="0">
                        <a:spcBef>
                          <a:spcPts val="0"/>
                        </a:spcBef>
                        <a:spcAft>
                          <a:spcPts val="0"/>
                        </a:spcAft>
                        <a:buNone/>
                      </a:pPr>
                      <a:endParaRPr sz="1200"/>
                    </a:p>
                  </a:txBody>
                  <a:tcPr marL="91425" marR="91425" marT="91425" marB="91425" anchor="ctr">
                    <a:lnL w="9525" cap="flat" cmpd="sng">
                      <a:solidFill>
                        <a:srgbClr val="9E9E9E"/>
                      </a:solidFill>
                      <a:prstDash val="solid"/>
                      <a:round/>
                      <a:headEnd type="none" w="sm" len="sm"/>
                      <a:tailEnd type="none" w="sm" len="sm"/>
                    </a:lnL>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E9E9E"/>
                    </a:solidFill>
                  </a:tcPr>
                </a:tc>
                <a:tc>
                  <a:txBody>
                    <a:bodyPr/>
                    <a:lstStyle/>
                    <a:p>
                      <a:pPr marL="0" lvl="0" indent="0" algn="ctr" rtl="0">
                        <a:spcBef>
                          <a:spcPts val="0"/>
                        </a:spcBef>
                        <a:spcAft>
                          <a:spcPts val="0"/>
                        </a:spcAft>
                        <a:buNone/>
                      </a:pPr>
                      <a:r>
                        <a:rPr lang="en" sz="1000"/>
                        <a:t>Minimal</a:t>
                      </a:r>
                      <a:endParaRPr sz="1000"/>
                    </a:p>
                  </a:txBody>
                  <a:tcPr marL="91425" marR="91425" marT="91425" marB="91425" anchor="ctr">
                    <a:lnT w="9525" cap="flat" cmpd="sng">
                      <a:solidFill>
                        <a:srgbClr val="9E9E9E"/>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000"/>
                        <a:t>Minor</a:t>
                      </a:r>
                      <a:endParaRPr sz="1000"/>
                    </a:p>
                  </a:txBody>
                  <a:tcPr marL="91425" marR="91425" marT="91425" marB="91425" anchor="ctr">
                    <a:lnT w="9525" cap="flat" cmpd="sng">
                      <a:solidFill>
                        <a:srgbClr val="9E9E9E"/>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000"/>
                        <a:t>Major</a:t>
                      </a:r>
                      <a:endParaRPr sz="1000"/>
                    </a:p>
                  </a:txBody>
                  <a:tcPr marL="91425" marR="91425" marT="91425" marB="91425" anchor="ctr">
                    <a:lnT w="9525" cap="flat" cmpd="sng">
                      <a:solidFill>
                        <a:srgbClr val="9E9E9E"/>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000"/>
                        <a:t>Hazardous</a:t>
                      </a:r>
                      <a:endParaRPr sz="1000"/>
                    </a:p>
                  </a:txBody>
                  <a:tcPr marL="91425" marR="91425" marT="91425" marB="91425" anchor="ctr">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000"/>
                        <a:t>Catastrophic</a:t>
                      </a:r>
                      <a:endParaRPr sz="1000"/>
                    </a:p>
                  </a:txBody>
                  <a:tcPr marL="91425" marR="91425" marT="91425" marB="91425" anchor="ctr">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562800">
                <a:tc vMerge="1">
                  <a:txBody>
                    <a:bodyPr/>
                    <a:lstStyle/>
                    <a:p>
                      <a:endParaRPr lang="en-US"/>
                    </a:p>
                  </a:txBody>
                  <a:tcPr/>
                </a:tc>
                <a:tc>
                  <a:txBody>
                    <a:bodyPr/>
                    <a:lstStyle/>
                    <a:p>
                      <a:pPr marL="0" lvl="0" indent="0" algn="ctr" rtl="0">
                        <a:spcBef>
                          <a:spcPts val="0"/>
                        </a:spcBef>
                        <a:spcAft>
                          <a:spcPts val="0"/>
                        </a:spcAft>
                        <a:buNone/>
                      </a:pPr>
                      <a:r>
                        <a:rPr lang="en" sz="1000"/>
                        <a:t>Certain</a:t>
                      </a:r>
                      <a:endParaRPr sz="1000"/>
                    </a:p>
                  </a:txBody>
                  <a:tcPr marL="91425" marR="91425" marT="91425" marB="91425" anchor="ctr">
                    <a:lnL w="9525" cap="flat" cmpd="sng">
                      <a:solidFill>
                        <a:srgbClr val="9E9E9E"/>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r>
                        <a:rPr lang="en" sz="1200"/>
                        <a:t>2</a:t>
                      </a: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06666"/>
                    </a:solidFill>
                  </a:tcPr>
                </a:tc>
                <a:tc>
                  <a:txBody>
                    <a:bodyPr/>
                    <a:lstStyle/>
                    <a:p>
                      <a:pPr marL="0" lvl="0" indent="0" algn="ctr" rtl="0">
                        <a:spcBef>
                          <a:spcPts val="0"/>
                        </a:spcBef>
                        <a:spcAft>
                          <a:spcPts val="0"/>
                        </a:spcAft>
                        <a:buNone/>
                      </a:pP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06666"/>
                    </a:solidFill>
                  </a:tcPr>
                </a:tc>
                <a:extLst>
                  <a:ext uri="{0D108BD9-81ED-4DB2-BD59-A6C34878D82A}">
                    <a16:rowId xmlns:a16="http://schemas.microsoft.com/office/drawing/2014/main" val="10002"/>
                  </a:ext>
                </a:extLst>
              </a:tr>
              <a:tr h="593700">
                <a:tc vMerge="1">
                  <a:txBody>
                    <a:bodyPr/>
                    <a:lstStyle/>
                    <a:p>
                      <a:endParaRPr lang="en-US"/>
                    </a:p>
                  </a:txBody>
                  <a:tcPr/>
                </a:tc>
                <a:tc>
                  <a:txBody>
                    <a:bodyPr/>
                    <a:lstStyle/>
                    <a:p>
                      <a:pPr marL="0" lvl="0" indent="0" algn="ctr" rtl="0">
                        <a:spcBef>
                          <a:spcPts val="0"/>
                        </a:spcBef>
                        <a:spcAft>
                          <a:spcPts val="0"/>
                        </a:spcAft>
                        <a:buNone/>
                      </a:pPr>
                      <a:r>
                        <a:rPr lang="en" sz="1000"/>
                        <a:t>Likely</a:t>
                      </a:r>
                      <a:endParaRPr sz="1000"/>
                    </a:p>
                  </a:txBody>
                  <a:tcPr marL="91425" marR="91425" marT="91425" marB="91425" anchor="ctr">
                    <a:lnL w="9525" cap="flat" cmpd="sng">
                      <a:solidFill>
                        <a:srgbClr val="9E9E9E"/>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r>
                        <a:rPr lang="en" sz="1200"/>
                        <a:t>6</a:t>
                      </a: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06666"/>
                    </a:solidFill>
                  </a:tcPr>
                </a:tc>
                <a:tc>
                  <a:txBody>
                    <a:bodyPr/>
                    <a:lstStyle/>
                    <a:p>
                      <a:pPr marL="0" lvl="0" indent="0" algn="ctr" rtl="0">
                        <a:spcBef>
                          <a:spcPts val="0"/>
                        </a:spcBef>
                        <a:spcAft>
                          <a:spcPts val="0"/>
                        </a:spcAft>
                        <a:buNone/>
                      </a:pPr>
                      <a:r>
                        <a:rPr lang="en" sz="1200"/>
                        <a:t>1</a:t>
                      </a: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06666"/>
                    </a:solidFill>
                  </a:tcPr>
                </a:tc>
                <a:extLst>
                  <a:ext uri="{0D108BD9-81ED-4DB2-BD59-A6C34878D82A}">
                    <a16:rowId xmlns:a16="http://schemas.microsoft.com/office/drawing/2014/main" val="10003"/>
                  </a:ext>
                </a:extLst>
              </a:tr>
              <a:tr h="585975">
                <a:tc vMerge="1">
                  <a:txBody>
                    <a:bodyPr/>
                    <a:lstStyle/>
                    <a:p>
                      <a:endParaRPr lang="en-US"/>
                    </a:p>
                  </a:txBody>
                  <a:tcPr/>
                </a:tc>
                <a:tc>
                  <a:txBody>
                    <a:bodyPr/>
                    <a:lstStyle/>
                    <a:p>
                      <a:pPr marL="0" lvl="0" indent="0" algn="ctr" rtl="0">
                        <a:spcBef>
                          <a:spcPts val="0"/>
                        </a:spcBef>
                        <a:spcAft>
                          <a:spcPts val="0"/>
                        </a:spcAft>
                        <a:buNone/>
                      </a:pPr>
                      <a:r>
                        <a:rPr lang="en" sz="1000"/>
                        <a:t>Possible</a:t>
                      </a:r>
                      <a:endParaRPr sz="1000"/>
                    </a:p>
                  </a:txBody>
                  <a:tcPr marL="91425" marR="91425" marT="91425" marB="91425" anchor="ctr">
                    <a:lnL w="9525" cap="flat" cmpd="sng">
                      <a:solidFill>
                        <a:srgbClr val="9E9E9E"/>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r>
                        <a:rPr lang="en" sz="1200"/>
                        <a:t>4, 5</a:t>
                      </a: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06666"/>
                    </a:solidFill>
                  </a:tcPr>
                </a:tc>
                <a:tc>
                  <a:txBody>
                    <a:bodyPr/>
                    <a:lstStyle/>
                    <a:p>
                      <a:pPr marL="0" lvl="0" indent="0" algn="ctr" rtl="0">
                        <a:spcBef>
                          <a:spcPts val="0"/>
                        </a:spcBef>
                        <a:spcAft>
                          <a:spcPts val="0"/>
                        </a:spcAft>
                        <a:buNone/>
                      </a:pPr>
                      <a:r>
                        <a:rPr lang="en" sz="1200"/>
                        <a:t>3</a:t>
                      </a: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06666"/>
                    </a:solidFill>
                  </a:tcPr>
                </a:tc>
                <a:extLst>
                  <a:ext uri="{0D108BD9-81ED-4DB2-BD59-A6C34878D82A}">
                    <a16:rowId xmlns:a16="http://schemas.microsoft.com/office/drawing/2014/main" val="10004"/>
                  </a:ext>
                </a:extLst>
              </a:tr>
              <a:tr h="599000">
                <a:tc vMerge="1">
                  <a:txBody>
                    <a:bodyPr/>
                    <a:lstStyle/>
                    <a:p>
                      <a:endParaRPr lang="en-US"/>
                    </a:p>
                  </a:txBody>
                  <a:tcPr/>
                </a:tc>
                <a:tc>
                  <a:txBody>
                    <a:bodyPr/>
                    <a:lstStyle/>
                    <a:p>
                      <a:pPr marL="0" lvl="0" indent="0" algn="ctr" rtl="0">
                        <a:spcBef>
                          <a:spcPts val="0"/>
                        </a:spcBef>
                        <a:spcAft>
                          <a:spcPts val="0"/>
                        </a:spcAft>
                        <a:buNone/>
                      </a:pPr>
                      <a:r>
                        <a:rPr lang="en" sz="1000"/>
                        <a:t>Improbable</a:t>
                      </a:r>
                      <a:endParaRPr sz="1000"/>
                    </a:p>
                  </a:txBody>
                  <a:tcPr marL="91425" marR="91425" marT="91425" marB="91425" anchor="ctr">
                    <a:lnL w="9525" cap="flat" cmpd="sng">
                      <a:solidFill>
                        <a:srgbClr val="9E9E9E"/>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06666"/>
                    </a:solidFill>
                  </a:tcPr>
                </a:tc>
                <a:extLst>
                  <a:ext uri="{0D108BD9-81ED-4DB2-BD59-A6C34878D82A}">
                    <a16:rowId xmlns:a16="http://schemas.microsoft.com/office/drawing/2014/main" val="10005"/>
                  </a:ext>
                </a:extLst>
              </a:tr>
              <a:tr h="599000">
                <a:tc vMerge="1">
                  <a:txBody>
                    <a:bodyPr/>
                    <a:lstStyle/>
                    <a:p>
                      <a:endParaRPr lang="en-US"/>
                    </a:p>
                  </a:txBody>
                  <a:tcPr/>
                </a:tc>
                <a:tc>
                  <a:txBody>
                    <a:bodyPr/>
                    <a:lstStyle/>
                    <a:p>
                      <a:pPr marL="0" lvl="0" indent="0" algn="ctr" rtl="0">
                        <a:spcBef>
                          <a:spcPts val="0"/>
                        </a:spcBef>
                        <a:spcAft>
                          <a:spcPts val="0"/>
                        </a:spcAft>
                        <a:buNone/>
                      </a:pPr>
                      <a:r>
                        <a:rPr lang="en" sz="1000"/>
                        <a:t>Extremely Improbable</a:t>
                      </a:r>
                      <a:endParaRPr sz="1000"/>
                    </a:p>
                  </a:txBody>
                  <a:tcPr marL="91425" marR="91425" marT="91425" marB="91425" anchor="ctr">
                    <a:lnL w="9525" cap="flat" cmpd="sng">
                      <a:solidFill>
                        <a:srgbClr val="9E9E9E"/>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endParaRPr sz="1200" dirty="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extLst>
                  <a:ext uri="{0D108BD9-81ED-4DB2-BD59-A6C34878D82A}">
                    <a16:rowId xmlns:a16="http://schemas.microsoft.com/office/drawing/2014/main" val="10006"/>
                  </a:ext>
                </a:extLst>
              </a:tr>
            </a:tbl>
          </a:graphicData>
        </a:graphic>
      </p:graphicFrame>
      <p:graphicFrame>
        <p:nvGraphicFramePr>
          <p:cNvPr id="543" name="Google Shape;543;g10214ba2912_0_43"/>
          <p:cNvGraphicFramePr/>
          <p:nvPr/>
        </p:nvGraphicFramePr>
        <p:xfrm>
          <a:off x="149563" y="2033801"/>
          <a:ext cx="2682925" cy="1785550"/>
        </p:xfrm>
        <a:graphic>
          <a:graphicData uri="http://schemas.openxmlformats.org/drawingml/2006/table">
            <a:tbl>
              <a:tblPr>
                <a:noFill/>
                <a:tableStyleId>{42A4F924-6D4B-4CF7-BB84-CEE68687BB97}</a:tableStyleId>
              </a:tblPr>
              <a:tblGrid>
                <a:gridCol w="459400">
                  <a:extLst>
                    <a:ext uri="{9D8B030D-6E8A-4147-A177-3AD203B41FA5}">
                      <a16:colId xmlns:a16="http://schemas.microsoft.com/office/drawing/2014/main" val="20000"/>
                    </a:ext>
                  </a:extLst>
                </a:gridCol>
                <a:gridCol w="2223525">
                  <a:extLst>
                    <a:ext uri="{9D8B030D-6E8A-4147-A177-3AD203B41FA5}">
                      <a16:colId xmlns:a16="http://schemas.microsoft.com/office/drawing/2014/main" val="20001"/>
                    </a:ext>
                  </a:extLst>
                </a:gridCol>
              </a:tblGrid>
              <a:tr h="274300">
                <a:tc>
                  <a:txBody>
                    <a:bodyPr/>
                    <a:lstStyle/>
                    <a:p>
                      <a:pPr marL="0" lvl="0" indent="0" algn="ctr" rtl="0">
                        <a:lnSpc>
                          <a:spcPct val="30000"/>
                        </a:lnSpc>
                        <a:spcBef>
                          <a:spcPts val="1000"/>
                        </a:spcBef>
                        <a:spcAft>
                          <a:spcPts val="0"/>
                        </a:spcAft>
                        <a:buNone/>
                      </a:pPr>
                      <a:r>
                        <a:rPr lang="en" sz="1200" b="1">
                          <a:solidFill>
                            <a:schemeClr val="dk1"/>
                          </a:solidFill>
                          <a:latin typeface="Helvetica Neue"/>
                          <a:ea typeface="Helvetica Neue"/>
                          <a:cs typeface="Helvetica Neue"/>
                          <a:sym typeface="Helvetica Neue"/>
                        </a:rPr>
                        <a:t>#</a:t>
                      </a:r>
                      <a:endParaRPr sz="1200" b="1">
                        <a:solidFill>
                          <a:schemeClr val="dk1"/>
                        </a:solidFill>
                        <a:latin typeface="Helvetica Neue"/>
                        <a:ea typeface="Helvetica Neue"/>
                        <a:cs typeface="Helvetica Neue"/>
                        <a:sym typeface="Helvetica Neue"/>
                      </a:endParaRPr>
                    </a:p>
                  </a:txBody>
                  <a:tcPr marL="91425" marR="91425" marT="91425" marB="91425" anchor="b">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tc>
                  <a:txBody>
                    <a:bodyPr/>
                    <a:lstStyle/>
                    <a:p>
                      <a:pPr marL="0" lvl="0" indent="0" algn="ctr" rtl="0">
                        <a:lnSpc>
                          <a:spcPct val="30000"/>
                        </a:lnSpc>
                        <a:spcBef>
                          <a:spcPts val="1000"/>
                        </a:spcBef>
                        <a:spcAft>
                          <a:spcPts val="0"/>
                        </a:spcAft>
                        <a:buNone/>
                      </a:pPr>
                      <a:r>
                        <a:rPr lang="en" sz="1200" b="1">
                          <a:solidFill>
                            <a:schemeClr val="dk1"/>
                          </a:solidFill>
                          <a:latin typeface="Helvetica Neue"/>
                          <a:ea typeface="Helvetica Neue"/>
                          <a:cs typeface="Helvetica Neue"/>
                          <a:sym typeface="Helvetica Neue"/>
                        </a:rPr>
                        <a:t>Risk </a:t>
                      </a:r>
                      <a:endParaRPr sz="1200" b="1">
                        <a:solidFill>
                          <a:schemeClr val="dk1"/>
                        </a:solidFill>
                        <a:latin typeface="Helvetica Neue"/>
                        <a:ea typeface="Helvetica Neue"/>
                        <a:cs typeface="Helvetica Neue"/>
                        <a:sym typeface="Helvetica Neue"/>
                      </a:endParaRPr>
                    </a:p>
                  </a:txBody>
                  <a:tcPr marL="91425" marR="91425" marT="91425" marB="91425" anchor="b">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r h="228575">
                <a:tc>
                  <a:txBody>
                    <a:bodyPr/>
                    <a:lstStyle/>
                    <a:p>
                      <a:pPr marL="0" lvl="0" indent="0" algn="ctr" rtl="0">
                        <a:lnSpc>
                          <a:spcPct val="30000"/>
                        </a:lnSpc>
                        <a:spcBef>
                          <a:spcPts val="1000"/>
                        </a:spcBef>
                        <a:spcAft>
                          <a:spcPts val="0"/>
                        </a:spcAft>
                        <a:buNone/>
                      </a:pPr>
                      <a:r>
                        <a:rPr lang="en" sz="1000" b="1">
                          <a:solidFill>
                            <a:schemeClr val="dk1"/>
                          </a:solidFill>
                          <a:latin typeface="Helvetica Neue"/>
                          <a:ea typeface="Helvetica Neue"/>
                          <a:cs typeface="Helvetica Neue"/>
                          <a:sym typeface="Helvetica Neue"/>
                        </a:rPr>
                        <a:t>1</a:t>
                      </a:r>
                      <a:endParaRPr sz="1000"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lnSpc>
                          <a:spcPct val="30000"/>
                        </a:lnSpc>
                        <a:spcBef>
                          <a:spcPts val="1000"/>
                        </a:spcBef>
                        <a:spcAft>
                          <a:spcPts val="0"/>
                        </a:spcAft>
                        <a:buNone/>
                      </a:pPr>
                      <a:r>
                        <a:rPr lang="en" sz="1000">
                          <a:solidFill>
                            <a:schemeClr val="dk1"/>
                          </a:solidFill>
                          <a:latin typeface="Helvetica Neue"/>
                          <a:ea typeface="Helvetica Neue"/>
                          <a:cs typeface="Helvetica Neue"/>
                          <a:sym typeface="Helvetica Neue"/>
                        </a:rPr>
                        <a:t>Scope</a:t>
                      </a:r>
                      <a:endParaRPr sz="100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228575">
                <a:tc>
                  <a:txBody>
                    <a:bodyPr/>
                    <a:lstStyle/>
                    <a:p>
                      <a:pPr marL="0" lvl="0" indent="0" algn="ctr" rtl="0">
                        <a:lnSpc>
                          <a:spcPct val="30000"/>
                        </a:lnSpc>
                        <a:spcBef>
                          <a:spcPts val="1000"/>
                        </a:spcBef>
                        <a:spcAft>
                          <a:spcPts val="0"/>
                        </a:spcAft>
                        <a:buNone/>
                      </a:pPr>
                      <a:r>
                        <a:rPr lang="en" sz="1000" b="1">
                          <a:solidFill>
                            <a:schemeClr val="dk1"/>
                          </a:solidFill>
                          <a:latin typeface="Helvetica Neue"/>
                          <a:ea typeface="Helvetica Neue"/>
                          <a:cs typeface="Helvetica Neue"/>
                          <a:sym typeface="Helvetica Neue"/>
                        </a:rPr>
                        <a:t>2</a:t>
                      </a:r>
                      <a:endParaRPr sz="1000"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lnSpc>
                          <a:spcPct val="30000"/>
                        </a:lnSpc>
                        <a:spcBef>
                          <a:spcPts val="1000"/>
                        </a:spcBef>
                        <a:spcAft>
                          <a:spcPts val="0"/>
                        </a:spcAft>
                        <a:buNone/>
                      </a:pPr>
                      <a:r>
                        <a:rPr lang="en" sz="1000">
                          <a:solidFill>
                            <a:schemeClr val="dk1"/>
                          </a:solidFill>
                          <a:latin typeface="Helvetica Neue"/>
                          <a:ea typeface="Helvetica Neue"/>
                          <a:cs typeface="Helvetica Neue"/>
                          <a:sym typeface="Helvetica Neue"/>
                        </a:rPr>
                        <a:t>Budget</a:t>
                      </a:r>
                      <a:endParaRPr sz="100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228575">
                <a:tc>
                  <a:txBody>
                    <a:bodyPr/>
                    <a:lstStyle/>
                    <a:p>
                      <a:pPr marL="0" lvl="0" indent="0" algn="ctr" rtl="0">
                        <a:lnSpc>
                          <a:spcPct val="30000"/>
                        </a:lnSpc>
                        <a:spcBef>
                          <a:spcPts val="1000"/>
                        </a:spcBef>
                        <a:spcAft>
                          <a:spcPts val="0"/>
                        </a:spcAft>
                        <a:buNone/>
                      </a:pPr>
                      <a:r>
                        <a:rPr lang="en" sz="1000" b="1">
                          <a:solidFill>
                            <a:schemeClr val="dk1"/>
                          </a:solidFill>
                          <a:latin typeface="Helvetica Neue"/>
                          <a:ea typeface="Helvetica Neue"/>
                          <a:cs typeface="Helvetica Neue"/>
                          <a:sym typeface="Helvetica Neue"/>
                        </a:rPr>
                        <a:t>3</a:t>
                      </a:r>
                      <a:endParaRPr sz="1000"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lnSpc>
                          <a:spcPct val="30000"/>
                        </a:lnSpc>
                        <a:spcBef>
                          <a:spcPts val="1000"/>
                        </a:spcBef>
                        <a:spcAft>
                          <a:spcPts val="0"/>
                        </a:spcAft>
                        <a:buNone/>
                      </a:pPr>
                      <a:r>
                        <a:rPr lang="en" sz="1000">
                          <a:solidFill>
                            <a:schemeClr val="dk1"/>
                          </a:solidFill>
                          <a:latin typeface="Helvetica Neue"/>
                          <a:ea typeface="Helvetica Neue"/>
                          <a:cs typeface="Helvetica Neue"/>
                          <a:sym typeface="Helvetica Neue"/>
                        </a:rPr>
                        <a:t>RF Link</a:t>
                      </a:r>
                      <a:endParaRPr sz="100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228575">
                <a:tc>
                  <a:txBody>
                    <a:bodyPr/>
                    <a:lstStyle/>
                    <a:p>
                      <a:pPr marL="0" lvl="0" indent="0" algn="ctr" rtl="0">
                        <a:lnSpc>
                          <a:spcPct val="30000"/>
                        </a:lnSpc>
                        <a:spcBef>
                          <a:spcPts val="1000"/>
                        </a:spcBef>
                        <a:spcAft>
                          <a:spcPts val="0"/>
                        </a:spcAft>
                        <a:buNone/>
                      </a:pPr>
                      <a:r>
                        <a:rPr lang="en" sz="1000" b="1">
                          <a:solidFill>
                            <a:schemeClr val="dk1"/>
                          </a:solidFill>
                          <a:latin typeface="Helvetica Neue"/>
                          <a:ea typeface="Helvetica Neue"/>
                          <a:cs typeface="Helvetica Neue"/>
                          <a:sym typeface="Helvetica Neue"/>
                        </a:rPr>
                        <a:t>4</a:t>
                      </a:r>
                      <a:endParaRPr sz="1000"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lnSpc>
                          <a:spcPct val="30000"/>
                        </a:lnSpc>
                        <a:spcBef>
                          <a:spcPts val="1000"/>
                        </a:spcBef>
                        <a:spcAft>
                          <a:spcPts val="0"/>
                        </a:spcAft>
                        <a:buNone/>
                      </a:pPr>
                      <a:r>
                        <a:rPr lang="en" sz="1000">
                          <a:solidFill>
                            <a:schemeClr val="dk1"/>
                          </a:solidFill>
                          <a:latin typeface="Helvetica Neue"/>
                          <a:ea typeface="Helvetica Neue"/>
                          <a:cs typeface="Helvetica Neue"/>
                          <a:sym typeface="Helvetica Neue"/>
                        </a:rPr>
                        <a:t>Test Facility Access</a:t>
                      </a:r>
                      <a:endParaRPr sz="100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228575">
                <a:tc>
                  <a:txBody>
                    <a:bodyPr/>
                    <a:lstStyle/>
                    <a:p>
                      <a:pPr marL="0" lvl="0" indent="0" algn="ctr" rtl="0">
                        <a:lnSpc>
                          <a:spcPct val="30000"/>
                        </a:lnSpc>
                        <a:spcBef>
                          <a:spcPts val="1000"/>
                        </a:spcBef>
                        <a:spcAft>
                          <a:spcPts val="0"/>
                        </a:spcAft>
                        <a:buNone/>
                      </a:pPr>
                      <a:r>
                        <a:rPr lang="en" sz="1000" b="1">
                          <a:solidFill>
                            <a:schemeClr val="dk1"/>
                          </a:solidFill>
                          <a:latin typeface="Helvetica Neue"/>
                          <a:ea typeface="Helvetica Neue"/>
                          <a:cs typeface="Helvetica Neue"/>
                          <a:sym typeface="Helvetica Neue"/>
                        </a:rPr>
                        <a:t>5</a:t>
                      </a:r>
                      <a:endParaRPr sz="1000"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lnSpc>
                          <a:spcPct val="30000"/>
                        </a:lnSpc>
                        <a:spcBef>
                          <a:spcPts val="1000"/>
                        </a:spcBef>
                        <a:spcAft>
                          <a:spcPts val="0"/>
                        </a:spcAft>
                        <a:buNone/>
                      </a:pPr>
                      <a:r>
                        <a:rPr lang="en" sz="1000">
                          <a:solidFill>
                            <a:schemeClr val="dk1"/>
                          </a:solidFill>
                          <a:latin typeface="Helvetica Neue"/>
                          <a:ea typeface="Helvetica Neue"/>
                          <a:cs typeface="Helvetica Neue"/>
                          <a:sym typeface="Helvetica Neue"/>
                        </a:rPr>
                        <a:t>Hardware Failure</a:t>
                      </a:r>
                      <a:endParaRPr sz="100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228575">
                <a:tc>
                  <a:txBody>
                    <a:bodyPr/>
                    <a:lstStyle/>
                    <a:p>
                      <a:pPr marL="0" lvl="0" indent="0" algn="ctr" rtl="0">
                        <a:lnSpc>
                          <a:spcPct val="30000"/>
                        </a:lnSpc>
                        <a:spcBef>
                          <a:spcPts val="1000"/>
                        </a:spcBef>
                        <a:spcAft>
                          <a:spcPts val="0"/>
                        </a:spcAft>
                        <a:buNone/>
                      </a:pPr>
                      <a:r>
                        <a:rPr lang="en" sz="1000" b="1">
                          <a:solidFill>
                            <a:schemeClr val="dk1"/>
                          </a:solidFill>
                          <a:latin typeface="Helvetica Neue"/>
                          <a:ea typeface="Helvetica Neue"/>
                          <a:cs typeface="Helvetica Neue"/>
                          <a:sym typeface="Helvetica Neue"/>
                        </a:rPr>
                        <a:t>6</a:t>
                      </a:r>
                      <a:endParaRPr sz="1000"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lnSpc>
                          <a:spcPct val="30000"/>
                        </a:lnSpc>
                        <a:spcBef>
                          <a:spcPts val="1000"/>
                        </a:spcBef>
                        <a:spcAft>
                          <a:spcPts val="0"/>
                        </a:spcAft>
                        <a:buNone/>
                      </a:pPr>
                      <a:r>
                        <a:rPr lang="en" sz="1000" dirty="0">
                          <a:solidFill>
                            <a:schemeClr val="dk1"/>
                          </a:solidFill>
                          <a:latin typeface="Helvetica Neue"/>
                          <a:ea typeface="Helvetica Neue"/>
                          <a:cs typeface="Helvetica Neue"/>
                          <a:sym typeface="Helvetica Neue"/>
                        </a:rPr>
                        <a:t>Supply Chain</a:t>
                      </a:r>
                      <a:endParaRPr sz="1000" dirty="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544" name="Google Shape;544;g10214ba2912_0_43"/>
          <p:cNvSpPr txBox="1"/>
          <p:nvPr/>
        </p:nvSpPr>
        <p:spPr>
          <a:xfrm rot="-5400000">
            <a:off x="1953667" y="2789196"/>
            <a:ext cx="2498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rPr>
              <a:t>Likelihood</a:t>
            </a:r>
            <a:endParaRPr>
              <a:latin typeface="Helvetica Neue"/>
              <a:ea typeface="Helvetica Neue"/>
              <a:cs typeface="Helvetica Neue"/>
              <a:sym typeface="Helvetica Neue"/>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g10253170206_8_45"/>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Risk Mitigation - Reducing Scope</a:t>
            </a:r>
            <a:endParaRPr/>
          </a:p>
        </p:txBody>
      </p:sp>
      <p:sp>
        <p:nvSpPr>
          <p:cNvPr id="550" name="Google Shape;550;g10253170206_8_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39</a:t>
            </a:fld>
            <a:endParaRPr/>
          </a:p>
        </p:txBody>
      </p:sp>
      <p:sp>
        <p:nvSpPr>
          <p:cNvPr id="551" name="Google Shape;551;g10253170206_8_45"/>
          <p:cNvSpPr/>
          <p:nvPr/>
        </p:nvSpPr>
        <p:spPr>
          <a:xfrm>
            <a:off x="3429000" y="946981"/>
            <a:ext cx="2286000" cy="3549000"/>
          </a:xfrm>
          <a:prstGeom prst="roundRect">
            <a:avLst>
              <a:gd name="adj" fmla="val 8358"/>
            </a:avLst>
          </a:prstGeom>
          <a:solidFill>
            <a:schemeClr val="lt1"/>
          </a:solidFill>
          <a:ln w="19050" cap="flat" cmpd="sng">
            <a:solidFill>
              <a:schemeClr val="dk1"/>
            </a:solidFill>
            <a:prstDash val="solid"/>
            <a:round/>
            <a:headEnd type="none" w="sm" len="sm"/>
            <a:tailEnd type="none" w="sm" len="sm"/>
          </a:ln>
        </p:spPr>
        <p:txBody>
          <a:bodyPr spcFirstLastPara="1" wrap="square" lIns="91425" tIns="0" rIns="91425" bIns="91425" anchor="t" anchorCtr="0">
            <a:noAutofit/>
          </a:bodyPr>
          <a:lstStyle/>
          <a:p>
            <a:pPr marL="0" lvl="0" indent="0" algn="ctr" rtl="0">
              <a:spcBef>
                <a:spcPts val="0"/>
              </a:spcBef>
              <a:spcAft>
                <a:spcPts val="0"/>
              </a:spcAft>
              <a:buNone/>
            </a:pPr>
            <a:r>
              <a:rPr lang="en" b="1">
                <a:solidFill>
                  <a:schemeClr val="dk1"/>
                </a:solidFill>
              </a:rPr>
              <a:t>Considerations</a:t>
            </a:r>
            <a:endParaRPr b="1">
              <a:solidFill>
                <a:schemeClr val="dk1"/>
              </a:solidFill>
            </a:endParaRPr>
          </a:p>
        </p:txBody>
      </p:sp>
      <p:sp>
        <p:nvSpPr>
          <p:cNvPr id="552" name="Google Shape;552;g10253170206_8_45"/>
          <p:cNvSpPr/>
          <p:nvPr/>
        </p:nvSpPr>
        <p:spPr>
          <a:xfrm>
            <a:off x="3657600" y="1332922"/>
            <a:ext cx="1828800" cy="814800"/>
          </a:xfrm>
          <a:prstGeom prst="rect">
            <a:avLst/>
          </a:prstGeom>
          <a:solidFill>
            <a:srgbClr val="CCCCC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1"/>
                </a:solidFill>
                <a:latin typeface="Helvetica Neue"/>
                <a:ea typeface="Helvetica Neue"/>
                <a:cs typeface="Helvetica Neue"/>
                <a:sym typeface="Helvetica Neue"/>
              </a:rPr>
              <a:t>What’s novel about the project?</a:t>
            </a:r>
            <a:endParaRPr b="1">
              <a:latin typeface="Helvetica Neue"/>
              <a:ea typeface="Helvetica Neue"/>
              <a:cs typeface="Helvetica Neue"/>
              <a:sym typeface="Helvetica Neue"/>
            </a:endParaRPr>
          </a:p>
        </p:txBody>
      </p:sp>
      <p:sp>
        <p:nvSpPr>
          <p:cNvPr id="553" name="Google Shape;553;g10253170206_8_45"/>
          <p:cNvSpPr/>
          <p:nvPr/>
        </p:nvSpPr>
        <p:spPr>
          <a:xfrm>
            <a:off x="3657600" y="2387899"/>
            <a:ext cx="1828800" cy="814800"/>
          </a:xfrm>
          <a:prstGeom prst="rect">
            <a:avLst/>
          </a:prstGeom>
          <a:solidFill>
            <a:srgbClr val="CCCCC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1"/>
                </a:solidFill>
                <a:latin typeface="Helvetica Neue"/>
                <a:ea typeface="Helvetica Neue"/>
                <a:cs typeface="Helvetica Neue"/>
                <a:sym typeface="Helvetica Neue"/>
              </a:rPr>
              <a:t>What is the customer really looking for?</a:t>
            </a:r>
            <a:endParaRPr b="1">
              <a:solidFill>
                <a:schemeClr val="dk1"/>
              </a:solidFill>
              <a:latin typeface="Helvetica Neue"/>
              <a:ea typeface="Helvetica Neue"/>
              <a:cs typeface="Helvetica Neue"/>
              <a:sym typeface="Helvetica Neue"/>
            </a:endParaRPr>
          </a:p>
        </p:txBody>
      </p:sp>
      <p:sp>
        <p:nvSpPr>
          <p:cNvPr id="554" name="Google Shape;554;g10253170206_8_45"/>
          <p:cNvSpPr/>
          <p:nvPr/>
        </p:nvSpPr>
        <p:spPr>
          <a:xfrm>
            <a:off x="3657600" y="3442877"/>
            <a:ext cx="1828800" cy="814800"/>
          </a:xfrm>
          <a:prstGeom prst="rect">
            <a:avLst/>
          </a:prstGeom>
          <a:solidFill>
            <a:srgbClr val="CCCCC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1"/>
                </a:solidFill>
                <a:latin typeface="Helvetica Neue"/>
                <a:ea typeface="Helvetica Neue"/>
                <a:cs typeface="Helvetica Neue"/>
                <a:sym typeface="Helvetica Neue"/>
              </a:rPr>
              <a:t>What’s necessary to validate?</a:t>
            </a:r>
            <a:endParaRPr b="1">
              <a:solidFill>
                <a:schemeClr val="dk1"/>
              </a:solidFill>
              <a:latin typeface="Helvetica Neue"/>
              <a:ea typeface="Helvetica Neue"/>
              <a:cs typeface="Helvetica Neue"/>
              <a:sym typeface="Helvetica Neue"/>
            </a:endParaRPr>
          </a:p>
        </p:txBody>
      </p:sp>
      <p:sp>
        <p:nvSpPr>
          <p:cNvPr id="555" name="Google Shape;555;g10253170206_8_45"/>
          <p:cNvSpPr/>
          <p:nvPr/>
        </p:nvSpPr>
        <p:spPr>
          <a:xfrm>
            <a:off x="530925" y="946981"/>
            <a:ext cx="2286000" cy="3549000"/>
          </a:xfrm>
          <a:prstGeom prst="roundRect">
            <a:avLst>
              <a:gd name="adj" fmla="val 8358"/>
            </a:avLst>
          </a:prstGeom>
          <a:solidFill>
            <a:schemeClr val="lt1"/>
          </a:solidFill>
          <a:ln w="19050" cap="flat" cmpd="sng">
            <a:solidFill>
              <a:schemeClr val="dk1"/>
            </a:solidFill>
            <a:prstDash val="solid"/>
            <a:round/>
            <a:headEnd type="none" w="sm" len="sm"/>
            <a:tailEnd type="none" w="sm" len="sm"/>
          </a:ln>
        </p:spPr>
        <p:txBody>
          <a:bodyPr spcFirstLastPara="1" wrap="square" lIns="91425" tIns="0" rIns="91425" bIns="91425" anchor="t" anchorCtr="0">
            <a:noAutofit/>
          </a:bodyPr>
          <a:lstStyle/>
          <a:p>
            <a:pPr marL="0" lvl="0" indent="0" algn="ctr" rtl="0">
              <a:spcBef>
                <a:spcPts val="0"/>
              </a:spcBef>
              <a:spcAft>
                <a:spcPts val="0"/>
              </a:spcAft>
              <a:buNone/>
            </a:pPr>
            <a:r>
              <a:rPr lang="en" b="1">
                <a:solidFill>
                  <a:schemeClr val="dk1"/>
                </a:solidFill>
              </a:rPr>
              <a:t>Previous Scope</a:t>
            </a:r>
            <a:endParaRPr b="1">
              <a:solidFill>
                <a:schemeClr val="dk1"/>
              </a:solidFill>
            </a:endParaRPr>
          </a:p>
        </p:txBody>
      </p:sp>
      <p:sp>
        <p:nvSpPr>
          <p:cNvPr id="556" name="Google Shape;556;g10253170206_8_45"/>
          <p:cNvSpPr/>
          <p:nvPr/>
        </p:nvSpPr>
        <p:spPr>
          <a:xfrm>
            <a:off x="759525" y="1332931"/>
            <a:ext cx="1828800" cy="530100"/>
          </a:xfrm>
          <a:prstGeom prst="rect">
            <a:avLst/>
          </a:prstGeom>
          <a:solidFill>
            <a:srgbClr val="CCCCC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dk1"/>
                </a:solidFill>
                <a:latin typeface="Helvetica Neue"/>
                <a:ea typeface="Helvetica Neue"/>
                <a:cs typeface="Helvetica Neue"/>
                <a:sym typeface="Helvetica Neue"/>
              </a:rPr>
              <a:t>Outdoor Enclosure</a:t>
            </a:r>
            <a:endParaRPr sz="1200" b="1">
              <a:latin typeface="Helvetica Neue"/>
              <a:ea typeface="Helvetica Neue"/>
              <a:cs typeface="Helvetica Neue"/>
              <a:sym typeface="Helvetica Neue"/>
            </a:endParaRPr>
          </a:p>
        </p:txBody>
      </p:sp>
      <p:sp>
        <p:nvSpPr>
          <p:cNvPr id="557" name="Google Shape;557;g10253170206_8_45"/>
          <p:cNvSpPr/>
          <p:nvPr/>
        </p:nvSpPr>
        <p:spPr>
          <a:xfrm>
            <a:off x="759525" y="1931591"/>
            <a:ext cx="1828800" cy="530100"/>
          </a:xfrm>
          <a:prstGeom prst="rect">
            <a:avLst/>
          </a:prstGeom>
          <a:solidFill>
            <a:srgbClr val="CCCCC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dk1"/>
                </a:solidFill>
                <a:latin typeface="Helvetica Neue"/>
                <a:ea typeface="Helvetica Neue"/>
                <a:cs typeface="Helvetica Neue"/>
                <a:sym typeface="Helvetica Neue"/>
              </a:rPr>
              <a:t>Off-Grid Power System</a:t>
            </a:r>
            <a:endParaRPr sz="1200" b="1">
              <a:solidFill>
                <a:schemeClr val="dk1"/>
              </a:solidFill>
              <a:latin typeface="Helvetica Neue"/>
              <a:ea typeface="Helvetica Neue"/>
              <a:cs typeface="Helvetica Neue"/>
              <a:sym typeface="Helvetica Neue"/>
            </a:endParaRPr>
          </a:p>
        </p:txBody>
      </p:sp>
      <p:sp>
        <p:nvSpPr>
          <p:cNvPr id="558" name="Google Shape;558;g10253170206_8_45"/>
          <p:cNvSpPr/>
          <p:nvPr/>
        </p:nvSpPr>
        <p:spPr>
          <a:xfrm>
            <a:off x="759525" y="2530252"/>
            <a:ext cx="1828800" cy="530100"/>
          </a:xfrm>
          <a:prstGeom prst="rect">
            <a:avLst/>
          </a:prstGeom>
          <a:solidFill>
            <a:srgbClr val="CCCCC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dk1"/>
                </a:solidFill>
                <a:latin typeface="Helvetica Neue"/>
                <a:ea typeface="Helvetica Neue"/>
                <a:cs typeface="Helvetica Neue"/>
                <a:sym typeface="Helvetica Neue"/>
              </a:rPr>
              <a:t>Full-Duplex RF Link</a:t>
            </a:r>
            <a:endParaRPr sz="1200" b="1">
              <a:solidFill>
                <a:schemeClr val="dk1"/>
              </a:solidFill>
              <a:latin typeface="Helvetica Neue"/>
              <a:ea typeface="Helvetica Neue"/>
              <a:cs typeface="Helvetica Neue"/>
              <a:sym typeface="Helvetica Neue"/>
            </a:endParaRPr>
          </a:p>
        </p:txBody>
      </p:sp>
      <p:sp>
        <p:nvSpPr>
          <p:cNvPr id="559" name="Google Shape;559;g10253170206_8_45"/>
          <p:cNvSpPr/>
          <p:nvPr/>
        </p:nvSpPr>
        <p:spPr>
          <a:xfrm>
            <a:off x="759525" y="3128912"/>
            <a:ext cx="1828800" cy="530100"/>
          </a:xfrm>
          <a:prstGeom prst="rect">
            <a:avLst/>
          </a:prstGeom>
          <a:solidFill>
            <a:srgbClr val="CCCCC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dk1"/>
                </a:solidFill>
                <a:latin typeface="Helvetica Neue"/>
                <a:ea typeface="Helvetica Neue"/>
                <a:cs typeface="Helvetica Neue"/>
                <a:sym typeface="Helvetica Neue"/>
              </a:rPr>
              <a:t>Long-Duration Test for L1 Level of Success</a:t>
            </a:r>
            <a:endParaRPr sz="1200" b="1">
              <a:solidFill>
                <a:schemeClr val="dk1"/>
              </a:solidFill>
              <a:latin typeface="Helvetica Neue"/>
              <a:ea typeface="Helvetica Neue"/>
              <a:cs typeface="Helvetica Neue"/>
              <a:sym typeface="Helvetica Neue"/>
            </a:endParaRPr>
          </a:p>
        </p:txBody>
      </p:sp>
      <p:sp>
        <p:nvSpPr>
          <p:cNvPr id="560" name="Google Shape;560;g10253170206_8_45"/>
          <p:cNvSpPr/>
          <p:nvPr/>
        </p:nvSpPr>
        <p:spPr>
          <a:xfrm>
            <a:off x="6327075" y="946981"/>
            <a:ext cx="2286000" cy="3549000"/>
          </a:xfrm>
          <a:prstGeom prst="roundRect">
            <a:avLst>
              <a:gd name="adj" fmla="val 8358"/>
            </a:avLst>
          </a:prstGeom>
          <a:solidFill>
            <a:schemeClr val="lt1"/>
          </a:solidFill>
          <a:ln w="19050" cap="flat" cmpd="sng">
            <a:solidFill>
              <a:schemeClr val="dk1"/>
            </a:solidFill>
            <a:prstDash val="solid"/>
            <a:round/>
            <a:headEnd type="none" w="sm" len="sm"/>
            <a:tailEnd type="none" w="sm" len="sm"/>
          </a:ln>
        </p:spPr>
        <p:txBody>
          <a:bodyPr spcFirstLastPara="1" wrap="square" lIns="91425" tIns="0" rIns="91425" bIns="91425" anchor="t" anchorCtr="0">
            <a:noAutofit/>
          </a:bodyPr>
          <a:lstStyle/>
          <a:p>
            <a:pPr marL="0" lvl="0" indent="0" algn="ctr" rtl="0">
              <a:spcBef>
                <a:spcPts val="0"/>
              </a:spcBef>
              <a:spcAft>
                <a:spcPts val="0"/>
              </a:spcAft>
              <a:buNone/>
            </a:pPr>
            <a:r>
              <a:rPr lang="en" b="1">
                <a:solidFill>
                  <a:schemeClr val="dk1"/>
                </a:solidFill>
              </a:rPr>
              <a:t>Revised Scope</a:t>
            </a:r>
            <a:endParaRPr b="1">
              <a:solidFill>
                <a:schemeClr val="dk1"/>
              </a:solidFill>
            </a:endParaRPr>
          </a:p>
        </p:txBody>
      </p:sp>
      <p:sp>
        <p:nvSpPr>
          <p:cNvPr id="561" name="Google Shape;561;g10253170206_8_45"/>
          <p:cNvSpPr/>
          <p:nvPr/>
        </p:nvSpPr>
        <p:spPr>
          <a:xfrm>
            <a:off x="759525" y="3727573"/>
            <a:ext cx="1828800" cy="530100"/>
          </a:xfrm>
          <a:prstGeom prst="rect">
            <a:avLst/>
          </a:prstGeom>
          <a:solidFill>
            <a:srgbClr val="CCCCCC"/>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dk1"/>
                </a:solidFill>
                <a:latin typeface="Helvetica Neue"/>
                <a:ea typeface="Helvetica Neue"/>
                <a:cs typeface="Helvetica Neue"/>
                <a:sym typeface="Helvetica Neue"/>
              </a:rPr>
              <a:t>Modular Software</a:t>
            </a:r>
            <a:endParaRPr sz="1200" b="1">
              <a:solidFill>
                <a:schemeClr val="dk1"/>
              </a:solidFill>
              <a:latin typeface="Helvetica Neue"/>
              <a:ea typeface="Helvetica Neue"/>
              <a:cs typeface="Helvetica Neue"/>
              <a:sym typeface="Helvetica Neue"/>
            </a:endParaRPr>
          </a:p>
        </p:txBody>
      </p:sp>
      <p:sp>
        <p:nvSpPr>
          <p:cNvPr id="562" name="Google Shape;562;g10253170206_8_45"/>
          <p:cNvSpPr/>
          <p:nvPr/>
        </p:nvSpPr>
        <p:spPr>
          <a:xfrm>
            <a:off x="6555675" y="1332931"/>
            <a:ext cx="1828800" cy="530100"/>
          </a:xfrm>
          <a:prstGeom prst="rect">
            <a:avLst/>
          </a:prstGeom>
          <a:solidFill>
            <a:srgbClr val="FFD96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dk1"/>
                </a:solidFill>
                <a:latin typeface="Helvetica Neue"/>
                <a:ea typeface="Helvetica Neue"/>
                <a:cs typeface="Helvetica Neue"/>
                <a:sym typeface="Helvetica Neue"/>
              </a:rPr>
              <a:t>Outdoor Enclosure</a:t>
            </a:r>
            <a:endParaRPr sz="1200" b="1">
              <a:latin typeface="Helvetica Neue"/>
              <a:ea typeface="Helvetica Neue"/>
              <a:cs typeface="Helvetica Neue"/>
              <a:sym typeface="Helvetica Neue"/>
            </a:endParaRPr>
          </a:p>
        </p:txBody>
      </p:sp>
      <p:sp>
        <p:nvSpPr>
          <p:cNvPr id="563" name="Google Shape;563;g10253170206_8_45"/>
          <p:cNvSpPr/>
          <p:nvPr/>
        </p:nvSpPr>
        <p:spPr>
          <a:xfrm>
            <a:off x="6555675" y="1931591"/>
            <a:ext cx="1828800" cy="530100"/>
          </a:xfrm>
          <a:prstGeom prst="rect">
            <a:avLst/>
          </a:prstGeom>
          <a:solidFill>
            <a:srgbClr val="E0666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dk1"/>
                </a:solidFill>
                <a:latin typeface="Helvetica Neue"/>
                <a:ea typeface="Helvetica Neue"/>
                <a:cs typeface="Helvetica Neue"/>
                <a:sym typeface="Helvetica Neue"/>
              </a:rPr>
              <a:t>Off-Grid Power System</a:t>
            </a:r>
            <a:endParaRPr sz="1200" b="1">
              <a:solidFill>
                <a:schemeClr val="dk1"/>
              </a:solidFill>
              <a:latin typeface="Helvetica Neue"/>
              <a:ea typeface="Helvetica Neue"/>
              <a:cs typeface="Helvetica Neue"/>
              <a:sym typeface="Helvetica Neue"/>
            </a:endParaRPr>
          </a:p>
        </p:txBody>
      </p:sp>
      <p:sp>
        <p:nvSpPr>
          <p:cNvPr id="564" name="Google Shape;564;g10253170206_8_45"/>
          <p:cNvSpPr/>
          <p:nvPr/>
        </p:nvSpPr>
        <p:spPr>
          <a:xfrm>
            <a:off x="6555675" y="2530252"/>
            <a:ext cx="1828800" cy="530100"/>
          </a:xfrm>
          <a:prstGeom prst="rect">
            <a:avLst/>
          </a:prstGeom>
          <a:solidFill>
            <a:srgbClr val="FFD96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dk1"/>
                </a:solidFill>
                <a:latin typeface="Helvetica Neue"/>
                <a:ea typeface="Helvetica Neue"/>
                <a:cs typeface="Helvetica Neue"/>
                <a:sym typeface="Helvetica Neue"/>
              </a:rPr>
              <a:t>Half-Duplex RF Link</a:t>
            </a:r>
            <a:endParaRPr sz="1200" b="1">
              <a:solidFill>
                <a:schemeClr val="dk1"/>
              </a:solidFill>
              <a:latin typeface="Helvetica Neue"/>
              <a:ea typeface="Helvetica Neue"/>
              <a:cs typeface="Helvetica Neue"/>
              <a:sym typeface="Helvetica Neue"/>
            </a:endParaRPr>
          </a:p>
        </p:txBody>
      </p:sp>
      <p:sp>
        <p:nvSpPr>
          <p:cNvPr id="565" name="Google Shape;565;g10253170206_8_45"/>
          <p:cNvSpPr/>
          <p:nvPr/>
        </p:nvSpPr>
        <p:spPr>
          <a:xfrm>
            <a:off x="6555675" y="3128912"/>
            <a:ext cx="1828800" cy="530100"/>
          </a:xfrm>
          <a:prstGeom prst="rect">
            <a:avLst/>
          </a:prstGeom>
          <a:solidFill>
            <a:srgbClr val="FFD96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dk1"/>
                </a:solidFill>
                <a:latin typeface="Helvetica Neue"/>
                <a:ea typeface="Helvetica Neue"/>
                <a:cs typeface="Helvetica Neue"/>
                <a:sym typeface="Helvetica Neue"/>
              </a:rPr>
              <a:t>Decoupled Tests for L1 Level of Success</a:t>
            </a:r>
            <a:endParaRPr sz="1200" b="1">
              <a:solidFill>
                <a:schemeClr val="dk1"/>
              </a:solidFill>
              <a:latin typeface="Helvetica Neue"/>
              <a:ea typeface="Helvetica Neue"/>
              <a:cs typeface="Helvetica Neue"/>
              <a:sym typeface="Helvetica Neue"/>
            </a:endParaRPr>
          </a:p>
        </p:txBody>
      </p:sp>
      <p:sp>
        <p:nvSpPr>
          <p:cNvPr id="566" name="Google Shape;566;g10253170206_8_45"/>
          <p:cNvSpPr/>
          <p:nvPr/>
        </p:nvSpPr>
        <p:spPr>
          <a:xfrm>
            <a:off x="6555675" y="3727573"/>
            <a:ext cx="1828800" cy="530100"/>
          </a:xfrm>
          <a:prstGeom prst="rect">
            <a:avLst/>
          </a:prstGeom>
          <a:solidFill>
            <a:srgbClr val="93C47D"/>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chemeClr val="dk1"/>
                </a:solidFill>
                <a:latin typeface="Helvetica Neue"/>
                <a:ea typeface="Helvetica Neue"/>
                <a:cs typeface="Helvetica Neue"/>
                <a:sym typeface="Helvetica Neue"/>
              </a:rPr>
              <a:t>Modular Software</a:t>
            </a:r>
            <a:endParaRPr sz="1200" b="1">
              <a:solidFill>
                <a:schemeClr val="dk1"/>
              </a:solidFill>
              <a:latin typeface="Helvetica Neue"/>
              <a:ea typeface="Helvetica Neue"/>
              <a:cs typeface="Helvetica Neue"/>
              <a:sym typeface="Helvetica Neue"/>
            </a:endParaRPr>
          </a:p>
        </p:txBody>
      </p:sp>
      <p:cxnSp>
        <p:nvCxnSpPr>
          <p:cNvPr id="567" name="Google Shape;567;g10253170206_8_45"/>
          <p:cNvCxnSpPr>
            <a:stCxn id="555" idx="3"/>
            <a:endCxn id="551" idx="1"/>
          </p:cNvCxnSpPr>
          <p:nvPr/>
        </p:nvCxnSpPr>
        <p:spPr>
          <a:xfrm>
            <a:off x="2816925" y="2721481"/>
            <a:ext cx="612000" cy="0"/>
          </a:xfrm>
          <a:prstGeom prst="straightConnector1">
            <a:avLst/>
          </a:prstGeom>
          <a:noFill/>
          <a:ln w="38100" cap="flat" cmpd="sng">
            <a:solidFill>
              <a:schemeClr val="dk1"/>
            </a:solidFill>
            <a:prstDash val="solid"/>
            <a:round/>
            <a:headEnd type="none" w="med" len="med"/>
            <a:tailEnd type="triangle" w="med" len="med"/>
          </a:ln>
        </p:spPr>
      </p:cxnSp>
      <p:cxnSp>
        <p:nvCxnSpPr>
          <p:cNvPr id="568" name="Google Shape;568;g10253170206_8_45"/>
          <p:cNvCxnSpPr/>
          <p:nvPr/>
        </p:nvCxnSpPr>
        <p:spPr>
          <a:xfrm>
            <a:off x="5715038" y="2795306"/>
            <a:ext cx="612000" cy="0"/>
          </a:xfrm>
          <a:prstGeom prst="straightConnector1">
            <a:avLst/>
          </a:prstGeom>
          <a:noFill/>
          <a:ln w="38100" cap="flat" cmpd="sng">
            <a:solidFill>
              <a:schemeClr val="dk1"/>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5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5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5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5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5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6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6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6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6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6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6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6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6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gfa643dcc9f_1_0"/>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Mission Statement and Motivation</a:t>
            </a:r>
            <a:endParaRPr b="1"/>
          </a:p>
        </p:txBody>
      </p:sp>
      <p:sp>
        <p:nvSpPr>
          <p:cNvPr id="109" name="Google Shape;109;gfa643dcc9f_1_0"/>
          <p:cNvSpPr txBox="1">
            <a:spLocks noGrp="1"/>
          </p:cNvSpPr>
          <p:nvPr>
            <p:ph type="body" idx="1"/>
          </p:nvPr>
        </p:nvSpPr>
        <p:spPr>
          <a:xfrm>
            <a:off x="228600" y="1082100"/>
            <a:ext cx="8686800" cy="1860600"/>
          </a:xfrm>
          <a:prstGeom prst="rect">
            <a:avLst/>
          </a:prstGeom>
          <a:solidFill>
            <a:srgbClr val="D9D9D9"/>
          </a:solidFill>
        </p:spPr>
        <p:txBody>
          <a:bodyPr spcFirstLastPara="1" wrap="square" lIns="91425" tIns="91425" rIns="91425" bIns="91425" anchor="ctr" anchorCtr="0">
            <a:normAutofit/>
          </a:bodyPr>
          <a:lstStyle/>
          <a:p>
            <a:pPr marL="0" lvl="0" indent="0" algn="ctr" rtl="0">
              <a:lnSpc>
                <a:spcPct val="135000"/>
              </a:lnSpc>
              <a:spcBef>
                <a:spcPts val="0"/>
              </a:spcBef>
              <a:spcAft>
                <a:spcPts val="0"/>
              </a:spcAft>
              <a:buNone/>
            </a:pPr>
            <a:r>
              <a:rPr lang="en">
                <a:solidFill>
                  <a:schemeClr val="dk1"/>
                </a:solidFill>
              </a:rPr>
              <a:t>Ground station Ranged Assessment Satellite Simulator (GRASS) will provide Raytheon engineers with a </a:t>
            </a:r>
            <a:r>
              <a:rPr lang="en" b="1">
                <a:solidFill>
                  <a:schemeClr val="dk1"/>
                </a:solidFill>
              </a:rPr>
              <a:t>high fidelity and </a:t>
            </a:r>
            <a:r>
              <a:rPr lang="en" b="1"/>
              <a:t>configurable </a:t>
            </a:r>
            <a:r>
              <a:rPr lang="en" b="1">
                <a:solidFill>
                  <a:schemeClr val="dk1"/>
                </a:solidFill>
              </a:rPr>
              <a:t>satellite simulator</a:t>
            </a:r>
            <a:r>
              <a:rPr lang="en">
                <a:solidFill>
                  <a:schemeClr val="dk1"/>
                </a:solidFill>
              </a:rPr>
              <a:t> to act as a </a:t>
            </a:r>
            <a:r>
              <a:rPr lang="en" b="1">
                <a:solidFill>
                  <a:schemeClr val="dk1"/>
                </a:solidFill>
              </a:rPr>
              <a:t>cooperative target</a:t>
            </a:r>
            <a:r>
              <a:rPr lang="en">
                <a:solidFill>
                  <a:schemeClr val="dk1"/>
                </a:solidFill>
              </a:rPr>
              <a:t> for testing and demonstrating ground stations and ground data systems.</a:t>
            </a:r>
            <a:endParaRPr>
              <a:solidFill>
                <a:schemeClr val="dk1"/>
              </a:solidFill>
            </a:endParaRPr>
          </a:p>
        </p:txBody>
      </p:sp>
      <p:sp>
        <p:nvSpPr>
          <p:cNvPr id="110" name="Google Shape;110;gfa643dcc9f_1_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4</a:t>
            </a:fld>
            <a:endParaRPr>
              <a:latin typeface="Arial"/>
              <a:ea typeface="Arial"/>
              <a:cs typeface="Arial"/>
              <a:sym typeface="Arial"/>
            </a:endParaRPr>
          </a:p>
        </p:txBody>
      </p:sp>
      <p:sp>
        <p:nvSpPr>
          <p:cNvPr id="111" name="Google Shape;111;gfa643dcc9f_1_0"/>
          <p:cNvSpPr txBox="1">
            <a:spLocks noGrp="1"/>
          </p:cNvSpPr>
          <p:nvPr>
            <p:ph type="body" idx="1"/>
          </p:nvPr>
        </p:nvSpPr>
        <p:spPr>
          <a:xfrm>
            <a:off x="642150" y="2942700"/>
            <a:ext cx="7859700" cy="1469100"/>
          </a:xfrm>
          <a:prstGeom prst="rect">
            <a:avLst/>
          </a:prstGeom>
        </p:spPr>
        <p:txBody>
          <a:bodyPr spcFirstLastPara="1" wrap="square" lIns="91425" tIns="91425" rIns="91425" bIns="91425" anchor="ctr" anchorCtr="0">
            <a:normAutofit/>
          </a:bodyPr>
          <a:lstStyle/>
          <a:p>
            <a:pPr marL="0" lvl="0" indent="0" algn="l" rtl="0">
              <a:lnSpc>
                <a:spcPct val="135000"/>
              </a:lnSpc>
              <a:spcBef>
                <a:spcPts val="0"/>
              </a:spcBef>
              <a:spcAft>
                <a:spcPts val="0"/>
              </a:spcAft>
              <a:buNone/>
            </a:pPr>
            <a:r>
              <a:rPr lang="en" sz="1600" b="1"/>
              <a:t>Motivation:</a:t>
            </a:r>
            <a:endParaRPr sz="1600" b="1"/>
          </a:p>
          <a:p>
            <a:pPr marL="457200" lvl="0" indent="-330200" algn="l" rtl="0">
              <a:lnSpc>
                <a:spcPct val="135000"/>
              </a:lnSpc>
              <a:spcBef>
                <a:spcPts val="0"/>
              </a:spcBef>
              <a:spcAft>
                <a:spcPts val="0"/>
              </a:spcAft>
              <a:buSzPts val="1600"/>
              <a:buChar char="●"/>
            </a:pPr>
            <a:r>
              <a:rPr lang="en" sz="1600"/>
              <a:t>Realistic hardware interactions without testing on sensitive flight hardware</a:t>
            </a:r>
            <a:endParaRPr sz="1600"/>
          </a:p>
          <a:p>
            <a:pPr marL="457200" lvl="0" indent="-330200" algn="l" rtl="0">
              <a:lnSpc>
                <a:spcPct val="135000"/>
              </a:lnSpc>
              <a:spcBef>
                <a:spcPts val="0"/>
              </a:spcBef>
              <a:spcAft>
                <a:spcPts val="0"/>
              </a:spcAft>
              <a:buSzPts val="1600"/>
              <a:buChar char="●"/>
            </a:pPr>
            <a:r>
              <a:rPr lang="en" sz="1600"/>
              <a:t>Configurable behavior to exercise ground stations and ground data systems</a:t>
            </a:r>
            <a:endParaRPr sz="160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g10214ba2912_0_63"/>
          <p:cNvSpPr/>
          <p:nvPr/>
        </p:nvSpPr>
        <p:spPr>
          <a:xfrm>
            <a:off x="0" y="3872755"/>
            <a:ext cx="1028700" cy="1262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g10214ba2912_0_63"/>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Risk Mitigation</a:t>
            </a:r>
            <a:endParaRPr/>
          </a:p>
        </p:txBody>
      </p:sp>
      <p:sp>
        <p:nvSpPr>
          <p:cNvPr id="575" name="Google Shape;575;g10214ba2912_0_6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40</a:t>
            </a:fld>
            <a:endParaRPr>
              <a:latin typeface="Arial"/>
              <a:ea typeface="Arial"/>
              <a:cs typeface="Arial"/>
              <a:sym typeface="Arial"/>
            </a:endParaRPr>
          </a:p>
        </p:txBody>
      </p:sp>
      <p:graphicFrame>
        <p:nvGraphicFramePr>
          <p:cNvPr id="576" name="Google Shape;576;g10214ba2912_0_63"/>
          <p:cNvGraphicFramePr/>
          <p:nvPr/>
        </p:nvGraphicFramePr>
        <p:xfrm>
          <a:off x="2950900" y="874125"/>
          <a:ext cx="5964500" cy="3789125"/>
        </p:xfrm>
        <a:graphic>
          <a:graphicData uri="http://schemas.openxmlformats.org/drawingml/2006/table">
            <a:tbl>
              <a:tblPr>
                <a:noFill/>
                <a:tableStyleId>{42A4F924-6D4B-4CF7-BB84-CEE68687BB97}</a:tableStyleId>
              </a:tblPr>
              <a:tblGrid>
                <a:gridCol w="492825">
                  <a:extLst>
                    <a:ext uri="{9D8B030D-6E8A-4147-A177-3AD203B41FA5}">
                      <a16:colId xmlns:a16="http://schemas.microsoft.com/office/drawing/2014/main" val="20000"/>
                    </a:ext>
                  </a:extLst>
                </a:gridCol>
                <a:gridCol w="859350">
                  <a:extLst>
                    <a:ext uri="{9D8B030D-6E8A-4147-A177-3AD203B41FA5}">
                      <a16:colId xmlns:a16="http://schemas.microsoft.com/office/drawing/2014/main" val="20001"/>
                    </a:ext>
                  </a:extLst>
                </a:gridCol>
                <a:gridCol w="859350">
                  <a:extLst>
                    <a:ext uri="{9D8B030D-6E8A-4147-A177-3AD203B41FA5}">
                      <a16:colId xmlns:a16="http://schemas.microsoft.com/office/drawing/2014/main" val="20002"/>
                    </a:ext>
                  </a:extLst>
                </a:gridCol>
                <a:gridCol w="890900">
                  <a:extLst>
                    <a:ext uri="{9D8B030D-6E8A-4147-A177-3AD203B41FA5}">
                      <a16:colId xmlns:a16="http://schemas.microsoft.com/office/drawing/2014/main" val="20003"/>
                    </a:ext>
                  </a:extLst>
                </a:gridCol>
                <a:gridCol w="922475">
                  <a:extLst>
                    <a:ext uri="{9D8B030D-6E8A-4147-A177-3AD203B41FA5}">
                      <a16:colId xmlns:a16="http://schemas.microsoft.com/office/drawing/2014/main" val="20004"/>
                    </a:ext>
                  </a:extLst>
                </a:gridCol>
                <a:gridCol w="941400">
                  <a:extLst>
                    <a:ext uri="{9D8B030D-6E8A-4147-A177-3AD203B41FA5}">
                      <a16:colId xmlns:a16="http://schemas.microsoft.com/office/drawing/2014/main" val="20005"/>
                    </a:ext>
                  </a:extLst>
                </a:gridCol>
                <a:gridCol w="998200">
                  <a:extLst>
                    <a:ext uri="{9D8B030D-6E8A-4147-A177-3AD203B41FA5}">
                      <a16:colId xmlns:a16="http://schemas.microsoft.com/office/drawing/2014/main" val="20006"/>
                    </a:ext>
                  </a:extLst>
                </a:gridCol>
              </a:tblGrid>
              <a:tr h="432625">
                <a:tc>
                  <a:txBody>
                    <a:bodyPr/>
                    <a:lstStyle/>
                    <a:p>
                      <a:pPr marL="0" lvl="0" indent="0" algn="l" rtl="0">
                        <a:spcBef>
                          <a:spcPts val="0"/>
                        </a:spcBef>
                        <a:spcAft>
                          <a:spcPts val="0"/>
                        </a:spcAft>
                        <a:buNone/>
                      </a:pPr>
                      <a:endParaRPr/>
                    </a:p>
                  </a:txBody>
                  <a:tcPr marL="91425" marR="91425" marT="91425" marB="91425">
                    <a:lnR w="9525" cap="flat" cmpd="sng">
                      <a:solidFill>
                        <a:srgbClr val="9E9E9E"/>
                      </a:solidFill>
                      <a:prstDash val="solid"/>
                      <a:round/>
                      <a:headEnd type="none" w="sm" len="sm"/>
                      <a:tailEnd type="none" w="sm" len="sm"/>
                    </a:lnR>
                    <a:lnB w="9525" cap="flat" cmpd="sng">
                      <a:solidFill>
                        <a:srgbClr val="9E9E9E"/>
                      </a:solidFill>
                      <a:prstDash val="solid"/>
                      <a:round/>
                      <a:headEnd type="none" w="sm" len="sm"/>
                      <a:tailEnd type="none" w="sm" len="sm"/>
                    </a:lnB>
                    <a:solidFill>
                      <a:srgbClr val="9E9E9E"/>
                    </a:solidFill>
                  </a:tcPr>
                </a:tc>
                <a:tc gridSpan="6">
                  <a:txBody>
                    <a:bodyPr/>
                    <a:lstStyle/>
                    <a:p>
                      <a:pPr marL="0" lvl="0" indent="0" algn="ctr" rtl="0">
                        <a:spcBef>
                          <a:spcPts val="0"/>
                        </a:spcBef>
                        <a:spcAft>
                          <a:spcPts val="0"/>
                        </a:spcAft>
                        <a:buNone/>
                      </a:pPr>
                      <a:r>
                        <a:rPr lang="en"/>
                        <a:t>Impact</a:t>
                      </a:r>
                      <a:endParaRPr/>
                    </a:p>
                  </a:txBody>
                  <a:tcPr marL="91425" marR="91425" marT="91425" marB="91425" anchor="ctr">
                    <a:lnL w="9525" cap="flat" cmpd="sng">
                      <a:solidFill>
                        <a:srgbClr val="9E9E9E"/>
                      </a:solidFill>
                      <a:prstDash val="solid"/>
                      <a:round/>
                      <a:headEnd type="none" w="sm" len="sm"/>
                      <a:tailEnd type="none" w="sm" len="sm"/>
                    </a:lnL>
                    <a:lnB w="9525" cap="flat" cmpd="sng">
                      <a:solidFill>
                        <a:srgbClr val="9E9E9E"/>
                      </a:solidFill>
                      <a:prstDash val="solid"/>
                      <a:round/>
                      <a:headEnd type="none" w="sm" len="sm"/>
                      <a:tailEnd type="none" w="sm" len="sm"/>
                    </a:lnB>
                    <a:solidFill>
                      <a:srgbClr val="9E9E9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16000">
                <a:tc rowSpan="6">
                  <a:txBody>
                    <a:bodyPr/>
                    <a:lstStyle/>
                    <a:p>
                      <a:pPr marL="0" lvl="0" indent="0" algn="ctr" rtl="0">
                        <a:spcBef>
                          <a:spcPts val="0"/>
                        </a:spcBef>
                        <a:spcAft>
                          <a:spcPts val="0"/>
                        </a:spcAft>
                        <a:buNone/>
                      </a:pPr>
                      <a:endParaRPr/>
                    </a:p>
                  </a:txBody>
                  <a:tcPr marL="91425" marR="91425" marT="91425" marB="91425" anchor="ctr">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solidFill>
                      <a:srgbClr val="9E9E9E"/>
                    </a:solidFill>
                  </a:tcPr>
                </a:tc>
                <a:tc>
                  <a:txBody>
                    <a:bodyPr/>
                    <a:lstStyle/>
                    <a:p>
                      <a:pPr marL="0" lvl="0" indent="0" algn="ctr" rtl="0">
                        <a:spcBef>
                          <a:spcPts val="0"/>
                        </a:spcBef>
                        <a:spcAft>
                          <a:spcPts val="0"/>
                        </a:spcAft>
                        <a:buNone/>
                      </a:pPr>
                      <a:endParaRPr sz="1200"/>
                    </a:p>
                  </a:txBody>
                  <a:tcPr marL="91425" marR="91425" marT="91425" marB="91425" anchor="ctr">
                    <a:lnL w="9525" cap="flat" cmpd="sng">
                      <a:solidFill>
                        <a:srgbClr val="9E9E9E"/>
                      </a:solidFill>
                      <a:prstDash val="solid"/>
                      <a:round/>
                      <a:headEnd type="none" w="sm" len="sm"/>
                      <a:tailEnd type="none" w="sm" len="sm"/>
                    </a:lnL>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E9E9E"/>
                    </a:solidFill>
                  </a:tcPr>
                </a:tc>
                <a:tc>
                  <a:txBody>
                    <a:bodyPr/>
                    <a:lstStyle/>
                    <a:p>
                      <a:pPr marL="0" lvl="0" indent="0" algn="ctr" rtl="0">
                        <a:spcBef>
                          <a:spcPts val="0"/>
                        </a:spcBef>
                        <a:spcAft>
                          <a:spcPts val="0"/>
                        </a:spcAft>
                        <a:buNone/>
                      </a:pPr>
                      <a:r>
                        <a:rPr lang="en" sz="1000"/>
                        <a:t>Minimal</a:t>
                      </a:r>
                      <a:endParaRPr sz="1000"/>
                    </a:p>
                  </a:txBody>
                  <a:tcPr marL="91425" marR="91425" marT="91425" marB="91425" anchor="ctr">
                    <a:lnT w="9525" cap="flat" cmpd="sng">
                      <a:solidFill>
                        <a:srgbClr val="9E9E9E"/>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000"/>
                        <a:t>Minor</a:t>
                      </a:r>
                      <a:endParaRPr sz="1000"/>
                    </a:p>
                  </a:txBody>
                  <a:tcPr marL="91425" marR="91425" marT="91425" marB="91425" anchor="ctr">
                    <a:lnT w="9525" cap="flat" cmpd="sng">
                      <a:solidFill>
                        <a:srgbClr val="9E9E9E"/>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000"/>
                        <a:t>Major</a:t>
                      </a:r>
                      <a:endParaRPr sz="1000"/>
                    </a:p>
                  </a:txBody>
                  <a:tcPr marL="91425" marR="91425" marT="91425" marB="91425" anchor="ctr">
                    <a:lnT w="9525" cap="flat" cmpd="sng">
                      <a:solidFill>
                        <a:srgbClr val="9E9E9E"/>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000"/>
                        <a:t>Hazardous</a:t>
                      </a:r>
                      <a:endParaRPr sz="1000"/>
                    </a:p>
                  </a:txBody>
                  <a:tcPr marL="91425" marR="91425" marT="91425" marB="91425" anchor="ctr">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000"/>
                        <a:t>Catastrophic</a:t>
                      </a:r>
                      <a:endParaRPr sz="1000"/>
                    </a:p>
                  </a:txBody>
                  <a:tcPr marL="91425" marR="91425" marT="91425" marB="91425" anchor="ctr">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562800">
                <a:tc vMerge="1">
                  <a:txBody>
                    <a:bodyPr/>
                    <a:lstStyle/>
                    <a:p>
                      <a:endParaRPr lang="en-US"/>
                    </a:p>
                  </a:txBody>
                  <a:tcPr/>
                </a:tc>
                <a:tc>
                  <a:txBody>
                    <a:bodyPr/>
                    <a:lstStyle/>
                    <a:p>
                      <a:pPr marL="0" lvl="0" indent="0" algn="ctr" rtl="0">
                        <a:spcBef>
                          <a:spcPts val="0"/>
                        </a:spcBef>
                        <a:spcAft>
                          <a:spcPts val="0"/>
                        </a:spcAft>
                        <a:buNone/>
                      </a:pPr>
                      <a:r>
                        <a:rPr lang="en" sz="1000"/>
                        <a:t>Certain</a:t>
                      </a:r>
                      <a:endParaRPr sz="1000"/>
                    </a:p>
                  </a:txBody>
                  <a:tcPr marL="91425" marR="91425" marT="91425" marB="91425" anchor="ctr">
                    <a:lnL w="9525" cap="flat" cmpd="sng">
                      <a:solidFill>
                        <a:srgbClr val="9E9E9E"/>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r>
                        <a:rPr lang="en" sz="1200"/>
                        <a:t>2</a:t>
                      </a: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06666"/>
                    </a:solidFill>
                  </a:tcPr>
                </a:tc>
                <a:tc>
                  <a:txBody>
                    <a:bodyPr/>
                    <a:lstStyle/>
                    <a:p>
                      <a:pPr marL="0" lvl="0" indent="0" algn="ctr" rtl="0">
                        <a:spcBef>
                          <a:spcPts val="0"/>
                        </a:spcBef>
                        <a:spcAft>
                          <a:spcPts val="0"/>
                        </a:spcAft>
                        <a:buNone/>
                      </a:pP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06666"/>
                    </a:solidFill>
                  </a:tcPr>
                </a:tc>
                <a:extLst>
                  <a:ext uri="{0D108BD9-81ED-4DB2-BD59-A6C34878D82A}">
                    <a16:rowId xmlns:a16="http://schemas.microsoft.com/office/drawing/2014/main" val="10002"/>
                  </a:ext>
                </a:extLst>
              </a:tr>
              <a:tr h="593700">
                <a:tc vMerge="1">
                  <a:txBody>
                    <a:bodyPr/>
                    <a:lstStyle/>
                    <a:p>
                      <a:endParaRPr lang="en-US"/>
                    </a:p>
                  </a:txBody>
                  <a:tcPr/>
                </a:tc>
                <a:tc>
                  <a:txBody>
                    <a:bodyPr/>
                    <a:lstStyle/>
                    <a:p>
                      <a:pPr marL="0" lvl="0" indent="0" algn="ctr" rtl="0">
                        <a:spcBef>
                          <a:spcPts val="0"/>
                        </a:spcBef>
                        <a:spcAft>
                          <a:spcPts val="0"/>
                        </a:spcAft>
                        <a:buNone/>
                      </a:pPr>
                      <a:r>
                        <a:rPr lang="en" sz="1000"/>
                        <a:t>Likely</a:t>
                      </a:r>
                      <a:endParaRPr sz="1000"/>
                    </a:p>
                  </a:txBody>
                  <a:tcPr marL="91425" marR="91425" marT="91425" marB="91425" anchor="ctr">
                    <a:lnL w="9525" cap="flat" cmpd="sng">
                      <a:solidFill>
                        <a:srgbClr val="9E9E9E"/>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r>
                        <a:rPr lang="en" sz="1200"/>
                        <a:t>6</a:t>
                      </a: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06666"/>
                    </a:solidFill>
                  </a:tcPr>
                </a:tc>
                <a:tc>
                  <a:txBody>
                    <a:bodyPr/>
                    <a:lstStyle/>
                    <a:p>
                      <a:pPr marL="0" lvl="0" indent="0" algn="ctr" rtl="0">
                        <a:spcBef>
                          <a:spcPts val="0"/>
                        </a:spcBef>
                        <a:spcAft>
                          <a:spcPts val="0"/>
                        </a:spcAft>
                        <a:buNone/>
                      </a:pPr>
                      <a:r>
                        <a:rPr lang="en" sz="1200"/>
                        <a:t>1</a:t>
                      </a: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06666"/>
                    </a:solidFill>
                  </a:tcPr>
                </a:tc>
                <a:extLst>
                  <a:ext uri="{0D108BD9-81ED-4DB2-BD59-A6C34878D82A}">
                    <a16:rowId xmlns:a16="http://schemas.microsoft.com/office/drawing/2014/main" val="10003"/>
                  </a:ext>
                </a:extLst>
              </a:tr>
              <a:tr h="585950">
                <a:tc vMerge="1">
                  <a:txBody>
                    <a:bodyPr/>
                    <a:lstStyle/>
                    <a:p>
                      <a:endParaRPr lang="en-US"/>
                    </a:p>
                  </a:txBody>
                  <a:tcPr/>
                </a:tc>
                <a:tc>
                  <a:txBody>
                    <a:bodyPr/>
                    <a:lstStyle/>
                    <a:p>
                      <a:pPr marL="0" lvl="0" indent="0" algn="ctr" rtl="0">
                        <a:spcBef>
                          <a:spcPts val="0"/>
                        </a:spcBef>
                        <a:spcAft>
                          <a:spcPts val="0"/>
                        </a:spcAft>
                        <a:buNone/>
                      </a:pPr>
                      <a:r>
                        <a:rPr lang="en" sz="1000"/>
                        <a:t>Possible</a:t>
                      </a:r>
                      <a:endParaRPr sz="1000"/>
                    </a:p>
                  </a:txBody>
                  <a:tcPr marL="91425" marR="91425" marT="91425" marB="91425" anchor="ctr">
                    <a:lnL w="9525" cap="flat" cmpd="sng">
                      <a:solidFill>
                        <a:srgbClr val="9E9E9E"/>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r>
                        <a:rPr lang="en" sz="1200"/>
                        <a:t>3</a:t>
                      </a: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r>
                        <a:rPr lang="en" sz="1200"/>
                        <a:t>4, 5</a:t>
                      </a: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06666"/>
                    </a:solidFill>
                  </a:tcPr>
                </a:tc>
                <a:tc>
                  <a:txBody>
                    <a:bodyPr/>
                    <a:lstStyle/>
                    <a:p>
                      <a:pPr marL="0" lvl="0" indent="0" algn="ctr" rtl="0">
                        <a:spcBef>
                          <a:spcPts val="0"/>
                        </a:spcBef>
                        <a:spcAft>
                          <a:spcPts val="0"/>
                        </a:spcAft>
                        <a:buNone/>
                      </a:pPr>
                      <a:r>
                        <a:rPr lang="en" sz="1200"/>
                        <a:t>3</a:t>
                      </a: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06666"/>
                    </a:solidFill>
                  </a:tcPr>
                </a:tc>
                <a:extLst>
                  <a:ext uri="{0D108BD9-81ED-4DB2-BD59-A6C34878D82A}">
                    <a16:rowId xmlns:a16="http://schemas.microsoft.com/office/drawing/2014/main" val="10004"/>
                  </a:ext>
                </a:extLst>
              </a:tr>
              <a:tr h="599025">
                <a:tc vMerge="1">
                  <a:txBody>
                    <a:bodyPr/>
                    <a:lstStyle/>
                    <a:p>
                      <a:endParaRPr lang="en-US"/>
                    </a:p>
                  </a:txBody>
                  <a:tcPr/>
                </a:tc>
                <a:tc>
                  <a:txBody>
                    <a:bodyPr/>
                    <a:lstStyle/>
                    <a:p>
                      <a:pPr marL="0" lvl="0" indent="0" algn="ctr" rtl="0">
                        <a:spcBef>
                          <a:spcPts val="0"/>
                        </a:spcBef>
                        <a:spcAft>
                          <a:spcPts val="0"/>
                        </a:spcAft>
                        <a:buNone/>
                      </a:pPr>
                      <a:r>
                        <a:rPr lang="en" sz="1000"/>
                        <a:t>Improbable</a:t>
                      </a:r>
                      <a:endParaRPr sz="1000"/>
                    </a:p>
                  </a:txBody>
                  <a:tcPr marL="91425" marR="91425" marT="91425" marB="91425" anchor="ctr">
                    <a:lnL w="9525" cap="flat" cmpd="sng">
                      <a:solidFill>
                        <a:srgbClr val="9E9E9E"/>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r>
                        <a:rPr lang="en" sz="1200"/>
                        <a:t>1</a:t>
                      </a: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06666"/>
                    </a:solidFill>
                  </a:tcPr>
                </a:tc>
                <a:extLst>
                  <a:ext uri="{0D108BD9-81ED-4DB2-BD59-A6C34878D82A}">
                    <a16:rowId xmlns:a16="http://schemas.microsoft.com/office/drawing/2014/main" val="10005"/>
                  </a:ext>
                </a:extLst>
              </a:tr>
              <a:tr h="599025">
                <a:tc vMerge="1">
                  <a:txBody>
                    <a:bodyPr/>
                    <a:lstStyle/>
                    <a:p>
                      <a:endParaRPr lang="en-US"/>
                    </a:p>
                  </a:txBody>
                  <a:tcPr/>
                </a:tc>
                <a:tc>
                  <a:txBody>
                    <a:bodyPr/>
                    <a:lstStyle/>
                    <a:p>
                      <a:pPr marL="0" lvl="0" indent="0" algn="ctr" rtl="0">
                        <a:spcBef>
                          <a:spcPts val="0"/>
                        </a:spcBef>
                        <a:spcAft>
                          <a:spcPts val="0"/>
                        </a:spcAft>
                        <a:buNone/>
                      </a:pPr>
                      <a:r>
                        <a:rPr lang="en" sz="1000"/>
                        <a:t>Extremely Improbable</a:t>
                      </a:r>
                      <a:endParaRPr sz="1000"/>
                    </a:p>
                  </a:txBody>
                  <a:tcPr marL="91425" marR="91425" marT="91425" marB="91425" anchor="ctr">
                    <a:lnL w="9525" cap="flat" cmpd="sng">
                      <a:solidFill>
                        <a:srgbClr val="9E9E9E"/>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r>
                        <a:rPr lang="en" sz="1200"/>
                        <a:t>2</a:t>
                      </a: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endParaRPr sz="1200" dirty="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extLst>
                  <a:ext uri="{0D108BD9-81ED-4DB2-BD59-A6C34878D82A}">
                    <a16:rowId xmlns:a16="http://schemas.microsoft.com/office/drawing/2014/main" val="10006"/>
                  </a:ext>
                </a:extLst>
              </a:tr>
            </a:tbl>
          </a:graphicData>
        </a:graphic>
      </p:graphicFrame>
      <p:graphicFrame>
        <p:nvGraphicFramePr>
          <p:cNvPr id="577" name="Google Shape;577;g10214ba2912_0_63"/>
          <p:cNvGraphicFramePr/>
          <p:nvPr/>
        </p:nvGraphicFramePr>
        <p:xfrm>
          <a:off x="149563" y="2697576"/>
          <a:ext cx="2682925" cy="1965675"/>
        </p:xfrm>
        <a:graphic>
          <a:graphicData uri="http://schemas.openxmlformats.org/drawingml/2006/table">
            <a:tbl>
              <a:tblPr>
                <a:noFill/>
                <a:tableStyleId>{42A4F924-6D4B-4CF7-BB84-CEE68687BB97}</a:tableStyleId>
              </a:tblPr>
              <a:tblGrid>
                <a:gridCol w="459400">
                  <a:extLst>
                    <a:ext uri="{9D8B030D-6E8A-4147-A177-3AD203B41FA5}">
                      <a16:colId xmlns:a16="http://schemas.microsoft.com/office/drawing/2014/main" val="20000"/>
                    </a:ext>
                  </a:extLst>
                </a:gridCol>
                <a:gridCol w="2223525">
                  <a:extLst>
                    <a:ext uri="{9D8B030D-6E8A-4147-A177-3AD203B41FA5}">
                      <a16:colId xmlns:a16="http://schemas.microsoft.com/office/drawing/2014/main" val="20001"/>
                    </a:ext>
                  </a:extLst>
                </a:gridCol>
              </a:tblGrid>
              <a:tr h="295050">
                <a:tc>
                  <a:txBody>
                    <a:bodyPr/>
                    <a:lstStyle/>
                    <a:p>
                      <a:pPr marL="0" lvl="0" indent="0" algn="ctr" rtl="0">
                        <a:lnSpc>
                          <a:spcPct val="30000"/>
                        </a:lnSpc>
                        <a:spcBef>
                          <a:spcPts val="1000"/>
                        </a:spcBef>
                        <a:spcAft>
                          <a:spcPts val="0"/>
                        </a:spcAft>
                        <a:buNone/>
                      </a:pPr>
                      <a:r>
                        <a:rPr lang="en" sz="1200" b="1">
                          <a:solidFill>
                            <a:schemeClr val="dk1"/>
                          </a:solidFill>
                          <a:latin typeface="Helvetica Neue"/>
                          <a:ea typeface="Helvetica Neue"/>
                          <a:cs typeface="Helvetica Neue"/>
                          <a:sym typeface="Helvetica Neue"/>
                        </a:rPr>
                        <a:t>#</a:t>
                      </a:r>
                      <a:endParaRPr sz="1200" b="1">
                        <a:solidFill>
                          <a:schemeClr val="dk1"/>
                        </a:solidFill>
                        <a:latin typeface="Helvetica Neue"/>
                        <a:ea typeface="Helvetica Neue"/>
                        <a:cs typeface="Helvetica Neue"/>
                        <a:sym typeface="Helvetica Neue"/>
                      </a:endParaRPr>
                    </a:p>
                  </a:txBody>
                  <a:tcPr marL="91425" marR="91425" marT="91425" marB="91425" anchor="b">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tc>
                  <a:txBody>
                    <a:bodyPr/>
                    <a:lstStyle/>
                    <a:p>
                      <a:pPr marL="0" lvl="0" indent="0" algn="ctr" rtl="0">
                        <a:lnSpc>
                          <a:spcPct val="30000"/>
                        </a:lnSpc>
                        <a:spcBef>
                          <a:spcPts val="1000"/>
                        </a:spcBef>
                        <a:spcAft>
                          <a:spcPts val="0"/>
                        </a:spcAft>
                        <a:buNone/>
                      </a:pPr>
                      <a:r>
                        <a:rPr lang="en" sz="1200" b="1">
                          <a:solidFill>
                            <a:schemeClr val="dk1"/>
                          </a:solidFill>
                          <a:latin typeface="Helvetica Neue"/>
                          <a:ea typeface="Helvetica Neue"/>
                          <a:cs typeface="Helvetica Neue"/>
                          <a:sym typeface="Helvetica Neue"/>
                        </a:rPr>
                        <a:t>Mitigation</a:t>
                      </a:r>
                      <a:endParaRPr sz="1200" b="1">
                        <a:solidFill>
                          <a:schemeClr val="dk1"/>
                        </a:solidFill>
                        <a:latin typeface="Helvetica Neue"/>
                        <a:ea typeface="Helvetica Neue"/>
                        <a:cs typeface="Helvetica Neue"/>
                        <a:sym typeface="Helvetica Neue"/>
                      </a:endParaRPr>
                    </a:p>
                  </a:txBody>
                  <a:tcPr marL="91425" marR="91425" marT="91425" marB="91425" anchor="b">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r h="556875">
                <a:tc>
                  <a:txBody>
                    <a:bodyPr/>
                    <a:lstStyle/>
                    <a:p>
                      <a:pPr marL="0" lvl="0" indent="0" algn="ctr" rtl="0">
                        <a:lnSpc>
                          <a:spcPct val="30000"/>
                        </a:lnSpc>
                        <a:spcBef>
                          <a:spcPts val="1000"/>
                        </a:spcBef>
                        <a:spcAft>
                          <a:spcPts val="0"/>
                        </a:spcAft>
                        <a:buNone/>
                      </a:pPr>
                      <a:r>
                        <a:rPr lang="en" sz="1000" b="1">
                          <a:solidFill>
                            <a:schemeClr val="dk1"/>
                          </a:solidFill>
                          <a:latin typeface="Helvetica Neue"/>
                          <a:ea typeface="Helvetica Neue"/>
                          <a:cs typeface="Helvetica Neue"/>
                          <a:sym typeface="Helvetica Neue"/>
                        </a:rPr>
                        <a:t>1</a:t>
                      </a:r>
                      <a:endParaRPr sz="1000"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lnSpc>
                          <a:spcPct val="30000"/>
                        </a:lnSpc>
                        <a:spcBef>
                          <a:spcPts val="1000"/>
                        </a:spcBef>
                        <a:spcAft>
                          <a:spcPts val="0"/>
                        </a:spcAft>
                        <a:buNone/>
                      </a:pPr>
                      <a:r>
                        <a:rPr lang="en" sz="1000">
                          <a:solidFill>
                            <a:schemeClr val="dk1"/>
                          </a:solidFill>
                          <a:latin typeface="Helvetica Neue"/>
                          <a:ea typeface="Helvetica Neue"/>
                          <a:cs typeface="Helvetica Neue"/>
                          <a:sym typeface="Helvetica Neue"/>
                        </a:rPr>
                        <a:t>De-Scope Project</a:t>
                      </a:r>
                      <a:endParaRPr sz="100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556875">
                <a:tc>
                  <a:txBody>
                    <a:bodyPr/>
                    <a:lstStyle/>
                    <a:p>
                      <a:pPr marL="0" lvl="0" indent="0" algn="ctr" rtl="0">
                        <a:lnSpc>
                          <a:spcPct val="30000"/>
                        </a:lnSpc>
                        <a:spcBef>
                          <a:spcPts val="1000"/>
                        </a:spcBef>
                        <a:spcAft>
                          <a:spcPts val="0"/>
                        </a:spcAft>
                        <a:buNone/>
                      </a:pPr>
                      <a:r>
                        <a:rPr lang="en" sz="1000" b="1">
                          <a:solidFill>
                            <a:schemeClr val="dk1"/>
                          </a:solidFill>
                          <a:latin typeface="Helvetica Neue"/>
                          <a:ea typeface="Helvetica Neue"/>
                          <a:cs typeface="Helvetica Neue"/>
                          <a:sym typeface="Helvetica Neue"/>
                        </a:rPr>
                        <a:t>2</a:t>
                      </a:r>
                      <a:endParaRPr sz="1000"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lnSpc>
                          <a:spcPct val="30000"/>
                        </a:lnSpc>
                        <a:spcBef>
                          <a:spcPts val="1000"/>
                        </a:spcBef>
                        <a:spcAft>
                          <a:spcPts val="0"/>
                        </a:spcAft>
                        <a:buNone/>
                      </a:pPr>
                      <a:r>
                        <a:rPr lang="en" sz="1000">
                          <a:solidFill>
                            <a:schemeClr val="dk1"/>
                          </a:solidFill>
                          <a:latin typeface="Helvetica Neue"/>
                          <a:ea typeface="Helvetica Neue"/>
                          <a:cs typeface="Helvetica Neue"/>
                          <a:sym typeface="Helvetica Neue"/>
                        </a:rPr>
                        <a:t>Reduce Deliverables, Borrow </a:t>
                      </a:r>
                      <a:endParaRPr sz="1000">
                        <a:solidFill>
                          <a:schemeClr val="dk1"/>
                        </a:solidFill>
                        <a:latin typeface="Helvetica Neue"/>
                        <a:ea typeface="Helvetica Neue"/>
                        <a:cs typeface="Helvetica Neue"/>
                        <a:sym typeface="Helvetica Neue"/>
                      </a:endParaRPr>
                    </a:p>
                    <a:p>
                      <a:pPr marL="0" lvl="0" indent="0" algn="l" rtl="0">
                        <a:lnSpc>
                          <a:spcPct val="30000"/>
                        </a:lnSpc>
                        <a:spcBef>
                          <a:spcPts val="1000"/>
                        </a:spcBef>
                        <a:spcAft>
                          <a:spcPts val="0"/>
                        </a:spcAft>
                        <a:buNone/>
                      </a:pPr>
                      <a:r>
                        <a:rPr lang="en" sz="1000">
                          <a:solidFill>
                            <a:schemeClr val="dk1"/>
                          </a:solidFill>
                          <a:latin typeface="Helvetica Neue"/>
                          <a:ea typeface="Helvetica Neue"/>
                          <a:cs typeface="Helvetica Neue"/>
                          <a:sym typeface="Helvetica Neue"/>
                        </a:rPr>
                        <a:t>Hardware</a:t>
                      </a:r>
                      <a:endParaRPr sz="100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556875">
                <a:tc>
                  <a:txBody>
                    <a:bodyPr/>
                    <a:lstStyle/>
                    <a:p>
                      <a:pPr marL="0" lvl="0" indent="0" algn="ctr" rtl="0">
                        <a:lnSpc>
                          <a:spcPct val="30000"/>
                        </a:lnSpc>
                        <a:spcBef>
                          <a:spcPts val="1000"/>
                        </a:spcBef>
                        <a:spcAft>
                          <a:spcPts val="0"/>
                        </a:spcAft>
                        <a:buNone/>
                      </a:pPr>
                      <a:r>
                        <a:rPr lang="en" sz="1000" b="1">
                          <a:solidFill>
                            <a:schemeClr val="dk1"/>
                          </a:solidFill>
                          <a:latin typeface="Helvetica Neue"/>
                          <a:ea typeface="Helvetica Neue"/>
                          <a:cs typeface="Helvetica Neue"/>
                          <a:sym typeface="Helvetica Neue"/>
                        </a:rPr>
                        <a:t>3</a:t>
                      </a:r>
                      <a:endParaRPr sz="1000"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lnSpc>
                          <a:spcPct val="30000"/>
                        </a:lnSpc>
                        <a:spcBef>
                          <a:spcPts val="1000"/>
                        </a:spcBef>
                        <a:spcAft>
                          <a:spcPts val="0"/>
                        </a:spcAft>
                        <a:buNone/>
                      </a:pPr>
                      <a:r>
                        <a:rPr lang="en" sz="1000" dirty="0">
                          <a:solidFill>
                            <a:schemeClr val="dk1"/>
                          </a:solidFill>
                          <a:latin typeface="Helvetica Neue"/>
                          <a:ea typeface="Helvetica Neue"/>
                          <a:cs typeface="Helvetica Neue"/>
                          <a:sym typeface="Helvetica Neue"/>
                        </a:rPr>
                        <a:t>Revise Requirements, Increased </a:t>
                      </a:r>
                      <a:endParaRPr sz="1000" dirty="0">
                        <a:solidFill>
                          <a:schemeClr val="dk1"/>
                        </a:solidFill>
                        <a:latin typeface="Helvetica Neue"/>
                        <a:ea typeface="Helvetica Neue"/>
                        <a:cs typeface="Helvetica Neue"/>
                        <a:sym typeface="Helvetica Neue"/>
                      </a:endParaRPr>
                    </a:p>
                    <a:p>
                      <a:pPr marL="0" lvl="0" indent="0" algn="l" rtl="0">
                        <a:lnSpc>
                          <a:spcPct val="30000"/>
                        </a:lnSpc>
                        <a:spcBef>
                          <a:spcPts val="1000"/>
                        </a:spcBef>
                        <a:spcAft>
                          <a:spcPts val="0"/>
                        </a:spcAft>
                        <a:buNone/>
                      </a:pPr>
                      <a:r>
                        <a:rPr lang="en" sz="1000" dirty="0">
                          <a:solidFill>
                            <a:schemeClr val="dk1"/>
                          </a:solidFill>
                          <a:latin typeface="Helvetica Neue"/>
                          <a:ea typeface="Helvetica Neue"/>
                          <a:cs typeface="Helvetica Neue"/>
                          <a:sym typeface="Helvetica Neue"/>
                        </a:rPr>
                        <a:t>Transmit Power, Margin for Testing</a:t>
                      </a:r>
                      <a:endParaRPr sz="1000" dirty="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578" name="Google Shape;578;g10214ba2912_0_63"/>
          <p:cNvSpPr txBox="1"/>
          <p:nvPr/>
        </p:nvSpPr>
        <p:spPr>
          <a:xfrm rot="-5400000">
            <a:off x="1953667" y="2789196"/>
            <a:ext cx="2498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rPr>
              <a:t>Likelihood</a:t>
            </a:r>
            <a:endParaRPr>
              <a:latin typeface="Helvetica Neue"/>
              <a:ea typeface="Helvetica Neue"/>
              <a:cs typeface="Helvetica Neue"/>
              <a:sym typeface="Helvetica Neue"/>
            </a:endParaRPr>
          </a:p>
        </p:txBody>
      </p:sp>
      <p:sp>
        <p:nvSpPr>
          <p:cNvPr id="579" name="Google Shape;579;g10214ba2912_0_63"/>
          <p:cNvSpPr/>
          <p:nvPr/>
        </p:nvSpPr>
        <p:spPr>
          <a:xfrm>
            <a:off x="6616425" y="2617850"/>
            <a:ext cx="1685700" cy="1115150"/>
          </a:xfrm>
          <a:custGeom>
            <a:avLst/>
            <a:gdLst/>
            <a:ahLst/>
            <a:cxnLst/>
            <a:rect l="l" t="t" r="r" b="b"/>
            <a:pathLst>
              <a:path w="67428" h="44606" extrusionOk="0">
                <a:moveTo>
                  <a:pt x="67428" y="0"/>
                </a:moveTo>
                <a:cubicBezTo>
                  <a:pt x="62875" y="1009"/>
                  <a:pt x="48756" y="2564"/>
                  <a:pt x="40111" y="6051"/>
                </a:cubicBezTo>
                <a:cubicBezTo>
                  <a:pt x="31466" y="9538"/>
                  <a:pt x="22245" y="14494"/>
                  <a:pt x="15560" y="20920"/>
                </a:cubicBezTo>
                <a:cubicBezTo>
                  <a:pt x="8875" y="27346"/>
                  <a:pt x="2593" y="40658"/>
                  <a:pt x="0" y="44606"/>
                </a:cubicBezTo>
              </a:path>
            </a:pathLst>
          </a:custGeom>
          <a:noFill/>
          <a:ln w="28575" cap="flat" cmpd="sng">
            <a:solidFill>
              <a:schemeClr val="dk1"/>
            </a:solidFill>
            <a:prstDash val="dash"/>
            <a:round/>
            <a:headEnd type="none" w="med" len="med"/>
            <a:tailEnd type="triangle" w="med" len="med"/>
          </a:ln>
        </p:spPr>
      </p:sp>
      <p:graphicFrame>
        <p:nvGraphicFramePr>
          <p:cNvPr id="580" name="Google Shape;580;g10214ba2912_0_63"/>
          <p:cNvGraphicFramePr/>
          <p:nvPr/>
        </p:nvGraphicFramePr>
        <p:xfrm>
          <a:off x="149563" y="874126"/>
          <a:ext cx="2682925" cy="1785550"/>
        </p:xfrm>
        <a:graphic>
          <a:graphicData uri="http://schemas.openxmlformats.org/drawingml/2006/table">
            <a:tbl>
              <a:tblPr>
                <a:noFill/>
                <a:tableStyleId>{42A4F924-6D4B-4CF7-BB84-CEE68687BB97}</a:tableStyleId>
              </a:tblPr>
              <a:tblGrid>
                <a:gridCol w="459400">
                  <a:extLst>
                    <a:ext uri="{9D8B030D-6E8A-4147-A177-3AD203B41FA5}">
                      <a16:colId xmlns:a16="http://schemas.microsoft.com/office/drawing/2014/main" val="20000"/>
                    </a:ext>
                  </a:extLst>
                </a:gridCol>
                <a:gridCol w="2223525">
                  <a:extLst>
                    <a:ext uri="{9D8B030D-6E8A-4147-A177-3AD203B41FA5}">
                      <a16:colId xmlns:a16="http://schemas.microsoft.com/office/drawing/2014/main" val="20001"/>
                    </a:ext>
                  </a:extLst>
                </a:gridCol>
              </a:tblGrid>
              <a:tr h="274300">
                <a:tc>
                  <a:txBody>
                    <a:bodyPr/>
                    <a:lstStyle/>
                    <a:p>
                      <a:pPr marL="0" lvl="0" indent="0" algn="ctr" rtl="0">
                        <a:lnSpc>
                          <a:spcPct val="30000"/>
                        </a:lnSpc>
                        <a:spcBef>
                          <a:spcPts val="1000"/>
                        </a:spcBef>
                        <a:spcAft>
                          <a:spcPts val="0"/>
                        </a:spcAft>
                        <a:buNone/>
                      </a:pPr>
                      <a:r>
                        <a:rPr lang="en" sz="1200" b="1">
                          <a:solidFill>
                            <a:schemeClr val="dk1"/>
                          </a:solidFill>
                          <a:latin typeface="Helvetica Neue"/>
                          <a:ea typeface="Helvetica Neue"/>
                          <a:cs typeface="Helvetica Neue"/>
                          <a:sym typeface="Helvetica Neue"/>
                        </a:rPr>
                        <a:t>#</a:t>
                      </a:r>
                      <a:endParaRPr sz="1200" b="1">
                        <a:solidFill>
                          <a:schemeClr val="dk1"/>
                        </a:solidFill>
                        <a:latin typeface="Helvetica Neue"/>
                        <a:ea typeface="Helvetica Neue"/>
                        <a:cs typeface="Helvetica Neue"/>
                        <a:sym typeface="Helvetica Neue"/>
                      </a:endParaRPr>
                    </a:p>
                  </a:txBody>
                  <a:tcPr marL="91425" marR="91425" marT="91425" marB="91425" anchor="b">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tc>
                  <a:txBody>
                    <a:bodyPr/>
                    <a:lstStyle/>
                    <a:p>
                      <a:pPr marL="0" lvl="0" indent="0" algn="ctr" rtl="0">
                        <a:lnSpc>
                          <a:spcPct val="30000"/>
                        </a:lnSpc>
                        <a:spcBef>
                          <a:spcPts val="1000"/>
                        </a:spcBef>
                        <a:spcAft>
                          <a:spcPts val="0"/>
                        </a:spcAft>
                        <a:buNone/>
                      </a:pPr>
                      <a:r>
                        <a:rPr lang="en" sz="1200" b="1">
                          <a:solidFill>
                            <a:schemeClr val="dk1"/>
                          </a:solidFill>
                          <a:latin typeface="Helvetica Neue"/>
                          <a:ea typeface="Helvetica Neue"/>
                          <a:cs typeface="Helvetica Neue"/>
                          <a:sym typeface="Helvetica Neue"/>
                        </a:rPr>
                        <a:t>Risk </a:t>
                      </a:r>
                      <a:endParaRPr sz="1200" b="1">
                        <a:solidFill>
                          <a:schemeClr val="dk1"/>
                        </a:solidFill>
                        <a:latin typeface="Helvetica Neue"/>
                        <a:ea typeface="Helvetica Neue"/>
                        <a:cs typeface="Helvetica Neue"/>
                        <a:sym typeface="Helvetica Neue"/>
                      </a:endParaRPr>
                    </a:p>
                  </a:txBody>
                  <a:tcPr marL="91425" marR="91425" marT="91425" marB="91425" anchor="b">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r h="228575">
                <a:tc>
                  <a:txBody>
                    <a:bodyPr/>
                    <a:lstStyle/>
                    <a:p>
                      <a:pPr marL="0" lvl="0" indent="0" algn="ctr" rtl="0">
                        <a:lnSpc>
                          <a:spcPct val="30000"/>
                        </a:lnSpc>
                        <a:spcBef>
                          <a:spcPts val="1000"/>
                        </a:spcBef>
                        <a:spcAft>
                          <a:spcPts val="0"/>
                        </a:spcAft>
                        <a:buNone/>
                      </a:pPr>
                      <a:r>
                        <a:rPr lang="en" sz="1000" b="1">
                          <a:solidFill>
                            <a:schemeClr val="dk1"/>
                          </a:solidFill>
                          <a:latin typeface="Helvetica Neue"/>
                          <a:ea typeface="Helvetica Neue"/>
                          <a:cs typeface="Helvetica Neue"/>
                          <a:sym typeface="Helvetica Neue"/>
                        </a:rPr>
                        <a:t>1</a:t>
                      </a:r>
                      <a:endParaRPr sz="1000"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lnSpc>
                          <a:spcPct val="30000"/>
                        </a:lnSpc>
                        <a:spcBef>
                          <a:spcPts val="1000"/>
                        </a:spcBef>
                        <a:spcAft>
                          <a:spcPts val="0"/>
                        </a:spcAft>
                        <a:buNone/>
                      </a:pPr>
                      <a:r>
                        <a:rPr lang="en" sz="1000">
                          <a:solidFill>
                            <a:schemeClr val="dk1"/>
                          </a:solidFill>
                          <a:latin typeface="Helvetica Neue"/>
                          <a:ea typeface="Helvetica Neue"/>
                          <a:cs typeface="Helvetica Neue"/>
                          <a:sym typeface="Helvetica Neue"/>
                        </a:rPr>
                        <a:t>Scope</a:t>
                      </a:r>
                      <a:endParaRPr sz="100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228575">
                <a:tc>
                  <a:txBody>
                    <a:bodyPr/>
                    <a:lstStyle/>
                    <a:p>
                      <a:pPr marL="0" lvl="0" indent="0" algn="ctr" rtl="0">
                        <a:lnSpc>
                          <a:spcPct val="30000"/>
                        </a:lnSpc>
                        <a:spcBef>
                          <a:spcPts val="1000"/>
                        </a:spcBef>
                        <a:spcAft>
                          <a:spcPts val="0"/>
                        </a:spcAft>
                        <a:buNone/>
                      </a:pPr>
                      <a:r>
                        <a:rPr lang="en" sz="1000" b="1">
                          <a:solidFill>
                            <a:schemeClr val="dk1"/>
                          </a:solidFill>
                          <a:latin typeface="Helvetica Neue"/>
                          <a:ea typeface="Helvetica Neue"/>
                          <a:cs typeface="Helvetica Neue"/>
                          <a:sym typeface="Helvetica Neue"/>
                        </a:rPr>
                        <a:t>2</a:t>
                      </a:r>
                      <a:endParaRPr sz="1000"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lnSpc>
                          <a:spcPct val="30000"/>
                        </a:lnSpc>
                        <a:spcBef>
                          <a:spcPts val="1000"/>
                        </a:spcBef>
                        <a:spcAft>
                          <a:spcPts val="0"/>
                        </a:spcAft>
                        <a:buNone/>
                      </a:pPr>
                      <a:r>
                        <a:rPr lang="en" sz="1000">
                          <a:solidFill>
                            <a:schemeClr val="dk1"/>
                          </a:solidFill>
                          <a:latin typeface="Helvetica Neue"/>
                          <a:ea typeface="Helvetica Neue"/>
                          <a:cs typeface="Helvetica Neue"/>
                          <a:sym typeface="Helvetica Neue"/>
                        </a:rPr>
                        <a:t>Budget</a:t>
                      </a:r>
                      <a:endParaRPr sz="100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228575">
                <a:tc>
                  <a:txBody>
                    <a:bodyPr/>
                    <a:lstStyle/>
                    <a:p>
                      <a:pPr marL="0" lvl="0" indent="0" algn="ctr" rtl="0">
                        <a:lnSpc>
                          <a:spcPct val="30000"/>
                        </a:lnSpc>
                        <a:spcBef>
                          <a:spcPts val="1000"/>
                        </a:spcBef>
                        <a:spcAft>
                          <a:spcPts val="0"/>
                        </a:spcAft>
                        <a:buNone/>
                      </a:pPr>
                      <a:r>
                        <a:rPr lang="en" sz="1000" b="1">
                          <a:solidFill>
                            <a:schemeClr val="dk1"/>
                          </a:solidFill>
                          <a:latin typeface="Helvetica Neue"/>
                          <a:ea typeface="Helvetica Neue"/>
                          <a:cs typeface="Helvetica Neue"/>
                          <a:sym typeface="Helvetica Neue"/>
                        </a:rPr>
                        <a:t>3</a:t>
                      </a:r>
                      <a:endParaRPr sz="1000"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lnSpc>
                          <a:spcPct val="30000"/>
                        </a:lnSpc>
                        <a:spcBef>
                          <a:spcPts val="1000"/>
                        </a:spcBef>
                        <a:spcAft>
                          <a:spcPts val="0"/>
                        </a:spcAft>
                        <a:buNone/>
                      </a:pPr>
                      <a:r>
                        <a:rPr lang="en" sz="1000">
                          <a:solidFill>
                            <a:schemeClr val="dk1"/>
                          </a:solidFill>
                          <a:latin typeface="Helvetica Neue"/>
                          <a:ea typeface="Helvetica Neue"/>
                          <a:cs typeface="Helvetica Neue"/>
                          <a:sym typeface="Helvetica Neue"/>
                        </a:rPr>
                        <a:t>RF Link</a:t>
                      </a:r>
                      <a:endParaRPr sz="100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228575">
                <a:tc>
                  <a:txBody>
                    <a:bodyPr/>
                    <a:lstStyle/>
                    <a:p>
                      <a:pPr marL="0" lvl="0" indent="0" algn="ctr" rtl="0">
                        <a:lnSpc>
                          <a:spcPct val="30000"/>
                        </a:lnSpc>
                        <a:spcBef>
                          <a:spcPts val="1000"/>
                        </a:spcBef>
                        <a:spcAft>
                          <a:spcPts val="0"/>
                        </a:spcAft>
                        <a:buNone/>
                      </a:pPr>
                      <a:r>
                        <a:rPr lang="en" sz="1000" b="1">
                          <a:solidFill>
                            <a:schemeClr val="dk1"/>
                          </a:solidFill>
                          <a:latin typeface="Helvetica Neue"/>
                          <a:ea typeface="Helvetica Neue"/>
                          <a:cs typeface="Helvetica Neue"/>
                          <a:sym typeface="Helvetica Neue"/>
                        </a:rPr>
                        <a:t>4</a:t>
                      </a:r>
                      <a:endParaRPr sz="1000"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lnSpc>
                          <a:spcPct val="30000"/>
                        </a:lnSpc>
                        <a:spcBef>
                          <a:spcPts val="1000"/>
                        </a:spcBef>
                        <a:spcAft>
                          <a:spcPts val="0"/>
                        </a:spcAft>
                        <a:buNone/>
                      </a:pPr>
                      <a:r>
                        <a:rPr lang="en" sz="1000">
                          <a:solidFill>
                            <a:schemeClr val="dk1"/>
                          </a:solidFill>
                          <a:latin typeface="Helvetica Neue"/>
                          <a:ea typeface="Helvetica Neue"/>
                          <a:cs typeface="Helvetica Neue"/>
                          <a:sym typeface="Helvetica Neue"/>
                        </a:rPr>
                        <a:t>Test Facility Access</a:t>
                      </a:r>
                      <a:endParaRPr sz="100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228575">
                <a:tc>
                  <a:txBody>
                    <a:bodyPr/>
                    <a:lstStyle/>
                    <a:p>
                      <a:pPr marL="0" lvl="0" indent="0" algn="ctr" rtl="0">
                        <a:lnSpc>
                          <a:spcPct val="30000"/>
                        </a:lnSpc>
                        <a:spcBef>
                          <a:spcPts val="1000"/>
                        </a:spcBef>
                        <a:spcAft>
                          <a:spcPts val="0"/>
                        </a:spcAft>
                        <a:buNone/>
                      </a:pPr>
                      <a:r>
                        <a:rPr lang="en" sz="1000" b="1">
                          <a:solidFill>
                            <a:schemeClr val="dk1"/>
                          </a:solidFill>
                          <a:latin typeface="Helvetica Neue"/>
                          <a:ea typeface="Helvetica Neue"/>
                          <a:cs typeface="Helvetica Neue"/>
                          <a:sym typeface="Helvetica Neue"/>
                        </a:rPr>
                        <a:t>5</a:t>
                      </a:r>
                      <a:endParaRPr sz="1000"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lnSpc>
                          <a:spcPct val="30000"/>
                        </a:lnSpc>
                        <a:spcBef>
                          <a:spcPts val="1000"/>
                        </a:spcBef>
                        <a:spcAft>
                          <a:spcPts val="0"/>
                        </a:spcAft>
                        <a:buNone/>
                      </a:pPr>
                      <a:r>
                        <a:rPr lang="en" sz="1000">
                          <a:solidFill>
                            <a:schemeClr val="dk1"/>
                          </a:solidFill>
                          <a:latin typeface="Helvetica Neue"/>
                          <a:ea typeface="Helvetica Neue"/>
                          <a:cs typeface="Helvetica Neue"/>
                          <a:sym typeface="Helvetica Neue"/>
                        </a:rPr>
                        <a:t>Hardware Failure</a:t>
                      </a:r>
                      <a:endParaRPr sz="100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228575">
                <a:tc>
                  <a:txBody>
                    <a:bodyPr/>
                    <a:lstStyle/>
                    <a:p>
                      <a:pPr marL="0" lvl="0" indent="0" algn="ctr" rtl="0">
                        <a:lnSpc>
                          <a:spcPct val="30000"/>
                        </a:lnSpc>
                        <a:spcBef>
                          <a:spcPts val="1000"/>
                        </a:spcBef>
                        <a:spcAft>
                          <a:spcPts val="0"/>
                        </a:spcAft>
                        <a:buNone/>
                      </a:pPr>
                      <a:r>
                        <a:rPr lang="en" sz="1000" b="1">
                          <a:solidFill>
                            <a:schemeClr val="dk1"/>
                          </a:solidFill>
                          <a:latin typeface="Helvetica Neue"/>
                          <a:ea typeface="Helvetica Neue"/>
                          <a:cs typeface="Helvetica Neue"/>
                          <a:sym typeface="Helvetica Neue"/>
                        </a:rPr>
                        <a:t>6</a:t>
                      </a:r>
                      <a:endParaRPr sz="1000"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lnSpc>
                          <a:spcPct val="30000"/>
                        </a:lnSpc>
                        <a:spcBef>
                          <a:spcPts val="1000"/>
                        </a:spcBef>
                        <a:spcAft>
                          <a:spcPts val="0"/>
                        </a:spcAft>
                        <a:buNone/>
                      </a:pPr>
                      <a:r>
                        <a:rPr lang="en" sz="1000" dirty="0">
                          <a:solidFill>
                            <a:schemeClr val="dk1"/>
                          </a:solidFill>
                          <a:latin typeface="Helvetica Neue"/>
                          <a:ea typeface="Helvetica Neue"/>
                          <a:cs typeface="Helvetica Neue"/>
                          <a:sym typeface="Helvetica Neue"/>
                        </a:rPr>
                        <a:t>Supply Chain</a:t>
                      </a:r>
                      <a:endParaRPr sz="1000" dirty="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581" name="Google Shape;581;g10214ba2912_0_63"/>
          <p:cNvSpPr/>
          <p:nvPr/>
        </p:nvSpPr>
        <p:spPr>
          <a:xfrm>
            <a:off x="6651000" y="2929267"/>
            <a:ext cx="1655450" cy="247100"/>
          </a:xfrm>
          <a:custGeom>
            <a:avLst/>
            <a:gdLst/>
            <a:ahLst/>
            <a:cxnLst/>
            <a:rect l="l" t="t" r="r" b="b"/>
            <a:pathLst>
              <a:path w="66218" h="9884" extrusionOk="0">
                <a:moveTo>
                  <a:pt x="66218" y="9884"/>
                </a:moveTo>
                <a:cubicBezTo>
                  <a:pt x="63308" y="8501"/>
                  <a:pt x="55816" y="3113"/>
                  <a:pt x="48756" y="1586"/>
                </a:cubicBezTo>
                <a:cubicBezTo>
                  <a:pt x="41696" y="59"/>
                  <a:pt x="31986" y="-627"/>
                  <a:pt x="23860" y="721"/>
                </a:cubicBezTo>
                <a:cubicBezTo>
                  <a:pt x="15734" y="2069"/>
                  <a:pt x="3977" y="8181"/>
                  <a:pt x="0" y="9673"/>
                </a:cubicBezTo>
              </a:path>
            </a:pathLst>
          </a:custGeom>
          <a:noFill/>
          <a:ln w="28575" cap="flat" cmpd="sng">
            <a:solidFill>
              <a:schemeClr val="dk1"/>
            </a:solidFill>
            <a:prstDash val="dash"/>
            <a:round/>
            <a:headEnd type="none" w="med" len="med"/>
            <a:tailEnd type="triangle" w="med" len="med"/>
          </a:ln>
        </p:spPr>
      </p:sp>
      <p:sp>
        <p:nvSpPr>
          <p:cNvPr id="582" name="Google Shape;582;g10214ba2912_0_63"/>
          <p:cNvSpPr/>
          <p:nvPr/>
        </p:nvSpPr>
        <p:spPr>
          <a:xfrm>
            <a:off x="7167429" y="2018750"/>
            <a:ext cx="179475" cy="2351075"/>
          </a:xfrm>
          <a:custGeom>
            <a:avLst/>
            <a:gdLst/>
            <a:ahLst/>
            <a:cxnLst/>
            <a:rect l="l" t="t" r="r" b="b"/>
            <a:pathLst>
              <a:path w="7179" h="94043" extrusionOk="0">
                <a:moveTo>
                  <a:pt x="6893" y="0"/>
                </a:moveTo>
                <a:cubicBezTo>
                  <a:pt x="5875" y="4113"/>
                  <a:pt x="1801" y="14137"/>
                  <a:pt x="782" y="24675"/>
                </a:cubicBezTo>
                <a:cubicBezTo>
                  <a:pt x="-236" y="35213"/>
                  <a:pt x="-284" y="51669"/>
                  <a:pt x="782" y="63230"/>
                </a:cubicBezTo>
                <a:cubicBezTo>
                  <a:pt x="1848" y="74791"/>
                  <a:pt x="6113" y="88908"/>
                  <a:pt x="7179" y="94043"/>
                </a:cubicBezTo>
              </a:path>
            </a:pathLst>
          </a:custGeom>
          <a:noFill/>
          <a:ln w="28575" cap="flat" cmpd="sng">
            <a:solidFill>
              <a:schemeClr val="dk1"/>
            </a:solidFill>
            <a:prstDash val="dash"/>
            <a:round/>
            <a:headEnd type="none" w="med" len="med"/>
            <a:tailEnd type="triangle" w="med" len="med"/>
          </a:ln>
        </p:spPr>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g10214ba2912_0_79"/>
          <p:cNvSpPr/>
          <p:nvPr/>
        </p:nvSpPr>
        <p:spPr>
          <a:xfrm>
            <a:off x="0" y="3872755"/>
            <a:ext cx="1028700" cy="1262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g10214ba2912_0_79"/>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Risk Mitigation</a:t>
            </a:r>
            <a:endParaRPr/>
          </a:p>
        </p:txBody>
      </p:sp>
      <p:sp>
        <p:nvSpPr>
          <p:cNvPr id="589" name="Google Shape;589;g10214ba2912_0_7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41</a:t>
            </a:fld>
            <a:endParaRPr>
              <a:latin typeface="Arial"/>
              <a:ea typeface="Arial"/>
              <a:cs typeface="Arial"/>
              <a:sym typeface="Arial"/>
            </a:endParaRPr>
          </a:p>
        </p:txBody>
      </p:sp>
      <p:graphicFrame>
        <p:nvGraphicFramePr>
          <p:cNvPr id="590" name="Google Shape;590;g10214ba2912_0_79"/>
          <p:cNvGraphicFramePr/>
          <p:nvPr/>
        </p:nvGraphicFramePr>
        <p:xfrm>
          <a:off x="2950900" y="874125"/>
          <a:ext cx="5964500" cy="3789125"/>
        </p:xfrm>
        <a:graphic>
          <a:graphicData uri="http://schemas.openxmlformats.org/drawingml/2006/table">
            <a:tbl>
              <a:tblPr>
                <a:noFill/>
                <a:tableStyleId>{42A4F924-6D4B-4CF7-BB84-CEE68687BB97}</a:tableStyleId>
              </a:tblPr>
              <a:tblGrid>
                <a:gridCol w="492825">
                  <a:extLst>
                    <a:ext uri="{9D8B030D-6E8A-4147-A177-3AD203B41FA5}">
                      <a16:colId xmlns:a16="http://schemas.microsoft.com/office/drawing/2014/main" val="20000"/>
                    </a:ext>
                  </a:extLst>
                </a:gridCol>
                <a:gridCol w="859350">
                  <a:extLst>
                    <a:ext uri="{9D8B030D-6E8A-4147-A177-3AD203B41FA5}">
                      <a16:colId xmlns:a16="http://schemas.microsoft.com/office/drawing/2014/main" val="20001"/>
                    </a:ext>
                  </a:extLst>
                </a:gridCol>
                <a:gridCol w="859350">
                  <a:extLst>
                    <a:ext uri="{9D8B030D-6E8A-4147-A177-3AD203B41FA5}">
                      <a16:colId xmlns:a16="http://schemas.microsoft.com/office/drawing/2014/main" val="20002"/>
                    </a:ext>
                  </a:extLst>
                </a:gridCol>
                <a:gridCol w="890900">
                  <a:extLst>
                    <a:ext uri="{9D8B030D-6E8A-4147-A177-3AD203B41FA5}">
                      <a16:colId xmlns:a16="http://schemas.microsoft.com/office/drawing/2014/main" val="20003"/>
                    </a:ext>
                  </a:extLst>
                </a:gridCol>
                <a:gridCol w="922475">
                  <a:extLst>
                    <a:ext uri="{9D8B030D-6E8A-4147-A177-3AD203B41FA5}">
                      <a16:colId xmlns:a16="http://schemas.microsoft.com/office/drawing/2014/main" val="20004"/>
                    </a:ext>
                  </a:extLst>
                </a:gridCol>
                <a:gridCol w="941400">
                  <a:extLst>
                    <a:ext uri="{9D8B030D-6E8A-4147-A177-3AD203B41FA5}">
                      <a16:colId xmlns:a16="http://schemas.microsoft.com/office/drawing/2014/main" val="20005"/>
                    </a:ext>
                  </a:extLst>
                </a:gridCol>
                <a:gridCol w="998200">
                  <a:extLst>
                    <a:ext uri="{9D8B030D-6E8A-4147-A177-3AD203B41FA5}">
                      <a16:colId xmlns:a16="http://schemas.microsoft.com/office/drawing/2014/main" val="20006"/>
                    </a:ext>
                  </a:extLst>
                </a:gridCol>
              </a:tblGrid>
              <a:tr h="432625">
                <a:tc>
                  <a:txBody>
                    <a:bodyPr/>
                    <a:lstStyle/>
                    <a:p>
                      <a:pPr marL="0" lvl="0" indent="0" algn="l" rtl="0">
                        <a:spcBef>
                          <a:spcPts val="0"/>
                        </a:spcBef>
                        <a:spcAft>
                          <a:spcPts val="0"/>
                        </a:spcAft>
                        <a:buNone/>
                      </a:pPr>
                      <a:endParaRPr/>
                    </a:p>
                  </a:txBody>
                  <a:tcPr marL="91425" marR="91425" marT="91425" marB="91425">
                    <a:lnR w="9525" cap="flat" cmpd="sng">
                      <a:solidFill>
                        <a:srgbClr val="9E9E9E"/>
                      </a:solidFill>
                      <a:prstDash val="solid"/>
                      <a:round/>
                      <a:headEnd type="none" w="sm" len="sm"/>
                      <a:tailEnd type="none" w="sm" len="sm"/>
                    </a:lnR>
                    <a:lnB w="9525" cap="flat" cmpd="sng">
                      <a:solidFill>
                        <a:srgbClr val="9E9E9E"/>
                      </a:solidFill>
                      <a:prstDash val="solid"/>
                      <a:round/>
                      <a:headEnd type="none" w="sm" len="sm"/>
                      <a:tailEnd type="none" w="sm" len="sm"/>
                    </a:lnB>
                    <a:solidFill>
                      <a:srgbClr val="9E9E9E"/>
                    </a:solidFill>
                  </a:tcPr>
                </a:tc>
                <a:tc gridSpan="6">
                  <a:txBody>
                    <a:bodyPr/>
                    <a:lstStyle/>
                    <a:p>
                      <a:pPr marL="0" lvl="0" indent="0" algn="ctr" rtl="0">
                        <a:spcBef>
                          <a:spcPts val="0"/>
                        </a:spcBef>
                        <a:spcAft>
                          <a:spcPts val="0"/>
                        </a:spcAft>
                        <a:buNone/>
                      </a:pPr>
                      <a:r>
                        <a:rPr lang="en"/>
                        <a:t>Impact</a:t>
                      </a:r>
                      <a:endParaRPr/>
                    </a:p>
                  </a:txBody>
                  <a:tcPr marL="91425" marR="91425" marT="91425" marB="91425" anchor="ctr">
                    <a:lnL w="9525" cap="flat" cmpd="sng">
                      <a:solidFill>
                        <a:srgbClr val="9E9E9E"/>
                      </a:solidFill>
                      <a:prstDash val="solid"/>
                      <a:round/>
                      <a:headEnd type="none" w="sm" len="sm"/>
                      <a:tailEnd type="none" w="sm" len="sm"/>
                    </a:lnL>
                    <a:lnB w="9525" cap="flat" cmpd="sng">
                      <a:solidFill>
                        <a:srgbClr val="9E9E9E"/>
                      </a:solidFill>
                      <a:prstDash val="solid"/>
                      <a:round/>
                      <a:headEnd type="none" w="sm" len="sm"/>
                      <a:tailEnd type="none" w="sm" len="sm"/>
                    </a:lnB>
                    <a:solidFill>
                      <a:srgbClr val="9E9E9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16000">
                <a:tc rowSpan="6">
                  <a:txBody>
                    <a:bodyPr/>
                    <a:lstStyle/>
                    <a:p>
                      <a:pPr marL="0" lvl="0" indent="0" algn="ctr" rtl="0">
                        <a:spcBef>
                          <a:spcPts val="0"/>
                        </a:spcBef>
                        <a:spcAft>
                          <a:spcPts val="0"/>
                        </a:spcAft>
                        <a:buNone/>
                      </a:pPr>
                      <a:endParaRPr/>
                    </a:p>
                  </a:txBody>
                  <a:tcPr marL="91425" marR="91425" marT="91425" marB="91425" anchor="ctr">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solidFill>
                      <a:srgbClr val="9E9E9E"/>
                    </a:solidFill>
                  </a:tcPr>
                </a:tc>
                <a:tc>
                  <a:txBody>
                    <a:bodyPr/>
                    <a:lstStyle/>
                    <a:p>
                      <a:pPr marL="0" lvl="0" indent="0" algn="ctr" rtl="0">
                        <a:spcBef>
                          <a:spcPts val="0"/>
                        </a:spcBef>
                        <a:spcAft>
                          <a:spcPts val="0"/>
                        </a:spcAft>
                        <a:buNone/>
                      </a:pPr>
                      <a:endParaRPr sz="1200"/>
                    </a:p>
                  </a:txBody>
                  <a:tcPr marL="91425" marR="91425" marT="91425" marB="91425" anchor="ctr">
                    <a:lnL w="9525" cap="flat" cmpd="sng">
                      <a:solidFill>
                        <a:srgbClr val="9E9E9E"/>
                      </a:solidFill>
                      <a:prstDash val="solid"/>
                      <a:round/>
                      <a:headEnd type="none" w="sm" len="sm"/>
                      <a:tailEnd type="none" w="sm" len="sm"/>
                    </a:lnL>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E9E9E"/>
                    </a:solidFill>
                  </a:tcPr>
                </a:tc>
                <a:tc>
                  <a:txBody>
                    <a:bodyPr/>
                    <a:lstStyle/>
                    <a:p>
                      <a:pPr marL="0" lvl="0" indent="0" algn="ctr" rtl="0">
                        <a:spcBef>
                          <a:spcPts val="0"/>
                        </a:spcBef>
                        <a:spcAft>
                          <a:spcPts val="0"/>
                        </a:spcAft>
                        <a:buNone/>
                      </a:pPr>
                      <a:r>
                        <a:rPr lang="en" sz="1000"/>
                        <a:t>Minimal</a:t>
                      </a:r>
                      <a:endParaRPr sz="1000"/>
                    </a:p>
                  </a:txBody>
                  <a:tcPr marL="91425" marR="91425" marT="91425" marB="91425" anchor="ctr">
                    <a:lnT w="9525" cap="flat" cmpd="sng">
                      <a:solidFill>
                        <a:srgbClr val="9E9E9E"/>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000"/>
                        <a:t>Minor</a:t>
                      </a:r>
                      <a:endParaRPr sz="1000"/>
                    </a:p>
                  </a:txBody>
                  <a:tcPr marL="91425" marR="91425" marT="91425" marB="91425" anchor="ctr">
                    <a:lnT w="9525" cap="flat" cmpd="sng">
                      <a:solidFill>
                        <a:srgbClr val="9E9E9E"/>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000"/>
                        <a:t>Major</a:t>
                      </a:r>
                      <a:endParaRPr sz="1000"/>
                    </a:p>
                  </a:txBody>
                  <a:tcPr marL="91425" marR="91425" marT="91425" marB="91425" anchor="ctr">
                    <a:lnT w="9525" cap="flat" cmpd="sng">
                      <a:solidFill>
                        <a:srgbClr val="9E9E9E"/>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000"/>
                        <a:t>Hazardous</a:t>
                      </a:r>
                      <a:endParaRPr sz="1000"/>
                    </a:p>
                  </a:txBody>
                  <a:tcPr marL="91425" marR="91425" marT="91425" marB="91425" anchor="ctr">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000"/>
                        <a:t>Catastrophic</a:t>
                      </a:r>
                      <a:endParaRPr sz="1000"/>
                    </a:p>
                  </a:txBody>
                  <a:tcPr marL="91425" marR="91425" marT="91425" marB="91425" anchor="ctr">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562800">
                <a:tc vMerge="1">
                  <a:txBody>
                    <a:bodyPr/>
                    <a:lstStyle/>
                    <a:p>
                      <a:endParaRPr lang="en-US"/>
                    </a:p>
                  </a:txBody>
                  <a:tcPr/>
                </a:tc>
                <a:tc>
                  <a:txBody>
                    <a:bodyPr/>
                    <a:lstStyle/>
                    <a:p>
                      <a:pPr marL="0" lvl="0" indent="0" algn="ctr" rtl="0">
                        <a:spcBef>
                          <a:spcPts val="0"/>
                        </a:spcBef>
                        <a:spcAft>
                          <a:spcPts val="0"/>
                        </a:spcAft>
                        <a:buNone/>
                      </a:pPr>
                      <a:r>
                        <a:rPr lang="en" sz="1000"/>
                        <a:t>Certain</a:t>
                      </a:r>
                      <a:endParaRPr sz="1000"/>
                    </a:p>
                  </a:txBody>
                  <a:tcPr marL="91425" marR="91425" marT="91425" marB="91425" anchor="ctr">
                    <a:lnL w="9525" cap="flat" cmpd="sng">
                      <a:solidFill>
                        <a:srgbClr val="9E9E9E"/>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r>
                        <a:rPr lang="en" sz="1200">
                          <a:solidFill>
                            <a:srgbClr val="B7B7B7"/>
                          </a:solidFill>
                        </a:rPr>
                        <a:t>2</a:t>
                      </a:r>
                      <a:endParaRPr sz="1200">
                        <a:solidFill>
                          <a:srgbClr val="B7B7B7"/>
                        </a:solidFill>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06666"/>
                    </a:solidFill>
                  </a:tcPr>
                </a:tc>
                <a:tc>
                  <a:txBody>
                    <a:bodyPr/>
                    <a:lstStyle/>
                    <a:p>
                      <a:pPr marL="0" lvl="0" indent="0" algn="ctr" rtl="0">
                        <a:spcBef>
                          <a:spcPts val="0"/>
                        </a:spcBef>
                        <a:spcAft>
                          <a:spcPts val="0"/>
                        </a:spcAft>
                        <a:buNone/>
                      </a:pP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06666"/>
                    </a:solidFill>
                  </a:tcPr>
                </a:tc>
                <a:extLst>
                  <a:ext uri="{0D108BD9-81ED-4DB2-BD59-A6C34878D82A}">
                    <a16:rowId xmlns:a16="http://schemas.microsoft.com/office/drawing/2014/main" val="10002"/>
                  </a:ext>
                </a:extLst>
              </a:tr>
              <a:tr h="593700">
                <a:tc vMerge="1">
                  <a:txBody>
                    <a:bodyPr/>
                    <a:lstStyle/>
                    <a:p>
                      <a:endParaRPr lang="en-US"/>
                    </a:p>
                  </a:txBody>
                  <a:tcPr/>
                </a:tc>
                <a:tc>
                  <a:txBody>
                    <a:bodyPr/>
                    <a:lstStyle/>
                    <a:p>
                      <a:pPr marL="0" lvl="0" indent="0" algn="ctr" rtl="0">
                        <a:spcBef>
                          <a:spcPts val="0"/>
                        </a:spcBef>
                        <a:spcAft>
                          <a:spcPts val="0"/>
                        </a:spcAft>
                        <a:buNone/>
                      </a:pPr>
                      <a:r>
                        <a:rPr lang="en" sz="1000"/>
                        <a:t>Likely</a:t>
                      </a:r>
                      <a:endParaRPr sz="1000"/>
                    </a:p>
                  </a:txBody>
                  <a:tcPr marL="91425" marR="91425" marT="91425" marB="91425" anchor="ctr">
                    <a:lnL w="9525" cap="flat" cmpd="sng">
                      <a:solidFill>
                        <a:srgbClr val="9E9E9E"/>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200"/>
                        <a:t>6</a:t>
                      </a: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r>
                        <a:rPr lang="en" sz="1200">
                          <a:solidFill>
                            <a:schemeClr val="dk1"/>
                          </a:solidFill>
                        </a:rPr>
                        <a:t>6</a:t>
                      </a:r>
                      <a:endParaRPr sz="1200">
                        <a:solidFill>
                          <a:schemeClr val="dk1"/>
                        </a:solidFill>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06666"/>
                    </a:solidFill>
                  </a:tcPr>
                </a:tc>
                <a:tc>
                  <a:txBody>
                    <a:bodyPr/>
                    <a:lstStyle/>
                    <a:p>
                      <a:pPr marL="0" lvl="0" indent="0" algn="ctr" rtl="0">
                        <a:spcBef>
                          <a:spcPts val="0"/>
                        </a:spcBef>
                        <a:spcAft>
                          <a:spcPts val="0"/>
                        </a:spcAft>
                        <a:buNone/>
                      </a:pPr>
                      <a:r>
                        <a:rPr lang="en" sz="1200">
                          <a:solidFill>
                            <a:srgbClr val="B7B7B7"/>
                          </a:solidFill>
                        </a:rPr>
                        <a:t>1</a:t>
                      </a:r>
                      <a:endParaRPr sz="1200">
                        <a:solidFill>
                          <a:srgbClr val="B7B7B7"/>
                        </a:solidFill>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06666"/>
                    </a:solidFill>
                  </a:tcPr>
                </a:tc>
                <a:extLst>
                  <a:ext uri="{0D108BD9-81ED-4DB2-BD59-A6C34878D82A}">
                    <a16:rowId xmlns:a16="http://schemas.microsoft.com/office/drawing/2014/main" val="10003"/>
                  </a:ext>
                </a:extLst>
              </a:tr>
              <a:tr h="585950">
                <a:tc vMerge="1">
                  <a:txBody>
                    <a:bodyPr/>
                    <a:lstStyle/>
                    <a:p>
                      <a:endParaRPr lang="en-US"/>
                    </a:p>
                  </a:txBody>
                  <a:tcPr/>
                </a:tc>
                <a:tc>
                  <a:txBody>
                    <a:bodyPr/>
                    <a:lstStyle/>
                    <a:p>
                      <a:pPr marL="0" lvl="0" indent="0" algn="ctr" rtl="0">
                        <a:spcBef>
                          <a:spcPts val="0"/>
                        </a:spcBef>
                        <a:spcAft>
                          <a:spcPts val="0"/>
                        </a:spcAft>
                        <a:buNone/>
                      </a:pPr>
                      <a:r>
                        <a:rPr lang="en" sz="1000"/>
                        <a:t>Possible</a:t>
                      </a:r>
                      <a:endParaRPr sz="1000"/>
                    </a:p>
                  </a:txBody>
                  <a:tcPr marL="91425" marR="91425" marT="91425" marB="91425" anchor="ctr">
                    <a:lnL w="9525" cap="flat" cmpd="sng">
                      <a:solidFill>
                        <a:srgbClr val="9E9E9E"/>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r>
                        <a:rPr lang="en" sz="1200"/>
                        <a:t>4</a:t>
                      </a: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r>
                        <a:rPr lang="en" sz="1200"/>
                        <a:t>3</a:t>
                      </a: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r>
                        <a:rPr lang="en" sz="1200"/>
                        <a:t>4, 5</a:t>
                      </a: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06666"/>
                    </a:solidFill>
                  </a:tcPr>
                </a:tc>
                <a:tc>
                  <a:txBody>
                    <a:bodyPr/>
                    <a:lstStyle/>
                    <a:p>
                      <a:pPr marL="0" lvl="0" indent="0" algn="ctr" rtl="0">
                        <a:spcBef>
                          <a:spcPts val="0"/>
                        </a:spcBef>
                        <a:spcAft>
                          <a:spcPts val="0"/>
                        </a:spcAft>
                        <a:buNone/>
                      </a:pPr>
                      <a:r>
                        <a:rPr lang="en" sz="1200">
                          <a:solidFill>
                            <a:srgbClr val="B7B7B7"/>
                          </a:solidFill>
                        </a:rPr>
                        <a:t>3</a:t>
                      </a:r>
                      <a:endParaRPr sz="1200">
                        <a:solidFill>
                          <a:srgbClr val="B7B7B7"/>
                        </a:solidFill>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06666"/>
                    </a:solidFill>
                  </a:tcPr>
                </a:tc>
                <a:extLst>
                  <a:ext uri="{0D108BD9-81ED-4DB2-BD59-A6C34878D82A}">
                    <a16:rowId xmlns:a16="http://schemas.microsoft.com/office/drawing/2014/main" val="10004"/>
                  </a:ext>
                </a:extLst>
              </a:tr>
              <a:tr h="599025">
                <a:tc vMerge="1">
                  <a:txBody>
                    <a:bodyPr/>
                    <a:lstStyle/>
                    <a:p>
                      <a:endParaRPr lang="en-US"/>
                    </a:p>
                  </a:txBody>
                  <a:tcPr/>
                </a:tc>
                <a:tc>
                  <a:txBody>
                    <a:bodyPr/>
                    <a:lstStyle/>
                    <a:p>
                      <a:pPr marL="0" lvl="0" indent="0" algn="ctr" rtl="0">
                        <a:spcBef>
                          <a:spcPts val="0"/>
                        </a:spcBef>
                        <a:spcAft>
                          <a:spcPts val="0"/>
                        </a:spcAft>
                        <a:buNone/>
                      </a:pPr>
                      <a:r>
                        <a:rPr lang="en" sz="1000"/>
                        <a:t>Improbable</a:t>
                      </a:r>
                      <a:endParaRPr sz="1000"/>
                    </a:p>
                  </a:txBody>
                  <a:tcPr marL="91425" marR="91425" marT="91425" marB="91425" anchor="ctr">
                    <a:lnL w="9525" cap="flat" cmpd="sng">
                      <a:solidFill>
                        <a:srgbClr val="9E9E9E"/>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r>
                        <a:rPr lang="en" sz="1200"/>
                        <a:t>1, 5</a:t>
                      </a: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06666"/>
                    </a:solidFill>
                  </a:tcPr>
                </a:tc>
                <a:extLst>
                  <a:ext uri="{0D108BD9-81ED-4DB2-BD59-A6C34878D82A}">
                    <a16:rowId xmlns:a16="http://schemas.microsoft.com/office/drawing/2014/main" val="10005"/>
                  </a:ext>
                </a:extLst>
              </a:tr>
              <a:tr h="599025">
                <a:tc vMerge="1">
                  <a:txBody>
                    <a:bodyPr/>
                    <a:lstStyle/>
                    <a:p>
                      <a:endParaRPr lang="en-US"/>
                    </a:p>
                  </a:txBody>
                  <a:tcPr/>
                </a:tc>
                <a:tc>
                  <a:txBody>
                    <a:bodyPr/>
                    <a:lstStyle/>
                    <a:p>
                      <a:pPr marL="0" lvl="0" indent="0" algn="ctr" rtl="0">
                        <a:spcBef>
                          <a:spcPts val="0"/>
                        </a:spcBef>
                        <a:spcAft>
                          <a:spcPts val="0"/>
                        </a:spcAft>
                        <a:buNone/>
                      </a:pPr>
                      <a:r>
                        <a:rPr lang="en" sz="1000"/>
                        <a:t>Extremely Improbable</a:t>
                      </a:r>
                      <a:endParaRPr sz="1000"/>
                    </a:p>
                  </a:txBody>
                  <a:tcPr marL="91425" marR="91425" marT="91425" marB="91425" anchor="ctr">
                    <a:lnL w="9525" cap="flat" cmpd="sng">
                      <a:solidFill>
                        <a:srgbClr val="9E9E9E"/>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r>
                        <a:rPr lang="en" sz="1200"/>
                        <a:t>2</a:t>
                      </a: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endParaRPr sz="1200" dirty="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extLst>
                  <a:ext uri="{0D108BD9-81ED-4DB2-BD59-A6C34878D82A}">
                    <a16:rowId xmlns:a16="http://schemas.microsoft.com/office/drawing/2014/main" val="10006"/>
                  </a:ext>
                </a:extLst>
              </a:tr>
            </a:tbl>
          </a:graphicData>
        </a:graphic>
      </p:graphicFrame>
      <p:graphicFrame>
        <p:nvGraphicFramePr>
          <p:cNvPr id="591" name="Google Shape;591;g10214ba2912_0_79"/>
          <p:cNvGraphicFramePr/>
          <p:nvPr/>
        </p:nvGraphicFramePr>
        <p:xfrm>
          <a:off x="149563" y="2697576"/>
          <a:ext cx="2682925" cy="1965675"/>
        </p:xfrm>
        <a:graphic>
          <a:graphicData uri="http://schemas.openxmlformats.org/drawingml/2006/table">
            <a:tbl>
              <a:tblPr>
                <a:noFill/>
                <a:tableStyleId>{42A4F924-6D4B-4CF7-BB84-CEE68687BB97}</a:tableStyleId>
              </a:tblPr>
              <a:tblGrid>
                <a:gridCol w="459400">
                  <a:extLst>
                    <a:ext uri="{9D8B030D-6E8A-4147-A177-3AD203B41FA5}">
                      <a16:colId xmlns:a16="http://schemas.microsoft.com/office/drawing/2014/main" val="20000"/>
                    </a:ext>
                  </a:extLst>
                </a:gridCol>
                <a:gridCol w="2223525">
                  <a:extLst>
                    <a:ext uri="{9D8B030D-6E8A-4147-A177-3AD203B41FA5}">
                      <a16:colId xmlns:a16="http://schemas.microsoft.com/office/drawing/2014/main" val="20001"/>
                    </a:ext>
                  </a:extLst>
                </a:gridCol>
              </a:tblGrid>
              <a:tr h="295050">
                <a:tc>
                  <a:txBody>
                    <a:bodyPr/>
                    <a:lstStyle/>
                    <a:p>
                      <a:pPr marL="0" lvl="0" indent="0" algn="ctr" rtl="0">
                        <a:lnSpc>
                          <a:spcPct val="30000"/>
                        </a:lnSpc>
                        <a:spcBef>
                          <a:spcPts val="1000"/>
                        </a:spcBef>
                        <a:spcAft>
                          <a:spcPts val="0"/>
                        </a:spcAft>
                        <a:buNone/>
                      </a:pPr>
                      <a:r>
                        <a:rPr lang="en" sz="1200" b="1">
                          <a:solidFill>
                            <a:schemeClr val="dk1"/>
                          </a:solidFill>
                          <a:latin typeface="Helvetica Neue"/>
                          <a:ea typeface="Helvetica Neue"/>
                          <a:cs typeface="Helvetica Neue"/>
                          <a:sym typeface="Helvetica Neue"/>
                        </a:rPr>
                        <a:t>#</a:t>
                      </a:r>
                      <a:endParaRPr sz="1200" b="1">
                        <a:solidFill>
                          <a:schemeClr val="dk1"/>
                        </a:solidFill>
                        <a:latin typeface="Helvetica Neue"/>
                        <a:ea typeface="Helvetica Neue"/>
                        <a:cs typeface="Helvetica Neue"/>
                        <a:sym typeface="Helvetica Neue"/>
                      </a:endParaRPr>
                    </a:p>
                  </a:txBody>
                  <a:tcPr marL="91425" marR="91425" marT="91425" marB="91425" anchor="b">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tc>
                  <a:txBody>
                    <a:bodyPr/>
                    <a:lstStyle/>
                    <a:p>
                      <a:pPr marL="0" lvl="0" indent="0" algn="ctr" rtl="0">
                        <a:lnSpc>
                          <a:spcPct val="30000"/>
                        </a:lnSpc>
                        <a:spcBef>
                          <a:spcPts val="1000"/>
                        </a:spcBef>
                        <a:spcAft>
                          <a:spcPts val="0"/>
                        </a:spcAft>
                        <a:buNone/>
                      </a:pPr>
                      <a:r>
                        <a:rPr lang="en" sz="1200" b="1">
                          <a:solidFill>
                            <a:schemeClr val="dk1"/>
                          </a:solidFill>
                          <a:latin typeface="Helvetica Neue"/>
                          <a:ea typeface="Helvetica Neue"/>
                          <a:cs typeface="Helvetica Neue"/>
                          <a:sym typeface="Helvetica Neue"/>
                        </a:rPr>
                        <a:t>Mitigation</a:t>
                      </a:r>
                      <a:endParaRPr sz="1200" b="1">
                        <a:solidFill>
                          <a:schemeClr val="dk1"/>
                        </a:solidFill>
                        <a:latin typeface="Helvetica Neue"/>
                        <a:ea typeface="Helvetica Neue"/>
                        <a:cs typeface="Helvetica Neue"/>
                        <a:sym typeface="Helvetica Neue"/>
                      </a:endParaRPr>
                    </a:p>
                  </a:txBody>
                  <a:tcPr marL="91425" marR="91425" marT="91425" marB="91425" anchor="b">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r h="556875">
                <a:tc>
                  <a:txBody>
                    <a:bodyPr/>
                    <a:lstStyle/>
                    <a:p>
                      <a:pPr marL="0" lvl="0" indent="0" algn="ctr" rtl="0">
                        <a:lnSpc>
                          <a:spcPct val="30000"/>
                        </a:lnSpc>
                        <a:spcBef>
                          <a:spcPts val="1000"/>
                        </a:spcBef>
                        <a:spcAft>
                          <a:spcPts val="0"/>
                        </a:spcAft>
                        <a:buNone/>
                      </a:pPr>
                      <a:r>
                        <a:rPr lang="en" sz="1000" b="1">
                          <a:solidFill>
                            <a:schemeClr val="dk1"/>
                          </a:solidFill>
                          <a:latin typeface="Helvetica Neue"/>
                          <a:ea typeface="Helvetica Neue"/>
                          <a:cs typeface="Helvetica Neue"/>
                          <a:sym typeface="Helvetica Neue"/>
                        </a:rPr>
                        <a:t>4</a:t>
                      </a:r>
                      <a:endParaRPr sz="1000"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lnSpc>
                          <a:spcPct val="30000"/>
                        </a:lnSpc>
                        <a:spcBef>
                          <a:spcPts val="1000"/>
                        </a:spcBef>
                        <a:spcAft>
                          <a:spcPts val="0"/>
                        </a:spcAft>
                        <a:buNone/>
                      </a:pPr>
                      <a:r>
                        <a:rPr lang="en" sz="1000">
                          <a:solidFill>
                            <a:schemeClr val="dk1"/>
                          </a:solidFill>
                          <a:latin typeface="Helvetica Neue"/>
                          <a:ea typeface="Helvetica Neue"/>
                          <a:cs typeface="Helvetica Neue"/>
                          <a:sym typeface="Helvetica Neue"/>
                        </a:rPr>
                        <a:t>Revise Test Plan to Not Rely on </a:t>
                      </a:r>
                      <a:endParaRPr sz="1000">
                        <a:solidFill>
                          <a:schemeClr val="dk1"/>
                        </a:solidFill>
                        <a:latin typeface="Helvetica Neue"/>
                        <a:ea typeface="Helvetica Neue"/>
                        <a:cs typeface="Helvetica Neue"/>
                        <a:sym typeface="Helvetica Neue"/>
                      </a:endParaRPr>
                    </a:p>
                    <a:p>
                      <a:pPr marL="0" lvl="0" indent="0" algn="l" rtl="0">
                        <a:lnSpc>
                          <a:spcPct val="30000"/>
                        </a:lnSpc>
                        <a:spcBef>
                          <a:spcPts val="1000"/>
                        </a:spcBef>
                        <a:spcAft>
                          <a:spcPts val="0"/>
                        </a:spcAft>
                        <a:buNone/>
                      </a:pPr>
                      <a:r>
                        <a:rPr lang="en" sz="1000">
                          <a:solidFill>
                            <a:schemeClr val="dk1"/>
                          </a:solidFill>
                          <a:latin typeface="Helvetica Neue"/>
                          <a:ea typeface="Helvetica Neue"/>
                          <a:cs typeface="Helvetica Neue"/>
                          <a:sym typeface="Helvetica Neue"/>
                        </a:rPr>
                        <a:t>Field Testing</a:t>
                      </a:r>
                      <a:endParaRPr sz="100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556875">
                <a:tc>
                  <a:txBody>
                    <a:bodyPr/>
                    <a:lstStyle/>
                    <a:p>
                      <a:pPr marL="0" lvl="0" indent="0" algn="ctr" rtl="0">
                        <a:lnSpc>
                          <a:spcPct val="30000"/>
                        </a:lnSpc>
                        <a:spcBef>
                          <a:spcPts val="1000"/>
                        </a:spcBef>
                        <a:spcAft>
                          <a:spcPts val="0"/>
                        </a:spcAft>
                        <a:buNone/>
                      </a:pPr>
                      <a:r>
                        <a:rPr lang="en" sz="1000" b="1">
                          <a:solidFill>
                            <a:schemeClr val="dk1"/>
                          </a:solidFill>
                          <a:latin typeface="Helvetica Neue"/>
                          <a:ea typeface="Helvetica Neue"/>
                          <a:cs typeface="Helvetica Neue"/>
                          <a:sym typeface="Helvetica Neue"/>
                        </a:rPr>
                        <a:t>5</a:t>
                      </a:r>
                      <a:endParaRPr sz="1000"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lnSpc>
                          <a:spcPct val="80000"/>
                        </a:lnSpc>
                        <a:spcBef>
                          <a:spcPts val="1000"/>
                        </a:spcBef>
                        <a:spcAft>
                          <a:spcPts val="0"/>
                        </a:spcAft>
                        <a:buNone/>
                      </a:pPr>
                      <a:r>
                        <a:rPr lang="en" sz="1000">
                          <a:solidFill>
                            <a:schemeClr val="dk1"/>
                          </a:solidFill>
                          <a:latin typeface="Helvetica Neue"/>
                          <a:ea typeface="Helvetica Neue"/>
                          <a:cs typeface="Helvetica Neue"/>
                          <a:sym typeface="Helvetica Neue"/>
                        </a:rPr>
                        <a:t>Manufacturing and Testing Margin</a:t>
                      </a:r>
                      <a:endParaRPr sz="100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556875">
                <a:tc>
                  <a:txBody>
                    <a:bodyPr/>
                    <a:lstStyle/>
                    <a:p>
                      <a:pPr marL="0" lvl="0" indent="0" algn="ctr" rtl="0">
                        <a:lnSpc>
                          <a:spcPct val="30000"/>
                        </a:lnSpc>
                        <a:spcBef>
                          <a:spcPts val="1000"/>
                        </a:spcBef>
                        <a:spcAft>
                          <a:spcPts val="0"/>
                        </a:spcAft>
                        <a:buNone/>
                      </a:pPr>
                      <a:r>
                        <a:rPr lang="en" sz="1000" b="1">
                          <a:solidFill>
                            <a:schemeClr val="dk1"/>
                          </a:solidFill>
                          <a:latin typeface="Helvetica Neue"/>
                          <a:ea typeface="Helvetica Neue"/>
                          <a:cs typeface="Helvetica Neue"/>
                          <a:sym typeface="Helvetica Neue"/>
                        </a:rPr>
                        <a:t>6</a:t>
                      </a:r>
                      <a:endParaRPr sz="1000"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lnSpc>
                          <a:spcPct val="80000"/>
                        </a:lnSpc>
                        <a:spcBef>
                          <a:spcPts val="1000"/>
                        </a:spcBef>
                        <a:spcAft>
                          <a:spcPts val="0"/>
                        </a:spcAft>
                        <a:buNone/>
                      </a:pPr>
                      <a:r>
                        <a:rPr lang="en" sz="1000" dirty="0">
                          <a:solidFill>
                            <a:schemeClr val="dk1"/>
                          </a:solidFill>
                          <a:latin typeface="Helvetica Neue"/>
                          <a:ea typeface="Helvetica Neue"/>
                          <a:cs typeface="Helvetica Neue"/>
                          <a:sym typeface="Helvetica Neue"/>
                        </a:rPr>
                        <a:t>Order Products Early</a:t>
                      </a:r>
                      <a:endParaRPr sz="1000" dirty="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592" name="Google Shape;592;g10214ba2912_0_79"/>
          <p:cNvSpPr txBox="1"/>
          <p:nvPr/>
        </p:nvSpPr>
        <p:spPr>
          <a:xfrm rot="-5400000">
            <a:off x="1953667" y="2789196"/>
            <a:ext cx="2498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rPr>
              <a:t>Likelihood</a:t>
            </a:r>
            <a:endParaRPr>
              <a:latin typeface="Helvetica Neue"/>
              <a:ea typeface="Helvetica Neue"/>
              <a:cs typeface="Helvetica Neue"/>
              <a:sym typeface="Helvetica Neue"/>
            </a:endParaRPr>
          </a:p>
        </p:txBody>
      </p:sp>
      <p:sp>
        <p:nvSpPr>
          <p:cNvPr id="593" name="Google Shape;593;g10214ba2912_0_79"/>
          <p:cNvSpPr/>
          <p:nvPr/>
        </p:nvSpPr>
        <p:spPr>
          <a:xfrm>
            <a:off x="6705200" y="3280125"/>
            <a:ext cx="863150" cy="479475"/>
          </a:xfrm>
          <a:custGeom>
            <a:avLst/>
            <a:gdLst/>
            <a:ahLst/>
            <a:cxnLst/>
            <a:rect l="l" t="t" r="r" b="b"/>
            <a:pathLst>
              <a:path w="34526" h="19179" extrusionOk="0">
                <a:moveTo>
                  <a:pt x="33621" y="0"/>
                </a:moveTo>
                <a:cubicBezTo>
                  <a:pt x="33650" y="1585"/>
                  <a:pt x="35523" y="6656"/>
                  <a:pt x="33794" y="9509"/>
                </a:cubicBezTo>
                <a:cubicBezTo>
                  <a:pt x="32065" y="12362"/>
                  <a:pt x="28879" y="15504"/>
                  <a:pt x="23247" y="17116"/>
                </a:cubicBezTo>
                <a:cubicBezTo>
                  <a:pt x="17615" y="18728"/>
                  <a:pt x="3875" y="18835"/>
                  <a:pt x="0" y="19179"/>
                </a:cubicBezTo>
              </a:path>
            </a:pathLst>
          </a:custGeom>
          <a:noFill/>
          <a:ln w="28575" cap="flat" cmpd="sng">
            <a:solidFill>
              <a:schemeClr val="dk1"/>
            </a:solidFill>
            <a:prstDash val="dash"/>
            <a:round/>
            <a:headEnd type="none" w="med" len="med"/>
            <a:tailEnd type="triangle" w="med" len="med"/>
          </a:ln>
        </p:spPr>
      </p:sp>
      <p:graphicFrame>
        <p:nvGraphicFramePr>
          <p:cNvPr id="594" name="Google Shape;594;g10214ba2912_0_79"/>
          <p:cNvGraphicFramePr/>
          <p:nvPr/>
        </p:nvGraphicFramePr>
        <p:xfrm>
          <a:off x="149563" y="874126"/>
          <a:ext cx="2682925" cy="1785550"/>
        </p:xfrm>
        <a:graphic>
          <a:graphicData uri="http://schemas.openxmlformats.org/drawingml/2006/table">
            <a:tbl>
              <a:tblPr>
                <a:noFill/>
                <a:tableStyleId>{42A4F924-6D4B-4CF7-BB84-CEE68687BB97}</a:tableStyleId>
              </a:tblPr>
              <a:tblGrid>
                <a:gridCol w="459400">
                  <a:extLst>
                    <a:ext uri="{9D8B030D-6E8A-4147-A177-3AD203B41FA5}">
                      <a16:colId xmlns:a16="http://schemas.microsoft.com/office/drawing/2014/main" val="20000"/>
                    </a:ext>
                  </a:extLst>
                </a:gridCol>
                <a:gridCol w="2223525">
                  <a:extLst>
                    <a:ext uri="{9D8B030D-6E8A-4147-A177-3AD203B41FA5}">
                      <a16:colId xmlns:a16="http://schemas.microsoft.com/office/drawing/2014/main" val="20001"/>
                    </a:ext>
                  </a:extLst>
                </a:gridCol>
              </a:tblGrid>
              <a:tr h="274300">
                <a:tc>
                  <a:txBody>
                    <a:bodyPr/>
                    <a:lstStyle/>
                    <a:p>
                      <a:pPr marL="0" lvl="0" indent="0" algn="ctr" rtl="0">
                        <a:lnSpc>
                          <a:spcPct val="30000"/>
                        </a:lnSpc>
                        <a:spcBef>
                          <a:spcPts val="1000"/>
                        </a:spcBef>
                        <a:spcAft>
                          <a:spcPts val="0"/>
                        </a:spcAft>
                        <a:buNone/>
                      </a:pPr>
                      <a:r>
                        <a:rPr lang="en" sz="1200" b="1">
                          <a:solidFill>
                            <a:schemeClr val="dk1"/>
                          </a:solidFill>
                          <a:latin typeface="Helvetica Neue"/>
                          <a:ea typeface="Helvetica Neue"/>
                          <a:cs typeface="Helvetica Neue"/>
                          <a:sym typeface="Helvetica Neue"/>
                        </a:rPr>
                        <a:t>#</a:t>
                      </a:r>
                      <a:endParaRPr sz="1200" b="1">
                        <a:solidFill>
                          <a:schemeClr val="dk1"/>
                        </a:solidFill>
                        <a:latin typeface="Helvetica Neue"/>
                        <a:ea typeface="Helvetica Neue"/>
                        <a:cs typeface="Helvetica Neue"/>
                        <a:sym typeface="Helvetica Neue"/>
                      </a:endParaRPr>
                    </a:p>
                  </a:txBody>
                  <a:tcPr marL="91425" marR="91425" marT="91425" marB="91425" anchor="b">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tc>
                  <a:txBody>
                    <a:bodyPr/>
                    <a:lstStyle/>
                    <a:p>
                      <a:pPr marL="0" lvl="0" indent="0" algn="ctr" rtl="0">
                        <a:lnSpc>
                          <a:spcPct val="30000"/>
                        </a:lnSpc>
                        <a:spcBef>
                          <a:spcPts val="1000"/>
                        </a:spcBef>
                        <a:spcAft>
                          <a:spcPts val="0"/>
                        </a:spcAft>
                        <a:buNone/>
                      </a:pPr>
                      <a:r>
                        <a:rPr lang="en" sz="1200" b="1">
                          <a:solidFill>
                            <a:schemeClr val="dk1"/>
                          </a:solidFill>
                          <a:latin typeface="Helvetica Neue"/>
                          <a:ea typeface="Helvetica Neue"/>
                          <a:cs typeface="Helvetica Neue"/>
                          <a:sym typeface="Helvetica Neue"/>
                        </a:rPr>
                        <a:t>Risk </a:t>
                      </a:r>
                      <a:endParaRPr sz="1200" b="1">
                        <a:solidFill>
                          <a:schemeClr val="dk1"/>
                        </a:solidFill>
                        <a:latin typeface="Helvetica Neue"/>
                        <a:ea typeface="Helvetica Neue"/>
                        <a:cs typeface="Helvetica Neue"/>
                        <a:sym typeface="Helvetica Neue"/>
                      </a:endParaRPr>
                    </a:p>
                  </a:txBody>
                  <a:tcPr marL="91425" marR="91425" marT="91425" marB="91425" anchor="b">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r h="228575">
                <a:tc>
                  <a:txBody>
                    <a:bodyPr/>
                    <a:lstStyle/>
                    <a:p>
                      <a:pPr marL="0" lvl="0" indent="0" algn="ctr" rtl="0">
                        <a:lnSpc>
                          <a:spcPct val="30000"/>
                        </a:lnSpc>
                        <a:spcBef>
                          <a:spcPts val="1000"/>
                        </a:spcBef>
                        <a:spcAft>
                          <a:spcPts val="0"/>
                        </a:spcAft>
                        <a:buNone/>
                      </a:pPr>
                      <a:r>
                        <a:rPr lang="en" sz="1000" b="1">
                          <a:solidFill>
                            <a:schemeClr val="dk1"/>
                          </a:solidFill>
                          <a:latin typeface="Helvetica Neue"/>
                          <a:ea typeface="Helvetica Neue"/>
                          <a:cs typeface="Helvetica Neue"/>
                          <a:sym typeface="Helvetica Neue"/>
                        </a:rPr>
                        <a:t>1</a:t>
                      </a:r>
                      <a:endParaRPr sz="1000"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lnSpc>
                          <a:spcPct val="30000"/>
                        </a:lnSpc>
                        <a:spcBef>
                          <a:spcPts val="1000"/>
                        </a:spcBef>
                        <a:spcAft>
                          <a:spcPts val="0"/>
                        </a:spcAft>
                        <a:buNone/>
                      </a:pPr>
                      <a:r>
                        <a:rPr lang="en" sz="1000">
                          <a:solidFill>
                            <a:schemeClr val="dk1"/>
                          </a:solidFill>
                          <a:latin typeface="Helvetica Neue"/>
                          <a:ea typeface="Helvetica Neue"/>
                          <a:cs typeface="Helvetica Neue"/>
                          <a:sym typeface="Helvetica Neue"/>
                        </a:rPr>
                        <a:t>Scope</a:t>
                      </a:r>
                      <a:endParaRPr sz="100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228575">
                <a:tc>
                  <a:txBody>
                    <a:bodyPr/>
                    <a:lstStyle/>
                    <a:p>
                      <a:pPr marL="0" lvl="0" indent="0" algn="ctr" rtl="0">
                        <a:lnSpc>
                          <a:spcPct val="30000"/>
                        </a:lnSpc>
                        <a:spcBef>
                          <a:spcPts val="1000"/>
                        </a:spcBef>
                        <a:spcAft>
                          <a:spcPts val="0"/>
                        </a:spcAft>
                        <a:buNone/>
                      </a:pPr>
                      <a:r>
                        <a:rPr lang="en" sz="1000" b="1">
                          <a:solidFill>
                            <a:schemeClr val="dk1"/>
                          </a:solidFill>
                          <a:latin typeface="Helvetica Neue"/>
                          <a:ea typeface="Helvetica Neue"/>
                          <a:cs typeface="Helvetica Neue"/>
                          <a:sym typeface="Helvetica Neue"/>
                        </a:rPr>
                        <a:t>2</a:t>
                      </a:r>
                      <a:endParaRPr sz="1000"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lnSpc>
                          <a:spcPct val="30000"/>
                        </a:lnSpc>
                        <a:spcBef>
                          <a:spcPts val="1000"/>
                        </a:spcBef>
                        <a:spcAft>
                          <a:spcPts val="0"/>
                        </a:spcAft>
                        <a:buNone/>
                      </a:pPr>
                      <a:r>
                        <a:rPr lang="en" sz="1000">
                          <a:solidFill>
                            <a:schemeClr val="dk1"/>
                          </a:solidFill>
                          <a:latin typeface="Helvetica Neue"/>
                          <a:ea typeface="Helvetica Neue"/>
                          <a:cs typeface="Helvetica Neue"/>
                          <a:sym typeface="Helvetica Neue"/>
                        </a:rPr>
                        <a:t>Budget</a:t>
                      </a:r>
                      <a:endParaRPr sz="100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228575">
                <a:tc>
                  <a:txBody>
                    <a:bodyPr/>
                    <a:lstStyle/>
                    <a:p>
                      <a:pPr marL="0" lvl="0" indent="0" algn="ctr" rtl="0">
                        <a:lnSpc>
                          <a:spcPct val="30000"/>
                        </a:lnSpc>
                        <a:spcBef>
                          <a:spcPts val="1000"/>
                        </a:spcBef>
                        <a:spcAft>
                          <a:spcPts val="0"/>
                        </a:spcAft>
                        <a:buNone/>
                      </a:pPr>
                      <a:r>
                        <a:rPr lang="en" sz="1000" b="1">
                          <a:solidFill>
                            <a:schemeClr val="dk1"/>
                          </a:solidFill>
                          <a:latin typeface="Helvetica Neue"/>
                          <a:ea typeface="Helvetica Neue"/>
                          <a:cs typeface="Helvetica Neue"/>
                          <a:sym typeface="Helvetica Neue"/>
                        </a:rPr>
                        <a:t>3</a:t>
                      </a:r>
                      <a:endParaRPr sz="1000"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lnSpc>
                          <a:spcPct val="30000"/>
                        </a:lnSpc>
                        <a:spcBef>
                          <a:spcPts val="1000"/>
                        </a:spcBef>
                        <a:spcAft>
                          <a:spcPts val="0"/>
                        </a:spcAft>
                        <a:buNone/>
                      </a:pPr>
                      <a:r>
                        <a:rPr lang="en" sz="1000">
                          <a:solidFill>
                            <a:schemeClr val="dk1"/>
                          </a:solidFill>
                          <a:latin typeface="Helvetica Neue"/>
                          <a:ea typeface="Helvetica Neue"/>
                          <a:cs typeface="Helvetica Neue"/>
                          <a:sym typeface="Helvetica Neue"/>
                        </a:rPr>
                        <a:t>RF Link</a:t>
                      </a:r>
                      <a:endParaRPr sz="100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228575">
                <a:tc>
                  <a:txBody>
                    <a:bodyPr/>
                    <a:lstStyle/>
                    <a:p>
                      <a:pPr marL="0" lvl="0" indent="0" algn="ctr" rtl="0">
                        <a:lnSpc>
                          <a:spcPct val="30000"/>
                        </a:lnSpc>
                        <a:spcBef>
                          <a:spcPts val="1000"/>
                        </a:spcBef>
                        <a:spcAft>
                          <a:spcPts val="0"/>
                        </a:spcAft>
                        <a:buNone/>
                      </a:pPr>
                      <a:r>
                        <a:rPr lang="en" sz="1000" b="1">
                          <a:solidFill>
                            <a:schemeClr val="dk1"/>
                          </a:solidFill>
                          <a:latin typeface="Helvetica Neue"/>
                          <a:ea typeface="Helvetica Neue"/>
                          <a:cs typeface="Helvetica Neue"/>
                          <a:sym typeface="Helvetica Neue"/>
                        </a:rPr>
                        <a:t>4</a:t>
                      </a:r>
                      <a:endParaRPr sz="1000"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lnSpc>
                          <a:spcPct val="30000"/>
                        </a:lnSpc>
                        <a:spcBef>
                          <a:spcPts val="1000"/>
                        </a:spcBef>
                        <a:spcAft>
                          <a:spcPts val="0"/>
                        </a:spcAft>
                        <a:buNone/>
                      </a:pPr>
                      <a:r>
                        <a:rPr lang="en" sz="1000">
                          <a:solidFill>
                            <a:schemeClr val="dk1"/>
                          </a:solidFill>
                          <a:latin typeface="Helvetica Neue"/>
                          <a:ea typeface="Helvetica Neue"/>
                          <a:cs typeface="Helvetica Neue"/>
                          <a:sym typeface="Helvetica Neue"/>
                        </a:rPr>
                        <a:t>Test Facility Access</a:t>
                      </a:r>
                      <a:endParaRPr sz="100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228575">
                <a:tc>
                  <a:txBody>
                    <a:bodyPr/>
                    <a:lstStyle/>
                    <a:p>
                      <a:pPr marL="0" lvl="0" indent="0" algn="ctr" rtl="0">
                        <a:lnSpc>
                          <a:spcPct val="30000"/>
                        </a:lnSpc>
                        <a:spcBef>
                          <a:spcPts val="1000"/>
                        </a:spcBef>
                        <a:spcAft>
                          <a:spcPts val="0"/>
                        </a:spcAft>
                        <a:buNone/>
                      </a:pPr>
                      <a:r>
                        <a:rPr lang="en" sz="1000" b="1">
                          <a:solidFill>
                            <a:schemeClr val="dk1"/>
                          </a:solidFill>
                          <a:latin typeface="Helvetica Neue"/>
                          <a:ea typeface="Helvetica Neue"/>
                          <a:cs typeface="Helvetica Neue"/>
                          <a:sym typeface="Helvetica Neue"/>
                        </a:rPr>
                        <a:t>5</a:t>
                      </a:r>
                      <a:endParaRPr sz="1000"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lnSpc>
                          <a:spcPct val="30000"/>
                        </a:lnSpc>
                        <a:spcBef>
                          <a:spcPts val="1000"/>
                        </a:spcBef>
                        <a:spcAft>
                          <a:spcPts val="0"/>
                        </a:spcAft>
                        <a:buNone/>
                      </a:pPr>
                      <a:r>
                        <a:rPr lang="en" sz="1000">
                          <a:solidFill>
                            <a:schemeClr val="dk1"/>
                          </a:solidFill>
                          <a:latin typeface="Helvetica Neue"/>
                          <a:ea typeface="Helvetica Neue"/>
                          <a:cs typeface="Helvetica Neue"/>
                          <a:sym typeface="Helvetica Neue"/>
                        </a:rPr>
                        <a:t>Hardware Failure</a:t>
                      </a:r>
                      <a:endParaRPr sz="100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228575">
                <a:tc>
                  <a:txBody>
                    <a:bodyPr/>
                    <a:lstStyle/>
                    <a:p>
                      <a:pPr marL="0" lvl="0" indent="0" algn="ctr" rtl="0">
                        <a:lnSpc>
                          <a:spcPct val="30000"/>
                        </a:lnSpc>
                        <a:spcBef>
                          <a:spcPts val="1000"/>
                        </a:spcBef>
                        <a:spcAft>
                          <a:spcPts val="0"/>
                        </a:spcAft>
                        <a:buNone/>
                      </a:pPr>
                      <a:r>
                        <a:rPr lang="en" sz="1000" b="1">
                          <a:solidFill>
                            <a:schemeClr val="dk1"/>
                          </a:solidFill>
                          <a:latin typeface="Helvetica Neue"/>
                          <a:ea typeface="Helvetica Neue"/>
                          <a:cs typeface="Helvetica Neue"/>
                          <a:sym typeface="Helvetica Neue"/>
                        </a:rPr>
                        <a:t>6</a:t>
                      </a:r>
                      <a:endParaRPr sz="1000"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lnSpc>
                          <a:spcPct val="30000"/>
                        </a:lnSpc>
                        <a:spcBef>
                          <a:spcPts val="1000"/>
                        </a:spcBef>
                        <a:spcAft>
                          <a:spcPts val="0"/>
                        </a:spcAft>
                        <a:buNone/>
                      </a:pPr>
                      <a:r>
                        <a:rPr lang="en" sz="1000" dirty="0">
                          <a:solidFill>
                            <a:schemeClr val="dk1"/>
                          </a:solidFill>
                          <a:latin typeface="Helvetica Neue"/>
                          <a:ea typeface="Helvetica Neue"/>
                          <a:cs typeface="Helvetica Neue"/>
                          <a:sym typeface="Helvetica Neue"/>
                        </a:rPr>
                        <a:t>Supply Chain</a:t>
                      </a:r>
                      <a:endParaRPr sz="1000" dirty="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cxnSp>
        <p:nvCxnSpPr>
          <p:cNvPr id="595" name="Google Shape;595;g10214ba2912_0_79"/>
          <p:cNvCxnSpPr/>
          <p:nvPr/>
        </p:nvCxnSpPr>
        <p:spPr>
          <a:xfrm rot="10800000">
            <a:off x="4861475" y="2583275"/>
            <a:ext cx="1491300" cy="0"/>
          </a:xfrm>
          <a:prstGeom prst="straightConnector1">
            <a:avLst/>
          </a:prstGeom>
          <a:noFill/>
          <a:ln w="28575" cap="flat" cmpd="sng">
            <a:solidFill>
              <a:schemeClr val="dk1"/>
            </a:solidFill>
            <a:prstDash val="dash"/>
            <a:round/>
            <a:headEnd type="none" w="med" len="med"/>
            <a:tailEnd type="triangle" w="med" len="med"/>
          </a:ln>
        </p:spPr>
      </p:cxnSp>
      <p:sp>
        <p:nvSpPr>
          <p:cNvPr id="596" name="Google Shape;596;g10214ba2912_0_79"/>
          <p:cNvSpPr/>
          <p:nvPr/>
        </p:nvSpPr>
        <p:spPr>
          <a:xfrm>
            <a:off x="5726050" y="2929480"/>
            <a:ext cx="1564650" cy="254600"/>
          </a:xfrm>
          <a:custGeom>
            <a:avLst/>
            <a:gdLst/>
            <a:ahLst/>
            <a:cxnLst/>
            <a:rect l="l" t="t" r="r" b="b"/>
            <a:pathLst>
              <a:path w="62586" h="10184" extrusionOk="0">
                <a:moveTo>
                  <a:pt x="62586" y="9665"/>
                </a:moveTo>
                <a:cubicBezTo>
                  <a:pt x="59244" y="8253"/>
                  <a:pt x="49504" y="2635"/>
                  <a:pt x="42531" y="1194"/>
                </a:cubicBezTo>
                <a:cubicBezTo>
                  <a:pt x="35558" y="-247"/>
                  <a:pt x="27836" y="-477"/>
                  <a:pt x="20747" y="1021"/>
                </a:cubicBezTo>
                <a:cubicBezTo>
                  <a:pt x="13659" y="2519"/>
                  <a:pt x="3458" y="8657"/>
                  <a:pt x="0" y="10184"/>
                </a:cubicBezTo>
              </a:path>
            </a:pathLst>
          </a:custGeom>
          <a:noFill/>
          <a:ln w="28575" cap="flat" cmpd="sng">
            <a:solidFill>
              <a:schemeClr val="dk1"/>
            </a:solidFill>
            <a:prstDash val="dash"/>
            <a:round/>
            <a:headEnd type="none" w="med" len="med"/>
            <a:tailEnd type="triangle" w="med" len="med"/>
          </a:ln>
        </p:spPr>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gfa76b2cd2f_0_549"/>
          <p:cNvSpPr/>
          <p:nvPr/>
        </p:nvSpPr>
        <p:spPr>
          <a:xfrm>
            <a:off x="0" y="3872755"/>
            <a:ext cx="1028700" cy="12621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gfa76b2cd2f_0_549"/>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Post-Risk Mitigation Matrix</a:t>
            </a:r>
            <a:endParaRPr/>
          </a:p>
        </p:txBody>
      </p:sp>
      <p:sp>
        <p:nvSpPr>
          <p:cNvPr id="603" name="Google Shape;603;gfa76b2cd2f_0_5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42</a:t>
            </a:fld>
            <a:endParaRPr>
              <a:latin typeface="Arial"/>
              <a:ea typeface="Arial"/>
              <a:cs typeface="Arial"/>
              <a:sym typeface="Arial"/>
            </a:endParaRPr>
          </a:p>
        </p:txBody>
      </p:sp>
      <p:graphicFrame>
        <p:nvGraphicFramePr>
          <p:cNvPr id="604" name="Google Shape;604;gfa76b2cd2f_0_549"/>
          <p:cNvGraphicFramePr/>
          <p:nvPr/>
        </p:nvGraphicFramePr>
        <p:xfrm>
          <a:off x="2950900" y="874125"/>
          <a:ext cx="5964500" cy="3789125"/>
        </p:xfrm>
        <a:graphic>
          <a:graphicData uri="http://schemas.openxmlformats.org/drawingml/2006/table">
            <a:tbl>
              <a:tblPr>
                <a:noFill/>
                <a:tableStyleId>{42A4F924-6D4B-4CF7-BB84-CEE68687BB97}</a:tableStyleId>
              </a:tblPr>
              <a:tblGrid>
                <a:gridCol w="492825">
                  <a:extLst>
                    <a:ext uri="{9D8B030D-6E8A-4147-A177-3AD203B41FA5}">
                      <a16:colId xmlns:a16="http://schemas.microsoft.com/office/drawing/2014/main" val="20000"/>
                    </a:ext>
                  </a:extLst>
                </a:gridCol>
                <a:gridCol w="859350">
                  <a:extLst>
                    <a:ext uri="{9D8B030D-6E8A-4147-A177-3AD203B41FA5}">
                      <a16:colId xmlns:a16="http://schemas.microsoft.com/office/drawing/2014/main" val="20001"/>
                    </a:ext>
                  </a:extLst>
                </a:gridCol>
                <a:gridCol w="859350">
                  <a:extLst>
                    <a:ext uri="{9D8B030D-6E8A-4147-A177-3AD203B41FA5}">
                      <a16:colId xmlns:a16="http://schemas.microsoft.com/office/drawing/2014/main" val="20002"/>
                    </a:ext>
                  </a:extLst>
                </a:gridCol>
                <a:gridCol w="890900">
                  <a:extLst>
                    <a:ext uri="{9D8B030D-6E8A-4147-A177-3AD203B41FA5}">
                      <a16:colId xmlns:a16="http://schemas.microsoft.com/office/drawing/2014/main" val="20003"/>
                    </a:ext>
                  </a:extLst>
                </a:gridCol>
                <a:gridCol w="922475">
                  <a:extLst>
                    <a:ext uri="{9D8B030D-6E8A-4147-A177-3AD203B41FA5}">
                      <a16:colId xmlns:a16="http://schemas.microsoft.com/office/drawing/2014/main" val="20004"/>
                    </a:ext>
                  </a:extLst>
                </a:gridCol>
                <a:gridCol w="941400">
                  <a:extLst>
                    <a:ext uri="{9D8B030D-6E8A-4147-A177-3AD203B41FA5}">
                      <a16:colId xmlns:a16="http://schemas.microsoft.com/office/drawing/2014/main" val="20005"/>
                    </a:ext>
                  </a:extLst>
                </a:gridCol>
                <a:gridCol w="998200">
                  <a:extLst>
                    <a:ext uri="{9D8B030D-6E8A-4147-A177-3AD203B41FA5}">
                      <a16:colId xmlns:a16="http://schemas.microsoft.com/office/drawing/2014/main" val="20006"/>
                    </a:ext>
                  </a:extLst>
                </a:gridCol>
              </a:tblGrid>
              <a:tr h="432625">
                <a:tc>
                  <a:txBody>
                    <a:bodyPr/>
                    <a:lstStyle/>
                    <a:p>
                      <a:pPr marL="0" lvl="0" indent="0" algn="l" rtl="0">
                        <a:spcBef>
                          <a:spcPts val="0"/>
                        </a:spcBef>
                        <a:spcAft>
                          <a:spcPts val="0"/>
                        </a:spcAft>
                        <a:buNone/>
                      </a:pPr>
                      <a:endParaRPr/>
                    </a:p>
                  </a:txBody>
                  <a:tcPr marL="91425" marR="91425" marT="91425" marB="91425">
                    <a:lnR w="9525" cap="flat" cmpd="sng">
                      <a:solidFill>
                        <a:srgbClr val="9E9E9E"/>
                      </a:solidFill>
                      <a:prstDash val="solid"/>
                      <a:round/>
                      <a:headEnd type="none" w="sm" len="sm"/>
                      <a:tailEnd type="none" w="sm" len="sm"/>
                    </a:lnR>
                    <a:lnB w="9525" cap="flat" cmpd="sng">
                      <a:solidFill>
                        <a:srgbClr val="9E9E9E"/>
                      </a:solidFill>
                      <a:prstDash val="solid"/>
                      <a:round/>
                      <a:headEnd type="none" w="sm" len="sm"/>
                      <a:tailEnd type="none" w="sm" len="sm"/>
                    </a:lnB>
                    <a:solidFill>
                      <a:srgbClr val="9E9E9E"/>
                    </a:solidFill>
                  </a:tcPr>
                </a:tc>
                <a:tc gridSpan="6">
                  <a:txBody>
                    <a:bodyPr/>
                    <a:lstStyle/>
                    <a:p>
                      <a:pPr marL="0" lvl="0" indent="0" algn="ctr" rtl="0">
                        <a:spcBef>
                          <a:spcPts val="0"/>
                        </a:spcBef>
                        <a:spcAft>
                          <a:spcPts val="0"/>
                        </a:spcAft>
                        <a:buNone/>
                      </a:pPr>
                      <a:r>
                        <a:rPr lang="en"/>
                        <a:t>Impact</a:t>
                      </a:r>
                      <a:endParaRPr/>
                    </a:p>
                  </a:txBody>
                  <a:tcPr marL="91425" marR="91425" marT="91425" marB="91425" anchor="ctr">
                    <a:lnL w="9525" cap="flat" cmpd="sng">
                      <a:solidFill>
                        <a:srgbClr val="9E9E9E"/>
                      </a:solidFill>
                      <a:prstDash val="solid"/>
                      <a:round/>
                      <a:headEnd type="none" w="sm" len="sm"/>
                      <a:tailEnd type="none" w="sm" len="sm"/>
                    </a:lnL>
                    <a:lnB w="9525" cap="flat" cmpd="sng">
                      <a:solidFill>
                        <a:srgbClr val="9E9E9E"/>
                      </a:solidFill>
                      <a:prstDash val="solid"/>
                      <a:round/>
                      <a:headEnd type="none" w="sm" len="sm"/>
                      <a:tailEnd type="none" w="sm" len="sm"/>
                    </a:lnB>
                    <a:solidFill>
                      <a:srgbClr val="9E9E9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16000">
                <a:tc rowSpan="6">
                  <a:txBody>
                    <a:bodyPr/>
                    <a:lstStyle/>
                    <a:p>
                      <a:pPr marL="0" lvl="0" indent="0" algn="ctr" rtl="0">
                        <a:spcBef>
                          <a:spcPts val="0"/>
                        </a:spcBef>
                        <a:spcAft>
                          <a:spcPts val="0"/>
                        </a:spcAft>
                        <a:buNone/>
                      </a:pPr>
                      <a:endParaRPr/>
                    </a:p>
                  </a:txBody>
                  <a:tcPr marL="91425" marR="91425" marT="91425" marB="91425" anchor="ctr">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solidFill>
                      <a:srgbClr val="9E9E9E"/>
                    </a:solidFill>
                  </a:tcPr>
                </a:tc>
                <a:tc>
                  <a:txBody>
                    <a:bodyPr/>
                    <a:lstStyle/>
                    <a:p>
                      <a:pPr marL="0" lvl="0" indent="0" algn="ctr" rtl="0">
                        <a:spcBef>
                          <a:spcPts val="0"/>
                        </a:spcBef>
                        <a:spcAft>
                          <a:spcPts val="0"/>
                        </a:spcAft>
                        <a:buNone/>
                      </a:pPr>
                      <a:endParaRPr sz="1200"/>
                    </a:p>
                  </a:txBody>
                  <a:tcPr marL="91425" marR="91425" marT="91425" marB="91425" anchor="ctr">
                    <a:lnL w="9525" cap="flat" cmpd="sng">
                      <a:solidFill>
                        <a:srgbClr val="9E9E9E"/>
                      </a:solidFill>
                      <a:prstDash val="solid"/>
                      <a:round/>
                      <a:headEnd type="none" w="sm" len="sm"/>
                      <a:tailEnd type="none" w="sm" len="sm"/>
                    </a:lnL>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E9E9E"/>
                    </a:solidFill>
                  </a:tcPr>
                </a:tc>
                <a:tc>
                  <a:txBody>
                    <a:bodyPr/>
                    <a:lstStyle/>
                    <a:p>
                      <a:pPr marL="0" lvl="0" indent="0" algn="ctr" rtl="0">
                        <a:spcBef>
                          <a:spcPts val="0"/>
                        </a:spcBef>
                        <a:spcAft>
                          <a:spcPts val="0"/>
                        </a:spcAft>
                        <a:buNone/>
                      </a:pPr>
                      <a:r>
                        <a:rPr lang="en" sz="1000"/>
                        <a:t>Minimal</a:t>
                      </a:r>
                      <a:endParaRPr sz="1000"/>
                    </a:p>
                  </a:txBody>
                  <a:tcPr marL="91425" marR="91425" marT="91425" marB="91425" anchor="ctr">
                    <a:lnT w="9525" cap="flat" cmpd="sng">
                      <a:solidFill>
                        <a:srgbClr val="9E9E9E"/>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000"/>
                        <a:t>Minor</a:t>
                      </a:r>
                      <a:endParaRPr sz="1000"/>
                    </a:p>
                  </a:txBody>
                  <a:tcPr marL="91425" marR="91425" marT="91425" marB="91425" anchor="ctr">
                    <a:lnT w="9525" cap="flat" cmpd="sng">
                      <a:solidFill>
                        <a:srgbClr val="9E9E9E"/>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000"/>
                        <a:t>Major</a:t>
                      </a:r>
                      <a:endParaRPr sz="1000"/>
                    </a:p>
                  </a:txBody>
                  <a:tcPr marL="91425" marR="91425" marT="91425" marB="91425" anchor="ctr">
                    <a:lnT w="9525" cap="flat" cmpd="sng">
                      <a:solidFill>
                        <a:srgbClr val="9E9E9E"/>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000"/>
                        <a:t>Hazardous</a:t>
                      </a:r>
                      <a:endParaRPr sz="1000"/>
                    </a:p>
                  </a:txBody>
                  <a:tcPr marL="91425" marR="91425" marT="91425" marB="91425" anchor="ctr">
                    <a:lnB w="9525"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sz="1000"/>
                        <a:t>Catastrophic</a:t>
                      </a:r>
                      <a:endParaRPr sz="1000"/>
                    </a:p>
                  </a:txBody>
                  <a:tcPr marL="91425" marR="91425" marT="91425" marB="91425" anchor="ctr">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562800">
                <a:tc vMerge="1">
                  <a:txBody>
                    <a:bodyPr/>
                    <a:lstStyle/>
                    <a:p>
                      <a:endParaRPr lang="en-US"/>
                    </a:p>
                  </a:txBody>
                  <a:tcPr/>
                </a:tc>
                <a:tc>
                  <a:txBody>
                    <a:bodyPr/>
                    <a:lstStyle/>
                    <a:p>
                      <a:pPr marL="0" lvl="0" indent="0" algn="ctr" rtl="0">
                        <a:spcBef>
                          <a:spcPts val="0"/>
                        </a:spcBef>
                        <a:spcAft>
                          <a:spcPts val="0"/>
                        </a:spcAft>
                        <a:buNone/>
                      </a:pPr>
                      <a:r>
                        <a:rPr lang="en" sz="1000"/>
                        <a:t>Certain</a:t>
                      </a:r>
                      <a:endParaRPr sz="1000"/>
                    </a:p>
                  </a:txBody>
                  <a:tcPr marL="91425" marR="91425" marT="91425" marB="91425" anchor="ctr">
                    <a:lnL w="9525" cap="flat" cmpd="sng">
                      <a:solidFill>
                        <a:srgbClr val="9E9E9E"/>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r>
                        <a:rPr lang="en" sz="1200">
                          <a:solidFill>
                            <a:srgbClr val="B7B7B7"/>
                          </a:solidFill>
                        </a:rPr>
                        <a:t>2</a:t>
                      </a:r>
                      <a:endParaRPr sz="1200">
                        <a:solidFill>
                          <a:srgbClr val="B7B7B7"/>
                        </a:solidFill>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06666"/>
                    </a:solidFill>
                  </a:tcPr>
                </a:tc>
                <a:tc>
                  <a:txBody>
                    <a:bodyPr/>
                    <a:lstStyle/>
                    <a:p>
                      <a:pPr marL="0" lvl="0" indent="0" algn="ctr" rtl="0">
                        <a:spcBef>
                          <a:spcPts val="0"/>
                        </a:spcBef>
                        <a:spcAft>
                          <a:spcPts val="0"/>
                        </a:spcAft>
                        <a:buNone/>
                      </a:pP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06666"/>
                    </a:solidFill>
                  </a:tcPr>
                </a:tc>
                <a:extLst>
                  <a:ext uri="{0D108BD9-81ED-4DB2-BD59-A6C34878D82A}">
                    <a16:rowId xmlns:a16="http://schemas.microsoft.com/office/drawing/2014/main" val="10002"/>
                  </a:ext>
                </a:extLst>
              </a:tr>
              <a:tr h="593700">
                <a:tc vMerge="1">
                  <a:txBody>
                    <a:bodyPr/>
                    <a:lstStyle/>
                    <a:p>
                      <a:endParaRPr lang="en-US"/>
                    </a:p>
                  </a:txBody>
                  <a:tcPr/>
                </a:tc>
                <a:tc>
                  <a:txBody>
                    <a:bodyPr/>
                    <a:lstStyle/>
                    <a:p>
                      <a:pPr marL="0" lvl="0" indent="0" algn="ctr" rtl="0">
                        <a:spcBef>
                          <a:spcPts val="0"/>
                        </a:spcBef>
                        <a:spcAft>
                          <a:spcPts val="0"/>
                        </a:spcAft>
                        <a:buNone/>
                      </a:pPr>
                      <a:r>
                        <a:rPr lang="en" sz="1000"/>
                        <a:t>Likely</a:t>
                      </a:r>
                      <a:endParaRPr sz="1000"/>
                    </a:p>
                  </a:txBody>
                  <a:tcPr marL="91425" marR="91425" marT="91425" marB="91425" anchor="ctr">
                    <a:lnL w="9525" cap="flat" cmpd="sng">
                      <a:solidFill>
                        <a:srgbClr val="9E9E9E"/>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sz="1200"/>
                        <a:t>6</a:t>
                      </a: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endParaRPr sz="1200" b="1"/>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r>
                        <a:rPr lang="en" sz="1200">
                          <a:solidFill>
                            <a:srgbClr val="B7B7B7"/>
                          </a:solidFill>
                        </a:rPr>
                        <a:t>6</a:t>
                      </a:r>
                      <a:endParaRPr sz="1200">
                        <a:solidFill>
                          <a:srgbClr val="B7B7B7"/>
                        </a:solidFill>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06666"/>
                    </a:solidFill>
                  </a:tcPr>
                </a:tc>
                <a:tc>
                  <a:txBody>
                    <a:bodyPr/>
                    <a:lstStyle/>
                    <a:p>
                      <a:pPr marL="0" lvl="0" indent="0" algn="ctr" rtl="0">
                        <a:spcBef>
                          <a:spcPts val="0"/>
                        </a:spcBef>
                        <a:spcAft>
                          <a:spcPts val="0"/>
                        </a:spcAft>
                        <a:buNone/>
                      </a:pPr>
                      <a:r>
                        <a:rPr lang="en" sz="1200">
                          <a:solidFill>
                            <a:srgbClr val="B7B7B7"/>
                          </a:solidFill>
                        </a:rPr>
                        <a:t>1</a:t>
                      </a:r>
                      <a:endParaRPr sz="1200">
                        <a:solidFill>
                          <a:srgbClr val="B7B7B7"/>
                        </a:solidFill>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06666"/>
                    </a:solidFill>
                  </a:tcPr>
                </a:tc>
                <a:extLst>
                  <a:ext uri="{0D108BD9-81ED-4DB2-BD59-A6C34878D82A}">
                    <a16:rowId xmlns:a16="http://schemas.microsoft.com/office/drawing/2014/main" val="10003"/>
                  </a:ext>
                </a:extLst>
              </a:tr>
              <a:tr h="585950">
                <a:tc vMerge="1">
                  <a:txBody>
                    <a:bodyPr/>
                    <a:lstStyle/>
                    <a:p>
                      <a:endParaRPr lang="en-US"/>
                    </a:p>
                  </a:txBody>
                  <a:tcPr/>
                </a:tc>
                <a:tc>
                  <a:txBody>
                    <a:bodyPr/>
                    <a:lstStyle/>
                    <a:p>
                      <a:pPr marL="0" lvl="0" indent="0" algn="ctr" rtl="0">
                        <a:spcBef>
                          <a:spcPts val="0"/>
                        </a:spcBef>
                        <a:spcAft>
                          <a:spcPts val="0"/>
                        </a:spcAft>
                        <a:buNone/>
                      </a:pPr>
                      <a:r>
                        <a:rPr lang="en" sz="1000"/>
                        <a:t>Possible</a:t>
                      </a:r>
                      <a:endParaRPr sz="1000"/>
                    </a:p>
                  </a:txBody>
                  <a:tcPr marL="91425" marR="91425" marT="91425" marB="91425" anchor="ctr">
                    <a:lnL w="9525" cap="flat" cmpd="sng">
                      <a:solidFill>
                        <a:srgbClr val="9E9E9E"/>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r>
                        <a:rPr lang="en" sz="1200"/>
                        <a:t>4</a:t>
                      </a: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r>
                        <a:rPr lang="en" sz="1200"/>
                        <a:t>3</a:t>
                      </a: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r>
                        <a:rPr lang="en" sz="1200">
                          <a:solidFill>
                            <a:srgbClr val="B7B7B7"/>
                          </a:solidFill>
                        </a:rPr>
                        <a:t>4, 5</a:t>
                      </a:r>
                      <a:endParaRPr sz="1200">
                        <a:solidFill>
                          <a:srgbClr val="B7B7B7"/>
                        </a:solidFill>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06666"/>
                    </a:solidFill>
                  </a:tcPr>
                </a:tc>
                <a:tc>
                  <a:txBody>
                    <a:bodyPr/>
                    <a:lstStyle/>
                    <a:p>
                      <a:pPr marL="0" lvl="0" indent="0" algn="ctr" rtl="0">
                        <a:spcBef>
                          <a:spcPts val="0"/>
                        </a:spcBef>
                        <a:spcAft>
                          <a:spcPts val="0"/>
                        </a:spcAft>
                        <a:buNone/>
                      </a:pPr>
                      <a:r>
                        <a:rPr lang="en" sz="1200">
                          <a:solidFill>
                            <a:srgbClr val="B7B7B7"/>
                          </a:solidFill>
                        </a:rPr>
                        <a:t>3</a:t>
                      </a:r>
                      <a:endParaRPr sz="1200">
                        <a:solidFill>
                          <a:srgbClr val="B7B7B7"/>
                        </a:solidFill>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06666"/>
                    </a:solidFill>
                  </a:tcPr>
                </a:tc>
                <a:extLst>
                  <a:ext uri="{0D108BD9-81ED-4DB2-BD59-A6C34878D82A}">
                    <a16:rowId xmlns:a16="http://schemas.microsoft.com/office/drawing/2014/main" val="10004"/>
                  </a:ext>
                </a:extLst>
              </a:tr>
              <a:tr h="599025">
                <a:tc vMerge="1">
                  <a:txBody>
                    <a:bodyPr/>
                    <a:lstStyle/>
                    <a:p>
                      <a:endParaRPr lang="en-US"/>
                    </a:p>
                  </a:txBody>
                  <a:tcPr/>
                </a:tc>
                <a:tc>
                  <a:txBody>
                    <a:bodyPr/>
                    <a:lstStyle/>
                    <a:p>
                      <a:pPr marL="0" lvl="0" indent="0" algn="ctr" rtl="0">
                        <a:spcBef>
                          <a:spcPts val="0"/>
                        </a:spcBef>
                        <a:spcAft>
                          <a:spcPts val="0"/>
                        </a:spcAft>
                        <a:buNone/>
                      </a:pPr>
                      <a:r>
                        <a:rPr lang="en" sz="1000"/>
                        <a:t>Improbable</a:t>
                      </a:r>
                      <a:endParaRPr sz="1000"/>
                    </a:p>
                  </a:txBody>
                  <a:tcPr marL="91425" marR="91425" marT="91425" marB="91425" anchor="ctr">
                    <a:lnL w="9525" cap="flat" cmpd="sng">
                      <a:solidFill>
                        <a:srgbClr val="9E9E9E"/>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r>
                        <a:rPr lang="en" sz="1200"/>
                        <a:t>1, </a:t>
                      </a:r>
                      <a:r>
                        <a:rPr lang="en" sz="1200">
                          <a:solidFill>
                            <a:schemeClr val="dk1"/>
                          </a:solidFill>
                        </a:rPr>
                        <a:t>5</a:t>
                      </a: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tc>
                  <a:txBody>
                    <a:bodyPr/>
                    <a:lstStyle/>
                    <a:p>
                      <a:pPr marL="0" lvl="0" indent="0" algn="ctr" rtl="0">
                        <a:spcBef>
                          <a:spcPts val="0"/>
                        </a:spcBef>
                        <a:spcAft>
                          <a:spcPts val="0"/>
                        </a:spcAft>
                        <a:buNone/>
                      </a:pP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E06666"/>
                    </a:solidFill>
                  </a:tcPr>
                </a:tc>
                <a:extLst>
                  <a:ext uri="{0D108BD9-81ED-4DB2-BD59-A6C34878D82A}">
                    <a16:rowId xmlns:a16="http://schemas.microsoft.com/office/drawing/2014/main" val="10005"/>
                  </a:ext>
                </a:extLst>
              </a:tr>
              <a:tr h="599025">
                <a:tc vMerge="1">
                  <a:txBody>
                    <a:bodyPr/>
                    <a:lstStyle/>
                    <a:p>
                      <a:endParaRPr lang="en-US"/>
                    </a:p>
                  </a:txBody>
                  <a:tcPr/>
                </a:tc>
                <a:tc>
                  <a:txBody>
                    <a:bodyPr/>
                    <a:lstStyle/>
                    <a:p>
                      <a:pPr marL="0" lvl="0" indent="0" algn="ctr" rtl="0">
                        <a:spcBef>
                          <a:spcPts val="0"/>
                        </a:spcBef>
                        <a:spcAft>
                          <a:spcPts val="0"/>
                        </a:spcAft>
                        <a:buNone/>
                      </a:pPr>
                      <a:r>
                        <a:rPr lang="en" sz="1000"/>
                        <a:t>Extremely Improbable</a:t>
                      </a:r>
                      <a:endParaRPr sz="1000"/>
                    </a:p>
                  </a:txBody>
                  <a:tcPr marL="91425" marR="91425" marT="91425" marB="91425" anchor="ctr">
                    <a:lnL w="9525" cap="flat" cmpd="sng">
                      <a:solidFill>
                        <a:srgbClr val="9E9E9E"/>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r>
                        <a:rPr lang="en" sz="1200"/>
                        <a:t>2</a:t>
                      </a:r>
                      <a:endParaRPr sz="120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93C47D"/>
                    </a:solidFill>
                  </a:tcPr>
                </a:tc>
                <a:tc>
                  <a:txBody>
                    <a:bodyPr/>
                    <a:lstStyle/>
                    <a:p>
                      <a:pPr marL="0" lvl="0" indent="0" algn="ctr" rtl="0">
                        <a:spcBef>
                          <a:spcPts val="0"/>
                        </a:spcBef>
                        <a:spcAft>
                          <a:spcPts val="0"/>
                        </a:spcAft>
                        <a:buNone/>
                      </a:pPr>
                      <a:endParaRPr sz="1200" dirty="0"/>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FFD966"/>
                    </a:solidFill>
                  </a:tcPr>
                </a:tc>
                <a:extLst>
                  <a:ext uri="{0D108BD9-81ED-4DB2-BD59-A6C34878D82A}">
                    <a16:rowId xmlns:a16="http://schemas.microsoft.com/office/drawing/2014/main" val="10006"/>
                  </a:ext>
                </a:extLst>
              </a:tr>
            </a:tbl>
          </a:graphicData>
        </a:graphic>
      </p:graphicFrame>
      <p:graphicFrame>
        <p:nvGraphicFramePr>
          <p:cNvPr id="605" name="Google Shape;605;gfa76b2cd2f_0_549"/>
          <p:cNvGraphicFramePr/>
          <p:nvPr/>
        </p:nvGraphicFramePr>
        <p:xfrm>
          <a:off x="149563" y="2700914"/>
          <a:ext cx="2682925" cy="2122854"/>
        </p:xfrm>
        <a:graphic>
          <a:graphicData uri="http://schemas.openxmlformats.org/drawingml/2006/table">
            <a:tbl>
              <a:tblPr>
                <a:noFill/>
                <a:tableStyleId>{42A4F924-6D4B-4CF7-BB84-CEE68687BB97}</a:tableStyleId>
              </a:tblPr>
              <a:tblGrid>
                <a:gridCol w="459400">
                  <a:extLst>
                    <a:ext uri="{9D8B030D-6E8A-4147-A177-3AD203B41FA5}">
                      <a16:colId xmlns:a16="http://schemas.microsoft.com/office/drawing/2014/main" val="20000"/>
                    </a:ext>
                  </a:extLst>
                </a:gridCol>
                <a:gridCol w="2223525">
                  <a:extLst>
                    <a:ext uri="{9D8B030D-6E8A-4147-A177-3AD203B41FA5}">
                      <a16:colId xmlns:a16="http://schemas.microsoft.com/office/drawing/2014/main" val="20001"/>
                    </a:ext>
                  </a:extLst>
                </a:gridCol>
              </a:tblGrid>
              <a:tr h="287975">
                <a:tc>
                  <a:txBody>
                    <a:bodyPr/>
                    <a:lstStyle/>
                    <a:p>
                      <a:pPr marL="0" lvl="0" indent="0" algn="ctr" rtl="0">
                        <a:lnSpc>
                          <a:spcPct val="30000"/>
                        </a:lnSpc>
                        <a:spcBef>
                          <a:spcPts val="1000"/>
                        </a:spcBef>
                        <a:spcAft>
                          <a:spcPts val="0"/>
                        </a:spcAft>
                        <a:buNone/>
                      </a:pPr>
                      <a:r>
                        <a:rPr lang="en" sz="1200" b="1">
                          <a:solidFill>
                            <a:schemeClr val="dk1"/>
                          </a:solidFill>
                          <a:latin typeface="Helvetica Neue"/>
                          <a:ea typeface="Helvetica Neue"/>
                          <a:cs typeface="Helvetica Neue"/>
                          <a:sym typeface="Helvetica Neue"/>
                        </a:rPr>
                        <a:t>#</a:t>
                      </a:r>
                      <a:endParaRPr sz="1200" b="1">
                        <a:solidFill>
                          <a:schemeClr val="dk1"/>
                        </a:solidFill>
                        <a:latin typeface="Helvetica Neue"/>
                        <a:ea typeface="Helvetica Neue"/>
                        <a:cs typeface="Helvetica Neue"/>
                        <a:sym typeface="Helvetica Neue"/>
                      </a:endParaRPr>
                    </a:p>
                  </a:txBody>
                  <a:tcPr marL="91425" marR="91425" marT="91425" marB="91425" anchor="b">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tc>
                  <a:txBody>
                    <a:bodyPr/>
                    <a:lstStyle/>
                    <a:p>
                      <a:pPr marL="0" lvl="0" indent="0" algn="ctr" rtl="0">
                        <a:lnSpc>
                          <a:spcPct val="30000"/>
                        </a:lnSpc>
                        <a:spcBef>
                          <a:spcPts val="1000"/>
                        </a:spcBef>
                        <a:spcAft>
                          <a:spcPts val="0"/>
                        </a:spcAft>
                        <a:buNone/>
                      </a:pPr>
                      <a:r>
                        <a:rPr lang="en" sz="1200" b="1">
                          <a:solidFill>
                            <a:schemeClr val="dk1"/>
                          </a:solidFill>
                          <a:latin typeface="Helvetica Neue"/>
                          <a:ea typeface="Helvetica Neue"/>
                          <a:cs typeface="Helvetica Neue"/>
                          <a:sym typeface="Helvetica Neue"/>
                        </a:rPr>
                        <a:t>Mitigation</a:t>
                      </a:r>
                      <a:endParaRPr sz="1200" b="1">
                        <a:solidFill>
                          <a:schemeClr val="dk1"/>
                        </a:solidFill>
                        <a:latin typeface="Helvetica Neue"/>
                        <a:ea typeface="Helvetica Neue"/>
                        <a:cs typeface="Helvetica Neue"/>
                        <a:sym typeface="Helvetica Neue"/>
                      </a:endParaRPr>
                    </a:p>
                  </a:txBody>
                  <a:tcPr marL="91425" marR="91425" marT="91425" marB="91425" anchor="b">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r h="287975">
                <a:tc>
                  <a:txBody>
                    <a:bodyPr/>
                    <a:lstStyle/>
                    <a:p>
                      <a:pPr marL="0" lvl="0" indent="0" algn="ctr" rtl="0">
                        <a:lnSpc>
                          <a:spcPct val="30000"/>
                        </a:lnSpc>
                        <a:spcBef>
                          <a:spcPts val="1000"/>
                        </a:spcBef>
                        <a:spcAft>
                          <a:spcPts val="0"/>
                        </a:spcAft>
                        <a:buNone/>
                      </a:pPr>
                      <a:r>
                        <a:rPr lang="en" sz="1000" b="1">
                          <a:solidFill>
                            <a:schemeClr val="dk1"/>
                          </a:solidFill>
                          <a:latin typeface="Helvetica Neue"/>
                          <a:ea typeface="Helvetica Neue"/>
                          <a:cs typeface="Helvetica Neue"/>
                          <a:sym typeface="Helvetica Neue"/>
                        </a:rPr>
                        <a:t>1</a:t>
                      </a:r>
                      <a:endParaRPr sz="1000"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lnSpc>
                          <a:spcPct val="30000"/>
                        </a:lnSpc>
                        <a:spcBef>
                          <a:spcPts val="1000"/>
                        </a:spcBef>
                        <a:spcAft>
                          <a:spcPts val="0"/>
                        </a:spcAft>
                        <a:buNone/>
                      </a:pPr>
                      <a:r>
                        <a:rPr lang="en" sz="1000">
                          <a:solidFill>
                            <a:schemeClr val="dk1"/>
                          </a:solidFill>
                          <a:latin typeface="Helvetica Neue"/>
                          <a:ea typeface="Helvetica Neue"/>
                          <a:cs typeface="Helvetica Neue"/>
                          <a:sym typeface="Helvetica Neue"/>
                        </a:rPr>
                        <a:t>De-Scope Project</a:t>
                      </a:r>
                      <a:endParaRPr sz="100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310375">
                <a:tc>
                  <a:txBody>
                    <a:bodyPr/>
                    <a:lstStyle/>
                    <a:p>
                      <a:pPr marL="0" lvl="0" indent="0" algn="ctr" rtl="0">
                        <a:lnSpc>
                          <a:spcPct val="30000"/>
                        </a:lnSpc>
                        <a:spcBef>
                          <a:spcPts val="1000"/>
                        </a:spcBef>
                        <a:spcAft>
                          <a:spcPts val="0"/>
                        </a:spcAft>
                        <a:buNone/>
                      </a:pPr>
                      <a:r>
                        <a:rPr lang="en" sz="1000" b="1">
                          <a:solidFill>
                            <a:schemeClr val="dk1"/>
                          </a:solidFill>
                          <a:latin typeface="Helvetica Neue"/>
                          <a:ea typeface="Helvetica Neue"/>
                          <a:cs typeface="Helvetica Neue"/>
                          <a:sym typeface="Helvetica Neue"/>
                        </a:rPr>
                        <a:t>2</a:t>
                      </a:r>
                      <a:endParaRPr sz="1000"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lnSpc>
                          <a:spcPct val="36000"/>
                        </a:lnSpc>
                        <a:spcBef>
                          <a:spcPts val="1000"/>
                        </a:spcBef>
                        <a:spcAft>
                          <a:spcPts val="0"/>
                        </a:spcAft>
                        <a:buNone/>
                      </a:pPr>
                      <a:r>
                        <a:rPr lang="en" sz="1000">
                          <a:solidFill>
                            <a:schemeClr val="dk1"/>
                          </a:solidFill>
                          <a:latin typeface="Helvetica Neue"/>
                          <a:ea typeface="Helvetica Neue"/>
                          <a:cs typeface="Helvetica Neue"/>
                          <a:sym typeface="Helvetica Neue"/>
                        </a:rPr>
                        <a:t>Reduce Deliverables, Borrow H/W</a:t>
                      </a:r>
                      <a:endParaRPr sz="100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287975">
                <a:tc>
                  <a:txBody>
                    <a:bodyPr/>
                    <a:lstStyle/>
                    <a:p>
                      <a:pPr marL="0" lvl="0" indent="0" algn="ctr" rtl="0">
                        <a:lnSpc>
                          <a:spcPct val="30000"/>
                        </a:lnSpc>
                        <a:spcBef>
                          <a:spcPts val="1000"/>
                        </a:spcBef>
                        <a:spcAft>
                          <a:spcPts val="0"/>
                        </a:spcAft>
                        <a:buNone/>
                      </a:pPr>
                      <a:r>
                        <a:rPr lang="en" sz="1000" b="1">
                          <a:solidFill>
                            <a:schemeClr val="dk1"/>
                          </a:solidFill>
                          <a:latin typeface="Helvetica Neue"/>
                          <a:ea typeface="Helvetica Neue"/>
                          <a:cs typeface="Helvetica Neue"/>
                          <a:sym typeface="Helvetica Neue"/>
                        </a:rPr>
                        <a:t>3</a:t>
                      </a:r>
                      <a:endParaRPr sz="1000"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lnSpc>
                          <a:spcPct val="30000"/>
                        </a:lnSpc>
                        <a:spcBef>
                          <a:spcPts val="1000"/>
                        </a:spcBef>
                        <a:spcAft>
                          <a:spcPts val="0"/>
                        </a:spcAft>
                        <a:buNone/>
                      </a:pPr>
                      <a:r>
                        <a:rPr lang="en" sz="1000">
                          <a:solidFill>
                            <a:schemeClr val="dk1"/>
                          </a:solidFill>
                          <a:latin typeface="Helvetica Neue"/>
                          <a:ea typeface="Helvetica Neue"/>
                          <a:cs typeface="Helvetica Neue"/>
                          <a:sym typeface="Helvetica Neue"/>
                        </a:rPr>
                        <a:t>Req.’s, Tx. Power, Testing</a:t>
                      </a:r>
                      <a:endParaRPr sz="100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310375">
                <a:tc>
                  <a:txBody>
                    <a:bodyPr/>
                    <a:lstStyle/>
                    <a:p>
                      <a:pPr marL="0" lvl="0" indent="0" algn="ctr" rtl="0">
                        <a:lnSpc>
                          <a:spcPct val="30000"/>
                        </a:lnSpc>
                        <a:spcBef>
                          <a:spcPts val="1000"/>
                        </a:spcBef>
                        <a:spcAft>
                          <a:spcPts val="0"/>
                        </a:spcAft>
                        <a:buNone/>
                      </a:pPr>
                      <a:r>
                        <a:rPr lang="en" sz="1000" b="1">
                          <a:solidFill>
                            <a:schemeClr val="dk1"/>
                          </a:solidFill>
                          <a:latin typeface="Helvetica Neue"/>
                          <a:ea typeface="Helvetica Neue"/>
                          <a:cs typeface="Helvetica Neue"/>
                          <a:sym typeface="Helvetica Neue"/>
                        </a:rPr>
                        <a:t>4</a:t>
                      </a:r>
                      <a:endParaRPr sz="1000"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lnSpc>
                          <a:spcPct val="36000"/>
                        </a:lnSpc>
                        <a:spcBef>
                          <a:spcPts val="1000"/>
                        </a:spcBef>
                        <a:spcAft>
                          <a:spcPts val="0"/>
                        </a:spcAft>
                        <a:buNone/>
                      </a:pPr>
                      <a:r>
                        <a:rPr lang="en" sz="1000">
                          <a:solidFill>
                            <a:schemeClr val="dk1"/>
                          </a:solidFill>
                          <a:latin typeface="Helvetica Neue"/>
                          <a:ea typeface="Helvetica Neue"/>
                          <a:cs typeface="Helvetica Neue"/>
                          <a:sym typeface="Helvetica Neue"/>
                        </a:rPr>
                        <a:t>Revise Test Plan</a:t>
                      </a:r>
                      <a:endParaRPr sz="100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310375">
                <a:tc>
                  <a:txBody>
                    <a:bodyPr/>
                    <a:lstStyle/>
                    <a:p>
                      <a:pPr marL="0" lvl="0" indent="0" algn="ctr" rtl="0">
                        <a:lnSpc>
                          <a:spcPct val="30000"/>
                        </a:lnSpc>
                        <a:spcBef>
                          <a:spcPts val="1000"/>
                        </a:spcBef>
                        <a:spcAft>
                          <a:spcPts val="0"/>
                        </a:spcAft>
                        <a:buNone/>
                      </a:pPr>
                      <a:r>
                        <a:rPr lang="en" sz="1000" b="1">
                          <a:solidFill>
                            <a:schemeClr val="dk1"/>
                          </a:solidFill>
                          <a:latin typeface="Helvetica Neue"/>
                          <a:ea typeface="Helvetica Neue"/>
                          <a:cs typeface="Helvetica Neue"/>
                          <a:sym typeface="Helvetica Neue"/>
                        </a:rPr>
                        <a:t>5</a:t>
                      </a:r>
                      <a:endParaRPr sz="1000"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lnSpc>
                          <a:spcPct val="96000"/>
                        </a:lnSpc>
                        <a:spcBef>
                          <a:spcPts val="1000"/>
                        </a:spcBef>
                        <a:spcAft>
                          <a:spcPts val="0"/>
                        </a:spcAft>
                        <a:buNone/>
                      </a:pPr>
                      <a:r>
                        <a:rPr lang="en" sz="1000">
                          <a:solidFill>
                            <a:schemeClr val="dk1"/>
                          </a:solidFill>
                          <a:latin typeface="Helvetica Neue"/>
                          <a:ea typeface="Helvetica Neue"/>
                          <a:cs typeface="Helvetica Neue"/>
                          <a:sym typeface="Helvetica Neue"/>
                        </a:rPr>
                        <a:t>Manufacturing and Testing Margin</a:t>
                      </a:r>
                      <a:endParaRPr sz="100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287975">
                <a:tc>
                  <a:txBody>
                    <a:bodyPr/>
                    <a:lstStyle/>
                    <a:p>
                      <a:pPr marL="0" lvl="0" indent="0" algn="ctr" rtl="0">
                        <a:lnSpc>
                          <a:spcPct val="30000"/>
                        </a:lnSpc>
                        <a:spcBef>
                          <a:spcPts val="1000"/>
                        </a:spcBef>
                        <a:spcAft>
                          <a:spcPts val="0"/>
                        </a:spcAft>
                        <a:buNone/>
                      </a:pPr>
                      <a:r>
                        <a:rPr lang="en" sz="1000" b="1">
                          <a:solidFill>
                            <a:schemeClr val="dk1"/>
                          </a:solidFill>
                          <a:latin typeface="Helvetica Neue"/>
                          <a:ea typeface="Helvetica Neue"/>
                          <a:cs typeface="Helvetica Neue"/>
                          <a:sym typeface="Helvetica Neue"/>
                        </a:rPr>
                        <a:t>6</a:t>
                      </a:r>
                      <a:endParaRPr sz="1000"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lnSpc>
                          <a:spcPct val="80000"/>
                        </a:lnSpc>
                        <a:spcBef>
                          <a:spcPts val="1000"/>
                        </a:spcBef>
                        <a:spcAft>
                          <a:spcPts val="0"/>
                        </a:spcAft>
                        <a:buNone/>
                      </a:pPr>
                      <a:r>
                        <a:rPr lang="en" sz="1000" dirty="0">
                          <a:solidFill>
                            <a:schemeClr val="dk1"/>
                          </a:solidFill>
                          <a:latin typeface="Helvetica Neue"/>
                          <a:ea typeface="Helvetica Neue"/>
                          <a:cs typeface="Helvetica Neue"/>
                          <a:sym typeface="Helvetica Neue"/>
                        </a:rPr>
                        <a:t>Order Products Early</a:t>
                      </a:r>
                      <a:endParaRPr sz="1000" dirty="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606" name="Google Shape;606;gfa76b2cd2f_0_549"/>
          <p:cNvSpPr txBox="1"/>
          <p:nvPr/>
        </p:nvSpPr>
        <p:spPr>
          <a:xfrm rot="-5400000">
            <a:off x="1953667" y="2789196"/>
            <a:ext cx="2498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rPr>
              <a:t>Likelihood</a:t>
            </a:r>
            <a:endParaRPr>
              <a:latin typeface="Helvetica Neue"/>
              <a:ea typeface="Helvetica Neue"/>
              <a:cs typeface="Helvetica Neue"/>
              <a:sym typeface="Helvetica Neue"/>
            </a:endParaRPr>
          </a:p>
        </p:txBody>
      </p:sp>
      <p:graphicFrame>
        <p:nvGraphicFramePr>
          <p:cNvPr id="607" name="Google Shape;607;gfa76b2cd2f_0_549"/>
          <p:cNvGraphicFramePr/>
          <p:nvPr/>
        </p:nvGraphicFramePr>
        <p:xfrm>
          <a:off x="149563" y="874126"/>
          <a:ext cx="2682925" cy="1785550"/>
        </p:xfrm>
        <a:graphic>
          <a:graphicData uri="http://schemas.openxmlformats.org/drawingml/2006/table">
            <a:tbl>
              <a:tblPr>
                <a:noFill/>
                <a:tableStyleId>{42A4F924-6D4B-4CF7-BB84-CEE68687BB97}</a:tableStyleId>
              </a:tblPr>
              <a:tblGrid>
                <a:gridCol w="459400">
                  <a:extLst>
                    <a:ext uri="{9D8B030D-6E8A-4147-A177-3AD203B41FA5}">
                      <a16:colId xmlns:a16="http://schemas.microsoft.com/office/drawing/2014/main" val="20000"/>
                    </a:ext>
                  </a:extLst>
                </a:gridCol>
                <a:gridCol w="2223525">
                  <a:extLst>
                    <a:ext uri="{9D8B030D-6E8A-4147-A177-3AD203B41FA5}">
                      <a16:colId xmlns:a16="http://schemas.microsoft.com/office/drawing/2014/main" val="20001"/>
                    </a:ext>
                  </a:extLst>
                </a:gridCol>
              </a:tblGrid>
              <a:tr h="274300">
                <a:tc>
                  <a:txBody>
                    <a:bodyPr/>
                    <a:lstStyle/>
                    <a:p>
                      <a:pPr marL="0" lvl="0" indent="0" algn="ctr" rtl="0">
                        <a:lnSpc>
                          <a:spcPct val="30000"/>
                        </a:lnSpc>
                        <a:spcBef>
                          <a:spcPts val="1000"/>
                        </a:spcBef>
                        <a:spcAft>
                          <a:spcPts val="0"/>
                        </a:spcAft>
                        <a:buNone/>
                      </a:pPr>
                      <a:r>
                        <a:rPr lang="en" sz="1200" b="1">
                          <a:solidFill>
                            <a:schemeClr val="dk1"/>
                          </a:solidFill>
                          <a:latin typeface="Helvetica Neue"/>
                          <a:ea typeface="Helvetica Neue"/>
                          <a:cs typeface="Helvetica Neue"/>
                          <a:sym typeface="Helvetica Neue"/>
                        </a:rPr>
                        <a:t>#</a:t>
                      </a:r>
                      <a:endParaRPr sz="1200" b="1">
                        <a:solidFill>
                          <a:schemeClr val="dk1"/>
                        </a:solidFill>
                        <a:latin typeface="Helvetica Neue"/>
                        <a:ea typeface="Helvetica Neue"/>
                        <a:cs typeface="Helvetica Neue"/>
                        <a:sym typeface="Helvetica Neue"/>
                      </a:endParaRPr>
                    </a:p>
                  </a:txBody>
                  <a:tcPr marL="91425" marR="91425" marT="91425" marB="91425" anchor="b">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tc>
                  <a:txBody>
                    <a:bodyPr/>
                    <a:lstStyle/>
                    <a:p>
                      <a:pPr marL="0" lvl="0" indent="0" algn="ctr" rtl="0">
                        <a:lnSpc>
                          <a:spcPct val="30000"/>
                        </a:lnSpc>
                        <a:spcBef>
                          <a:spcPts val="1000"/>
                        </a:spcBef>
                        <a:spcAft>
                          <a:spcPts val="0"/>
                        </a:spcAft>
                        <a:buNone/>
                      </a:pPr>
                      <a:r>
                        <a:rPr lang="en" sz="1200" b="1">
                          <a:solidFill>
                            <a:schemeClr val="dk1"/>
                          </a:solidFill>
                          <a:latin typeface="Helvetica Neue"/>
                          <a:ea typeface="Helvetica Neue"/>
                          <a:cs typeface="Helvetica Neue"/>
                          <a:sym typeface="Helvetica Neue"/>
                        </a:rPr>
                        <a:t>Risk </a:t>
                      </a:r>
                      <a:endParaRPr sz="1200" b="1">
                        <a:solidFill>
                          <a:schemeClr val="dk1"/>
                        </a:solidFill>
                        <a:latin typeface="Helvetica Neue"/>
                        <a:ea typeface="Helvetica Neue"/>
                        <a:cs typeface="Helvetica Neue"/>
                        <a:sym typeface="Helvetica Neue"/>
                      </a:endParaRPr>
                    </a:p>
                  </a:txBody>
                  <a:tcPr marL="91425" marR="91425" marT="91425" marB="91425" anchor="b">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r h="228575">
                <a:tc>
                  <a:txBody>
                    <a:bodyPr/>
                    <a:lstStyle/>
                    <a:p>
                      <a:pPr marL="0" lvl="0" indent="0" algn="ctr" rtl="0">
                        <a:lnSpc>
                          <a:spcPct val="30000"/>
                        </a:lnSpc>
                        <a:spcBef>
                          <a:spcPts val="1000"/>
                        </a:spcBef>
                        <a:spcAft>
                          <a:spcPts val="0"/>
                        </a:spcAft>
                        <a:buNone/>
                      </a:pPr>
                      <a:r>
                        <a:rPr lang="en" sz="1000" b="1">
                          <a:solidFill>
                            <a:schemeClr val="dk1"/>
                          </a:solidFill>
                          <a:latin typeface="Helvetica Neue"/>
                          <a:ea typeface="Helvetica Neue"/>
                          <a:cs typeface="Helvetica Neue"/>
                          <a:sym typeface="Helvetica Neue"/>
                        </a:rPr>
                        <a:t>1</a:t>
                      </a:r>
                      <a:endParaRPr sz="1000"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lnSpc>
                          <a:spcPct val="30000"/>
                        </a:lnSpc>
                        <a:spcBef>
                          <a:spcPts val="1000"/>
                        </a:spcBef>
                        <a:spcAft>
                          <a:spcPts val="0"/>
                        </a:spcAft>
                        <a:buNone/>
                      </a:pPr>
                      <a:r>
                        <a:rPr lang="en" sz="1000">
                          <a:solidFill>
                            <a:schemeClr val="dk1"/>
                          </a:solidFill>
                          <a:latin typeface="Helvetica Neue"/>
                          <a:ea typeface="Helvetica Neue"/>
                          <a:cs typeface="Helvetica Neue"/>
                          <a:sym typeface="Helvetica Neue"/>
                        </a:rPr>
                        <a:t>Scope</a:t>
                      </a:r>
                      <a:endParaRPr sz="100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228575">
                <a:tc>
                  <a:txBody>
                    <a:bodyPr/>
                    <a:lstStyle/>
                    <a:p>
                      <a:pPr marL="0" lvl="0" indent="0" algn="ctr" rtl="0">
                        <a:lnSpc>
                          <a:spcPct val="30000"/>
                        </a:lnSpc>
                        <a:spcBef>
                          <a:spcPts val="1000"/>
                        </a:spcBef>
                        <a:spcAft>
                          <a:spcPts val="0"/>
                        </a:spcAft>
                        <a:buNone/>
                      </a:pPr>
                      <a:r>
                        <a:rPr lang="en" sz="1000" b="1">
                          <a:solidFill>
                            <a:schemeClr val="dk1"/>
                          </a:solidFill>
                          <a:latin typeface="Helvetica Neue"/>
                          <a:ea typeface="Helvetica Neue"/>
                          <a:cs typeface="Helvetica Neue"/>
                          <a:sym typeface="Helvetica Neue"/>
                        </a:rPr>
                        <a:t>2</a:t>
                      </a:r>
                      <a:endParaRPr sz="1000"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lnSpc>
                          <a:spcPct val="30000"/>
                        </a:lnSpc>
                        <a:spcBef>
                          <a:spcPts val="1000"/>
                        </a:spcBef>
                        <a:spcAft>
                          <a:spcPts val="0"/>
                        </a:spcAft>
                        <a:buNone/>
                      </a:pPr>
                      <a:r>
                        <a:rPr lang="en" sz="1000">
                          <a:solidFill>
                            <a:schemeClr val="dk1"/>
                          </a:solidFill>
                          <a:latin typeface="Helvetica Neue"/>
                          <a:ea typeface="Helvetica Neue"/>
                          <a:cs typeface="Helvetica Neue"/>
                          <a:sym typeface="Helvetica Neue"/>
                        </a:rPr>
                        <a:t>Budget</a:t>
                      </a:r>
                      <a:endParaRPr sz="100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228575">
                <a:tc>
                  <a:txBody>
                    <a:bodyPr/>
                    <a:lstStyle/>
                    <a:p>
                      <a:pPr marL="0" lvl="0" indent="0" algn="ctr" rtl="0">
                        <a:lnSpc>
                          <a:spcPct val="30000"/>
                        </a:lnSpc>
                        <a:spcBef>
                          <a:spcPts val="1000"/>
                        </a:spcBef>
                        <a:spcAft>
                          <a:spcPts val="0"/>
                        </a:spcAft>
                        <a:buNone/>
                      </a:pPr>
                      <a:r>
                        <a:rPr lang="en" sz="1000" b="1">
                          <a:solidFill>
                            <a:schemeClr val="dk1"/>
                          </a:solidFill>
                          <a:latin typeface="Helvetica Neue"/>
                          <a:ea typeface="Helvetica Neue"/>
                          <a:cs typeface="Helvetica Neue"/>
                          <a:sym typeface="Helvetica Neue"/>
                        </a:rPr>
                        <a:t>3</a:t>
                      </a:r>
                      <a:endParaRPr sz="1000"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lnSpc>
                          <a:spcPct val="30000"/>
                        </a:lnSpc>
                        <a:spcBef>
                          <a:spcPts val="1000"/>
                        </a:spcBef>
                        <a:spcAft>
                          <a:spcPts val="0"/>
                        </a:spcAft>
                        <a:buNone/>
                      </a:pPr>
                      <a:r>
                        <a:rPr lang="en" sz="1000">
                          <a:solidFill>
                            <a:schemeClr val="dk1"/>
                          </a:solidFill>
                          <a:latin typeface="Helvetica Neue"/>
                          <a:ea typeface="Helvetica Neue"/>
                          <a:cs typeface="Helvetica Neue"/>
                          <a:sym typeface="Helvetica Neue"/>
                        </a:rPr>
                        <a:t>RF Link</a:t>
                      </a:r>
                      <a:endParaRPr sz="100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228575">
                <a:tc>
                  <a:txBody>
                    <a:bodyPr/>
                    <a:lstStyle/>
                    <a:p>
                      <a:pPr marL="0" lvl="0" indent="0" algn="ctr" rtl="0">
                        <a:lnSpc>
                          <a:spcPct val="30000"/>
                        </a:lnSpc>
                        <a:spcBef>
                          <a:spcPts val="1000"/>
                        </a:spcBef>
                        <a:spcAft>
                          <a:spcPts val="0"/>
                        </a:spcAft>
                        <a:buNone/>
                      </a:pPr>
                      <a:r>
                        <a:rPr lang="en" sz="1000" b="1">
                          <a:solidFill>
                            <a:schemeClr val="dk1"/>
                          </a:solidFill>
                          <a:latin typeface="Helvetica Neue"/>
                          <a:ea typeface="Helvetica Neue"/>
                          <a:cs typeface="Helvetica Neue"/>
                          <a:sym typeface="Helvetica Neue"/>
                        </a:rPr>
                        <a:t>4</a:t>
                      </a:r>
                      <a:endParaRPr sz="1000"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lnSpc>
                          <a:spcPct val="30000"/>
                        </a:lnSpc>
                        <a:spcBef>
                          <a:spcPts val="1000"/>
                        </a:spcBef>
                        <a:spcAft>
                          <a:spcPts val="0"/>
                        </a:spcAft>
                        <a:buNone/>
                      </a:pPr>
                      <a:r>
                        <a:rPr lang="en" sz="1000">
                          <a:solidFill>
                            <a:schemeClr val="dk1"/>
                          </a:solidFill>
                          <a:latin typeface="Helvetica Neue"/>
                          <a:ea typeface="Helvetica Neue"/>
                          <a:cs typeface="Helvetica Neue"/>
                          <a:sym typeface="Helvetica Neue"/>
                        </a:rPr>
                        <a:t>Test Facility Access</a:t>
                      </a:r>
                      <a:endParaRPr sz="100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228575">
                <a:tc>
                  <a:txBody>
                    <a:bodyPr/>
                    <a:lstStyle/>
                    <a:p>
                      <a:pPr marL="0" lvl="0" indent="0" algn="ctr" rtl="0">
                        <a:lnSpc>
                          <a:spcPct val="30000"/>
                        </a:lnSpc>
                        <a:spcBef>
                          <a:spcPts val="1000"/>
                        </a:spcBef>
                        <a:spcAft>
                          <a:spcPts val="0"/>
                        </a:spcAft>
                        <a:buNone/>
                      </a:pPr>
                      <a:r>
                        <a:rPr lang="en" sz="1000" b="1">
                          <a:solidFill>
                            <a:schemeClr val="dk1"/>
                          </a:solidFill>
                          <a:latin typeface="Helvetica Neue"/>
                          <a:ea typeface="Helvetica Neue"/>
                          <a:cs typeface="Helvetica Neue"/>
                          <a:sym typeface="Helvetica Neue"/>
                        </a:rPr>
                        <a:t>5</a:t>
                      </a:r>
                      <a:endParaRPr sz="1000"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lnSpc>
                          <a:spcPct val="30000"/>
                        </a:lnSpc>
                        <a:spcBef>
                          <a:spcPts val="1000"/>
                        </a:spcBef>
                        <a:spcAft>
                          <a:spcPts val="0"/>
                        </a:spcAft>
                        <a:buNone/>
                      </a:pPr>
                      <a:r>
                        <a:rPr lang="en" sz="1000">
                          <a:solidFill>
                            <a:schemeClr val="dk1"/>
                          </a:solidFill>
                          <a:latin typeface="Helvetica Neue"/>
                          <a:ea typeface="Helvetica Neue"/>
                          <a:cs typeface="Helvetica Neue"/>
                          <a:sym typeface="Helvetica Neue"/>
                        </a:rPr>
                        <a:t>Hardware Failure</a:t>
                      </a:r>
                      <a:endParaRPr sz="100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228575">
                <a:tc>
                  <a:txBody>
                    <a:bodyPr/>
                    <a:lstStyle/>
                    <a:p>
                      <a:pPr marL="0" lvl="0" indent="0" algn="ctr" rtl="0">
                        <a:lnSpc>
                          <a:spcPct val="30000"/>
                        </a:lnSpc>
                        <a:spcBef>
                          <a:spcPts val="1000"/>
                        </a:spcBef>
                        <a:spcAft>
                          <a:spcPts val="0"/>
                        </a:spcAft>
                        <a:buNone/>
                      </a:pPr>
                      <a:r>
                        <a:rPr lang="en" sz="1000" b="1">
                          <a:solidFill>
                            <a:schemeClr val="dk1"/>
                          </a:solidFill>
                          <a:latin typeface="Helvetica Neue"/>
                          <a:ea typeface="Helvetica Neue"/>
                          <a:cs typeface="Helvetica Neue"/>
                          <a:sym typeface="Helvetica Neue"/>
                        </a:rPr>
                        <a:t>6</a:t>
                      </a:r>
                      <a:endParaRPr sz="1000"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lnSpc>
                          <a:spcPct val="30000"/>
                        </a:lnSpc>
                        <a:spcBef>
                          <a:spcPts val="1000"/>
                        </a:spcBef>
                        <a:spcAft>
                          <a:spcPts val="0"/>
                        </a:spcAft>
                        <a:buNone/>
                      </a:pPr>
                      <a:r>
                        <a:rPr lang="en" sz="1000" dirty="0">
                          <a:solidFill>
                            <a:schemeClr val="dk1"/>
                          </a:solidFill>
                          <a:latin typeface="Helvetica Neue"/>
                          <a:ea typeface="Helvetica Neue"/>
                          <a:cs typeface="Helvetica Neue"/>
                          <a:sym typeface="Helvetica Neue"/>
                        </a:rPr>
                        <a:t>Supply Chain</a:t>
                      </a:r>
                      <a:endParaRPr sz="1000" dirty="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gfa76b2cd2f_0_98"/>
          <p:cNvSpPr txBox="1">
            <a:spLocks noGrp="1"/>
          </p:cNvSpPr>
          <p:nvPr>
            <p:ph type="title"/>
          </p:nvPr>
        </p:nvSpPr>
        <p:spPr>
          <a:xfrm>
            <a:off x="740664" y="742950"/>
            <a:ext cx="6367800" cy="3657600"/>
          </a:xfrm>
          <a:prstGeom prst="rect">
            <a:avLst/>
          </a:prstGeom>
        </p:spPr>
        <p:txBody>
          <a:bodyPr spcFirstLastPara="1" wrap="square" lIns="274300" tIns="91425" rIns="91425" bIns="91425" anchor="ctr" anchorCtr="0">
            <a:normAutofit/>
          </a:bodyPr>
          <a:lstStyle/>
          <a:p>
            <a:pPr marL="0" lvl="0" indent="0" algn="ctr" rtl="0">
              <a:spcBef>
                <a:spcPts val="0"/>
              </a:spcBef>
              <a:spcAft>
                <a:spcPts val="0"/>
              </a:spcAft>
              <a:buClr>
                <a:schemeClr val="dk1"/>
              </a:buClr>
              <a:buSzPts val="1100"/>
              <a:buFont typeface="Arial"/>
              <a:buNone/>
            </a:pPr>
            <a:r>
              <a:rPr lang="en" sz="6000"/>
              <a:t>Verification </a:t>
            </a:r>
            <a:endParaRPr sz="6000"/>
          </a:p>
          <a:p>
            <a:pPr marL="0" lvl="0" indent="0" algn="ctr" rtl="0">
              <a:spcBef>
                <a:spcPts val="0"/>
              </a:spcBef>
              <a:spcAft>
                <a:spcPts val="0"/>
              </a:spcAft>
              <a:buClr>
                <a:schemeClr val="dk1"/>
              </a:buClr>
              <a:buSzPts val="1100"/>
              <a:buFont typeface="Arial"/>
              <a:buNone/>
            </a:pPr>
            <a:r>
              <a:rPr lang="en" sz="6000"/>
              <a:t>and </a:t>
            </a:r>
            <a:endParaRPr sz="6000"/>
          </a:p>
          <a:p>
            <a:pPr marL="0" lvl="0" indent="0" algn="ctr" rtl="0">
              <a:spcBef>
                <a:spcPts val="0"/>
              </a:spcBef>
              <a:spcAft>
                <a:spcPts val="0"/>
              </a:spcAft>
              <a:buClr>
                <a:schemeClr val="dk1"/>
              </a:buClr>
              <a:buSzPts val="1100"/>
              <a:buFont typeface="Arial"/>
              <a:buNone/>
            </a:pPr>
            <a:r>
              <a:rPr lang="en" sz="6000"/>
              <a:t>Validation</a:t>
            </a:r>
            <a:endParaRPr sz="6000"/>
          </a:p>
        </p:txBody>
      </p:sp>
      <p:sp>
        <p:nvSpPr>
          <p:cNvPr id="613" name="Google Shape;613;gfa76b2cd2f_0_9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43</a:t>
            </a:fld>
            <a:endParaRPr/>
          </a:p>
        </p:txBody>
      </p:sp>
      <p:sp>
        <p:nvSpPr>
          <p:cNvPr id="614" name="Google Shape;614;gfa76b2cd2f_0_98"/>
          <p:cNvSpPr/>
          <p:nvPr/>
        </p:nvSpPr>
        <p:spPr>
          <a:xfrm>
            <a:off x="119625" y="184402"/>
            <a:ext cx="1398300" cy="353400"/>
          </a:xfrm>
          <a:prstGeom prst="chevron">
            <a:avLst>
              <a:gd name="adj"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Helvetica Neue"/>
                <a:ea typeface="Helvetica Neue"/>
                <a:cs typeface="Helvetica Neue"/>
                <a:sym typeface="Helvetica Neue"/>
              </a:rPr>
              <a:t>Project Overview</a:t>
            </a:r>
            <a:endParaRPr sz="1100" b="1">
              <a:latin typeface="Helvetica Neue"/>
              <a:ea typeface="Helvetica Neue"/>
              <a:cs typeface="Helvetica Neue"/>
              <a:sym typeface="Helvetica Neue"/>
            </a:endParaRPr>
          </a:p>
        </p:txBody>
      </p:sp>
      <p:sp>
        <p:nvSpPr>
          <p:cNvPr id="615" name="Google Shape;615;gfa76b2cd2f_0_98"/>
          <p:cNvSpPr/>
          <p:nvPr/>
        </p:nvSpPr>
        <p:spPr>
          <a:xfrm>
            <a:off x="1367403" y="184402"/>
            <a:ext cx="1398300" cy="353400"/>
          </a:xfrm>
          <a:prstGeom prst="chevron">
            <a:avLst>
              <a:gd name="adj"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Helvetica Neue"/>
                <a:ea typeface="Helvetica Neue"/>
                <a:cs typeface="Helvetica Neue"/>
                <a:sym typeface="Helvetica Neue"/>
              </a:rPr>
              <a:t>Design Solution</a:t>
            </a:r>
            <a:endParaRPr sz="1100" b="1">
              <a:latin typeface="Helvetica Neue"/>
              <a:ea typeface="Helvetica Neue"/>
              <a:cs typeface="Helvetica Neue"/>
              <a:sym typeface="Helvetica Neue"/>
            </a:endParaRPr>
          </a:p>
        </p:txBody>
      </p:sp>
      <p:sp>
        <p:nvSpPr>
          <p:cNvPr id="616" name="Google Shape;616;gfa76b2cd2f_0_98"/>
          <p:cNvSpPr/>
          <p:nvPr/>
        </p:nvSpPr>
        <p:spPr>
          <a:xfrm>
            <a:off x="2615183" y="184400"/>
            <a:ext cx="1398300" cy="353400"/>
          </a:xfrm>
          <a:prstGeom prst="chevron">
            <a:avLst>
              <a:gd name="adj"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Helvetica Neue"/>
                <a:ea typeface="Helvetica Neue"/>
                <a:cs typeface="Helvetica Neue"/>
                <a:sym typeface="Helvetica Neue"/>
              </a:rPr>
              <a:t>CPEs</a:t>
            </a:r>
            <a:endParaRPr sz="1100" b="1">
              <a:latin typeface="Helvetica Neue"/>
              <a:ea typeface="Helvetica Neue"/>
              <a:cs typeface="Helvetica Neue"/>
              <a:sym typeface="Helvetica Neue"/>
            </a:endParaRPr>
          </a:p>
        </p:txBody>
      </p:sp>
      <p:sp>
        <p:nvSpPr>
          <p:cNvPr id="617" name="Google Shape;617;gfa76b2cd2f_0_98"/>
          <p:cNvSpPr/>
          <p:nvPr/>
        </p:nvSpPr>
        <p:spPr>
          <a:xfrm>
            <a:off x="3863802" y="184400"/>
            <a:ext cx="1398300" cy="353400"/>
          </a:xfrm>
          <a:prstGeom prst="chevron">
            <a:avLst>
              <a:gd name="adj"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solidFill>
                  <a:schemeClr val="dk1"/>
                </a:solidFill>
                <a:latin typeface="Helvetica Neue"/>
                <a:ea typeface="Helvetica Neue"/>
                <a:cs typeface="Helvetica Neue"/>
                <a:sym typeface="Helvetica Neue"/>
              </a:rPr>
              <a:t>DRS &amp; Satisfaction</a:t>
            </a:r>
            <a:endParaRPr sz="1100" b="1">
              <a:latin typeface="Helvetica Neue"/>
              <a:ea typeface="Helvetica Neue"/>
              <a:cs typeface="Helvetica Neue"/>
              <a:sym typeface="Helvetica Neue"/>
            </a:endParaRPr>
          </a:p>
        </p:txBody>
      </p:sp>
      <p:sp>
        <p:nvSpPr>
          <p:cNvPr id="618" name="Google Shape;618;gfa76b2cd2f_0_98"/>
          <p:cNvSpPr/>
          <p:nvPr/>
        </p:nvSpPr>
        <p:spPr>
          <a:xfrm>
            <a:off x="5115437" y="184400"/>
            <a:ext cx="1398300" cy="353400"/>
          </a:xfrm>
          <a:prstGeom prst="chevron">
            <a:avLst>
              <a:gd name="adj"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Helvetica Neue"/>
                <a:ea typeface="Helvetica Neue"/>
                <a:cs typeface="Helvetica Neue"/>
                <a:sym typeface="Helvetica Neue"/>
              </a:rPr>
              <a:t>Project Risks</a:t>
            </a:r>
            <a:endParaRPr sz="1100" b="1">
              <a:latin typeface="Helvetica Neue"/>
              <a:ea typeface="Helvetica Neue"/>
              <a:cs typeface="Helvetica Neue"/>
              <a:sym typeface="Helvetica Neue"/>
            </a:endParaRPr>
          </a:p>
        </p:txBody>
      </p:sp>
      <p:sp>
        <p:nvSpPr>
          <p:cNvPr id="619" name="Google Shape;619;gfa76b2cd2f_0_98"/>
          <p:cNvSpPr/>
          <p:nvPr/>
        </p:nvSpPr>
        <p:spPr>
          <a:xfrm>
            <a:off x="6367229" y="184400"/>
            <a:ext cx="1398300" cy="353400"/>
          </a:xfrm>
          <a:prstGeom prst="chevron">
            <a:avLst>
              <a:gd name="adj" fmla="val 50000"/>
            </a:avLst>
          </a:prstGeom>
          <a:solidFill>
            <a:srgbClr val="9E9E9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Helvetica Neue"/>
                <a:ea typeface="Helvetica Neue"/>
                <a:cs typeface="Helvetica Neue"/>
                <a:sym typeface="Helvetica Neue"/>
              </a:rPr>
              <a:t>Verification &amp; Validation</a:t>
            </a:r>
            <a:endParaRPr sz="1100" b="1">
              <a:latin typeface="Helvetica Neue"/>
              <a:ea typeface="Helvetica Neue"/>
              <a:cs typeface="Helvetica Neue"/>
              <a:sym typeface="Helvetica Neue"/>
            </a:endParaRPr>
          </a:p>
        </p:txBody>
      </p:sp>
      <p:sp>
        <p:nvSpPr>
          <p:cNvPr id="620" name="Google Shape;620;gfa76b2cd2f_0_98"/>
          <p:cNvSpPr/>
          <p:nvPr/>
        </p:nvSpPr>
        <p:spPr>
          <a:xfrm>
            <a:off x="7622986" y="184400"/>
            <a:ext cx="1398300" cy="353400"/>
          </a:xfrm>
          <a:prstGeom prst="chevron">
            <a:avLst>
              <a:gd name="adj"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Helvetica Neue"/>
                <a:ea typeface="Helvetica Neue"/>
                <a:cs typeface="Helvetica Neue"/>
                <a:sym typeface="Helvetica Neue"/>
              </a:rPr>
              <a:t>Project Planning</a:t>
            </a:r>
            <a:endParaRPr sz="1100" b="1">
              <a:latin typeface="Helvetica Neue"/>
              <a:ea typeface="Helvetica Neue"/>
              <a:cs typeface="Helvetica Neue"/>
              <a:sym typeface="Helvetica Neue"/>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g103b319fe01_22_223"/>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Introduction to Characterization Testing</a:t>
            </a:r>
            <a:endParaRPr/>
          </a:p>
        </p:txBody>
      </p:sp>
      <p:sp>
        <p:nvSpPr>
          <p:cNvPr id="626" name="Google Shape;626;g103b319fe01_22_223"/>
          <p:cNvSpPr txBox="1">
            <a:spLocks noGrp="1"/>
          </p:cNvSpPr>
          <p:nvPr>
            <p:ph type="sldNum" idx="12"/>
          </p:nvPr>
        </p:nvSpPr>
        <p:spPr>
          <a:xfrm>
            <a:off x="8595308" y="462526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44</a:t>
            </a:fld>
            <a:endParaRPr/>
          </a:p>
        </p:txBody>
      </p:sp>
      <p:sp>
        <p:nvSpPr>
          <p:cNvPr id="627" name="Google Shape;627;g103b319fe01_22_223"/>
          <p:cNvSpPr/>
          <p:nvPr/>
        </p:nvSpPr>
        <p:spPr>
          <a:xfrm>
            <a:off x="2101932" y="3755829"/>
            <a:ext cx="6858000" cy="857400"/>
          </a:xfrm>
          <a:prstGeom prst="roundRect">
            <a:avLst>
              <a:gd name="adj" fmla="val 16667"/>
            </a:avLst>
          </a:prstGeom>
          <a:solidFill>
            <a:schemeClr val="lt1"/>
          </a:solidFill>
          <a:ln w="28575" cap="flat" cmpd="sng">
            <a:solidFill>
              <a:srgbClr val="999999"/>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solidFill>
                  <a:srgbClr val="999999"/>
                </a:solidFill>
                <a:latin typeface="Helvetica Neue"/>
                <a:ea typeface="Helvetica Neue"/>
                <a:cs typeface="Helvetica Neue"/>
                <a:sym typeface="Helvetica Neue"/>
              </a:rPr>
              <a:t>Unit Testing and Component Characterization</a:t>
            </a:r>
            <a:endParaRPr sz="1100" b="1">
              <a:solidFill>
                <a:srgbClr val="999999"/>
              </a:solidFill>
              <a:latin typeface="Helvetica Neue"/>
              <a:ea typeface="Helvetica Neue"/>
              <a:cs typeface="Helvetica Neue"/>
              <a:sym typeface="Helvetica Neue"/>
            </a:endParaRPr>
          </a:p>
        </p:txBody>
      </p:sp>
      <p:sp>
        <p:nvSpPr>
          <p:cNvPr id="628" name="Google Shape;628;g103b319fe01_22_223"/>
          <p:cNvSpPr/>
          <p:nvPr/>
        </p:nvSpPr>
        <p:spPr>
          <a:xfrm>
            <a:off x="3816432" y="2906089"/>
            <a:ext cx="5143500" cy="857400"/>
          </a:xfrm>
          <a:prstGeom prst="roundRect">
            <a:avLst>
              <a:gd name="adj" fmla="val 16667"/>
            </a:avLst>
          </a:prstGeom>
          <a:solidFill>
            <a:schemeClr val="lt1"/>
          </a:solidFill>
          <a:ln w="28575" cap="flat" cmpd="sng">
            <a:solidFill>
              <a:srgbClr val="999999"/>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solidFill>
                  <a:srgbClr val="999999"/>
                </a:solidFill>
                <a:latin typeface="Helvetica Neue"/>
                <a:ea typeface="Helvetica Neue"/>
                <a:cs typeface="Helvetica Neue"/>
                <a:sym typeface="Helvetica Neue"/>
              </a:rPr>
              <a:t>Subsystem Verification</a:t>
            </a:r>
            <a:endParaRPr sz="1100" b="1">
              <a:solidFill>
                <a:srgbClr val="999999"/>
              </a:solidFill>
              <a:latin typeface="Helvetica Neue"/>
              <a:ea typeface="Helvetica Neue"/>
              <a:cs typeface="Helvetica Neue"/>
              <a:sym typeface="Helvetica Neue"/>
            </a:endParaRPr>
          </a:p>
        </p:txBody>
      </p:sp>
      <p:sp>
        <p:nvSpPr>
          <p:cNvPr id="629" name="Google Shape;629;g103b319fe01_22_223"/>
          <p:cNvSpPr/>
          <p:nvPr/>
        </p:nvSpPr>
        <p:spPr>
          <a:xfrm>
            <a:off x="5530932" y="2048699"/>
            <a:ext cx="3429000" cy="857400"/>
          </a:xfrm>
          <a:prstGeom prst="roundRect">
            <a:avLst>
              <a:gd name="adj" fmla="val 16667"/>
            </a:avLst>
          </a:prstGeom>
          <a:solidFill>
            <a:schemeClr val="lt1"/>
          </a:solidFill>
          <a:ln w="28575" cap="flat" cmpd="sng">
            <a:solidFill>
              <a:srgbClr val="999999"/>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solidFill>
                  <a:srgbClr val="999999"/>
                </a:solidFill>
                <a:latin typeface="Helvetica Neue"/>
                <a:ea typeface="Helvetica Neue"/>
                <a:cs typeface="Helvetica Neue"/>
                <a:sym typeface="Helvetica Neue"/>
              </a:rPr>
              <a:t>System Verification</a:t>
            </a:r>
            <a:endParaRPr sz="1100" b="1">
              <a:solidFill>
                <a:srgbClr val="999999"/>
              </a:solidFill>
              <a:latin typeface="Helvetica Neue"/>
              <a:ea typeface="Helvetica Neue"/>
              <a:cs typeface="Helvetica Neue"/>
              <a:sym typeface="Helvetica Neue"/>
            </a:endParaRPr>
          </a:p>
        </p:txBody>
      </p:sp>
      <p:sp>
        <p:nvSpPr>
          <p:cNvPr id="630" name="Google Shape;630;g103b319fe01_22_223"/>
          <p:cNvSpPr/>
          <p:nvPr/>
        </p:nvSpPr>
        <p:spPr>
          <a:xfrm>
            <a:off x="7200907" y="1191309"/>
            <a:ext cx="1714500" cy="857400"/>
          </a:xfrm>
          <a:prstGeom prst="roundRect">
            <a:avLst>
              <a:gd name="adj" fmla="val 16667"/>
            </a:avLst>
          </a:prstGeom>
          <a:solidFill>
            <a:schemeClr val="lt1"/>
          </a:solidFill>
          <a:ln w="28575" cap="flat" cmpd="sng">
            <a:solidFill>
              <a:srgbClr val="999999"/>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solidFill>
                  <a:srgbClr val="999999"/>
                </a:solidFill>
                <a:latin typeface="Helvetica Neue"/>
                <a:ea typeface="Helvetica Neue"/>
                <a:cs typeface="Helvetica Neue"/>
                <a:sym typeface="Helvetica Neue"/>
              </a:rPr>
              <a:t>System Validation</a:t>
            </a:r>
            <a:endParaRPr sz="1100" b="1">
              <a:solidFill>
                <a:srgbClr val="999999"/>
              </a:solidFill>
              <a:latin typeface="Helvetica Neue"/>
              <a:ea typeface="Helvetica Neue"/>
              <a:cs typeface="Helvetica Neue"/>
              <a:sym typeface="Helvetica Neue"/>
            </a:endParaRPr>
          </a:p>
        </p:txBody>
      </p:sp>
      <p:sp>
        <p:nvSpPr>
          <p:cNvPr id="631" name="Google Shape;631;g103b319fe01_22_223"/>
          <p:cNvSpPr/>
          <p:nvPr/>
        </p:nvSpPr>
        <p:spPr>
          <a:xfrm>
            <a:off x="2233432" y="4127431"/>
            <a:ext cx="1143000" cy="365700"/>
          </a:xfrm>
          <a:prstGeom prst="roundRect">
            <a:avLst>
              <a:gd name="adj" fmla="val 16667"/>
            </a:avLst>
          </a:prstGeom>
          <a:solidFill>
            <a:schemeClr val="lt1"/>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rgbClr val="999999"/>
                </a:solidFill>
                <a:latin typeface="Helvetica Neue Light"/>
                <a:ea typeface="Helvetica Neue Light"/>
                <a:cs typeface="Helvetica Neue Light"/>
                <a:sym typeface="Helvetica Neue Light"/>
              </a:rPr>
              <a:t>Individual Container Tests</a:t>
            </a:r>
            <a:endParaRPr sz="900">
              <a:solidFill>
                <a:srgbClr val="999999"/>
              </a:solidFill>
              <a:latin typeface="Helvetica Neue Light"/>
              <a:ea typeface="Helvetica Neue Light"/>
              <a:cs typeface="Helvetica Neue Light"/>
              <a:sym typeface="Helvetica Neue Light"/>
            </a:endParaRPr>
          </a:p>
        </p:txBody>
      </p:sp>
      <p:sp>
        <p:nvSpPr>
          <p:cNvPr id="632" name="Google Shape;632;g103b319fe01_22_223"/>
          <p:cNvSpPr/>
          <p:nvPr/>
        </p:nvSpPr>
        <p:spPr>
          <a:xfrm>
            <a:off x="3595107" y="4127431"/>
            <a:ext cx="1143000" cy="365700"/>
          </a:xfrm>
          <a:prstGeom prst="roundRect">
            <a:avLst>
              <a:gd name="adj" fmla="val 16667"/>
            </a:avLst>
          </a:prstGeom>
          <a:solidFill>
            <a:schemeClr val="lt1"/>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rgbClr val="999999"/>
                </a:solidFill>
                <a:latin typeface="Helvetica Neue Light"/>
                <a:ea typeface="Helvetica Neue Light"/>
                <a:cs typeface="Helvetica Neue Light"/>
                <a:sym typeface="Helvetica Neue Light"/>
              </a:rPr>
              <a:t>Hardware Fit Checks</a:t>
            </a:r>
            <a:endParaRPr sz="900">
              <a:solidFill>
                <a:srgbClr val="999999"/>
              </a:solidFill>
              <a:latin typeface="Helvetica Neue Light"/>
              <a:ea typeface="Helvetica Neue Light"/>
              <a:cs typeface="Helvetica Neue Light"/>
              <a:sym typeface="Helvetica Neue Light"/>
            </a:endParaRPr>
          </a:p>
        </p:txBody>
      </p:sp>
      <p:sp>
        <p:nvSpPr>
          <p:cNvPr id="633" name="Google Shape;633;g103b319fe01_22_223"/>
          <p:cNvSpPr/>
          <p:nvPr/>
        </p:nvSpPr>
        <p:spPr>
          <a:xfrm>
            <a:off x="4956782" y="4127431"/>
            <a:ext cx="1143000" cy="365700"/>
          </a:xfrm>
          <a:prstGeom prst="roundRect">
            <a:avLst>
              <a:gd name="adj" fmla="val 16667"/>
            </a:avLst>
          </a:prstGeom>
          <a:solidFill>
            <a:srgbClr val="D9D2E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Helvetica Neue Light"/>
                <a:ea typeface="Helvetica Neue Light"/>
                <a:cs typeface="Helvetica Neue Light"/>
                <a:sym typeface="Helvetica Neue Light"/>
              </a:rPr>
              <a:t>RF Characterization</a:t>
            </a:r>
            <a:endParaRPr sz="900">
              <a:latin typeface="Helvetica Neue Light"/>
              <a:ea typeface="Helvetica Neue Light"/>
              <a:cs typeface="Helvetica Neue Light"/>
              <a:sym typeface="Helvetica Neue Light"/>
            </a:endParaRPr>
          </a:p>
        </p:txBody>
      </p:sp>
      <p:sp>
        <p:nvSpPr>
          <p:cNvPr id="634" name="Google Shape;634;g103b319fe01_22_223"/>
          <p:cNvSpPr/>
          <p:nvPr/>
        </p:nvSpPr>
        <p:spPr>
          <a:xfrm>
            <a:off x="6513886" y="2417688"/>
            <a:ext cx="1463100" cy="365700"/>
          </a:xfrm>
          <a:prstGeom prst="roundRect">
            <a:avLst>
              <a:gd name="adj" fmla="val 16667"/>
            </a:avLst>
          </a:prstGeom>
          <a:solidFill>
            <a:schemeClr val="lt1"/>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rgbClr val="999999"/>
                </a:solidFill>
                <a:latin typeface="Helvetica Neue Light"/>
                <a:ea typeface="Helvetica Neue Light"/>
                <a:cs typeface="Helvetica Neue Light"/>
                <a:sym typeface="Helvetica Neue Light"/>
              </a:rPr>
              <a:t>Integrated Systems Test - Lab</a:t>
            </a:r>
            <a:endParaRPr sz="900">
              <a:solidFill>
                <a:srgbClr val="999999"/>
              </a:solidFill>
              <a:latin typeface="Helvetica Neue Light"/>
              <a:ea typeface="Helvetica Neue Light"/>
              <a:cs typeface="Helvetica Neue Light"/>
              <a:sym typeface="Helvetica Neue Light"/>
            </a:endParaRPr>
          </a:p>
        </p:txBody>
      </p:sp>
      <p:sp>
        <p:nvSpPr>
          <p:cNvPr id="635" name="Google Shape;635;g103b319fe01_22_223"/>
          <p:cNvSpPr/>
          <p:nvPr/>
        </p:nvSpPr>
        <p:spPr>
          <a:xfrm>
            <a:off x="7326607" y="1570875"/>
            <a:ext cx="1463100" cy="365700"/>
          </a:xfrm>
          <a:prstGeom prst="roundRect">
            <a:avLst>
              <a:gd name="adj" fmla="val 16667"/>
            </a:avLst>
          </a:prstGeom>
          <a:solidFill>
            <a:schemeClr val="lt1"/>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rgbClr val="999999"/>
                </a:solidFill>
                <a:latin typeface="Helvetica Neue Light"/>
                <a:ea typeface="Helvetica Neue Light"/>
                <a:cs typeface="Helvetica Neue Light"/>
                <a:sym typeface="Helvetica Neue Light"/>
              </a:rPr>
              <a:t>Squaw Mountain Field Test</a:t>
            </a:r>
            <a:endParaRPr sz="900">
              <a:solidFill>
                <a:srgbClr val="999999"/>
              </a:solidFill>
              <a:latin typeface="Helvetica Neue Light"/>
              <a:ea typeface="Helvetica Neue Light"/>
              <a:cs typeface="Helvetica Neue Light"/>
              <a:sym typeface="Helvetica Neue Light"/>
            </a:endParaRPr>
          </a:p>
        </p:txBody>
      </p:sp>
      <p:sp>
        <p:nvSpPr>
          <p:cNvPr id="636" name="Google Shape;636;g103b319fe01_22_223"/>
          <p:cNvSpPr/>
          <p:nvPr/>
        </p:nvSpPr>
        <p:spPr>
          <a:xfrm>
            <a:off x="6318457" y="4127431"/>
            <a:ext cx="1143000" cy="365700"/>
          </a:xfrm>
          <a:prstGeom prst="roundRect">
            <a:avLst>
              <a:gd name="adj" fmla="val 16667"/>
            </a:avLst>
          </a:prstGeom>
          <a:solidFill>
            <a:srgbClr val="D9D2E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Helvetica Neue Light"/>
                <a:ea typeface="Helvetica Neue Light"/>
                <a:cs typeface="Helvetica Neue Light"/>
                <a:sym typeface="Helvetica Neue Light"/>
              </a:rPr>
              <a:t>Thermal Characterization</a:t>
            </a:r>
            <a:endParaRPr sz="900">
              <a:latin typeface="Helvetica Neue Light"/>
              <a:ea typeface="Helvetica Neue Light"/>
              <a:cs typeface="Helvetica Neue Light"/>
              <a:sym typeface="Helvetica Neue Light"/>
            </a:endParaRPr>
          </a:p>
        </p:txBody>
      </p:sp>
      <p:sp>
        <p:nvSpPr>
          <p:cNvPr id="637" name="Google Shape;637;g103b319fe01_22_223"/>
          <p:cNvSpPr/>
          <p:nvPr/>
        </p:nvSpPr>
        <p:spPr>
          <a:xfrm>
            <a:off x="7680132" y="4127431"/>
            <a:ext cx="1143000" cy="365700"/>
          </a:xfrm>
          <a:prstGeom prst="roundRect">
            <a:avLst>
              <a:gd name="adj" fmla="val 16667"/>
            </a:avLst>
          </a:prstGeom>
          <a:solidFill>
            <a:srgbClr val="D9D2E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Helvetica Neue Light"/>
                <a:ea typeface="Helvetica Neue Light"/>
                <a:cs typeface="Helvetica Neue Light"/>
                <a:sym typeface="Helvetica Neue Light"/>
              </a:rPr>
              <a:t>Electronics Characterization</a:t>
            </a:r>
            <a:endParaRPr sz="900">
              <a:latin typeface="Helvetica Neue Light"/>
              <a:ea typeface="Helvetica Neue Light"/>
              <a:cs typeface="Helvetica Neue Light"/>
              <a:sym typeface="Helvetica Neue Light"/>
            </a:endParaRPr>
          </a:p>
        </p:txBody>
      </p:sp>
      <p:sp>
        <p:nvSpPr>
          <p:cNvPr id="638" name="Google Shape;638;g103b319fe01_22_223"/>
          <p:cNvSpPr/>
          <p:nvPr/>
        </p:nvSpPr>
        <p:spPr>
          <a:xfrm>
            <a:off x="3933332" y="3287980"/>
            <a:ext cx="1143000" cy="365700"/>
          </a:xfrm>
          <a:prstGeom prst="roundRect">
            <a:avLst>
              <a:gd name="adj" fmla="val 16667"/>
            </a:avLst>
          </a:prstGeom>
          <a:solidFill>
            <a:schemeClr val="lt1"/>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rgbClr val="999999"/>
                </a:solidFill>
                <a:latin typeface="Helvetica Neue Light"/>
                <a:ea typeface="Helvetica Neue Light"/>
                <a:cs typeface="Helvetica Neue Light"/>
                <a:sym typeface="Helvetica Neue Light"/>
              </a:rPr>
              <a:t>Software Integration Tests</a:t>
            </a:r>
            <a:endParaRPr sz="900">
              <a:solidFill>
                <a:srgbClr val="999999"/>
              </a:solidFill>
              <a:latin typeface="Helvetica Neue Light"/>
              <a:ea typeface="Helvetica Neue Light"/>
              <a:cs typeface="Helvetica Neue Light"/>
              <a:sym typeface="Helvetica Neue Light"/>
            </a:endParaRPr>
          </a:p>
        </p:txBody>
      </p:sp>
      <p:sp>
        <p:nvSpPr>
          <p:cNvPr id="639" name="Google Shape;639;g103b319fe01_22_223"/>
          <p:cNvSpPr/>
          <p:nvPr/>
        </p:nvSpPr>
        <p:spPr>
          <a:xfrm>
            <a:off x="5191048" y="3287980"/>
            <a:ext cx="1143000" cy="365700"/>
          </a:xfrm>
          <a:prstGeom prst="roundRect">
            <a:avLst>
              <a:gd name="adj" fmla="val 16667"/>
            </a:avLst>
          </a:prstGeom>
          <a:solidFill>
            <a:schemeClr val="lt1"/>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rgbClr val="999999"/>
                </a:solidFill>
                <a:latin typeface="Helvetica Neue Light"/>
                <a:ea typeface="Helvetica Neue Light"/>
                <a:cs typeface="Helvetica Neue Light"/>
                <a:sym typeface="Helvetica Neue Light"/>
              </a:rPr>
              <a:t>Electronics Integration Tests</a:t>
            </a:r>
            <a:endParaRPr sz="900">
              <a:solidFill>
                <a:srgbClr val="999999"/>
              </a:solidFill>
              <a:latin typeface="Helvetica Neue Light"/>
              <a:ea typeface="Helvetica Neue Light"/>
              <a:cs typeface="Helvetica Neue Light"/>
              <a:sym typeface="Helvetica Neue Light"/>
            </a:endParaRPr>
          </a:p>
        </p:txBody>
      </p:sp>
      <p:sp>
        <p:nvSpPr>
          <p:cNvPr id="640" name="Google Shape;640;g103b319fe01_22_223"/>
          <p:cNvSpPr/>
          <p:nvPr/>
        </p:nvSpPr>
        <p:spPr>
          <a:xfrm>
            <a:off x="6448764" y="3287980"/>
            <a:ext cx="1143000" cy="365700"/>
          </a:xfrm>
          <a:prstGeom prst="roundRect">
            <a:avLst>
              <a:gd name="adj" fmla="val 16667"/>
            </a:avLst>
          </a:prstGeom>
          <a:solidFill>
            <a:schemeClr val="lt1"/>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rgbClr val="999999"/>
                </a:solidFill>
                <a:latin typeface="Helvetica Neue Light"/>
                <a:ea typeface="Helvetica Neue Light"/>
                <a:cs typeface="Helvetica Neue Light"/>
                <a:sym typeface="Helvetica Neue Light"/>
              </a:rPr>
              <a:t>Ground Station Integration Tests</a:t>
            </a:r>
            <a:endParaRPr sz="900">
              <a:solidFill>
                <a:srgbClr val="999999"/>
              </a:solidFill>
              <a:latin typeface="Helvetica Neue Light"/>
              <a:ea typeface="Helvetica Neue Light"/>
              <a:cs typeface="Helvetica Neue Light"/>
              <a:sym typeface="Helvetica Neue Light"/>
            </a:endParaRPr>
          </a:p>
        </p:txBody>
      </p:sp>
      <p:sp>
        <p:nvSpPr>
          <p:cNvPr id="641" name="Google Shape;641;g103b319fe01_22_223"/>
          <p:cNvSpPr/>
          <p:nvPr/>
        </p:nvSpPr>
        <p:spPr>
          <a:xfrm>
            <a:off x="7706480" y="3287980"/>
            <a:ext cx="1143000" cy="365700"/>
          </a:xfrm>
          <a:prstGeom prst="roundRect">
            <a:avLst>
              <a:gd name="adj" fmla="val 16667"/>
            </a:avLst>
          </a:prstGeom>
          <a:solidFill>
            <a:schemeClr val="lt1"/>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rgbClr val="999999"/>
                </a:solidFill>
                <a:latin typeface="Helvetica Neue Light"/>
                <a:ea typeface="Helvetica Neue Light"/>
                <a:cs typeface="Helvetica Neue Light"/>
                <a:sym typeface="Helvetica Neue Light"/>
              </a:rPr>
              <a:t>Assembly Fit Checks</a:t>
            </a:r>
            <a:endParaRPr sz="900">
              <a:solidFill>
                <a:srgbClr val="999999"/>
              </a:solidFill>
              <a:latin typeface="Helvetica Neue Light"/>
              <a:ea typeface="Helvetica Neue Light"/>
              <a:cs typeface="Helvetica Neue Light"/>
              <a:sym typeface="Helvetica Neue Light"/>
            </a:endParaRPr>
          </a:p>
        </p:txBody>
      </p:sp>
      <p:sp>
        <p:nvSpPr>
          <p:cNvPr id="642" name="Google Shape;642;g103b319fe01_22_223"/>
          <p:cNvSpPr txBox="1"/>
          <p:nvPr/>
        </p:nvSpPr>
        <p:spPr>
          <a:xfrm>
            <a:off x="98025" y="1046325"/>
            <a:ext cx="5413800" cy="1369800"/>
          </a:xfrm>
          <a:prstGeom prst="rect">
            <a:avLst/>
          </a:prstGeom>
          <a:noFill/>
          <a:ln>
            <a:noFill/>
          </a:ln>
        </p:spPr>
        <p:txBody>
          <a:bodyPr spcFirstLastPara="1" wrap="square" lIns="91425" tIns="91425" rIns="91425" bIns="91425" anchor="t" anchorCtr="0">
            <a:spAutoFit/>
          </a:bodyPr>
          <a:lstStyle/>
          <a:p>
            <a:pPr marL="457200" lvl="0" indent="-317500" algn="l" rtl="0">
              <a:lnSpc>
                <a:spcPct val="150000"/>
              </a:lnSpc>
              <a:spcBef>
                <a:spcPts val="0"/>
              </a:spcBef>
              <a:spcAft>
                <a:spcPts val="0"/>
              </a:spcAft>
              <a:buSzPts val="1400"/>
              <a:buFont typeface="Helvetica Neue"/>
              <a:buChar char="●"/>
            </a:pPr>
            <a:r>
              <a:rPr lang="en">
                <a:latin typeface="Helvetica Neue"/>
                <a:ea typeface="Helvetica Neue"/>
                <a:cs typeface="Helvetica Neue"/>
                <a:sym typeface="Helvetica Neue"/>
              </a:rPr>
              <a:t>Models are used to design &amp; verify major project components</a:t>
            </a:r>
            <a:endParaRPr>
              <a:latin typeface="Helvetica Neue"/>
              <a:ea typeface="Helvetica Neue"/>
              <a:cs typeface="Helvetica Neue"/>
              <a:sym typeface="Helvetica Neue"/>
            </a:endParaRPr>
          </a:p>
          <a:p>
            <a:pPr marL="457200" lvl="0" indent="-317500" algn="l" rtl="0">
              <a:lnSpc>
                <a:spcPct val="150000"/>
              </a:lnSpc>
              <a:spcBef>
                <a:spcPts val="0"/>
              </a:spcBef>
              <a:spcAft>
                <a:spcPts val="0"/>
              </a:spcAft>
              <a:buSzPts val="1400"/>
              <a:buFont typeface="Helvetica Neue"/>
              <a:buChar char="●"/>
            </a:pPr>
            <a:r>
              <a:rPr lang="en">
                <a:latin typeface="Helvetica Neue"/>
                <a:ea typeface="Helvetica Neue"/>
                <a:cs typeface="Helvetica Neue"/>
                <a:sym typeface="Helvetica Neue"/>
              </a:rPr>
              <a:t>To verify against predictive models, designs must be characterized in the metrics the which models output</a:t>
            </a:r>
            <a:endParaRPr>
              <a:latin typeface="Helvetica Neue"/>
              <a:ea typeface="Helvetica Neue"/>
              <a:cs typeface="Helvetica Neue"/>
              <a:sym typeface="Helvetica Neue"/>
            </a:endParaRPr>
          </a:p>
        </p:txBody>
      </p:sp>
      <p:sp>
        <p:nvSpPr>
          <p:cNvPr id="643" name="Google Shape;643;g103b319fe01_22_223"/>
          <p:cNvSpPr/>
          <p:nvPr/>
        </p:nvSpPr>
        <p:spPr>
          <a:xfrm>
            <a:off x="4956782" y="4127431"/>
            <a:ext cx="1143000" cy="365700"/>
          </a:xfrm>
          <a:prstGeom prst="roundRect">
            <a:avLst>
              <a:gd name="adj" fmla="val 16667"/>
            </a:avLst>
          </a:prstGeom>
          <a:solidFill>
            <a:srgbClr val="D9D2E9"/>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Helvetica Neue Light"/>
                <a:ea typeface="Helvetica Neue Light"/>
                <a:cs typeface="Helvetica Neue Light"/>
                <a:sym typeface="Helvetica Neue Light"/>
              </a:rPr>
              <a:t>RF Characterization</a:t>
            </a:r>
            <a:endParaRPr sz="900">
              <a:latin typeface="Helvetica Neue Light"/>
              <a:ea typeface="Helvetica Neue Light"/>
              <a:cs typeface="Helvetica Neue Light"/>
              <a:sym typeface="Helvetica Neue Light"/>
            </a:endParaRPr>
          </a:p>
        </p:txBody>
      </p:sp>
      <p:sp>
        <p:nvSpPr>
          <p:cNvPr id="644" name="Google Shape;644;g103b319fe01_22_223"/>
          <p:cNvSpPr/>
          <p:nvPr/>
        </p:nvSpPr>
        <p:spPr>
          <a:xfrm>
            <a:off x="6318457" y="4127431"/>
            <a:ext cx="1143000" cy="365700"/>
          </a:xfrm>
          <a:prstGeom prst="roundRect">
            <a:avLst>
              <a:gd name="adj" fmla="val 16667"/>
            </a:avLst>
          </a:prstGeom>
          <a:solidFill>
            <a:srgbClr val="D9D2E9"/>
          </a:solid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Helvetica Neue Light"/>
                <a:ea typeface="Helvetica Neue Light"/>
                <a:cs typeface="Helvetica Neue Light"/>
                <a:sym typeface="Helvetica Neue Light"/>
              </a:rPr>
              <a:t>Thermal Characterization</a:t>
            </a:r>
            <a:endParaRPr sz="900">
              <a:latin typeface="Helvetica Neue Light"/>
              <a:ea typeface="Helvetica Neue Light"/>
              <a:cs typeface="Helvetica Neue Light"/>
              <a:sym typeface="Helvetica Neue Light"/>
            </a:endParaRPr>
          </a:p>
        </p:txBody>
      </p:sp>
      <p:sp>
        <p:nvSpPr>
          <p:cNvPr id="645" name="Google Shape;645;g103b319fe01_22_223"/>
          <p:cNvSpPr/>
          <p:nvPr/>
        </p:nvSpPr>
        <p:spPr>
          <a:xfrm>
            <a:off x="7680132" y="4127431"/>
            <a:ext cx="1143000" cy="365700"/>
          </a:xfrm>
          <a:prstGeom prst="roundRect">
            <a:avLst>
              <a:gd name="adj" fmla="val 16667"/>
            </a:avLst>
          </a:prstGeom>
          <a:solidFill>
            <a:srgbClr val="D9D2E9"/>
          </a:solidFill>
          <a:ln w="9525" cap="flat" cmpd="sng">
            <a:solidFill>
              <a:srgbClr val="99999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solidFill>
                  <a:srgbClr val="999999"/>
                </a:solidFill>
                <a:latin typeface="Helvetica Neue Light"/>
                <a:ea typeface="Helvetica Neue Light"/>
                <a:cs typeface="Helvetica Neue Light"/>
                <a:sym typeface="Helvetica Neue Light"/>
              </a:rPr>
              <a:t>Electronics Characterization</a:t>
            </a:r>
            <a:endParaRPr sz="900">
              <a:solidFill>
                <a:srgbClr val="999999"/>
              </a:solidFill>
              <a:latin typeface="Helvetica Neue Light"/>
              <a:ea typeface="Helvetica Neue Light"/>
              <a:cs typeface="Helvetica Neue Light"/>
              <a:sym typeface="Helvetica Neue 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4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g103b319fe01_22_433"/>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RF Testing - General Test Setup</a:t>
            </a:r>
            <a:endParaRPr/>
          </a:p>
        </p:txBody>
      </p:sp>
      <p:sp>
        <p:nvSpPr>
          <p:cNvPr id="651" name="Google Shape;651;g103b319fe01_22_4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solidFill>
                  <a:schemeClr val="dk1"/>
                </a:solidFill>
              </a:rPr>
              <a:t>45</a:t>
            </a:fld>
            <a:endParaRPr>
              <a:solidFill>
                <a:schemeClr val="dk1"/>
              </a:solidFill>
              <a:latin typeface="Arial"/>
              <a:ea typeface="Arial"/>
              <a:cs typeface="Arial"/>
              <a:sym typeface="Arial"/>
            </a:endParaRPr>
          </a:p>
        </p:txBody>
      </p:sp>
      <p:sp>
        <p:nvSpPr>
          <p:cNvPr id="652" name="Google Shape;652;g103b319fe01_22_43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b="1"/>
              <a:t>Test Setup</a:t>
            </a:r>
            <a:endParaRPr/>
          </a:p>
          <a:p>
            <a:pPr marL="457200" lvl="0" indent="-342900" algn="l" rtl="0">
              <a:spcBef>
                <a:spcPts val="0"/>
              </a:spcBef>
              <a:spcAft>
                <a:spcPts val="0"/>
              </a:spcAft>
              <a:buSzPts val="1800"/>
              <a:buChar char="●"/>
            </a:pPr>
            <a:r>
              <a:rPr lang="en"/>
              <a:t>Two SDRs connected to computers passing data</a:t>
            </a:r>
            <a:endParaRPr/>
          </a:p>
          <a:p>
            <a:pPr marL="914400" lvl="1" indent="-317500" algn="l" rtl="0">
              <a:spcBef>
                <a:spcPts val="0"/>
              </a:spcBef>
              <a:spcAft>
                <a:spcPts val="0"/>
              </a:spcAft>
              <a:buSzPts val="1400"/>
              <a:buChar char="○"/>
            </a:pPr>
            <a:r>
              <a:rPr lang="en"/>
              <a:t>Allows for configuration of SDRs </a:t>
            </a:r>
            <a:endParaRPr/>
          </a:p>
          <a:p>
            <a:pPr marL="914400" lvl="1" indent="-317500" algn="l" rtl="0">
              <a:spcBef>
                <a:spcPts val="0"/>
              </a:spcBef>
              <a:spcAft>
                <a:spcPts val="0"/>
              </a:spcAft>
              <a:buSzPts val="1400"/>
              <a:buChar char="○"/>
            </a:pPr>
            <a:r>
              <a:rPr lang="en"/>
              <a:t>Recording incoming received data</a:t>
            </a:r>
            <a:endParaRPr/>
          </a:p>
          <a:p>
            <a:pPr marL="457200" lvl="0" indent="-342900" algn="l" rtl="0">
              <a:spcBef>
                <a:spcPts val="0"/>
              </a:spcBef>
              <a:spcAft>
                <a:spcPts val="0"/>
              </a:spcAft>
              <a:buSzPts val="1800"/>
              <a:buChar char="●"/>
            </a:pPr>
            <a:r>
              <a:rPr lang="en"/>
              <a:t>Variables are:</a:t>
            </a:r>
            <a:endParaRPr/>
          </a:p>
          <a:p>
            <a:pPr marL="914400" lvl="1" indent="-317500" algn="l" rtl="0">
              <a:spcBef>
                <a:spcPts val="0"/>
              </a:spcBef>
              <a:spcAft>
                <a:spcPts val="0"/>
              </a:spcAft>
              <a:buSzPts val="1400"/>
              <a:buChar char="○"/>
            </a:pPr>
            <a:r>
              <a:rPr lang="en"/>
              <a:t>The medium between the radios (cables, antennas, atmosphere)</a:t>
            </a:r>
            <a:endParaRPr/>
          </a:p>
          <a:p>
            <a:pPr marL="914400" lvl="1" indent="-317500" algn="l" rtl="0">
              <a:spcBef>
                <a:spcPts val="0"/>
              </a:spcBef>
              <a:spcAft>
                <a:spcPts val="0"/>
              </a:spcAft>
              <a:buSzPts val="1400"/>
              <a:buChar char="○"/>
            </a:pPr>
            <a:r>
              <a:rPr lang="en"/>
              <a:t>Transmitted Power</a:t>
            </a:r>
            <a:endParaRPr/>
          </a:p>
          <a:p>
            <a:pPr marL="0" lvl="0" indent="0" algn="l" rtl="0">
              <a:spcBef>
                <a:spcPts val="0"/>
              </a:spcBef>
              <a:spcAft>
                <a:spcPts val="0"/>
              </a:spcAft>
              <a:buNone/>
            </a:pPr>
            <a:endParaRPr sz="1600"/>
          </a:p>
          <a:p>
            <a:pPr marL="0" lvl="0" indent="0" algn="l" rtl="0">
              <a:spcBef>
                <a:spcPts val="0"/>
              </a:spcBef>
              <a:spcAft>
                <a:spcPts val="0"/>
              </a:spcAft>
              <a:buNone/>
            </a:pPr>
            <a:r>
              <a:rPr lang="en" b="1"/>
              <a:t>Measurements</a:t>
            </a:r>
            <a:endParaRPr b="1"/>
          </a:p>
          <a:p>
            <a:pPr marL="457200" lvl="0" indent="-342900" algn="l" rtl="0">
              <a:spcBef>
                <a:spcPts val="0"/>
              </a:spcBef>
              <a:spcAft>
                <a:spcPts val="0"/>
              </a:spcAft>
              <a:buSzPts val="1800"/>
              <a:buChar char="●"/>
            </a:pPr>
            <a:r>
              <a:rPr lang="en"/>
              <a:t>Integrate receiving SDR voltage over time</a:t>
            </a:r>
            <a:endParaRPr/>
          </a:p>
          <a:p>
            <a:pPr marL="457200" lvl="0" indent="-342900" algn="l" rtl="0">
              <a:spcBef>
                <a:spcPts val="0"/>
              </a:spcBef>
              <a:spcAft>
                <a:spcPts val="0"/>
              </a:spcAft>
              <a:buSzPts val="1800"/>
              <a:buChar char="●"/>
            </a:pPr>
            <a:r>
              <a:rPr lang="en"/>
              <a:t>Use Ohm’s law with known input impedance (50 Ω) to calculate average received power:</a:t>
            </a:r>
            <a:endParaRPr/>
          </a:p>
        </p:txBody>
      </p:sp>
      <p:pic>
        <p:nvPicPr>
          <p:cNvPr id="653" name="Google Shape;653;g103b319fe01_22_433"/>
          <p:cNvPicPr preferRelativeResize="0"/>
          <p:nvPr/>
        </p:nvPicPr>
        <p:blipFill>
          <a:blip r:embed="rId3">
            <a:alphaModFix/>
          </a:blip>
          <a:stretch>
            <a:fillRect/>
          </a:stretch>
        </p:blipFill>
        <p:spPr>
          <a:xfrm>
            <a:off x="1146000" y="862408"/>
            <a:ext cx="6852000" cy="314225"/>
          </a:xfrm>
          <a:prstGeom prst="rect">
            <a:avLst/>
          </a:prstGeom>
          <a:noFill/>
          <a:ln>
            <a:noFill/>
          </a:ln>
        </p:spPr>
      </p:pic>
      <p:pic>
        <p:nvPicPr>
          <p:cNvPr id="654" name="Google Shape;654;g103b319fe01_22_433"/>
          <p:cNvPicPr preferRelativeResize="0"/>
          <p:nvPr/>
        </p:nvPicPr>
        <p:blipFill>
          <a:blip r:embed="rId4">
            <a:alphaModFix/>
          </a:blip>
          <a:stretch>
            <a:fillRect/>
          </a:stretch>
        </p:blipFill>
        <p:spPr>
          <a:xfrm>
            <a:off x="2763504" y="4170041"/>
            <a:ext cx="5000394" cy="7937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g102b9f51288_1_0"/>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RF </a:t>
            </a:r>
            <a:r>
              <a:rPr lang="e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
                  </a:ext>
                </a:extLst>
              </a:rPr>
              <a:t>Testing</a:t>
            </a:r>
            <a:r>
              <a:rPr lang="en"/>
              <a:t> - Wired Test Setup</a:t>
            </a:r>
            <a:endParaRPr/>
          </a:p>
        </p:txBody>
      </p:sp>
      <p:sp>
        <p:nvSpPr>
          <p:cNvPr id="660" name="Google Shape;660;g102b9f51288_1_0"/>
          <p:cNvSpPr txBox="1">
            <a:spLocks noGrp="1"/>
          </p:cNvSpPr>
          <p:nvPr>
            <p:ph type="body" idx="1"/>
          </p:nvPr>
        </p:nvSpPr>
        <p:spPr>
          <a:xfrm>
            <a:off x="228600" y="992475"/>
            <a:ext cx="4609200" cy="38058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Begin with wired testing in order to verify and characterize transmit power</a:t>
            </a:r>
            <a:endParaRPr/>
          </a:p>
          <a:p>
            <a:pPr marL="914400" lvl="1" indent="-317500" algn="l" rtl="0">
              <a:spcBef>
                <a:spcPts val="0"/>
              </a:spcBef>
              <a:spcAft>
                <a:spcPts val="0"/>
              </a:spcAft>
              <a:buSzPts val="1400"/>
              <a:buChar char="○"/>
            </a:pPr>
            <a:r>
              <a:rPr lang="en"/>
              <a:t>1 mW max for LimeSDR</a:t>
            </a:r>
            <a:endParaRPr/>
          </a:p>
          <a:p>
            <a:pPr marL="914400" lvl="1" indent="-317500" algn="l" rtl="0">
              <a:spcBef>
                <a:spcPts val="0"/>
              </a:spcBef>
              <a:spcAft>
                <a:spcPts val="0"/>
              </a:spcAft>
              <a:buSzPts val="1400"/>
              <a:buChar char="○"/>
            </a:pPr>
            <a:r>
              <a:rPr lang="en"/>
              <a:t>20 mW max for HackRF One</a:t>
            </a:r>
            <a:endParaRPr/>
          </a:p>
          <a:p>
            <a:pPr marL="457200" lvl="0" indent="-342900" algn="l" rtl="0">
              <a:spcBef>
                <a:spcPts val="0"/>
              </a:spcBef>
              <a:spcAft>
                <a:spcPts val="0"/>
              </a:spcAft>
              <a:buSzPts val="1800"/>
              <a:buChar char="●"/>
            </a:pPr>
            <a:r>
              <a:rPr lang="en"/>
              <a:t>Connect receive and transport ports with an attenuator between them</a:t>
            </a:r>
            <a:endParaRPr/>
          </a:p>
          <a:p>
            <a:pPr marL="914400" lvl="1" indent="-317500" algn="l" rtl="0">
              <a:spcBef>
                <a:spcPts val="0"/>
              </a:spcBef>
              <a:spcAft>
                <a:spcPts val="0"/>
              </a:spcAft>
              <a:buSzPts val="1400"/>
              <a:buChar char="○"/>
            </a:pPr>
            <a:r>
              <a:rPr lang="en"/>
              <a:t>Attenuator protects receive port </a:t>
            </a:r>
            <a:endParaRPr/>
          </a:p>
          <a:p>
            <a:pPr marL="457200" lvl="0" indent="-342900" algn="l" rtl="0">
              <a:spcBef>
                <a:spcPts val="0"/>
              </a:spcBef>
              <a:spcAft>
                <a:spcPts val="0"/>
              </a:spcAft>
              <a:buSzPts val="1800"/>
              <a:buChar char="●"/>
            </a:pPr>
            <a:r>
              <a:rPr lang="en"/>
              <a:t>Transmit power can be computed as the sum of the received power, cable losses, and attenuator value</a:t>
            </a:r>
            <a:endParaRPr/>
          </a:p>
        </p:txBody>
      </p:sp>
      <p:sp>
        <p:nvSpPr>
          <p:cNvPr id="661" name="Google Shape;661;g102b9f51288_1_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46</a:t>
            </a:fld>
            <a:endParaRPr>
              <a:latin typeface="Arial"/>
              <a:ea typeface="Arial"/>
              <a:cs typeface="Arial"/>
              <a:sym typeface="Arial"/>
            </a:endParaRPr>
          </a:p>
        </p:txBody>
      </p:sp>
      <p:pic>
        <p:nvPicPr>
          <p:cNvPr id="662" name="Google Shape;662;g102b9f51288_1_0"/>
          <p:cNvPicPr preferRelativeResize="0"/>
          <p:nvPr/>
        </p:nvPicPr>
        <p:blipFill>
          <a:blip r:embed="rId3">
            <a:alphaModFix/>
          </a:blip>
          <a:stretch>
            <a:fillRect/>
          </a:stretch>
        </p:blipFill>
        <p:spPr>
          <a:xfrm>
            <a:off x="4741625" y="992475"/>
            <a:ext cx="4196274" cy="2872726"/>
          </a:xfrm>
          <a:prstGeom prst="rect">
            <a:avLst/>
          </a:prstGeom>
          <a:noFill/>
          <a:ln>
            <a:noFill/>
          </a:ln>
        </p:spPr>
      </p:pic>
      <p:sp>
        <p:nvSpPr>
          <p:cNvPr id="663" name="Google Shape;663;g102b9f51288_1_0"/>
          <p:cNvSpPr txBox="1"/>
          <p:nvPr/>
        </p:nvSpPr>
        <p:spPr>
          <a:xfrm>
            <a:off x="4114328" y="4026021"/>
            <a:ext cx="4936800" cy="723900"/>
          </a:xfrm>
          <a:prstGeom prst="rect">
            <a:avLst/>
          </a:prstGeom>
          <a:noFill/>
          <a:ln>
            <a:noFill/>
          </a:ln>
        </p:spPr>
        <p:txBody>
          <a:bodyPr spcFirstLastPara="1" wrap="square" lIns="182850" tIns="182850" rIns="182850" bIns="182850" anchor="ctr" anchorCtr="0">
            <a:noAutofit/>
          </a:bodyPr>
          <a:lstStyle/>
          <a:p>
            <a:pPr marL="0" lvl="0" indent="0" algn="l" rtl="0">
              <a:spcBef>
                <a:spcPts val="0"/>
              </a:spcBef>
              <a:spcAft>
                <a:spcPts val="0"/>
              </a:spcAft>
              <a:buNone/>
            </a:pPr>
            <a:r>
              <a:rPr lang="en" sz="3200" i="1">
                <a:latin typeface="Times New Roman"/>
                <a:ea typeface="Times New Roman"/>
                <a:cs typeface="Times New Roman"/>
                <a:sym typeface="Times New Roman"/>
              </a:rPr>
              <a:t>P</a:t>
            </a:r>
            <a:r>
              <a:rPr lang="en" sz="3200" i="1" baseline="-25000">
                <a:latin typeface="Times New Roman"/>
                <a:ea typeface="Times New Roman"/>
                <a:cs typeface="Times New Roman"/>
                <a:sym typeface="Times New Roman"/>
              </a:rPr>
              <a:t>tr</a:t>
            </a:r>
            <a:r>
              <a:rPr lang="en" sz="3200" i="1">
                <a:latin typeface="Times New Roman"/>
                <a:ea typeface="Times New Roman"/>
                <a:cs typeface="Times New Roman"/>
                <a:sym typeface="Times New Roman"/>
              </a:rPr>
              <a:t> = </a:t>
            </a:r>
            <a:r>
              <a:rPr lang="en" sz="3200" i="1">
                <a:solidFill>
                  <a:schemeClr val="dk1"/>
                </a:solidFill>
                <a:latin typeface="Times New Roman"/>
                <a:ea typeface="Times New Roman"/>
                <a:cs typeface="Times New Roman"/>
                <a:sym typeface="Times New Roman"/>
              </a:rPr>
              <a:t>P</a:t>
            </a:r>
            <a:r>
              <a:rPr lang="en" sz="3200" i="1" baseline="-25000">
                <a:solidFill>
                  <a:schemeClr val="dk1"/>
                </a:solidFill>
                <a:latin typeface="Times New Roman"/>
                <a:ea typeface="Times New Roman"/>
                <a:cs typeface="Times New Roman"/>
                <a:sym typeface="Times New Roman"/>
              </a:rPr>
              <a:t>r</a:t>
            </a:r>
            <a:r>
              <a:rPr lang="en" sz="3200" i="1">
                <a:solidFill>
                  <a:schemeClr val="dk1"/>
                </a:solidFill>
                <a:latin typeface="Times New Roman"/>
                <a:ea typeface="Times New Roman"/>
                <a:cs typeface="Times New Roman"/>
                <a:sym typeface="Times New Roman"/>
              </a:rPr>
              <a:t> + G</a:t>
            </a:r>
            <a:r>
              <a:rPr lang="en" sz="3200" i="1" baseline="-25000">
                <a:solidFill>
                  <a:schemeClr val="dk1"/>
                </a:solidFill>
                <a:latin typeface="Times New Roman"/>
                <a:ea typeface="Times New Roman"/>
                <a:cs typeface="Times New Roman"/>
                <a:sym typeface="Times New Roman"/>
              </a:rPr>
              <a:t>attenuator</a:t>
            </a:r>
            <a:r>
              <a:rPr lang="en" sz="1700" i="1">
                <a:solidFill>
                  <a:schemeClr val="dk1"/>
                </a:solidFill>
                <a:latin typeface="Times New Roman"/>
                <a:ea typeface="Times New Roman"/>
                <a:cs typeface="Times New Roman"/>
                <a:sym typeface="Times New Roman"/>
              </a:rPr>
              <a:t> </a:t>
            </a:r>
            <a:r>
              <a:rPr lang="en" sz="3200" i="1">
                <a:solidFill>
                  <a:schemeClr val="dk1"/>
                </a:solidFill>
                <a:latin typeface="Times New Roman"/>
                <a:ea typeface="Times New Roman"/>
                <a:cs typeface="Times New Roman"/>
                <a:sym typeface="Times New Roman"/>
              </a:rPr>
              <a:t>+ L</a:t>
            </a:r>
            <a:r>
              <a:rPr lang="en" sz="3200" i="1" baseline="-25000">
                <a:solidFill>
                  <a:schemeClr val="dk1"/>
                </a:solidFill>
                <a:latin typeface="Times New Roman"/>
                <a:ea typeface="Times New Roman"/>
                <a:cs typeface="Times New Roman"/>
                <a:sym typeface="Times New Roman"/>
              </a:rPr>
              <a:t>cable</a:t>
            </a:r>
            <a:endParaRPr sz="3100" i="1" baseline="-25000">
              <a:latin typeface="Times New Roman"/>
              <a:ea typeface="Times New Roman"/>
              <a:cs typeface="Times New Roman"/>
              <a:sym typeface="Times New Roman"/>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g1049b3fcd2c_1_4"/>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RF Wireless Testing</a:t>
            </a:r>
            <a:endParaRPr/>
          </a:p>
        </p:txBody>
      </p:sp>
      <p:sp>
        <p:nvSpPr>
          <p:cNvPr id="669" name="Google Shape;669;g1049b3fcd2c_1_4"/>
          <p:cNvSpPr txBox="1">
            <a:spLocks noGrp="1"/>
          </p:cNvSpPr>
          <p:nvPr>
            <p:ph type="body" idx="1"/>
          </p:nvPr>
        </p:nvSpPr>
        <p:spPr>
          <a:xfrm>
            <a:off x="161125" y="777300"/>
            <a:ext cx="4417200" cy="3885900"/>
          </a:xfrm>
          <a:prstGeom prst="rect">
            <a:avLst/>
          </a:prstGeom>
        </p:spPr>
        <p:txBody>
          <a:bodyPr spcFirstLastPara="1" wrap="square" lIns="91425" tIns="91425" rIns="91425" bIns="91425" anchor="t" anchorCtr="0">
            <a:normAutofit lnSpcReduction="10000"/>
          </a:bodyPr>
          <a:lstStyle/>
          <a:p>
            <a:pPr marL="457200" lvl="0" indent="-317500" algn="l" rtl="0">
              <a:spcBef>
                <a:spcPts val="0"/>
              </a:spcBef>
              <a:spcAft>
                <a:spcPts val="0"/>
              </a:spcAft>
              <a:buSzPts val="1400"/>
              <a:buFont typeface="Arial"/>
              <a:buChar char="●"/>
            </a:pPr>
            <a:r>
              <a:rPr lang="en"/>
              <a:t>Connect antennas and computers to SDRs</a:t>
            </a:r>
            <a:endParaRPr/>
          </a:p>
          <a:p>
            <a:pPr marL="914400" lvl="1" indent="-317500" algn="l" rtl="0">
              <a:spcBef>
                <a:spcPts val="0"/>
              </a:spcBef>
              <a:spcAft>
                <a:spcPts val="0"/>
              </a:spcAft>
              <a:buSzPts val="1400"/>
              <a:buFont typeface="Arial"/>
              <a:buChar char="○"/>
            </a:pPr>
            <a:r>
              <a:rPr lang="en"/>
              <a:t>2 meter parabolic dish to LimeSDR</a:t>
            </a:r>
            <a:endParaRPr/>
          </a:p>
          <a:p>
            <a:pPr marL="914400" lvl="1" indent="-317500" algn="l" rtl="0">
              <a:spcBef>
                <a:spcPts val="0"/>
              </a:spcBef>
              <a:spcAft>
                <a:spcPts val="0"/>
              </a:spcAft>
              <a:buSzPts val="1400"/>
              <a:buFont typeface="Arial"/>
              <a:buChar char="○"/>
            </a:pPr>
            <a:r>
              <a:rPr lang="en"/>
              <a:t>15 dB testing Yagi antenna to HackRF One</a:t>
            </a:r>
            <a:endParaRPr/>
          </a:p>
          <a:p>
            <a:pPr marL="457200" lvl="0" indent="-317500" algn="l" rtl="0">
              <a:spcBef>
                <a:spcPts val="0"/>
              </a:spcBef>
              <a:spcAft>
                <a:spcPts val="0"/>
              </a:spcAft>
              <a:buSzPts val="1400"/>
              <a:buFont typeface="Arial"/>
              <a:buChar char="●"/>
            </a:pPr>
            <a:r>
              <a:rPr lang="e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
                  </a:ext>
                </a:extLst>
              </a:rPr>
              <a:t>Transmit from one system to the other, computing received power as transmit power is increased</a:t>
            </a:r>
            <a:endParaRPr/>
          </a:p>
          <a:p>
            <a:pPr marL="914400" lvl="1" indent="-317500" algn="l" rtl="0">
              <a:spcBef>
                <a:spcPts val="0"/>
              </a:spcBef>
              <a:spcAft>
                <a:spcPts val="0"/>
              </a:spcAft>
              <a:buSzPts val="1400"/>
              <a:buFont typeface="Arial"/>
              <a:buChar char="○"/>
            </a:pPr>
            <a:r>
              <a:rPr lang="en"/>
              <a:t>Repeat process swapping the role of the systems</a:t>
            </a:r>
            <a:endParaRPr/>
          </a:p>
          <a:p>
            <a:pPr marL="457200" lvl="0" indent="-317500" algn="l" rtl="0">
              <a:spcBef>
                <a:spcPts val="0"/>
              </a:spcBef>
              <a:spcAft>
                <a:spcPts val="0"/>
              </a:spcAft>
              <a:buSzPts val="1400"/>
              <a:buFont typeface="Arial"/>
              <a:buChar char="●"/>
            </a:pPr>
            <a:r>
              <a:rPr lang="en"/>
              <a:t>Introduce two ranged tests in this presentation</a:t>
            </a:r>
            <a:endParaRPr/>
          </a:p>
          <a:p>
            <a:pPr marL="914400" lvl="1" indent="-317500" algn="l" rtl="0">
              <a:spcBef>
                <a:spcPts val="0"/>
              </a:spcBef>
              <a:spcAft>
                <a:spcPts val="0"/>
              </a:spcAft>
              <a:buSzPts val="1400"/>
              <a:buFont typeface="Arial"/>
              <a:buChar char="○"/>
            </a:pPr>
            <a:r>
              <a:rPr lang="en"/>
              <a:t>100 meters for short range</a:t>
            </a:r>
            <a:endParaRPr/>
          </a:p>
          <a:p>
            <a:pPr marL="914400" lvl="1" indent="-317500" algn="l" rtl="0">
              <a:spcBef>
                <a:spcPts val="0"/>
              </a:spcBef>
              <a:spcAft>
                <a:spcPts val="0"/>
              </a:spcAft>
              <a:buSzPts val="1400"/>
              <a:buFont typeface="Arial"/>
              <a:buChar char="○"/>
            </a:pPr>
            <a:r>
              <a:rPr lang="en"/>
              <a:t>6700 meters for long range</a:t>
            </a:r>
            <a:endParaRPr/>
          </a:p>
        </p:txBody>
      </p:sp>
      <p:sp>
        <p:nvSpPr>
          <p:cNvPr id="670" name="Google Shape;670;g1049b3fcd2c_1_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47</a:t>
            </a:fld>
            <a:endParaRPr>
              <a:latin typeface="Arial"/>
              <a:ea typeface="Arial"/>
              <a:cs typeface="Arial"/>
              <a:sym typeface="Arial"/>
            </a:endParaRPr>
          </a:p>
        </p:txBody>
      </p:sp>
      <p:pic>
        <p:nvPicPr>
          <p:cNvPr id="671" name="Google Shape;671;g1049b3fcd2c_1_4"/>
          <p:cNvPicPr preferRelativeResize="0"/>
          <p:nvPr/>
        </p:nvPicPr>
        <p:blipFill>
          <a:blip r:embed="rId3">
            <a:alphaModFix/>
          </a:blip>
          <a:stretch>
            <a:fillRect/>
          </a:stretch>
        </p:blipFill>
        <p:spPr>
          <a:xfrm>
            <a:off x="4578500" y="781188"/>
            <a:ext cx="4336894" cy="3581116"/>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g102c7e34f9e_0_6"/>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Short Range Testing Setup</a:t>
            </a:r>
            <a:endParaRPr/>
          </a:p>
        </p:txBody>
      </p:sp>
      <p:sp>
        <p:nvSpPr>
          <p:cNvPr id="677" name="Google Shape;677;g102c7e34f9e_0_6"/>
          <p:cNvSpPr txBox="1">
            <a:spLocks noGrp="1"/>
          </p:cNvSpPr>
          <p:nvPr>
            <p:ph type="body" idx="1"/>
          </p:nvPr>
        </p:nvSpPr>
        <p:spPr>
          <a:xfrm>
            <a:off x="228600" y="1325875"/>
            <a:ext cx="3865800" cy="2943300"/>
          </a:xfrm>
          <a:prstGeom prst="rect">
            <a:avLst/>
          </a:prstGeom>
        </p:spPr>
        <p:txBody>
          <a:bodyPr spcFirstLastPara="1" wrap="square" lIns="91425" tIns="91425" rIns="91425" bIns="91425" anchor="t" anchorCtr="0">
            <a:normAutofit/>
          </a:bodyPr>
          <a:lstStyle/>
          <a:p>
            <a:pPr marL="457200" lvl="0" indent="-317500" algn="l" rtl="0">
              <a:lnSpc>
                <a:spcPct val="115000"/>
              </a:lnSpc>
              <a:spcBef>
                <a:spcPts val="0"/>
              </a:spcBef>
              <a:spcAft>
                <a:spcPts val="0"/>
              </a:spcAft>
              <a:buClr>
                <a:srgbClr val="000000"/>
              </a:buClr>
              <a:buSzPts val="1400"/>
              <a:buFont typeface="Arial"/>
              <a:buChar char="●"/>
            </a:pPr>
            <a:r>
              <a:rPr lang="en"/>
              <a:t>With verified transmit power</a:t>
            </a:r>
            <a:endParaRPr/>
          </a:p>
          <a:p>
            <a:pPr marL="457200" lvl="0" indent="0" algn="l" rtl="0">
              <a:lnSpc>
                <a:spcPct val="115000"/>
              </a:lnSpc>
              <a:spcBef>
                <a:spcPts val="0"/>
              </a:spcBef>
              <a:spcAft>
                <a:spcPts val="0"/>
              </a:spcAft>
              <a:buNone/>
            </a:pPr>
            <a:endParaRPr/>
          </a:p>
          <a:p>
            <a:pPr marL="457200" lvl="0" indent="-317500" algn="l" rtl="0">
              <a:lnSpc>
                <a:spcPct val="115000"/>
              </a:lnSpc>
              <a:spcBef>
                <a:spcPts val="0"/>
              </a:spcBef>
              <a:spcAft>
                <a:spcPts val="0"/>
              </a:spcAft>
              <a:buClr>
                <a:srgbClr val="000000"/>
              </a:buClr>
              <a:buSzPts val="1400"/>
              <a:buFont typeface="Arial"/>
              <a:buChar char="●"/>
            </a:pPr>
            <a:r>
              <a:rPr lang="en"/>
              <a:t>100 meter line of sight transmission</a:t>
            </a:r>
            <a:endParaRPr/>
          </a:p>
          <a:p>
            <a:pPr marL="457200" lvl="0" indent="0" algn="l" rtl="0">
              <a:lnSpc>
                <a:spcPct val="115000"/>
              </a:lnSpc>
              <a:spcBef>
                <a:spcPts val="0"/>
              </a:spcBef>
              <a:spcAft>
                <a:spcPts val="0"/>
              </a:spcAft>
              <a:buNone/>
            </a:pPr>
            <a:endParaRPr/>
          </a:p>
          <a:p>
            <a:pPr marL="457200" lvl="0" indent="-317500" algn="l" rtl="0">
              <a:lnSpc>
                <a:spcPct val="115000"/>
              </a:lnSpc>
              <a:spcBef>
                <a:spcPts val="0"/>
              </a:spcBef>
              <a:spcAft>
                <a:spcPts val="0"/>
              </a:spcAft>
              <a:buClr>
                <a:schemeClr val="dk1"/>
              </a:buClr>
              <a:buSzPts val="1400"/>
              <a:buFont typeface="Arial"/>
              <a:buChar char="●"/>
            </a:pPr>
            <a:r>
              <a:rPr lang="en"/>
              <a:t>Compare </a:t>
            </a:r>
            <a:r>
              <a:rPr lang="e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
                  </a:ext>
                </a:extLst>
              </a:rPr>
              <a:t>received power</a:t>
            </a:r>
            <a:r>
              <a:rPr lang="en"/>
              <a:t> to expected values derived from link budget </a:t>
            </a:r>
            <a:endParaRPr/>
          </a:p>
        </p:txBody>
      </p:sp>
      <p:sp>
        <p:nvSpPr>
          <p:cNvPr id="678" name="Google Shape;678;g102c7e34f9e_0_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48</a:t>
            </a:fld>
            <a:endParaRPr>
              <a:latin typeface="Arial"/>
              <a:ea typeface="Arial"/>
              <a:cs typeface="Arial"/>
              <a:sym typeface="Arial"/>
            </a:endParaRPr>
          </a:p>
        </p:txBody>
      </p:sp>
      <p:pic>
        <p:nvPicPr>
          <p:cNvPr id="679" name="Google Shape;679;g102c7e34f9e_0_6"/>
          <p:cNvPicPr preferRelativeResize="0"/>
          <p:nvPr/>
        </p:nvPicPr>
        <p:blipFill>
          <a:blip r:embed="rId3">
            <a:alphaModFix/>
          </a:blip>
          <a:stretch>
            <a:fillRect/>
          </a:stretch>
        </p:blipFill>
        <p:spPr>
          <a:xfrm>
            <a:off x="4094403" y="777300"/>
            <a:ext cx="4611521" cy="4366200"/>
          </a:xfrm>
          <a:prstGeom prst="rect">
            <a:avLst/>
          </a:prstGeom>
          <a:noFill/>
          <a:ln>
            <a:noFill/>
          </a:ln>
        </p:spPr>
      </p:pic>
      <p:cxnSp>
        <p:nvCxnSpPr>
          <p:cNvPr id="680" name="Google Shape;680;g102c7e34f9e_0_6"/>
          <p:cNvCxnSpPr/>
          <p:nvPr/>
        </p:nvCxnSpPr>
        <p:spPr>
          <a:xfrm rot="10800000" flipH="1">
            <a:off x="4888225" y="1411675"/>
            <a:ext cx="1533600" cy="2085900"/>
          </a:xfrm>
          <a:prstGeom prst="straightConnector1">
            <a:avLst/>
          </a:prstGeom>
          <a:noFill/>
          <a:ln w="28575" cap="flat" cmpd="sng">
            <a:solidFill>
              <a:schemeClr val="dk1"/>
            </a:solidFill>
            <a:prstDash val="solid"/>
            <a:round/>
            <a:headEnd type="diamond" w="med" len="med"/>
            <a:tailEnd type="diamond" w="med" len="med"/>
          </a:ln>
        </p:spPr>
      </p:cxnSp>
      <p:sp>
        <p:nvSpPr>
          <p:cNvPr id="681" name="Google Shape;681;g102c7e34f9e_0_6"/>
          <p:cNvSpPr txBox="1"/>
          <p:nvPr/>
        </p:nvSpPr>
        <p:spPr>
          <a:xfrm rot="-3275126">
            <a:off x="5107251" y="2097383"/>
            <a:ext cx="876463" cy="40014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Helvetica Neue"/>
                <a:ea typeface="Helvetica Neue"/>
                <a:cs typeface="Helvetica Neue"/>
                <a:sym typeface="Helvetica Neue"/>
              </a:rPr>
              <a:t>100 m</a:t>
            </a:r>
            <a:endParaRPr>
              <a:latin typeface="Helvetica Neue"/>
              <a:ea typeface="Helvetica Neue"/>
              <a:cs typeface="Helvetica Neue"/>
              <a:sym typeface="Helvetica Neue"/>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g102b9f51288_1_11"/>
          <p:cNvSpPr/>
          <p:nvPr/>
        </p:nvSpPr>
        <p:spPr>
          <a:xfrm>
            <a:off x="28300" y="4322800"/>
            <a:ext cx="608400" cy="813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g102b9f51288_1_11"/>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Short Range </a:t>
            </a:r>
            <a:r>
              <a:rPr lang="e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
                  </a:ext>
                </a:extLst>
              </a:rPr>
              <a:t>Test</a:t>
            </a:r>
            <a:r>
              <a:rPr lang="en"/>
              <a:t> - Characterization</a:t>
            </a:r>
            <a:endParaRPr/>
          </a:p>
        </p:txBody>
      </p:sp>
      <p:sp>
        <p:nvSpPr>
          <p:cNvPr id="688" name="Google Shape;688;g102b9f51288_1_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49</a:t>
            </a:fld>
            <a:endParaRPr>
              <a:latin typeface="Arial"/>
              <a:ea typeface="Arial"/>
              <a:cs typeface="Arial"/>
              <a:sym typeface="Arial"/>
            </a:endParaRPr>
          </a:p>
        </p:txBody>
      </p:sp>
      <p:pic>
        <p:nvPicPr>
          <p:cNvPr id="689" name="Google Shape;689;g102b9f51288_1_11"/>
          <p:cNvPicPr preferRelativeResize="0"/>
          <p:nvPr/>
        </p:nvPicPr>
        <p:blipFill>
          <a:blip r:embed="rId3">
            <a:alphaModFix/>
          </a:blip>
          <a:stretch>
            <a:fillRect/>
          </a:stretch>
        </p:blipFill>
        <p:spPr>
          <a:xfrm>
            <a:off x="7534850" y="0"/>
            <a:ext cx="1609151" cy="1523550"/>
          </a:xfrm>
          <a:prstGeom prst="rect">
            <a:avLst/>
          </a:prstGeom>
          <a:noFill/>
          <a:ln w="19050" cap="flat" cmpd="sng">
            <a:solidFill>
              <a:schemeClr val="dk1"/>
            </a:solidFill>
            <a:prstDash val="solid"/>
            <a:round/>
            <a:headEnd type="none" w="sm" len="sm"/>
            <a:tailEnd type="none" w="sm" len="sm"/>
          </a:ln>
        </p:spPr>
      </p:pic>
      <p:pic>
        <p:nvPicPr>
          <p:cNvPr id="690" name="Google Shape;690;g102b9f51288_1_11"/>
          <p:cNvPicPr preferRelativeResize="0"/>
          <p:nvPr/>
        </p:nvPicPr>
        <p:blipFill>
          <a:blip r:embed="rId4">
            <a:alphaModFix/>
          </a:blip>
          <a:stretch>
            <a:fillRect/>
          </a:stretch>
        </p:blipFill>
        <p:spPr>
          <a:xfrm>
            <a:off x="4341289" y="1619100"/>
            <a:ext cx="4341211" cy="3323976"/>
          </a:xfrm>
          <a:prstGeom prst="rect">
            <a:avLst/>
          </a:prstGeom>
          <a:noFill/>
          <a:ln>
            <a:noFill/>
          </a:ln>
        </p:spPr>
      </p:pic>
      <p:pic>
        <p:nvPicPr>
          <p:cNvPr id="691" name="Google Shape;691;g102b9f51288_1_11"/>
          <p:cNvPicPr preferRelativeResize="0"/>
          <p:nvPr/>
        </p:nvPicPr>
        <p:blipFill>
          <a:blip r:embed="rId5">
            <a:alphaModFix/>
          </a:blip>
          <a:stretch>
            <a:fillRect/>
          </a:stretch>
        </p:blipFill>
        <p:spPr>
          <a:xfrm>
            <a:off x="66901" y="1619100"/>
            <a:ext cx="4239275" cy="3323975"/>
          </a:xfrm>
          <a:prstGeom prst="rect">
            <a:avLst/>
          </a:prstGeom>
          <a:noFill/>
          <a:ln>
            <a:noFill/>
          </a:ln>
        </p:spPr>
      </p:pic>
      <p:sp>
        <p:nvSpPr>
          <p:cNvPr id="692" name="Google Shape;692;g102b9f51288_1_11"/>
          <p:cNvSpPr txBox="1">
            <a:spLocks noGrp="1"/>
          </p:cNvSpPr>
          <p:nvPr>
            <p:ph type="body" idx="1"/>
          </p:nvPr>
        </p:nvSpPr>
        <p:spPr>
          <a:xfrm>
            <a:off x="228600" y="777300"/>
            <a:ext cx="6932700" cy="8136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Char char="●"/>
            </a:pPr>
            <a:r>
              <a:rPr lang="en"/>
              <a:t>Expected received power (Pr) in dBW based on link budget vs transmit power (Ptr)</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gfa643dcc9f_1_6"/>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b="1"/>
              <a:t>Concept of Operations - Overview</a:t>
            </a:r>
            <a:endParaRPr b="1"/>
          </a:p>
        </p:txBody>
      </p:sp>
      <p:sp>
        <p:nvSpPr>
          <p:cNvPr id="117" name="Google Shape;117;gfa643dcc9f_1_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5</a:t>
            </a:fld>
            <a:endParaRPr>
              <a:latin typeface="Arial"/>
              <a:ea typeface="Arial"/>
              <a:cs typeface="Arial"/>
              <a:sym typeface="Arial"/>
            </a:endParaRPr>
          </a:p>
        </p:txBody>
      </p:sp>
      <p:pic>
        <p:nvPicPr>
          <p:cNvPr id="118" name="Google Shape;118;gfa643dcc9f_1_6"/>
          <p:cNvPicPr preferRelativeResize="0"/>
          <p:nvPr/>
        </p:nvPicPr>
        <p:blipFill rotWithShape="1">
          <a:blip r:embed="rId3">
            <a:alphaModFix/>
          </a:blip>
          <a:srcRect/>
          <a:stretch/>
        </p:blipFill>
        <p:spPr>
          <a:xfrm>
            <a:off x="863150" y="948475"/>
            <a:ext cx="7711699" cy="4061399"/>
          </a:xfrm>
          <a:prstGeom prst="rect">
            <a:avLst/>
          </a:prstGeom>
          <a:noFill/>
          <a:ln>
            <a:noFill/>
          </a:ln>
        </p:spPr>
      </p:pic>
      <p:pic>
        <p:nvPicPr>
          <p:cNvPr id="119" name="Google Shape;119;gfa643dcc9f_1_6"/>
          <p:cNvPicPr preferRelativeResize="0"/>
          <p:nvPr/>
        </p:nvPicPr>
        <p:blipFill>
          <a:blip r:embed="rId4">
            <a:alphaModFix/>
          </a:blip>
          <a:stretch>
            <a:fillRect/>
          </a:stretch>
        </p:blipFill>
        <p:spPr>
          <a:xfrm>
            <a:off x="863150" y="948475"/>
            <a:ext cx="7711699" cy="4061399"/>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g102c7e34f9e_0_0"/>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Long Range Testing Setup</a:t>
            </a:r>
            <a:endParaRPr/>
          </a:p>
        </p:txBody>
      </p:sp>
      <p:sp>
        <p:nvSpPr>
          <p:cNvPr id="698" name="Google Shape;698;g102c7e34f9e_0_0"/>
          <p:cNvSpPr txBox="1">
            <a:spLocks noGrp="1"/>
          </p:cNvSpPr>
          <p:nvPr>
            <p:ph type="body" idx="1"/>
          </p:nvPr>
        </p:nvSpPr>
        <p:spPr>
          <a:xfrm>
            <a:off x="311700" y="1152475"/>
            <a:ext cx="4506900" cy="34164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Clr>
                <a:schemeClr val="dk1"/>
              </a:buClr>
              <a:buSzPts val="1100"/>
              <a:buFont typeface="Arial"/>
              <a:buNone/>
            </a:pPr>
            <a:r>
              <a:rPr lang="en" sz="2800" b="1">
                <a:solidFill>
                  <a:schemeClr val="lt1"/>
                </a:solidFill>
              </a:rPr>
              <a:t>Short Range Testing Setup</a:t>
            </a:r>
            <a:endParaRPr sz="2800" b="1">
              <a:solidFill>
                <a:schemeClr val="lt1"/>
              </a:solidFill>
            </a:endParaRPr>
          </a:p>
        </p:txBody>
      </p:sp>
      <p:sp>
        <p:nvSpPr>
          <p:cNvPr id="699" name="Google Shape;699;g102c7e34f9e_0_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50</a:t>
            </a:fld>
            <a:endParaRPr>
              <a:latin typeface="Arial"/>
              <a:ea typeface="Arial"/>
              <a:cs typeface="Arial"/>
              <a:sym typeface="Arial"/>
            </a:endParaRPr>
          </a:p>
        </p:txBody>
      </p:sp>
      <p:pic>
        <p:nvPicPr>
          <p:cNvPr id="700" name="Google Shape;700;g102c7e34f9e_0_0"/>
          <p:cNvPicPr preferRelativeResize="0"/>
          <p:nvPr/>
        </p:nvPicPr>
        <p:blipFill>
          <a:blip r:embed="rId3">
            <a:alphaModFix/>
          </a:blip>
          <a:stretch>
            <a:fillRect/>
          </a:stretch>
        </p:blipFill>
        <p:spPr>
          <a:xfrm>
            <a:off x="4516750" y="907200"/>
            <a:ext cx="4398649" cy="3756175"/>
          </a:xfrm>
          <a:prstGeom prst="rect">
            <a:avLst/>
          </a:prstGeom>
          <a:noFill/>
          <a:ln>
            <a:noFill/>
          </a:ln>
        </p:spPr>
      </p:pic>
      <p:sp>
        <p:nvSpPr>
          <p:cNvPr id="701" name="Google Shape;701;g102c7e34f9e_0_0"/>
          <p:cNvSpPr txBox="1">
            <a:spLocks noGrp="1"/>
          </p:cNvSpPr>
          <p:nvPr>
            <p:ph type="body" idx="1"/>
          </p:nvPr>
        </p:nvSpPr>
        <p:spPr>
          <a:xfrm>
            <a:off x="228600" y="1287775"/>
            <a:ext cx="4506900" cy="3375600"/>
          </a:xfrm>
          <a:prstGeom prst="rect">
            <a:avLst/>
          </a:prstGeom>
        </p:spPr>
        <p:txBody>
          <a:bodyPr spcFirstLastPara="1" wrap="square" lIns="91425" tIns="91425" rIns="91425" bIns="91425" anchor="t" anchorCtr="0">
            <a:normAutofit/>
          </a:bodyPr>
          <a:lstStyle/>
          <a:p>
            <a:pPr marL="457200" lvl="0" indent="-317500" algn="l" rtl="0">
              <a:lnSpc>
                <a:spcPct val="115000"/>
              </a:lnSpc>
              <a:spcBef>
                <a:spcPts val="0"/>
              </a:spcBef>
              <a:spcAft>
                <a:spcPts val="0"/>
              </a:spcAft>
              <a:buClr>
                <a:srgbClr val="000000"/>
              </a:buClr>
              <a:buSzPts val="1400"/>
              <a:buFont typeface="Arial"/>
              <a:buChar char="●"/>
            </a:pPr>
            <a:r>
              <a:rPr lang="en"/>
              <a:t>Move into long range testing using wireless test setup</a:t>
            </a:r>
            <a:endParaRPr/>
          </a:p>
          <a:p>
            <a:pPr marL="457200" lvl="0" indent="0" algn="l" rtl="0">
              <a:lnSpc>
                <a:spcPct val="115000"/>
              </a:lnSpc>
              <a:spcBef>
                <a:spcPts val="0"/>
              </a:spcBef>
              <a:spcAft>
                <a:spcPts val="0"/>
              </a:spcAft>
              <a:buNone/>
            </a:pPr>
            <a:endParaRPr/>
          </a:p>
          <a:p>
            <a:pPr marL="457200" lvl="0" indent="-317500" algn="l" rtl="0">
              <a:lnSpc>
                <a:spcPct val="115000"/>
              </a:lnSpc>
              <a:spcBef>
                <a:spcPts val="0"/>
              </a:spcBef>
              <a:spcAft>
                <a:spcPts val="0"/>
              </a:spcAft>
              <a:buClr>
                <a:srgbClr val="000000"/>
              </a:buClr>
              <a:buSzPts val="1400"/>
              <a:buFont typeface="Arial"/>
              <a:buChar char="●"/>
            </a:pPr>
            <a:r>
              <a:rPr lang="en"/>
              <a:t>6700 meter line of sight transmission from Flagstaff to Aerospace building</a:t>
            </a:r>
            <a:endParaRPr/>
          </a:p>
          <a:p>
            <a:pPr marL="457200" lvl="0" indent="0" algn="l" rtl="0">
              <a:lnSpc>
                <a:spcPct val="115000"/>
              </a:lnSpc>
              <a:spcBef>
                <a:spcPts val="0"/>
              </a:spcBef>
              <a:spcAft>
                <a:spcPts val="0"/>
              </a:spcAft>
              <a:buNone/>
            </a:pPr>
            <a:endParaRPr/>
          </a:p>
          <a:p>
            <a:pPr marL="457200" lvl="0" indent="-317500" algn="l" rtl="0">
              <a:lnSpc>
                <a:spcPct val="115000"/>
              </a:lnSpc>
              <a:spcBef>
                <a:spcPts val="0"/>
              </a:spcBef>
              <a:spcAft>
                <a:spcPts val="0"/>
              </a:spcAft>
              <a:buClr>
                <a:schemeClr val="dk1"/>
              </a:buClr>
              <a:buSzPts val="1400"/>
              <a:buFont typeface="Arial"/>
              <a:buChar char="●"/>
            </a:pPr>
            <a:r>
              <a:rPr lang="en"/>
              <a:t>Compare estimated received power to expected received power from link budget</a:t>
            </a:r>
            <a:endParaRPr/>
          </a:p>
          <a:p>
            <a:pPr marL="0" lvl="0" indent="0" algn="l" rtl="0">
              <a:lnSpc>
                <a:spcPct val="115000"/>
              </a:lnSpc>
              <a:spcBef>
                <a:spcPts val="0"/>
              </a:spcBef>
              <a:spcAft>
                <a:spcPts val="0"/>
              </a:spcAft>
              <a:buNone/>
            </a:pPr>
            <a:endParaRPr/>
          </a:p>
        </p:txBody>
      </p:sp>
      <p:cxnSp>
        <p:nvCxnSpPr>
          <p:cNvPr id="702" name="Google Shape;702;g102c7e34f9e_0_0"/>
          <p:cNvCxnSpPr/>
          <p:nvPr/>
        </p:nvCxnSpPr>
        <p:spPr>
          <a:xfrm rot="10800000" flipH="1">
            <a:off x="4818600" y="1259200"/>
            <a:ext cx="1346100" cy="2019300"/>
          </a:xfrm>
          <a:prstGeom prst="straightConnector1">
            <a:avLst/>
          </a:prstGeom>
          <a:noFill/>
          <a:ln w="28575" cap="flat" cmpd="sng">
            <a:solidFill>
              <a:schemeClr val="dk1"/>
            </a:solidFill>
            <a:prstDash val="solid"/>
            <a:round/>
            <a:headEnd type="diamond" w="med" len="med"/>
            <a:tailEnd type="diamond" w="med" len="med"/>
          </a:ln>
        </p:spPr>
      </p:cxnSp>
      <p:sp>
        <p:nvSpPr>
          <p:cNvPr id="703" name="Google Shape;703;g102c7e34f9e_0_0"/>
          <p:cNvSpPr txBox="1"/>
          <p:nvPr/>
        </p:nvSpPr>
        <p:spPr>
          <a:xfrm rot="-3377617">
            <a:off x="4850161" y="2002099"/>
            <a:ext cx="876315" cy="40021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Helvetica Neue"/>
                <a:ea typeface="Helvetica Neue"/>
                <a:cs typeface="Helvetica Neue"/>
                <a:sym typeface="Helvetica Neue"/>
              </a:rPr>
              <a:t>6700 m</a:t>
            </a:r>
            <a:endParaRPr>
              <a:latin typeface="Helvetica Neue"/>
              <a:ea typeface="Helvetica Neue"/>
              <a:cs typeface="Helvetica Neue"/>
              <a:sym typeface="Helvetica Neue"/>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g102b9f51288_1_19"/>
          <p:cNvSpPr/>
          <p:nvPr/>
        </p:nvSpPr>
        <p:spPr>
          <a:xfrm>
            <a:off x="28300" y="4322800"/>
            <a:ext cx="608400" cy="813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g102b9f51288_1_19"/>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Long Range Test - Characterization</a:t>
            </a:r>
            <a:endParaRPr/>
          </a:p>
        </p:txBody>
      </p:sp>
      <p:sp>
        <p:nvSpPr>
          <p:cNvPr id="710" name="Google Shape;710;g102b9f51288_1_19"/>
          <p:cNvSpPr txBox="1">
            <a:spLocks noGrp="1"/>
          </p:cNvSpPr>
          <p:nvPr>
            <p:ph type="body" idx="1"/>
          </p:nvPr>
        </p:nvSpPr>
        <p:spPr>
          <a:xfrm>
            <a:off x="228600" y="777300"/>
            <a:ext cx="6932700" cy="8136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Char char="●"/>
            </a:pPr>
            <a:r>
              <a:rPr lang="en"/>
              <a:t>Expected received power (Pr) in dBW based on link budget vs transmit power (Ptr)</a:t>
            </a:r>
            <a:endParaRPr/>
          </a:p>
        </p:txBody>
      </p:sp>
      <p:sp>
        <p:nvSpPr>
          <p:cNvPr id="711" name="Google Shape;711;g102b9f51288_1_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51</a:t>
            </a:fld>
            <a:endParaRPr>
              <a:latin typeface="Arial"/>
              <a:ea typeface="Arial"/>
              <a:cs typeface="Arial"/>
              <a:sym typeface="Arial"/>
            </a:endParaRPr>
          </a:p>
        </p:txBody>
      </p:sp>
      <p:pic>
        <p:nvPicPr>
          <p:cNvPr id="712" name="Google Shape;712;g102b9f51288_1_19"/>
          <p:cNvPicPr preferRelativeResize="0"/>
          <p:nvPr/>
        </p:nvPicPr>
        <p:blipFill>
          <a:blip r:embed="rId3">
            <a:alphaModFix/>
          </a:blip>
          <a:stretch>
            <a:fillRect/>
          </a:stretch>
        </p:blipFill>
        <p:spPr>
          <a:xfrm>
            <a:off x="7354400" y="0"/>
            <a:ext cx="1789600" cy="1528200"/>
          </a:xfrm>
          <a:prstGeom prst="rect">
            <a:avLst/>
          </a:prstGeom>
          <a:noFill/>
          <a:ln w="19050" cap="flat" cmpd="sng">
            <a:solidFill>
              <a:schemeClr val="dk2"/>
            </a:solidFill>
            <a:prstDash val="solid"/>
            <a:round/>
            <a:headEnd type="none" w="sm" len="sm"/>
            <a:tailEnd type="none" w="sm" len="sm"/>
          </a:ln>
        </p:spPr>
      </p:pic>
      <p:pic>
        <p:nvPicPr>
          <p:cNvPr id="713" name="Google Shape;713;g102b9f51288_1_19"/>
          <p:cNvPicPr preferRelativeResize="0"/>
          <p:nvPr/>
        </p:nvPicPr>
        <p:blipFill rotWithShape="1">
          <a:blip r:embed="rId4">
            <a:alphaModFix/>
          </a:blip>
          <a:srcRect r="2562"/>
          <a:stretch/>
        </p:blipFill>
        <p:spPr>
          <a:xfrm>
            <a:off x="4460949" y="1619650"/>
            <a:ext cx="4241251" cy="3314925"/>
          </a:xfrm>
          <a:prstGeom prst="rect">
            <a:avLst/>
          </a:prstGeom>
          <a:noFill/>
          <a:ln>
            <a:noFill/>
          </a:ln>
        </p:spPr>
      </p:pic>
      <p:pic>
        <p:nvPicPr>
          <p:cNvPr id="714" name="Google Shape;714;g102b9f51288_1_19"/>
          <p:cNvPicPr preferRelativeResize="0"/>
          <p:nvPr/>
        </p:nvPicPr>
        <p:blipFill>
          <a:blip r:embed="rId5">
            <a:alphaModFix/>
          </a:blip>
          <a:stretch>
            <a:fillRect/>
          </a:stretch>
        </p:blipFill>
        <p:spPr>
          <a:xfrm>
            <a:off x="53900" y="1619550"/>
            <a:ext cx="4360875" cy="331492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g103b319fe01_4_91"/>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Thermal Model: MATLAB 3D Steady State</a:t>
            </a:r>
            <a:endParaRPr b="1"/>
          </a:p>
        </p:txBody>
      </p:sp>
      <p:sp>
        <p:nvSpPr>
          <p:cNvPr id="720" name="Google Shape;720;g103b319fe01_4_91"/>
          <p:cNvSpPr txBox="1">
            <a:spLocks noGrp="1"/>
          </p:cNvSpPr>
          <p:nvPr>
            <p:ph type="body" idx="1"/>
          </p:nvPr>
        </p:nvSpPr>
        <p:spPr>
          <a:xfrm>
            <a:off x="516750" y="1012075"/>
            <a:ext cx="8110500" cy="3742200"/>
          </a:xfrm>
          <a:prstGeom prst="rect">
            <a:avLst/>
          </a:prstGeom>
        </p:spPr>
        <p:txBody>
          <a:bodyPr spcFirstLastPara="1" wrap="square" lIns="91425" tIns="91425" rIns="91425" bIns="91425" anchor="t" anchorCtr="0">
            <a:normAutofit fontScale="62500" lnSpcReduction="20000"/>
          </a:bodyPr>
          <a:lstStyle/>
          <a:p>
            <a:pPr marL="0" lvl="0" indent="0" algn="l" rtl="0">
              <a:spcBef>
                <a:spcPts val="0"/>
              </a:spcBef>
              <a:spcAft>
                <a:spcPts val="0"/>
              </a:spcAft>
              <a:buNone/>
            </a:pPr>
            <a:r>
              <a:rPr lang="en" sz="2286" b="1">
                <a:latin typeface="Arial"/>
                <a:ea typeface="Arial"/>
                <a:cs typeface="Arial"/>
                <a:sym typeface="Arial"/>
              </a:rPr>
              <a:t>Driving Requirements: </a:t>
            </a:r>
            <a:r>
              <a:rPr lang="en" sz="2286">
                <a:latin typeface="Arial"/>
                <a:ea typeface="Arial"/>
                <a:cs typeface="Arial"/>
                <a:sym typeface="Arial"/>
              </a:rPr>
              <a:t>T</a:t>
            </a:r>
            <a:r>
              <a:rPr lang="en" sz="2286">
                <a:solidFill>
                  <a:schemeClr val="dk1"/>
                </a:solidFill>
                <a:latin typeface="Arial"/>
                <a:ea typeface="Arial"/>
                <a:cs typeface="Arial"/>
                <a:sym typeface="Arial"/>
              </a:rPr>
              <a:t>he box must be able to operate within expected environmental temperatures (per FR1.1 and DR1.1.2)</a:t>
            </a:r>
            <a:endParaRPr sz="2286">
              <a:solidFill>
                <a:schemeClr val="dk1"/>
              </a:solidFill>
              <a:latin typeface="Arial"/>
              <a:ea typeface="Arial"/>
              <a:cs typeface="Arial"/>
              <a:sym typeface="Arial"/>
            </a:endParaRPr>
          </a:p>
          <a:p>
            <a:pPr marL="0" lvl="0" indent="0" algn="l" rtl="0">
              <a:lnSpc>
                <a:spcPct val="100000"/>
              </a:lnSpc>
              <a:spcBef>
                <a:spcPts val="1000"/>
              </a:spcBef>
              <a:spcAft>
                <a:spcPts val="0"/>
              </a:spcAft>
              <a:buNone/>
            </a:pPr>
            <a:r>
              <a:rPr lang="en" sz="2123" b="1">
                <a:latin typeface="Arial"/>
                <a:ea typeface="Arial"/>
                <a:cs typeface="Arial"/>
                <a:sym typeface="Arial"/>
              </a:rPr>
              <a:t>MATLAB Model (3D Steady-State)</a:t>
            </a:r>
            <a:endParaRPr sz="2123" b="1">
              <a:latin typeface="Arial"/>
              <a:ea typeface="Arial"/>
              <a:cs typeface="Arial"/>
              <a:sym typeface="Arial"/>
            </a:endParaRPr>
          </a:p>
          <a:p>
            <a:pPr marL="457200" lvl="0" indent="-312872" algn="l" rtl="0">
              <a:lnSpc>
                <a:spcPct val="100000"/>
              </a:lnSpc>
              <a:spcBef>
                <a:spcPts val="1000"/>
              </a:spcBef>
              <a:spcAft>
                <a:spcPts val="0"/>
              </a:spcAft>
              <a:buSzPct val="100000"/>
              <a:buFont typeface="Arial"/>
              <a:buChar char="●"/>
            </a:pPr>
            <a:r>
              <a:rPr lang="en" sz="2123" b="1">
                <a:latin typeface="Arial"/>
                <a:ea typeface="Arial"/>
                <a:cs typeface="Arial"/>
                <a:sym typeface="Arial"/>
              </a:rPr>
              <a:t>Outputs: </a:t>
            </a:r>
            <a:r>
              <a:rPr lang="en" sz="2123">
                <a:latin typeface="Arial"/>
                <a:ea typeface="Arial"/>
                <a:cs typeface="Arial"/>
                <a:sym typeface="Arial"/>
              </a:rPr>
              <a:t>the</a:t>
            </a:r>
            <a:r>
              <a:rPr lang="en" sz="2123">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3"/>
                  </a:ext>
                </a:extLst>
              </a:rPr>
              <a:t> Watts of heat produced </a:t>
            </a:r>
            <a:r>
              <a:rPr lang="en" sz="2123">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4"/>
                  </a:ext>
                </a:extLst>
              </a:rPr>
              <a:t>given </a:t>
            </a:r>
            <a:r>
              <a:rPr lang="en" sz="2123">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5"/>
                  </a:ext>
                </a:extLst>
              </a:rPr>
              <a:t>the surface temperature of the box</a:t>
            </a:r>
            <a:endParaRPr sz="2123">
              <a:latin typeface="Arial"/>
              <a:ea typeface="Arial"/>
              <a:cs typeface="Arial"/>
              <a:sym typeface="Arial"/>
            </a:endParaRPr>
          </a:p>
          <a:p>
            <a:pPr marL="457200" lvl="0" indent="-312872" algn="l" rtl="0">
              <a:lnSpc>
                <a:spcPct val="100000"/>
              </a:lnSpc>
              <a:spcBef>
                <a:spcPts val="1000"/>
              </a:spcBef>
              <a:spcAft>
                <a:spcPts val="0"/>
              </a:spcAft>
              <a:buSzPct val="100000"/>
              <a:buFont typeface="Arial"/>
              <a:buChar char="●"/>
            </a:pPr>
            <a:r>
              <a:rPr lang="en" sz="2123" b="1">
                <a:latin typeface="Arial"/>
                <a:ea typeface="Arial"/>
                <a:cs typeface="Arial"/>
                <a:sym typeface="Arial"/>
              </a:rPr>
              <a:t>Accounts for</a:t>
            </a:r>
            <a:r>
              <a:rPr lang="en" sz="2123">
                <a:latin typeface="Arial"/>
                <a:ea typeface="Arial"/>
                <a:cs typeface="Arial"/>
                <a:sym typeface="Arial"/>
              </a:rPr>
              <a:t>: conduction, convection, ambient and solar radiation, altitude, etc.</a:t>
            </a:r>
            <a:endParaRPr sz="2123">
              <a:latin typeface="Arial"/>
              <a:ea typeface="Arial"/>
              <a:cs typeface="Arial"/>
              <a:sym typeface="Arial"/>
            </a:endParaRPr>
          </a:p>
          <a:p>
            <a:pPr marL="457200" lvl="0" indent="-312872" algn="l" rtl="0">
              <a:lnSpc>
                <a:spcPct val="100000"/>
              </a:lnSpc>
              <a:spcBef>
                <a:spcPts val="1000"/>
              </a:spcBef>
              <a:spcAft>
                <a:spcPts val="0"/>
              </a:spcAft>
              <a:buSzPct val="100000"/>
              <a:buFont typeface="Arial"/>
              <a:buChar char="●"/>
            </a:pPr>
            <a:r>
              <a:rPr lang="en" sz="2123" b="1">
                <a:latin typeface="Arial"/>
                <a:ea typeface="Arial"/>
                <a:cs typeface="Arial"/>
                <a:sym typeface="Arial"/>
              </a:rPr>
              <a:t>Extreme Conditions</a:t>
            </a:r>
            <a:r>
              <a:rPr lang="en" sz="2123">
                <a:latin typeface="Arial"/>
                <a:ea typeface="Arial"/>
                <a:cs typeface="Arial"/>
                <a:sym typeface="Arial"/>
              </a:rPr>
              <a:t>: [-20,30]°C, 30mph (48.3 km/h) winds</a:t>
            </a:r>
            <a:endParaRPr sz="2123">
              <a:latin typeface="Arial"/>
              <a:ea typeface="Arial"/>
              <a:cs typeface="Arial"/>
              <a:sym typeface="Arial"/>
            </a:endParaRPr>
          </a:p>
          <a:p>
            <a:pPr marL="457200" lvl="0" indent="-312872" algn="l" rtl="0">
              <a:lnSpc>
                <a:spcPct val="100000"/>
              </a:lnSpc>
              <a:spcBef>
                <a:spcPts val="1000"/>
              </a:spcBef>
              <a:spcAft>
                <a:spcPts val="0"/>
              </a:spcAft>
              <a:buSzPct val="100000"/>
              <a:buFont typeface="Arial"/>
              <a:buChar char="●"/>
            </a:pPr>
            <a:r>
              <a:rPr lang="en" sz="2123" b="1">
                <a:latin typeface="Arial"/>
                <a:ea typeface="Arial"/>
                <a:cs typeface="Arial"/>
                <a:sym typeface="Arial"/>
              </a:rPr>
              <a:t>Expected Conditions</a:t>
            </a:r>
            <a:r>
              <a:rPr lang="en" sz="2123">
                <a:latin typeface="Arial"/>
                <a:ea typeface="Arial"/>
                <a:cs typeface="Arial"/>
                <a:sym typeface="Arial"/>
              </a:rPr>
              <a:t>: [-10,15]°C, 15mph (24.1km/h) winds</a:t>
            </a:r>
            <a:endParaRPr sz="2123">
              <a:latin typeface="Arial"/>
              <a:ea typeface="Arial"/>
              <a:cs typeface="Arial"/>
              <a:sym typeface="Arial"/>
            </a:endParaRPr>
          </a:p>
          <a:p>
            <a:pPr marL="457200" lvl="0" indent="-312872" algn="l" rtl="0">
              <a:spcBef>
                <a:spcPts val="1000"/>
              </a:spcBef>
              <a:spcAft>
                <a:spcPts val="0"/>
              </a:spcAft>
              <a:buSzPct val="100000"/>
              <a:buFont typeface="Arial"/>
              <a:buChar char="●"/>
            </a:pPr>
            <a:r>
              <a:rPr lang="en" sz="2123" b="1">
                <a:latin typeface="Arial"/>
                <a:ea typeface="Arial"/>
                <a:cs typeface="Arial"/>
                <a:sym typeface="Arial"/>
              </a:rPr>
              <a:t>Required Internal Conditions</a:t>
            </a:r>
            <a:r>
              <a:rPr lang="en" sz="2123">
                <a:latin typeface="Arial"/>
                <a:ea typeface="Arial"/>
                <a:cs typeface="Arial"/>
                <a:sym typeface="Arial"/>
              </a:rPr>
              <a:t>: must be within [0,45]°C</a:t>
            </a:r>
            <a:endParaRPr sz="2123">
              <a:latin typeface="Arial"/>
              <a:ea typeface="Arial"/>
              <a:cs typeface="Arial"/>
              <a:sym typeface="Arial"/>
            </a:endParaRPr>
          </a:p>
          <a:p>
            <a:pPr marL="457200" lvl="0" indent="-312872" algn="l" rtl="0">
              <a:spcBef>
                <a:spcPts val="1000"/>
              </a:spcBef>
              <a:spcAft>
                <a:spcPts val="0"/>
              </a:spcAft>
              <a:buSzPct val="100000"/>
              <a:buFont typeface="Arial"/>
              <a:buChar char="●"/>
            </a:pPr>
            <a:r>
              <a:rPr lang="en" sz="2123" b="1">
                <a:latin typeface="Arial"/>
                <a:ea typeface="Arial"/>
                <a:cs typeface="Arial"/>
                <a:sym typeface="Arial"/>
              </a:rPr>
              <a:t>Conclusion:</a:t>
            </a:r>
            <a:r>
              <a:rPr lang="en" sz="2123">
                <a:latin typeface="Arial"/>
                <a:ea typeface="Arial"/>
                <a:cs typeface="Arial"/>
                <a:sym typeface="Arial"/>
              </a:rPr>
              <a:t> </a:t>
            </a:r>
            <a:endParaRPr sz="2123">
              <a:latin typeface="Arial"/>
              <a:ea typeface="Arial"/>
              <a:cs typeface="Arial"/>
              <a:sym typeface="Arial"/>
            </a:endParaRPr>
          </a:p>
          <a:p>
            <a:pPr marL="914400" lvl="1" indent="-312872" algn="l" rtl="0">
              <a:spcBef>
                <a:spcPts val="1000"/>
              </a:spcBef>
              <a:spcAft>
                <a:spcPts val="0"/>
              </a:spcAft>
              <a:buSzPct val="100000"/>
              <a:buFont typeface="Arial"/>
              <a:buChar char="○"/>
            </a:pPr>
            <a:r>
              <a:rPr lang="en" sz="2123" b="1">
                <a:latin typeface="Arial"/>
                <a:ea typeface="Arial"/>
                <a:cs typeface="Arial"/>
                <a:sym typeface="Arial"/>
              </a:rPr>
              <a:t>Extreme Conditions</a:t>
            </a:r>
            <a:r>
              <a:rPr lang="en" sz="2123">
                <a:latin typeface="Arial"/>
                <a:ea typeface="Arial"/>
                <a:cs typeface="Arial"/>
                <a:sym typeface="Arial"/>
              </a:rPr>
              <a:t>:</a:t>
            </a:r>
            <a:r>
              <a:rPr lang="en" sz="2123" b="1">
                <a:latin typeface="Arial"/>
                <a:ea typeface="Arial"/>
                <a:cs typeface="Arial"/>
                <a:sym typeface="Arial"/>
              </a:rPr>
              <a:t> </a:t>
            </a:r>
            <a:r>
              <a:rPr lang="en" sz="2123">
                <a:latin typeface="Arial"/>
                <a:ea typeface="Arial"/>
                <a:cs typeface="Arial"/>
                <a:sym typeface="Arial"/>
              </a:rPr>
              <a:t>~35</a:t>
            </a:r>
            <a:r>
              <a:rPr lang="en" sz="2123">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6"/>
                  </a:ext>
                </a:extLst>
              </a:rPr>
              <a:t> W of heating</a:t>
            </a:r>
            <a:r>
              <a:rPr lang="en" sz="2123">
                <a:latin typeface="Arial"/>
                <a:ea typeface="Arial"/>
                <a:cs typeface="Arial"/>
                <a:sym typeface="Arial"/>
              </a:rPr>
              <a:t> and ~35</a:t>
            </a:r>
            <a:r>
              <a:rPr lang="en" sz="2123">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7"/>
                  </a:ext>
                </a:extLst>
              </a:rPr>
              <a:t> W of cooling required</a:t>
            </a:r>
            <a:endParaRPr sz="2123">
              <a:latin typeface="Arial"/>
              <a:ea typeface="Arial"/>
              <a:cs typeface="Arial"/>
              <a:sym typeface="Arial"/>
            </a:endParaRPr>
          </a:p>
          <a:p>
            <a:pPr marL="914400" lvl="1" indent="-312872" algn="l" rtl="0">
              <a:spcBef>
                <a:spcPts val="0"/>
              </a:spcBef>
              <a:spcAft>
                <a:spcPts val="0"/>
              </a:spcAft>
              <a:buSzPct val="100000"/>
              <a:buFont typeface="Arial"/>
              <a:buChar char="○"/>
            </a:pPr>
            <a:r>
              <a:rPr lang="en" sz="2123" b="1">
                <a:latin typeface="Arial"/>
                <a:ea typeface="Arial"/>
                <a:cs typeface="Arial"/>
                <a:sym typeface="Arial"/>
              </a:rPr>
              <a:t>Testing Conditions</a:t>
            </a:r>
            <a:r>
              <a:rPr lang="en" sz="2123">
                <a:latin typeface="Arial"/>
                <a:ea typeface="Arial"/>
                <a:cs typeface="Arial"/>
                <a:sym typeface="Arial"/>
              </a:rPr>
              <a:t>: ~20 W of heating and no cooling required</a:t>
            </a:r>
            <a:endParaRPr sz="2123">
              <a:latin typeface="Arial"/>
              <a:ea typeface="Arial"/>
              <a:cs typeface="Arial"/>
              <a:sym typeface="Arial"/>
            </a:endParaRPr>
          </a:p>
          <a:p>
            <a:pPr marL="457200" lvl="0" indent="-312872" algn="l" rtl="0">
              <a:spcBef>
                <a:spcPts val="1000"/>
              </a:spcBef>
              <a:spcAft>
                <a:spcPts val="1000"/>
              </a:spcAft>
              <a:buSzPct val="100000"/>
              <a:buFont typeface="Arial"/>
              <a:buChar char="●"/>
            </a:pPr>
            <a:r>
              <a:rPr lang="en" sz="2123">
                <a:latin typeface="Arial"/>
                <a:ea typeface="Arial"/>
                <a:cs typeface="Arial"/>
                <a:sym typeface="Arial"/>
              </a:rPr>
              <a:t>MATLAB model closely matched previous SolidWorks thermal fluid simulations</a:t>
            </a:r>
            <a:endParaRPr sz="2123">
              <a:latin typeface="Arial"/>
              <a:ea typeface="Arial"/>
              <a:cs typeface="Arial"/>
              <a:sym typeface="Arial"/>
            </a:endParaRPr>
          </a:p>
        </p:txBody>
      </p:sp>
      <p:sp>
        <p:nvSpPr>
          <p:cNvPr id="721" name="Google Shape;721;g103b319fe01_4_9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52</a:t>
            </a:fld>
            <a:endParaRPr>
              <a:latin typeface="Arial"/>
              <a:ea typeface="Arial"/>
              <a:cs typeface="Arial"/>
              <a:sym typeface="Arial"/>
            </a:endParaRPr>
          </a:p>
        </p:txBody>
      </p:sp>
      <p:sp>
        <p:nvSpPr>
          <p:cNvPr id="722" name="Google Shape;722;g103b319fe01_4_91">
            <a:hlinkClick r:id="rId3" action="ppaction://hlinksldjump"/>
          </p:cNvPr>
          <p:cNvSpPr/>
          <p:nvPr/>
        </p:nvSpPr>
        <p:spPr>
          <a:xfrm>
            <a:off x="6063850" y="4754275"/>
            <a:ext cx="1528800" cy="263100"/>
          </a:xfrm>
          <a:prstGeom prst="roundRect">
            <a:avLst>
              <a:gd name="adj" fmla="val 50000"/>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i="1">
                <a:latin typeface="Helvetica Neue Light"/>
                <a:ea typeface="Helvetica Neue Light"/>
                <a:cs typeface="Helvetica Neue Light"/>
                <a:sym typeface="Helvetica Neue Light"/>
              </a:rPr>
              <a:t>Link to model details</a:t>
            </a:r>
            <a:endParaRPr sz="900" i="1">
              <a:latin typeface="Helvetica Neue Light"/>
              <a:ea typeface="Helvetica Neue Light"/>
              <a:cs typeface="Helvetica Neue Light"/>
              <a:sym typeface="Helvetica Neue Light"/>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pic>
        <p:nvPicPr>
          <p:cNvPr id="727" name="Google Shape;727;g1049b3fcd2c_7_25"/>
          <p:cNvPicPr preferRelativeResize="0"/>
          <p:nvPr/>
        </p:nvPicPr>
        <p:blipFill rotWithShape="1">
          <a:blip r:embed="rId3">
            <a:alphaModFix/>
          </a:blip>
          <a:srcRect l="2686" r="8645"/>
          <a:stretch/>
        </p:blipFill>
        <p:spPr>
          <a:xfrm>
            <a:off x="273316" y="1661700"/>
            <a:ext cx="4002700" cy="3385775"/>
          </a:xfrm>
          <a:prstGeom prst="rect">
            <a:avLst/>
          </a:prstGeom>
          <a:noFill/>
          <a:ln>
            <a:noFill/>
          </a:ln>
        </p:spPr>
      </p:pic>
      <p:sp>
        <p:nvSpPr>
          <p:cNvPr id="728" name="Google Shape;728;g1049b3fcd2c_7_25"/>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Thermal Model Plots</a:t>
            </a:r>
            <a:endParaRPr/>
          </a:p>
        </p:txBody>
      </p:sp>
      <p:sp>
        <p:nvSpPr>
          <p:cNvPr id="729" name="Google Shape;729;g1049b3fcd2c_7_25"/>
          <p:cNvSpPr txBox="1">
            <a:spLocks noGrp="1"/>
          </p:cNvSpPr>
          <p:nvPr>
            <p:ph type="body" idx="1"/>
          </p:nvPr>
        </p:nvSpPr>
        <p:spPr>
          <a:xfrm>
            <a:off x="311700" y="981557"/>
            <a:ext cx="8520600" cy="4809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Char char="●"/>
            </a:pPr>
            <a:r>
              <a:rPr lang="en"/>
              <a:t>Expected Enclosure Temperature vs. Heat Flux</a:t>
            </a:r>
            <a:endParaRPr/>
          </a:p>
        </p:txBody>
      </p:sp>
      <p:sp>
        <p:nvSpPr>
          <p:cNvPr id="730" name="Google Shape;730;g1049b3fcd2c_7_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53</a:t>
            </a:fld>
            <a:endParaRPr>
              <a:latin typeface="Arial"/>
              <a:ea typeface="Arial"/>
              <a:cs typeface="Arial"/>
              <a:sym typeface="Arial"/>
            </a:endParaRPr>
          </a:p>
        </p:txBody>
      </p:sp>
      <p:pic>
        <p:nvPicPr>
          <p:cNvPr id="731" name="Google Shape;731;g1049b3fcd2c_7_25"/>
          <p:cNvPicPr preferRelativeResize="0"/>
          <p:nvPr/>
        </p:nvPicPr>
        <p:blipFill rotWithShape="1">
          <a:blip r:embed="rId4">
            <a:alphaModFix/>
          </a:blip>
          <a:srcRect l="3147" r="8192"/>
          <a:stretch/>
        </p:blipFill>
        <p:spPr>
          <a:xfrm>
            <a:off x="4452600" y="1661700"/>
            <a:ext cx="4002700" cy="3385800"/>
          </a:xfrm>
          <a:prstGeom prst="rect">
            <a:avLst/>
          </a:prstGeom>
          <a:noFill/>
          <a:ln>
            <a:noFill/>
          </a:ln>
        </p:spPr>
      </p:pic>
      <p:sp>
        <p:nvSpPr>
          <p:cNvPr id="732" name="Google Shape;732;g1049b3fcd2c_7_25"/>
          <p:cNvSpPr/>
          <p:nvPr/>
        </p:nvSpPr>
        <p:spPr>
          <a:xfrm>
            <a:off x="28300" y="4322800"/>
            <a:ext cx="608400" cy="813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g1049b3fcd2c_2_140"/>
          <p:cNvSpPr txBox="1">
            <a:spLocks noGrp="1"/>
          </p:cNvSpPr>
          <p:nvPr>
            <p:ph type="body" idx="1"/>
          </p:nvPr>
        </p:nvSpPr>
        <p:spPr>
          <a:xfrm>
            <a:off x="250275" y="1052075"/>
            <a:ext cx="8520600" cy="37425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Heater and thermal system characterization testing</a:t>
            </a:r>
            <a:endParaRPr/>
          </a:p>
          <a:p>
            <a:pPr marL="914400" lvl="1" indent="-323850" algn="l" rtl="0">
              <a:spcBef>
                <a:spcPts val="0"/>
              </a:spcBef>
              <a:spcAft>
                <a:spcPts val="0"/>
              </a:spcAft>
              <a:buSzPts val="1500"/>
              <a:buChar char="○"/>
            </a:pPr>
            <a:r>
              <a:rPr lang="en" sz="1500"/>
              <a:t>Heater Lab Characterization Test</a:t>
            </a:r>
            <a:endParaRPr sz="1500"/>
          </a:p>
          <a:p>
            <a:pPr marL="1371600" lvl="2" indent="-323850" algn="l" rtl="0">
              <a:spcBef>
                <a:spcPts val="0"/>
              </a:spcBef>
              <a:spcAft>
                <a:spcPts val="0"/>
              </a:spcAft>
              <a:buSzPts val="1500"/>
              <a:buChar char="■"/>
            </a:pPr>
            <a:r>
              <a:rPr lang="en" sz="15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8"/>
                  </a:ext>
                </a:extLst>
              </a:rPr>
              <a:t>Compare models with varying heat produced</a:t>
            </a:r>
            <a:r>
              <a:rPr lang="en" sz="1500"/>
              <a:t> </a:t>
            </a:r>
            <a:br>
              <a:rPr lang="en" sz="1500"/>
            </a:br>
            <a:r>
              <a:rPr lang="en" sz="1500"/>
              <a:t>in a controlled environment</a:t>
            </a:r>
            <a:endParaRPr sz="1500"/>
          </a:p>
          <a:p>
            <a:pPr marL="914400" lvl="1" indent="-323850" algn="l" rtl="0">
              <a:spcBef>
                <a:spcPts val="0"/>
              </a:spcBef>
              <a:spcAft>
                <a:spcPts val="0"/>
              </a:spcAft>
              <a:buSzPts val="1500"/>
              <a:buChar char="○"/>
            </a:pPr>
            <a:r>
              <a:rPr lang="en" sz="1500"/>
              <a:t>Heater Outdoor Characterization Test</a:t>
            </a:r>
            <a:endParaRPr sz="1500"/>
          </a:p>
          <a:p>
            <a:pPr marL="1371600" lvl="2" indent="-323850" algn="l" rtl="0">
              <a:spcBef>
                <a:spcPts val="0"/>
              </a:spcBef>
              <a:spcAft>
                <a:spcPts val="0"/>
              </a:spcAft>
              <a:buSzPts val="1500"/>
              <a:buChar char="■"/>
            </a:pPr>
            <a:r>
              <a:rPr lang="en" sz="1500"/>
              <a:t>Compare models with varying external temperatures</a:t>
            </a:r>
            <a:endParaRPr sz="1500"/>
          </a:p>
          <a:p>
            <a:pPr marL="0" lvl="0" indent="0" algn="l" rtl="0">
              <a:spcBef>
                <a:spcPts val="0"/>
              </a:spcBef>
              <a:spcAft>
                <a:spcPts val="0"/>
              </a:spcAft>
              <a:buNone/>
            </a:pPr>
            <a:endParaRPr/>
          </a:p>
          <a:p>
            <a:pPr marL="457200" lvl="0" indent="-342900" algn="l" rtl="0">
              <a:spcBef>
                <a:spcPts val="0"/>
              </a:spcBef>
              <a:spcAft>
                <a:spcPts val="0"/>
              </a:spcAft>
              <a:buSzPts val="1800"/>
              <a:buChar char="●"/>
            </a:pPr>
            <a:r>
              <a:rPr lang="en" b="1"/>
              <a:t>Objective</a:t>
            </a:r>
            <a:r>
              <a:rPr lang="en"/>
              <a:t>: Verify MATLAB thermal models</a:t>
            </a:r>
            <a:endParaRPr/>
          </a:p>
          <a:p>
            <a:pPr marL="914400" lvl="1" indent="-317500" algn="l" rtl="0">
              <a:spcBef>
                <a:spcPts val="0"/>
              </a:spcBef>
              <a:spcAft>
                <a:spcPts val="0"/>
              </a:spcAft>
              <a:buSzPts val="1400"/>
              <a:buChar char="○"/>
            </a:pPr>
            <a:r>
              <a:rPr lang="en"/>
              <a:t>Heater PID control will use MATLAB models as a baseline for tuning</a:t>
            </a:r>
            <a:endParaRPr/>
          </a:p>
          <a:p>
            <a:pPr marL="914400" lvl="1" indent="-317500" algn="l" rtl="0">
              <a:spcBef>
                <a:spcPts val="0"/>
              </a:spcBef>
              <a:spcAft>
                <a:spcPts val="0"/>
              </a:spcAft>
              <a:buSzPts val="1400"/>
              <a:buChar char="○"/>
            </a:pPr>
            <a:r>
              <a:rPr lang="en"/>
              <a:t>Improving thermal models based on test data allows for more efficient heater control</a:t>
            </a:r>
            <a:endParaRPr/>
          </a:p>
          <a:p>
            <a:pPr marL="914400" lvl="1" indent="-317500" algn="l" rtl="0">
              <a:spcBef>
                <a:spcPts val="0"/>
              </a:spcBef>
              <a:spcAft>
                <a:spcPts val="0"/>
              </a:spcAft>
              <a:buSzPts val="1400"/>
              <a:buChar char="○"/>
            </a:pPr>
            <a:r>
              <a:rPr lang="en"/>
              <a:t>Gives confidence that the enclosure can protect components from thermal extremes</a:t>
            </a:r>
            <a:endParaRPr/>
          </a:p>
        </p:txBody>
      </p:sp>
      <p:pic>
        <p:nvPicPr>
          <p:cNvPr id="738" name="Google Shape;738;g1049b3fcd2c_2_140"/>
          <p:cNvPicPr preferRelativeResize="0"/>
          <p:nvPr/>
        </p:nvPicPr>
        <p:blipFill rotWithShape="1">
          <a:blip r:embed="rId3">
            <a:alphaModFix/>
          </a:blip>
          <a:srcRect l="5170" t="6911" r="2672" b="11295"/>
          <a:stretch/>
        </p:blipFill>
        <p:spPr>
          <a:xfrm>
            <a:off x="6474173" y="1489284"/>
            <a:ext cx="2349125" cy="1573750"/>
          </a:xfrm>
          <a:prstGeom prst="rect">
            <a:avLst/>
          </a:prstGeom>
          <a:noFill/>
          <a:ln>
            <a:noFill/>
          </a:ln>
        </p:spPr>
      </p:pic>
      <p:sp>
        <p:nvSpPr>
          <p:cNvPr id="739" name="Google Shape;739;g1049b3fcd2c_2_140"/>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Thermal Characterization Tests</a:t>
            </a:r>
            <a:endParaRPr/>
          </a:p>
        </p:txBody>
      </p:sp>
      <p:sp>
        <p:nvSpPr>
          <p:cNvPr id="740" name="Google Shape;740;g1049b3fcd2c_2_1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54</a:t>
            </a:fld>
            <a:endParaRPr>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g1049b3fcd2c_7_50"/>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2420"/>
              <a:t>Thermal Characterization Test - Controlled Environment</a:t>
            </a:r>
            <a:endParaRPr sz="2420"/>
          </a:p>
        </p:txBody>
      </p:sp>
      <p:sp>
        <p:nvSpPr>
          <p:cNvPr id="746" name="Google Shape;746;g1049b3fcd2c_7_50"/>
          <p:cNvSpPr txBox="1">
            <a:spLocks noGrp="1"/>
          </p:cNvSpPr>
          <p:nvPr>
            <p:ph type="body" idx="1"/>
          </p:nvPr>
        </p:nvSpPr>
        <p:spPr>
          <a:xfrm>
            <a:off x="228600" y="1152475"/>
            <a:ext cx="86868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Characterization of thermal system in a controlled environment</a:t>
            </a:r>
            <a:endParaRPr/>
          </a:p>
          <a:p>
            <a:pPr marL="914400" lvl="1" indent="-323850" algn="l" rtl="0">
              <a:spcBef>
                <a:spcPts val="0"/>
              </a:spcBef>
              <a:spcAft>
                <a:spcPts val="0"/>
              </a:spcAft>
              <a:buSzPts val="1500"/>
              <a:buChar char="○"/>
            </a:pPr>
            <a:r>
              <a:rPr lang="en" sz="1500" b="1"/>
              <a:t>Measurements: </a:t>
            </a:r>
            <a:r>
              <a:rPr lang="en" sz="1500"/>
              <a:t>temperature sensors measure internal and external (room) temperature</a:t>
            </a:r>
            <a:endParaRPr sz="1500"/>
          </a:p>
          <a:p>
            <a:pPr marL="914400" lvl="1" indent="-323850" algn="l" rtl="0">
              <a:spcBef>
                <a:spcPts val="0"/>
              </a:spcBef>
              <a:spcAft>
                <a:spcPts val="0"/>
              </a:spcAft>
              <a:buSzPts val="1500"/>
              <a:buChar char="○"/>
            </a:pPr>
            <a:r>
              <a:rPr lang="en" sz="1500" b="1"/>
              <a:t>Test Setup:</a:t>
            </a:r>
            <a:endParaRPr sz="1500"/>
          </a:p>
          <a:p>
            <a:pPr marL="1371600" lvl="2" indent="-323850" algn="l" rtl="0">
              <a:spcBef>
                <a:spcPts val="0"/>
              </a:spcBef>
              <a:spcAft>
                <a:spcPts val="0"/>
              </a:spcAft>
              <a:buSzPts val="1500"/>
              <a:buChar char="■"/>
            </a:pPr>
            <a:r>
              <a:rPr lang="en" sz="1500"/>
              <a:t>On Board Computer sealed within enclosure to control heater</a:t>
            </a:r>
            <a:endParaRPr sz="1500"/>
          </a:p>
          <a:p>
            <a:pPr marL="1371600" lvl="2" indent="-323850" algn="l" rtl="0">
              <a:spcBef>
                <a:spcPts val="0"/>
              </a:spcBef>
              <a:spcAft>
                <a:spcPts val="0"/>
              </a:spcAft>
              <a:buSzPts val="1500"/>
              <a:buChar char="■"/>
            </a:pPr>
            <a:r>
              <a:rPr lang="en" sz="1500"/>
              <a:t>Bench power source</a:t>
            </a:r>
            <a:endParaRPr sz="1500"/>
          </a:p>
          <a:p>
            <a:pPr marL="0" lvl="0" indent="0" algn="l" rtl="0">
              <a:spcBef>
                <a:spcPts val="0"/>
              </a:spcBef>
              <a:spcAft>
                <a:spcPts val="0"/>
              </a:spcAft>
              <a:buNone/>
            </a:pPr>
            <a:endParaRPr/>
          </a:p>
          <a:p>
            <a:pPr marL="457200" lvl="0" indent="-342900" algn="l" rtl="0">
              <a:spcBef>
                <a:spcPts val="0"/>
              </a:spcBef>
              <a:spcAft>
                <a:spcPts val="0"/>
              </a:spcAft>
              <a:buSzPts val="1800"/>
              <a:buChar char="●"/>
            </a:pPr>
            <a:r>
              <a:rPr lang="en" b="1"/>
              <a:t>Procedure: </a:t>
            </a:r>
            <a:r>
              <a:rPr lang="en"/>
              <a:t>Steadily increase power supplied to heater in increments</a:t>
            </a:r>
            <a:endParaRPr/>
          </a:p>
          <a:p>
            <a:pPr marL="914400" lvl="1" indent="-323850" algn="l" rtl="0">
              <a:spcBef>
                <a:spcPts val="0"/>
              </a:spcBef>
              <a:spcAft>
                <a:spcPts val="0"/>
              </a:spcAft>
              <a:buSzPts val="1500"/>
              <a:buChar char="○"/>
            </a:pPr>
            <a:r>
              <a:rPr lang="en" sz="1500"/>
              <a:t>Heat produced and steady-state temperatures recorded as primary points of interest</a:t>
            </a:r>
            <a:endParaRPr sz="1500"/>
          </a:p>
          <a:p>
            <a:pPr marL="0" lvl="0" indent="0" algn="l" rtl="0">
              <a:spcBef>
                <a:spcPts val="0"/>
              </a:spcBef>
              <a:spcAft>
                <a:spcPts val="0"/>
              </a:spcAft>
              <a:buNone/>
            </a:pPr>
            <a:endParaRPr/>
          </a:p>
          <a:p>
            <a:pPr marL="457200" lvl="0" indent="-342900" algn="l" rtl="0">
              <a:spcBef>
                <a:spcPts val="0"/>
              </a:spcBef>
              <a:spcAft>
                <a:spcPts val="0"/>
              </a:spcAft>
              <a:buSzPts val="1800"/>
              <a:buChar char="●"/>
            </a:pPr>
            <a:r>
              <a:rPr lang="en" b="1"/>
              <a:t>Verification: </a:t>
            </a:r>
            <a:r>
              <a:rPr lang="en"/>
              <a:t>Compare with expected heat required to maintain steady-state internal temperatures from MATLAB model</a:t>
            </a:r>
            <a:endParaRPr/>
          </a:p>
          <a:p>
            <a:pPr marL="0" lvl="0" indent="0" algn="l" rtl="0">
              <a:spcBef>
                <a:spcPts val="0"/>
              </a:spcBef>
              <a:spcAft>
                <a:spcPts val="0"/>
              </a:spcAft>
              <a:buNone/>
            </a:pPr>
            <a:endParaRPr/>
          </a:p>
        </p:txBody>
      </p:sp>
      <p:sp>
        <p:nvSpPr>
          <p:cNvPr id="747" name="Google Shape;747;g1049b3fcd2c_7_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55</a:t>
            </a:fld>
            <a:endParaRPr>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g103b319fe01_4_2"/>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Thermal Characterization Test - Outdoors</a:t>
            </a:r>
            <a:endParaRPr/>
          </a:p>
        </p:txBody>
      </p:sp>
      <p:sp>
        <p:nvSpPr>
          <p:cNvPr id="753" name="Google Shape;753;g103b319fe01_4_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56</a:t>
            </a:fld>
            <a:endParaRPr>
              <a:latin typeface="Arial"/>
              <a:ea typeface="Arial"/>
              <a:cs typeface="Arial"/>
              <a:sym typeface="Arial"/>
            </a:endParaRPr>
          </a:p>
        </p:txBody>
      </p:sp>
      <p:sp>
        <p:nvSpPr>
          <p:cNvPr id="754" name="Google Shape;754;g103b319fe01_4_2"/>
          <p:cNvSpPr txBox="1">
            <a:spLocks noGrp="1"/>
          </p:cNvSpPr>
          <p:nvPr>
            <p:ph type="body" idx="1"/>
          </p:nvPr>
        </p:nvSpPr>
        <p:spPr>
          <a:xfrm>
            <a:off x="228600" y="1173300"/>
            <a:ext cx="8686800" cy="3416400"/>
          </a:xfrm>
          <a:prstGeom prst="rect">
            <a:avLst/>
          </a:prstGeom>
        </p:spPr>
        <p:txBody>
          <a:bodyPr spcFirstLastPara="1" wrap="square" lIns="91425" tIns="91425" rIns="91425" bIns="91425" anchor="t" anchorCtr="0">
            <a:normAutofit fontScale="92500" lnSpcReduction="10000"/>
          </a:bodyPr>
          <a:lstStyle/>
          <a:p>
            <a:pPr marL="457200" lvl="0" indent="-334327" algn="l" rtl="0">
              <a:spcBef>
                <a:spcPts val="0"/>
              </a:spcBef>
              <a:spcAft>
                <a:spcPts val="0"/>
              </a:spcAft>
              <a:buSzPct val="100000"/>
              <a:buChar char="●"/>
            </a:pPr>
            <a:r>
              <a:rPr lang="en"/>
              <a:t>Characterization of thermal system in an outdoors environment</a:t>
            </a:r>
            <a:endParaRPr/>
          </a:p>
          <a:p>
            <a:pPr marL="914400" lvl="1" indent="-316706" algn="l" rtl="0">
              <a:spcBef>
                <a:spcPts val="0"/>
              </a:spcBef>
              <a:spcAft>
                <a:spcPts val="0"/>
              </a:spcAft>
              <a:buSzPct val="100000"/>
              <a:buChar char="○"/>
            </a:pPr>
            <a:r>
              <a:rPr lang="en" sz="1500" b="1"/>
              <a:t>Measurements: </a:t>
            </a:r>
            <a:r>
              <a:rPr lang="en" sz="1500"/>
              <a:t>Temperature sensors measure internal and external temperatures</a:t>
            </a:r>
            <a:endParaRPr sz="1500"/>
          </a:p>
          <a:p>
            <a:pPr marL="914400" lvl="1" indent="-316706" algn="l" rtl="0">
              <a:spcBef>
                <a:spcPts val="0"/>
              </a:spcBef>
              <a:spcAft>
                <a:spcPts val="0"/>
              </a:spcAft>
              <a:buSzPct val="100000"/>
              <a:buChar char="○"/>
            </a:pPr>
            <a:r>
              <a:rPr lang="en" sz="1500" b="1"/>
              <a:t>Test Setup:</a:t>
            </a:r>
            <a:endParaRPr sz="1500"/>
          </a:p>
          <a:p>
            <a:pPr marL="1371600" lvl="2" indent="-316706" algn="l" rtl="0">
              <a:spcBef>
                <a:spcPts val="0"/>
              </a:spcBef>
              <a:spcAft>
                <a:spcPts val="0"/>
              </a:spcAft>
              <a:buSzPct val="100000"/>
              <a:buChar char="■"/>
            </a:pPr>
            <a:r>
              <a:rPr lang="en" sz="1500"/>
              <a:t>On Board Computer sealed within enclosure to control heater</a:t>
            </a:r>
            <a:endParaRPr sz="1500"/>
          </a:p>
          <a:p>
            <a:pPr marL="1371600" lvl="2" indent="-316706" algn="l" rtl="0">
              <a:spcBef>
                <a:spcPts val="0"/>
              </a:spcBef>
              <a:spcAft>
                <a:spcPts val="0"/>
              </a:spcAft>
              <a:buSzPct val="100000"/>
              <a:buChar char="■"/>
            </a:pPr>
            <a:r>
              <a:rPr lang="en" sz="1500"/>
              <a:t>Battery or bench power source</a:t>
            </a:r>
            <a:endParaRPr sz="1500"/>
          </a:p>
          <a:p>
            <a:pPr marL="1371600" lvl="2" indent="-316706" algn="l" rtl="0">
              <a:spcBef>
                <a:spcPts val="0"/>
              </a:spcBef>
              <a:spcAft>
                <a:spcPts val="0"/>
              </a:spcAft>
              <a:buSzPct val="100000"/>
              <a:buChar char="■"/>
            </a:pPr>
            <a:r>
              <a:rPr lang="en" sz="1500"/>
              <a:t>PID control to keep enclosure at a steady temperature</a:t>
            </a:r>
            <a:endParaRPr sz="1500"/>
          </a:p>
          <a:p>
            <a:pPr marL="0" lvl="0" indent="0" algn="l" rtl="0">
              <a:spcBef>
                <a:spcPts val="0"/>
              </a:spcBef>
              <a:spcAft>
                <a:spcPts val="0"/>
              </a:spcAft>
              <a:buNone/>
            </a:pPr>
            <a:endParaRPr/>
          </a:p>
          <a:p>
            <a:pPr marL="457200" lvl="0" indent="-334327" algn="l" rtl="0">
              <a:spcBef>
                <a:spcPts val="0"/>
              </a:spcBef>
              <a:spcAft>
                <a:spcPts val="0"/>
              </a:spcAft>
              <a:buSzPct val="100000"/>
              <a:buChar char="●"/>
            </a:pPr>
            <a:r>
              <a:rPr lang="en" b="1"/>
              <a:t>Procedure:</a:t>
            </a:r>
            <a:r>
              <a:rPr lang="en"/>
              <a:t> Run PID-controlled heater through varied external conditions</a:t>
            </a:r>
            <a:endParaRPr/>
          </a:p>
          <a:p>
            <a:pPr marL="914400" lvl="1" indent="-317182" algn="l" rtl="0">
              <a:spcBef>
                <a:spcPts val="0"/>
              </a:spcBef>
              <a:spcAft>
                <a:spcPts val="0"/>
              </a:spcAft>
              <a:buSzPct val="100000"/>
              <a:buChar char="○"/>
            </a:pPr>
            <a:r>
              <a:rPr lang="en" sz="1508"/>
              <a:t>Control law should maintain internal temperature</a:t>
            </a:r>
            <a:endParaRPr sz="1508"/>
          </a:p>
          <a:p>
            <a:pPr marL="914400" lvl="1" indent="-316706" algn="l" rtl="0">
              <a:spcBef>
                <a:spcPts val="0"/>
              </a:spcBef>
              <a:spcAft>
                <a:spcPts val="0"/>
              </a:spcAft>
              <a:buSzPct val="100000"/>
              <a:buChar char="○"/>
            </a:pPr>
            <a:r>
              <a:rPr lang="en" sz="1500"/>
              <a:t>Heat required and external temperatures recorded as primary points of interest</a:t>
            </a:r>
            <a:endParaRPr sz="1500"/>
          </a:p>
          <a:p>
            <a:pPr marL="0" lvl="0" indent="0" algn="l" rtl="0">
              <a:spcBef>
                <a:spcPts val="0"/>
              </a:spcBef>
              <a:spcAft>
                <a:spcPts val="0"/>
              </a:spcAft>
              <a:buNone/>
            </a:pPr>
            <a:endParaRPr/>
          </a:p>
          <a:p>
            <a:pPr marL="457200" lvl="0" indent="-334327" algn="l" rtl="0">
              <a:spcBef>
                <a:spcPts val="0"/>
              </a:spcBef>
              <a:spcAft>
                <a:spcPts val="0"/>
              </a:spcAft>
              <a:buSzPct val="100000"/>
              <a:buChar char="●"/>
            </a:pPr>
            <a:r>
              <a:rPr lang="en" b="1"/>
              <a:t>Verification: </a:t>
            </a:r>
            <a:r>
              <a:rPr lang="en"/>
              <a:t>Compare with expected heat required to maintain a steady internal temperature from MATLAB model</a:t>
            </a:r>
            <a:endParaRPr/>
          </a:p>
          <a:p>
            <a:pPr marL="0" lvl="0" indent="0" algn="l" rtl="0">
              <a:spcBef>
                <a:spcPts val="0"/>
              </a:spcBef>
              <a:spcAft>
                <a:spcPts val="0"/>
              </a:spcAft>
              <a:buNone/>
            </a:pP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gfa76b2cd2f_0_110"/>
          <p:cNvSpPr txBox="1">
            <a:spLocks noGrp="1"/>
          </p:cNvSpPr>
          <p:nvPr>
            <p:ph type="title"/>
          </p:nvPr>
        </p:nvSpPr>
        <p:spPr>
          <a:xfrm>
            <a:off x="740664" y="742950"/>
            <a:ext cx="6367800" cy="3657600"/>
          </a:xfrm>
          <a:prstGeom prst="rect">
            <a:avLst/>
          </a:prstGeom>
        </p:spPr>
        <p:txBody>
          <a:bodyPr spcFirstLastPara="1" wrap="square" lIns="274300" tIns="91425" rIns="91425" bIns="91425" anchor="ctr" anchorCtr="0">
            <a:normAutofit/>
          </a:bodyPr>
          <a:lstStyle/>
          <a:p>
            <a:pPr marL="0" lvl="0" indent="0" algn="l" rtl="0">
              <a:spcBef>
                <a:spcPts val="0"/>
              </a:spcBef>
              <a:spcAft>
                <a:spcPts val="0"/>
              </a:spcAft>
              <a:buClr>
                <a:schemeClr val="dk1"/>
              </a:buClr>
              <a:buSzPts val="1100"/>
              <a:buFont typeface="Arial"/>
              <a:buNone/>
            </a:pPr>
            <a:r>
              <a:rPr lang="en" sz="6000"/>
              <a:t>Project Planning</a:t>
            </a:r>
            <a:endParaRPr sz="6000"/>
          </a:p>
        </p:txBody>
      </p:sp>
      <p:sp>
        <p:nvSpPr>
          <p:cNvPr id="760" name="Google Shape;760;gfa76b2cd2f_0_1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57</a:t>
            </a:fld>
            <a:endParaRPr/>
          </a:p>
        </p:txBody>
      </p:sp>
      <p:sp>
        <p:nvSpPr>
          <p:cNvPr id="761" name="Google Shape;761;gfa76b2cd2f_0_110"/>
          <p:cNvSpPr/>
          <p:nvPr/>
        </p:nvSpPr>
        <p:spPr>
          <a:xfrm>
            <a:off x="119625" y="184402"/>
            <a:ext cx="1398300" cy="353400"/>
          </a:xfrm>
          <a:prstGeom prst="chevron">
            <a:avLst>
              <a:gd name="adj"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Helvetica Neue"/>
                <a:ea typeface="Helvetica Neue"/>
                <a:cs typeface="Helvetica Neue"/>
                <a:sym typeface="Helvetica Neue"/>
              </a:rPr>
              <a:t>Project Overview</a:t>
            </a:r>
            <a:endParaRPr sz="1100" b="1">
              <a:latin typeface="Helvetica Neue"/>
              <a:ea typeface="Helvetica Neue"/>
              <a:cs typeface="Helvetica Neue"/>
              <a:sym typeface="Helvetica Neue"/>
            </a:endParaRPr>
          </a:p>
        </p:txBody>
      </p:sp>
      <p:sp>
        <p:nvSpPr>
          <p:cNvPr id="762" name="Google Shape;762;gfa76b2cd2f_0_110"/>
          <p:cNvSpPr/>
          <p:nvPr/>
        </p:nvSpPr>
        <p:spPr>
          <a:xfrm>
            <a:off x="1367403" y="184402"/>
            <a:ext cx="1398300" cy="353400"/>
          </a:xfrm>
          <a:prstGeom prst="chevron">
            <a:avLst>
              <a:gd name="adj"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Helvetica Neue"/>
                <a:ea typeface="Helvetica Neue"/>
                <a:cs typeface="Helvetica Neue"/>
                <a:sym typeface="Helvetica Neue"/>
              </a:rPr>
              <a:t>Design Solution</a:t>
            </a:r>
            <a:endParaRPr sz="1100" b="1">
              <a:latin typeface="Helvetica Neue"/>
              <a:ea typeface="Helvetica Neue"/>
              <a:cs typeface="Helvetica Neue"/>
              <a:sym typeface="Helvetica Neue"/>
            </a:endParaRPr>
          </a:p>
        </p:txBody>
      </p:sp>
      <p:sp>
        <p:nvSpPr>
          <p:cNvPr id="763" name="Google Shape;763;gfa76b2cd2f_0_110"/>
          <p:cNvSpPr/>
          <p:nvPr/>
        </p:nvSpPr>
        <p:spPr>
          <a:xfrm>
            <a:off x="2615183" y="184400"/>
            <a:ext cx="1398300" cy="353400"/>
          </a:xfrm>
          <a:prstGeom prst="chevron">
            <a:avLst>
              <a:gd name="adj"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Helvetica Neue"/>
                <a:ea typeface="Helvetica Neue"/>
                <a:cs typeface="Helvetica Neue"/>
                <a:sym typeface="Helvetica Neue"/>
              </a:rPr>
              <a:t>CPEs</a:t>
            </a:r>
            <a:endParaRPr sz="1100" b="1">
              <a:latin typeface="Helvetica Neue"/>
              <a:ea typeface="Helvetica Neue"/>
              <a:cs typeface="Helvetica Neue"/>
              <a:sym typeface="Helvetica Neue"/>
            </a:endParaRPr>
          </a:p>
        </p:txBody>
      </p:sp>
      <p:sp>
        <p:nvSpPr>
          <p:cNvPr id="764" name="Google Shape;764;gfa76b2cd2f_0_110"/>
          <p:cNvSpPr/>
          <p:nvPr/>
        </p:nvSpPr>
        <p:spPr>
          <a:xfrm>
            <a:off x="3863802" y="184400"/>
            <a:ext cx="1398300" cy="353400"/>
          </a:xfrm>
          <a:prstGeom prst="chevron">
            <a:avLst>
              <a:gd name="adj"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solidFill>
                  <a:schemeClr val="dk1"/>
                </a:solidFill>
                <a:latin typeface="Helvetica Neue"/>
                <a:ea typeface="Helvetica Neue"/>
                <a:cs typeface="Helvetica Neue"/>
                <a:sym typeface="Helvetica Neue"/>
              </a:rPr>
              <a:t>DRS &amp; Satisfaction</a:t>
            </a:r>
            <a:endParaRPr sz="1100" b="1">
              <a:latin typeface="Helvetica Neue"/>
              <a:ea typeface="Helvetica Neue"/>
              <a:cs typeface="Helvetica Neue"/>
              <a:sym typeface="Helvetica Neue"/>
            </a:endParaRPr>
          </a:p>
        </p:txBody>
      </p:sp>
      <p:sp>
        <p:nvSpPr>
          <p:cNvPr id="765" name="Google Shape;765;gfa76b2cd2f_0_110"/>
          <p:cNvSpPr/>
          <p:nvPr/>
        </p:nvSpPr>
        <p:spPr>
          <a:xfrm>
            <a:off x="5115437" y="184400"/>
            <a:ext cx="1398300" cy="353400"/>
          </a:xfrm>
          <a:prstGeom prst="chevron">
            <a:avLst>
              <a:gd name="adj"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Helvetica Neue"/>
                <a:ea typeface="Helvetica Neue"/>
                <a:cs typeface="Helvetica Neue"/>
                <a:sym typeface="Helvetica Neue"/>
              </a:rPr>
              <a:t>Project Risks</a:t>
            </a:r>
            <a:endParaRPr sz="1100" b="1">
              <a:latin typeface="Helvetica Neue"/>
              <a:ea typeface="Helvetica Neue"/>
              <a:cs typeface="Helvetica Neue"/>
              <a:sym typeface="Helvetica Neue"/>
            </a:endParaRPr>
          </a:p>
        </p:txBody>
      </p:sp>
      <p:sp>
        <p:nvSpPr>
          <p:cNvPr id="766" name="Google Shape;766;gfa76b2cd2f_0_110"/>
          <p:cNvSpPr/>
          <p:nvPr/>
        </p:nvSpPr>
        <p:spPr>
          <a:xfrm>
            <a:off x="6367229" y="184400"/>
            <a:ext cx="1398300" cy="353400"/>
          </a:xfrm>
          <a:prstGeom prst="chevron">
            <a:avLst>
              <a:gd name="adj" fmla="val 50000"/>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Helvetica Neue"/>
                <a:ea typeface="Helvetica Neue"/>
                <a:cs typeface="Helvetica Neue"/>
                <a:sym typeface="Helvetica Neue"/>
              </a:rPr>
              <a:t>Verification &amp; Validation</a:t>
            </a:r>
            <a:endParaRPr sz="1100" b="1">
              <a:latin typeface="Helvetica Neue"/>
              <a:ea typeface="Helvetica Neue"/>
              <a:cs typeface="Helvetica Neue"/>
              <a:sym typeface="Helvetica Neue"/>
            </a:endParaRPr>
          </a:p>
        </p:txBody>
      </p:sp>
      <p:sp>
        <p:nvSpPr>
          <p:cNvPr id="767" name="Google Shape;767;gfa76b2cd2f_0_110"/>
          <p:cNvSpPr/>
          <p:nvPr/>
        </p:nvSpPr>
        <p:spPr>
          <a:xfrm>
            <a:off x="7622986" y="184400"/>
            <a:ext cx="1398300" cy="353400"/>
          </a:xfrm>
          <a:prstGeom prst="chevron">
            <a:avLst>
              <a:gd name="adj" fmla="val 50000"/>
            </a:avLst>
          </a:prstGeom>
          <a:solidFill>
            <a:srgbClr val="9E9E9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b="1">
                <a:latin typeface="Helvetica Neue"/>
                <a:ea typeface="Helvetica Neue"/>
                <a:cs typeface="Helvetica Neue"/>
                <a:sym typeface="Helvetica Neue"/>
              </a:rPr>
              <a:t>Project Planning</a:t>
            </a:r>
            <a:endParaRPr sz="1100" b="1">
              <a:latin typeface="Helvetica Neue"/>
              <a:ea typeface="Helvetica Neue"/>
              <a:cs typeface="Helvetica Neue"/>
              <a:sym typeface="Helvetica Neue"/>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gfa76b2cd2f_0_527"/>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GRASS Personnel Matrix</a:t>
            </a:r>
            <a:endParaRPr/>
          </a:p>
        </p:txBody>
      </p:sp>
      <p:sp>
        <p:nvSpPr>
          <p:cNvPr id="773" name="Google Shape;773;gfa76b2cd2f_0_5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58</a:t>
            </a:fld>
            <a:endParaRPr>
              <a:latin typeface="Arial"/>
              <a:ea typeface="Arial"/>
              <a:cs typeface="Arial"/>
              <a:sym typeface="Arial"/>
            </a:endParaRPr>
          </a:p>
        </p:txBody>
      </p:sp>
      <p:pic>
        <p:nvPicPr>
          <p:cNvPr id="774" name="Google Shape;774;gfa76b2cd2f_0_527"/>
          <p:cNvPicPr preferRelativeResize="0"/>
          <p:nvPr/>
        </p:nvPicPr>
        <p:blipFill>
          <a:blip r:embed="rId3">
            <a:alphaModFix/>
          </a:blip>
          <a:stretch>
            <a:fillRect/>
          </a:stretch>
        </p:blipFill>
        <p:spPr>
          <a:xfrm>
            <a:off x="590650" y="777300"/>
            <a:ext cx="7710834" cy="4366199"/>
          </a:xfrm>
          <a:prstGeom prst="rect">
            <a:avLst/>
          </a:prstGeom>
          <a:noFill/>
          <a:ln>
            <a:noFill/>
          </a:ln>
        </p:spPr>
      </p:pic>
      <p:pic>
        <p:nvPicPr>
          <p:cNvPr id="775" name="Google Shape;775;gfa76b2cd2f_0_527"/>
          <p:cNvPicPr preferRelativeResize="0"/>
          <p:nvPr/>
        </p:nvPicPr>
        <p:blipFill rotWithShape="1">
          <a:blip r:embed="rId4">
            <a:alphaModFix/>
          </a:blip>
          <a:srcRect l="3993" t="8866" b="16872"/>
          <a:stretch/>
        </p:blipFill>
        <p:spPr>
          <a:xfrm>
            <a:off x="6287250" y="2923950"/>
            <a:ext cx="548700" cy="754927"/>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g10217125d4d_1_0"/>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Work Plan: Gantt</a:t>
            </a:r>
            <a:endParaRPr/>
          </a:p>
        </p:txBody>
      </p:sp>
      <p:sp>
        <p:nvSpPr>
          <p:cNvPr id="781" name="Google Shape;781;g10217125d4d_1_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59</a:t>
            </a:fld>
            <a:endParaRPr>
              <a:latin typeface="Arial"/>
              <a:ea typeface="Arial"/>
              <a:cs typeface="Arial"/>
              <a:sym typeface="Arial"/>
            </a:endParaRPr>
          </a:p>
        </p:txBody>
      </p:sp>
      <p:pic>
        <p:nvPicPr>
          <p:cNvPr id="782" name="Google Shape;782;g10217125d4d_1_0"/>
          <p:cNvPicPr preferRelativeResize="0"/>
          <p:nvPr/>
        </p:nvPicPr>
        <p:blipFill rotWithShape="1">
          <a:blip r:embed="rId3">
            <a:alphaModFix/>
          </a:blip>
          <a:srcRect t="3078" b="3068"/>
          <a:stretch/>
        </p:blipFill>
        <p:spPr>
          <a:xfrm>
            <a:off x="1289538" y="995012"/>
            <a:ext cx="6564915" cy="4061401"/>
          </a:xfrm>
          <a:prstGeom prst="rect">
            <a:avLst/>
          </a:prstGeom>
          <a:noFill/>
          <a:ln>
            <a:noFill/>
          </a:ln>
        </p:spPr>
      </p:pic>
      <p:sp>
        <p:nvSpPr>
          <p:cNvPr id="783" name="Google Shape;783;g10217125d4d_1_0"/>
          <p:cNvSpPr/>
          <p:nvPr/>
        </p:nvSpPr>
        <p:spPr>
          <a:xfrm>
            <a:off x="2187800" y="4603738"/>
            <a:ext cx="1506900" cy="2742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Helvetica Neue"/>
                <a:ea typeface="Helvetica Neue"/>
                <a:cs typeface="Helvetica Neue"/>
                <a:sym typeface="Helvetica Neue"/>
              </a:rPr>
              <a:t>Now~End of Break</a:t>
            </a:r>
            <a:endParaRPr sz="1000">
              <a:latin typeface="Helvetica Neue"/>
              <a:ea typeface="Helvetica Neue"/>
              <a:cs typeface="Helvetica Neue"/>
              <a:sym typeface="Helvetica Neue"/>
            </a:endParaRPr>
          </a:p>
        </p:txBody>
      </p:sp>
      <p:sp>
        <p:nvSpPr>
          <p:cNvPr id="784" name="Google Shape;784;g10217125d4d_1_0"/>
          <p:cNvSpPr/>
          <p:nvPr/>
        </p:nvSpPr>
        <p:spPr>
          <a:xfrm>
            <a:off x="3694700" y="4603718"/>
            <a:ext cx="1330200" cy="2742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Helvetica Neue"/>
                <a:ea typeface="Helvetica Neue"/>
                <a:cs typeface="Helvetica Neue"/>
                <a:sym typeface="Helvetica Neue"/>
              </a:rPr>
              <a:t>Pre-TRR</a:t>
            </a:r>
            <a:endParaRPr sz="1000">
              <a:latin typeface="Helvetica Neue"/>
              <a:ea typeface="Helvetica Neue"/>
              <a:cs typeface="Helvetica Neue"/>
              <a:sym typeface="Helvetica Neue"/>
            </a:endParaRPr>
          </a:p>
        </p:txBody>
      </p:sp>
      <p:sp>
        <p:nvSpPr>
          <p:cNvPr id="785" name="Google Shape;785;g10217125d4d_1_0"/>
          <p:cNvSpPr/>
          <p:nvPr/>
        </p:nvSpPr>
        <p:spPr>
          <a:xfrm>
            <a:off x="5024900" y="4603718"/>
            <a:ext cx="2370900" cy="2742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Helvetica Neue"/>
                <a:ea typeface="Helvetica Neue"/>
                <a:cs typeface="Helvetica Neue"/>
                <a:sym typeface="Helvetica Neue"/>
              </a:rPr>
              <a:t>TRR~SFR</a:t>
            </a:r>
            <a:endParaRPr sz="1000">
              <a:latin typeface="Helvetica Neue"/>
              <a:ea typeface="Helvetica Neue"/>
              <a:cs typeface="Helvetica Neue"/>
              <a:sym typeface="Helvetica Neue"/>
            </a:endParaRPr>
          </a:p>
        </p:txBody>
      </p:sp>
      <p:sp>
        <p:nvSpPr>
          <p:cNvPr id="786" name="Google Shape;786;g10217125d4d_1_0"/>
          <p:cNvSpPr/>
          <p:nvPr/>
        </p:nvSpPr>
        <p:spPr>
          <a:xfrm rot="-5400000">
            <a:off x="423575" y="2062637"/>
            <a:ext cx="1398900" cy="2703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Helvetica Neue"/>
                <a:ea typeface="Helvetica Neue"/>
                <a:cs typeface="Helvetica Neue"/>
                <a:sym typeface="Helvetica Neue"/>
              </a:rPr>
              <a:t>Manufacturing</a:t>
            </a:r>
            <a:endParaRPr sz="1000">
              <a:latin typeface="Helvetica Neue"/>
              <a:ea typeface="Helvetica Neue"/>
              <a:cs typeface="Helvetica Neue"/>
              <a:sym typeface="Helvetica Neue"/>
            </a:endParaRPr>
          </a:p>
        </p:txBody>
      </p:sp>
      <p:sp>
        <p:nvSpPr>
          <p:cNvPr id="787" name="Google Shape;787;g10217125d4d_1_0"/>
          <p:cNvSpPr/>
          <p:nvPr/>
        </p:nvSpPr>
        <p:spPr>
          <a:xfrm rot="-5400000">
            <a:off x="553475" y="3324687"/>
            <a:ext cx="1139100" cy="2703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Helvetica Neue"/>
                <a:ea typeface="Helvetica Neue"/>
                <a:cs typeface="Helvetica Neue"/>
                <a:sym typeface="Helvetica Neue"/>
              </a:rPr>
              <a:t>Testing</a:t>
            </a:r>
            <a:endParaRPr sz="1000">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8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g10214ba2912_0_0"/>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Concept of Operations - RF</a:t>
            </a:r>
            <a:endParaRPr/>
          </a:p>
        </p:txBody>
      </p:sp>
      <p:sp>
        <p:nvSpPr>
          <p:cNvPr id="125" name="Google Shape;125;g10214ba2912_0_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6</a:t>
            </a:fld>
            <a:endParaRPr>
              <a:latin typeface="Arial"/>
              <a:ea typeface="Arial"/>
              <a:cs typeface="Arial"/>
              <a:sym typeface="Arial"/>
            </a:endParaRPr>
          </a:p>
        </p:txBody>
      </p:sp>
      <p:pic>
        <p:nvPicPr>
          <p:cNvPr id="126" name="Google Shape;126;g10214ba2912_0_0"/>
          <p:cNvPicPr preferRelativeResize="0"/>
          <p:nvPr/>
        </p:nvPicPr>
        <p:blipFill rotWithShape="1">
          <a:blip r:embed="rId3">
            <a:alphaModFix/>
          </a:blip>
          <a:srcRect/>
          <a:stretch/>
        </p:blipFill>
        <p:spPr>
          <a:xfrm>
            <a:off x="863150" y="948475"/>
            <a:ext cx="7711699" cy="4061399"/>
          </a:xfrm>
          <a:prstGeom prst="rect">
            <a:avLst/>
          </a:prstGeom>
          <a:noFill/>
          <a:ln>
            <a:noFill/>
          </a:ln>
        </p:spPr>
      </p:pic>
      <p:pic>
        <p:nvPicPr>
          <p:cNvPr id="127" name="Google Shape;127;g10214ba2912_0_0"/>
          <p:cNvPicPr preferRelativeResize="0"/>
          <p:nvPr/>
        </p:nvPicPr>
        <p:blipFill>
          <a:blip r:embed="rId4">
            <a:alphaModFix/>
          </a:blip>
          <a:stretch>
            <a:fillRect/>
          </a:stretch>
        </p:blipFill>
        <p:spPr>
          <a:xfrm>
            <a:off x="863150" y="948475"/>
            <a:ext cx="7711699" cy="4061399"/>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g103b319fe01_22_22"/>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Work Plan: Gantt</a:t>
            </a:r>
            <a:endParaRPr/>
          </a:p>
        </p:txBody>
      </p:sp>
      <p:sp>
        <p:nvSpPr>
          <p:cNvPr id="793" name="Google Shape;793;g103b319fe01_22_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60</a:t>
            </a:fld>
            <a:endParaRPr>
              <a:latin typeface="Arial"/>
              <a:ea typeface="Arial"/>
              <a:cs typeface="Arial"/>
              <a:sym typeface="Arial"/>
            </a:endParaRPr>
          </a:p>
        </p:txBody>
      </p:sp>
      <p:pic>
        <p:nvPicPr>
          <p:cNvPr id="794" name="Google Shape;794;g103b319fe01_22_22"/>
          <p:cNvPicPr preferRelativeResize="0"/>
          <p:nvPr/>
        </p:nvPicPr>
        <p:blipFill rotWithShape="1">
          <a:blip r:embed="rId3">
            <a:alphaModFix/>
          </a:blip>
          <a:srcRect t="3078" b="3068"/>
          <a:stretch/>
        </p:blipFill>
        <p:spPr>
          <a:xfrm>
            <a:off x="1289538" y="995012"/>
            <a:ext cx="6564915" cy="4061401"/>
          </a:xfrm>
          <a:prstGeom prst="rect">
            <a:avLst/>
          </a:prstGeom>
          <a:noFill/>
          <a:ln>
            <a:noFill/>
          </a:ln>
        </p:spPr>
      </p:pic>
      <p:sp>
        <p:nvSpPr>
          <p:cNvPr id="795" name="Google Shape;795;g103b319fe01_22_22"/>
          <p:cNvSpPr/>
          <p:nvPr/>
        </p:nvSpPr>
        <p:spPr>
          <a:xfrm>
            <a:off x="2187800" y="4603738"/>
            <a:ext cx="1506900" cy="2742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Helvetica Neue"/>
                <a:ea typeface="Helvetica Neue"/>
                <a:cs typeface="Helvetica Neue"/>
                <a:sym typeface="Helvetica Neue"/>
              </a:rPr>
              <a:t>Now~End of Break</a:t>
            </a:r>
            <a:endParaRPr sz="1000">
              <a:latin typeface="Helvetica Neue"/>
              <a:ea typeface="Helvetica Neue"/>
              <a:cs typeface="Helvetica Neue"/>
              <a:sym typeface="Helvetica Neue"/>
            </a:endParaRPr>
          </a:p>
        </p:txBody>
      </p:sp>
      <p:sp>
        <p:nvSpPr>
          <p:cNvPr id="796" name="Google Shape;796;g103b319fe01_22_22"/>
          <p:cNvSpPr/>
          <p:nvPr/>
        </p:nvSpPr>
        <p:spPr>
          <a:xfrm>
            <a:off x="3694700" y="4603718"/>
            <a:ext cx="1330200" cy="2742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Helvetica Neue"/>
                <a:ea typeface="Helvetica Neue"/>
                <a:cs typeface="Helvetica Neue"/>
                <a:sym typeface="Helvetica Neue"/>
              </a:rPr>
              <a:t>Pre-TRR</a:t>
            </a:r>
            <a:endParaRPr sz="1000">
              <a:latin typeface="Helvetica Neue"/>
              <a:ea typeface="Helvetica Neue"/>
              <a:cs typeface="Helvetica Neue"/>
              <a:sym typeface="Helvetica Neue"/>
            </a:endParaRPr>
          </a:p>
        </p:txBody>
      </p:sp>
      <p:sp>
        <p:nvSpPr>
          <p:cNvPr id="797" name="Google Shape;797;g103b319fe01_22_22"/>
          <p:cNvSpPr/>
          <p:nvPr/>
        </p:nvSpPr>
        <p:spPr>
          <a:xfrm>
            <a:off x="5024900" y="4603718"/>
            <a:ext cx="2370900" cy="2742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Helvetica Neue"/>
                <a:ea typeface="Helvetica Neue"/>
                <a:cs typeface="Helvetica Neue"/>
                <a:sym typeface="Helvetica Neue"/>
              </a:rPr>
              <a:t>TRR~SFR</a:t>
            </a:r>
            <a:endParaRPr sz="1000">
              <a:latin typeface="Helvetica Neue"/>
              <a:ea typeface="Helvetica Neue"/>
              <a:cs typeface="Helvetica Neue"/>
              <a:sym typeface="Helvetica Neue"/>
            </a:endParaRPr>
          </a:p>
        </p:txBody>
      </p:sp>
      <p:sp>
        <p:nvSpPr>
          <p:cNvPr id="798" name="Google Shape;798;g103b319fe01_22_22"/>
          <p:cNvSpPr/>
          <p:nvPr/>
        </p:nvSpPr>
        <p:spPr>
          <a:xfrm rot="-5400000">
            <a:off x="423575" y="2062637"/>
            <a:ext cx="1398900" cy="2703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Helvetica Neue"/>
                <a:ea typeface="Helvetica Neue"/>
                <a:cs typeface="Helvetica Neue"/>
                <a:sym typeface="Helvetica Neue"/>
              </a:rPr>
              <a:t>Manufacturing</a:t>
            </a:r>
            <a:endParaRPr sz="1000">
              <a:latin typeface="Helvetica Neue"/>
              <a:ea typeface="Helvetica Neue"/>
              <a:cs typeface="Helvetica Neue"/>
              <a:sym typeface="Helvetica Neue"/>
            </a:endParaRPr>
          </a:p>
        </p:txBody>
      </p:sp>
      <p:sp>
        <p:nvSpPr>
          <p:cNvPr id="799" name="Google Shape;799;g103b319fe01_22_22"/>
          <p:cNvSpPr/>
          <p:nvPr/>
        </p:nvSpPr>
        <p:spPr>
          <a:xfrm rot="-5400000">
            <a:off x="553475" y="3324687"/>
            <a:ext cx="1139100" cy="2703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Helvetica Neue"/>
                <a:ea typeface="Helvetica Neue"/>
                <a:cs typeface="Helvetica Neue"/>
                <a:sym typeface="Helvetica Neue"/>
              </a:rPr>
              <a:t>Testing</a:t>
            </a:r>
            <a:endParaRPr sz="1000">
              <a:latin typeface="Helvetica Neue"/>
              <a:ea typeface="Helvetica Neue"/>
              <a:cs typeface="Helvetica Neue"/>
              <a:sym typeface="Helvetica Neue"/>
            </a:endParaRPr>
          </a:p>
        </p:txBody>
      </p:sp>
      <p:sp>
        <p:nvSpPr>
          <p:cNvPr id="800" name="Google Shape;800;g103b319fe01_22_22"/>
          <p:cNvSpPr/>
          <p:nvPr/>
        </p:nvSpPr>
        <p:spPr>
          <a:xfrm>
            <a:off x="1818050" y="1263277"/>
            <a:ext cx="1836600" cy="1434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g103b319fe01_22_22"/>
          <p:cNvSpPr/>
          <p:nvPr/>
        </p:nvSpPr>
        <p:spPr>
          <a:xfrm>
            <a:off x="3773500" y="692524"/>
            <a:ext cx="2664000" cy="274200"/>
          </a:xfrm>
          <a:prstGeom prst="wedgeRectCallout">
            <a:avLst>
              <a:gd name="adj1" fmla="val -54245"/>
              <a:gd name="adj2" fmla="val 161319"/>
            </a:avLst>
          </a:prstGeom>
          <a:solidFill>
            <a:schemeClr val="lt1"/>
          </a:solid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Helvetica Neue"/>
                <a:ea typeface="Helvetica Neue"/>
                <a:cs typeface="Helvetica Neue"/>
                <a:sym typeface="Helvetica Neue"/>
              </a:rPr>
              <a:t>Order Parts Early!</a:t>
            </a:r>
            <a:endParaRPr>
              <a:latin typeface="Helvetica Neue"/>
              <a:ea typeface="Helvetica Neue"/>
              <a:cs typeface="Helvetica Neue"/>
              <a:sym typeface="Helvetica Neue"/>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g103b319fe01_22_66"/>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Work Plan: Gantt</a:t>
            </a:r>
            <a:endParaRPr/>
          </a:p>
        </p:txBody>
      </p:sp>
      <p:sp>
        <p:nvSpPr>
          <p:cNvPr id="807" name="Google Shape;807;g103b319fe01_22_6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61</a:t>
            </a:fld>
            <a:endParaRPr>
              <a:latin typeface="Arial"/>
              <a:ea typeface="Arial"/>
              <a:cs typeface="Arial"/>
              <a:sym typeface="Arial"/>
            </a:endParaRPr>
          </a:p>
        </p:txBody>
      </p:sp>
      <p:pic>
        <p:nvPicPr>
          <p:cNvPr id="808" name="Google Shape;808;g103b319fe01_22_66"/>
          <p:cNvPicPr preferRelativeResize="0"/>
          <p:nvPr/>
        </p:nvPicPr>
        <p:blipFill rotWithShape="1">
          <a:blip r:embed="rId3">
            <a:alphaModFix/>
          </a:blip>
          <a:srcRect t="3078" b="3068"/>
          <a:stretch/>
        </p:blipFill>
        <p:spPr>
          <a:xfrm>
            <a:off x="1289538" y="995012"/>
            <a:ext cx="6564915" cy="4061401"/>
          </a:xfrm>
          <a:prstGeom prst="rect">
            <a:avLst/>
          </a:prstGeom>
          <a:noFill/>
          <a:ln>
            <a:noFill/>
          </a:ln>
        </p:spPr>
      </p:pic>
      <p:sp>
        <p:nvSpPr>
          <p:cNvPr id="809" name="Google Shape;809;g103b319fe01_22_66"/>
          <p:cNvSpPr/>
          <p:nvPr/>
        </p:nvSpPr>
        <p:spPr>
          <a:xfrm>
            <a:off x="2187800" y="4603738"/>
            <a:ext cx="1506900" cy="2742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Helvetica Neue"/>
                <a:ea typeface="Helvetica Neue"/>
                <a:cs typeface="Helvetica Neue"/>
                <a:sym typeface="Helvetica Neue"/>
              </a:rPr>
              <a:t>Now~End of Break</a:t>
            </a:r>
            <a:endParaRPr sz="1000">
              <a:latin typeface="Helvetica Neue"/>
              <a:ea typeface="Helvetica Neue"/>
              <a:cs typeface="Helvetica Neue"/>
              <a:sym typeface="Helvetica Neue"/>
            </a:endParaRPr>
          </a:p>
        </p:txBody>
      </p:sp>
      <p:sp>
        <p:nvSpPr>
          <p:cNvPr id="810" name="Google Shape;810;g103b319fe01_22_66"/>
          <p:cNvSpPr/>
          <p:nvPr/>
        </p:nvSpPr>
        <p:spPr>
          <a:xfrm>
            <a:off x="3694700" y="4603718"/>
            <a:ext cx="1330200" cy="2742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Helvetica Neue"/>
                <a:ea typeface="Helvetica Neue"/>
                <a:cs typeface="Helvetica Neue"/>
                <a:sym typeface="Helvetica Neue"/>
              </a:rPr>
              <a:t>Pre-TRR</a:t>
            </a:r>
            <a:endParaRPr sz="1000">
              <a:latin typeface="Helvetica Neue"/>
              <a:ea typeface="Helvetica Neue"/>
              <a:cs typeface="Helvetica Neue"/>
              <a:sym typeface="Helvetica Neue"/>
            </a:endParaRPr>
          </a:p>
        </p:txBody>
      </p:sp>
      <p:sp>
        <p:nvSpPr>
          <p:cNvPr id="811" name="Google Shape;811;g103b319fe01_22_66"/>
          <p:cNvSpPr/>
          <p:nvPr/>
        </p:nvSpPr>
        <p:spPr>
          <a:xfrm>
            <a:off x="5024900" y="4603718"/>
            <a:ext cx="2370900" cy="2742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Helvetica Neue"/>
                <a:ea typeface="Helvetica Neue"/>
                <a:cs typeface="Helvetica Neue"/>
                <a:sym typeface="Helvetica Neue"/>
              </a:rPr>
              <a:t>TRR~SFR</a:t>
            </a:r>
            <a:endParaRPr sz="1000">
              <a:latin typeface="Helvetica Neue"/>
              <a:ea typeface="Helvetica Neue"/>
              <a:cs typeface="Helvetica Neue"/>
              <a:sym typeface="Helvetica Neue"/>
            </a:endParaRPr>
          </a:p>
        </p:txBody>
      </p:sp>
      <p:sp>
        <p:nvSpPr>
          <p:cNvPr id="812" name="Google Shape;812;g103b319fe01_22_66"/>
          <p:cNvSpPr/>
          <p:nvPr/>
        </p:nvSpPr>
        <p:spPr>
          <a:xfrm rot="-5400000">
            <a:off x="423575" y="2062637"/>
            <a:ext cx="1398900" cy="2703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Helvetica Neue"/>
                <a:ea typeface="Helvetica Neue"/>
                <a:cs typeface="Helvetica Neue"/>
                <a:sym typeface="Helvetica Neue"/>
              </a:rPr>
              <a:t>Manufacturing</a:t>
            </a:r>
            <a:endParaRPr sz="1000">
              <a:latin typeface="Helvetica Neue"/>
              <a:ea typeface="Helvetica Neue"/>
              <a:cs typeface="Helvetica Neue"/>
              <a:sym typeface="Helvetica Neue"/>
            </a:endParaRPr>
          </a:p>
        </p:txBody>
      </p:sp>
      <p:sp>
        <p:nvSpPr>
          <p:cNvPr id="813" name="Google Shape;813;g103b319fe01_22_66"/>
          <p:cNvSpPr/>
          <p:nvPr/>
        </p:nvSpPr>
        <p:spPr>
          <a:xfrm rot="-5400000">
            <a:off x="553475" y="3324687"/>
            <a:ext cx="1139100" cy="2703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Helvetica Neue"/>
                <a:ea typeface="Helvetica Neue"/>
                <a:cs typeface="Helvetica Neue"/>
                <a:sym typeface="Helvetica Neue"/>
              </a:rPr>
              <a:t>Testing</a:t>
            </a:r>
            <a:endParaRPr sz="1000">
              <a:latin typeface="Helvetica Neue"/>
              <a:ea typeface="Helvetica Neue"/>
              <a:cs typeface="Helvetica Neue"/>
              <a:sym typeface="Helvetica Neue"/>
            </a:endParaRPr>
          </a:p>
        </p:txBody>
      </p:sp>
      <p:sp>
        <p:nvSpPr>
          <p:cNvPr id="814" name="Google Shape;814;g103b319fe01_22_66"/>
          <p:cNvSpPr/>
          <p:nvPr/>
        </p:nvSpPr>
        <p:spPr>
          <a:xfrm>
            <a:off x="1427425" y="1490357"/>
            <a:ext cx="2833800" cy="1434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g103b319fe01_22_66"/>
          <p:cNvSpPr/>
          <p:nvPr/>
        </p:nvSpPr>
        <p:spPr>
          <a:xfrm>
            <a:off x="4364026" y="908512"/>
            <a:ext cx="2935500" cy="274200"/>
          </a:xfrm>
          <a:prstGeom prst="wedgeRectCallout">
            <a:avLst>
              <a:gd name="adj1" fmla="val -54245"/>
              <a:gd name="adj2" fmla="val 161319"/>
            </a:avLst>
          </a:prstGeom>
          <a:solidFill>
            <a:schemeClr val="lt1"/>
          </a:solid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Helvetica Neue"/>
                <a:ea typeface="Helvetica Neue"/>
                <a:cs typeface="Helvetica Neue"/>
                <a:sym typeface="Helvetica Neue"/>
              </a:rPr>
              <a:t>Deliver Software MVP For Testing</a:t>
            </a:r>
            <a:endParaRPr>
              <a:latin typeface="Helvetica Neue"/>
              <a:ea typeface="Helvetica Neue"/>
              <a:cs typeface="Helvetica Neue"/>
              <a:sym typeface="Helvetica Neue"/>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Google Shape;820;g103b319fe01_22_79"/>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Work Plan: Gantt</a:t>
            </a:r>
            <a:endParaRPr/>
          </a:p>
        </p:txBody>
      </p:sp>
      <p:sp>
        <p:nvSpPr>
          <p:cNvPr id="821" name="Google Shape;821;g103b319fe01_22_7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62</a:t>
            </a:fld>
            <a:endParaRPr>
              <a:latin typeface="Arial"/>
              <a:ea typeface="Arial"/>
              <a:cs typeface="Arial"/>
              <a:sym typeface="Arial"/>
            </a:endParaRPr>
          </a:p>
        </p:txBody>
      </p:sp>
      <p:pic>
        <p:nvPicPr>
          <p:cNvPr id="822" name="Google Shape;822;g103b319fe01_22_79"/>
          <p:cNvPicPr preferRelativeResize="0"/>
          <p:nvPr/>
        </p:nvPicPr>
        <p:blipFill rotWithShape="1">
          <a:blip r:embed="rId3">
            <a:alphaModFix/>
          </a:blip>
          <a:srcRect t="3078" b="3068"/>
          <a:stretch/>
        </p:blipFill>
        <p:spPr>
          <a:xfrm>
            <a:off x="1289538" y="995012"/>
            <a:ext cx="6564915" cy="4061401"/>
          </a:xfrm>
          <a:prstGeom prst="rect">
            <a:avLst/>
          </a:prstGeom>
          <a:noFill/>
          <a:ln>
            <a:noFill/>
          </a:ln>
        </p:spPr>
      </p:pic>
      <p:sp>
        <p:nvSpPr>
          <p:cNvPr id="823" name="Google Shape;823;g103b319fe01_22_79"/>
          <p:cNvSpPr/>
          <p:nvPr/>
        </p:nvSpPr>
        <p:spPr>
          <a:xfrm>
            <a:off x="2187800" y="4603738"/>
            <a:ext cx="1506900" cy="2742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Helvetica Neue"/>
                <a:ea typeface="Helvetica Neue"/>
                <a:cs typeface="Helvetica Neue"/>
                <a:sym typeface="Helvetica Neue"/>
              </a:rPr>
              <a:t>Now~End of Break</a:t>
            </a:r>
            <a:endParaRPr sz="1000">
              <a:latin typeface="Helvetica Neue"/>
              <a:ea typeface="Helvetica Neue"/>
              <a:cs typeface="Helvetica Neue"/>
              <a:sym typeface="Helvetica Neue"/>
            </a:endParaRPr>
          </a:p>
        </p:txBody>
      </p:sp>
      <p:sp>
        <p:nvSpPr>
          <p:cNvPr id="824" name="Google Shape;824;g103b319fe01_22_79"/>
          <p:cNvSpPr/>
          <p:nvPr/>
        </p:nvSpPr>
        <p:spPr>
          <a:xfrm>
            <a:off x="3694700" y="4603718"/>
            <a:ext cx="1330200" cy="2742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Helvetica Neue"/>
                <a:ea typeface="Helvetica Neue"/>
                <a:cs typeface="Helvetica Neue"/>
                <a:sym typeface="Helvetica Neue"/>
              </a:rPr>
              <a:t>Pre-TRR</a:t>
            </a:r>
            <a:endParaRPr sz="1000">
              <a:latin typeface="Helvetica Neue"/>
              <a:ea typeface="Helvetica Neue"/>
              <a:cs typeface="Helvetica Neue"/>
              <a:sym typeface="Helvetica Neue"/>
            </a:endParaRPr>
          </a:p>
        </p:txBody>
      </p:sp>
      <p:sp>
        <p:nvSpPr>
          <p:cNvPr id="825" name="Google Shape;825;g103b319fe01_22_79"/>
          <p:cNvSpPr/>
          <p:nvPr/>
        </p:nvSpPr>
        <p:spPr>
          <a:xfrm>
            <a:off x="5024900" y="4603718"/>
            <a:ext cx="2370900" cy="2742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Helvetica Neue"/>
                <a:ea typeface="Helvetica Neue"/>
                <a:cs typeface="Helvetica Neue"/>
                <a:sym typeface="Helvetica Neue"/>
              </a:rPr>
              <a:t>TRR~SFR</a:t>
            </a:r>
            <a:endParaRPr sz="1000">
              <a:latin typeface="Helvetica Neue"/>
              <a:ea typeface="Helvetica Neue"/>
              <a:cs typeface="Helvetica Neue"/>
              <a:sym typeface="Helvetica Neue"/>
            </a:endParaRPr>
          </a:p>
        </p:txBody>
      </p:sp>
      <p:sp>
        <p:nvSpPr>
          <p:cNvPr id="826" name="Google Shape;826;g103b319fe01_22_79"/>
          <p:cNvSpPr/>
          <p:nvPr/>
        </p:nvSpPr>
        <p:spPr>
          <a:xfrm rot="-5400000">
            <a:off x="423575" y="2062637"/>
            <a:ext cx="1398900" cy="2703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Helvetica Neue"/>
                <a:ea typeface="Helvetica Neue"/>
                <a:cs typeface="Helvetica Neue"/>
                <a:sym typeface="Helvetica Neue"/>
              </a:rPr>
              <a:t>Manufacturing</a:t>
            </a:r>
            <a:endParaRPr sz="1000">
              <a:latin typeface="Helvetica Neue"/>
              <a:ea typeface="Helvetica Neue"/>
              <a:cs typeface="Helvetica Neue"/>
              <a:sym typeface="Helvetica Neue"/>
            </a:endParaRPr>
          </a:p>
        </p:txBody>
      </p:sp>
      <p:sp>
        <p:nvSpPr>
          <p:cNvPr id="827" name="Google Shape;827;g103b319fe01_22_79"/>
          <p:cNvSpPr/>
          <p:nvPr/>
        </p:nvSpPr>
        <p:spPr>
          <a:xfrm rot="-5400000">
            <a:off x="553475" y="3324687"/>
            <a:ext cx="1139100" cy="2703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Helvetica Neue"/>
                <a:ea typeface="Helvetica Neue"/>
                <a:cs typeface="Helvetica Neue"/>
                <a:sym typeface="Helvetica Neue"/>
              </a:rPr>
              <a:t>Testing</a:t>
            </a:r>
            <a:endParaRPr sz="1000">
              <a:latin typeface="Helvetica Neue"/>
              <a:ea typeface="Helvetica Neue"/>
              <a:cs typeface="Helvetica Neue"/>
              <a:sym typeface="Helvetica Neue"/>
            </a:endParaRPr>
          </a:p>
        </p:txBody>
      </p:sp>
      <p:sp>
        <p:nvSpPr>
          <p:cNvPr id="828" name="Google Shape;828;g103b319fe01_22_79"/>
          <p:cNvSpPr/>
          <p:nvPr/>
        </p:nvSpPr>
        <p:spPr>
          <a:xfrm>
            <a:off x="3654650" y="1712562"/>
            <a:ext cx="351900" cy="5703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g103b319fe01_22_79"/>
          <p:cNvSpPr/>
          <p:nvPr/>
        </p:nvSpPr>
        <p:spPr>
          <a:xfrm>
            <a:off x="4128359" y="1124510"/>
            <a:ext cx="2935500" cy="274200"/>
          </a:xfrm>
          <a:prstGeom prst="wedgeRectCallout">
            <a:avLst>
              <a:gd name="adj1" fmla="val -54245"/>
              <a:gd name="adj2" fmla="val 161319"/>
            </a:avLst>
          </a:prstGeom>
          <a:solidFill>
            <a:schemeClr val="lt1"/>
          </a:solid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Helvetica Neue"/>
                <a:ea typeface="Helvetica Neue"/>
                <a:cs typeface="Helvetica Neue"/>
                <a:sym typeface="Helvetica Neue"/>
              </a:rPr>
              <a:t>Subsystem Hardware Integration</a:t>
            </a:r>
            <a:endParaRPr>
              <a:latin typeface="Helvetica Neue"/>
              <a:ea typeface="Helvetica Neue"/>
              <a:cs typeface="Helvetica Neue"/>
              <a:sym typeface="Helvetica Neue"/>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g103b319fe01_22_92"/>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Work Plan: Gantt</a:t>
            </a:r>
            <a:endParaRPr/>
          </a:p>
        </p:txBody>
      </p:sp>
      <p:sp>
        <p:nvSpPr>
          <p:cNvPr id="835" name="Google Shape;835;g103b319fe01_22_9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63</a:t>
            </a:fld>
            <a:endParaRPr>
              <a:latin typeface="Arial"/>
              <a:ea typeface="Arial"/>
              <a:cs typeface="Arial"/>
              <a:sym typeface="Arial"/>
            </a:endParaRPr>
          </a:p>
        </p:txBody>
      </p:sp>
      <p:pic>
        <p:nvPicPr>
          <p:cNvPr id="836" name="Google Shape;836;g103b319fe01_22_92"/>
          <p:cNvPicPr preferRelativeResize="0"/>
          <p:nvPr/>
        </p:nvPicPr>
        <p:blipFill rotWithShape="1">
          <a:blip r:embed="rId3">
            <a:alphaModFix/>
          </a:blip>
          <a:srcRect t="3078" b="3068"/>
          <a:stretch/>
        </p:blipFill>
        <p:spPr>
          <a:xfrm>
            <a:off x="1289538" y="995012"/>
            <a:ext cx="6564915" cy="4061401"/>
          </a:xfrm>
          <a:prstGeom prst="rect">
            <a:avLst/>
          </a:prstGeom>
          <a:noFill/>
          <a:ln>
            <a:noFill/>
          </a:ln>
        </p:spPr>
      </p:pic>
      <p:sp>
        <p:nvSpPr>
          <p:cNvPr id="837" name="Google Shape;837;g103b319fe01_22_92"/>
          <p:cNvSpPr/>
          <p:nvPr/>
        </p:nvSpPr>
        <p:spPr>
          <a:xfrm>
            <a:off x="2187800" y="4603738"/>
            <a:ext cx="1506900" cy="2742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Helvetica Neue"/>
                <a:ea typeface="Helvetica Neue"/>
                <a:cs typeface="Helvetica Neue"/>
                <a:sym typeface="Helvetica Neue"/>
              </a:rPr>
              <a:t>Now~End of Break</a:t>
            </a:r>
            <a:endParaRPr sz="1000">
              <a:latin typeface="Helvetica Neue"/>
              <a:ea typeface="Helvetica Neue"/>
              <a:cs typeface="Helvetica Neue"/>
              <a:sym typeface="Helvetica Neue"/>
            </a:endParaRPr>
          </a:p>
        </p:txBody>
      </p:sp>
      <p:sp>
        <p:nvSpPr>
          <p:cNvPr id="838" name="Google Shape;838;g103b319fe01_22_92"/>
          <p:cNvSpPr/>
          <p:nvPr/>
        </p:nvSpPr>
        <p:spPr>
          <a:xfrm>
            <a:off x="3694700" y="4603718"/>
            <a:ext cx="1330200" cy="2742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Helvetica Neue"/>
                <a:ea typeface="Helvetica Neue"/>
                <a:cs typeface="Helvetica Neue"/>
                <a:sym typeface="Helvetica Neue"/>
              </a:rPr>
              <a:t>Pre-TRR</a:t>
            </a:r>
            <a:endParaRPr sz="1000">
              <a:latin typeface="Helvetica Neue"/>
              <a:ea typeface="Helvetica Neue"/>
              <a:cs typeface="Helvetica Neue"/>
              <a:sym typeface="Helvetica Neue"/>
            </a:endParaRPr>
          </a:p>
        </p:txBody>
      </p:sp>
      <p:sp>
        <p:nvSpPr>
          <p:cNvPr id="839" name="Google Shape;839;g103b319fe01_22_92"/>
          <p:cNvSpPr/>
          <p:nvPr/>
        </p:nvSpPr>
        <p:spPr>
          <a:xfrm>
            <a:off x="5024900" y="4603718"/>
            <a:ext cx="2370900" cy="2742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Helvetica Neue"/>
                <a:ea typeface="Helvetica Neue"/>
                <a:cs typeface="Helvetica Neue"/>
                <a:sym typeface="Helvetica Neue"/>
              </a:rPr>
              <a:t>TRR~SFR</a:t>
            </a:r>
            <a:endParaRPr sz="1000">
              <a:latin typeface="Helvetica Neue"/>
              <a:ea typeface="Helvetica Neue"/>
              <a:cs typeface="Helvetica Neue"/>
              <a:sym typeface="Helvetica Neue"/>
            </a:endParaRPr>
          </a:p>
        </p:txBody>
      </p:sp>
      <p:sp>
        <p:nvSpPr>
          <p:cNvPr id="840" name="Google Shape;840;g103b319fe01_22_92"/>
          <p:cNvSpPr/>
          <p:nvPr/>
        </p:nvSpPr>
        <p:spPr>
          <a:xfrm rot="-5400000">
            <a:off x="423575" y="2062637"/>
            <a:ext cx="1398900" cy="2703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Helvetica Neue"/>
                <a:ea typeface="Helvetica Neue"/>
                <a:cs typeface="Helvetica Neue"/>
                <a:sym typeface="Helvetica Neue"/>
              </a:rPr>
              <a:t>Manufacturing</a:t>
            </a:r>
            <a:endParaRPr sz="1000">
              <a:latin typeface="Helvetica Neue"/>
              <a:ea typeface="Helvetica Neue"/>
              <a:cs typeface="Helvetica Neue"/>
              <a:sym typeface="Helvetica Neue"/>
            </a:endParaRPr>
          </a:p>
        </p:txBody>
      </p:sp>
      <p:sp>
        <p:nvSpPr>
          <p:cNvPr id="841" name="Google Shape;841;g103b319fe01_22_92"/>
          <p:cNvSpPr/>
          <p:nvPr/>
        </p:nvSpPr>
        <p:spPr>
          <a:xfrm rot="-5400000">
            <a:off x="553475" y="3324687"/>
            <a:ext cx="1139100" cy="2703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Helvetica Neue"/>
                <a:ea typeface="Helvetica Neue"/>
                <a:cs typeface="Helvetica Neue"/>
                <a:sym typeface="Helvetica Neue"/>
              </a:rPr>
              <a:t>Testing</a:t>
            </a:r>
            <a:endParaRPr sz="1000">
              <a:latin typeface="Helvetica Neue"/>
              <a:ea typeface="Helvetica Neue"/>
              <a:cs typeface="Helvetica Neue"/>
              <a:sym typeface="Helvetica Neue"/>
            </a:endParaRPr>
          </a:p>
        </p:txBody>
      </p:sp>
      <p:sp>
        <p:nvSpPr>
          <p:cNvPr id="842" name="Google Shape;842;g103b319fe01_22_92"/>
          <p:cNvSpPr/>
          <p:nvPr/>
        </p:nvSpPr>
        <p:spPr>
          <a:xfrm>
            <a:off x="3962500" y="2282762"/>
            <a:ext cx="1167900" cy="5922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g103b319fe01_22_92"/>
          <p:cNvSpPr/>
          <p:nvPr/>
        </p:nvSpPr>
        <p:spPr>
          <a:xfrm>
            <a:off x="5257225" y="1375949"/>
            <a:ext cx="3215100" cy="570300"/>
          </a:xfrm>
          <a:prstGeom prst="wedgeRectCallout">
            <a:avLst>
              <a:gd name="adj1" fmla="val -53537"/>
              <a:gd name="adj2" fmla="val 170744"/>
            </a:avLst>
          </a:prstGeom>
          <a:solidFill>
            <a:schemeClr val="lt1"/>
          </a:solid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Helvetica Neue"/>
                <a:ea typeface="Helvetica Neue"/>
                <a:cs typeface="Helvetica Neue"/>
                <a:sym typeface="Helvetica Neue"/>
              </a:rPr>
              <a:t>S/W For Hardware Integration,</a:t>
            </a:r>
            <a:endParaRPr>
              <a:latin typeface="Helvetica Neue"/>
              <a:ea typeface="Helvetica Neue"/>
              <a:cs typeface="Helvetica Neue"/>
              <a:sym typeface="Helvetica Neue"/>
            </a:endParaRPr>
          </a:p>
          <a:p>
            <a:pPr marL="0" lvl="0" indent="0" algn="ctr" rtl="0">
              <a:spcBef>
                <a:spcPts val="0"/>
              </a:spcBef>
              <a:spcAft>
                <a:spcPts val="0"/>
              </a:spcAft>
              <a:buNone/>
            </a:pPr>
            <a:r>
              <a:rPr lang="en">
                <a:latin typeface="Helvetica Neue"/>
                <a:ea typeface="Helvetica Neue"/>
                <a:cs typeface="Helvetica Neue"/>
                <a:sym typeface="Helvetica Neue"/>
              </a:rPr>
              <a:t>Hardware Integration and Fit Checks</a:t>
            </a:r>
            <a:endParaRPr>
              <a:latin typeface="Helvetica Neue"/>
              <a:ea typeface="Helvetica Neue"/>
              <a:cs typeface="Helvetica Neue"/>
              <a:sym typeface="Helvetica Neue"/>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Google Shape;848;g103b319fe01_22_126"/>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Work Plan: Gantt</a:t>
            </a:r>
            <a:endParaRPr/>
          </a:p>
        </p:txBody>
      </p:sp>
      <p:sp>
        <p:nvSpPr>
          <p:cNvPr id="849" name="Google Shape;849;g103b319fe01_22_1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64</a:t>
            </a:fld>
            <a:endParaRPr>
              <a:latin typeface="Arial"/>
              <a:ea typeface="Arial"/>
              <a:cs typeface="Arial"/>
              <a:sym typeface="Arial"/>
            </a:endParaRPr>
          </a:p>
        </p:txBody>
      </p:sp>
      <p:pic>
        <p:nvPicPr>
          <p:cNvPr id="850" name="Google Shape;850;g103b319fe01_22_126"/>
          <p:cNvPicPr preferRelativeResize="0"/>
          <p:nvPr/>
        </p:nvPicPr>
        <p:blipFill rotWithShape="1">
          <a:blip r:embed="rId3">
            <a:alphaModFix/>
          </a:blip>
          <a:srcRect t="3078" b="3068"/>
          <a:stretch/>
        </p:blipFill>
        <p:spPr>
          <a:xfrm>
            <a:off x="1289538" y="995012"/>
            <a:ext cx="6564915" cy="4061401"/>
          </a:xfrm>
          <a:prstGeom prst="rect">
            <a:avLst/>
          </a:prstGeom>
          <a:noFill/>
          <a:ln>
            <a:noFill/>
          </a:ln>
        </p:spPr>
      </p:pic>
      <p:sp>
        <p:nvSpPr>
          <p:cNvPr id="851" name="Google Shape;851;g103b319fe01_22_126"/>
          <p:cNvSpPr/>
          <p:nvPr/>
        </p:nvSpPr>
        <p:spPr>
          <a:xfrm>
            <a:off x="2187800" y="4603738"/>
            <a:ext cx="1506900" cy="2742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Helvetica Neue"/>
                <a:ea typeface="Helvetica Neue"/>
                <a:cs typeface="Helvetica Neue"/>
                <a:sym typeface="Helvetica Neue"/>
              </a:rPr>
              <a:t>Now~End of Break</a:t>
            </a:r>
            <a:endParaRPr sz="1000">
              <a:latin typeface="Helvetica Neue"/>
              <a:ea typeface="Helvetica Neue"/>
              <a:cs typeface="Helvetica Neue"/>
              <a:sym typeface="Helvetica Neue"/>
            </a:endParaRPr>
          </a:p>
        </p:txBody>
      </p:sp>
      <p:sp>
        <p:nvSpPr>
          <p:cNvPr id="852" name="Google Shape;852;g103b319fe01_22_126"/>
          <p:cNvSpPr/>
          <p:nvPr/>
        </p:nvSpPr>
        <p:spPr>
          <a:xfrm>
            <a:off x="3694700" y="4603718"/>
            <a:ext cx="1330200" cy="2742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Helvetica Neue"/>
                <a:ea typeface="Helvetica Neue"/>
                <a:cs typeface="Helvetica Neue"/>
                <a:sym typeface="Helvetica Neue"/>
              </a:rPr>
              <a:t>Pre-TRR</a:t>
            </a:r>
            <a:endParaRPr sz="1000">
              <a:latin typeface="Helvetica Neue"/>
              <a:ea typeface="Helvetica Neue"/>
              <a:cs typeface="Helvetica Neue"/>
              <a:sym typeface="Helvetica Neue"/>
            </a:endParaRPr>
          </a:p>
        </p:txBody>
      </p:sp>
      <p:sp>
        <p:nvSpPr>
          <p:cNvPr id="853" name="Google Shape;853;g103b319fe01_22_126"/>
          <p:cNvSpPr/>
          <p:nvPr/>
        </p:nvSpPr>
        <p:spPr>
          <a:xfrm>
            <a:off x="5024900" y="4603718"/>
            <a:ext cx="2370900" cy="2742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Helvetica Neue"/>
                <a:ea typeface="Helvetica Neue"/>
                <a:cs typeface="Helvetica Neue"/>
                <a:sym typeface="Helvetica Neue"/>
              </a:rPr>
              <a:t>TRR~SFR</a:t>
            </a:r>
            <a:endParaRPr sz="1000">
              <a:latin typeface="Helvetica Neue"/>
              <a:ea typeface="Helvetica Neue"/>
              <a:cs typeface="Helvetica Neue"/>
              <a:sym typeface="Helvetica Neue"/>
            </a:endParaRPr>
          </a:p>
        </p:txBody>
      </p:sp>
      <p:sp>
        <p:nvSpPr>
          <p:cNvPr id="854" name="Google Shape;854;g103b319fe01_22_126"/>
          <p:cNvSpPr/>
          <p:nvPr/>
        </p:nvSpPr>
        <p:spPr>
          <a:xfrm rot="-5400000">
            <a:off x="423575" y="2062637"/>
            <a:ext cx="1398900" cy="2703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Helvetica Neue"/>
                <a:ea typeface="Helvetica Neue"/>
                <a:cs typeface="Helvetica Neue"/>
                <a:sym typeface="Helvetica Neue"/>
              </a:rPr>
              <a:t>Manufacturing</a:t>
            </a:r>
            <a:endParaRPr sz="1000">
              <a:latin typeface="Helvetica Neue"/>
              <a:ea typeface="Helvetica Neue"/>
              <a:cs typeface="Helvetica Neue"/>
              <a:sym typeface="Helvetica Neue"/>
            </a:endParaRPr>
          </a:p>
        </p:txBody>
      </p:sp>
      <p:sp>
        <p:nvSpPr>
          <p:cNvPr id="855" name="Google Shape;855;g103b319fe01_22_126"/>
          <p:cNvSpPr/>
          <p:nvPr/>
        </p:nvSpPr>
        <p:spPr>
          <a:xfrm rot="-5400000">
            <a:off x="553475" y="3324687"/>
            <a:ext cx="1139100" cy="2703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Helvetica Neue"/>
                <a:ea typeface="Helvetica Neue"/>
                <a:cs typeface="Helvetica Neue"/>
                <a:sym typeface="Helvetica Neue"/>
              </a:rPr>
              <a:t>Testing</a:t>
            </a:r>
            <a:endParaRPr sz="1000">
              <a:latin typeface="Helvetica Neue"/>
              <a:ea typeface="Helvetica Neue"/>
              <a:cs typeface="Helvetica Neue"/>
              <a:sym typeface="Helvetica Neue"/>
            </a:endParaRPr>
          </a:p>
        </p:txBody>
      </p:sp>
      <p:sp>
        <p:nvSpPr>
          <p:cNvPr id="856" name="Google Shape;856;g103b319fe01_22_126"/>
          <p:cNvSpPr/>
          <p:nvPr/>
        </p:nvSpPr>
        <p:spPr>
          <a:xfrm>
            <a:off x="3654650" y="3226612"/>
            <a:ext cx="1807800" cy="7023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g103b319fe01_22_126"/>
          <p:cNvSpPr/>
          <p:nvPr/>
        </p:nvSpPr>
        <p:spPr>
          <a:xfrm>
            <a:off x="5405675" y="2014250"/>
            <a:ext cx="2595300" cy="570300"/>
          </a:xfrm>
          <a:prstGeom prst="wedgeRectCallout">
            <a:avLst>
              <a:gd name="adj1" fmla="val -54245"/>
              <a:gd name="adj2" fmla="val 161319"/>
            </a:avLst>
          </a:prstGeom>
          <a:solidFill>
            <a:schemeClr val="lt1"/>
          </a:solid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Helvetica Neue"/>
                <a:ea typeface="Helvetica Neue"/>
                <a:cs typeface="Helvetica Neue"/>
                <a:sym typeface="Helvetica Neue"/>
              </a:rPr>
              <a:t>Characterization Testing:</a:t>
            </a:r>
            <a:br>
              <a:rPr lang="en">
                <a:latin typeface="Helvetica Neue"/>
                <a:ea typeface="Helvetica Neue"/>
                <a:cs typeface="Helvetica Neue"/>
                <a:sym typeface="Helvetica Neue"/>
              </a:rPr>
            </a:br>
            <a:r>
              <a:rPr lang="en">
                <a:latin typeface="Helvetica Neue"/>
                <a:ea typeface="Helvetica Neue"/>
                <a:cs typeface="Helvetica Neue"/>
                <a:sym typeface="Helvetica Neue"/>
              </a:rPr>
              <a:t>Electronics, Thermal, RF</a:t>
            </a:r>
            <a:endParaRPr>
              <a:latin typeface="Helvetica Neue"/>
              <a:ea typeface="Helvetica Neue"/>
              <a:cs typeface="Helvetica Neue"/>
              <a:sym typeface="Helvetica Neue"/>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862" name="Google Shape;862;g103b319fe01_22_137"/>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Work Plan: Gantt</a:t>
            </a:r>
            <a:endParaRPr/>
          </a:p>
        </p:txBody>
      </p:sp>
      <p:sp>
        <p:nvSpPr>
          <p:cNvPr id="863" name="Google Shape;863;g103b319fe01_22_1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65</a:t>
            </a:fld>
            <a:endParaRPr>
              <a:latin typeface="Arial"/>
              <a:ea typeface="Arial"/>
              <a:cs typeface="Arial"/>
              <a:sym typeface="Arial"/>
            </a:endParaRPr>
          </a:p>
        </p:txBody>
      </p:sp>
      <p:pic>
        <p:nvPicPr>
          <p:cNvPr id="864" name="Google Shape;864;g103b319fe01_22_137"/>
          <p:cNvPicPr preferRelativeResize="0"/>
          <p:nvPr/>
        </p:nvPicPr>
        <p:blipFill rotWithShape="1">
          <a:blip r:embed="rId3">
            <a:alphaModFix/>
          </a:blip>
          <a:srcRect t="3078" b="3068"/>
          <a:stretch/>
        </p:blipFill>
        <p:spPr>
          <a:xfrm>
            <a:off x="1289538" y="995012"/>
            <a:ext cx="6564915" cy="4061401"/>
          </a:xfrm>
          <a:prstGeom prst="rect">
            <a:avLst/>
          </a:prstGeom>
          <a:noFill/>
          <a:ln>
            <a:noFill/>
          </a:ln>
        </p:spPr>
      </p:pic>
      <p:sp>
        <p:nvSpPr>
          <p:cNvPr id="865" name="Google Shape;865;g103b319fe01_22_137"/>
          <p:cNvSpPr/>
          <p:nvPr/>
        </p:nvSpPr>
        <p:spPr>
          <a:xfrm>
            <a:off x="2187800" y="4603738"/>
            <a:ext cx="1506900" cy="2742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Helvetica Neue"/>
                <a:ea typeface="Helvetica Neue"/>
                <a:cs typeface="Helvetica Neue"/>
                <a:sym typeface="Helvetica Neue"/>
              </a:rPr>
              <a:t>Now~End of Break</a:t>
            </a:r>
            <a:endParaRPr sz="1000">
              <a:latin typeface="Helvetica Neue"/>
              <a:ea typeface="Helvetica Neue"/>
              <a:cs typeface="Helvetica Neue"/>
              <a:sym typeface="Helvetica Neue"/>
            </a:endParaRPr>
          </a:p>
        </p:txBody>
      </p:sp>
      <p:sp>
        <p:nvSpPr>
          <p:cNvPr id="866" name="Google Shape;866;g103b319fe01_22_137"/>
          <p:cNvSpPr/>
          <p:nvPr/>
        </p:nvSpPr>
        <p:spPr>
          <a:xfrm>
            <a:off x="3694700" y="4603718"/>
            <a:ext cx="1330200" cy="2742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Helvetica Neue"/>
                <a:ea typeface="Helvetica Neue"/>
                <a:cs typeface="Helvetica Neue"/>
                <a:sym typeface="Helvetica Neue"/>
              </a:rPr>
              <a:t>Pre-TRR</a:t>
            </a:r>
            <a:endParaRPr sz="1000">
              <a:latin typeface="Helvetica Neue"/>
              <a:ea typeface="Helvetica Neue"/>
              <a:cs typeface="Helvetica Neue"/>
              <a:sym typeface="Helvetica Neue"/>
            </a:endParaRPr>
          </a:p>
        </p:txBody>
      </p:sp>
      <p:sp>
        <p:nvSpPr>
          <p:cNvPr id="867" name="Google Shape;867;g103b319fe01_22_137"/>
          <p:cNvSpPr/>
          <p:nvPr/>
        </p:nvSpPr>
        <p:spPr>
          <a:xfrm>
            <a:off x="5024900" y="4603718"/>
            <a:ext cx="2370900" cy="2742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Helvetica Neue"/>
                <a:ea typeface="Helvetica Neue"/>
                <a:cs typeface="Helvetica Neue"/>
                <a:sym typeface="Helvetica Neue"/>
              </a:rPr>
              <a:t>TRR~SFR</a:t>
            </a:r>
            <a:endParaRPr sz="1000">
              <a:latin typeface="Helvetica Neue"/>
              <a:ea typeface="Helvetica Neue"/>
              <a:cs typeface="Helvetica Neue"/>
              <a:sym typeface="Helvetica Neue"/>
            </a:endParaRPr>
          </a:p>
        </p:txBody>
      </p:sp>
      <p:sp>
        <p:nvSpPr>
          <p:cNvPr id="868" name="Google Shape;868;g103b319fe01_22_137"/>
          <p:cNvSpPr/>
          <p:nvPr/>
        </p:nvSpPr>
        <p:spPr>
          <a:xfrm rot="-5400000">
            <a:off x="423575" y="2062637"/>
            <a:ext cx="1398900" cy="2703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Helvetica Neue"/>
                <a:ea typeface="Helvetica Neue"/>
                <a:cs typeface="Helvetica Neue"/>
                <a:sym typeface="Helvetica Neue"/>
              </a:rPr>
              <a:t>Manufacturing</a:t>
            </a:r>
            <a:endParaRPr sz="1000">
              <a:latin typeface="Helvetica Neue"/>
              <a:ea typeface="Helvetica Neue"/>
              <a:cs typeface="Helvetica Neue"/>
              <a:sym typeface="Helvetica Neue"/>
            </a:endParaRPr>
          </a:p>
        </p:txBody>
      </p:sp>
      <p:sp>
        <p:nvSpPr>
          <p:cNvPr id="869" name="Google Shape;869;g103b319fe01_22_137"/>
          <p:cNvSpPr/>
          <p:nvPr/>
        </p:nvSpPr>
        <p:spPr>
          <a:xfrm rot="-5400000">
            <a:off x="553475" y="3324687"/>
            <a:ext cx="1139100" cy="2703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Helvetica Neue"/>
                <a:ea typeface="Helvetica Neue"/>
                <a:cs typeface="Helvetica Neue"/>
                <a:sym typeface="Helvetica Neue"/>
              </a:rPr>
              <a:t>Testing</a:t>
            </a:r>
            <a:endParaRPr sz="1000">
              <a:latin typeface="Helvetica Neue"/>
              <a:ea typeface="Helvetica Neue"/>
              <a:cs typeface="Helvetica Neue"/>
              <a:sym typeface="Helvetica Neue"/>
            </a:endParaRPr>
          </a:p>
        </p:txBody>
      </p:sp>
      <p:sp>
        <p:nvSpPr>
          <p:cNvPr id="870" name="Google Shape;870;g103b319fe01_22_137"/>
          <p:cNvSpPr/>
          <p:nvPr/>
        </p:nvSpPr>
        <p:spPr>
          <a:xfrm>
            <a:off x="5693800" y="3972587"/>
            <a:ext cx="821400" cy="2178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g103b319fe01_22_137"/>
          <p:cNvSpPr/>
          <p:nvPr/>
        </p:nvSpPr>
        <p:spPr>
          <a:xfrm>
            <a:off x="6222100" y="2740550"/>
            <a:ext cx="2595300" cy="570300"/>
          </a:xfrm>
          <a:prstGeom prst="wedgeRectCallout">
            <a:avLst>
              <a:gd name="adj1" fmla="val -54954"/>
              <a:gd name="adj2" fmla="val 164422"/>
            </a:avLst>
          </a:prstGeom>
          <a:solidFill>
            <a:schemeClr val="lt1"/>
          </a:solid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Helvetica Neue"/>
                <a:ea typeface="Helvetica Neue"/>
                <a:cs typeface="Helvetica Neue"/>
                <a:sym typeface="Helvetica Neue"/>
              </a:rPr>
              <a:t>Systems-Level </a:t>
            </a:r>
            <a:endParaRPr>
              <a:latin typeface="Helvetica Neue"/>
              <a:ea typeface="Helvetica Neue"/>
              <a:cs typeface="Helvetica Neue"/>
              <a:sym typeface="Helvetica Neue"/>
            </a:endParaRPr>
          </a:p>
          <a:p>
            <a:pPr marL="0" lvl="0" indent="0" algn="ctr" rtl="0">
              <a:spcBef>
                <a:spcPts val="0"/>
              </a:spcBef>
              <a:spcAft>
                <a:spcPts val="0"/>
              </a:spcAft>
              <a:buNone/>
            </a:pPr>
            <a:r>
              <a:rPr lang="en">
                <a:latin typeface="Helvetica Neue"/>
                <a:ea typeface="Helvetica Neue"/>
                <a:cs typeface="Helvetica Neue"/>
                <a:sym typeface="Helvetica Neue"/>
              </a:rPr>
              <a:t>Verification and Validation</a:t>
            </a:r>
            <a:endParaRPr>
              <a:latin typeface="Helvetica Neue"/>
              <a:ea typeface="Helvetica Neue"/>
              <a:cs typeface="Helvetica Neue"/>
              <a:sym typeface="Helvetica Neue"/>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6" name="Google Shape;876;g103b319fe01_22_154"/>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Work Plan: Gantt</a:t>
            </a:r>
            <a:endParaRPr/>
          </a:p>
        </p:txBody>
      </p:sp>
      <p:sp>
        <p:nvSpPr>
          <p:cNvPr id="877" name="Google Shape;877;g103b319fe01_22_1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66</a:t>
            </a:fld>
            <a:endParaRPr>
              <a:latin typeface="Arial"/>
              <a:ea typeface="Arial"/>
              <a:cs typeface="Arial"/>
              <a:sym typeface="Arial"/>
            </a:endParaRPr>
          </a:p>
        </p:txBody>
      </p:sp>
      <p:pic>
        <p:nvPicPr>
          <p:cNvPr id="878" name="Google Shape;878;g103b319fe01_22_154"/>
          <p:cNvPicPr preferRelativeResize="0"/>
          <p:nvPr/>
        </p:nvPicPr>
        <p:blipFill rotWithShape="1">
          <a:blip r:embed="rId3">
            <a:alphaModFix/>
          </a:blip>
          <a:srcRect t="3078" b="3068"/>
          <a:stretch/>
        </p:blipFill>
        <p:spPr>
          <a:xfrm>
            <a:off x="1289538" y="995012"/>
            <a:ext cx="6564915" cy="4061401"/>
          </a:xfrm>
          <a:prstGeom prst="rect">
            <a:avLst/>
          </a:prstGeom>
          <a:noFill/>
          <a:ln>
            <a:noFill/>
          </a:ln>
        </p:spPr>
      </p:pic>
      <p:sp>
        <p:nvSpPr>
          <p:cNvPr id="879" name="Google Shape;879;g103b319fe01_22_154"/>
          <p:cNvSpPr/>
          <p:nvPr/>
        </p:nvSpPr>
        <p:spPr>
          <a:xfrm>
            <a:off x="2187800" y="4603738"/>
            <a:ext cx="1506900" cy="2742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Helvetica Neue"/>
                <a:ea typeface="Helvetica Neue"/>
                <a:cs typeface="Helvetica Neue"/>
                <a:sym typeface="Helvetica Neue"/>
              </a:rPr>
              <a:t>Now~End of Break</a:t>
            </a:r>
            <a:endParaRPr sz="1000">
              <a:latin typeface="Helvetica Neue"/>
              <a:ea typeface="Helvetica Neue"/>
              <a:cs typeface="Helvetica Neue"/>
              <a:sym typeface="Helvetica Neue"/>
            </a:endParaRPr>
          </a:p>
        </p:txBody>
      </p:sp>
      <p:sp>
        <p:nvSpPr>
          <p:cNvPr id="880" name="Google Shape;880;g103b319fe01_22_154"/>
          <p:cNvSpPr/>
          <p:nvPr/>
        </p:nvSpPr>
        <p:spPr>
          <a:xfrm>
            <a:off x="3694700" y="4603718"/>
            <a:ext cx="1330200" cy="2742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Helvetica Neue"/>
                <a:ea typeface="Helvetica Neue"/>
                <a:cs typeface="Helvetica Neue"/>
                <a:sym typeface="Helvetica Neue"/>
              </a:rPr>
              <a:t>Pre-TRR</a:t>
            </a:r>
            <a:endParaRPr sz="1000">
              <a:latin typeface="Helvetica Neue"/>
              <a:ea typeface="Helvetica Neue"/>
              <a:cs typeface="Helvetica Neue"/>
              <a:sym typeface="Helvetica Neue"/>
            </a:endParaRPr>
          </a:p>
        </p:txBody>
      </p:sp>
      <p:sp>
        <p:nvSpPr>
          <p:cNvPr id="881" name="Google Shape;881;g103b319fe01_22_154"/>
          <p:cNvSpPr/>
          <p:nvPr/>
        </p:nvSpPr>
        <p:spPr>
          <a:xfrm>
            <a:off x="5024900" y="4603718"/>
            <a:ext cx="2370900" cy="2742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Helvetica Neue"/>
                <a:ea typeface="Helvetica Neue"/>
                <a:cs typeface="Helvetica Neue"/>
                <a:sym typeface="Helvetica Neue"/>
              </a:rPr>
              <a:t>TRR~SFR</a:t>
            </a:r>
            <a:endParaRPr sz="1000">
              <a:latin typeface="Helvetica Neue"/>
              <a:ea typeface="Helvetica Neue"/>
              <a:cs typeface="Helvetica Neue"/>
              <a:sym typeface="Helvetica Neue"/>
            </a:endParaRPr>
          </a:p>
        </p:txBody>
      </p:sp>
      <p:sp>
        <p:nvSpPr>
          <p:cNvPr id="882" name="Google Shape;882;g103b319fe01_22_154"/>
          <p:cNvSpPr/>
          <p:nvPr/>
        </p:nvSpPr>
        <p:spPr>
          <a:xfrm rot="-5400000">
            <a:off x="423575" y="2062637"/>
            <a:ext cx="1398900" cy="2703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Helvetica Neue"/>
                <a:ea typeface="Helvetica Neue"/>
                <a:cs typeface="Helvetica Neue"/>
                <a:sym typeface="Helvetica Neue"/>
              </a:rPr>
              <a:t>Manufacturing</a:t>
            </a:r>
            <a:endParaRPr sz="1000">
              <a:latin typeface="Helvetica Neue"/>
              <a:ea typeface="Helvetica Neue"/>
              <a:cs typeface="Helvetica Neue"/>
              <a:sym typeface="Helvetica Neue"/>
            </a:endParaRPr>
          </a:p>
        </p:txBody>
      </p:sp>
      <p:sp>
        <p:nvSpPr>
          <p:cNvPr id="883" name="Google Shape;883;g103b319fe01_22_154"/>
          <p:cNvSpPr/>
          <p:nvPr/>
        </p:nvSpPr>
        <p:spPr>
          <a:xfrm rot="-5400000">
            <a:off x="553475" y="3324687"/>
            <a:ext cx="1139100" cy="2703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Helvetica Neue"/>
                <a:ea typeface="Helvetica Neue"/>
                <a:cs typeface="Helvetica Neue"/>
                <a:sym typeface="Helvetica Neue"/>
              </a:rPr>
              <a:t>Testing</a:t>
            </a:r>
            <a:endParaRPr sz="1000">
              <a:latin typeface="Helvetica Neue"/>
              <a:ea typeface="Helvetica Neue"/>
              <a:cs typeface="Helvetica Neue"/>
              <a:sym typeface="Helvetica Neue"/>
            </a:endParaRPr>
          </a:p>
        </p:txBody>
      </p:sp>
      <p:cxnSp>
        <p:nvCxnSpPr>
          <p:cNvPr id="884" name="Google Shape;884;g103b319fe01_22_154"/>
          <p:cNvCxnSpPr/>
          <p:nvPr/>
        </p:nvCxnSpPr>
        <p:spPr>
          <a:xfrm>
            <a:off x="4022775" y="3740725"/>
            <a:ext cx="2345400" cy="415500"/>
          </a:xfrm>
          <a:prstGeom prst="straightConnector1">
            <a:avLst/>
          </a:prstGeom>
          <a:noFill/>
          <a:ln w="38100" cap="flat" cmpd="sng">
            <a:solidFill>
              <a:srgbClr val="FF0000"/>
            </a:solidFill>
            <a:prstDash val="solid"/>
            <a:round/>
            <a:headEnd type="none" w="med" len="med"/>
            <a:tailEnd type="triangle" w="med" len="med"/>
          </a:ln>
        </p:spPr>
      </p:cxnSp>
      <p:sp>
        <p:nvSpPr>
          <p:cNvPr id="885" name="Google Shape;885;g103b319fe01_22_154"/>
          <p:cNvSpPr/>
          <p:nvPr/>
        </p:nvSpPr>
        <p:spPr>
          <a:xfrm>
            <a:off x="5625925" y="1974275"/>
            <a:ext cx="2370900" cy="15810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a:t>Highest-Risk Path:</a:t>
            </a:r>
            <a:endParaRPr/>
          </a:p>
          <a:p>
            <a:pPr marL="457200" lvl="0" indent="-317500" algn="l" rtl="0">
              <a:lnSpc>
                <a:spcPct val="150000"/>
              </a:lnSpc>
              <a:spcBef>
                <a:spcPts val="0"/>
              </a:spcBef>
              <a:spcAft>
                <a:spcPts val="0"/>
              </a:spcAft>
              <a:buSzPts val="1400"/>
              <a:buChar char="●"/>
            </a:pPr>
            <a:r>
              <a:rPr lang="en"/>
              <a:t>RF Characterization</a:t>
            </a:r>
            <a:endParaRPr/>
          </a:p>
          <a:p>
            <a:pPr marL="457200" lvl="0" indent="-317500" algn="l" rtl="0">
              <a:lnSpc>
                <a:spcPct val="150000"/>
              </a:lnSpc>
              <a:spcBef>
                <a:spcPts val="0"/>
              </a:spcBef>
              <a:spcAft>
                <a:spcPts val="0"/>
              </a:spcAft>
              <a:buSzPts val="1400"/>
              <a:buChar char="●"/>
            </a:pPr>
            <a:r>
              <a:rPr lang="en"/>
              <a:t>Systems Verification</a:t>
            </a:r>
            <a:endParaRPr/>
          </a:p>
          <a:p>
            <a:pPr marL="457200" lvl="0" indent="-317500" algn="l" rtl="0">
              <a:lnSpc>
                <a:spcPct val="150000"/>
              </a:lnSpc>
              <a:spcBef>
                <a:spcPts val="0"/>
              </a:spcBef>
              <a:spcAft>
                <a:spcPts val="0"/>
              </a:spcAft>
              <a:buSzPts val="1400"/>
              <a:buChar char="●"/>
            </a:pPr>
            <a:r>
              <a:rPr lang="en"/>
              <a:t>Systems Validation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sp>
        <p:nvSpPr>
          <p:cNvPr id="890" name="Google Shape;890;g103b319fe01_22_167"/>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Work Plan: Gantt</a:t>
            </a:r>
            <a:endParaRPr/>
          </a:p>
        </p:txBody>
      </p:sp>
      <p:sp>
        <p:nvSpPr>
          <p:cNvPr id="891" name="Google Shape;891;g103b319fe01_22_16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67</a:t>
            </a:fld>
            <a:endParaRPr>
              <a:latin typeface="Arial"/>
              <a:ea typeface="Arial"/>
              <a:cs typeface="Arial"/>
              <a:sym typeface="Arial"/>
            </a:endParaRPr>
          </a:p>
        </p:txBody>
      </p:sp>
      <p:pic>
        <p:nvPicPr>
          <p:cNvPr id="892" name="Google Shape;892;g103b319fe01_22_167"/>
          <p:cNvPicPr preferRelativeResize="0"/>
          <p:nvPr/>
        </p:nvPicPr>
        <p:blipFill rotWithShape="1">
          <a:blip r:embed="rId3">
            <a:alphaModFix/>
          </a:blip>
          <a:srcRect t="3078" b="3068"/>
          <a:stretch/>
        </p:blipFill>
        <p:spPr>
          <a:xfrm>
            <a:off x="1289538" y="995012"/>
            <a:ext cx="6564915" cy="4061401"/>
          </a:xfrm>
          <a:prstGeom prst="rect">
            <a:avLst/>
          </a:prstGeom>
          <a:noFill/>
          <a:ln>
            <a:noFill/>
          </a:ln>
        </p:spPr>
      </p:pic>
      <p:sp>
        <p:nvSpPr>
          <p:cNvPr id="893" name="Google Shape;893;g103b319fe01_22_167"/>
          <p:cNvSpPr/>
          <p:nvPr/>
        </p:nvSpPr>
        <p:spPr>
          <a:xfrm>
            <a:off x="2187800" y="4603738"/>
            <a:ext cx="1506900" cy="2742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Helvetica Neue"/>
                <a:ea typeface="Helvetica Neue"/>
                <a:cs typeface="Helvetica Neue"/>
                <a:sym typeface="Helvetica Neue"/>
              </a:rPr>
              <a:t>Now~End of Break</a:t>
            </a:r>
            <a:endParaRPr sz="1000">
              <a:latin typeface="Helvetica Neue"/>
              <a:ea typeface="Helvetica Neue"/>
              <a:cs typeface="Helvetica Neue"/>
              <a:sym typeface="Helvetica Neue"/>
            </a:endParaRPr>
          </a:p>
        </p:txBody>
      </p:sp>
      <p:sp>
        <p:nvSpPr>
          <p:cNvPr id="894" name="Google Shape;894;g103b319fe01_22_167"/>
          <p:cNvSpPr/>
          <p:nvPr/>
        </p:nvSpPr>
        <p:spPr>
          <a:xfrm>
            <a:off x="3694700" y="4603718"/>
            <a:ext cx="1330200" cy="2742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Helvetica Neue"/>
                <a:ea typeface="Helvetica Neue"/>
                <a:cs typeface="Helvetica Neue"/>
                <a:sym typeface="Helvetica Neue"/>
              </a:rPr>
              <a:t>Pre-TRR</a:t>
            </a:r>
            <a:endParaRPr sz="1000">
              <a:latin typeface="Helvetica Neue"/>
              <a:ea typeface="Helvetica Neue"/>
              <a:cs typeface="Helvetica Neue"/>
              <a:sym typeface="Helvetica Neue"/>
            </a:endParaRPr>
          </a:p>
        </p:txBody>
      </p:sp>
      <p:sp>
        <p:nvSpPr>
          <p:cNvPr id="895" name="Google Shape;895;g103b319fe01_22_167"/>
          <p:cNvSpPr/>
          <p:nvPr/>
        </p:nvSpPr>
        <p:spPr>
          <a:xfrm>
            <a:off x="5024900" y="4603718"/>
            <a:ext cx="2370900" cy="2742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Helvetica Neue"/>
                <a:ea typeface="Helvetica Neue"/>
                <a:cs typeface="Helvetica Neue"/>
                <a:sym typeface="Helvetica Neue"/>
              </a:rPr>
              <a:t>TRR~SFR</a:t>
            </a:r>
            <a:endParaRPr sz="1000">
              <a:latin typeface="Helvetica Neue"/>
              <a:ea typeface="Helvetica Neue"/>
              <a:cs typeface="Helvetica Neue"/>
              <a:sym typeface="Helvetica Neue"/>
            </a:endParaRPr>
          </a:p>
        </p:txBody>
      </p:sp>
      <p:sp>
        <p:nvSpPr>
          <p:cNvPr id="896" name="Google Shape;896;g103b319fe01_22_167"/>
          <p:cNvSpPr/>
          <p:nvPr/>
        </p:nvSpPr>
        <p:spPr>
          <a:xfrm rot="-5400000">
            <a:off x="423575" y="2062637"/>
            <a:ext cx="1398900" cy="2703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Helvetica Neue"/>
                <a:ea typeface="Helvetica Neue"/>
                <a:cs typeface="Helvetica Neue"/>
                <a:sym typeface="Helvetica Neue"/>
              </a:rPr>
              <a:t>Manufacturing</a:t>
            </a:r>
            <a:endParaRPr sz="1000">
              <a:latin typeface="Helvetica Neue"/>
              <a:ea typeface="Helvetica Neue"/>
              <a:cs typeface="Helvetica Neue"/>
              <a:sym typeface="Helvetica Neue"/>
            </a:endParaRPr>
          </a:p>
        </p:txBody>
      </p:sp>
      <p:sp>
        <p:nvSpPr>
          <p:cNvPr id="897" name="Google Shape;897;g103b319fe01_22_167"/>
          <p:cNvSpPr/>
          <p:nvPr/>
        </p:nvSpPr>
        <p:spPr>
          <a:xfrm rot="-5400000">
            <a:off x="553475" y="3324687"/>
            <a:ext cx="1139100" cy="2703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Helvetica Neue"/>
                <a:ea typeface="Helvetica Neue"/>
                <a:cs typeface="Helvetica Neue"/>
                <a:sym typeface="Helvetica Neue"/>
              </a:rPr>
              <a:t>Testing</a:t>
            </a:r>
            <a:endParaRPr sz="1000">
              <a:latin typeface="Helvetica Neue"/>
              <a:ea typeface="Helvetica Neue"/>
              <a:cs typeface="Helvetica Neue"/>
              <a:sym typeface="Helvetica Neue"/>
            </a:endParaRPr>
          </a:p>
        </p:txBody>
      </p:sp>
      <p:sp>
        <p:nvSpPr>
          <p:cNvPr id="898" name="Google Shape;898;g103b319fe01_22_167"/>
          <p:cNvSpPr/>
          <p:nvPr/>
        </p:nvSpPr>
        <p:spPr>
          <a:xfrm>
            <a:off x="3982350" y="3412626"/>
            <a:ext cx="3413400" cy="274200"/>
          </a:xfrm>
          <a:prstGeom prst="rect">
            <a:avLst/>
          </a:prstGeom>
          <a:solidFill>
            <a:schemeClr val="lt1"/>
          </a:solid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latin typeface="Helvetica Neue"/>
                <a:ea typeface="Helvetica Neue"/>
                <a:cs typeface="Helvetica Neue"/>
                <a:sym typeface="Helvetica Neue"/>
              </a:rPr>
              <a:t>Total ~8 Weeks Margin Before SFR</a:t>
            </a:r>
            <a:endParaRPr sz="1000">
              <a:latin typeface="Helvetica Neue"/>
              <a:ea typeface="Helvetica Neue"/>
              <a:cs typeface="Helvetica Neue"/>
              <a:sym typeface="Helvetica Neue"/>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02"/>
        <p:cNvGrpSpPr/>
        <p:nvPr/>
      </p:nvGrpSpPr>
      <p:grpSpPr>
        <a:xfrm>
          <a:off x="0" y="0"/>
          <a:ext cx="0" cy="0"/>
          <a:chOff x="0" y="0"/>
          <a:chExt cx="0" cy="0"/>
        </a:xfrm>
      </p:grpSpPr>
      <p:sp>
        <p:nvSpPr>
          <p:cNvPr id="903" name="Google Shape;903;gfa643dcc9f_1_291"/>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Cost Plan</a:t>
            </a:r>
            <a:endParaRPr/>
          </a:p>
        </p:txBody>
      </p:sp>
      <p:sp>
        <p:nvSpPr>
          <p:cNvPr id="904" name="Google Shape;904;gfa643dcc9f_1_291"/>
          <p:cNvSpPr txBox="1">
            <a:spLocks noGrp="1"/>
          </p:cNvSpPr>
          <p:nvPr>
            <p:ph type="body" idx="1"/>
          </p:nvPr>
        </p:nvSpPr>
        <p:spPr>
          <a:xfrm>
            <a:off x="311700" y="1152475"/>
            <a:ext cx="2969100" cy="3416400"/>
          </a:xfrm>
          <a:prstGeom prst="rect">
            <a:avLst/>
          </a:prstGeom>
        </p:spPr>
        <p:txBody>
          <a:bodyPr spcFirstLastPara="1" wrap="square" lIns="91425" tIns="91425" rIns="91425" bIns="91425" anchor="t" anchorCtr="0">
            <a:normAutofit/>
          </a:bodyPr>
          <a:lstStyle/>
          <a:p>
            <a:pPr marL="457200" lvl="0" indent="-330200" algn="l" rtl="0">
              <a:lnSpc>
                <a:spcPct val="150000"/>
              </a:lnSpc>
              <a:spcBef>
                <a:spcPts val="0"/>
              </a:spcBef>
              <a:spcAft>
                <a:spcPts val="0"/>
              </a:spcAft>
              <a:buSzPts val="1600"/>
              <a:buChar char="●"/>
            </a:pPr>
            <a:r>
              <a:rPr lang="en" sz="1600"/>
              <a:t>Highest estimate under $5000</a:t>
            </a:r>
            <a:endParaRPr sz="1600"/>
          </a:p>
          <a:p>
            <a:pPr marL="457200" lvl="0" indent="-330200" algn="l" rtl="0">
              <a:lnSpc>
                <a:spcPct val="150000"/>
              </a:lnSpc>
              <a:spcBef>
                <a:spcPts val="0"/>
              </a:spcBef>
              <a:spcAft>
                <a:spcPts val="0"/>
              </a:spcAft>
              <a:buSzPts val="1600"/>
              <a:buChar char="●"/>
            </a:pPr>
            <a:r>
              <a:rPr lang="en" sz="1600"/>
              <a:t>Added increased margin per subteam</a:t>
            </a:r>
            <a:endParaRPr sz="1600"/>
          </a:p>
          <a:p>
            <a:pPr marL="457200" lvl="0" indent="-330200" algn="l" rtl="0">
              <a:lnSpc>
                <a:spcPct val="150000"/>
              </a:lnSpc>
              <a:spcBef>
                <a:spcPts val="0"/>
              </a:spcBef>
              <a:spcAft>
                <a:spcPts val="0"/>
              </a:spcAft>
              <a:buSzPts val="1600"/>
              <a:buChar char="●"/>
            </a:pPr>
            <a:r>
              <a:rPr lang="en" sz="1600"/>
              <a:t>Reduced risks by borrowing components/ project descoping</a:t>
            </a:r>
            <a:endParaRPr sz="1600"/>
          </a:p>
        </p:txBody>
      </p:sp>
      <p:sp>
        <p:nvSpPr>
          <p:cNvPr id="905" name="Google Shape;905;gfa643dcc9f_1_29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68</a:t>
            </a:fld>
            <a:endParaRPr>
              <a:latin typeface="Arial"/>
              <a:ea typeface="Arial"/>
              <a:cs typeface="Arial"/>
              <a:sym typeface="Arial"/>
            </a:endParaRPr>
          </a:p>
        </p:txBody>
      </p:sp>
      <p:pic>
        <p:nvPicPr>
          <p:cNvPr id="906" name="Google Shape;906;gfa643dcc9f_1_291" title="Revised Financial Budget"/>
          <p:cNvPicPr preferRelativeResize="0"/>
          <p:nvPr/>
        </p:nvPicPr>
        <p:blipFill>
          <a:blip r:embed="rId3">
            <a:alphaModFix/>
          </a:blip>
          <a:stretch>
            <a:fillRect/>
          </a:stretch>
        </p:blipFill>
        <p:spPr>
          <a:xfrm>
            <a:off x="3150300" y="777300"/>
            <a:ext cx="5558400" cy="4182696"/>
          </a:xfrm>
          <a:prstGeom prst="rect">
            <a:avLst/>
          </a:prstGeom>
          <a:noFill/>
          <a:ln>
            <a:noFill/>
          </a:ln>
        </p:spPr>
      </p:pic>
      <p:sp>
        <p:nvSpPr>
          <p:cNvPr id="907" name="Google Shape;907;gfa643dcc9f_1_291"/>
          <p:cNvSpPr txBox="1"/>
          <p:nvPr/>
        </p:nvSpPr>
        <p:spPr>
          <a:xfrm>
            <a:off x="5350100" y="2816425"/>
            <a:ext cx="1185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b="1">
                <a:latin typeface="Helvetica Neue"/>
                <a:ea typeface="Helvetica Neue"/>
                <a:cs typeface="Helvetica Neue"/>
                <a:sym typeface="Helvetica Neue"/>
              </a:rPr>
              <a:t>$5000</a:t>
            </a:r>
            <a:endParaRPr sz="2800" b="1">
              <a:latin typeface="Helvetica Neue"/>
              <a:ea typeface="Helvetica Neue"/>
              <a:cs typeface="Helvetica Neue"/>
              <a:sym typeface="Helvetica Neue"/>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sp>
        <p:nvSpPr>
          <p:cNvPr id="912" name="Google Shape;912;g10253170206_0_0"/>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Cost Plan</a:t>
            </a:r>
            <a:endParaRPr/>
          </a:p>
        </p:txBody>
      </p:sp>
      <p:sp>
        <p:nvSpPr>
          <p:cNvPr id="913" name="Google Shape;913;g10253170206_0_0"/>
          <p:cNvSpPr txBox="1">
            <a:spLocks noGrp="1"/>
          </p:cNvSpPr>
          <p:nvPr>
            <p:ph type="body" idx="1"/>
          </p:nvPr>
        </p:nvSpPr>
        <p:spPr>
          <a:xfrm>
            <a:off x="311700" y="1152475"/>
            <a:ext cx="4204500" cy="3416400"/>
          </a:xfrm>
          <a:prstGeom prst="rect">
            <a:avLst/>
          </a:prstGeom>
        </p:spPr>
        <p:txBody>
          <a:bodyPr spcFirstLastPara="1" wrap="square" lIns="91425" tIns="91425" rIns="91425" bIns="91425" anchor="t" anchorCtr="0">
            <a:normAutofit/>
          </a:bodyPr>
          <a:lstStyle/>
          <a:p>
            <a:pPr marL="457200" lvl="0" indent="-330200" algn="l" rtl="0">
              <a:lnSpc>
                <a:spcPct val="150000"/>
              </a:lnSpc>
              <a:spcBef>
                <a:spcPts val="0"/>
              </a:spcBef>
              <a:spcAft>
                <a:spcPts val="0"/>
              </a:spcAft>
              <a:buSzPts val="1600"/>
              <a:buChar char="●"/>
            </a:pPr>
            <a:r>
              <a:rPr lang="en" sz="1600"/>
              <a:t>Borrowing hardware + descoping gives confidence in budget feasibility</a:t>
            </a:r>
            <a:endParaRPr sz="1600"/>
          </a:p>
          <a:p>
            <a:pPr marL="457200" lvl="0" indent="-330200" algn="l" rtl="0">
              <a:lnSpc>
                <a:spcPct val="150000"/>
              </a:lnSpc>
              <a:spcBef>
                <a:spcPts val="0"/>
              </a:spcBef>
              <a:spcAft>
                <a:spcPts val="0"/>
              </a:spcAft>
              <a:buSzPts val="1600"/>
              <a:buChar char="●"/>
            </a:pPr>
            <a:r>
              <a:rPr lang="en" sz="1600"/>
              <a:t>36% dedicated to margin across expense categories and whole team</a:t>
            </a:r>
            <a:endParaRPr sz="1600"/>
          </a:p>
          <a:p>
            <a:pPr marL="457200" lvl="0" indent="-330200" algn="l" rtl="0">
              <a:lnSpc>
                <a:spcPct val="150000"/>
              </a:lnSpc>
              <a:spcBef>
                <a:spcPts val="0"/>
              </a:spcBef>
              <a:spcAft>
                <a:spcPts val="0"/>
              </a:spcAft>
              <a:buSzPts val="1600"/>
              <a:buChar char="●"/>
            </a:pPr>
            <a:r>
              <a:rPr lang="en" sz="1600"/>
              <a:t>11.3% unallocated margin</a:t>
            </a:r>
            <a:endParaRPr sz="1600"/>
          </a:p>
          <a:p>
            <a:pPr marL="914400" lvl="1" indent="-330200" algn="l" rtl="0">
              <a:lnSpc>
                <a:spcPct val="150000"/>
              </a:lnSpc>
              <a:spcBef>
                <a:spcPts val="0"/>
              </a:spcBef>
              <a:spcAft>
                <a:spcPts val="0"/>
              </a:spcAft>
              <a:buSzPts val="1600"/>
              <a:buChar char="○"/>
            </a:pPr>
            <a:r>
              <a:rPr lang="en" sz="1600"/>
              <a:t>Useful because we don’t yet know what test facilities access may require</a:t>
            </a:r>
            <a:endParaRPr sz="1600"/>
          </a:p>
        </p:txBody>
      </p:sp>
      <p:sp>
        <p:nvSpPr>
          <p:cNvPr id="914" name="Google Shape;914;g10253170206_0_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69</a:t>
            </a:fld>
            <a:endParaRPr>
              <a:latin typeface="Arial"/>
              <a:ea typeface="Arial"/>
              <a:cs typeface="Arial"/>
              <a:sym typeface="Arial"/>
            </a:endParaRPr>
          </a:p>
        </p:txBody>
      </p:sp>
      <p:pic>
        <p:nvPicPr>
          <p:cNvPr id="915" name="Google Shape;915;g10253170206_0_0" title="Chart"/>
          <p:cNvPicPr preferRelativeResize="0"/>
          <p:nvPr/>
        </p:nvPicPr>
        <p:blipFill>
          <a:blip r:embed="rId3">
            <a:alphaModFix/>
          </a:blip>
          <a:stretch>
            <a:fillRect/>
          </a:stretch>
        </p:blipFill>
        <p:spPr>
          <a:xfrm>
            <a:off x="4607901" y="880275"/>
            <a:ext cx="4299212" cy="406139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10214ba2912_0_14"/>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Concept of Operations - Mounting</a:t>
            </a:r>
            <a:endParaRPr/>
          </a:p>
        </p:txBody>
      </p:sp>
      <p:sp>
        <p:nvSpPr>
          <p:cNvPr id="133" name="Google Shape;133;g10214ba2912_0_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7</a:t>
            </a:fld>
            <a:endParaRPr>
              <a:latin typeface="Arial"/>
              <a:ea typeface="Arial"/>
              <a:cs typeface="Arial"/>
              <a:sym typeface="Arial"/>
            </a:endParaRPr>
          </a:p>
        </p:txBody>
      </p:sp>
      <p:pic>
        <p:nvPicPr>
          <p:cNvPr id="134" name="Google Shape;134;g10214ba2912_0_14"/>
          <p:cNvPicPr preferRelativeResize="0"/>
          <p:nvPr/>
        </p:nvPicPr>
        <p:blipFill rotWithShape="1">
          <a:blip r:embed="rId3">
            <a:alphaModFix/>
          </a:blip>
          <a:srcRect/>
          <a:stretch/>
        </p:blipFill>
        <p:spPr>
          <a:xfrm>
            <a:off x="863150" y="948475"/>
            <a:ext cx="7711699" cy="4061399"/>
          </a:xfrm>
          <a:prstGeom prst="rect">
            <a:avLst/>
          </a:prstGeom>
          <a:noFill/>
          <a:ln>
            <a:noFill/>
          </a:ln>
        </p:spPr>
      </p:pic>
      <p:pic>
        <p:nvPicPr>
          <p:cNvPr id="135" name="Google Shape;135;g10214ba2912_0_14"/>
          <p:cNvPicPr preferRelativeResize="0"/>
          <p:nvPr/>
        </p:nvPicPr>
        <p:blipFill>
          <a:blip r:embed="rId4">
            <a:alphaModFix/>
          </a:blip>
          <a:stretch>
            <a:fillRect/>
          </a:stretch>
        </p:blipFill>
        <p:spPr>
          <a:xfrm>
            <a:off x="863150" y="948475"/>
            <a:ext cx="7711699" cy="4061399"/>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920" name="Google Shape;920;g103b319fe01_22_181"/>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Test Plan</a:t>
            </a:r>
            <a:endParaRPr/>
          </a:p>
        </p:txBody>
      </p:sp>
      <p:sp>
        <p:nvSpPr>
          <p:cNvPr id="921" name="Google Shape;921;g103b319fe01_22_18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70</a:t>
            </a:fld>
            <a:endParaRPr>
              <a:latin typeface="Arial"/>
              <a:ea typeface="Arial"/>
              <a:cs typeface="Arial"/>
              <a:sym typeface="Arial"/>
            </a:endParaRPr>
          </a:p>
        </p:txBody>
      </p:sp>
      <p:sp>
        <p:nvSpPr>
          <p:cNvPr id="922" name="Google Shape;922;g103b319fe01_22_181"/>
          <p:cNvSpPr/>
          <p:nvPr/>
        </p:nvSpPr>
        <p:spPr>
          <a:xfrm>
            <a:off x="2057400" y="3778095"/>
            <a:ext cx="6858000" cy="857400"/>
          </a:xfrm>
          <a:prstGeom prst="roundRect">
            <a:avLst>
              <a:gd name="adj" fmla="val 16667"/>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latin typeface="Helvetica Neue"/>
                <a:ea typeface="Helvetica Neue"/>
                <a:cs typeface="Helvetica Neue"/>
                <a:sym typeface="Helvetica Neue"/>
              </a:rPr>
              <a:t>Unit Testing and Component Characterization</a:t>
            </a:r>
            <a:endParaRPr sz="1100" b="1">
              <a:latin typeface="Helvetica Neue"/>
              <a:ea typeface="Helvetica Neue"/>
              <a:cs typeface="Helvetica Neue"/>
              <a:sym typeface="Helvetica Neue"/>
            </a:endParaRPr>
          </a:p>
        </p:txBody>
      </p:sp>
      <p:sp>
        <p:nvSpPr>
          <p:cNvPr id="923" name="Google Shape;923;g103b319fe01_22_181"/>
          <p:cNvSpPr/>
          <p:nvPr/>
        </p:nvSpPr>
        <p:spPr>
          <a:xfrm>
            <a:off x="2188900" y="4149697"/>
            <a:ext cx="1143000" cy="365700"/>
          </a:xfrm>
          <a:prstGeom prst="roundRect">
            <a:avLst>
              <a:gd name="adj" fmla="val 16667"/>
            </a:avLst>
          </a:prstGeom>
          <a:solidFill>
            <a:srgbClr val="F4CCC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Helvetica Neue Light"/>
                <a:ea typeface="Helvetica Neue Light"/>
                <a:cs typeface="Helvetica Neue Light"/>
                <a:sym typeface="Helvetica Neue Light"/>
              </a:rPr>
              <a:t>Individual Container Tests</a:t>
            </a:r>
            <a:endParaRPr sz="900">
              <a:latin typeface="Helvetica Neue Light"/>
              <a:ea typeface="Helvetica Neue Light"/>
              <a:cs typeface="Helvetica Neue Light"/>
              <a:sym typeface="Helvetica Neue Light"/>
            </a:endParaRPr>
          </a:p>
        </p:txBody>
      </p:sp>
      <p:sp>
        <p:nvSpPr>
          <p:cNvPr id="924" name="Google Shape;924;g103b319fe01_22_181"/>
          <p:cNvSpPr/>
          <p:nvPr/>
        </p:nvSpPr>
        <p:spPr>
          <a:xfrm>
            <a:off x="3550575" y="4149697"/>
            <a:ext cx="1143000" cy="365700"/>
          </a:xfrm>
          <a:prstGeom prst="roundRect">
            <a:avLst>
              <a:gd name="adj" fmla="val 16667"/>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Helvetica Neue Light"/>
                <a:ea typeface="Helvetica Neue Light"/>
                <a:cs typeface="Helvetica Neue Light"/>
                <a:sym typeface="Helvetica Neue Light"/>
              </a:rPr>
              <a:t>Hardware Fit Checks</a:t>
            </a:r>
            <a:endParaRPr sz="900">
              <a:latin typeface="Helvetica Neue Light"/>
              <a:ea typeface="Helvetica Neue Light"/>
              <a:cs typeface="Helvetica Neue Light"/>
              <a:sym typeface="Helvetica Neue Light"/>
            </a:endParaRPr>
          </a:p>
        </p:txBody>
      </p:sp>
      <p:sp>
        <p:nvSpPr>
          <p:cNvPr id="925" name="Google Shape;925;g103b319fe01_22_181"/>
          <p:cNvSpPr/>
          <p:nvPr/>
        </p:nvSpPr>
        <p:spPr>
          <a:xfrm>
            <a:off x="4912250" y="4149697"/>
            <a:ext cx="1143000" cy="365700"/>
          </a:xfrm>
          <a:prstGeom prst="roundRect">
            <a:avLst>
              <a:gd name="adj" fmla="val 16667"/>
            </a:avLst>
          </a:prstGeom>
          <a:solidFill>
            <a:srgbClr val="D9D2E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Helvetica Neue Light"/>
                <a:ea typeface="Helvetica Neue Light"/>
                <a:cs typeface="Helvetica Neue Light"/>
                <a:sym typeface="Helvetica Neue Light"/>
              </a:rPr>
              <a:t>RF Characterization</a:t>
            </a:r>
            <a:endParaRPr sz="900">
              <a:latin typeface="Helvetica Neue Light"/>
              <a:ea typeface="Helvetica Neue Light"/>
              <a:cs typeface="Helvetica Neue Light"/>
              <a:sym typeface="Helvetica Neue Light"/>
            </a:endParaRPr>
          </a:p>
        </p:txBody>
      </p:sp>
      <p:sp>
        <p:nvSpPr>
          <p:cNvPr id="926" name="Google Shape;926;g103b319fe01_22_181"/>
          <p:cNvSpPr/>
          <p:nvPr/>
        </p:nvSpPr>
        <p:spPr>
          <a:xfrm>
            <a:off x="216600" y="3193475"/>
            <a:ext cx="1840800" cy="312000"/>
          </a:xfrm>
          <a:prstGeom prst="round2DiagRect">
            <a:avLst>
              <a:gd name="adj1" fmla="val 50000"/>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Helvetica Neue"/>
                <a:ea typeface="Helvetica Neue"/>
                <a:cs typeface="Helvetica Neue"/>
                <a:sym typeface="Helvetica Neue"/>
              </a:rPr>
              <a:t>Low-Level DRs</a:t>
            </a:r>
            <a:endParaRPr sz="1200" b="1">
              <a:latin typeface="Helvetica Neue"/>
              <a:ea typeface="Helvetica Neue"/>
              <a:cs typeface="Helvetica Neue"/>
              <a:sym typeface="Helvetica Neue"/>
            </a:endParaRPr>
          </a:p>
        </p:txBody>
      </p:sp>
      <p:cxnSp>
        <p:nvCxnSpPr>
          <p:cNvPr id="927" name="Google Shape;927;g103b319fe01_22_181"/>
          <p:cNvCxnSpPr>
            <a:stCxn id="926" idx="1"/>
            <a:endCxn id="922" idx="1"/>
          </p:cNvCxnSpPr>
          <p:nvPr/>
        </p:nvCxnSpPr>
        <p:spPr>
          <a:xfrm rot="-5400000" flipH="1">
            <a:off x="1246500" y="3395975"/>
            <a:ext cx="701400" cy="920400"/>
          </a:xfrm>
          <a:prstGeom prst="curvedConnector2">
            <a:avLst/>
          </a:prstGeom>
          <a:noFill/>
          <a:ln w="19050" cap="flat" cmpd="sng">
            <a:solidFill>
              <a:schemeClr val="dk1"/>
            </a:solidFill>
            <a:prstDash val="solid"/>
            <a:round/>
            <a:headEnd type="none" w="med" len="med"/>
            <a:tailEnd type="triangle" w="med" len="med"/>
          </a:ln>
        </p:spPr>
      </p:cxnSp>
      <p:sp>
        <p:nvSpPr>
          <p:cNvPr id="928" name="Google Shape;928;g103b319fe01_22_181"/>
          <p:cNvSpPr/>
          <p:nvPr/>
        </p:nvSpPr>
        <p:spPr>
          <a:xfrm>
            <a:off x="6273925" y="4149697"/>
            <a:ext cx="1143000" cy="365700"/>
          </a:xfrm>
          <a:prstGeom prst="roundRect">
            <a:avLst>
              <a:gd name="adj" fmla="val 16667"/>
            </a:avLst>
          </a:prstGeom>
          <a:solidFill>
            <a:srgbClr val="D9D2E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Helvetica Neue Light"/>
                <a:ea typeface="Helvetica Neue Light"/>
                <a:cs typeface="Helvetica Neue Light"/>
                <a:sym typeface="Helvetica Neue Light"/>
              </a:rPr>
              <a:t>Thermal Characterization</a:t>
            </a:r>
            <a:endParaRPr sz="900">
              <a:latin typeface="Helvetica Neue Light"/>
              <a:ea typeface="Helvetica Neue Light"/>
              <a:cs typeface="Helvetica Neue Light"/>
              <a:sym typeface="Helvetica Neue Light"/>
            </a:endParaRPr>
          </a:p>
        </p:txBody>
      </p:sp>
      <p:sp>
        <p:nvSpPr>
          <p:cNvPr id="929" name="Google Shape;929;g103b319fe01_22_181"/>
          <p:cNvSpPr/>
          <p:nvPr/>
        </p:nvSpPr>
        <p:spPr>
          <a:xfrm>
            <a:off x="7635600" y="4149697"/>
            <a:ext cx="1143000" cy="365700"/>
          </a:xfrm>
          <a:prstGeom prst="roundRect">
            <a:avLst>
              <a:gd name="adj" fmla="val 16667"/>
            </a:avLst>
          </a:prstGeom>
          <a:solidFill>
            <a:srgbClr val="D9D2E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Helvetica Neue Light"/>
                <a:ea typeface="Helvetica Neue Light"/>
                <a:cs typeface="Helvetica Neue Light"/>
                <a:sym typeface="Helvetica Neue Light"/>
              </a:rPr>
              <a:t>Electronics Characterization</a:t>
            </a:r>
            <a:endParaRPr sz="900">
              <a:latin typeface="Helvetica Neue Light"/>
              <a:ea typeface="Helvetica Neue Light"/>
              <a:cs typeface="Helvetica Neue Light"/>
              <a:sym typeface="Helvetica Neue Light"/>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sp>
        <p:nvSpPr>
          <p:cNvPr id="934" name="Google Shape;934;g103b319fe01_22_263"/>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Test Plan</a:t>
            </a:r>
            <a:endParaRPr/>
          </a:p>
        </p:txBody>
      </p:sp>
      <p:sp>
        <p:nvSpPr>
          <p:cNvPr id="935" name="Google Shape;935;g103b319fe01_22_26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71</a:t>
            </a:fld>
            <a:endParaRPr>
              <a:latin typeface="Arial"/>
              <a:ea typeface="Arial"/>
              <a:cs typeface="Arial"/>
              <a:sym typeface="Arial"/>
            </a:endParaRPr>
          </a:p>
        </p:txBody>
      </p:sp>
      <p:sp>
        <p:nvSpPr>
          <p:cNvPr id="936" name="Google Shape;936;g103b319fe01_22_263"/>
          <p:cNvSpPr/>
          <p:nvPr/>
        </p:nvSpPr>
        <p:spPr>
          <a:xfrm>
            <a:off x="2057400" y="3778095"/>
            <a:ext cx="6858000" cy="857400"/>
          </a:xfrm>
          <a:prstGeom prst="roundRect">
            <a:avLst>
              <a:gd name="adj" fmla="val 16667"/>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latin typeface="Helvetica Neue"/>
                <a:ea typeface="Helvetica Neue"/>
                <a:cs typeface="Helvetica Neue"/>
                <a:sym typeface="Helvetica Neue"/>
              </a:rPr>
              <a:t>Unit Testing and Component Characterization</a:t>
            </a:r>
            <a:endParaRPr sz="1100" b="1">
              <a:latin typeface="Helvetica Neue"/>
              <a:ea typeface="Helvetica Neue"/>
              <a:cs typeface="Helvetica Neue"/>
              <a:sym typeface="Helvetica Neue"/>
            </a:endParaRPr>
          </a:p>
        </p:txBody>
      </p:sp>
      <p:sp>
        <p:nvSpPr>
          <p:cNvPr id="937" name="Google Shape;937;g103b319fe01_22_263"/>
          <p:cNvSpPr/>
          <p:nvPr/>
        </p:nvSpPr>
        <p:spPr>
          <a:xfrm>
            <a:off x="2914650" y="2920755"/>
            <a:ext cx="5143500" cy="857400"/>
          </a:xfrm>
          <a:prstGeom prst="roundRect">
            <a:avLst>
              <a:gd name="adj" fmla="val 16667"/>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latin typeface="Helvetica Neue"/>
                <a:ea typeface="Helvetica Neue"/>
                <a:cs typeface="Helvetica Neue"/>
                <a:sym typeface="Helvetica Neue"/>
              </a:rPr>
              <a:t>Subsystem Verification</a:t>
            </a:r>
            <a:endParaRPr sz="1100" b="1">
              <a:latin typeface="Helvetica Neue"/>
              <a:ea typeface="Helvetica Neue"/>
              <a:cs typeface="Helvetica Neue"/>
              <a:sym typeface="Helvetica Neue"/>
            </a:endParaRPr>
          </a:p>
        </p:txBody>
      </p:sp>
      <p:sp>
        <p:nvSpPr>
          <p:cNvPr id="938" name="Google Shape;938;g103b319fe01_22_263"/>
          <p:cNvSpPr/>
          <p:nvPr/>
        </p:nvSpPr>
        <p:spPr>
          <a:xfrm>
            <a:off x="2188900" y="4149697"/>
            <a:ext cx="1143000" cy="365700"/>
          </a:xfrm>
          <a:prstGeom prst="roundRect">
            <a:avLst>
              <a:gd name="adj" fmla="val 16667"/>
            </a:avLst>
          </a:prstGeom>
          <a:solidFill>
            <a:srgbClr val="F4CCC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Helvetica Neue Light"/>
                <a:ea typeface="Helvetica Neue Light"/>
                <a:cs typeface="Helvetica Neue Light"/>
                <a:sym typeface="Helvetica Neue Light"/>
              </a:rPr>
              <a:t>Individual Container Tests</a:t>
            </a:r>
            <a:endParaRPr sz="900">
              <a:latin typeface="Helvetica Neue Light"/>
              <a:ea typeface="Helvetica Neue Light"/>
              <a:cs typeface="Helvetica Neue Light"/>
              <a:sym typeface="Helvetica Neue Light"/>
            </a:endParaRPr>
          </a:p>
        </p:txBody>
      </p:sp>
      <p:sp>
        <p:nvSpPr>
          <p:cNvPr id="939" name="Google Shape;939;g103b319fe01_22_263"/>
          <p:cNvSpPr/>
          <p:nvPr/>
        </p:nvSpPr>
        <p:spPr>
          <a:xfrm>
            <a:off x="3550575" y="4149697"/>
            <a:ext cx="1143000" cy="365700"/>
          </a:xfrm>
          <a:prstGeom prst="roundRect">
            <a:avLst>
              <a:gd name="adj" fmla="val 16667"/>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Helvetica Neue Light"/>
                <a:ea typeface="Helvetica Neue Light"/>
                <a:cs typeface="Helvetica Neue Light"/>
                <a:sym typeface="Helvetica Neue Light"/>
              </a:rPr>
              <a:t>Hardware Fit Checks</a:t>
            </a:r>
            <a:endParaRPr sz="900">
              <a:latin typeface="Helvetica Neue Light"/>
              <a:ea typeface="Helvetica Neue Light"/>
              <a:cs typeface="Helvetica Neue Light"/>
              <a:sym typeface="Helvetica Neue Light"/>
            </a:endParaRPr>
          </a:p>
        </p:txBody>
      </p:sp>
      <p:sp>
        <p:nvSpPr>
          <p:cNvPr id="940" name="Google Shape;940;g103b319fe01_22_263"/>
          <p:cNvSpPr/>
          <p:nvPr/>
        </p:nvSpPr>
        <p:spPr>
          <a:xfrm>
            <a:off x="4912250" y="4149697"/>
            <a:ext cx="1143000" cy="365700"/>
          </a:xfrm>
          <a:prstGeom prst="roundRect">
            <a:avLst>
              <a:gd name="adj" fmla="val 16667"/>
            </a:avLst>
          </a:prstGeom>
          <a:solidFill>
            <a:srgbClr val="D9D2E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Helvetica Neue Light"/>
                <a:ea typeface="Helvetica Neue Light"/>
                <a:cs typeface="Helvetica Neue Light"/>
                <a:sym typeface="Helvetica Neue Light"/>
              </a:rPr>
              <a:t>RF Characterization</a:t>
            </a:r>
            <a:endParaRPr sz="900">
              <a:latin typeface="Helvetica Neue Light"/>
              <a:ea typeface="Helvetica Neue Light"/>
              <a:cs typeface="Helvetica Neue Light"/>
              <a:sym typeface="Helvetica Neue Light"/>
            </a:endParaRPr>
          </a:p>
        </p:txBody>
      </p:sp>
      <p:sp>
        <p:nvSpPr>
          <p:cNvPr id="941" name="Google Shape;941;g103b319fe01_22_263"/>
          <p:cNvSpPr/>
          <p:nvPr/>
        </p:nvSpPr>
        <p:spPr>
          <a:xfrm>
            <a:off x="1073850" y="2336125"/>
            <a:ext cx="1840800" cy="312000"/>
          </a:xfrm>
          <a:prstGeom prst="round2DiagRect">
            <a:avLst>
              <a:gd name="adj1" fmla="val 50000"/>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Helvetica Neue"/>
                <a:ea typeface="Helvetica Neue"/>
                <a:cs typeface="Helvetica Neue"/>
                <a:sym typeface="Helvetica Neue"/>
              </a:rPr>
              <a:t>High-Level FRs</a:t>
            </a:r>
            <a:endParaRPr sz="1200" b="1">
              <a:latin typeface="Helvetica Neue"/>
              <a:ea typeface="Helvetica Neue"/>
              <a:cs typeface="Helvetica Neue"/>
              <a:sym typeface="Helvetica Neue"/>
            </a:endParaRPr>
          </a:p>
        </p:txBody>
      </p:sp>
      <p:sp>
        <p:nvSpPr>
          <p:cNvPr id="942" name="Google Shape;942;g103b319fe01_22_263"/>
          <p:cNvSpPr/>
          <p:nvPr/>
        </p:nvSpPr>
        <p:spPr>
          <a:xfrm>
            <a:off x="216600" y="3193475"/>
            <a:ext cx="1840800" cy="312000"/>
          </a:xfrm>
          <a:prstGeom prst="round2DiagRect">
            <a:avLst>
              <a:gd name="adj1" fmla="val 50000"/>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Helvetica Neue"/>
                <a:ea typeface="Helvetica Neue"/>
                <a:cs typeface="Helvetica Neue"/>
                <a:sym typeface="Helvetica Neue"/>
              </a:rPr>
              <a:t>Low-Level DRs</a:t>
            </a:r>
            <a:endParaRPr sz="1200" b="1">
              <a:latin typeface="Helvetica Neue"/>
              <a:ea typeface="Helvetica Neue"/>
              <a:cs typeface="Helvetica Neue"/>
              <a:sym typeface="Helvetica Neue"/>
            </a:endParaRPr>
          </a:p>
        </p:txBody>
      </p:sp>
      <p:cxnSp>
        <p:nvCxnSpPr>
          <p:cNvPr id="943" name="Google Shape;943;g103b319fe01_22_263"/>
          <p:cNvCxnSpPr>
            <a:stCxn id="941" idx="1"/>
            <a:endCxn id="937" idx="1"/>
          </p:cNvCxnSpPr>
          <p:nvPr/>
        </p:nvCxnSpPr>
        <p:spPr>
          <a:xfrm rot="-5400000" flipH="1">
            <a:off x="2103750" y="2538625"/>
            <a:ext cx="701400" cy="920400"/>
          </a:xfrm>
          <a:prstGeom prst="curvedConnector2">
            <a:avLst/>
          </a:prstGeom>
          <a:noFill/>
          <a:ln w="19050" cap="flat" cmpd="sng">
            <a:solidFill>
              <a:schemeClr val="dk1"/>
            </a:solidFill>
            <a:prstDash val="solid"/>
            <a:round/>
            <a:headEnd type="none" w="med" len="med"/>
            <a:tailEnd type="triangle" w="med" len="med"/>
          </a:ln>
        </p:spPr>
      </p:cxnSp>
      <p:cxnSp>
        <p:nvCxnSpPr>
          <p:cNvPr id="944" name="Google Shape;944;g103b319fe01_22_263"/>
          <p:cNvCxnSpPr>
            <a:stCxn id="942" idx="0"/>
            <a:endCxn id="937" idx="1"/>
          </p:cNvCxnSpPr>
          <p:nvPr/>
        </p:nvCxnSpPr>
        <p:spPr>
          <a:xfrm>
            <a:off x="2057400" y="3349475"/>
            <a:ext cx="857400" cy="600"/>
          </a:xfrm>
          <a:prstGeom prst="curvedConnector3">
            <a:avLst>
              <a:gd name="adj1" fmla="val 49992"/>
            </a:avLst>
          </a:prstGeom>
          <a:noFill/>
          <a:ln w="19050" cap="flat" cmpd="sng">
            <a:solidFill>
              <a:schemeClr val="dk1"/>
            </a:solidFill>
            <a:prstDash val="solid"/>
            <a:round/>
            <a:headEnd type="none" w="med" len="med"/>
            <a:tailEnd type="triangle" w="med" len="med"/>
          </a:ln>
        </p:spPr>
      </p:cxnSp>
      <p:cxnSp>
        <p:nvCxnSpPr>
          <p:cNvPr id="945" name="Google Shape;945;g103b319fe01_22_263"/>
          <p:cNvCxnSpPr>
            <a:stCxn id="942" idx="1"/>
            <a:endCxn id="936" idx="1"/>
          </p:cNvCxnSpPr>
          <p:nvPr/>
        </p:nvCxnSpPr>
        <p:spPr>
          <a:xfrm rot="-5400000" flipH="1">
            <a:off x="1246500" y="3395975"/>
            <a:ext cx="701400" cy="920400"/>
          </a:xfrm>
          <a:prstGeom prst="curvedConnector2">
            <a:avLst/>
          </a:prstGeom>
          <a:noFill/>
          <a:ln w="19050" cap="flat" cmpd="sng">
            <a:solidFill>
              <a:schemeClr val="dk1"/>
            </a:solidFill>
            <a:prstDash val="solid"/>
            <a:round/>
            <a:headEnd type="none" w="med" len="med"/>
            <a:tailEnd type="triangle" w="med" len="med"/>
          </a:ln>
        </p:spPr>
      </p:cxnSp>
      <p:sp>
        <p:nvSpPr>
          <p:cNvPr id="946" name="Google Shape;946;g103b319fe01_22_263"/>
          <p:cNvSpPr/>
          <p:nvPr/>
        </p:nvSpPr>
        <p:spPr>
          <a:xfrm>
            <a:off x="6273925" y="4149697"/>
            <a:ext cx="1143000" cy="365700"/>
          </a:xfrm>
          <a:prstGeom prst="roundRect">
            <a:avLst>
              <a:gd name="adj" fmla="val 16667"/>
            </a:avLst>
          </a:prstGeom>
          <a:solidFill>
            <a:srgbClr val="D9D2E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Helvetica Neue Light"/>
                <a:ea typeface="Helvetica Neue Light"/>
                <a:cs typeface="Helvetica Neue Light"/>
                <a:sym typeface="Helvetica Neue Light"/>
              </a:rPr>
              <a:t>Thermal Characterization</a:t>
            </a:r>
            <a:endParaRPr sz="900">
              <a:latin typeface="Helvetica Neue Light"/>
              <a:ea typeface="Helvetica Neue Light"/>
              <a:cs typeface="Helvetica Neue Light"/>
              <a:sym typeface="Helvetica Neue Light"/>
            </a:endParaRPr>
          </a:p>
        </p:txBody>
      </p:sp>
      <p:sp>
        <p:nvSpPr>
          <p:cNvPr id="947" name="Google Shape;947;g103b319fe01_22_263"/>
          <p:cNvSpPr/>
          <p:nvPr/>
        </p:nvSpPr>
        <p:spPr>
          <a:xfrm>
            <a:off x="7635600" y="4149697"/>
            <a:ext cx="1143000" cy="365700"/>
          </a:xfrm>
          <a:prstGeom prst="roundRect">
            <a:avLst>
              <a:gd name="adj" fmla="val 16667"/>
            </a:avLst>
          </a:prstGeom>
          <a:solidFill>
            <a:srgbClr val="D9D2E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Helvetica Neue Light"/>
                <a:ea typeface="Helvetica Neue Light"/>
                <a:cs typeface="Helvetica Neue Light"/>
                <a:sym typeface="Helvetica Neue Light"/>
              </a:rPr>
              <a:t>Electronics Characterization</a:t>
            </a:r>
            <a:endParaRPr sz="900">
              <a:latin typeface="Helvetica Neue Light"/>
              <a:ea typeface="Helvetica Neue Light"/>
              <a:cs typeface="Helvetica Neue Light"/>
              <a:sym typeface="Helvetica Neue Light"/>
            </a:endParaRPr>
          </a:p>
        </p:txBody>
      </p:sp>
      <p:sp>
        <p:nvSpPr>
          <p:cNvPr id="948" name="Google Shape;948;g103b319fe01_22_263"/>
          <p:cNvSpPr/>
          <p:nvPr/>
        </p:nvSpPr>
        <p:spPr>
          <a:xfrm>
            <a:off x="3031550" y="3302646"/>
            <a:ext cx="1143000" cy="365700"/>
          </a:xfrm>
          <a:prstGeom prst="roundRect">
            <a:avLst>
              <a:gd name="adj" fmla="val 16667"/>
            </a:avLst>
          </a:prstGeom>
          <a:solidFill>
            <a:srgbClr val="F4CCC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Helvetica Neue Light"/>
                <a:ea typeface="Helvetica Neue Light"/>
                <a:cs typeface="Helvetica Neue Light"/>
                <a:sym typeface="Helvetica Neue Light"/>
              </a:rPr>
              <a:t>Software Integration Tests</a:t>
            </a:r>
            <a:endParaRPr sz="900">
              <a:latin typeface="Helvetica Neue Light"/>
              <a:ea typeface="Helvetica Neue Light"/>
              <a:cs typeface="Helvetica Neue Light"/>
              <a:sym typeface="Helvetica Neue Light"/>
            </a:endParaRPr>
          </a:p>
        </p:txBody>
      </p:sp>
      <p:sp>
        <p:nvSpPr>
          <p:cNvPr id="949" name="Google Shape;949;g103b319fe01_22_263"/>
          <p:cNvSpPr/>
          <p:nvPr/>
        </p:nvSpPr>
        <p:spPr>
          <a:xfrm>
            <a:off x="4289266" y="3302646"/>
            <a:ext cx="1143000" cy="365700"/>
          </a:xfrm>
          <a:prstGeom prst="roundRect">
            <a:avLst>
              <a:gd name="adj" fmla="val 16667"/>
            </a:avLst>
          </a:prstGeom>
          <a:solidFill>
            <a:srgbClr val="C9DAF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Helvetica Neue Light"/>
                <a:ea typeface="Helvetica Neue Light"/>
                <a:cs typeface="Helvetica Neue Light"/>
                <a:sym typeface="Helvetica Neue Light"/>
              </a:rPr>
              <a:t>Electronics Integration Tests</a:t>
            </a:r>
            <a:endParaRPr sz="900">
              <a:latin typeface="Helvetica Neue Light"/>
              <a:ea typeface="Helvetica Neue Light"/>
              <a:cs typeface="Helvetica Neue Light"/>
              <a:sym typeface="Helvetica Neue Light"/>
            </a:endParaRPr>
          </a:p>
        </p:txBody>
      </p:sp>
      <p:sp>
        <p:nvSpPr>
          <p:cNvPr id="950" name="Google Shape;950;g103b319fe01_22_263"/>
          <p:cNvSpPr/>
          <p:nvPr/>
        </p:nvSpPr>
        <p:spPr>
          <a:xfrm>
            <a:off x="5546981" y="3302646"/>
            <a:ext cx="1143000" cy="365700"/>
          </a:xfrm>
          <a:prstGeom prst="roundRect">
            <a:avLst>
              <a:gd name="adj" fmla="val 16667"/>
            </a:avLst>
          </a:prstGeom>
          <a:solidFill>
            <a:srgbClr val="C9DAF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Helvetica Neue Light"/>
                <a:ea typeface="Helvetica Neue Light"/>
                <a:cs typeface="Helvetica Neue Light"/>
                <a:sym typeface="Helvetica Neue Light"/>
              </a:rPr>
              <a:t>Ground Station Integration Tests</a:t>
            </a:r>
            <a:endParaRPr sz="900">
              <a:latin typeface="Helvetica Neue Light"/>
              <a:ea typeface="Helvetica Neue Light"/>
              <a:cs typeface="Helvetica Neue Light"/>
              <a:sym typeface="Helvetica Neue Light"/>
            </a:endParaRPr>
          </a:p>
        </p:txBody>
      </p:sp>
      <p:sp>
        <p:nvSpPr>
          <p:cNvPr id="951" name="Google Shape;951;g103b319fe01_22_263"/>
          <p:cNvSpPr/>
          <p:nvPr/>
        </p:nvSpPr>
        <p:spPr>
          <a:xfrm>
            <a:off x="6804697" y="3302646"/>
            <a:ext cx="1143000" cy="365700"/>
          </a:xfrm>
          <a:prstGeom prst="roundRect">
            <a:avLst>
              <a:gd name="adj" fmla="val 16667"/>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Helvetica Neue Light"/>
                <a:ea typeface="Helvetica Neue Light"/>
                <a:cs typeface="Helvetica Neue Light"/>
                <a:sym typeface="Helvetica Neue Light"/>
              </a:rPr>
              <a:t>Assembly Fit Checks</a:t>
            </a:r>
            <a:endParaRPr sz="900">
              <a:latin typeface="Helvetica Neue Light"/>
              <a:ea typeface="Helvetica Neue Light"/>
              <a:cs typeface="Helvetica Neue Light"/>
              <a:sym typeface="Helvetica Neue Light"/>
            </a:endParaRPr>
          </a:p>
        </p:txBody>
      </p:sp>
    </p:spTree>
  </p:cSld>
  <p:clrMapOvr>
    <a:masterClrMapping/>
  </p:clrMapOvr>
  <p:transition spd="med">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sp>
        <p:nvSpPr>
          <p:cNvPr id="956" name="Google Shape;956;g103b319fe01_22_296"/>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Test Plan</a:t>
            </a:r>
            <a:endParaRPr/>
          </a:p>
        </p:txBody>
      </p:sp>
      <p:sp>
        <p:nvSpPr>
          <p:cNvPr id="957" name="Google Shape;957;g103b319fe01_22_29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72</a:t>
            </a:fld>
            <a:endParaRPr>
              <a:latin typeface="Arial"/>
              <a:ea typeface="Arial"/>
              <a:cs typeface="Arial"/>
              <a:sym typeface="Arial"/>
            </a:endParaRPr>
          </a:p>
        </p:txBody>
      </p:sp>
      <p:sp>
        <p:nvSpPr>
          <p:cNvPr id="958" name="Google Shape;958;g103b319fe01_22_296"/>
          <p:cNvSpPr/>
          <p:nvPr/>
        </p:nvSpPr>
        <p:spPr>
          <a:xfrm>
            <a:off x="2057400" y="3778095"/>
            <a:ext cx="6858000" cy="857400"/>
          </a:xfrm>
          <a:prstGeom prst="roundRect">
            <a:avLst>
              <a:gd name="adj" fmla="val 16667"/>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latin typeface="Helvetica Neue"/>
                <a:ea typeface="Helvetica Neue"/>
                <a:cs typeface="Helvetica Neue"/>
                <a:sym typeface="Helvetica Neue"/>
              </a:rPr>
              <a:t>Unit Testing and Component Characterization</a:t>
            </a:r>
            <a:endParaRPr sz="1100" b="1">
              <a:latin typeface="Helvetica Neue"/>
              <a:ea typeface="Helvetica Neue"/>
              <a:cs typeface="Helvetica Neue"/>
              <a:sym typeface="Helvetica Neue"/>
            </a:endParaRPr>
          </a:p>
        </p:txBody>
      </p:sp>
      <p:sp>
        <p:nvSpPr>
          <p:cNvPr id="959" name="Google Shape;959;g103b319fe01_22_296"/>
          <p:cNvSpPr/>
          <p:nvPr/>
        </p:nvSpPr>
        <p:spPr>
          <a:xfrm>
            <a:off x="2914650" y="2920755"/>
            <a:ext cx="5143500" cy="857400"/>
          </a:xfrm>
          <a:prstGeom prst="roundRect">
            <a:avLst>
              <a:gd name="adj" fmla="val 16667"/>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latin typeface="Helvetica Neue"/>
                <a:ea typeface="Helvetica Neue"/>
                <a:cs typeface="Helvetica Neue"/>
                <a:sym typeface="Helvetica Neue"/>
              </a:rPr>
              <a:t>Subsystem Verification</a:t>
            </a:r>
            <a:endParaRPr sz="1100" b="1">
              <a:latin typeface="Helvetica Neue"/>
              <a:ea typeface="Helvetica Neue"/>
              <a:cs typeface="Helvetica Neue"/>
              <a:sym typeface="Helvetica Neue"/>
            </a:endParaRPr>
          </a:p>
        </p:txBody>
      </p:sp>
      <p:sp>
        <p:nvSpPr>
          <p:cNvPr id="960" name="Google Shape;960;g103b319fe01_22_296"/>
          <p:cNvSpPr/>
          <p:nvPr/>
        </p:nvSpPr>
        <p:spPr>
          <a:xfrm>
            <a:off x="3771900" y="2063415"/>
            <a:ext cx="3429000" cy="857400"/>
          </a:xfrm>
          <a:prstGeom prst="roundRect">
            <a:avLst>
              <a:gd name="adj" fmla="val 16667"/>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latin typeface="Helvetica Neue"/>
                <a:ea typeface="Helvetica Neue"/>
                <a:cs typeface="Helvetica Neue"/>
                <a:sym typeface="Helvetica Neue"/>
              </a:rPr>
              <a:t>System Verification</a:t>
            </a:r>
            <a:endParaRPr sz="1100" b="1">
              <a:latin typeface="Helvetica Neue"/>
              <a:ea typeface="Helvetica Neue"/>
              <a:cs typeface="Helvetica Neue"/>
              <a:sym typeface="Helvetica Neue"/>
            </a:endParaRPr>
          </a:p>
        </p:txBody>
      </p:sp>
      <p:sp>
        <p:nvSpPr>
          <p:cNvPr id="961" name="Google Shape;961;g103b319fe01_22_296"/>
          <p:cNvSpPr/>
          <p:nvPr/>
        </p:nvSpPr>
        <p:spPr>
          <a:xfrm>
            <a:off x="2188900" y="4149697"/>
            <a:ext cx="1143000" cy="365700"/>
          </a:xfrm>
          <a:prstGeom prst="roundRect">
            <a:avLst>
              <a:gd name="adj" fmla="val 16667"/>
            </a:avLst>
          </a:prstGeom>
          <a:solidFill>
            <a:srgbClr val="F4CCC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Helvetica Neue Light"/>
                <a:ea typeface="Helvetica Neue Light"/>
                <a:cs typeface="Helvetica Neue Light"/>
                <a:sym typeface="Helvetica Neue Light"/>
              </a:rPr>
              <a:t>Individual Container Tests</a:t>
            </a:r>
            <a:endParaRPr sz="900">
              <a:latin typeface="Helvetica Neue Light"/>
              <a:ea typeface="Helvetica Neue Light"/>
              <a:cs typeface="Helvetica Neue Light"/>
              <a:sym typeface="Helvetica Neue Light"/>
            </a:endParaRPr>
          </a:p>
        </p:txBody>
      </p:sp>
      <p:sp>
        <p:nvSpPr>
          <p:cNvPr id="962" name="Google Shape;962;g103b319fe01_22_296"/>
          <p:cNvSpPr/>
          <p:nvPr/>
        </p:nvSpPr>
        <p:spPr>
          <a:xfrm>
            <a:off x="3550575" y="4149697"/>
            <a:ext cx="1143000" cy="365700"/>
          </a:xfrm>
          <a:prstGeom prst="roundRect">
            <a:avLst>
              <a:gd name="adj" fmla="val 16667"/>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Helvetica Neue Light"/>
                <a:ea typeface="Helvetica Neue Light"/>
                <a:cs typeface="Helvetica Neue Light"/>
                <a:sym typeface="Helvetica Neue Light"/>
              </a:rPr>
              <a:t>Hardware Fit Checks</a:t>
            </a:r>
            <a:endParaRPr sz="900">
              <a:latin typeface="Helvetica Neue Light"/>
              <a:ea typeface="Helvetica Neue Light"/>
              <a:cs typeface="Helvetica Neue Light"/>
              <a:sym typeface="Helvetica Neue Light"/>
            </a:endParaRPr>
          </a:p>
        </p:txBody>
      </p:sp>
      <p:sp>
        <p:nvSpPr>
          <p:cNvPr id="963" name="Google Shape;963;g103b319fe01_22_296"/>
          <p:cNvSpPr/>
          <p:nvPr/>
        </p:nvSpPr>
        <p:spPr>
          <a:xfrm>
            <a:off x="4912250" y="4149697"/>
            <a:ext cx="1143000" cy="365700"/>
          </a:xfrm>
          <a:prstGeom prst="roundRect">
            <a:avLst>
              <a:gd name="adj" fmla="val 16667"/>
            </a:avLst>
          </a:prstGeom>
          <a:solidFill>
            <a:srgbClr val="D9D2E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Helvetica Neue Light"/>
                <a:ea typeface="Helvetica Neue Light"/>
                <a:cs typeface="Helvetica Neue Light"/>
                <a:sym typeface="Helvetica Neue Light"/>
              </a:rPr>
              <a:t>RF Characterization</a:t>
            </a:r>
            <a:endParaRPr sz="900">
              <a:latin typeface="Helvetica Neue Light"/>
              <a:ea typeface="Helvetica Neue Light"/>
              <a:cs typeface="Helvetica Neue Light"/>
              <a:sym typeface="Helvetica Neue Light"/>
            </a:endParaRPr>
          </a:p>
        </p:txBody>
      </p:sp>
      <p:sp>
        <p:nvSpPr>
          <p:cNvPr id="964" name="Google Shape;964;g103b319fe01_22_296"/>
          <p:cNvSpPr/>
          <p:nvPr/>
        </p:nvSpPr>
        <p:spPr>
          <a:xfrm>
            <a:off x="4754854" y="2432404"/>
            <a:ext cx="1463100" cy="365700"/>
          </a:xfrm>
          <a:prstGeom prst="roundRect">
            <a:avLst>
              <a:gd name="adj" fmla="val 16667"/>
            </a:avLst>
          </a:prstGeom>
          <a:solidFill>
            <a:srgbClr val="F4CCC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Helvetica Neue Light"/>
                <a:ea typeface="Helvetica Neue Light"/>
                <a:cs typeface="Helvetica Neue Light"/>
                <a:sym typeface="Helvetica Neue Light"/>
              </a:rPr>
              <a:t>Integrated Systems Test - Lab</a:t>
            </a:r>
            <a:endParaRPr sz="900">
              <a:latin typeface="Helvetica Neue Light"/>
              <a:ea typeface="Helvetica Neue Light"/>
              <a:cs typeface="Helvetica Neue Light"/>
              <a:sym typeface="Helvetica Neue Light"/>
            </a:endParaRPr>
          </a:p>
        </p:txBody>
      </p:sp>
      <p:sp>
        <p:nvSpPr>
          <p:cNvPr id="965" name="Google Shape;965;g103b319fe01_22_296"/>
          <p:cNvSpPr/>
          <p:nvPr/>
        </p:nvSpPr>
        <p:spPr>
          <a:xfrm>
            <a:off x="1073850" y="2336125"/>
            <a:ext cx="1840800" cy="312000"/>
          </a:xfrm>
          <a:prstGeom prst="round2DiagRect">
            <a:avLst>
              <a:gd name="adj1" fmla="val 50000"/>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Helvetica Neue"/>
                <a:ea typeface="Helvetica Neue"/>
                <a:cs typeface="Helvetica Neue"/>
                <a:sym typeface="Helvetica Neue"/>
              </a:rPr>
              <a:t>High-Level FRs</a:t>
            </a:r>
            <a:endParaRPr sz="1200" b="1">
              <a:latin typeface="Helvetica Neue"/>
              <a:ea typeface="Helvetica Neue"/>
              <a:cs typeface="Helvetica Neue"/>
              <a:sym typeface="Helvetica Neue"/>
            </a:endParaRPr>
          </a:p>
        </p:txBody>
      </p:sp>
      <p:sp>
        <p:nvSpPr>
          <p:cNvPr id="966" name="Google Shape;966;g103b319fe01_22_296"/>
          <p:cNvSpPr/>
          <p:nvPr/>
        </p:nvSpPr>
        <p:spPr>
          <a:xfrm>
            <a:off x="216600" y="3193475"/>
            <a:ext cx="1840800" cy="312000"/>
          </a:xfrm>
          <a:prstGeom prst="round2DiagRect">
            <a:avLst>
              <a:gd name="adj1" fmla="val 50000"/>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Helvetica Neue"/>
                <a:ea typeface="Helvetica Neue"/>
                <a:cs typeface="Helvetica Neue"/>
                <a:sym typeface="Helvetica Neue"/>
              </a:rPr>
              <a:t>Low-Level DRs</a:t>
            </a:r>
            <a:endParaRPr sz="1200" b="1">
              <a:latin typeface="Helvetica Neue"/>
              <a:ea typeface="Helvetica Neue"/>
              <a:cs typeface="Helvetica Neue"/>
              <a:sym typeface="Helvetica Neue"/>
            </a:endParaRPr>
          </a:p>
        </p:txBody>
      </p:sp>
      <p:cxnSp>
        <p:nvCxnSpPr>
          <p:cNvPr id="967" name="Google Shape;967;g103b319fe01_22_296"/>
          <p:cNvCxnSpPr>
            <a:stCxn id="965" idx="0"/>
            <a:endCxn id="960" idx="1"/>
          </p:cNvCxnSpPr>
          <p:nvPr/>
        </p:nvCxnSpPr>
        <p:spPr>
          <a:xfrm>
            <a:off x="2914650" y="2492125"/>
            <a:ext cx="857400" cy="600"/>
          </a:xfrm>
          <a:prstGeom prst="curvedConnector3">
            <a:avLst>
              <a:gd name="adj1" fmla="val 49992"/>
            </a:avLst>
          </a:prstGeom>
          <a:noFill/>
          <a:ln w="19050" cap="flat" cmpd="sng">
            <a:solidFill>
              <a:schemeClr val="dk1"/>
            </a:solidFill>
            <a:prstDash val="solid"/>
            <a:round/>
            <a:headEnd type="none" w="med" len="med"/>
            <a:tailEnd type="triangle" w="med" len="med"/>
          </a:ln>
        </p:spPr>
      </p:cxnSp>
      <p:cxnSp>
        <p:nvCxnSpPr>
          <p:cNvPr id="968" name="Google Shape;968;g103b319fe01_22_296"/>
          <p:cNvCxnSpPr>
            <a:stCxn id="965" idx="1"/>
            <a:endCxn id="959" idx="1"/>
          </p:cNvCxnSpPr>
          <p:nvPr/>
        </p:nvCxnSpPr>
        <p:spPr>
          <a:xfrm rot="-5400000" flipH="1">
            <a:off x="2103750" y="2538625"/>
            <a:ext cx="701400" cy="920400"/>
          </a:xfrm>
          <a:prstGeom prst="curvedConnector2">
            <a:avLst/>
          </a:prstGeom>
          <a:noFill/>
          <a:ln w="19050" cap="flat" cmpd="sng">
            <a:solidFill>
              <a:schemeClr val="dk1"/>
            </a:solidFill>
            <a:prstDash val="solid"/>
            <a:round/>
            <a:headEnd type="none" w="med" len="med"/>
            <a:tailEnd type="triangle" w="med" len="med"/>
          </a:ln>
        </p:spPr>
      </p:cxnSp>
      <p:cxnSp>
        <p:nvCxnSpPr>
          <p:cNvPr id="969" name="Google Shape;969;g103b319fe01_22_296"/>
          <p:cNvCxnSpPr>
            <a:stCxn id="966" idx="0"/>
            <a:endCxn id="959" idx="1"/>
          </p:cNvCxnSpPr>
          <p:nvPr/>
        </p:nvCxnSpPr>
        <p:spPr>
          <a:xfrm>
            <a:off x="2057400" y="3349475"/>
            <a:ext cx="857400" cy="600"/>
          </a:xfrm>
          <a:prstGeom prst="curvedConnector3">
            <a:avLst>
              <a:gd name="adj1" fmla="val 49992"/>
            </a:avLst>
          </a:prstGeom>
          <a:noFill/>
          <a:ln w="19050" cap="flat" cmpd="sng">
            <a:solidFill>
              <a:schemeClr val="dk1"/>
            </a:solidFill>
            <a:prstDash val="solid"/>
            <a:round/>
            <a:headEnd type="none" w="med" len="med"/>
            <a:tailEnd type="triangle" w="med" len="med"/>
          </a:ln>
        </p:spPr>
      </p:cxnSp>
      <p:cxnSp>
        <p:nvCxnSpPr>
          <p:cNvPr id="970" name="Google Shape;970;g103b319fe01_22_296"/>
          <p:cNvCxnSpPr>
            <a:stCxn id="966" idx="1"/>
            <a:endCxn id="958" idx="1"/>
          </p:cNvCxnSpPr>
          <p:nvPr/>
        </p:nvCxnSpPr>
        <p:spPr>
          <a:xfrm rot="-5400000" flipH="1">
            <a:off x="1246500" y="3395975"/>
            <a:ext cx="701400" cy="920400"/>
          </a:xfrm>
          <a:prstGeom prst="curvedConnector2">
            <a:avLst/>
          </a:prstGeom>
          <a:noFill/>
          <a:ln w="19050" cap="flat" cmpd="sng">
            <a:solidFill>
              <a:schemeClr val="dk1"/>
            </a:solidFill>
            <a:prstDash val="solid"/>
            <a:round/>
            <a:headEnd type="none" w="med" len="med"/>
            <a:tailEnd type="triangle" w="med" len="med"/>
          </a:ln>
        </p:spPr>
      </p:cxnSp>
      <p:sp>
        <p:nvSpPr>
          <p:cNvPr id="971" name="Google Shape;971;g103b319fe01_22_296"/>
          <p:cNvSpPr/>
          <p:nvPr/>
        </p:nvSpPr>
        <p:spPr>
          <a:xfrm>
            <a:off x="6273925" y="4149697"/>
            <a:ext cx="1143000" cy="365700"/>
          </a:xfrm>
          <a:prstGeom prst="roundRect">
            <a:avLst>
              <a:gd name="adj" fmla="val 16667"/>
            </a:avLst>
          </a:prstGeom>
          <a:solidFill>
            <a:srgbClr val="D9D2E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Helvetica Neue Light"/>
                <a:ea typeface="Helvetica Neue Light"/>
                <a:cs typeface="Helvetica Neue Light"/>
                <a:sym typeface="Helvetica Neue Light"/>
              </a:rPr>
              <a:t>Thermal Characterization</a:t>
            </a:r>
            <a:endParaRPr sz="900">
              <a:latin typeface="Helvetica Neue Light"/>
              <a:ea typeface="Helvetica Neue Light"/>
              <a:cs typeface="Helvetica Neue Light"/>
              <a:sym typeface="Helvetica Neue Light"/>
            </a:endParaRPr>
          </a:p>
        </p:txBody>
      </p:sp>
      <p:sp>
        <p:nvSpPr>
          <p:cNvPr id="972" name="Google Shape;972;g103b319fe01_22_296"/>
          <p:cNvSpPr/>
          <p:nvPr/>
        </p:nvSpPr>
        <p:spPr>
          <a:xfrm>
            <a:off x="7635600" y="4149697"/>
            <a:ext cx="1143000" cy="365700"/>
          </a:xfrm>
          <a:prstGeom prst="roundRect">
            <a:avLst>
              <a:gd name="adj" fmla="val 16667"/>
            </a:avLst>
          </a:prstGeom>
          <a:solidFill>
            <a:srgbClr val="D9D2E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Helvetica Neue Light"/>
                <a:ea typeface="Helvetica Neue Light"/>
                <a:cs typeface="Helvetica Neue Light"/>
                <a:sym typeface="Helvetica Neue Light"/>
              </a:rPr>
              <a:t>Electronics Characterization</a:t>
            </a:r>
            <a:endParaRPr sz="900">
              <a:latin typeface="Helvetica Neue Light"/>
              <a:ea typeface="Helvetica Neue Light"/>
              <a:cs typeface="Helvetica Neue Light"/>
              <a:sym typeface="Helvetica Neue Light"/>
            </a:endParaRPr>
          </a:p>
        </p:txBody>
      </p:sp>
      <p:sp>
        <p:nvSpPr>
          <p:cNvPr id="973" name="Google Shape;973;g103b319fe01_22_296"/>
          <p:cNvSpPr/>
          <p:nvPr/>
        </p:nvSpPr>
        <p:spPr>
          <a:xfrm>
            <a:off x="3031550" y="3302646"/>
            <a:ext cx="1143000" cy="365700"/>
          </a:xfrm>
          <a:prstGeom prst="roundRect">
            <a:avLst>
              <a:gd name="adj" fmla="val 16667"/>
            </a:avLst>
          </a:prstGeom>
          <a:solidFill>
            <a:srgbClr val="F4CCC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Helvetica Neue Light"/>
                <a:ea typeface="Helvetica Neue Light"/>
                <a:cs typeface="Helvetica Neue Light"/>
                <a:sym typeface="Helvetica Neue Light"/>
              </a:rPr>
              <a:t>Software Integration Tests</a:t>
            </a:r>
            <a:endParaRPr sz="900">
              <a:latin typeface="Helvetica Neue Light"/>
              <a:ea typeface="Helvetica Neue Light"/>
              <a:cs typeface="Helvetica Neue Light"/>
              <a:sym typeface="Helvetica Neue Light"/>
            </a:endParaRPr>
          </a:p>
        </p:txBody>
      </p:sp>
      <p:sp>
        <p:nvSpPr>
          <p:cNvPr id="974" name="Google Shape;974;g103b319fe01_22_296"/>
          <p:cNvSpPr/>
          <p:nvPr/>
        </p:nvSpPr>
        <p:spPr>
          <a:xfrm>
            <a:off x="4289266" y="3302646"/>
            <a:ext cx="1143000" cy="365700"/>
          </a:xfrm>
          <a:prstGeom prst="roundRect">
            <a:avLst>
              <a:gd name="adj" fmla="val 16667"/>
            </a:avLst>
          </a:prstGeom>
          <a:solidFill>
            <a:srgbClr val="C9DAF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Helvetica Neue Light"/>
                <a:ea typeface="Helvetica Neue Light"/>
                <a:cs typeface="Helvetica Neue Light"/>
                <a:sym typeface="Helvetica Neue Light"/>
              </a:rPr>
              <a:t>Electronics Integration Tests</a:t>
            </a:r>
            <a:endParaRPr sz="900">
              <a:latin typeface="Helvetica Neue Light"/>
              <a:ea typeface="Helvetica Neue Light"/>
              <a:cs typeface="Helvetica Neue Light"/>
              <a:sym typeface="Helvetica Neue Light"/>
            </a:endParaRPr>
          </a:p>
        </p:txBody>
      </p:sp>
      <p:sp>
        <p:nvSpPr>
          <p:cNvPr id="975" name="Google Shape;975;g103b319fe01_22_296"/>
          <p:cNvSpPr/>
          <p:nvPr/>
        </p:nvSpPr>
        <p:spPr>
          <a:xfrm>
            <a:off x="5546981" y="3302646"/>
            <a:ext cx="1143000" cy="365700"/>
          </a:xfrm>
          <a:prstGeom prst="roundRect">
            <a:avLst>
              <a:gd name="adj" fmla="val 16667"/>
            </a:avLst>
          </a:prstGeom>
          <a:solidFill>
            <a:srgbClr val="C9DAF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Helvetica Neue Light"/>
                <a:ea typeface="Helvetica Neue Light"/>
                <a:cs typeface="Helvetica Neue Light"/>
                <a:sym typeface="Helvetica Neue Light"/>
              </a:rPr>
              <a:t>Ground Station Integration Tests</a:t>
            </a:r>
            <a:endParaRPr sz="900">
              <a:latin typeface="Helvetica Neue Light"/>
              <a:ea typeface="Helvetica Neue Light"/>
              <a:cs typeface="Helvetica Neue Light"/>
              <a:sym typeface="Helvetica Neue Light"/>
            </a:endParaRPr>
          </a:p>
        </p:txBody>
      </p:sp>
      <p:sp>
        <p:nvSpPr>
          <p:cNvPr id="976" name="Google Shape;976;g103b319fe01_22_296"/>
          <p:cNvSpPr/>
          <p:nvPr/>
        </p:nvSpPr>
        <p:spPr>
          <a:xfrm>
            <a:off x="6804697" y="3302646"/>
            <a:ext cx="1143000" cy="365700"/>
          </a:xfrm>
          <a:prstGeom prst="roundRect">
            <a:avLst>
              <a:gd name="adj" fmla="val 16667"/>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Helvetica Neue Light"/>
                <a:ea typeface="Helvetica Neue Light"/>
                <a:cs typeface="Helvetica Neue Light"/>
                <a:sym typeface="Helvetica Neue Light"/>
              </a:rPr>
              <a:t>Assembly Fit Checks</a:t>
            </a:r>
            <a:endParaRPr sz="900">
              <a:latin typeface="Helvetica Neue Light"/>
              <a:ea typeface="Helvetica Neue Light"/>
              <a:cs typeface="Helvetica Neue Light"/>
              <a:sym typeface="Helvetica Neue Light"/>
            </a:endParaRPr>
          </a:p>
        </p:txBody>
      </p:sp>
    </p:spTree>
  </p:cSld>
  <p:clrMapOvr>
    <a:masterClrMapping/>
  </p:clrMapOvr>
  <p:transition spd="med">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sp>
        <p:nvSpPr>
          <p:cNvPr id="981" name="Google Shape;981;g103b319fe01_22_329"/>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Test Plan</a:t>
            </a:r>
            <a:endParaRPr/>
          </a:p>
        </p:txBody>
      </p:sp>
      <p:sp>
        <p:nvSpPr>
          <p:cNvPr id="982" name="Google Shape;982;g103b319fe01_22_3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73</a:t>
            </a:fld>
            <a:endParaRPr>
              <a:latin typeface="Arial"/>
              <a:ea typeface="Arial"/>
              <a:cs typeface="Arial"/>
              <a:sym typeface="Arial"/>
            </a:endParaRPr>
          </a:p>
        </p:txBody>
      </p:sp>
      <p:sp>
        <p:nvSpPr>
          <p:cNvPr id="983" name="Google Shape;983;g103b319fe01_22_329"/>
          <p:cNvSpPr/>
          <p:nvPr/>
        </p:nvSpPr>
        <p:spPr>
          <a:xfrm>
            <a:off x="2057400" y="3778095"/>
            <a:ext cx="6858000" cy="857400"/>
          </a:xfrm>
          <a:prstGeom prst="roundRect">
            <a:avLst>
              <a:gd name="adj" fmla="val 16667"/>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latin typeface="Helvetica Neue"/>
                <a:ea typeface="Helvetica Neue"/>
                <a:cs typeface="Helvetica Neue"/>
                <a:sym typeface="Helvetica Neue"/>
              </a:rPr>
              <a:t>Unit Testing and Component Characterization</a:t>
            </a:r>
            <a:endParaRPr sz="1100" b="1">
              <a:latin typeface="Helvetica Neue"/>
              <a:ea typeface="Helvetica Neue"/>
              <a:cs typeface="Helvetica Neue"/>
              <a:sym typeface="Helvetica Neue"/>
            </a:endParaRPr>
          </a:p>
        </p:txBody>
      </p:sp>
      <p:sp>
        <p:nvSpPr>
          <p:cNvPr id="984" name="Google Shape;984;g103b319fe01_22_329"/>
          <p:cNvSpPr/>
          <p:nvPr/>
        </p:nvSpPr>
        <p:spPr>
          <a:xfrm>
            <a:off x="2914650" y="2920755"/>
            <a:ext cx="5143500" cy="857400"/>
          </a:xfrm>
          <a:prstGeom prst="roundRect">
            <a:avLst>
              <a:gd name="adj" fmla="val 16667"/>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latin typeface="Helvetica Neue"/>
                <a:ea typeface="Helvetica Neue"/>
                <a:cs typeface="Helvetica Neue"/>
                <a:sym typeface="Helvetica Neue"/>
              </a:rPr>
              <a:t>Subsystem Verification</a:t>
            </a:r>
            <a:endParaRPr sz="1100" b="1">
              <a:latin typeface="Helvetica Neue"/>
              <a:ea typeface="Helvetica Neue"/>
              <a:cs typeface="Helvetica Neue"/>
              <a:sym typeface="Helvetica Neue"/>
            </a:endParaRPr>
          </a:p>
        </p:txBody>
      </p:sp>
      <p:sp>
        <p:nvSpPr>
          <p:cNvPr id="985" name="Google Shape;985;g103b319fe01_22_329"/>
          <p:cNvSpPr/>
          <p:nvPr/>
        </p:nvSpPr>
        <p:spPr>
          <a:xfrm>
            <a:off x="3771900" y="2063415"/>
            <a:ext cx="3429000" cy="857400"/>
          </a:xfrm>
          <a:prstGeom prst="roundRect">
            <a:avLst>
              <a:gd name="adj" fmla="val 16667"/>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latin typeface="Helvetica Neue"/>
                <a:ea typeface="Helvetica Neue"/>
                <a:cs typeface="Helvetica Neue"/>
                <a:sym typeface="Helvetica Neue"/>
              </a:rPr>
              <a:t>System Verification</a:t>
            </a:r>
            <a:endParaRPr sz="1100" b="1">
              <a:latin typeface="Helvetica Neue"/>
              <a:ea typeface="Helvetica Neue"/>
              <a:cs typeface="Helvetica Neue"/>
              <a:sym typeface="Helvetica Neue"/>
            </a:endParaRPr>
          </a:p>
        </p:txBody>
      </p:sp>
      <p:sp>
        <p:nvSpPr>
          <p:cNvPr id="986" name="Google Shape;986;g103b319fe01_22_329"/>
          <p:cNvSpPr/>
          <p:nvPr/>
        </p:nvSpPr>
        <p:spPr>
          <a:xfrm>
            <a:off x="4629150" y="1206075"/>
            <a:ext cx="1714500" cy="857400"/>
          </a:xfrm>
          <a:prstGeom prst="roundRect">
            <a:avLst>
              <a:gd name="adj" fmla="val 16667"/>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latin typeface="Helvetica Neue"/>
                <a:ea typeface="Helvetica Neue"/>
                <a:cs typeface="Helvetica Neue"/>
                <a:sym typeface="Helvetica Neue"/>
              </a:rPr>
              <a:t>System Validation</a:t>
            </a:r>
            <a:endParaRPr sz="1100" b="1">
              <a:latin typeface="Helvetica Neue"/>
              <a:ea typeface="Helvetica Neue"/>
              <a:cs typeface="Helvetica Neue"/>
              <a:sym typeface="Helvetica Neue"/>
            </a:endParaRPr>
          </a:p>
        </p:txBody>
      </p:sp>
      <p:sp>
        <p:nvSpPr>
          <p:cNvPr id="987" name="Google Shape;987;g103b319fe01_22_329"/>
          <p:cNvSpPr/>
          <p:nvPr/>
        </p:nvSpPr>
        <p:spPr>
          <a:xfrm>
            <a:off x="2188900" y="4149697"/>
            <a:ext cx="1143000" cy="365700"/>
          </a:xfrm>
          <a:prstGeom prst="roundRect">
            <a:avLst>
              <a:gd name="adj" fmla="val 16667"/>
            </a:avLst>
          </a:prstGeom>
          <a:solidFill>
            <a:srgbClr val="F4CCC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Helvetica Neue Light"/>
                <a:ea typeface="Helvetica Neue Light"/>
                <a:cs typeface="Helvetica Neue Light"/>
                <a:sym typeface="Helvetica Neue Light"/>
              </a:rPr>
              <a:t>Individual Container Tests</a:t>
            </a:r>
            <a:endParaRPr sz="900">
              <a:latin typeface="Helvetica Neue Light"/>
              <a:ea typeface="Helvetica Neue Light"/>
              <a:cs typeface="Helvetica Neue Light"/>
              <a:sym typeface="Helvetica Neue Light"/>
            </a:endParaRPr>
          </a:p>
        </p:txBody>
      </p:sp>
      <p:sp>
        <p:nvSpPr>
          <p:cNvPr id="988" name="Google Shape;988;g103b319fe01_22_329"/>
          <p:cNvSpPr/>
          <p:nvPr/>
        </p:nvSpPr>
        <p:spPr>
          <a:xfrm>
            <a:off x="3550575" y="4149697"/>
            <a:ext cx="1143000" cy="365700"/>
          </a:xfrm>
          <a:prstGeom prst="roundRect">
            <a:avLst>
              <a:gd name="adj" fmla="val 16667"/>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Helvetica Neue Light"/>
                <a:ea typeface="Helvetica Neue Light"/>
                <a:cs typeface="Helvetica Neue Light"/>
                <a:sym typeface="Helvetica Neue Light"/>
              </a:rPr>
              <a:t>Hardware Fit Checks</a:t>
            </a:r>
            <a:endParaRPr sz="900">
              <a:latin typeface="Helvetica Neue Light"/>
              <a:ea typeface="Helvetica Neue Light"/>
              <a:cs typeface="Helvetica Neue Light"/>
              <a:sym typeface="Helvetica Neue Light"/>
            </a:endParaRPr>
          </a:p>
        </p:txBody>
      </p:sp>
      <p:sp>
        <p:nvSpPr>
          <p:cNvPr id="989" name="Google Shape;989;g103b319fe01_22_329"/>
          <p:cNvSpPr/>
          <p:nvPr/>
        </p:nvSpPr>
        <p:spPr>
          <a:xfrm>
            <a:off x="4912250" y="4149697"/>
            <a:ext cx="1143000" cy="365700"/>
          </a:xfrm>
          <a:prstGeom prst="roundRect">
            <a:avLst>
              <a:gd name="adj" fmla="val 16667"/>
            </a:avLst>
          </a:prstGeom>
          <a:solidFill>
            <a:srgbClr val="D9D2E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Helvetica Neue Light"/>
                <a:ea typeface="Helvetica Neue Light"/>
                <a:cs typeface="Helvetica Neue Light"/>
                <a:sym typeface="Helvetica Neue Light"/>
              </a:rPr>
              <a:t>RF Characterization</a:t>
            </a:r>
            <a:endParaRPr sz="900">
              <a:latin typeface="Helvetica Neue Light"/>
              <a:ea typeface="Helvetica Neue Light"/>
              <a:cs typeface="Helvetica Neue Light"/>
              <a:sym typeface="Helvetica Neue Light"/>
            </a:endParaRPr>
          </a:p>
        </p:txBody>
      </p:sp>
      <p:sp>
        <p:nvSpPr>
          <p:cNvPr id="990" name="Google Shape;990;g103b319fe01_22_329"/>
          <p:cNvSpPr/>
          <p:nvPr/>
        </p:nvSpPr>
        <p:spPr>
          <a:xfrm>
            <a:off x="4754854" y="2432404"/>
            <a:ext cx="1463100" cy="365700"/>
          </a:xfrm>
          <a:prstGeom prst="roundRect">
            <a:avLst>
              <a:gd name="adj" fmla="val 16667"/>
            </a:avLst>
          </a:prstGeom>
          <a:solidFill>
            <a:srgbClr val="F4CCC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Helvetica Neue Light"/>
                <a:ea typeface="Helvetica Neue Light"/>
                <a:cs typeface="Helvetica Neue Light"/>
                <a:sym typeface="Helvetica Neue Light"/>
              </a:rPr>
              <a:t>Integrated Systems Test - Lab</a:t>
            </a:r>
            <a:endParaRPr sz="900">
              <a:latin typeface="Helvetica Neue Light"/>
              <a:ea typeface="Helvetica Neue Light"/>
              <a:cs typeface="Helvetica Neue Light"/>
              <a:sym typeface="Helvetica Neue Light"/>
            </a:endParaRPr>
          </a:p>
        </p:txBody>
      </p:sp>
      <p:sp>
        <p:nvSpPr>
          <p:cNvPr id="991" name="Google Shape;991;g103b319fe01_22_329"/>
          <p:cNvSpPr/>
          <p:nvPr/>
        </p:nvSpPr>
        <p:spPr>
          <a:xfrm>
            <a:off x="4754850" y="1585641"/>
            <a:ext cx="1463100" cy="365700"/>
          </a:xfrm>
          <a:prstGeom prst="roundRect">
            <a:avLst>
              <a:gd name="adj" fmla="val 1666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Helvetica Neue Light"/>
                <a:ea typeface="Helvetica Neue Light"/>
                <a:cs typeface="Helvetica Neue Light"/>
                <a:sym typeface="Helvetica Neue Light"/>
              </a:rPr>
              <a:t>Squaw Mountain Field Test</a:t>
            </a:r>
            <a:endParaRPr sz="900">
              <a:latin typeface="Helvetica Neue Light"/>
              <a:ea typeface="Helvetica Neue Light"/>
              <a:cs typeface="Helvetica Neue Light"/>
              <a:sym typeface="Helvetica Neue Light"/>
            </a:endParaRPr>
          </a:p>
        </p:txBody>
      </p:sp>
      <p:sp>
        <p:nvSpPr>
          <p:cNvPr id="992" name="Google Shape;992;g103b319fe01_22_329"/>
          <p:cNvSpPr/>
          <p:nvPr/>
        </p:nvSpPr>
        <p:spPr>
          <a:xfrm>
            <a:off x="1931100" y="1478775"/>
            <a:ext cx="1840800" cy="312000"/>
          </a:xfrm>
          <a:prstGeom prst="round2DiagRect">
            <a:avLst>
              <a:gd name="adj1" fmla="val 50000"/>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Helvetica Neue"/>
                <a:ea typeface="Helvetica Neue"/>
                <a:cs typeface="Helvetica Neue"/>
                <a:sym typeface="Helvetica Neue"/>
              </a:rPr>
              <a:t>ConOps, Objectives</a:t>
            </a:r>
            <a:endParaRPr sz="1200" b="1">
              <a:latin typeface="Helvetica Neue"/>
              <a:ea typeface="Helvetica Neue"/>
              <a:cs typeface="Helvetica Neue"/>
              <a:sym typeface="Helvetica Neue"/>
            </a:endParaRPr>
          </a:p>
        </p:txBody>
      </p:sp>
      <p:sp>
        <p:nvSpPr>
          <p:cNvPr id="993" name="Google Shape;993;g103b319fe01_22_329"/>
          <p:cNvSpPr/>
          <p:nvPr/>
        </p:nvSpPr>
        <p:spPr>
          <a:xfrm>
            <a:off x="1073850" y="2336125"/>
            <a:ext cx="1840800" cy="312000"/>
          </a:xfrm>
          <a:prstGeom prst="round2DiagRect">
            <a:avLst>
              <a:gd name="adj1" fmla="val 50000"/>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Helvetica Neue"/>
                <a:ea typeface="Helvetica Neue"/>
                <a:cs typeface="Helvetica Neue"/>
                <a:sym typeface="Helvetica Neue"/>
              </a:rPr>
              <a:t>High-Level FRs</a:t>
            </a:r>
            <a:endParaRPr sz="1200" b="1">
              <a:latin typeface="Helvetica Neue"/>
              <a:ea typeface="Helvetica Neue"/>
              <a:cs typeface="Helvetica Neue"/>
              <a:sym typeface="Helvetica Neue"/>
            </a:endParaRPr>
          </a:p>
        </p:txBody>
      </p:sp>
      <p:sp>
        <p:nvSpPr>
          <p:cNvPr id="994" name="Google Shape;994;g103b319fe01_22_329"/>
          <p:cNvSpPr/>
          <p:nvPr/>
        </p:nvSpPr>
        <p:spPr>
          <a:xfrm>
            <a:off x="216600" y="3193475"/>
            <a:ext cx="1840800" cy="312000"/>
          </a:xfrm>
          <a:prstGeom prst="round2DiagRect">
            <a:avLst>
              <a:gd name="adj1" fmla="val 50000"/>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Helvetica Neue"/>
                <a:ea typeface="Helvetica Neue"/>
                <a:cs typeface="Helvetica Neue"/>
                <a:sym typeface="Helvetica Neue"/>
              </a:rPr>
              <a:t>Low-Level DRs</a:t>
            </a:r>
            <a:endParaRPr sz="1200" b="1">
              <a:latin typeface="Helvetica Neue"/>
              <a:ea typeface="Helvetica Neue"/>
              <a:cs typeface="Helvetica Neue"/>
              <a:sym typeface="Helvetica Neue"/>
            </a:endParaRPr>
          </a:p>
        </p:txBody>
      </p:sp>
      <p:cxnSp>
        <p:nvCxnSpPr>
          <p:cNvPr id="995" name="Google Shape;995;g103b319fe01_22_329"/>
          <p:cNvCxnSpPr>
            <a:stCxn id="992" idx="0"/>
            <a:endCxn id="986" idx="1"/>
          </p:cNvCxnSpPr>
          <p:nvPr/>
        </p:nvCxnSpPr>
        <p:spPr>
          <a:xfrm>
            <a:off x="3771900" y="1634775"/>
            <a:ext cx="857400" cy="600"/>
          </a:xfrm>
          <a:prstGeom prst="curvedConnector3">
            <a:avLst>
              <a:gd name="adj1" fmla="val 49992"/>
            </a:avLst>
          </a:prstGeom>
          <a:noFill/>
          <a:ln w="19050" cap="flat" cmpd="sng">
            <a:solidFill>
              <a:schemeClr val="dk1"/>
            </a:solidFill>
            <a:prstDash val="solid"/>
            <a:round/>
            <a:headEnd type="none" w="med" len="med"/>
            <a:tailEnd type="triangle" w="med" len="med"/>
          </a:ln>
        </p:spPr>
      </p:cxnSp>
      <p:cxnSp>
        <p:nvCxnSpPr>
          <p:cNvPr id="996" name="Google Shape;996;g103b319fe01_22_329"/>
          <p:cNvCxnSpPr>
            <a:stCxn id="993" idx="0"/>
            <a:endCxn id="985" idx="1"/>
          </p:cNvCxnSpPr>
          <p:nvPr/>
        </p:nvCxnSpPr>
        <p:spPr>
          <a:xfrm>
            <a:off x="2914650" y="2492125"/>
            <a:ext cx="857400" cy="600"/>
          </a:xfrm>
          <a:prstGeom prst="curvedConnector3">
            <a:avLst>
              <a:gd name="adj1" fmla="val 49992"/>
            </a:avLst>
          </a:prstGeom>
          <a:noFill/>
          <a:ln w="19050" cap="flat" cmpd="sng">
            <a:solidFill>
              <a:schemeClr val="dk1"/>
            </a:solidFill>
            <a:prstDash val="solid"/>
            <a:round/>
            <a:headEnd type="none" w="med" len="med"/>
            <a:tailEnd type="triangle" w="med" len="med"/>
          </a:ln>
        </p:spPr>
      </p:cxnSp>
      <p:cxnSp>
        <p:nvCxnSpPr>
          <p:cNvPr id="997" name="Google Shape;997;g103b319fe01_22_329"/>
          <p:cNvCxnSpPr>
            <a:stCxn id="993" idx="1"/>
            <a:endCxn id="984" idx="1"/>
          </p:cNvCxnSpPr>
          <p:nvPr/>
        </p:nvCxnSpPr>
        <p:spPr>
          <a:xfrm rot="-5400000" flipH="1">
            <a:off x="2103750" y="2538625"/>
            <a:ext cx="701400" cy="920400"/>
          </a:xfrm>
          <a:prstGeom prst="curvedConnector2">
            <a:avLst/>
          </a:prstGeom>
          <a:noFill/>
          <a:ln w="19050" cap="flat" cmpd="sng">
            <a:solidFill>
              <a:schemeClr val="dk1"/>
            </a:solidFill>
            <a:prstDash val="solid"/>
            <a:round/>
            <a:headEnd type="none" w="med" len="med"/>
            <a:tailEnd type="triangle" w="med" len="med"/>
          </a:ln>
        </p:spPr>
      </p:cxnSp>
      <p:cxnSp>
        <p:nvCxnSpPr>
          <p:cNvPr id="998" name="Google Shape;998;g103b319fe01_22_329"/>
          <p:cNvCxnSpPr>
            <a:stCxn id="994" idx="0"/>
            <a:endCxn id="984" idx="1"/>
          </p:cNvCxnSpPr>
          <p:nvPr/>
        </p:nvCxnSpPr>
        <p:spPr>
          <a:xfrm>
            <a:off x="2057400" y="3349475"/>
            <a:ext cx="857400" cy="600"/>
          </a:xfrm>
          <a:prstGeom prst="curvedConnector3">
            <a:avLst>
              <a:gd name="adj1" fmla="val 49992"/>
            </a:avLst>
          </a:prstGeom>
          <a:noFill/>
          <a:ln w="19050" cap="flat" cmpd="sng">
            <a:solidFill>
              <a:schemeClr val="dk1"/>
            </a:solidFill>
            <a:prstDash val="solid"/>
            <a:round/>
            <a:headEnd type="none" w="med" len="med"/>
            <a:tailEnd type="triangle" w="med" len="med"/>
          </a:ln>
        </p:spPr>
      </p:cxnSp>
      <p:cxnSp>
        <p:nvCxnSpPr>
          <p:cNvPr id="999" name="Google Shape;999;g103b319fe01_22_329"/>
          <p:cNvCxnSpPr>
            <a:stCxn id="994" idx="1"/>
            <a:endCxn id="983" idx="1"/>
          </p:cNvCxnSpPr>
          <p:nvPr/>
        </p:nvCxnSpPr>
        <p:spPr>
          <a:xfrm rot="-5400000" flipH="1">
            <a:off x="1246500" y="3395975"/>
            <a:ext cx="701400" cy="920400"/>
          </a:xfrm>
          <a:prstGeom prst="curvedConnector2">
            <a:avLst/>
          </a:prstGeom>
          <a:noFill/>
          <a:ln w="19050" cap="flat" cmpd="sng">
            <a:solidFill>
              <a:schemeClr val="dk1"/>
            </a:solidFill>
            <a:prstDash val="solid"/>
            <a:round/>
            <a:headEnd type="none" w="med" len="med"/>
            <a:tailEnd type="triangle" w="med" len="med"/>
          </a:ln>
        </p:spPr>
      </p:cxnSp>
      <p:sp>
        <p:nvSpPr>
          <p:cNvPr id="1000" name="Google Shape;1000;g103b319fe01_22_329"/>
          <p:cNvSpPr/>
          <p:nvPr/>
        </p:nvSpPr>
        <p:spPr>
          <a:xfrm>
            <a:off x="6273925" y="4149697"/>
            <a:ext cx="1143000" cy="365700"/>
          </a:xfrm>
          <a:prstGeom prst="roundRect">
            <a:avLst>
              <a:gd name="adj" fmla="val 16667"/>
            </a:avLst>
          </a:prstGeom>
          <a:solidFill>
            <a:srgbClr val="D9D2E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Helvetica Neue Light"/>
                <a:ea typeface="Helvetica Neue Light"/>
                <a:cs typeface="Helvetica Neue Light"/>
                <a:sym typeface="Helvetica Neue Light"/>
              </a:rPr>
              <a:t>Thermal Characterization</a:t>
            </a:r>
            <a:endParaRPr sz="900">
              <a:latin typeface="Helvetica Neue Light"/>
              <a:ea typeface="Helvetica Neue Light"/>
              <a:cs typeface="Helvetica Neue Light"/>
              <a:sym typeface="Helvetica Neue Light"/>
            </a:endParaRPr>
          </a:p>
        </p:txBody>
      </p:sp>
      <p:sp>
        <p:nvSpPr>
          <p:cNvPr id="1001" name="Google Shape;1001;g103b319fe01_22_329"/>
          <p:cNvSpPr/>
          <p:nvPr/>
        </p:nvSpPr>
        <p:spPr>
          <a:xfrm>
            <a:off x="7635600" y="4149697"/>
            <a:ext cx="1143000" cy="365700"/>
          </a:xfrm>
          <a:prstGeom prst="roundRect">
            <a:avLst>
              <a:gd name="adj" fmla="val 16667"/>
            </a:avLst>
          </a:prstGeom>
          <a:solidFill>
            <a:srgbClr val="D9D2E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Helvetica Neue Light"/>
                <a:ea typeface="Helvetica Neue Light"/>
                <a:cs typeface="Helvetica Neue Light"/>
                <a:sym typeface="Helvetica Neue Light"/>
              </a:rPr>
              <a:t>Electronics Characterization</a:t>
            </a:r>
            <a:endParaRPr sz="900">
              <a:latin typeface="Helvetica Neue Light"/>
              <a:ea typeface="Helvetica Neue Light"/>
              <a:cs typeface="Helvetica Neue Light"/>
              <a:sym typeface="Helvetica Neue Light"/>
            </a:endParaRPr>
          </a:p>
        </p:txBody>
      </p:sp>
      <p:sp>
        <p:nvSpPr>
          <p:cNvPr id="1002" name="Google Shape;1002;g103b319fe01_22_329"/>
          <p:cNvSpPr/>
          <p:nvPr/>
        </p:nvSpPr>
        <p:spPr>
          <a:xfrm>
            <a:off x="3031550" y="3302646"/>
            <a:ext cx="1143000" cy="365700"/>
          </a:xfrm>
          <a:prstGeom prst="roundRect">
            <a:avLst>
              <a:gd name="adj" fmla="val 16667"/>
            </a:avLst>
          </a:prstGeom>
          <a:solidFill>
            <a:srgbClr val="F4CCC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Helvetica Neue Light"/>
                <a:ea typeface="Helvetica Neue Light"/>
                <a:cs typeface="Helvetica Neue Light"/>
                <a:sym typeface="Helvetica Neue Light"/>
              </a:rPr>
              <a:t>Software Integration Tests</a:t>
            </a:r>
            <a:endParaRPr sz="900">
              <a:latin typeface="Helvetica Neue Light"/>
              <a:ea typeface="Helvetica Neue Light"/>
              <a:cs typeface="Helvetica Neue Light"/>
              <a:sym typeface="Helvetica Neue Light"/>
            </a:endParaRPr>
          </a:p>
        </p:txBody>
      </p:sp>
      <p:sp>
        <p:nvSpPr>
          <p:cNvPr id="1003" name="Google Shape;1003;g103b319fe01_22_329"/>
          <p:cNvSpPr/>
          <p:nvPr/>
        </p:nvSpPr>
        <p:spPr>
          <a:xfrm>
            <a:off x="4289266" y="3302646"/>
            <a:ext cx="1143000" cy="365700"/>
          </a:xfrm>
          <a:prstGeom prst="roundRect">
            <a:avLst>
              <a:gd name="adj" fmla="val 16667"/>
            </a:avLst>
          </a:prstGeom>
          <a:solidFill>
            <a:srgbClr val="C9DAF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Helvetica Neue Light"/>
                <a:ea typeface="Helvetica Neue Light"/>
                <a:cs typeface="Helvetica Neue Light"/>
                <a:sym typeface="Helvetica Neue Light"/>
              </a:rPr>
              <a:t>Electronics Integration Tests</a:t>
            </a:r>
            <a:endParaRPr sz="900">
              <a:latin typeface="Helvetica Neue Light"/>
              <a:ea typeface="Helvetica Neue Light"/>
              <a:cs typeface="Helvetica Neue Light"/>
              <a:sym typeface="Helvetica Neue Light"/>
            </a:endParaRPr>
          </a:p>
        </p:txBody>
      </p:sp>
      <p:sp>
        <p:nvSpPr>
          <p:cNvPr id="1004" name="Google Shape;1004;g103b319fe01_22_329"/>
          <p:cNvSpPr/>
          <p:nvPr/>
        </p:nvSpPr>
        <p:spPr>
          <a:xfrm>
            <a:off x="5546981" y="3302646"/>
            <a:ext cx="1143000" cy="365700"/>
          </a:xfrm>
          <a:prstGeom prst="roundRect">
            <a:avLst>
              <a:gd name="adj" fmla="val 16667"/>
            </a:avLst>
          </a:prstGeom>
          <a:solidFill>
            <a:srgbClr val="C9DAF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Helvetica Neue Light"/>
                <a:ea typeface="Helvetica Neue Light"/>
                <a:cs typeface="Helvetica Neue Light"/>
                <a:sym typeface="Helvetica Neue Light"/>
              </a:rPr>
              <a:t>Ground Station Integration Tests</a:t>
            </a:r>
            <a:endParaRPr sz="900">
              <a:latin typeface="Helvetica Neue Light"/>
              <a:ea typeface="Helvetica Neue Light"/>
              <a:cs typeface="Helvetica Neue Light"/>
              <a:sym typeface="Helvetica Neue Light"/>
            </a:endParaRPr>
          </a:p>
        </p:txBody>
      </p:sp>
      <p:sp>
        <p:nvSpPr>
          <p:cNvPr id="1005" name="Google Shape;1005;g103b319fe01_22_329"/>
          <p:cNvSpPr/>
          <p:nvPr/>
        </p:nvSpPr>
        <p:spPr>
          <a:xfrm>
            <a:off x="6804697" y="3302646"/>
            <a:ext cx="1143000" cy="365700"/>
          </a:xfrm>
          <a:prstGeom prst="roundRect">
            <a:avLst>
              <a:gd name="adj" fmla="val 16667"/>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Helvetica Neue Light"/>
                <a:ea typeface="Helvetica Neue Light"/>
                <a:cs typeface="Helvetica Neue Light"/>
                <a:sym typeface="Helvetica Neue Light"/>
              </a:rPr>
              <a:t>Assembly Fit Checks</a:t>
            </a:r>
            <a:endParaRPr sz="900">
              <a:latin typeface="Helvetica Neue Light"/>
              <a:ea typeface="Helvetica Neue Light"/>
              <a:cs typeface="Helvetica Neue Light"/>
              <a:sym typeface="Helvetica Neue Light"/>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sp>
        <p:nvSpPr>
          <p:cNvPr id="1010" name="Google Shape;1010;g103b319fe01_22_362"/>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Test Plan</a:t>
            </a:r>
            <a:endParaRPr/>
          </a:p>
        </p:txBody>
      </p:sp>
      <p:sp>
        <p:nvSpPr>
          <p:cNvPr id="1011" name="Google Shape;1011;g103b319fe01_22_36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74</a:t>
            </a:fld>
            <a:endParaRPr>
              <a:latin typeface="Arial"/>
              <a:ea typeface="Arial"/>
              <a:cs typeface="Arial"/>
              <a:sym typeface="Arial"/>
            </a:endParaRPr>
          </a:p>
        </p:txBody>
      </p:sp>
      <p:sp>
        <p:nvSpPr>
          <p:cNvPr id="1012" name="Google Shape;1012;g103b319fe01_22_362"/>
          <p:cNvSpPr/>
          <p:nvPr/>
        </p:nvSpPr>
        <p:spPr>
          <a:xfrm>
            <a:off x="2057400" y="3778095"/>
            <a:ext cx="6858000" cy="857400"/>
          </a:xfrm>
          <a:prstGeom prst="roundRect">
            <a:avLst>
              <a:gd name="adj" fmla="val 16667"/>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latin typeface="Helvetica Neue"/>
                <a:ea typeface="Helvetica Neue"/>
                <a:cs typeface="Helvetica Neue"/>
                <a:sym typeface="Helvetica Neue"/>
              </a:rPr>
              <a:t>Unit Testing and Component Characterization</a:t>
            </a:r>
            <a:endParaRPr sz="1100" b="1">
              <a:latin typeface="Helvetica Neue"/>
              <a:ea typeface="Helvetica Neue"/>
              <a:cs typeface="Helvetica Neue"/>
              <a:sym typeface="Helvetica Neue"/>
            </a:endParaRPr>
          </a:p>
        </p:txBody>
      </p:sp>
      <p:sp>
        <p:nvSpPr>
          <p:cNvPr id="1013" name="Google Shape;1013;g103b319fe01_22_362"/>
          <p:cNvSpPr/>
          <p:nvPr/>
        </p:nvSpPr>
        <p:spPr>
          <a:xfrm>
            <a:off x="2914650" y="2920755"/>
            <a:ext cx="5143500" cy="857400"/>
          </a:xfrm>
          <a:prstGeom prst="roundRect">
            <a:avLst>
              <a:gd name="adj" fmla="val 16667"/>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latin typeface="Helvetica Neue"/>
                <a:ea typeface="Helvetica Neue"/>
                <a:cs typeface="Helvetica Neue"/>
                <a:sym typeface="Helvetica Neue"/>
              </a:rPr>
              <a:t>Subsystem Verification</a:t>
            </a:r>
            <a:endParaRPr sz="1100" b="1">
              <a:latin typeface="Helvetica Neue"/>
              <a:ea typeface="Helvetica Neue"/>
              <a:cs typeface="Helvetica Neue"/>
              <a:sym typeface="Helvetica Neue"/>
            </a:endParaRPr>
          </a:p>
        </p:txBody>
      </p:sp>
      <p:sp>
        <p:nvSpPr>
          <p:cNvPr id="1014" name="Google Shape;1014;g103b319fe01_22_362"/>
          <p:cNvSpPr/>
          <p:nvPr/>
        </p:nvSpPr>
        <p:spPr>
          <a:xfrm>
            <a:off x="3771900" y="2063415"/>
            <a:ext cx="3429000" cy="857400"/>
          </a:xfrm>
          <a:prstGeom prst="roundRect">
            <a:avLst>
              <a:gd name="adj" fmla="val 16667"/>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latin typeface="Helvetica Neue"/>
                <a:ea typeface="Helvetica Neue"/>
                <a:cs typeface="Helvetica Neue"/>
                <a:sym typeface="Helvetica Neue"/>
              </a:rPr>
              <a:t>System Verification</a:t>
            </a:r>
            <a:endParaRPr sz="1100" b="1">
              <a:latin typeface="Helvetica Neue"/>
              <a:ea typeface="Helvetica Neue"/>
              <a:cs typeface="Helvetica Neue"/>
              <a:sym typeface="Helvetica Neue"/>
            </a:endParaRPr>
          </a:p>
        </p:txBody>
      </p:sp>
      <p:sp>
        <p:nvSpPr>
          <p:cNvPr id="1015" name="Google Shape;1015;g103b319fe01_22_362"/>
          <p:cNvSpPr/>
          <p:nvPr/>
        </p:nvSpPr>
        <p:spPr>
          <a:xfrm>
            <a:off x="4629150" y="1206075"/>
            <a:ext cx="1714500" cy="857400"/>
          </a:xfrm>
          <a:prstGeom prst="roundRect">
            <a:avLst>
              <a:gd name="adj" fmla="val 16667"/>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latin typeface="Helvetica Neue"/>
                <a:ea typeface="Helvetica Neue"/>
                <a:cs typeface="Helvetica Neue"/>
                <a:sym typeface="Helvetica Neue"/>
              </a:rPr>
              <a:t>System Validation</a:t>
            </a:r>
            <a:endParaRPr sz="1100" b="1">
              <a:latin typeface="Helvetica Neue"/>
              <a:ea typeface="Helvetica Neue"/>
              <a:cs typeface="Helvetica Neue"/>
              <a:sym typeface="Helvetica Neue"/>
            </a:endParaRPr>
          </a:p>
        </p:txBody>
      </p:sp>
      <p:sp>
        <p:nvSpPr>
          <p:cNvPr id="1016" name="Google Shape;1016;g103b319fe01_22_362"/>
          <p:cNvSpPr/>
          <p:nvPr/>
        </p:nvSpPr>
        <p:spPr>
          <a:xfrm>
            <a:off x="2188900" y="4149697"/>
            <a:ext cx="1143000" cy="365700"/>
          </a:xfrm>
          <a:prstGeom prst="roundRect">
            <a:avLst>
              <a:gd name="adj" fmla="val 16667"/>
            </a:avLst>
          </a:prstGeom>
          <a:solidFill>
            <a:srgbClr val="F4CCC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Helvetica Neue Light"/>
                <a:ea typeface="Helvetica Neue Light"/>
                <a:cs typeface="Helvetica Neue Light"/>
                <a:sym typeface="Helvetica Neue Light"/>
              </a:rPr>
              <a:t>Individual Container Tests</a:t>
            </a:r>
            <a:endParaRPr sz="900">
              <a:latin typeface="Helvetica Neue Light"/>
              <a:ea typeface="Helvetica Neue Light"/>
              <a:cs typeface="Helvetica Neue Light"/>
              <a:sym typeface="Helvetica Neue Light"/>
            </a:endParaRPr>
          </a:p>
        </p:txBody>
      </p:sp>
      <p:sp>
        <p:nvSpPr>
          <p:cNvPr id="1017" name="Google Shape;1017;g103b319fe01_22_362"/>
          <p:cNvSpPr/>
          <p:nvPr/>
        </p:nvSpPr>
        <p:spPr>
          <a:xfrm>
            <a:off x="3550575" y="4149697"/>
            <a:ext cx="1143000" cy="365700"/>
          </a:xfrm>
          <a:prstGeom prst="roundRect">
            <a:avLst>
              <a:gd name="adj" fmla="val 16667"/>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Helvetica Neue Light"/>
                <a:ea typeface="Helvetica Neue Light"/>
                <a:cs typeface="Helvetica Neue Light"/>
                <a:sym typeface="Helvetica Neue Light"/>
              </a:rPr>
              <a:t>Hardware Fit Checks</a:t>
            </a:r>
            <a:endParaRPr sz="900">
              <a:latin typeface="Helvetica Neue Light"/>
              <a:ea typeface="Helvetica Neue Light"/>
              <a:cs typeface="Helvetica Neue Light"/>
              <a:sym typeface="Helvetica Neue Light"/>
            </a:endParaRPr>
          </a:p>
        </p:txBody>
      </p:sp>
      <p:sp>
        <p:nvSpPr>
          <p:cNvPr id="1018" name="Google Shape;1018;g103b319fe01_22_362"/>
          <p:cNvSpPr/>
          <p:nvPr/>
        </p:nvSpPr>
        <p:spPr>
          <a:xfrm>
            <a:off x="4912250" y="4149697"/>
            <a:ext cx="1143000" cy="365700"/>
          </a:xfrm>
          <a:prstGeom prst="roundRect">
            <a:avLst>
              <a:gd name="adj" fmla="val 16667"/>
            </a:avLst>
          </a:prstGeom>
          <a:solidFill>
            <a:srgbClr val="D9D2E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Helvetica Neue Light"/>
                <a:ea typeface="Helvetica Neue Light"/>
                <a:cs typeface="Helvetica Neue Light"/>
                <a:sym typeface="Helvetica Neue Light"/>
              </a:rPr>
              <a:t>RF Characterization</a:t>
            </a:r>
            <a:endParaRPr sz="900">
              <a:latin typeface="Helvetica Neue Light"/>
              <a:ea typeface="Helvetica Neue Light"/>
              <a:cs typeface="Helvetica Neue Light"/>
              <a:sym typeface="Helvetica Neue Light"/>
            </a:endParaRPr>
          </a:p>
        </p:txBody>
      </p:sp>
      <p:sp>
        <p:nvSpPr>
          <p:cNvPr id="1019" name="Google Shape;1019;g103b319fe01_22_362"/>
          <p:cNvSpPr/>
          <p:nvPr/>
        </p:nvSpPr>
        <p:spPr>
          <a:xfrm>
            <a:off x="4754854" y="2432404"/>
            <a:ext cx="1463100" cy="365700"/>
          </a:xfrm>
          <a:prstGeom prst="roundRect">
            <a:avLst>
              <a:gd name="adj" fmla="val 16667"/>
            </a:avLst>
          </a:prstGeom>
          <a:solidFill>
            <a:srgbClr val="F4CCC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Helvetica Neue Light"/>
                <a:ea typeface="Helvetica Neue Light"/>
                <a:cs typeface="Helvetica Neue Light"/>
                <a:sym typeface="Helvetica Neue Light"/>
              </a:rPr>
              <a:t>Integrated Systems Test - Lab</a:t>
            </a:r>
            <a:endParaRPr sz="900">
              <a:latin typeface="Helvetica Neue Light"/>
              <a:ea typeface="Helvetica Neue Light"/>
              <a:cs typeface="Helvetica Neue Light"/>
              <a:sym typeface="Helvetica Neue Light"/>
            </a:endParaRPr>
          </a:p>
        </p:txBody>
      </p:sp>
      <p:sp>
        <p:nvSpPr>
          <p:cNvPr id="1020" name="Google Shape;1020;g103b319fe01_22_362"/>
          <p:cNvSpPr/>
          <p:nvPr/>
        </p:nvSpPr>
        <p:spPr>
          <a:xfrm>
            <a:off x="4754850" y="1585641"/>
            <a:ext cx="1463100" cy="365700"/>
          </a:xfrm>
          <a:prstGeom prst="roundRect">
            <a:avLst>
              <a:gd name="adj" fmla="val 16667"/>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Helvetica Neue Light"/>
                <a:ea typeface="Helvetica Neue Light"/>
                <a:cs typeface="Helvetica Neue Light"/>
                <a:sym typeface="Helvetica Neue Light"/>
              </a:rPr>
              <a:t>Squaw Mountain Field Test</a:t>
            </a:r>
            <a:endParaRPr sz="900">
              <a:latin typeface="Helvetica Neue Light"/>
              <a:ea typeface="Helvetica Neue Light"/>
              <a:cs typeface="Helvetica Neue Light"/>
              <a:sym typeface="Helvetica Neue Light"/>
            </a:endParaRPr>
          </a:p>
        </p:txBody>
      </p:sp>
      <p:sp>
        <p:nvSpPr>
          <p:cNvPr id="1021" name="Google Shape;1021;g103b319fe01_22_362"/>
          <p:cNvSpPr/>
          <p:nvPr/>
        </p:nvSpPr>
        <p:spPr>
          <a:xfrm>
            <a:off x="1931100" y="1478775"/>
            <a:ext cx="1840800" cy="312000"/>
          </a:xfrm>
          <a:prstGeom prst="round2DiagRect">
            <a:avLst>
              <a:gd name="adj1" fmla="val 50000"/>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Helvetica Neue"/>
                <a:ea typeface="Helvetica Neue"/>
                <a:cs typeface="Helvetica Neue"/>
                <a:sym typeface="Helvetica Neue"/>
              </a:rPr>
              <a:t>ConOps, Objectives</a:t>
            </a:r>
            <a:endParaRPr sz="1200" b="1">
              <a:latin typeface="Helvetica Neue"/>
              <a:ea typeface="Helvetica Neue"/>
              <a:cs typeface="Helvetica Neue"/>
              <a:sym typeface="Helvetica Neue"/>
            </a:endParaRPr>
          </a:p>
        </p:txBody>
      </p:sp>
      <p:sp>
        <p:nvSpPr>
          <p:cNvPr id="1022" name="Google Shape;1022;g103b319fe01_22_362"/>
          <p:cNvSpPr/>
          <p:nvPr/>
        </p:nvSpPr>
        <p:spPr>
          <a:xfrm>
            <a:off x="1073850" y="2336125"/>
            <a:ext cx="1840800" cy="312000"/>
          </a:xfrm>
          <a:prstGeom prst="round2DiagRect">
            <a:avLst>
              <a:gd name="adj1" fmla="val 50000"/>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Helvetica Neue"/>
                <a:ea typeface="Helvetica Neue"/>
                <a:cs typeface="Helvetica Neue"/>
                <a:sym typeface="Helvetica Neue"/>
              </a:rPr>
              <a:t>High-Level FRs</a:t>
            </a:r>
            <a:endParaRPr sz="1200" b="1">
              <a:latin typeface="Helvetica Neue"/>
              <a:ea typeface="Helvetica Neue"/>
              <a:cs typeface="Helvetica Neue"/>
              <a:sym typeface="Helvetica Neue"/>
            </a:endParaRPr>
          </a:p>
        </p:txBody>
      </p:sp>
      <p:sp>
        <p:nvSpPr>
          <p:cNvPr id="1023" name="Google Shape;1023;g103b319fe01_22_362"/>
          <p:cNvSpPr/>
          <p:nvPr/>
        </p:nvSpPr>
        <p:spPr>
          <a:xfrm>
            <a:off x="216600" y="3193475"/>
            <a:ext cx="1840800" cy="312000"/>
          </a:xfrm>
          <a:prstGeom prst="round2DiagRect">
            <a:avLst>
              <a:gd name="adj1" fmla="val 50000"/>
              <a:gd name="adj2"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latin typeface="Helvetica Neue"/>
                <a:ea typeface="Helvetica Neue"/>
                <a:cs typeface="Helvetica Neue"/>
                <a:sym typeface="Helvetica Neue"/>
              </a:rPr>
              <a:t>Low-Level DRs</a:t>
            </a:r>
            <a:endParaRPr sz="1200" b="1">
              <a:latin typeface="Helvetica Neue"/>
              <a:ea typeface="Helvetica Neue"/>
              <a:cs typeface="Helvetica Neue"/>
              <a:sym typeface="Helvetica Neue"/>
            </a:endParaRPr>
          </a:p>
        </p:txBody>
      </p:sp>
      <p:cxnSp>
        <p:nvCxnSpPr>
          <p:cNvPr id="1024" name="Google Shape;1024;g103b319fe01_22_362"/>
          <p:cNvCxnSpPr>
            <a:stCxn id="1021" idx="0"/>
            <a:endCxn id="1015" idx="1"/>
          </p:cNvCxnSpPr>
          <p:nvPr/>
        </p:nvCxnSpPr>
        <p:spPr>
          <a:xfrm>
            <a:off x="3771900" y="1634775"/>
            <a:ext cx="857400" cy="600"/>
          </a:xfrm>
          <a:prstGeom prst="curvedConnector3">
            <a:avLst>
              <a:gd name="adj1" fmla="val 49992"/>
            </a:avLst>
          </a:prstGeom>
          <a:noFill/>
          <a:ln w="19050" cap="flat" cmpd="sng">
            <a:solidFill>
              <a:schemeClr val="dk1"/>
            </a:solidFill>
            <a:prstDash val="solid"/>
            <a:round/>
            <a:headEnd type="none" w="med" len="med"/>
            <a:tailEnd type="triangle" w="med" len="med"/>
          </a:ln>
        </p:spPr>
      </p:cxnSp>
      <p:cxnSp>
        <p:nvCxnSpPr>
          <p:cNvPr id="1025" name="Google Shape;1025;g103b319fe01_22_362"/>
          <p:cNvCxnSpPr>
            <a:stCxn id="1022" idx="0"/>
            <a:endCxn id="1014" idx="1"/>
          </p:cNvCxnSpPr>
          <p:nvPr/>
        </p:nvCxnSpPr>
        <p:spPr>
          <a:xfrm>
            <a:off x="2914650" y="2492125"/>
            <a:ext cx="857400" cy="600"/>
          </a:xfrm>
          <a:prstGeom prst="curvedConnector3">
            <a:avLst>
              <a:gd name="adj1" fmla="val 49992"/>
            </a:avLst>
          </a:prstGeom>
          <a:noFill/>
          <a:ln w="19050" cap="flat" cmpd="sng">
            <a:solidFill>
              <a:schemeClr val="dk1"/>
            </a:solidFill>
            <a:prstDash val="solid"/>
            <a:round/>
            <a:headEnd type="none" w="med" len="med"/>
            <a:tailEnd type="triangle" w="med" len="med"/>
          </a:ln>
        </p:spPr>
      </p:cxnSp>
      <p:cxnSp>
        <p:nvCxnSpPr>
          <p:cNvPr id="1026" name="Google Shape;1026;g103b319fe01_22_362"/>
          <p:cNvCxnSpPr>
            <a:stCxn id="1022" idx="1"/>
            <a:endCxn id="1013" idx="1"/>
          </p:cNvCxnSpPr>
          <p:nvPr/>
        </p:nvCxnSpPr>
        <p:spPr>
          <a:xfrm rot="-5400000" flipH="1">
            <a:off x="2103750" y="2538625"/>
            <a:ext cx="701400" cy="920400"/>
          </a:xfrm>
          <a:prstGeom prst="curvedConnector2">
            <a:avLst/>
          </a:prstGeom>
          <a:noFill/>
          <a:ln w="19050" cap="flat" cmpd="sng">
            <a:solidFill>
              <a:schemeClr val="dk1"/>
            </a:solidFill>
            <a:prstDash val="solid"/>
            <a:round/>
            <a:headEnd type="none" w="med" len="med"/>
            <a:tailEnd type="triangle" w="med" len="med"/>
          </a:ln>
        </p:spPr>
      </p:cxnSp>
      <p:cxnSp>
        <p:nvCxnSpPr>
          <p:cNvPr id="1027" name="Google Shape;1027;g103b319fe01_22_362"/>
          <p:cNvCxnSpPr>
            <a:stCxn id="1023" idx="0"/>
            <a:endCxn id="1013" idx="1"/>
          </p:cNvCxnSpPr>
          <p:nvPr/>
        </p:nvCxnSpPr>
        <p:spPr>
          <a:xfrm>
            <a:off x="2057400" y="3349475"/>
            <a:ext cx="857400" cy="600"/>
          </a:xfrm>
          <a:prstGeom prst="curvedConnector3">
            <a:avLst>
              <a:gd name="adj1" fmla="val 49992"/>
            </a:avLst>
          </a:prstGeom>
          <a:noFill/>
          <a:ln w="19050" cap="flat" cmpd="sng">
            <a:solidFill>
              <a:schemeClr val="dk1"/>
            </a:solidFill>
            <a:prstDash val="solid"/>
            <a:round/>
            <a:headEnd type="none" w="med" len="med"/>
            <a:tailEnd type="triangle" w="med" len="med"/>
          </a:ln>
        </p:spPr>
      </p:cxnSp>
      <p:cxnSp>
        <p:nvCxnSpPr>
          <p:cNvPr id="1028" name="Google Shape;1028;g103b319fe01_22_362"/>
          <p:cNvCxnSpPr>
            <a:stCxn id="1023" idx="1"/>
            <a:endCxn id="1012" idx="1"/>
          </p:cNvCxnSpPr>
          <p:nvPr/>
        </p:nvCxnSpPr>
        <p:spPr>
          <a:xfrm rot="-5400000" flipH="1">
            <a:off x="1246500" y="3395975"/>
            <a:ext cx="701400" cy="920400"/>
          </a:xfrm>
          <a:prstGeom prst="curvedConnector2">
            <a:avLst/>
          </a:prstGeom>
          <a:noFill/>
          <a:ln w="19050" cap="flat" cmpd="sng">
            <a:solidFill>
              <a:schemeClr val="dk1"/>
            </a:solidFill>
            <a:prstDash val="solid"/>
            <a:round/>
            <a:headEnd type="none" w="med" len="med"/>
            <a:tailEnd type="triangle" w="med" len="med"/>
          </a:ln>
        </p:spPr>
      </p:cxnSp>
      <p:sp>
        <p:nvSpPr>
          <p:cNvPr id="1029" name="Google Shape;1029;g103b319fe01_22_362"/>
          <p:cNvSpPr/>
          <p:nvPr/>
        </p:nvSpPr>
        <p:spPr>
          <a:xfrm>
            <a:off x="6273925" y="4149697"/>
            <a:ext cx="1143000" cy="365700"/>
          </a:xfrm>
          <a:prstGeom prst="roundRect">
            <a:avLst>
              <a:gd name="adj" fmla="val 16667"/>
            </a:avLst>
          </a:prstGeom>
          <a:solidFill>
            <a:srgbClr val="D9D2E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Helvetica Neue Light"/>
                <a:ea typeface="Helvetica Neue Light"/>
                <a:cs typeface="Helvetica Neue Light"/>
                <a:sym typeface="Helvetica Neue Light"/>
              </a:rPr>
              <a:t>Thermal Characterization</a:t>
            </a:r>
            <a:endParaRPr sz="900">
              <a:latin typeface="Helvetica Neue Light"/>
              <a:ea typeface="Helvetica Neue Light"/>
              <a:cs typeface="Helvetica Neue Light"/>
              <a:sym typeface="Helvetica Neue Light"/>
            </a:endParaRPr>
          </a:p>
        </p:txBody>
      </p:sp>
      <p:sp>
        <p:nvSpPr>
          <p:cNvPr id="1030" name="Google Shape;1030;g103b319fe01_22_362"/>
          <p:cNvSpPr/>
          <p:nvPr/>
        </p:nvSpPr>
        <p:spPr>
          <a:xfrm>
            <a:off x="7635600" y="4149697"/>
            <a:ext cx="1143000" cy="365700"/>
          </a:xfrm>
          <a:prstGeom prst="roundRect">
            <a:avLst>
              <a:gd name="adj" fmla="val 16667"/>
            </a:avLst>
          </a:prstGeom>
          <a:solidFill>
            <a:srgbClr val="D9D2E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Helvetica Neue Light"/>
                <a:ea typeface="Helvetica Neue Light"/>
                <a:cs typeface="Helvetica Neue Light"/>
                <a:sym typeface="Helvetica Neue Light"/>
              </a:rPr>
              <a:t>Electronics Characterization</a:t>
            </a:r>
            <a:endParaRPr sz="900">
              <a:latin typeface="Helvetica Neue Light"/>
              <a:ea typeface="Helvetica Neue Light"/>
              <a:cs typeface="Helvetica Neue Light"/>
              <a:sym typeface="Helvetica Neue Light"/>
            </a:endParaRPr>
          </a:p>
        </p:txBody>
      </p:sp>
      <p:sp>
        <p:nvSpPr>
          <p:cNvPr id="1031" name="Google Shape;1031;g103b319fe01_22_362"/>
          <p:cNvSpPr/>
          <p:nvPr/>
        </p:nvSpPr>
        <p:spPr>
          <a:xfrm>
            <a:off x="3031550" y="3302646"/>
            <a:ext cx="1143000" cy="365700"/>
          </a:xfrm>
          <a:prstGeom prst="roundRect">
            <a:avLst>
              <a:gd name="adj" fmla="val 16667"/>
            </a:avLst>
          </a:prstGeom>
          <a:solidFill>
            <a:srgbClr val="F4CCC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Helvetica Neue Light"/>
                <a:ea typeface="Helvetica Neue Light"/>
                <a:cs typeface="Helvetica Neue Light"/>
                <a:sym typeface="Helvetica Neue Light"/>
              </a:rPr>
              <a:t>Software Integration Tests</a:t>
            </a:r>
            <a:endParaRPr sz="900">
              <a:latin typeface="Helvetica Neue Light"/>
              <a:ea typeface="Helvetica Neue Light"/>
              <a:cs typeface="Helvetica Neue Light"/>
              <a:sym typeface="Helvetica Neue Light"/>
            </a:endParaRPr>
          </a:p>
        </p:txBody>
      </p:sp>
      <p:sp>
        <p:nvSpPr>
          <p:cNvPr id="1032" name="Google Shape;1032;g103b319fe01_22_362"/>
          <p:cNvSpPr/>
          <p:nvPr/>
        </p:nvSpPr>
        <p:spPr>
          <a:xfrm>
            <a:off x="4289266" y="3302646"/>
            <a:ext cx="1143000" cy="365700"/>
          </a:xfrm>
          <a:prstGeom prst="roundRect">
            <a:avLst>
              <a:gd name="adj" fmla="val 16667"/>
            </a:avLst>
          </a:prstGeom>
          <a:solidFill>
            <a:srgbClr val="C9DAF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Helvetica Neue Light"/>
                <a:ea typeface="Helvetica Neue Light"/>
                <a:cs typeface="Helvetica Neue Light"/>
                <a:sym typeface="Helvetica Neue Light"/>
              </a:rPr>
              <a:t>Electronics Integration Tests</a:t>
            </a:r>
            <a:endParaRPr sz="900">
              <a:latin typeface="Helvetica Neue Light"/>
              <a:ea typeface="Helvetica Neue Light"/>
              <a:cs typeface="Helvetica Neue Light"/>
              <a:sym typeface="Helvetica Neue Light"/>
            </a:endParaRPr>
          </a:p>
        </p:txBody>
      </p:sp>
      <p:sp>
        <p:nvSpPr>
          <p:cNvPr id="1033" name="Google Shape;1033;g103b319fe01_22_362"/>
          <p:cNvSpPr/>
          <p:nvPr/>
        </p:nvSpPr>
        <p:spPr>
          <a:xfrm>
            <a:off x="7714825" y="1196500"/>
            <a:ext cx="1102500" cy="312000"/>
          </a:xfrm>
          <a:prstGeom prst="roundRect">
            <a:avLst>
              <a:gd name="adj" fmla="val 16667"/>
            </a:avLst>
          </a:prstGeom>
          <a:solidFill>
            <a:srgbClr val="D9D2E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Helvetica Neue Light"/>
                <a:ea typeface="Helvetica Neue Light"/>
                <a:cs typeface="Helvetica Neue Light"/>
                <a:sym typeface="Helvetica Neue Light"/>
              </a:rPr>
              <a:t>Analysis</a:t>
            </a:r>
            <a:endParaRPr sz="900">
              <a:latin typeface="Helvetica Neue Light"/>
              <a:ea typeface="Helvetica Neue Light"/>
              <a:cs typeface="Helvetica Neue Light"/>
              <a:sym typeface="Helvetica Neue Light"/>
            </a:endParaRPr>
          </a:p>
        </p:txBody>
      </p:sp>
      <p:sp>
        <p:nvSpPr>
          <p:cNvPr id="1034" name="Google Shape;1034;g103b319fe01_22_362"/>
          <p:cNvSpPr/>
          <p:nvPr/>
        </p:nvSpPr>
        <p:spPr>
          <a:xfrm>
            <a:off x="7714825" y="1590225"/>
            <a:ext cx="1102500" cy="312000"/>
          </a:xfrm>
          <a:prstGeom prst="roundRect">
            <a:avLst>
              <a:gd name="adj" fmla="val 16667"/>
            </a:avLst>
          </a:prstGeom>
          <a:solidFill>
            <a:srgbClr val="C9DAF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Helvetica Neue Light"/>
                <a:ea typeface="Helvetica Neue Light"/>
                <a:cs typeface="Helvetica Neue Light"/>
                <a:sym typeface="Helvetica Neue Light"/>
              </a:rPr>
              <a:t>Demonstration</a:t>
            </a:r>
            <a:endParaRPr sz="900">
              <a:latin typeface="Helvetica Neue Light"/>
              <a:ea typeface="Helvetica Neue Light"/>
              <a:cs typeface="Helvetica Neue Light"/>
              <a:sym typeface="Helvetica Neue Light"/>
            </a:endParaRPr>
          </a:p>
        </p:txBody>
      </p:sp>
      <p:sp>
        <p:nvSpPr>
          <p:cNvPr id="1035" name="Google Shape;1035;g103b319fe01_22_362"/>
          <p:cNvSpPr/>
          <p:nvPr/>
        </p:nvSpPr>
        <p:spPr>
          <a:xfrm>
            <a:off x="7714825" y="1983950"/>
            <a:ext cx="1102500" cy="312000"/>
          </a:xfrm>
          <a:prstGeom prst="roundRect">
            <a:avLst>
              <a:gd name="adj" fmla="val 16667"/>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Helvetica Neue Light"/>
                <a:ea typeface="Helvetica Neue Light"/>
                <a:cs typeface="Helvetica Neue Light"/>
                <a:sym typeface="Helvetica Neue Light"/>
              </a:rPr>
              <a:t>Inspection</a:t>
            </a:r>
            <a:endParaRPr sz="900">
              <a:latin typeface="Helvetica Neue Light"/>
              <a:ea typeface="Helvetica Neue Light"/>
              <a:cs typeface="Helvetica Neue Light"/>
              <a:sym typeface="Helvetica Neue Light"/>
            </a:endParaRPr>
          </a:p>
        </p:txBody>
      </p:sp>
      <p:sp>
        <p:nvSpPr>
          <p:cNvPr id="1036" name="Google Shape;1036;g103b319fe01_22_362"/>
          <p:cNvSpPr/>
          <p:nvPr/>
        </p:nvSpPr>
        <p:spPr>
          <a:xfrm>
            <a:off x="7714825" y="2377675"/>
            <a:ext cx="1102500" cy="312000"/>
          </a:xfrm>
          <a:prstGeom prst="roundRect">
            <a:avLst>
              <a:gd name="adj" fmla="val 16667"/>
            </a:avLst>
          </a:prstGeom>
          <a:solidFill>
            <a:srgbClr val="F4CCC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Helvetica Neue Light"/>
                <a:ea typeface="Helvetica Neue Light"/>
                <a:cs typeface="Helvetica Neue Light"/>
                <a:sym typeface="Helvetica Neue Light"/>
              </a:rPr>
              <a:t>Test</a:t>
            </a:r>
            <a:endParaRPr sz="900">
              <a:latin typeface="Helvetica Neue Light"/>
              <a:ea typeface="Helvetica Neue Light"/>
              <a:cs typeface="Helvetica Neue Light"/>
              <a:sym typeface="Helvetica Neue Light"/>
            </a:endParaRPr>
          </a:p>
        </p:txBody>
      </p:sp>
      <p:sp>
        <p:nvSpPr>
          <p:cNvPr id="1037" name="Google Shape;1037;g103b319fe01_22_362"/>
          <p:cNvSpPr/>
          <p:nvPr/>
        </p:nvSpPr>
        <p:spPr>
          <a:xfrm>
            <a:off x="7398900" y="830900"/>
            <a:ext cx="1616400" cy="3120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latin typeface="Helvetica Neue"/>
                <a:ea typeface="Helvetica Neue"/>
                <a:cs typeface="Helvetica Neue"/>
                <a:sym typeface="Helvetica Neue"/>
              </a:rPr>
              <a:t>Verification Methods</a:t>
            </a:r>
            <a:endParaRPr sz="1000" b="1">
              <a:latin typeface="Helvetica Neue"/>
              <a:ea typeface="Helvetica Neue"/>
              <a:cs typeface="Helvetica Neue"/>
              <a:sym typeface="Helvetica Neue"/>
            </a:endParaRPr>
          </a:p>
        </p:txBody>
      </p:sp>
      <p:sp>
        <p:nvSpPr>
          <p:cNvPr id="1038" name="Google Shape;1038;g103b319fe01_22_362"/>
          <p:cNvSpPr/>
          <p:nvPr/>
        </p:nvSpPr>
        <p:spPr>
          <a:xfrm>
            <a:off x="5546981" y="3302646"/>
            <a:ext cx="1143000" cy="365700"/>
          </a:xfrm>
          <a:prstGeom prst="roundRect">
            <a:avLst>
              <a:gd name="adj" fmla="val 16667"/>
            </a:avLst>
          </a:prstGeom>
          <a:solidFill>
            <a:srgbClr val="C9DAF8"/>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Helvetica Neue Light"/>
                <a:ea typeface="Helvetica Neue Light"/>
                <a:cs typeface="Helvetica Neue Light"/>
                <a:sym typeface="Helvetica Neue Light"/>
              </a:rPr>
              <a:t>Ground Station Integration Tests</a:t>
            </a:r>
            <a:endParaRPr sz="900">
              <a:latin typeface="Helvetica Neue Light"/>
              <a:ea typeface="Helvetica Neue Light"/>
              <a:cs typeface="Helvetica Neue Light"/>
              <a:sym typeface="Helvetica Neue Light"/>
            </a:endParaRPr>
          </a:p>
        </p:txBody>
      </p:sp>
      <p:sp>
        <p:nvSpPr>
          <p:cNvPr id="1039" name="Google Shape;1039;g103b319fe01_22_362"/>
          <p:cNvSpPr/>
          <p:nvPr/>
        </p:nvSpPr>
        <p:spPr>
          <a:xfrm>
            <a:off x="6804697" y="3302646"/>
            <a:ext cx="1143000" cy="365700"/>
          </a:xfrm>
          <a:prstGeom prst="roundRect">
            <a:avLst>
              <a:gd name="adj" fmla="val 16667"/>
            </a:avLst>
          </a:prstGeom>
          <a:solidFill>
            <a:srgbClr val="D9EAD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900">
                <a:latin typeface="Helvetica Neue Light"/>
                <a:ea typeface="Helvetica Neue Light"/>
                <a:cs typeface="Helvetica Neue Light"/>
                <a:sym typeface="Helvetica Neue Light"/>
              </a:rPr>
              <a:t>Assembly Fit Checks</a:t>
            </a:r>
            <a:endParaRPr sz="900">
              <a:latin typeface="Helvetica Neue Light"/>
              <a:ea typeface="Helvetica Neue Light"/>
              <a:cs typeface="Helvetica Neue Light"/>
              <a:sym typeface="Helvetica Neue Light"/>
            </a:endParaRPr>
          </a:p>
        </p:txBody>
      </p:sp>
    </p:spTree>
  </p:cSld>
  <p:clrMapOvr>
    <a:masterClrMapping/>
  </p:clrMapOvr>
  <p:transition spd="med">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043"/>
        <p:cNvGrpSpPr/>
        <p:nvPr/>
      </p:nvGrpSpPr>
      <p:grpSpPr>
        <a:xfrm>
          <a:off x="0" y="0"/>
          <a:ext cx="0" cy="0"/>
          <a:chOff x="0" y="0"/>
          <a:chExt cx="0" cy="0"/>
        </a:xfrm>
      </p:grpSpPr>
      <p:sp>
        <p:nvSpPr>
          <p:cNvPr id="1044" name="Google Shape;1044;g103b319fe01_22_247"/>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Test Plan: Special Considerations</a:t>
            </a:r>
            <a:endParaRPr/>
          </a:p>
        </p:txBody>
      </p:sp>
      <p:sp>
        <p:nvSpPr>
          <p:cNvPr id="1045" name="Google Shape;1045;g103b319fe01_22_247"/>
          <p:cNvSpPr txBox="1">
            <a:spLocks noGrp="1"/>
          </p:cNvSpPr>
          <p:nvPr>
            <p:ph type="body" idx="1"/>
          </p:nvPr>
        </p:nvSpPr>
        <p:spPr>
          <a:xfrm>
            <a:off x="311700" y="923875"/>
            <a:ext cx="8520600" cy="3416400"/>
          </a:xfrm>
          <a:prstGeom prst="rect">
            <a:avLst/>
          </a:prstGeom>
        </p:spPr>
        <p:txBody>
          <a:bodyPr spcFirstLastPara="1" wrap="square" lIns="91425" tIns="91425" rIns="91425" bIns="91425" anchor="t" anchorCtr="0">
            <a:normAutofit/>
          </a:bodyPr>
          <a:lstStyle/>
          <a:p>
            <a:pPr marL="0" lvl="0" indent="0" algn="l" rtl="0">
              <a:lnSpc>
                <a:spcPct val="150000"/>
              </a:lnSpc>
              <a:spcBef>
                <a:spcPts val="0"/>
              </a:spcBef>
              <a:spcAft>
                <a:spcPts val="0"/>
              </a:spcAft>
              <a:buNone/>
            </a:pPr>
            <a:r>
              <a:rPr lang="en" sz="1600" b="1"/>
              <a:t>Test Facility Access</a:t>
            </a:r>
            <a:endParaRPr sz="1600"/>
          </a:p>
          <a:p>
            <a:pPr marL="457200" lvl="0" indent="-317500" algn="l" rtl="0">
              <a:lnSpc>
                <a:spcPct val="150000"/>
              </a:lnSpc>
              <a:spcBef>
                <a:spcPts val="0"/>
              </a:spcBef>
              <a:spcAft>
                <a:spcPts val="0"/>
              </a:spcAft>
              <a:buSzPts val="1400"/>
              <a:buChar char="●"/>
            </a:pPr>
            <a:r>
              <a:rPr lang="en" sz="1400"/>
              <a:t>Field testing requires access to a facility with Line-of-Sight access to Raytheon’s Aurora campus</a:t>
            </a:r>
            <a:endParaRPr sz="1400"/>
          </a:p>
          <a:p>
            <a:pPr marL="457200" lvl="0" indent="-317500" algn="l" rtl="0">
              <a:lnSpc>
                <a:spcPct val="150000"/>
              </a:lnSpc>
              <a:spcBef>
                <a:spcPts val="0"/>
              </a:spcBef>
              <a:spcAft>
                <a:spcPts val="0"/>
              </a:spcAft>
              <a:buSzPts val="1400"/>
              <a:buChar char="●"/>
            </a:pPr>
            <a:r>
              <a:rPr lang="en" sz="1400"/>
              <a:t>We’re in conversation with the Fire Service to access the Squaw Peak Communications Site</a:t>
            </a:r>
            <a:endParaRPr sz="1400"/>
          </a:p>
          <a:p>
            <a:pPr marL="457200" lvl="0" indent="-317500" algn="l" rtl="0">
              <a:lnSpc>
                <a:spcPct val="150000"/>
              </a:lnSpc>
              <a:spcBef>
                <a:spcPts val="0"/>
              </a:spcBef>
              <a:spcAft>
                <a:spcPts val="0"/>
              </a:spcAft>
              <a:buSzPts val="1400"/>
              <a:buChar char="●"/>
            </a:pPr>
            <a:r>
              <a:rPr lang="en" sz="1400"/>
              <a:t>In the event we can’t field test, we can still achieve lower levels of success</a:t>
            </a:r>
            <a:endParaRPr sz="1400"/>
          </a:p>
          <a:p>
            <a:pPr marL="457200" lvl="0" indent="0" algn="l" rtl="0">
              <a:lnSpc>
                <a:spcPct val="150000"/>
              </a:lnSpc>
              <a:spcBef>
                <a:spcPts val="0"/>
              </a:spcBef>
              <a:spcAft>
                <a:spcPts val="0"/>
              </a:spcAft>
              <a:buNone/>
            </a:pPr>
            <a:endParaRPr sz="1400"/>
          </a:p>
          <a:p>
            <a:pPr marL="0" lvl="0" indent="0" algn="l" rtl="0">
              <a:lnSpc>
                <a:spcPct val="150000"/>
              </a:lnSpc>
              <a:spcBef>
                <a:spcPts val="0"/>
              </a:spcBef>
              <a:spcAft>
                <a:spcPts val="0"/>
              </a:spcAft>
              <a:buNone/>
            </a:pPr>
            <a:r>
              <a:rPr lang="en" sz="1600" b="1"/>
              <a:t>Specialized Equipment</a:t>
            </a:r>
            <a:endParaRPr sz="1600"/>
          </a:p>
          <a:p>
            <a:pPr marL="457200" lvl="0" indent="-317500" algn="l" rtl="0">
              <a:lnSpc>
                <a:spcPct val="150000"/>
              </a:lnSpc>
              <a:spcBef>
                <a:spcPts val="0"/>
              </a:spcBef>
              <a:spcAft>
                <a:spcPts val="0"/>
              </a:spcAft>
              <a:buSzPts val="1400"/>
              <a:buChar char="●"/>
            </a:pPr>
            <a:r>
              <a:rPr lang="en" sz="1400"/>
              <a:t>Many tests require common lab equipment such as multimeters, bench power supplies, etc.</a:t>
            </a:r>
            <a:endParaRPr sz="1400"/>
          </a:p>
          <a:p>
            <a:pPr marL="457200" lvl="0" indent="-317500" algn="l" rtl="0">
              <a:lnSpc>
                <a:spcPct val="150000"/>
              </a:lnSpc>
              <a:spcBef>
                <a:spcPts val="0"/>
              </a:spcBef>
              <a:spcAft>
                <a:spcPts val="0"/>
              </a:spcAft>
              <a:buSzPts val="1400"/>
              <a:buChar char="●"/>
            </a:pPr>
            <a:r>
              <a:rPr lang="en" sz="1400"/>
              <a:t>RF characterization may benefit from advanced test hardware</a:t>
            </a:r>
            <a:endParaRPr sz="1400"/>
          </a:p>
          <a:p>
            <a:pPr marL="457200" lvl="0" indent="-317500" algn="l" rtl="0">
              <a:lnSpc>
                <a:spcPct val="150000"/>
              </a:lnSpc>
              <a:spcBef>
                <a:spcPts val="0"/>
              </a:spcBef>
              <a:spcAft>
                <a:spcPts val="0"/>
              </a:spcAft>
              <a:buSzPts val="1400"/>
              <a:buChar char="●"/>
            </a:pPr>
            <a:r>
              <a:rPr lang="en" sz="1400"/>
              <a:t>Field testing may require solutions for power (e.g., generator)</a:t>
            </a:r>
            <a:endParaRPr sz="1400"/>
          </a:p>
        </p:txBody>
      </p:sp>
      <p:sp>
        <p:nvSpPr>
          <p:cNvPr id="1046" name="Google Shape;1046;g103b319fe01_22_2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75</a:t>
            </a:fld>
            <a:endParaRPr>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sp>
        <p:nvSpPr>
          <p:cNvPr id="1051" name="Google Shape;1051;gfa76b2cd2f_0_456"/>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Acknowledgements</a:t>
            </a:r>
            <a:endParaRPr/>
          </a:p>
        </p:txBody>
      </p:sp>
      <p:sp>
        <p:nvSpPr>
          <p:cNvPr id="1052" name="Google Shape;1052;gfa76b2cd2f_0_4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76</a:t>
            </a:fld>
            <a:endParaRPr>
              <a:latin typeface="Arial"/>
              <a:ea typeface="Arial"/>
              <a:cs typeface="Arial"/>
              <a:sym typeface="Arial"/>
            </a:endParaRPr>
          </a:p>
        </p:txBody>
      </p:sp>
      <p:sp>
        <p:nvSpPr>
          <p:cNvPr id="1053" name="Google Shape;1053;gfa76b2cd2f_0_456"/>
          <p:cNvSpPr txBox="1"/>
          <p:nvPr/>
        </p:nvSpPr>
        <p:spPr>
          <a:xfrm>
            <a:off x="311700" y="1247565"/>
            <a:ext cx="8520600" cy="3416400"/>
          </a:xfrm>
          <a:prstGeom prst="rect">
            <a:avLst/>
          </a:prstGeom>
          <a:noFill/>
          <a:ln>
            <a:noFill/>
          </a:ln>
        </p:spPr>
        <p:txBody>
          <a:bodyPr spcFirstLastPara="1" wrap="square" lIns="91425" tIns="91425" rIns="91425" bIns="91425" anchor="t" anchorCtr="0">
            <a:normAutofit/>
          </a:bodyPr>
          <a:lstStyle/>
          <a:p>
            <a:pPr marL="0" lvl="0" indent="0" algn="ctr" rtl="0">
              <a:lnSpc>
                <a:spcPct val="50000"/>
              </a:lnSpc>
              <a:spcBef>
                <a:spcPts val="0"/>
              </a:spcBef>
              <a:spcAft>
                <a:spcPts val="0"/>
              </a:spcAft>
              <a:buNone/>
            </a:pPr>
            <a:r>
              <a:rPr lang="en" sz="1800" b="1">
                <a:solidFill>
                  <a:srgbClr val="000000"/>
                </a:solidFill>
                <a:latin typeface="Helvetica Neue"/>
                <a:ea typeface="Helvetica Neue"/>
                <a:cs typeface="Helvetica Neue"/>
                <a:sym typeface="Helvetica Neue"/>
              </a:rPr>
              <a:t>Raytheon Team:</a:t>
            </a:r>
            <a:endParaRPr sz="1800" b="1">
              <a:solidFill>
                <a:srgbClr val="000000"/>
              </a:solidFill>
              <a:latin typeface="Helvetica Neue"/>
              <a:ea typeface="Helvetica Neue"/>
              <a:cs typeface="Helvetica Neue"/>
              <a:sym typeface="Helvetica Neue"/>
            </a:endParaRPr>
          </a:p>
          <a:p>
            <a:pPr marL="0" lvl="0" indent="0" algn="ctr" rtl="0">
              <a:lnSpc>
                <a:spcPct val="50000"/>
              </a:lnSpc>
              <a:spcBef>
                <a:spcPts val="1200"/>
              </a:spcBef>
              <a:spcAft>
                <a:spcPts val="0"/>
              </a:spcAft>
              <a:buNone/>
            </a:pPr>
            <a:r>
              <a:rPr lang="en" sz="1800" i="1">
                <a:solidFill>
                  <a:srgbClr val="000000"/>
                </a:solidFill>
                <a:latin typeface="Helvetica Neue"/>
                <a:ea typeface="Helvetica Neue"/>
                <a:cs typeface="Helvetica Neue"/>
                <a:sym typeface="Helvetica Neue"/>
              </a:rPr>
              <a:t>Sheldon Clark and Martin Wilson</a:t>
            </a:r>
            <a:endParaRPr sz="1800" i="1">
              <a:solidFill>
                <a:srgbClr val="000000"/>
              </a:solidFill>
              <a:latin typeface="Helvetica Neue"/>
              <a:ea typeface="Helvetica Neue"/>
              <a:cs typeface="Helvetica Neue"/>
              <a:sym typeface="Helvetica Neue"/>
            </a:endParaRPr>
          </a:p>
          <a:p>
            <a:pPr marL="0" lvl="0" indent="0" algn="ctr" rtl="0">
              <a:lnSpc>
                <a:spcPct val="50000"/>
              </a:lnSpc>
              <a:spcBef>
                <a:spcPts val="1200"/>
              </a:spcBef>
              <a:spcAft>
                <a:spcPts val="0"/>
              </a:spcAft>
              <a:buNone/>
            </a:pPr>
            <a:endParaRPr sz="1800">
              <a:solidFill>
                <a:srgbClr val="000000"/>
              </a:solidFill>
              <a:latin typeface="Helvetica Neue"/>
              <a:ea typeface="Helvetica Neue"/>
              <a:cs typeface="Helvetica Neue"/>
              <a:sym typeface="Helvetica Neue"/>
            </a:endParaRPr>
          </a:p>
          <a:p>
            <a:pPr marL="0" lvl="0" indent="0" algn="ctr" rtl="0">
              <a:lnSpc>
                <a:spcPct val="50000"/>
              </a:lnSpc>
              <a:spcBef>
                <a:spcPts val="1200"/>
              </a:spcBef>
              <a:spcAft>
                <a:spcPts val="0"/>
              </a:spcAft>
              <a:buNone/>
            </a:pPr>
            <a:r>
              <a:rPr lang="en" sz="1800" b="1">
                <a:solidFill>
                  <a:srgbClr val="000000"/>
                </a:solidFill>
                <a:latin typeface="Helvetica Neue"/>
                <a:ea typeface="Helvetica Neue"/>
                <a:cs typeface="Helvetica Neue"/>
                <a:sym typeface="Helvetica Neue"/>
              </a:rPr>
              <a:t>Ann &amp; H.J. Smead Department of Aerospace Engineering Sciences:</a:t>
            </a:r>
            <a:endParaRPr sz="1800" b="1">
              <a:solidFill>
                <a:srgbClr val="000000"/>
              </a:solidFill>
              <a:latin typeface="Helvetica Neue"/>
              <a:ea typeface="Helvetica Neue"/>
              <a:cs typeface="Helvetica Neue"/>
              <a:sym typeface="Helvetica Neue"/>
            </a:endParaRPr>
          </a:p>
          <a:p>
            <a:pPr marL="0" lvl="0" indent="0" algn="ctr" rtl="0">
              <a:lnSpc>
                <a:spcPct val="50000"/>
              </a:lnSpc>
              <a:spcBef>
                <a:spcPts val="1200"/>
              </a:spcBef>
              <a:spcAft>
                <a:spcPts val="0"/>
              </a:spcAft>
              <a:buNone/>
            </a:pPr>
            <a:r>
              <a:rPr lang="en" sz="1800" i="1">
                <a:solidFill>
                  <a:srgbClr val="000000"/>
                </a:solidFill>
                <a:latin typeface="Helvetica Neue"/>
                <a:ea typeface="Helvetica Neue"/>
                <a:cs typeface="Helvetica Neue"/>
                <a:sym typeface="Helvetica Neue"/>
              </a:rPr>
              <a:t>Prof. Jade Morton, Steve Taylor, and Harrison Bourne</a:t>
            </a:r>
            <a:endParaRPr sz="1800" i="1">
              <a:solidFill>
                <a:srgbClr val="000000"/>
              </a:solidFill>
              <a:latin typeface="Helvetica Neue"/>
              <a:ea typeface="Helvetica Neue"/>
              <a:cs typeface="Helvetica Neue"/>
              <a:sym typeface="Helvetica Neue"/>
            </a:endParaRPr>
          </a:p>
          <a:p>
            <a:pPr marL="0" lvl="0" indent="0" algn="ctr" rtl="0">
              <a:lnSpc>
                <a:spcPct val="50000"/>
              </a:lnSpc>
              <a:spcBef>
                <a:spcPts val="1200"/>
              </a:spcBef>
              <a:spcAft>
                <a:spcPts val="0"/>
              </a:spcAft>
              <a:buNone/>
            </a:pPr>
            <a:r>
              <a:rPr lang="en" sz="1800" i="1">
                <a:solidFill>
                  <a:srgbClr val="000000"/>
                </a:solidFill>
                <a:latin typeface="Helvetica Neue"/>
                <a:ea typeface="Helvetica Neue"/>
                <a:cs typeface="Helvetica Neue"/>
                <a:sym typeface="Helvetica Neue"/>
              </a:rPr>
              <a:t>PAB Members</a:t>
            </a:r>
            <a:endParaRPr sz="1800" i="1">
              <a:solidFill>
                <a:srgbClr val="000000"/>
              </a:solidFill>
              <a:latin typeface="Helvetica Neue"/>
              <a:ea typeface="Helvetica Neue"/>
              <a:cs typeface="Helvetica Neue"/>
              <a:sym typeface="Helvetica Neue"/>
            </a:endParaRPr>
          </a:p>
          <a:p>
            <a:pPr marL="0" lvl="0" indent="0" algn="ctr" rtl="0">
              <a:lnSpc>
                <a:spcPct val="50000"/>
              </a:lnSpc>
              <a:spcBef>
                <a:spcPts val="1200"/>
              </a:spcBef>
              <a:spcAft>
                <a:spcPts val="0"/>
              </a:spcAft>
              <a:buNone/>
            </a:pPr>
            <a:r>
              <a:rPr lang="en" sz="1800" i="1">
                <a:latin typeface="Helvetica Neue"/>
                <a:ea typeface="Helvetica Neue"/>
                <a:cs typeface="Helvetica Neue"/>
                <a:sym typeface="Helvetica Neue"/>
              </a:rPr>
              <a:t>Trudy Schwartz, </a:t>
            </a:r>
            <a:r>
              <a:rPr lang="en" sz="1800" i="1">
                <a:solidFill>
                  <a:srgbClr val="000000"/>
                </a:solidFill>
                <a:latin typeface="Helvetica Neue"/>
                <a:ea typeface="Helvetica Neue"/>
                <a:cs typeface="Helvetica Neue"/>
                <a:sym typeface="Helvetica Neue"/>
              </a:rPr>
              <a:t>Bobby Hodgkinson, Nicholas Rainville,</a:t>
            </a:r>
            <a:r>
              <a:rPr lang="en" sz="1800" i="1">
                <a:latin typeface="Helvetica Neue"/>
                <a:ea typeface="Helvetica Neue"/>
                <a:cs typeface="Helvetica Neue"/>
                <a:sym typeface="Helvetica Neue"/>
              </a:rPr>
              <a:t> </a:t>
            </a:r>
            <a:endParaRPr sz="1800" i="1">
              <a:latin typeface="Helvetica Neue"/>
              <a:ea typeface="Helvetica Neue"/>
              <a:cs typeface="Helvetica Neue"/>
              <a:sym typeface="Helvetica Neue"/>
            </a:endParaRPr>
          </a:p>
          <a:p>
            <a:pPr marL="0" lvl="0" indent="0" algn="ctr" rtl="0">
              <a:lnSpc>
                <a:spcPct val="50000"/>
              </a:lnSpc>
              <a:spcBef>
                <a:spcPts val="1200"/>
              </a:spcBef>
              <a:spcAft>
                <a:spcPts val="0"/>
              </a:spcAft>
              <a:buNone/>
            </a:pPr>
            <a:r>
              <a:rPr lang="en" sz="1800" i="1">
                <a:solidFill>
                  <a:srgbClr val="000000"/>
                </a:solidFill>
                <a:latin typeface="Helvetica Neue"/>
                <a:ea typeface="Helvetica Neue"/>
                <a:cs typeface="Helvetica Neue"/>
                <a:sym typeface="Helvetica Neue"/>
              </a:rPr>
              <a:t>Chris Roseman, and Prof. Xinlin Li  </a:t>
            </a:r>
            <a:endParaRPr sz="1800" i="1">
              <a:solidFill>
                <a:srgbClr val="000000"/>
              </a:solidFill>
              <a:latin typeface="Helvetica Neue"/>
              <a:ea typeface="Helvetica Neue"/>
              <a:cs typeface="Helvetica Neue"/>
              <a:sym typeface="Helvetica Neue"/>
            </a:endParaRPr>
          </a:p>
          <a:p>
            <a:pPr marL="0" lvl="0" indent="0" algn="ctr" rtl="0">
              <a:lnSpc>
                <a:spcPct val="50000"/>
              </a:lnSpc>
              <a:spcBef>
                <a:spcPts val="1200"/>
              </a:spcBef>
              <a:spcAft>
                <a:spcPts val="0"/>
              </a:spcAft>
              <a:buNone/>
            </a:pPr>
            <a:endParaRPr sz="1800">
              <a:solidFill>
                <a:srgbClr val="000000"/>
              </a:solidFill>
              <a:latin typeface="Helvetica Neue"/>
              <a:ea typeface="Helvetica Neue"/>
              <a:cs typeface="Helvetica Neue"/>
              <a:sym typeface="Helvetica Neue"/>
            </a:endParaRPr>
          </a:p>
          <a:p>
            <a:pPr marL="0" lvl="0" indent="0" algn="ctr" rtl="0">
              <a:lnSpc>
                <a:spcPct val="50000"/>
              </a:lnSpc>
              <a:spcBef>
                <a:spcPts val="1200"/>
              </a:spcBef>
              <a:spcAft>
                <a:spcPts val="0"/>
              </a:spcAft>
              <a:buNone/>
            </a:pPr>
            <a:r>
              <a:rPr lang="en" sz="1800" b="1">
                <a:latin typeface="Helvetica Neue"/>
                <a:ea typeface="Helvetica Neue"/>
                <a:cs typeface="Helvetica Neue"/>
                <a:sym typeface="Helvetica Neue"/>
              </a:rPr>
              <a:t>C</a:t>
            </a:r>
            <a:r>
              <a:rPr lang="en" sz="1800" b="1">
                <a:solidFill>
                  <a:srgbClr val="000000"/>
                </a:solidFill>
                <a:latin typeface="Helvetica Neue"/>
                <a:ea typeface="Helvetica Neue"/>
                <a:cs typeface="Helvetica Neue"/>
                <a:sym typeface="Helvetica Neue"/>
              </a:rPr>
              <a:t>DR Reviewers:</a:t>
            </a:r>
            <a:endParaRPr sz="1800" b="1">
              <a:solidFill>
                <a:srgbClr val="000000"/>
              </a:solidFill>
              <a:latin typeface="Helvetica Neue"/>
              <a:ea typeface="Helvetica Neue"/>
              <a:cs typeface="Helvetica Neue"/>
              <a:sym typeface="Helvetica Neue"/>
            </a:endParaRPr>
          </a:p>
          <a:p>
            <a:pPr marL="0" lvl="0" indent="0" algn="ctr" rtl="0">
              <a:lnSpc>
                <a:spcPct val="50000"/>
              </a:lnSpc>
              <a:spcBef>
                <a:spcPts val="1200"/>
              </a:spcBef>
              <a:spcAft>
                <a:spcPts val="1200"/>
              </a:spcAft>
              <a:buNone/>
            </a:pPr>
            <a:r>
              <a:rPr lang="en" sz="1800" i="1">
                <a:latin typeface="Helvetica Neue"/>
                <a:ea typeface="Helvetica Neue"/>
                <a:cs typeface="Helvetica Neue"/>
                <a:sym typeface="Helvetica Neue"/>
              </a:rPr>
              <a:t>Prof. Jade Morton and</a:t>
            </a:r>
            <a:r>
              <a:rPr lang="en" sz="1800" i="1">
                <a:solidFill>
                  <a:srgbClr val="000000"/>
                </a:solidFill>
                <a:latin typeface="Helvetica Neue"/>
                <a:ea typeface="Helvetica Neue"/>
                <a:cs typeface="Helvetica Neue"/>
                <a:sym typeface="Helvetica Neue"/>
              </a:rPr>
              <a:t> Colin Claytor</a:t>
            </a:r>
            <a:endParaRPr sz="1800" i="1">
              <a:solidFill>
                <a:srgbClr val="000000"/>
              </a:solidFill>
              <a:latin typeface="Helvetica Neue"/>
              <a:ea typeface="Helvetica Neue"/>
              <a:cs typeface="Helvetica Neue"/>
              <a:sym typeface="Helvetica Neue"/>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1058" name="Google Shape;1058;gfa76b2cd2f_0_212"/>
          <p:cNvSpPr txBox="1">
            <a:spLocks noGrp="1"/>
          </p:cNvSpPr>
          <p:nvPr>
            <p:ph type="title"/>
          </p:nvPr>
        </p:nvSpPr>
        <p:spPr>
          <a:xfrm>
            <a:off x="740664" y="742950"/>
            <a:ext cx="6367800" cy="3657600"/>
          </a:xfrm>
          <a:prstGeom prst="rect">
            <a:avLst/>
          </a:prstGeom>
        </p:spPr>
        <p:txBody>
          <a:bodyPr spcFirstLastPara="1" wrap="square" lIns="274300" tIns="91425" rIns="91425" bIns="91425" anchor="ctr" anchorCtr="0">
            <a:normAutofit/>
          </a:bodyPr>
          <a:lstStyle/>
          <a:p>
            <a:pPr marL="0" lvl="0" indent="0" algn="ctr" rtl="0">
              <a:spcBef>
                <a:spcPts val="0"/>
              </a:spcBef>
              <a:spcAft>
                <a:spcPts val="0"/>
              </a:spcAft>
              <a:buNone/>
            </a:pPr>
            <a:r>
              <a:rPr lang="en" sz="6000"/>
              <a:t>Questions?</a:t>
            </a:r>
            <a:endParaRPr sz="6000" b="1"/>
          </a:p>
        </p:txBody>
      </p:sp>
      <p:sp>
        <p:nvSpPr>
          <p:cNvPr id="1059" name="Google Shape;1059;gfa76b2cd2f_0_2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77</a:t>
            </a:fld>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063"/>
        <p:cNvGrpSpPr/>
        <p:nvPr/>
      </p:nvGrpSpPr>
      <p:grpSpPr>
        <a:xfrm>
          <a:off x="0" y="0"/>
          <a:ext cx="0" cy="0"/>
          <a:chOff x="0" y="0"/>
          <a:chExt cx="0" cy="0"/>
        </a:xfrm>
      </p:grpSpPr>
      <p:sp>
        <p:nvSpPr>
          <p:cNvPr id="1064" name="Google Shape;1064;gfa76b2cd2f_0_217"/>
          <p:cNvSpPr txBox="1">
            <a:spLocks noGrp="1"/>
          </p:cNvSpPr>
          <p:nvPr>
            <p:ph type="title"/>
          </p:nvPr>
        </p:nvSpPr>
        <p:spPr>
          <a:xfrm>
            <a:off x="740664" y="742950"/>
            <a:ext cx="6367800" cy="3657600"/>
          </a:xfrm>
          <a:prstGeom prst="rect">
            <a:avLst/>
          </a:prstGeom>
        </p:spPr>
        <p:txBody>
          <a:bodyPr spcFirstLastPara="1" wrap="square" lIns="274300" tIns="91425" rIns="91425" bIns="91425" anchor="ctr" anchorCtr="0">
            <a:normAutofit/>
          </a:bodyPr>
          <a:lstStyle/>
          <a:p>
            <a:pPr marL="0" lvl="0" indent="0" algn="ctr" rtl="0">
              <a:spcBef>
                <a:spcPts val="0"/>
              </a:spcBef>
              <a:spcAft>
                <a:spcPts val="0"/>
              </a:spcAft>
              <a:buNone/>
            </a:pPr>
            <a:r>
              <a:rPr lang="en" sz="6000"/>
              <a:t>Backup </a:t>
            </a:r>
            <a:r>
              <a:rPr lang="en" sz="6000" b="1"/>
              <a:t>Slides</a:t>
            </a:r>
            <a:endParaRPr sz="6000" b="1"/>
          </a:p>
        </p:txBody>
      </p:sp>
      <p:sp>
        <p:nvSpPr>
          <p:cNvPr id="1065" name="Google Shape;1065;gfa76b2cd2f_0_2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78</a:t>
            </a:fld>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069"/>
        <p:cNvGrpSpPr/>
        <p:nvPr/>
      </p:nvGrpSpPr>
      <p:grpSpPr>
        <a:xfrm>
          <a:off x="0" y="0"/>
          <a:ext cx="0" cy="0"/>
          <a:chOff x="0" y="0"/>
          <a:chExt cx="0" cy="0"/>
        </a:xfrm>
      </p:grpSpPr>
      <p:sp>
        <p:nvSpPr>
          <p:cNvPr id="1070" name="Google Shape;1070;g103b319fe01_11_1"/>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Table of Contents</a:t>
            </a:r>
            <a:endParaRPr/>
          </a:p>
        </p:txBody>
      </p:sp>
      <p:sp>
        <p:nvSpPr>
          <p:cNvPr id="1071" name="Google Shape;1071;g103b319fe01_11_1"/>
          <p:cNvSpPr txBox="1">
            <a:spLocks noGrp="1"/>
          </p:cNvSpPr>
          <p:nvPr>
            <p:ph type="body" idx="1"/>
          </p:nvPr>
        </p:nvSpPr>
        <p:spPr>
          <a:xfrm>
            <a:off x="311700" y="1152475"/>
            <a:ext cx="4257900" cy="3416400"/>
          </a:xfrm>
          <a:prstGeom prst="rect">
            <a:avLst/>
          </a:prstGeom>
        </p:spPr>
        <p:txBody>
          <a:bodyPr spcFirstLastPara="1" wrap="square" lIns="91425" tIns="91425" rIns="91425" bIns="91425" anchor="t" anchorCtr="0">
            <a:normAutofit fontScale="85000" lnSpcReduction="20000"/>
          </a:bodyPr>
          <a:lstStyle/>
          <a:p>
            <a:pPr marL="457200" lvl="0" indent="-314960" algn="l" rtl="0">
              <a:spcBef>
                <a:spcPts val="0"/>
              </a:spcBef>
              <a:spcAft>
                <a:spcPts val="0"/>
              </a:spcAft>
              <a:buSzPct val="100000"/>
              <a:buChar char="●"/>
            </a:pPr>
            <a:r>
              <a:rPr lang="en" sz="1600" u="sng">
                <a:solidFill>
                  <a:schemeClr val="hlink"/>
                </a:solidFill>
                <a:hlinkClick r:id="rId3" action="ppaction://hlinksldjump"/>
              </a:rPr>
              <a:t>Design Solution</a:t>
            </a:r>
            <a:endParaRPr sz="1600"/>
          </a:p>
          <a:p>
            <a:pPr marL="914400" lvl="1" indent="-293369" algn="l" rtl="0">
              <a:spcBef>
                <a:spcPts val="0"/>
              </a:spcBef>
              <a:spcAft>
                <a:spcPts val="0"/>
              </a:spcAft>
              <a:buSzPct val="100000"/>
              <a:buChar char="○"/>
            </a:pPr>
            <a:r>
              <a:rPr lang="en" sz="1200" u="sng">
                <a:solidFill>
                  <a:schemeClr val="hlink"/>
                </a:solidFill>
                <a:hlinkClick r:id="rId4" action="ppaction://hlinksldjump"/>
              </a:rPr>
              <a:t>Hardware</a:t>
            </a:r>
            <a:endParaRPr sz="1200"/>
          </a:p>
          <a:p>
            <a:pPr marL="914400" lvl="1" indent="-293369" algn="l" rtl="0">
              <a:spcBef>
                <a:spcPts val="0"/>
              </a:spcBef>
              <a:spcAft>
                <a:spcPts val="0"/>
              </a:spcAft>
              <a:buSzPct val="100000"/>
              <a:buChar char="○"/>
            </a:pPr>
            <a:r>
              <a:rPr lang="en" sz="1200" u="sng">
                <a:solidFill>
                  <a:schemeClr val="accent5"/>
                </a:solidFill>
                <a:hlinkClick r:id="rId5" action="ppaction://hlinksldjump">
                  <a:extLst>
                    <a:ext uri="{A12FA001-AC4F-418D-AE19-62706E023703}">
                      <ahyp:hlinkClr xmlns:ahyp="http://schemas.microsoft.com/office/drawing/2018/hyperlinkcolor" val="tx"/>
                    </a:ext>
                  </a:extLst>
                </a:hlinkClick>
              </a:rPr>
              <a:t>Full System - Key Characteristics</a:t>
            </a:r>
            <a:endParaRPr sz="1200"/>
          </a:p>
          <a:p>
            <a:pPr marL="457200" lvl="0" indent="-314960" algn="l" rtl="0">
              <a:spcBef>
                <a:spcPts val="0"/>
              </a:spcBef>
              <a:spcAft>
                <a:spcPts val="0"/>
              </a:spcAft>
              <a:buSzPct val="100000"/>
              <a:buChar char="●"/>
            </a:pPr>
            <a:r>
              <a:rPr lang="en" sz="1600" u="sng">
                <a:solidFill>
                  <a:schemeClr val="hlink"/>
                </a:solidFill>
                <a:hlinkClick r:id="rId6" action="ppaction://hlinksldjump"/>
              </a:rPr>
              <a:t>Critical Project Elements</a:t>
            </a:r>
            <a:endParaRPr sz="1600"/>
          </a:p>
          <a:p>
            <a:pPr marL="914400" lvl="1" indent="-293369" algn="l" rtl="0">
              <a:spcBef>
                <a:spcPts val="0"/>
              </a:spcBef>
              <a:spcAft>
                <a:spcPts val="0"/>
              </a:spcAft>
              <a:buSzPct val="100000"/>
              <a:buChar char="○"/>
            </a:pPr>
            <a:r>
              <a:rPr lang="en" sz="1200" u="sng">
                <a:solidFill>
                  <a:schemeClr val="hlink"/>
                </a:solidFill>
                <a:hlinkClick r:id="rId7" action="ppaction://hlinksldjump"/>
              </a:rPr>
              <a:t>Housing Unit and </a:t>
            </a:r>
            <a:r>
              <a:rPr lang="en" sz="1200" u="sng">
                <a:solidFill>
                  <a:schemeClr val="hlink"/>
                </a:solidFill>
                <a:hlinkClick r:id="rId7" action="ppaction://hlinksldjump"/>
              </a:rPr>
              <a:t>Mountain</a:t>
            </a:r>
            <a:r>
              <a:rPr lang="en" sz="1200" u="sng">
                <a:solidFill>
                  <a:schemeClr val="hlink"/>
                </a:solidFill>
                <a:hlinkClick r:id="rId7" action="ppaction://hlinksldjump"/>
              </a:rPr>
              <a:t> (CPE1)</a:t>
            </a:r>
            <a:endParaRPr sz="1200"/>
          </a:p>
          <a:p>
            <a:pPr marL="914400" lvl="1" indent="-293369" algn="l" rtl="0">
              <a:spcBef>
                <a:spcPts val="0"/>
              </a:spcBef>
              <a:spcAft>
                <a:spcPts val="0"/>
              </a:spcAft>
              <a:buSzPct val="100000"/>
              <a:buChar char="○"/>
            </a:pPr>
            <a:r>
              <a:rPr lang="en" sz="1200" u="sng">
                <a:solidFill>
                  <a:schemeClr val="hlink"/>
                </a:solidFill>
                <a:hlinkClick r:id="rId8" action="ppaction://hlinksldjump"/>
              </a:rPr>
              <a:t>Power and Electronics (CPE2)</a:t>
            </a:r>
            <a:endParaRPr sz="1200"/>
          </a:p>
          <a:p>
            <a:pPr marL="914400" lvl="1" indent="-293369" algn="l" rtl="0">
              <a:spcBef>
                <a:spcPts val="0"/>
              </a:spcBef>
              <a:spcAft>
                <a:spcPts val="0"/>
              </a:spcAft>
              <a:buSzPct val="100000"/>
              <a:buChar char="○"/>
            </a:pPr>
            <a:r>
              <a:rPr lang="en" sz="1200" u="sng">
                <a:solidFill>
                  <a:schemeClr val="hlink"/>
                </a:solidFill>
                <a:hlinkClick r:id="rId9" action="ppaction://hlinksldjump"/>
              </a:rPr>
              <a:t>RF Link (CPE3)</a:t>
            </a:r>
            <a:endParaRPr sz="1200"/>
          </a:p>
          <a:p>
            <a:pPr marL="914400" lvl="1" indent="-293369" algn="l" rtl="0">
              <a:spcBef>
                <a:spcPts val="0"/>
              </a:spcBef>
              <a:spcAft>
                <a:spcPts val="0"/>
              </a:spcAft>
              <a:buSzPct val="100000"/>
              <a:buChar char="○"/>
            </a:pPr>
            <a:r>
              <a:rPr lang="en" sz="1200" u="sng">
                <a:solidFill>
                  <a:schemeClr val="hlink"/>
                </a:solidFill>
                <a:hlinkClick r:id="rId10" action="ppaction://hlinksldjump"/>
              </a:rPr>
              <a:t>Ground Station (CPE5)</a:t>
            </a:r>
            <a:endParaRPr sz="1200"/>
          </a:p>
          <a:p>
            <a:pPr marL="457200" lvl="0" indent="-314960" algn="l" rtl="0">
              <a:spcBef>
                <a:spcPts val="0"/>
              </a:spcBef>
              <a:spcAft>
                <a:spcPts val="0"/>
              </a:spcAft>
              <a:buSzPct val="100000"/>
              <a:buChar char="●"/>
            </a:pPr>
            <a:r>
              <a:rPr lang="en" sz="1600" u="sng">
                <a:solidFill>
                  <a:schemeClr val="hlink"/>
                </a:solidFill>
                <a:hlinkClick r:id="rId11" action="ppaction://hlinksldjump"/>
              </a:rPr>
              <a:t>Design Requirements Satisfaction</a:t>
            </a:r>
            <a:endParaRPr sz="1200"/>
          </a:p>
          <a:p>
            <a:pPr marL="914400" lvl="1" indent="-293369" algn="l" rtl="0">
              <a:spcBef>
                <a:spcPts val="0"/>
              </a:spcBef>
              <a:spcAft>
                <a:spcPts val="0"/>
              </a:spcAft>
              <a:buSzPct val="100000"/>
              <a:buChar char="○"/>
            </a:pPr>
            <a:r>
              <a:rPr lang="en" sz="1200" u="sng">
                <a:solidFill>
                  <a:schemeClr val="hlink"/>
                </a:solidFill>
                <a:hlinkClick r:id="rId12" action="ppaction://hlinksldjump"/>
              </a:rPr>
              <a:t>High-Level Functional Requirements (FR)</a:t>
            </a:r>
            <a:endParaRPr sz="1200"/>
          </a:p>
          <a:p>
            <a:pPr marL="914400" lvl="1" indent="-293369" algn="l" rtl="0">
              <a:spcBef>
                <a:spcPts val="0"/>
              </a:spcBef>
              <a:spcAft>
                <a:spcPts val="0"/>
              </a:spcAft>
              <a:buSzPct val="100000"/>
              <a:buChar char="○"/>
            </a:pPr>
            <a:r>
              <a:rPr lang="en" sz="1200" u="sng">
                <a:solidFill>
                  <a:schemeClr val="hlink"/>
                </a:solidFill>
                <a:hlinkClick r:id="rId13" action="ppaction://hlinksldjump"/>
              </a:rPr>
              <a:t>Endurance (FR1)</a:t>
            </a:r>
            <a:endParaRPr sz="1200"/>
          </a:p>
          <a:p>
            <a:pPr marL="914400" lvl="1" indent="-293369" algn="l" rtl="0">
              <a:spcBef>
                <a:spcPts val="0"/>
              </a:spcBef>
              <a:spcAft>
                <a:spcPts val="0"/>
              </a:spcAft>
              <a:buSzPct val="100000"/>
              <a:buChar char="○"/>
            </a:pPr>
            <a:r>
              <a:rPr lang="en" sz="1200" u="sng">
                <a:solidFill>
                  <a:schemeClr val="hlink"/>
                </a:solidFill>
                <a:hlinkClick r:id="rId14" action="ppaction://hlinksldjump"/>
              </a:rPr>
              <a:t>Simulation (FR2)</a:t>
            </a:r>
            <a:endParaRPr sz="1200"/>
          </a:p>
          <a:p>
            <a:pPr marL="914400" lvl="1" indent="-293369" algn="l" rtl="0">
              <a:spcBef>
                <a:spcPts val="0"/>
              </a:spcBef>
              <a:spcAft>
                <a:spcPts val="0"/>
              </a:spcAft>
              <a:buSzPct val="100000"/>
              <a:buChar char="○"/>
            </a:pPr>
            <a:r>
              <a:rPr lang="en" sz="1200" u="sng">
                <a:solidFill>
                  <a:schemeClr val="hlink"/>
                </a:solidFill>
                <a:hlinkClick r:id="rId15" action="ppaction://hlinksldjump"/>
              </a:rPr>
              <a:t>Communication (FR3)</a:t>
            </a:r>
            <a:endParaRPr sz="1200"/>
          </a:p>
          <a:p>
            <a:pPr marL="914400" lvl="1" indent="-293369" algn="l" rtl="0">
              <a:spcBef>
                <a:spcPts val="0"/>
              </a:spcBef>
              <a:spcAft>
                <a:spcPts val="0"/>
              </a:spcAft>
              <a:buSzPct val="100000"/>
              <a:buChar char="○"/>
            </a:pPr>
            <a:r>
              <a:rPr lang="en" sz="1200" u="sng">
                <a:solidFill>
                  <a:schemeClr val="hlink"/>
                </a:solidFill>
                <a:hlinkClick r:id="rId16" action="ppaction://hlinksldjump"/>
              </a:rPr>
              <a:t>Modularity &amp; Extensibility (FR4)</a:t>
            </a:r>
            <a:endParaRPr sz="1200"/>
          </a:p>
          <a:p>
            <a:pPr marL="914400" lvl="1" indent="-293369" algn="l" rtl="0">
              <a:spcBef>
                <a:spcPts val="0"/>
              </a:spcBef>
              <a:spcAft>
                <a:spcPts val="0"/>
              </a:spcAft>
              <a:buSzPct val="100000"/>
              <a:buChar char="○"/>
            </a:pPr>
            <a:r>
              <a:rPr lang="en" sz="1200" u="sng">
                <a:solidFill>
                  <a:schemeClr val="hlink"/>
                </a:solidFill>
                <a:hlinkClick r:id="rId17" action="ppaction://hlinksldjump"/>
              </a:rPr>
              <a:t>Operation (FR5)</a:t>
            </a:r>
            <a:endParaRPr sz="1200"/>
          </a:p>
          <a:p>
            <a:pPr marL="457200" lvl="0" indent="-314960" algn="l" rtl="0">
              <a:spcBef>
                <a:spcPts val="0"/>
              </a:spcBef>
              <a:spcAft>
                <a:spcPts val="0"/>
              </a:spcAft>
              <a:buSzPct val="100000"/>
              <a:buChar char="●"/>
            </a:pPr>
            <a:r>
              <a:rPr lang="en" sz="1600" u="sng">
                <a:solidFill>
                  <a:schemeClr val="accent5"/>
                </a:solidFill>
                <a:hlinkClick r:id="rId18" action="ppaction://hlinksldjump">
                  <a:extLst>
                    <a:ext uri="{A12FA001-AC4F-418D-AE19-62706E023703}">
                      <ahyp:hlinkClr xmlns:ahyp="http://schemas.microsoft.com/office/drawing/2018/hyperlinkcolor" val="tx"/>
                    </a:ext>
                  </a:extLst>
                </a:hlinkClick>
              </a:rPr>
              <a:t>V&amp;V</a:t>
            </a:r>
            <a:endParaRPr sz="1600"/>
          </a:p>
          <a:p>
            <a:pPr marL="914400" lvl="1" indent="-293369" algn="l" rtl="0">
              <a:spcBef>
                <a:spcPts val="0"/>
              </a:spcBef>
              <a:spcAft>
                <a:spcPts val="0"/>
              </a:spcAft>
              <a:buSzPct val="100000"/>
              <a:buChar char="○"/>
            </a:pPr>
            <a:r>
              <a:rPr lang="en" sz="1200" u="sng">
                <a:solidFill>
                  <a:schemeClr val="accent5"/>
                </a:solidFill>
                <a:hlinkClick r:id="rId19" action="ppaction://hlinksldjump">
                  <a:extLst>
                    <a:ext uri="{A12FA001-AC4F-418D-AE19-62706E023703}">
                      <ahyp:hlinkClr xmlns:ahyp="http://schemas.microsoft.com/office/drawing/2018/hyperlinkcolor" val="tx"/>
                    </a:ext>
                  </a:extLst>
                </a:hlinkClick>
              </a:rPr>
              <a:t>Electronics - Power</a:t>
            </a:r>
            <a:endParaRPr sz="1200"/>
          </a:p>
          <a:p>
            <a:pPr marL="914400" lvl="1" indent="-293369" algn="l" rtl="0">
              <a:spcBef>
                <a:spcPts val="0"/>
              </a:spcBef>
              <a:spcAft>
                <a:spcPts val="0"/>
              </a:spcAft>
              <a:buSzPct val="100000"/>
              <a:buChar char="○"/>
            </a:pPr>
            <a:r>
              <a:rPr lang="en" sz="1200" u="sng">
                <a:solidFill>
                  <a:schemeClr val="accent5"/>
                </a:solidFill>
                <a:hlinkClick r:id="rId20" action="ppaction://hlinksldjump">
                  <a:extLst>
                    <a:ext uri="{A12FA001-AC4F-418D-AE19-62706E023703}">
                      <ahyp:hlinkClr xmlns:ahyp="http://schemas.microsoft.com/office/drawing/2018/hyperlinkcolor" val="tx"/>
                    </a:ext>
                  </a:extLst>
                </a:hlinkClick>
              </a:rPr>
              <a:t>Electronics - Battery</a:t>
            </a:r>
            <a:endParaRPr sz="1200"/>
          </a:p>
          <a:p>
            <a:pPr marL="914400" lvl="1" indent="-293369" algn="l" rtl="0">
              <a:spcBef>
                <a:spcPts val="0"/>
              </a:spcBef>
              <a:spcAft>
                <a:spcPts val="0"/>
              </a:spcAft>
              <a:buSzPct val="100000"/>
              <a:buChar char="○"/>
            </a:pPr>
            <a:r>
              <a:rPr lang="en" sz="1200" u="sng">
                <a:solidFill>
                  <a:schemeClr val="accent5"/>
                </a:solidFill>
                <a:hlinkClick r:id="rId21" action="ppaction://hlinksldjump">
                  <a:extLst>
                    <a:ext uri="{A12FA001-AC4F-418D-AE19-62706E023703}">
                      <ahyp:hlinkClr xmlns:ahyp="http://schemas.microsoft.com/office/drawing/2018/hyperlinkcolor" val="tx"/>
                    </a:ext>
                  </a:extLst>
                </a:hlinkClick>
              </a:rPr>
              <a:t>Simulation &amp; Software</a:t>
            </a:r>
            <a:endParaRPr sz="1200"/>
          </a:p>
          <a:p>
            <a:pPr marL="914400" lvl="1" indent="-293369" algn="l" rtl="0">
              <a:spcBef>
                <a:spcPts val="0"/>
              </a:spcBef>
              <a:spcAft>
                <a:spcPts val="0"/>
              </a:spcAft>
              <a:buSzPct val="100000"/>
              <a:buChar char="○"/>
            </a:pPr>
            <a:r>
              <a:rPr lang="en" sz="1200" u="sng">
                <a:solidFill>
                  <a:schemeClr val="accent5"/>
                </a:solidFill>
                <a:hlinkClick r:id="rId22" action="ppaction://hlinksldjump">
                  <a:extLst>
                    <a:ext uri="{A12FA001-AC4F-418D-AE19-62706E023703}">
                      <ahyp:hlinkClr xmlns:ahyp="http://schemas.microsoft.com/office/drawing/2018/hyperlinkcolor" val="tx"/>
                    </a:ext>
                  </a:extLst>
                </a:hlinkClick>
              </a:rPr>
              <a:t>MATLAB Thermal Model</a:t>
            </a:r>
            <a:endParaRPr sz="900"/>
          </a:p>
        </p:txBody>
      </p:sp>
      <p:sp>
        <p:nvSpPr>
          <p:cNvPr id="1072" name="Google Shape;1072;g103b319fe01_11_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79</a:t>
            </a:fld>
            <a:endParaRPr>
              <a:latin typeface="Arial"/>
              <a:ea typeface="Arial"/>
              <a:cs typeface="Arial"/>
              <a:sym typeface="Arial"/>
            </a:endParaRPr>
          </a:p>
        </p:txBody>
      </p:sp>
      <p:sp>
        <p:nvSpPr>
          <p:cNvPr id="1073" name="Google Shape;1073;g103b319fe01_11_1"/>
          <p:cNvSpPr txBox="1">
            <a:spLocks noGrp="1"/>
          </p:cNvSpPr>
          <p:nvPr>
            <p:ph type="body" idx="1"/>
          </p:nvPr>
        </p:nvSpPr>
        <p:spPr>
          <a:xfrm>
            <a:off x="4569600" y="1152475"/>
            <a:ext cx="4257900" cy="3838200"/>
          </a:xfrm>
          <a:prstGeom prst="rect">
            <a:avLst/>
          </a:prstGeom>
        </p:spPr>
        <p:txBody>
          <a:bodyPr spcFirstLastPara="1" wrap="square" lIns="91425" tIns="91425" rIns="91425" bIns="91425" anchor="t" anchorCtr="0">
            <a:noAutofit/>
          </a:bodyPr>
          <a:lstStyle/>
          <a:p>
            <a:pPr marL="457200" lvl="0" indent="-314325" algn="l" rtl="0">
              <a:spcBef>
                <a:spcPts val="0"/>
              </a:spcBef>
              <a:spcAft>
                <a:spcPts val="0"/>
              </a:spcAft>
              <a:buSzPts val="1350"/>
              <a:buChar char="●"/>
            </a:pPr>
            <a:r>
              <a:rPr lang="en" sz="1350" u="sng">
                <a:solidFill>
                  <a:schemeClr val="hlink"/>
                </a:solidFill>
                <a:hlinkClick r:id="rId23" action="ppaction://hlinksldjump"/>
              </a:rPr>
              <a:t>Testing Plans</a:t>
            </a:r>
            <a:endParaRPr sz="1350"/>
          </a:p>
          <a:p>
            <a:pPr marL="914400" lvl="1" indent="-292100" algn="l" rtl="0">
              <a:spcBef>
                <a:spcPts val="0"/>
              </a:spcBef>
              <a:spcAft>
                <a:spcPts val="0"/>
              </a:spcAft>
              <a:buSzPts val="1000"/>
              <a:buChar char="○"/>
            </a:pPr>
            <a:r>
              <a:rPr lang="en" sz="1000" u="sng">
                <a:solidFill>
                  <a:schemeClr val="hlink"/>
                </a:solidFill>
                <a:hlinkClick r:id="rId24" action="ppaction://hlinksldjump"/>
              </a:rPr>
              <a:t>Simulation &amp; Software</a:t>
            </a:r>
            <a:endParaRPr sz="1000"/>
          </a:p>
          <a:p>
            <a:pPr marL="914400" lvl="1" indent="-292100" algn="l" rtl="0">
              <a:spcBef>
                <a:spcPts val="0"/>
              </a:spcBef>
              <a:spcAft>
                <a:spcPts val="0"/>
              </a:spcAft>
              <a:buSzPts val="1000"/>
              <a:buChar char="○"/>
            </a:pPr>
            <a:r>
              <a:rPr lang="en" sz="1000" u="sng">
                <a:solidFill>
                  <a:schemeClr val="hlink"/>
                </a:solidFill>
                <a:hlinkClick r:id="rId25" action="ppaction://hlinksldjump"/>
              </a:rPr>
              <a:t>Electronics</a:t>
            </a:r>
            <a:endParaRPr sz="1000"/>
          </a:p>
          <a:p>
            <a:pPr marL="914400" lvl="1" indent="-292100" algn="l" rtl="0">
              <a:spcBef>
                <a:spcPts val="0"/>
              </a:spcBef>
              <a:spcAft>
                <a:spcPts val="0"/>
              </a:spcAft>
              <a:buSzPts val="1000"/>
              <a:buChar char="○"/>
            </a:pPr>
            <a:r>
              <a:rPr lang="en" sz="1000" u="sng">
                <a:solidFill>
                  <a:schemeClr val="hlink"/>
                </a:solidFill>
                <a:hlinkClick r:id="rId26" action="ppaction://hlinksldjump"/>
              </a:rPr>
              <a:t>C&amp;DH</a:t>
            </a:r>
            <a:endParaRPr sz="1000"/>
          </a:p>
          <a:p>
            <a:pPr marL="914400" lvl="1" indent="-292100" algn="l" rtl="0">
              <a:spcBef>
                <a:spcPts val="0"/>
              </a:spcBef>
              <a:spcAft>
                <a:spcPts val="0"/>
              </a:spcAft>
              <a:buSzPts val="1000"/>
              <a:buChar char="○"/>
            </a:pPr>
            <a:r>
              <a:rPr lang="en" sz="1000" u="sng">
                <a:solidFill>
                  <a:schemeClr val="hlink"/>
                </a:solidFill>
                <a:hlinkClick r:id="rId27" action="ppaction://hlinksldjump"/>
              </a:rPr>
              <a:t>Structures &amp; Thermal</a:t>
            </a:r>
            <a:endParaRPr sz="1000"/>
          </a:p>
          <a:p>
            <a:pPr marL="914400" lvl="1" indent="-292100" algn="l" rtl="0">
              <a:spcBef>
                <a:spcPts val="0"/>
              </a:spcBef>
              <a:spcAft>
                <a:spcPts val="0"/>
              </a:spcAft>
              <a:buSzPts val="1000"/>
              <a:buChar char="○"/>
            </a:pPr>
            <a:r>
              <a:rPr lang="en" sz="1000" u="sng">
                <a:solidFill>
                  <a:schemeClr val="hlink"/>
                </a:solidFill>
                <a:hlinkClick r:id="rId28" action="ppaction://hlinksldjump"/>
              </a:rPr>
              <a:t>RF</a:t>
            </a:r>
            <a:endParaRPr sz="1000"/>
          </a:p>
          <a:p>
            <a:pPr marL="914400" lvl="1" indent="-292100" algn="l" rtl="0">
              <a:spcBef>
                <a:spcPts val="0"/>
              </a:spcBef>
              <a:spcAft>
                <a:spcPts val="0"/>
              </a:spcAft>
              <a:buSzPts val="1000"/>
              <a:buChar char="○"/>
            </a:pPr>
            <a:r>
              <a:rPr lang="en" sz="1000" u="sng">
                <a:solidFill>
                  <a:schemeClr val="hlink"/>
                </a:solidFill>
                <a:hlinkClick r:id="rId29" action="ppaction://hlinksldjump"/>
              </a:rPr>
              <a:t>Integration Tests</a:t>
            </a:r>
            <a:endParaRPr sz="1000"/>
          </a:p>
          <a:p>
            <a:pPr marL="457200" lvl="0" indent="-314325" algn="l" rtl="0">
              <a:spcBef>
                <a:spcPts val="0"/>
              </a:spcBef>
              <a:spcAft>
                <a:spcPts val="0"/>
              </a:spcAft>
              <a:buSzPts val="1350"/>
              <a:buChar char="●"/>
            </a:pPr>
            <a:r>
              <a:rPr lang="en" sz="1350" u="sng">
                <a:solidFill>
                  <a:schemeClr val="accent5"/>
                </a:solidFill>
                <a:hlinkClick r:id="rId30" action="ppaction://hlinksldjump">
                  <a:extLst>
                    <a:ext uri="{A12FA001-AC4F-418D-AE19-62706E023703}">
                      <ahyp:hlinkClr xmlns:ahyp="http://schemas.microsoft.com/office/drawing/2018/hyperlinkcolor" val="tx"/>
                    </a:ext>
                  </a:extLst>
                </a:hlinkClick>
              </a:rPr>
              <a:t>Manufacturing</a:t>
            </a:r>
            <a:endParaRPr sz="1350"/>
          </a:p>
          <a:p>
            <a:pPr marL="457200" lvl="0" indent="-314325" algn="l" rtl="0">
              <a:spcBef>
                <a:spcPts val="0"/>
              </a:spcBef>
              <a:spcAft>
                <a:spcPts val="0"/>
              </a:spcAft>
              <a:buSzPts val="1350"/>
              <a:buChar char="●"/>
            </a:pPr>
            <a:r>
              <a:rPr lang="en" sz="1350" u="sng">
                <a:solidFill>
                  <a:schemeClr val="accent5"/>
                </a:solidFill>
                <a:hlinkClick r:id="rId31" action="ppaction://hlinksldjump">
                  <a:extLst>
                    <a:ext uri="{A12FA001-AC4F-418D-AE19-62706E023703}">
                      <ahyp:hlinkClr xmlns:ahyp="http://schemas.microsoft.com/office/drawing/2018/hyperlinkcolor" val="tx"/>
                    </a:ext>
                  </a:extLst>
                </a:hlinkClick>
              </a:rPr>
              <a:t>Risks &amp; Mitigation</a:t>
            </a:r>
            <a:endParaRPr sz="1350"/>
          </a:p>
          <a:p>
            <a:pPr marL="914400" lvl="1" indent="-292100" algn="l" rtl="0">
              <a:spcBef>
                <a:spcPts val="0"/>
              </a:spcBef>
              <a:spcAft>
                <a:spcPts val="0"/>
              </a:spcAft>
              <a:buSzPts val="1000"/>
              <a:buChar char="○"/>
            </a:pPr>
            <a:r>
              <a:rPr lang="en" sz="1000" u="sng">
                <a:solidFill>
                  <a:schemeClr val="accent5"/>
                </a:solidFill>
                <a:hlinkClick r:id="rId32" action="ppaction://hlinksldjump">
                  <a:extLst>
                    <a:ext uri="{A12FA001-AC4F-418D-AE19-62706E023703}">
                      <ahyp:hlinkClr xmlns:ahyp="http://schemas.microsoft.com/office/drawing/2018/hyperlinkcolor" val="tx"/>
                    </a:ext>
                  </a:extLst>
                </a:hlinkClick>
              </a:rPr>
              <a:t>RF</a:t>
            </a:r>
            <a:endParaRPr sz="1000"/>
          </a:p>
          <a:p>
            <a:pPr marL="914400" lvl="1" indent="-292100" algn="l" rtl="0">
              <a:spcBef>
                <a:spcPts val="0"/>
              </a:spcBef>
              <a:spcAft>
                <a:spcPts val="0"/>
              </a:spcAft>
              <a:buSzPts val="1000"/>
              <a:buChar char="○"/>
            </a:pPr>
            <a:r>
              <a:rPr lang="en" sz="1000" u="sng">
                <a:solidFill>
                  <a:schemeClr val="accent5"/>
                </a:solidFill>
                <a:hlinkClick r:id="rId33" action="ppaction://hlinksldjump">
                  <a:extLst>
                    <a:ext uri="{A12FA001-AC4F-418D-AE19-62706E023703}">
                      <ahyp:hlinkClr xmlns:ahyp="http://schemas.microsoft.com/office/drawing/2018/hyperlinkcolor" val="tx"/>
                    </a:ext>
                  </a:extLst>
                </a:hlinkClick>
              </a:rPr>
              <a:t>V&amp;V/Test Plan</a:t>
            </a:r>
            <a:endParaRPr sz="1000"/>
          </a:p>
          <a:p>
            <a:pPr marL="914400" lvl="1" indent="-292100" algn="l" rtl="0">
              <a:spcBef>
                <a:spcPts val="0"/>
              </a:spcBef>
              <a:spcAft>
                <a:spcPts val="0"/>
              </a:spcAft>
              <a:buSzPts val="1000"/>
              <a:buChar char="○"/>
            </a:pPr>
            <a:r>
              <a:rPr lang="en" sz="1000" u="sng">
                <a:solidFill>
                  <a:schemeClr val="accent5"/>
                </a:solidFill>
                <a:hlinkClick r:id="rId34" action="ppaction://hlinksldjump">
                  <a:extLst>
                    <a:ext uri="{A12FA001-AC4F-418D-AE19-62706E023703}">
                      <ahyp:hlinkClr xmlns:ahyp="http://schemas.microsoft.com/office/drawing/2018/hyperlinkcolor" val="tx"/>
                    </a:ext>
                  </a:extLst>
                </a:hlinkClick>
              </a:rPr>
              <a:t>Software</a:t>
            </a:r>
            <a:endParaRPr sz="1000"/>
          </a:p>
          <a:p>
            <a:pPr marL="457200" lvl="0" indent="-314325" algn="l" rtl="0">
              <a:spcBef>
                <a:spcPts val="0"/>
              </a:spcBef>
              <a:spcAft>
                <a:spcPts val="0"/>
              </a:spcAft>
              <a:buSzPts val="1350"/>
              <a:buChar char="●"/>
            </a:pPr>
            <a:r>
              <a:rPr lang="en" sz="1350" u="sng">
                <a:solidFill>
                  <a:schemeClr val="hlink"/>
                </a:solidFill>
                <a:hlinkClick r:id="rId35" action="ppaction://hlinksldjump"/>
              </a:rPr>
              <a:t>Project Planning</a:t>
            </a:r>
            <a:endParaRPr sz="1350"/>
          </a:p>
          <a:p>
            <a:pPr marL="914400" lvl="1" indent="-292100" algn="l" rtl="0">
              <a:spcBef>
                <a:spcPts val="0"/>
              </a:spcBef>
              <a:spcAft>
                <a:spcPts val="0"/>
              </a:spcAft>
              <a:buSzPts val="1000"/>
              <a:buChar char="○"/>
            </a:pPr>
            <a:r>
              <a:rPr lang="en" sz="1000" u="sng">
                <a:solidFill>
                  <a:schemeClr val="hlink"/>
                </a:solidFill>
                <a:hlinkClick r:id="rId36" action="ppaction://hlinksldjump"/>
              </a:rPr>
              <a:t>Structures Cost Breakdown</a:t>
            </a:r>
            <a:endParaRPr sz="1000"/>
          </a:p>
          <a:p>
            <a:pPr marL="914400" lvl="1" indent="-292100" algn="l" rtl="0">
              <a:spcBef>
                <a:spcPts val="0"/>
              </a:spcBef>
              <a:spcAft>
                <a:spcPts val="0"/>
              </a:spcAft>
              <a:buSzPts val="1000"/>
              <a:buChar char="○"/>
            </a:pPr>
            <a:r>
              <a:rPr lang="en" sz="1000" u="sng">
                <a:solidFill>
                  <a:schemeClr val="hlink"/>
                </a:solidFill>
                <a:hlinkClick r:id="rId37" action="ppaction://hlinksldjump"/>
              </a:rPr>
              <a:t>RF Cost Breakdown</a:t>
            </a:r>
            <a:endParaRPr sz="1000"/>
          </a:p>
          <a:p>
            <a:pPr marL="914400" lvl="1" indent="-292100" algn="l" rtl="0">
              <a:spcBef>
                <a:spcPts val="0"/>
              </a:spcBef>
              <a:spcAft>
                <a:spcPts val="0"/>
              </a:spcAft>
              <a:buSzPts val="1000"/>
              <a:buChar char="○"/>
            </a:pPr>
            <a:r>
              <a:rPr lang="en" sz="1000" u="sng">
                <a:solidFill>
                  <a:schemeClr val="hlink"/>
                </a:solidFill>
                <a:hlinkClick r:id="rId38" action="ppaction://hlinksldjump"/>
              </a:rPr>
              <a:t>Electronics Cost Breakdown</a:t>
            </a:r>
            <a:endParaRPr sz="1000"/>
          </a:p>
          <a:p>
            <a:pPr marL="914400" lvl="1" indent="-292100" algn="l" rtl="0">
              <a:spcBef>
                <a:spcPts val="0"/>
              </a:spcBef>
              <a:spcAft>
                <a:spcPts val="0"/>
              </a:spcAft>
              <a:buSzPts val="1000"/>
              <a:buChar char="○"/>
            </a:pPr>
            <a:r>
              <a:rPr lang="en" sz="1000" u="sng">
                <a:solidFill>
                  <a:schemeClr val="hlink"/>
                </a:solidFill>
                <a:hlinkClick r:id="rId39" action="ppaction://hlinksldjump"/>
              </a:rPr>
              <a:t>Major Tests</a:t>
            </a:r>
            <a:endParaRPr sz="10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g10214ba2912_0_21"/>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Concept of Operations - Structures</a:t>
            </a:r>
            <a:endParaRPr/>
          </a:p>
        </p:txBody>
      </p:sp>
      <p:sp>
        <p:nvSpPr>
          <p:cNvPr id="141" name="Google Shape;141;g10214ba2912_0_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8</a:t>
            </a:fld>
            <a:endParaRPr>
              <a:latin typeface="Arial"/>
              <a:ea typeface="Arial"/>
              <a:cs typeface="Arial"/>
              <a:sym typeface="Arial"/>
            </a:endParaRPr>
          </a:p>
        </p:txBody>
      </p:sp>
      <p:pic>
        <p:nvPicPr>
          <p:cNvPr id="142" name="Google Shape;142;g10214ba2912_0_21"/>
          <p:cNvPicPr preferRelativeResize="0"/>
          <p:nvPr/>
        </p:nvPicPr>
        <p:blipFill rotWithShape="1">
          <a:blip r:embed="rId3">
            <a:alphaModFix/>
          </a:blip>
          <a:srcRect/>
          <a:stretch/>
        </p:blipFill>
        <p:spPr>
          <a:xfrm>
            <a:off x="863150" y="948475"/>
            <a:ext cx="7711699" cy="4061399"/>
          </a:xfrm>
          <a:prstGeom prst="rect">
            <a:avLst/>
          </a:prstGeom>
          <a:noFill/>
          <a:ln>
            <a:noFill/>
          </a:ln>
        </p:spPr>
      </p:pic>
      <p:pic>
        <p:nvPicPr>
          <p:cNvPr id="143" name="Google Shape;143;g10214ba2912_0_21"/>
          <p:cNvPicPr preferRelativeResize="0"/>
          <p:nvPr/>
        </p:nvPicPr>
        <p:blipFill>
          <a:blip r:embed="rId4">
            <a:alphaModFix/>
          </a:blip>
          <a:stretch>
            <a:fillRect/>
          </a:stretch>
        </p:blipFill>
        <p:spPr>
          <a:xfrm>
            <a:off x="863150" y="948475"/>
            <a:ext cx="7711699" cy="4061399"/>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sp>
        <p:nvSpPr>
          <p:cNvPr id="1078" name="Google Shape;1078;g1045409f177_4_20"/>
          <p:cNvSpPr txBox="1">
            <a:spLocks noGrp="1"/>
          </p:cNvSpPr>
          <p:nvPr>
            <p:ph type="title"/>
          </p:nvPr>
        </p:nvSpPr>
        <p:spPr>
          <a:xfrm>
            <a:off x="740664" y="742950"/>
            <a:ext cx="6367800" cy="3657600"/>
          </a:xfrm>
          <a:prstGeom prst="rect">
            <a:avLst/>
          </a:prstGeom>
        </p:spPr>
        <p:txBody>
          <a:bodyPr spcFirstLastPara="1" wrap="square" lIns="274300" tIns="91425" rIns="91425" bIns="91425" anchor="ctr" anchorCtr="0">
            <a:normAutofit/>
          </a:bodyPr>
          <a:lstStyle/>
          <a:p>
            <a:pPr marL="0" lvl="0" indent="0" algn="ctr" rtl="0">
              <a:spcBef>
                <a:spcPts val="0"/>
              </a:spcBef>
              <a:spcAft>
                <a:spcPts val="0"/>
              </a:spcAft>
              <a:buClr>
                <a:schemeClr val="dk1"/>
              </a:buClr>
              <a:buSzPts val="1100"/>
              <a:buFont typeface="Arial"/>
              <a:buNone/>
            </a:pPr>
            <a:r>
              <a:rPr lang="en" sz="6000"/>
              <a:t>Backup:</a:t>
            </a:r>
            <a:endParaRPr sz="6000"/>
          </a:p>
          <a:p>
            <a:pPr marL="0" lvl="0" indent="0" algn="ctr" rtl="0">
              <a:spcBef>
                <a:spcPts val="0"/>
              </a:spcBef>
              <a:spcAft>
                <a:spcPts val="0"/>
              </a:spcAft>
              <a:buClr>
                <a:schemeClr val="dk1"/>
              </a:buClr>
              <a:buSzPts val="1100"/>
              <a:buFont typeface="Arial"/>
              <a:buNone/>
            </a:pPr>
            <a:r>
              <a:rPr lang="en" sz="6000"/>
              <a:t>Design Solution</a:t>
            </a:r>
            <a:endParaRPr sz="6000"/>
          </a:p>
        </p:txBody>
      </p:sp>
      <p:sp>
        <p:nvSpPr>
          <p:cNvPr id="1079" name="Google Shape;1079;g1045409f177_4_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80</a:t>
            </a:fld>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083"/>
        <p:cNvGrpSpPr/>
        <p:nvPr/>
      </p:nvGrpSpPr>
      <p:grpSpPr>
        <a:xfrm>
          <a:off x="0" y="0"/>
          <a:ext cx="0" cy="0"/>
          <a:chOff x="0" y="0"/>
          <a:chExt cx="0" cy="0"/>
        </a:xfrm>
      </p:grpSpPr>
      <p:sp>
        <p:nvSpPr>
          <p:cNvPr id="1084" name="Google Shape;1084;g1045409f177_4_32"/>
          <p:cNvSpPr/>
          <p:nvPr/>
        </p:nvSpPr>
        <p:spPr>
          <a:xfrm>
            <a:off x="69150" y="4408725"/>
            <a:ext cx="605100" cy="734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g1045409f177_4_32"/>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Functional Block Diagram - Hardware</a:t>
            </a:r>
            <a:endParaRPr/>
          </a:p>
        </p:txBody>
      </p:sp>
      <p:sp>
        <p:nvSpPr>
          <p:cNvPr id="1086" name="Google Shape;1086;g1045409f177_4_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81</a:t>
            </a:fld>
            <a:endParaRPr>
              <a:latin typeface="Arial"/>
              <a:ea typeface="Arial"/>
              <a:cs typeface="Arial"/>
              <a:sym typeface="Arial"/>
            </a:endParaRPr>
          </a:p>
        </p:txBody>
      </p:sp>
      <p:pic>
        <p:nvPicPr>
          <p:cNvPr id="1087" name="Google Shape;1087;g1045409f177_4_32"/>
          <p:cNvPicPr preferRelativeResize="0"/>
          <p:nvPr/>
        </p:nvPicPr>
        <p:blipFill rotWithShape="1">
          <a:blip r:embed="rId3">
            <a:alphaModFix/>
          </a:blip>
          <a:srcRect/>
          <a:stretch/>
        </p:blipFill>
        <p:spPr>
          <a:xfrm>
            <a:off x="222134" y="1387260"/>
            <a:ext cx="8788209" cy="3025259"/>
          </a:xfrm>
          <a:prstGeom prst="rect">
            <a:avLst/>
          </a:prstGeom>
          <a:noFill/>
          <a:ln>
            <a:noFill/>
          </a:ln>
        </p:spPr>
      </p:pic>
      <p:sp>
        <p:nvSpPr>
          <p:cNvPr id="1088" name="Google Shape;1088;g1045409f177_4_32"/>
          <p:cNvSpPr/>
          <p:nvPr/>
        </p:nvSpPr>
        <p:spPr>
          <a:xfrm>
            <a:off x="113275" y="1261430"/>
            <a:ext cx="7247100" cy="3337500"/>
          </a:xfrm>
          <a:prstGeom prst="rect">
            <a:avLst/>
          </a:prstGeom>
          <a:noFill/>
          <a:ln w="38100" cap="flat" cmpd="sng">
            <a:solidFill>
              <a:srgbClr val="F4CCC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sp>
        <p:nvSpPr>
          <p:cNvPr id="1093" name="Google Shape;1093;g1045409f177_4_40"/>
          <p:cNvSpPr txBox="1"/>
          <p:nvPr/>
        </p:nvSpPr>
        <p:spPr>
          <a:xfrm>
            <a:off x="4576715" y="4540000"/>
            <a:ext cx="16041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Sparkfun Electronics ROB - 14391 </a:t>
            </a:r>
            <a:endParaRPr sz="1200">
              <a:latin typeface="Helvetica Neue"/>
              <a:ea typeface="Helvetica Neue"/>
              <a:cs typeface="Helvetica Neue"/>
              <a:sym typeface="Helvetica Neue"/>
            </a:endParaRPr>
          </a:p>
        </p:txBody>
      </p:sp>
      <p:pic>
        <p:nvPicPr>
          <p:cNvPr id="1094" name="Google Shape;1094;g1045409f177_4_40"/>
          <p:cNvPicPr preferRelativeResize="0"/>
          <p:nvPr/>
        </p:nvPicPr>
        <p:blipFill>
          <a:blip r:embed="rId3">
            <a:alphaModFix/>
          </a:blip>
          <a:stretch>
            <a:fillRect/>
          </a:stretch>
        </p:blipFill>
        <p:spPr>
          <a:xfrm>
            <a:off x="4708706" y="3587282"/>
            <a:ext cx="1356900" cy="965494"/>
          </a:xfrm>
          <a:prstGeom prst="rect">
            <a:avLst/>
          </a:prstGeom>
          <a:noFill/>
          <a:ln>
            <a:noFill/>
          </a:ln>
        </p:spPr>
      </p:pic>
      <p:sp>
        <p:nvSpPr>
          <p:cNvPr id="1095" name="Google Shape;1095;g1045409f177_4_40"/>
          <p:cNvSpPr/>
          <p:nvPr/>
        </p:nvSpPr>
        <p:spPr>
          <a:xfrm>
            <a:off x="69150" y="4408725"/>
            <a:ext cx="605100" cy="734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g1045409f177_4_40"/>
          <p:cNvSpPr txBox="1">
            <a:spLocks noGrp="1"/>
          </p:cNvSpPr>
          <p:nvPr>
            <p:ph type="title"/>
          </p:nvPr>
        </p:nvSpPr>
        <p:spPr>
          <a:xfrm>
            <a:off x="228600" y="113675"/>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Electronics Hardware </a:t>
            </a:r>
            <a:r>
              <a:rPr lang="e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9"/>
                  </a:ext>
                </a:extLst>
              </a:rPr>
              <a:t>Solution</a:t>
            </a:r>
            <a:endParaRPr/>
          </a:p>
        </p:txBody>
      </p:sp>
      <p:graphicFrame>
        <p:nvGraphicFramePr>
          <p:cNvPr id="1097" name="Google Shape;1097;g1045409f177_4_40"/>
          <p:cNvGraphicFramePr/>
          <p:nvPr/>
        </p:nvGraphicFramePr>
        <p:xfrm>
          <a:off x="228609" y="688314"/>
          <a:ext cx="3000000" cy="3000000"/>
        </p:xfrm>
        <a:graphic>
          <a:graphicData uri="http://schemas.openxmlformats.org/drawingml/2006/table">
            <a:tbl>
              <a:tblPr>
                <a:noFill/>
                <a:tableStyleId>{42A4F924-6D4B-4CF7-BB84-CEE68687BB97}</a:tableStyleId>
              </a:tblPr>
              <a:tblGrid>
                <a:gridCol w="1920725">
                  <a:extLst>
                    <a:ext uri="{9D8B030D-6E8A-4147-A177-3AD203B41FA5}">
                      <a16:colId xmlns:a16="http://schemas.microsoft.com/office/drawing/2014/main" val="20000"/>
                    </a:ext>
                  </a:extLst>
                </a:gridCol>
                <a:gridCol w="3383050">
                  <a:extLst>
                    <a:ext uri="{9D8B030D-6E8A-4147-A177-3AD203B41FA5}">
                      <a16:colId xmlns:a16="http://schemas.microsoft.com/office/drawing/2014/main" val="20001"/>
                    </a:ext>
                  </a:extLst>
                </a:gridCol>
                <a:gridCol w="3383050">
                  <a:extLst>
                    <a:ext uri="{9D8B030D-6E8A-4147-A177-3AD203B41FA5}">
                      <a16:colId xmlns:a16="http://schemas.microsoft.com/office/drawing/2014/main" val="20002"/>
                    </a:ext>
                  </a:extLst>
                </a:gridCol>
              </a:tblGrid>
              <a:tr h="448575">
                <a:tc>
                  <a:txBody>
                    <a:bodyPr/>
                    <a:lstStyle/>
                    <a:p>
                      <a:pPr marL="0" lvl="0" indent="0" algn="l" rtl="0">
                        <a:spcBef>
                          <a:spcPts val="0"/>
                        </a:spcBef>
                        <a:spcAft>
                          <a:spcPts val="0"/>
                        </a:spcAft>
                        <a:buNone/>
                      </a:pPr>
                      <a:r>
                        <a:rPr lang="en" b="1">
                          <a:solidFill>
                            <a:schemeClr val="dk1"/>
                          </a:solidFill>
                          <a:latin typeface="Helvetica Neue"/>
                          <a:ea typeface="Helvetica Neue"/>
                          <a:cs typeface="Helvetica Neue"/>
                          <a:sym typeface="Helvetica Neue"/>
                        </a:rPr>
                        <a:t>Hardware List</a:t>
                      </a:r>
                      <a:endParaRPr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 b="1">
                          <a:solidFill>
                            <a:schemeClr val="dk1"/>
                          </a:solidFill>
                          <a:latin typeface="Helvetica Neue"/>
                          <a:ea typeface="Helvetica Neue"/>
                          <a:cs typeface="Helvetica Neue"/>
                          <a:sym typeface="Helvetica Neue"/>
                        </a:rPr>
                        <a:t>Product Name</a:t>
                      </a:r>
                      <a:endParaRPr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 b="1">
                          <a:solidFill>
                            <a:schemeClr val="dk1"/>
                          </a:solidFill>
                          <a:latin typeface="Helvetica Neue"/>
                          <a:ea typeface="Helvetica Neue"/>
                          <a:cs typeface="Helvetica Neue"/>
                          <a:sym typeface="Helvetica Neue"/>
                        </a:rPr>
                        <a:t>Relevant Specifications</a:t>
                      </a:r>
                      <a:endParaRPr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r h="448575">
                <a:tc>
                  <a:txBody>
                    <a:bodyPr/>
                    <a:lstStyle/>
                    <a:p>
                      <a:pPr marL="0" lvl="0" indent="0" algn="l" rtl="0">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Voltage Converter</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LM2577 Boost Converter</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448575">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GPS Sensor</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Adafruit Ultimate GPS</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2m accuracy</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445000">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Camera</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Small USB webcam</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448575">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Pan Tilt Actuator </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Sparkfun Electronics ROB - 14391 </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448575">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Battery</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Renogy 12V 100Ah gel battery</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dirty="0">
                          <a:solidFill>
                            <a:schemeClr val="dk1"/>
                          </a:solidFill>
                          <a:latin typeface="Helvetica Neue"/>
                          <a:ea typeface="Helvetica Neue"/>
                          <a:cs typeface="Helvetica Neue"/>
                          <a:sym typeface="Helvetica Neue"/>
                        </a:rPr>
                        <a:t>Battery for Testing</a:t>
                      </a:r>
                      <a:endParaRPr dirty="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1098" name="Google Shape;1098;g1045409f177_4_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82</a:t>
            </a:fld>
            <a:endParaRPr>
              <a:latin typeface="Arial"/>
              <a:ea typeface="Arial"/>
              <a:cs typeface="Arial"/>
              <a:sym typeface="Arial"/>
            </a:endParaRPr>
          </a:p>
        </p:txBody>
      </p:sp>
      <p:sp>
        <p:nvSpPr>
          <p:cNvPr id="1099" name="Google Shape;1099;g1045409f177_4_40"/>
          <p:cNvSpPr txBox="1"/>
          <p:nvPr/>
        </p:nvSpPr>
        <p:spPr>
          <a:xfrm>
            <a:off x="476144" y="4544948"/>
            <a:ext cx="1442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LM2577 Boost Converter</a:t>
            </a:r>
            <a:endParaRPr sz="1000">
              <a:latin typeface="Helvetica Neue"/>
              <a:ea typeface="Helvetica Neue"/>
              <a:cs typeface="Helvetica Neue"/>
              <a:sym typeface="Helvetica Neue"/>
            </a:endParaRPr>
          </a:p>
        </p:txBody>
      </p:sp>
      <p:sp>
        <p:nvSpPr>
          <p:cNvPr id="1100" name="Google Shape;1100;g1045409f177_4_40"/>
          <p:cNvSpPr txBox="1"/>
          <p:nvPr/>
        </p:nvSpPr>
        <p:spPr>
          <a:xfrm>
            <a:off x="2690853" y="4544925"/>
            <a:ext cx="11478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Adafruit Ultimate GPS</a:t>
            </a:r>
            <a:endParaRPr sz="1200">
              <a:latin typeface="Helvetica Neue"/>
              <a:ea typeface="Helvetica Neue"/>
              <a:cs typeface="Helvetica Neue"/>
              <a:sym typeface="Helvetica Neue"/>
            </a:endParaRPr>
          </a:p>
        </p:txBody>
      </p:sp>
      <p:pic>
        <p:nvPicPr>
          <p:cNvPr id="1101" name="Google Shape;1101;g1045409f177_4_40"/>
          <p:cNvPicPr preferRelativeResize="0"/>
          <p:nvPr/>
        </p:nvPicPr>
        <p:blipFill>
          <a:blip r:embed="rId4">
            <a:alphaModFix/>
          </a:blip>
          <a:stretch>
            <a:fillRect/>
          </a:stretch>
        </p:blipFill>
        <p:spPr>
          <a:xfrm rot="-5400000">
            <a:off x="2832382" y="3538913"/>
            <a:ext cx="818895" cy="1085100"/>
          </a:xfrm>
          <a:prstGeom prst="rect">
            <a:avLst/>
          </a:prstGeom>
          <a:noFill/>
          <a:ln>
            <a:noFill/>
          </a:ln>
        </p:spPr>
      </p:pic>
      <p:pic>
        <p:nvPicPr>
          <p:cNvPr id="1102" name="Google Shape;1102;g1045409f177_4_40"/>
          <p:cNvPicPr preferRelativeResize="0"/>
          <p:nvPr/>
        </p:nvPicPr>
        <p:blipFill>
          <a:blip r:embed="rId5">
            <a:alphaModFix/>
          </a:blip>
          <a:stretch>
            <a:fillRect/>
          </a:stretch>
        </p:blipFill>
        <p:spPr>
          <a:xfrm>
            <a:off x="6964225" y="3466722"/>
            <a:ext cx="1119700" cy="1085100"/>
          </a:xfrm>
          <a:prstGeom prst="rect">
            <a:avLst/>
          </a:prstGeom>
          <a:noFill/>
          <a:ln>
            <a:noFill/>
          </a:ln>
        </p:spPr>
      </p:pic>
      <p:sp>
        <p:nvSpPr>
          <p:cNvPr id="1103" name="Google Shape;1103;g1045409f177_4_40"/>
          <p:cNvSpPr txBox="1"/>
          <p:nvPr/>
        </p:nvSpPr>
        <p:spPr>
          <a:xfrm>
            <a:off x="6787069" y="4531096"/>
            <a:ext cx="13569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Smart USB Webcam</a:t>
            </a:r>
            <a:endParaRPr sz="1200">
              <a:latin typeface="Helvetica Neue"/>
              <a:ea typeface="Helvetica Neue"/>
              <a:cs typeface="Helvetica Neue"/>
              <a:sym typeface="Helvetica Neue"/>
            </a:endParaRPr>
          </a:p>
        </p:txBody>
      </p:sp>
      <p:pic>
        <p:nvPicPr>
          <p:cNvPr id="1104" name="Google Shape;1104;g1045409f177_4_40"/>
          <p:cNvPicPr preferRelativeResize="0"/>
          <p:nvPr/>
        </p:nvPicPr>
        <p:blipFill>
          <a:blip r:embed="rId6">
            <a:alphaModFix/>
          </a:blip>
          <a:stretch>
            <a:fillRect/>
          </a:stretch>
        </p:blipFill>
        <p:spPr>
          <a:xfrm rot="-5231612">
            <a:off x="744093" y="3385550"/>
            <a:ext cx="978113" cy="1262423"/>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108"/>
        <p:cNvGrpSpPr/>
        <p:nvPr/>
      </p:nvGrpSpPr>
      <p:grpSpPr>
        <a:xfrm>
          <a:off x="0" y="0"/>
          <a:ext cx="0" cy="0"/>
          <a:chOff x="0" y="0"/>
          <a:chExt cx="0" cy="0"/>
        </a:xfrm>
      </p:grpSpPr>
      <p:pic>
        <p:nvPicPr>
          <p:cNvPr id="1109" name="Google Shape;1109;g1045409f177_4_55"/>
          <p:cNvPicPr preferRelativeResize="0"/>
          <p:nvPr/>
        </p:nvPicPr>
        <p:blipFill rotWithShape="1">
          <a:blip r:embed="rId3">
            <a:alphaModFix/>
          </a:blip>
          <a:srcRect l="6358" r="-9"/>
          <a:stretch/>
        </p:blipFill>
        <p:spPr>
          <a:xfrm>
            <a:off x="7461836" y="3741795"/>
            <a:ext cx="1620150" cy="1088500"/>
          </a:xfrm>
          <a:prstGeom prst="rect">
            <a:avLst/>
          </a:prstGeom>
          <a:noFill/>
          <a:ln>
            <a:noFill/>
          </a:ln>
        </p:spPr>
      </p:pic>
      <p:pic>
        <p:nvPicPr>
          <p:cNvPr id="1110" name="Google Shape;1110;g1045409f177_4_55"/>
          <p:cNvPicPr preferRelativeResize="0"/>
          <p:nvPr/>
        </p:nvPicPr>
        <p:blipFill rotWithShape="1">
          <a:blip r:embed="rId4">
            <a:alphaModFix/>
          </a:blip>
          <a:srcRect l="44873" t="13626" b="16059"/>
          <a:stretch/>
        </p:blipFill>
        <p:spPr>
          <a:xfrm>
            <a:off x="4593475" y="3808715"/>
            <a:ext cx="953650" cy="1023675"/>
          </a:xfrm>
          <a:prstGeom prst="rect">
            <a:avLst/>
          </a:prstGeom>
          <a:noFill/>
          <a:ln>
            <a:noFill/>
          </a:ln>
        </p:spPr>
      </p:pic>
      <p:sp>
        <p:nvSpPr>
          <p:cNvPr id="1111" name="Google Shape;1111;g1045409f177_4_55"/>
          <p:cNvSpPr/>
          <p:nvPr/>
        </p:nvSpPr>
        <p:spPr>
          <a:xfrm>
            <a:off x="69150" y="4393037"/>
            <a:ext cx="605100" cy="734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12" name="Google Shape;1112;g1045409f177_4_55"/>
          <p:cNvPicPr preferRelativeResize="0"/>
          <p:nvPr/>
        </p:nvPicPr>
        <p:blipFill>
          <a:blip r:embed="rId5">
            <a:alphaModFix/>
          </a:blip>
          <a:stretch>
            <a:fillRect/>
          </a:stretch>
        </p:blipFill>
        <p:spPr>
          <a:xfrm rot="-1955781">
            <a:off x="355509" y="3759060"/>
            <a:ext cx="1280249" cy="1053838"/>
          </a:xfrm>
          <a:prstGeom prst="rect">
            <a:avLst/>
          </a:prstGeom>
          <a:noFill/>
          <a:ln>
            <a:noFill/>
          </a:ln>
        </p:spPr>
      </p:pic>
      <p:sp>
        <p:nvSpPr>
          <p:cNvPr id="1113" name="Google Shape;1113;g1045409f177_4_55"/>
          <p:cNvSpPr txBox="1">
            <a:spLocks noGrp="1"/>
          </p:cNvSpPr>
          <p:nvPr>
            <p:ph type="title"/>
          </p:nvPr>
        </p:nvSpPr>
        <p:spPr>
          <a:xfrm>
            <a:off x="228600" y="113675"/>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Hardware </a:t>
            </a:r>
            <a:r>
              <a:rPr lang="e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0"/>
                  </a:ext>
                </a:extLst>
              </a:rPr>
              <a:t>Solution</a:t>
            </a:r>
            <a:endParaRPr/>
          </a:p>
        </p:txBody>
      </p:sp>
      <p:graphicFrame>
        <p:nvGraphicFramePr>
          <p:cNvPr id="1114" name="Google Shape;1114;g1045409f177_4_55"/>
          <p:cNvGraphicFramePr/>
          <p:nvPr/>
        </p:nvGraphicFramePr>
        <p:xfrm>
          <a:off x="228609" y="688314"/>
          <a:ext cx="3000000" cy="3000000"/>
        </p:xfrm>
        <a:graphic>
          <a:graphicData uri="http://schemas.openxmlformats.org/drawingml/2006/table">
            <a:tbl>
              <a:tblPr>
                <a:noFill/>
                <a:tableStyleId>{42A4F924-6D4B-4CF7-BB84-CEE68687BB97}</a:tableStyleId>
              </a:tblPr>
              <a:tblGrid>
                <a:gridCol w="1756500">
                  <a:extLst>
                    <a:ext uri="{9D8B030D-6E8A-4147-A177-3AD203B41FA5}">
                      <a16:colId xmlns:a16="http://schemas.microsoft.com/office/drawing/2014/main" val="20000"/>
                    </a:ext>
                  </a:extLst>
                </a:gridCol>
                <a:gridCol w="2334625">
                  <a:extLst>
                    <a:ext uri="{9D8B030D-6E8A-4147-A177-3AD203B41FA5}">
                      <a16:colId xmlns:a16="http://schemas.microsoft.com/office/drawing/2014/main" val="20001"/>
                    </a:ext>
                  </a:extLst>
                </a:gridCol>
                <a:gridCol w="4595700">
                  <a:extLst>
                    <a:ext uri="{9D8B030D-6E8A-4147-A177-3AD203B41FA5}">
                      <a16:colId xmlns:a16="http://schemas.microsoft.com/office/drawing/2014/main" val="20002"/>
                    </a:ext>
                  </a:extLst>
                </a:gridCol>
              </a:tblGrid>
              <a:tr h="387050">
                <a:tc>
                  <a:txBody>
                    <a:bodyPr/>
                    <a:lstStyle/>
                    <a:p>
                      <a:pPr marL="0" lvl="0" indent="0" algn="l" rtl="0">
                        <a:spcBef>
                          <a:spcPts val="0"/>
                        </a:spcBef>
                        <a:spcAft>
                          <a:spcPts val="0"/>
                        </a:spcAft>
                        <a:buNone/>
                      </a:pPr>
                      <a:r>
                        <a:rPr lang="en" sz="1300" b="1">
                          <a:solidFill>
                            <a:schemeClr val="dk1"/>
                          </a:solidFill>
                          <a:latin typeface="Helvetica Neue"/>
                          <a:ea typeface="Helvetica Neue"/>
                          <a:cs typeface="Helvetica Neue"/>
                          <a:sym typeface="Helvetica Neue"/>
                        </a:rPr>
                        <a:t>Hardware List</a:t>
                      </a:r>
                      <a:endParaRPr sz="1300"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 sz="1300" b="1">
                          <a:solidFill>
                            <a:schemeClr val="dk1"/>
                          </a:solidFill>
                          <a:latin typeface="Helvetica Neue"/>
                          <a:ea typeface="Helvetica Neue"/>
                          <a:cs typeface="Helvetica Neue"/>
                          <a:sym typeface="Helvetica Neue"/>
                        </a:rPr>
                        <a:t>Product Name</a:t>
                      </a:r>
                      <a:endParaRPr sz="1300"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tc>
                  <a:txBody>
                    <a:bodyPr/>
                    <a:lstStyle/>
                    <a:p>
                      <a:pPr marL="0" lvl="0" indent="0" algn="l" rtl="0">
                        <a:spcBef>
                          <a:spcPts val="0"/>
                        </a:spcBef>
                        <a:spcAft>
                          <a:spcPts val="0"/>
                        </a:spcAft>
                        <a:buNone/>
                      </a:pPr>
                      <a:r>
                        <a:rPr lang="en" sz="1300" b="1">
                          <a:solidFill>
                            <a:schemeClr val="dk1"/>
                          </a:solidFill>
                          <a:latin typeface="Helvetica Neue"/>
                          <a:ea typeface="Helvetica Neue"/>
                          <a:cs typeface="Helvetica Neue"/>
                          <a:sym typeface="Helvetica Neue"/>
                        </a:rPr>
                        <a:t>Relevant Specifications</a:t>
                      </a:r>
                      <a:endParaRPr sz="1300"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r h="375725">
                <a:tc>
                  <a:txBody>
                    <a:bodyPr/>
                    <a:lstStyle/>
                    <a:p>
                      <a:pPr marL="0" lvl="0" indent="0" algn="l" rtl="0">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Onboard Computer</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ODYSSEY X86J4105800</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Powerful computer with Arduino capabilities</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982700">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Software Defined Radio</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LimeSDR</a:t>
                      </a:r>
                      <a:endParaRPr>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HackRF One</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b="1">
                          <a:solidFill>
                            <a:schemeClr val="dk1"/>
                          </a:solidFill>
                          <a:latin typeface="Helvetica Neue"/>
                          <a:ea typeface="Helvetica Neue"/>
                          <a:cs typeface="Helvetica Neue"/>
                          <a:sym typeface="Helvetica Neue"/>
                        </a:rPr>
                        <a:t>Lime:</a:t>
                      </a:r>
                      <a:r>
                        <a:rPr lang="en">
                          <a:solidFill>
                            <a:schemeClr val="dk1"/>
                          </a:solidFill>
                          <a:latin typeface="Helvetica Neue"/>
                          <a:ea typeface="Helvetica Neue"/>
                          <a:cs typeface="Helvetica Neue"/>
                          <a:sym typeface="Helvetica Neue"/>
                        </a:rPr>
                        <a:t>        - Transmit power: 0.001 and 0.01 mW</a:t>
                      </a:r>
                      <a:endParaRPr>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                  - Frequency range: 100 kHz - 3.8 GHz</a:t>
                      </a:r>
                      <a:endParaRPr>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b="1">
                          <a:solidFill>
                            <a:schemeClr val="dk1"/>
                          </a:solidFill>
                          <a:latin typeface="Helvetica Neue"/>
                          <a:ea typeface="Helvetica Neue"/>
                          <a:cs typeface="Helvetica Neue"/>
                          <a:sym typeface="Helvetica Neue"/>
                        </a:rPr>
                        <a:t>HackRF:   </a:t>
                      </a:r>
                      <a:r>
                        <a:rPr lang="en">
                          <a:solidFill>
                            <a:schemeClr val="dk1"/>
                          </a:solidFill>
                          <a:latin typeface="Helvetica Neue"/>
                          <a:ea typeface="Helvetica Neue"/>
                          <a:cs typeface="Helvetica Neue"/>
                          <a:sym typeface="Helvetica Neue"/>
                        </a:rPr>
                        <a:t>-</a:t>
                      </a:r>
                      <a:r>
                        <a:rPr lang="en" b="1">
                          <a:solidFill>
                            <a:schemeClr val="dk1"/>
                          </a:solidFill>
                          <a:latin typeface="Helvetica Neue"/>
                          <a:ea typeface="Helvetica Neue"/>
                          <a:cs typeface="Helvetica Neue"/>
                          <a:sym typeface="Helvetica Neue"/>
                        </a:rPr>
                        <a:t> </a:t>
                      </a:r>
                      <a:r>
                        <a:rPr lang="en">
                          <a:solidFill>
                            <a:schemeClr val="dk1"/>
                          </a:solidFill>
                          <a:latin typeface="Helvetica Neue"/>
                          <a:ea typeface="Helvetica Neue"/>
                          <a:cs typeface="Helvetica Neue"/>
                          <a:sym typeface="Helvetica Neue"/>
                        </a:rPr>
                        <a:t>Transmit power: 0.001 mW and 0.030 mW</a:t>
                      </a:r>
                      <a:endParaRPr>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                  - Frequency range: 1 MHz - 6 GHz </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578050">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1"/>
                            </a:ext>
                          </a:extLst>
                        </a:rPr>
                        <a:t>Parabolic Dish</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2"/>
                            </a:ext>
                          </a:extLst>
                        </a:rPr>
                        <a:t>2 </a:t>
                      </a:r>
                      <a:r>
                        <a:rPr lang="en">
                          <a:solidFill>
                            <a:schemeClr val="dk1"/>
                          </a:solidFill>
                          <a:latin typeface="Helvetica Neue"/>
                          <a:ea typeface="Helvetica Neue"/>
                          <a:cs typeface="Helvetica Neue"/>
                          <a:sym typeface="Helvetica Neue"/>
                        </a:rPr>
                        <a:t>meter parabolic dish to transmit to ground station (≈ 31 dB)</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588300">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3"/>
                            </a:ext>
                          </a:extLst>
                        </a:rPr>
                        <a:t>Cellular Modem</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Quectel EM06-A LTE Cat 6 M.2 Module</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dirty="0">
                          <a:solidFill>
                            <a:schemeClr val="dk1"/>
                          </a:solidFill>
                          <a:latin typeface="Helvetica Neue"/>
                          <a:ea typeface="Helvetica Neue"/>
                          <a:cs typeface="Helvetica Neue"/>
                          <a:sym typeface="Helvetica Neue"/>
                        </a:rPr>
                        <a:t>Compatible with Odyssey x86</a:t>
                      </a:r>
                      <a:endParaRPr dirty="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bl>
          </a:graphicData>
        </a:graphic>
      </p:graphicFrame>
      <p:sp>
        <p:nvSpPr>
          <p:cNvPr id="1115" name="Google Shape;1115;g1045409f177_4_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83</a:t>
            </a:fld>
            <a:endParaRPr>
              <a:latin typeface="Arial"/>
              <a:ea typeface="Arial"/>
              <a:cs typeface="Arial"/>
              <a:sym typeface="Arial"/>
            </a:endParaRPr>
          </a:p>
        </p:txBody>
      </p:sp>
      <p:sp>
        <p:nvSpPr>
          <p:cNvPr id="1116" name="Google Shape;1116;g1045409f177_4_55"/>
          <p:cNvSpPr txBox="1"/>
          <p:nvPr/>
        </p:nvSpPr>
        <p:spPr>
          <a:xfrm>
            <a:off x="225453" y="4717838"/>
            <a:ext cx="14427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ODYSSEY X86J4105800</a:t>
            </a:r>
            <a:endParaRPr sz="1200">
              <a:latin typeface="Helvetica Neue"/>
              <a:ea typeface="Helvetica Neue"/>
              <a:cs typeface="Helvetica Neue"/>
              <a:sym typeface="Helvetica Neue"/>
            </a:endParaRPr>
          </a:p>
        </p:txBody>
      </p:sp>
      <p:sp>
        <p:nvSpPr>
          <p:cNvPr id="1117" name="Google Shape;1117;g1045409f177_4_55"/>
          <p:cNvSpPr txBox="1"/>
          <p:nvPr/>
        </p:nvSpPr>
        <p:spPr>
          <a:xfrm>
            <a:off x="6014685" y="4690306"/>
            <a:ext cx="27405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Software Defined Radios</a:t>
            </a:r>
            <a:endParaRPr sz="1200">
              <a:solidFill>
                <a:schemeClr val="dk1"/>
              </a:solidFill>
              <a:latin typeface="Helvetica Neue"/>
              <a:ea typeface="Helvetica Neue"/>
              <a:cs typeface="Helvetica Neue"/>
              <a:sym typeface="Helvetica Neue"/>
            </a:endParaRPr>
          </a:p>
          <a:p>
            <a:pPr marL="0" lvl="0" indent="0" algn="ctr"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LimeSDR and HackRF One </a:t>
            </a:r>
            <a:endParaRPr sz="1200">
              <a:latin typeface="Helvetica Neue"/>
              <a:ea typeface="Helvetica Neue"/>
              <a:cs typeface="Helvetica Neue"/>
              <a:sym typeface="Helvetica Neue"/>
            </a:endParaRPr>
          </a:p>
        </p:txBody>
      </p:sp>
      <p:sp>
        <p:nvSpPr>
          <p:cNvPr id="1118" name="Google Shape;1118;g1045409f177_4_55"/>
          <p:cNvSpPr txBox="1"/>
          <p:nvPr/>
        </p:nvSpPr>
        <p:spPr>
          <a:xfrm>
            <a:off x="4115770" y="4742179"/>
            <a:ext cx="18702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Parabolic Dish</a:t>
            </a:r>
            <a:endParaRPr sz="1200">
              <a:latin typeface="Helvetica Neue"/>
              <a:ea typeface="Helvetica Neue"/>
              <a:cs typeface="Helvetica Neue"/>
              <a:sym typeface="Helvetica Neue"/>
            </a:endParaRPr>
          </a:p>
        </p:txBody>
      </p:sp>
      <p:sp>
        <p:nvSpPr>
          <p:cNvPr id="1119" name="Google Shape;1119;g1045409f177_4_55"/>
          <p:cNvSpPr txBox="1"/>
          <p:nvPr/>
        </p:nvSpPr>
        <p:spPr>
          <a:xfrm>
            <a:off x="2186979" y="4708766"/>
            <a:ext cx="18177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1200">
                <a:solidFill>
                  <a:schemeClr val="dk1"/>
                </a:solidFill>
                <a:latin typeface="Helvetica Neue"/>
                <a:ea typeface="Helvetica Neue"/>
                <a:cs typeface="Helvetica Neue"/>
                <a:sym typeface="Helvetica Neue"/>
              </a:rPr>
              <a:t>Quectel EM06-A LTE Cat 6 M.2 Module</a:t>
            </a:r>
            <a:endParaRPr sz="1200">
              <a:latin typeface="Helvetica Neue"/>
              <a:ea typeface="Helvetica Neue"/>
              <a:cs typeface="Helvetica Neue"/>
              <a:sym typeface="Helvetica Neue"/>
            </a:endParaRPr>
          </a:p>
        </p:txBody>
      </p:sp>
      <p:pic>
        <p:nvPicPr>
          <p:cNvPr id="1120" name="Google Shape;1120;g1045409f177_4_55"/>
          <p:cNvPicPr preferRelativeResize="0"/>
          <p:nvPr/>
        </p:nvPicPr>
        <p:blipFill>
          <a:blip r:embed="rId6">
            <a:alphaModFix/>
          </a:blip>
          <a:stretch>
            <a:fillRect/>
          </a:stretch>
        </p:blipFill>
        <p:spPr>
          <a:xfrm>
            <a:off x="2800359" y="3853138"/>
            <a:ext cx="728338" cy="914337"/>
          </a:xfrm>
          <a:prstGeom prst="rect">
            <a:avLst/>
          </a:prstGeom>
          <a:noFill/>
          <a:ln>
            <a:noFill/>
          </a:ln>
        </p:spPr>
      </p:pic>
      <p:pic>
        <p:nvPicPr>
          <p:cNvPr id="1121" name="Google Shape;1121;g1045409f177_4_55"/>
          <p:cNvPicPr preferRelativeResize="0"/>
          <p:nvPr/>
        </p:nvPicPr>
        <p:blipFill rotWithShape="1">
          <a:blip r:embed="rId7">
            <a:alphaModFix/>
          </a:blip>
          <a:srcRect l="9198" t="22689" r="10046" b="23095"/>
          <a:stretch/>
        </p:blipFill>
        <p:spPr>
          <a:xfrm>
            <a:off x="6245211" y="4067262"/>
            <a:ext cx="1237499" cy="6230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1"/>
                                        </p:tgtEl>
                                        <p:attrNameLst>
                                          <p:attrName>style.visibility</p:attrName>
                                        </p:attrNameLst>
                                      </p:cBhvr>
                                      <p:to>
                                        <p:strVal val="visible"/>
                                      </p:to>
                                    </p:set>
                                    <p:animEffect transition="in" filter="fade">
                                      <p:cBhvr>
                                        <p:cTn id="7" dur="1000"/>
                                        <p:tgtEl>
                                          <p:spTgt spid="11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125"/>
        <p:cNvGrpSpPr/>
        <p:nvPr/>
      </p:nvGrpSpPr>
      <p:grpSpPr>
        <a:xfrm>
          <a:off x="0" y="0"/>
          <a:ext cx="0" cy="0"/>
          <a:chOff x="0" y="0"/>
          <a:chExt cx="0" cy="0"/>
        </a:xfrm>
      </p:grpSpPr>
      <p:sp>
        <p:nvSpPr>
          <p:cNvPr id="1126" name="Google Shape;1126;gfa76b2cd2f_0_398"/>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Structures Hardware Solution - Grid Power</a:t>
            </a:r>
            <a:endParaRPr/>
          </a:p>
        </p:txBody>
      </p:sp>
      <p:sp>
        <p:nvSpPr>
          <p:cNvPr id="1127" name="Google Shape;1127;gfa76b2cd2f_0_39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84</a:t>
            </a:fld>
            <a:endParaRPr>
              <a:latin typeface="Arial"/>
              <a:ea typeface="Arial"/>
              <a:cs typeface="Arial"/>
              <a:sym typeface="Arial"/>
            </a:endParaRPr>
          </a:p>
        </p:txBody>
      </p:sp>
      <p:graphicFrame>
        <p:nvGraphicFramePr>
          <p:cNvPr id="1128" name="Google Shape;1128;gfa76b2cd2f_0_398"/>
          <p:cNvGraphicFramePr/>
          <p:nvPr/>
        </p:nvGraphicFramePr>
        <p:xfrm>
          <a:off x="228600" y="913005"/>
          <a:ext cx="3000000" cy="3000000"/>
        </p:xfrm>
        <a:graphic>
          <a:graphicData uri="http://schemas.openxmlformats.org/drawingml/2006/table">
            <a:tbl>
              <a:tblPr>
                <a:noFill/>
                <a:tableStyleId>{42A4F924-6D4B-4CF7-BB84-CEE68687BB97}</a:tableStyleId>
              </a:tblPr>
              <a:tblGrid>
                <a:gridCol w="1634100">
                  <a:extLst>
                    <a:ext uri="{9D8B030D-6E8A-4147-A177-3AD203B41FA5}">
                      <a16:colId xmlns:a16="http://schemas.microsoft.com/office/drawing/2014/main" val="20000"/>
                    </a:ext>
                  </a:extLst>
                </a:gridCol>
                <a:gridCol w="4057075">
                  <a:extLst>
                    <a:ext uri="{9D8B030D-6E8A-4147-A177-3AD203B41FA5}">
                      <a16:colId xmlns:a16="http://schemas.microsoft.com/office/drawing/2014/main" val="20001"/>
                    </a:ext>
                  </a:extLst>
                </a:gridCol>
                <a:gridCol w="2995625">
                  <a:extLst>
                    <a:ext uri="{9D8B030D-6E8A-4147-A177-3AD203B41FA5}">
                      <a16:colId xmlns:a16="http://schemas.microsoft.com/office/drawing/2014/main" val="20002"/>
                    </a:ext>
                  </a:extLst>
                </a:gridCol>
              </a:tblGrid>
              <a:tr h="500625">
                <a:tc>
                  <a:txBody>
                    <a:bodyPr/>
                    <a:lstStyle/>
                    <a:p>
                      <a:pPr marL="0" lvl="0" indent="0" algn="ctr" rtl="0">
                        <a:spcBef>
                          <a:spcPts val="0"/>
                        </a:spcBef>
                        <a:spcAft>
                          <a:spcPts val="0"/>
                        </a:spcAft>
                        <a:buNone/>
                      </a:pPr>
                      <a:r>
                        <a:rPr lang="en" b="1">
                          <a:solidFill>
                            <a:schemeClr val="dk1"/>
                          </a:solidFill>
                          <a:latin typeface="Helvetica Neue"/>
                          <a:ea typeface="Helvetica Neue"/>
                          <a:cs typeface="Helvetica Neue"/>
                          <a:sym typeface="Helvetica Neue"/>
                        </a:rPr>
                        <a:t>Product</a:t>
                      </a:r>
                      <a:endParaRPr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tc>
                  <a:txBody>
                    <a:bodyPr/>
                    <a:lstStyle/>
                    <a:p>
                      <a:pPr marL="0" lvl="0" indent="0" algn="ctr" rtl="0">
                        <a:spcBef>
                          <a:spcPts val="0"/>
                        </a:spcBef>
                        <a:spcAft>
                          <a:spcPts val="0"/>
                        </a:spcAft>
                        <a:buNone/>
                      </a:pPr>
                      <a:r>
                        <a:rPr lang="en" b="1">
                          <a:solidFill>
                            <a:schemeClr val="dk1"/>
                          </a:solidFill>
                          <a:latin typeface="Helvetica Neue"/>
                          <a:ea typeface="Helvetica Neue"/>
                          <a:cs typeface="Helvetica Neue"/>
                          <a:sym typeface="Helvetica Neue"/>
                        </a:rPr>
                        <a:t>Description/Function</a:t>
                      </a:r>
                      <a:endParaRPr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tc>
                  <a:txBody>
                    <a:bodyPr/>
                    <a:lstStyle/>
                    <a:p>
                      <a:pPr marL="0" lvl="0" indent="0" algn="ctr" rtl="0">
                        <a:spcBef>
                          <a:spcPts val="0"/>
                        </a:spcBef>
                        <a:spcAft>
                          <a:spcPts val="0"/>
                        </a:spcAft>
                        <a:buNone/>
                      </a:pPr>
                      <a:r>
                        <a:rPr lang="en" b="1">
                          <a:solidFill>
                            <a:schemeClr val="dk1"/>
                          </a:solidFill>
                          <a:latin typeface="Helvetica Neue"/>
                          <a:ea typeface="Helvetica Neue"/>
                          <a:cs typeface="Helvetica Neue"/>
                          <a:sym typeface="Helvetica Neue"/>
                        </a:rPr>
                        <a:t>Relevant Specifications</a:t>
                      </a:r>
                      <a:endParaRPr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r h="822925">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L-com Insulated Enclosure</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An insulated enclosure with a heater built-in allows us to spend less time building the enclosure</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Internal size 14x12x7 inches, foam insulation, 48VDC heater, NEMA 4X rated</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722150">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Enclosure Pole Mounting Kit</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A strong bracket sized for the box will attach the enclosure to the mounting pole</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Universal mounting kit for 3-4” diameter poles</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722150">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Antenna Bracket</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A strong bracket to attach the antenna securely to the mounting pole</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dirty="0">
                          <a:solidFill>
                            <a:schemeClr val="dk1"/>
                          </a:solidFill>
                          <a:latin typeface="Helvetica Neue"/>
                          <a:ea typeface="Helvetica Neue"/>
                          <a:cs typeface="Helvetica Neue"/>
                          <a:sym typeface="Helvetica Neue"/>
                        </a:rPr>
                        <a:t>-</a:t>
                      </a:r>
                      <a:endParaRPr dirty="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3" name="Google Shape;1133;gfa6a728a78_2_6"/>
          <p:cNvSpPr/>
          <p:nvPr/>
        </p:nvSpPr>
        <p:spPr>
          <a:xfrm>
            <a:off x="69150" y="4408725"/>
            <a:ext cx="605100" cy="734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gfa6a728a78_2_6"/>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Structures Hardware Solution - Battery Power</a:t>
            </a:r>
            <a:endParaRPr/>
          </a:p>
        </p:txBody>
      </p:sp>
      <p:sp>
        <p:nvSpPr>
          <p:cNvPr id="1135" name="Google Shape;1135;gfa6a728a78_2_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85</a:t>
            </a:fld>
            <a:endParaRPr>
              <a:latin typeface="Arial"/>
              <a:ea typeface="Arial"/>
              <a:cs typeface="Arial"/>
              <a:sym typeface="Arial"/>
            </a:endParaRPr>
          </a:p>
        </p:txBody>
      </p:sp>
      <p:graphicFrame>
        <p:nvGraphicFramePr>
          <p:cNvPr id="1136" name="Google Shape;1136;gfa6a728a78_2_6"/>
          <p:cNvGraphicFramePr/>
          <p:nvPr/>
        </p:nvGraphicFramePr>
        <p:xfrm>
          <a:off x="228600" y="913005"/>
          <a:ext cx="3000000" cy="3000000"/>
        </p:xfrm>
        <a:graphic>
          <a:graphicData uri="http://schemas.openxmlformats.org/drawingml/2006/table">
            <a:tbl>
              <a:tblPr>
                <a:noFill/>
                <a:tableStyleId>{42A4F924-6D4B-4CF7-BB84-CEE68687BB97}</a:tableStyleId>
              </a:tblPr>
              <a:tblGrid>
                <a:gridCol w="2262775">
                  <a:extLst>
                    <a:ext uri="{9D8B030D-6E8A-4147-A177-3AD203B41FA5}">
                      <a16:colId xmlns:a16="http://schemas.microsoft.com/office/drawing/2014/main" val="20000"/>
                    </a:ext>
                  </a:extLst>
                </a:gridCol>
                <a:gridCol w="3428425">
                  <a:extLst>
                    <a:ext uri="{9D8B030D-6E8A-4147-A177-3AD203B41FA5}">
                      <a16:colId xmlns:a16="http://schemas.microsoft.com/office/drawing/2014/main" val="20001"/>
                    </a:ext>
                  </a:extLst>
                </a:gridCol>
                <a:gridCol w="2995625">
                  <a:extLst>
                    <a:ext uri="{9D8B030D-6E8A-4147-A177-3AD203B41FA5}">
                      <a16:colId xmlns:a16="http://schemas.microsoft.com/office/drawing/2014/main" val="20002"/>
                    </a:ext>
                  </a:extLst>
                </a:gridCol>
              </a:tblGrid>
              <a:tr h="453950">
                <a:tc>
                  <a:txBody>
                    <a:bodyPr/>
                    <a:lstStyle/>
                    <a:p>
                      <a:pPr marL="0" lvl="0" indent="0" algn="ctr" rtl="0">
                        <a:spcBef>
                          <a:spcPts val="0"/>
                        </a:spcBef>
                        <a:spcAft>
                          <a:spcPts val="0"/>
                        </a:spcAft>
                        <a:buNone/>
                      </a:pPr>
                      <a:r>
                        <a:rPr lang="en" b="1">
                          <a:solidFill>
                            <a:schemeClr val="dk1"/>
                          </a:solidFill>
                          <a:latin typeface="Helvetica Neue"/>
                          <a:ea typeface="Helvetica Neue"/>
                          <a:cs typeface="Helvetica Neue"/>
                          <a:sym typeface="Helvetica Neue"/>
                        </a:rPr>
                        <a:t>Product</a:t>
                      </a:r>
                      <a:endParaRPr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tc>
                  <a:txBody>
                    <a:bodyPr/>
                    <a:lstStyle/>
                    <a:p>
                      <a:pPr marL="0" lvl="0" indent="0" algn="ctr" rtl="0">
                        <a:spcBef>
                          <a:spcPts val="0"/>
                        </a:spcBef>
                        <a:spcAft>
                          <a:spcPts val="0"/>
                        </a:spcAft>
                        <a:buNone/>
                      </a:pPr>
                      <a:r>
                        <a:rPr lang="en" b="1">
                          <a:solidFill>
                            <a:schemeClr val="dk1"/>
                          </a:solidFill>
                          <a:latin typeface="Helvetica Neue"/>
                          <a:ea typeface="Helvetica Neue"/>
                          <a:cs typeface="Helvetica Neue"/>
                          <a:sym typeface="Helvetica Neue"/>
                        </a:rPr>
                        <a:t>Description/Function</a:t>
                      </a:r>
                      <a:endParaRPr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tc>
                  <a:txBody>
                    <a:bodyPr/>
                    <a:lstStyle/>
                    <a:p>
                      <a:pPr marL="0" lvl="0" indent="0" algn="ctr" rtl="0">
                        <a:spcBef>
                          <a:spcPts val="0"/>
                        </a:spcBef>
                        <a:spcAft>
                          <a:spcPts val="0"/>
                        </a:spcAft>
                        <a:buNone/>
                      </a:pPr>
                      <a:r>
                        <a:rPr lang="en" b="1">
                          <a:solidFill>
                            <a:schemeClr val="dk1"/>
                          </a:solidFill>
                          <a:latin typeface="Helvetica Neue"/>
                          <a:ea typeface="Helvetica Neue"/>
                          <a:cs typeface="Helvetica Neue"/>
                          <a:sym typeface="Helvetica Neue"/>
                        </a:rPr>
                        <a:t>Relevant Specifications</a:t>
                      </a:r>
                      <a:endParaRPr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r h="655950">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Transtector FRP Enclosure</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A pre-built enclosure large enough to fit a large battery</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Size 18x16x08 inches, IP66 NEMA rated, DIN rail mount</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654850">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Stego Enclosure Heater</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A self-regulating heater as needed to maintain operating temperatures</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50W Heating Capacity, self-regulating</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681500">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Polystyrene Foam</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Insulation as required to put less stress on the heating system</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Conductivity k = 0.034</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651975">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Enclosure Pole Mounting Kit</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A strong bracket to attach the box securely to the pole</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a:solidFill>
                            <a:schemeClr val="dk1"/>
                          </a:solidFill>
                          <a:latin typeface="Helvetica Neue"/>
                          <a:ea typeface="Helvetica Neue"/>
                          <a:cs typeface="Helvetica Neue"/>
                          <a:sym typeface="Helvetica Neue"/>
                        </a:rPr>
                        <a:t>Universal mounting kit for 3-4” diameter poles</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651975">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Antenna Bracket</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dk1"/>
                          </a:solidFill>
                          <a:latin typeface="Helvetica Neue"/>
                          <a:ea typeface="Helvetica Neue"/>
                          <a:cs typeface="Helvetica Neue"/>
                          <a:sym typeface="Helvetica Neue"/>
                        </a:rPr>
                        <a:t>A strong bracket to attach the antenna securely to the pole</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l" rtl="0">
                        <a:spcBef>
                          <a:spcPts val="0"/>
                        </a:spcBef>
                        <a:spcAft>
                          <a:spcPts val="0"/>
                        </a:spcAft>
                        <a:buNone/>
                      </a:pPr>
                      <a:endParaRPr dirty="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140"/>
        <p:cNvGrpSpPr/>
        <p:nvPr/>
      </p:nvGrpSpPr>
      <p:grpSpPr>
        <a:xfrm>
          <a:off x="0" y="0"/>
          <a:ext cx="0" cy="0"/>
          <a:chOff x="0" y="0"/>
          <a:chExt cx="0" cy="0"/>
        </a:xfrm>
      </p:grpSpPr>
      <p:sp>
        <p:nvSpPr>
          <p:cNvPr id="1141" name="Google Shape;1141;g104c86146cf_2_3"/>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Full System - Key Characteristics</a:t>
            </a:r>
            <a:endParaRPr/>
          </a:p>
        </p:txBody>
      </p:sp>
      <p:sp>
        <p:nvSpPr>
          <p:cNvPr id="1142" name="Google Shape;1142;g104c86146cf_2_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86</a:t>
            </a:fld>
            <a:endParaRPr>
              <a:latin typeface="Arial"/>
              <a:ea typeface="Arial"/>
              <a:cs typeface="Arial"/>
              <a:sym typeface="Arial"/>
            </a:endParaRPr>
          </a:p>
        </p:txBody>
      </p:sp>
      <p:pic>
        <p:nvPicPr>
          <p:cNvPr id="1143" name="Google Shape;1143;g104c86146cf_2_3"/>
          <p:cNvPicPr preferRelativeResize="0"/>
          <p:nvPr/>
        </p:nvPicPr>
        <p:blipFill>
          <a:blip r:embed="rId3">
            <a:alphaModFix/>
          </a:blip>
          <a:stretch>
            <a:fillRect/>
          </a:stretch>
        </p:blipFill>
        <p:spPr>
          <a:xfrm>
            <a:off x="3953625" y="1391063"/>
            <a:ext cx="4801399" cy="2700775"/>
          </a:xfrm>
          <a:prstGeom prst="rect">
            <a:avLst/>
          </a:prstGeom>
          <a:noFill/>
          <a:ln>
            <a:noFill/>
          </a:ln>
        </p:spPr>
      </p:pic>
      <p:sp>
        <p:nvSpPr>
          <p:cNvPr id="1144" name="Google Shape;1144;g104c86146cf_2_3"/>
          <p:cNvSpPr txBox="1">
            <a:spLocks noGrp="1"/>
          </p:cNvSpPr>
          <p:nvPr>
            <p:ph type="body" idx="1"/>
          </p:nvPr>
        </p:nvSpPr>
        <p:spPr>
          <a:xfrm>
            <a:off x="107308" y="1053730"/>
            <a:ext cx="3886500" cy="3416400"/>
          </a:xfrm>
          <a:prstGeom prst="rect">
            <a:avLst/>
          </a:prstGeom>
        </p:spPr>
        <p:txBody>
          <a:bodyPr spcFirstLastPara="1" wrap="square" lIns="91425" tIns="91425" rIns="91425" bIns="91425" anchor="ctr" anchorCtr="0">
            <a:normAutofit/>
          </a:bodyPr>
          <a:lstStyle/>
          <a:p>
            <a:pPr marL="457200" lvl="0" indent="-342900" algn="l" rtl="0">
              <a:spcBef>
                <a:spcPts val="0"/>
              </a:spcBef>
              <a:spcAft>
                <a:spcPts val="0"/>
              </a:spcAft>
              <a:buSzPts val="1800"/>
              <a:buChar char="●"/>
            </a:pPr>
            <a:r>
              <a:rPr lang="en"/>
              <a:t>Line-of-sight RF system</a:t>
            </a:r>
            <a:endParaRPr/>
          </a:p>
          <a:p>
            <a:pPr marL="914400" lvl="1" indent="-317500" algn="l" rtl="0">
              <a:spcBef>
                <a:spcPts val="0"/>
              </a:spcBef>
              <a:spcAft>
                <a:spcPts val="0"/>
              </a:spcAft>
              <a:buSzPts val="1400"/>
              <a:buChar char="○"/>
            </a:pPr>
            <a:r>
              <a:rPr lang="en"/>
              <a:t>9600 bps - 2 Mbps</a:t>
            </a:r>
            <a:endParaRPr/>
          </a:p>
          <a:p>
            <a:pPr marL="914400" lvl="1" indent="-317500" algn="l" rtl="0">
              <a:spcBef>
                <a:spcPts val="0"/>
              </a:spcBef>
              <a:spcAft>
                <a:spcPts val="0"/>
              </a:spcAft>
              <a:buSzPts val="1400"/>
              <a:buChar char="○"/>
            </a:pPr>
            <a:r>
              <a:rPr lang="en"/>
              <a:t>Connects to a real ground station</a:t>
            </a:r>
            <a:endParaRPr/>
          </a:p>
          <a:p>
            <a:pPr marL="457200" lvl="0" indent="-342900" algn="l" rtl="0">
              <a:spcBef>
                <a:spcPts val="0"/>
              </a:spcBef>
              <a:spcAft>
                <a:spcPts val="0"/>
              </a:spcAft>
              <a:buSzPts val="1800"/>
              <a:buChar char="●"/>
            </a:pPr>
            <a:r>
              <a:rPr lang="en"/>
              <a:t>Full spacecraft simulation</a:t>
            </a:r>
            <a:endParaRPr/>
          </a:p>
          <a:p>
            <a:pPr marL="914400" lvl="1" indent="-317500" algn="l" rtl="0">
              <a:spcBef>
                <a:spcPts val="0"/>
              </a:spcBef>
              <a:spcAft>
                <a:spcPts val="0"/>
              </a:spcAft>
              <a:buSzPts val="1400"/>
              <a:buChar char="○"/>
            </a:pPr>
            <a:r>
              <a:rPr lang="en"/>
              <a:t>Flight Software</a:t>
            </a:r>
            <a:endParaRPr/>
          </a:p>
          <a:p>
            <a:pPr marL="914400" lvl="1" indent="-317500" algn="l" rtl="0">
              <a:spcBef>
                <a:spcPts val="0"/>
              </a:spcBef>
              <a:spcAft>
                <a:spcPts val="0"/>
              </a:spcAft>
              <a:buSzPts val="1400"/>
              <a:buChar char="○"/>
            </a:pPr>
            <a:r>
              <a:rPr lang="en"/>
              <a:t>Simulated Space Environment</a:t>
            </a:r>
            <a:endParaRPr/>
          </a:p>
          <a:p>
            <a:pPr marL="914400" lvl="1" indent="-317500" algn="l" rtl="0">
              <a:spcBef>
                <a:spcPts val="0"/>
              </a:spcBef>
              <a:spcAft>
                <a:spcPts val="0"/>
              </a:spcAft>
              <a:buSzPts val="1400"/>
              <a:buChar char="○"/>
            </a:pPr>
            <a:r>
              <a:rPr lang="en"/>
              <a:t>Integrated Hardware Payload</a:t>
            </a:r>
            <a:endParaRPr/>
          </a:p>
          <a:p>
            <a:pPr marL="457200" lvl="0" indent="-342900" algn="l" rtl="0">
              <a:spcBef>
                <a:spcPts val="0"/>
              </a:spcBef>
              <a:spcAft>
                <a:spcPts val="0"/>
              </a:spcAft>
              <a:buSzPts val="1800"/>
              <a:buChar char="●"/>
            </a:pPr>
            <a:r>
              <a:rPr lang="en"/>
              <a:t>Hardware solution supports radios and computer</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148"/>
        <p:cNvGrpSpPr/>
        <p:nvPr/>
      </p:nvGrpSpPr>
      <p:grpSpPr>
        <a:xfrm>
          <a:off x="0" y="0"/>
          <a:ext cx="0" cy="0"/>
          <a:chOff x="0" y="0"/>
          <a:chExt cx="0" cy="0"/>
        </a:xfrm>
      </p:grpSpPr>
      <p:sp>
        <p:nvSpPr>
          <p:cNvPr id="1149" name="Google Shape;1149;g1049b3fcd2c_0_38"/>
          <p:cNvSpPr txBox="1">
            <a:spLocks noGrp="1"/>
          </p:cNvSpPr>
          <p:nvPr>
            <p:ph type="title"/>
          </p:nvPr>
        </p:nvSpPr>
        <p:spPr>
          <a:xfrm>
            <a:off x="740664" y="742950"/>
            <a:ext cx="6367800" cy="3657600"/>
          </a:xfrm>
          <a:prstGeom prst="rect">
            <a:avLst/>
          </a:prstGeom>
        </p:spPr>
        <p:txBody>
          <a:bodyPr spcFirstLastPara="1" wrap="square" lIns="274300" tIns="91425" rIns="91425" bIns="91425" anchor="ctr" anchorCtr="0">
            <a:normAutofit/>
          </a:bodyPr>
          <a:lstStyle/>
          <a:p>
            <a:pPr marL="0" lvl="0" indent="0" algn="ctr" rtl="0">
              <a:spcBef>
                <a:spcPts val="0"/>
              </a:spcBef>
              <a:spcAft>
                <a:spcPts val="0"/>
              </a:spcAft>
              <a:buNone/>
            </a:pPr>
            <a:r>
              <a:rPr lang="en"/>
              <a:t>Backup: </a:t>
            </a:r>
            <a:endParaRPr/>
          </a:p>
          <a:p>
            <a:pPr marL="0" lvl="0" indent="0" algn="ctr" rtl="0">
              <a:spcBef>
                <a:spcPts val="0"/>
              </a:spcBef>
              <a:spcAft>
                <a:spcPts val="0"/>
              </a:spcAft>
              <a:buNone/>
            </a:pPr>
            <a:r>
              <a:rPr lang="en"/>
              <a:t>Critical</a:t>
            </a:r>
            <a:endParaRPr/>
          </a:p>
          <a:p>
            <a:pPr marL="0" lvl="0" indent="0" algn="ctr" rtl="0">
              <a:spcBef>
                <a:spcPts val="0"/>
              </a:spcBef>
              <a:spcAft>
                <a:spcPts val="0"/>
              </a:spcAft>
              <a:buNone/>
            </a:pPr>
            <a:r>
              <a:rPr lang="en"/>
              <a:t>Project</a:t>
            </a:r>
            <a:endParaRPr/>
          </a:p>
          <a:p>
            <a:pPr marL="0" lvl="0" indent="0" algn="ctr" rtl="0">
              <a:spcBef>
                <a:spcPts val="0"/>
              </a:spcBef>
              <a:spcAft>
                <a:spcPts val="0"/>
              </a:spcAft>
              <a:buNone/>
            </a:pPr>
            <a:r>
              <a:rPr lang="en"/>
              <a:t>Elements</a:t>
            </a:r>
            <a:endParaRPr/>
          </a:p>
        </p:txBody>
      </p:sp>
      <p:sp>
        <p:nvSpPr>
          <p:cNvPr id="1150" name="Google Shape;1150;g1049b3fcd2c_0_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87</a:t>
            </a:fld>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154"/>
        <p:cNvGrpSpPr/>
        <p:nvPr/>
      </p:nvGrpSpPr>
      <p:grpSpPr>
        <a:xfrm>
          <a:off x="0" y="0"/>
          <a:ext cx="0" cy="0"/>
          <a:chOff x="0" y="0"/>
          <a:chExt cx="0" cy="0"/>
        </a:xfrm>
      </p:grpSpPr>
      <p:sp>
        <p:nvSpPr>
          <p:cNvPr id="1155" name="Google Shape;1155;g1049b3fcd2c_0_178"/>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b="1"/>
              <a:t>Critical Project Elements </a:t>
            </a:r>
            <a:r>
              <a:rPr lang="en"/>
              <a:t>1</a:t>
            </a:r>
            <a:endParaRPr b="1"/>
          </a:p>
        </p:txBody>
      </p:sp>
      <p:sp>
        <p:nvSpPr>
          <p:cNvPr id="1156" name="Google Shape;1156;g1049b3fcd2c_0_17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88</a:t>
            </a:fld>
            <a:endParaRPr/>
          </a:p>
        </p:txBody>
      </p:sp>
      <p:sp>
        <p:nvSpPr>
          <p:cNvPr id="1157" name="Google Shape;1157;g1049b3fcd2c_0_178"/>
          <p:cNvSpPr txBox="1"/>
          <p:nvPr/>
        </p:nvSpPr>
        <p:spPr>
          <a:xfrm>
            <a:off x="228600" y="705003"/>
            <a:ext cx="8686800" cy="734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b="1">
                <a:solidFill>
                  <a:schemeClr val="dk1"/>
                </a:solidFill>
                <a:latin typeface="Helvetica Neue"/>
                <a:ea typeface="Helvetica Neue"/>
                <a:cs typeface="Helvetica Neue"/>
                <a:sym typeface="Helvetica Neue"/>
              </a:rPr>
              <a:t>Housing Unit and Mounting:</a:t>
            </a:r>
            <a:endParaRPr>
              <a:solidFill>
                <a:schemeClr val="dk1"/>
              </a:solidFill>
              <a:latin typeface="Helvetica Neue"/>
              <a:ea typeface="Helvetica Neue"/>
              <a:cs typeface="Helvetica Neue"/>
              <a:sym typeface="Helvetica Neue"/>
            </a:endParaRPr>
          </a:p>
          <a:p>
            <a:pPr marL="0" lvl="0" indent="0" algn="ctr" rtl="0">
              <a:lnSpc>
                <a:spcPct val="115000"/>
              </a:lnSpc>
              <a:spcBef>
                <a:spcPts val="0"/>
              </a:spcBef>
              <a:spcAft>
                <a:spcPts val="0"/>
              </a:spcAft>
              <a:buClr>
                <a:schemeClr val="dk1"/>
              </a:buClr>
              <a:buSzPts val="1100"/>
              <a:buFont typeface="Arial"/>
              <a:buNone/>
            </a:pPr>
            <a:r>
              <a:rPr lang="en" sz="1300">
                <a:solidFill>
                  <a:schemeClr val="dk1"/>
                </a:solidFill>
                <a:latin typeface="Helvetica Neue"/>
                <a:ea typeface="Helvetica Neue"/>
                <a:cs typeface="Helvetica Neue"/>
                <a:sym typeface="Helvetica Neue"/>
              </a:rPr>
              <a:t>A robust housing and mounting solution is necessary to protect the hardware when deployed.</a:t>
            </a:r>
            <a:endParaRPr sz="1300">
              <a:solidFill>
                <a:schemeClr val="dk1"/>
              </a:solidFill>
              <a:latin typeface="Helvetica Neue"/>
              <a:ea typeface="Helvetica Neue"/>
              <a:cs typeface="Helvetica Neue"/>
              <a:sym typeface="Helvetica Neue"/>
            </a:endParaRPr>
          </a:p>
        </p:txBody>
      </p:sp>
      <p:pic>
        <p:nvPicPr>
          <p:cNvPr id="1158" name="Google Shape;1158;g1049b3fcd2c_0_178"/>
          <p:cNvPicPr preferRelativeResize="0"/>
          <p:nvPr/>
        </p:nvPicPr>
        <p:blipFill>
          <a:blip r:embed="rId3">
            <a:alphaModFix/>
          </a:blip>
          <a:stretch>
            <a:fillRect/>
          </a:stretch>
        </p:blipFill>
        <p:spPr>
          <a:xfrm>
            <a:off x="1427825" y="1328926"/>
            <a:ext cx="6288353" cy="3727899"/>
          </a:xfrm>
          <a:prstGeom prst="rect">
            <a:avLst/>
          </a:prstGeom>
          <a:noFill/>
          <a:ln>
            <a:noFill/>
          </a:ln>
        </p:spPr>
      </p:pic>
      <p:pic>
        <p:nvPicPr>
          <p:cNvPr id="1159" name="Google Shape;1159;g1049b3fcd2c_0_178"/>
          <p:cNvPicPr preferRelativeResize="0"/>
          <p:nvPr/>
        </p:nvPicPr>
        <p:blipFill>
          <a:blip r:embed="rId4">
            <a:alphaModFix/>
          </a:blip>
          <a:stretch>
            <a:fillRect/>
          </a:stretch>
        </p:blipFill>
        <p:spPr>
          <a:xfrm>
            <a:off x="1427825" y="1328925"/>
            <a:ext cx="6288350" cy="3727901"/>
          </a:xfrm>
          <a:prstGeom prst="rect">
            <a:avLst/>
          </a:prstGeom>
          <a:noFill/>
          <a:ln>
            <a:noFill/>
          </a:ln>
        </p:spPr>
      </p:pic>
      <p:sp>
        <p:nvSpPr>
          <p:cNvPr id="1160" name="Google Shape;1160;g1049b3fcd2c_0_178"/>
          <p:cNvSpPr/>
          <p:nvPr/>
        </p:nvSpPr>
        <p:spPr>
          <a:xfrm>
            <a:off x="6775358" y="1379991"/>
            <a:ext cx="899700" cy="1314300"/>
          </a:xfrm>
          <a:prstGeom prst="rect">
            <a:avLst/>
          </a:prstGeom>
          <a:noFill/>
          <a:ln w="38100" cap="flat" cmpd="sng">
            <a:solidFill>
              <a:srgbClr val="FF0000"/>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sp>
        <p:nvSpPr>
          <p:cNvPr id="1165" name="Google Shape;1165;g102b274e7d5_5_93"/>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b="1"/>
              <a:t>Critical Project Elements </a:t>
            </a:r>
            <a:r>
              <a:rPr lang="en"/>
              <a:t>1</a:t>
            </a:r>
            <a:endParaRPr b="1"/>
          </a:p>
        </p:txBody>
      </p:sp>
      <p:sp>
        <p:nvSpPr>
          <p:cNvPr id="1166" name="Google Shape;1166;g102b274e7d5_5_9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89</a:t>
            </a:fld>
            <a:endParaRPr/>
          </a:p>
        </p:txBody>
      </p:sp>
      <p:sp>
        <p:nvSpPr>
          <p:cNvPr id="1167" name="Google Shape;1167;g102b274e7d5_5_93"/>
          <p:cNvSpPr txBox="1"/>
          <p:nvPr/>
        </p:nvSpPr>
        <p:spPr>
          <a:xfrm>
            <a:off x="228600" y="705003"/>
            <a:ext cx="8686800" cy="734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b="1">
                <a:solidFill>
                  <a:schemeClr val="dk1"/>
                </a:solidFill>
                <a:latin typeface="Helvetica Neue"/>
                <a:ea typeface="Helvetica Neue"/>
                <a:cs typeface="Helvetica Neue"/>
                <a:sym typeface="Helvetica Neue"/>
              </a:rPr>
              <a:t>Housing Unit and Mounting:</a:t>
            </a:r>
            <a:endParaRPr>
              <a:solidFill>
                <a:schemeClr val="dk1"/>
              </a:solidFill>
              <a:latin typeface="Helvetica Neue"/>
              <a:ea typeface="Helvetica Neue"/>
              <a:cs typeface="Helvetica Neue"/>
              <a:sym typeface="Helvetica Neue"/>
            </a:endParaRPr>
          </a:p>
          <a:p>
            <a:pPr marL="0" lvl="0" indent="0" algn="ctr" rtl="0">
              <a:lnSpc>
                <a:spcPct val="115000"/>
              </a:lnSpc>
              <a:spcBef>
                <a:spcPts val="0"/>
              </a:spcBef>
              <a:spcAft>
                <a:spcPts val="0"/>
              </a:spcAft>
              <a:buNone/>
            </a:pPr>
            <a:r>
              <a:rPr lang="en" sz="1300">
                <a:solidFill>
                  <a:schemeClr val="dk1"/>
                </a:solidFill>
                <a:latin typeface="Helvetica Neue"/>
                <a:ea typeface="Helvetica Neue"/>
                <a:cs typeface="Helvetica Neue"/>
                <a:sym typeface="Helvetica Neue"/>
              </a:rPr>
              <a:t>A robust housing and mounting solution is necessary to protect the hardware when deployed.</a:t>
            </a:r>
            <a:endParaRPr sz="1300">
              <a:solidFill>
                <a:schemeClr val="dk1"/>
              </a:solidFill>
              <a:latin typeface="Helvetica Neue"/>
              <a:ea typeface="Helvetica Neue"/>
              <a:cs typeface="Helvetica Neue"/>
              <a:sym typeface="Helvetica Neue"/>
            </a:endParaRPr>
          </a:p>
        </p:txBody>
      </p:sp>
      <p:pic>
        <p:nvPicPr>
          <p:cNvPr id="1168" name="Google Shape;1168;g102b274e7d5_5_93"/>
          <p:cNvPicPr preferRelativeResize="0"/>
          <p:nvPr/>
        </p:nvPicPr>
        <p:blipFill>
          <a:blip r:embed="rId3">
            <a:alphaModFix/>
          </a:blip>
          <a:stretch>
            <a:fillRect/>
          </a:stretch>
        </p:blipFill>
        <p:spPr>
          <a:xfrm>
            <a:off x="1427825" y="1328926"/>
            <a:ext cx="6288353" cy="3727899"/>
          </a:xfrm>
          <a:prstGeom prst="rect">
            <a:avLst/>
          </a:prstGeom>
          <a:noFill/>
          <a:ln>
            <a:noFill/>
          </a:ln>
        </p:spPr>
      </p:pic>
      <p:sp>
        <p:nvSpPr>
          <p:cNvPr id="1169" name="Google Shape;1169;g102b274e7d5_5_93"/>
          <p:cNvSpPr/>
          <p:nvPr/>
        </p:nvSpPr>
        <p:spPr>
          <a:xfrm>
            <a:off x="6777434" y="1381935"/>
            <a:ext cx="899700" cy="1314300"/>
          </a:xfrm>
          <a:prstGeom prst="rect">
            <a:avLst/>
          </a:prstGeom>
          <a:noFill/>
          <a:ln w="19050" cap="flat" cmpd="sng">
            <a:solidFill>
              <a:srgbClr val="674EA7"/>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70" name="Google Shape;1170;g102b274e7d5_5_93"/>
          <p:cNvPicPr preferRelativeResize="0"/>
          <p:nvPr/>
        </p:nvPicPr>
        <p:blipFill>
          <a:blip r:embed="rId4">
            <a:alphaModFix/>
          </a:blip>
          <a:stretch>
            <a:fillRect/>
          </a:stretch>
        </p:blipFill>
        <p:spPr>
          <a:xfrm>
            <a:off x="1427825" y="1328925"/>
            <a:ext cx="6288350" cy="37279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gfa643dcc9f_1_128"/>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b="1"/>
              <a:t>Concept of Operations - Ground Stat</a:t>
            </a:r>
            <a:r>
              <a:rPr lang="en"/>
              <a:t>ion</a:t>
            </a:r>
            <a:endParaRPr b="1"/>
          </a:p>
        </p:txBody>
      </p:sp>
      <p:sp>
        <p:nvSpPr>
          <p:cNvPr id="149" name="Google Shape;149;gfa643dcc9f_1_1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a:t>
            </a:fld>
            <a:endParaRPr>
              <a:latin typeface="Arial"/>
              <a:ea typeface="Arial"/>
              <a:cs typeface="Arial"/>
              <a:sym typeface="Arial"/>
            </a:endParaRPr>
          </a:p>
        </p:txBody>
      </p:sp>
      <p:pic>
        <p:nvPicPr>
          <p:cNvPr id="150" name="Google Shape;150;gfa643dcc9f_1_128"/>
          <p:cNvPicPr preferRelativeResize="0"/>
          <p:nvPr/>
        </p:nvPicPr>
        <p:blipFill rotWithShape="1">
          <a:blip r:embed="rId3">
            <a:alphaModFix/>
          </a:blip>
          <a:srcRect/>
          <a:stretch/>
        </p:blipFill>
        <p:spPr>
          <a:xfrm>
            <a:off x="863150" y="948475"/>
            <a:ext cx="7711699" cy="4061399"/>
          </a:xfrm>
          <a:prstGeom prst="rect">
            <a:avLst/>
          </a:prstGeom>
          <a:noFill/>
          <a:ln>
            <a:noFill/>
          </a:ln>
        </p:spPr>
      </p:pic>
      <p:pic>
        <p:nvPicPr>
          <p:cNvPr id="151" name="Google Shape;151;gfa643dcc9f_1_128"/>
          <p:cNvPicPr preferRelativeResize="0"/>
          <p:nvPr/>
        </p:nvPicPr>
        <p:blipFill>
          <a:blip r:embed="rId4">
            <a:alphaModFix/>
          </a:blip>
          <a:stretch>
            <a:fillRect/>
          </a:stretch>
        </p:blipFill>
        <p:spPr>
          <a:xfrm>
            <a:off x="863150" y="948475"/>
            <a:ext cx="7711699" cy="4061399"/>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sp>
        <p:nvSpPr>
          <p:cNvPr id="1175" name="Google Shape;1175;g1049b3fcd2c_0_187"/>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b="1"/>
              <a:t>Critical Project Elements </a:t>
            </a:r>
            <a:r>
              <a:rPr lang="en"/>
              <a:t>2</a:t>
            </a:r>
            <a:endParaRPr b="1"/>
          </a:p>
        </p:txBody>
      </p:sp>
      <p:sp>
        <p:nvSpPr>
          <p:cNvPr id="1176" name="Google Shape;1176;g1049b3fcd2c_0_18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90</a:t>
            </a:fld>
            <a:endParaRPr/>
          </a:p>
        </p:txBody>
      </p:sp>
      <p:sp>
        <p:nvSpPr>
          <p:cNvPr id="1177" name="Google Shape;1177;g1049b3fcd2c_0_187"/>
          <p:cNvSpPr txBox="1"/>
          <p:nvPr/>
        </p:nvSpPr>
        <p:spPr>
          <a:xfrm>
            <a:off x="228600" y="705003"/>
            <a:ext cx="8686800" cy="734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b="1">
                <a:solidFill>
                  <a:schemeClr val="dk1"/>
                </a:solidFill>
                <a:latin typeface="Helvetica Neue"/>
                <a:ea typeface="Helvetica Neue"/>
                <a:cs typeface="Helvetica Neue"/>
                <a:sym typeface="Helvetica Neue"/>
              </a:rPr>
              <a:t>Power and Electronics:</a:t>
            </a:r>
            <a:endParaRPr>
              <a:solidFill>
                <a:schemeClr val="dk1"/>
              </a:solidFill>
              <a:latin typeface="Helvetica Neue"/>
              <a:ea typeface="Helvetica Neue"/>
              <a:cs typeface="Helvetica Neue"/>
              <a:sym typeface="Helvetica Neue"/>
            </a:endParaRPr>
          </a:p>
          <a:p>
            <a:pPr marL="0" lvl="0" indent="0" algn="ctr" rtl="0">
              <a:lnSpc>
                <a:spcPct val="115000"/>
              </a:lnSpc>
              <a:spcBef>
                <a:spcPts val="0"/>
              </a:spcBef>
              <a:spcAft>
                <a:spcPts val="0"/>
              </a:spcAft>
              <a:buNone/>
            </a:pPr>
            <a:r>
              <a:rPr lang="en" sz="1300">
                <a:solidFill>
                  <a:schemeClr val="dk1"/>
                </a:solidFill>
                <a:latin typeface="Helvetica Neue"/>
                <a:ea typeface="Helvetica Neue"/>
                <a:cs typeface="Helvetica Neue"/>
                <a:sym typeface="Helvetica Neue"/>
              </a:rPr>
              <a:t>Self-sufficiency requires robust and self-powered components. </a:t>
            </a:r>
            <a:endParaRPr sz="1300">
              <a:solidFill>
                <a:schemeClr val="dk1"/>
              </a:solidFill>
              <a:latin typeface="Helvetica Neue"/>
              <a:ea typeface="Helvetica Neue"/>
              <a:cs typeface="Helvetica Neue"/>
              <a:sym typeface="Helvetica Neue"/>
            </a:endParaRPr>
          </a:p>
        </p:txBody>
      </p:sp>
      <p:pic>
        <p:nvPicPr>
          <p:cNvPr id="1178" name="Google Shape;1178;g1049b3fcd2c_0_187"/>
          <p:cNvPicPr preferRelativeResize="0"/>
          <p:nvPr/>
        </p:nvPicPr>
        <p:blipFill>
          <a:blip r:embed="rId3">
            <a:alphaModFix/>
          </a:blip>
          <a:stretch>
            <a:fillRect/>
          </a:stretch>
        </p:blipFill>
        <p:spPr>
          <a:xfrm>
            <a:off x="1427825" y="1328925"/>
            <a:ext cx="6288350" cy="3727901"/>
          </a:xfrm>
          <a:prstGeom prst="rect">
            <a:avLst/>
          </a:prstGeom>
          <a:noFill/>
          <a:ln>
            <a:noFill/>
          </a:ln>
        </p:spPr>
      </p:pic>
      <p:sp>
        <p:nvSpPr>
          <p:cNvPr id="1179" name="Google Shape;1179;g1049b3fcd2c_0_187"/>
          <p:cNvSpPr/>
          <p:nvPr/>
        </p:nvSpPr>
        <p:spPr>
          <a:xfrm>
            <a:off x="6775358" y="1379991"/>
            <a:ext cx="899700" cy="1314300"/>
          </a:xfrm>
          <a:prstGeom prst="rect">
            <a:avLst/>
          </a:prstGeom>
          <a:noFill/>
          <a:ln w="38100" cap="flat" cmpd="sng">
            <a:solidFill>
              <a:srgbClr val="FF0000"/>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183"/>
        <p:cNvGrpSpPr/>
        <p:nvPr/>
      </p:nvGrpSpPr>
      <p:grpSpPr>
        <a:xfrm>
          <a:off x="0" y="0"/>
          <a:ext cx="0" cy="0"/>
          <a:chOff x="0" y="0"/>
          <a:chExt cx="0" cy="0"/>
        </a:xfrm>
      </p:grpSpPr>
      <p:sp>
        <p:nvSpPr>
          <p:cNvPr id="1184" name="Google Shape;1184;g102b274e7d5_5_102"/>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b="1"/>
              <a:t>Critical Project Elements </a:t>
            </a:r>
            <a:r>
              <a:rPr lang="en"/>
              <a:t>2</a:t>
            </a:r>
            <a:endParaRPr b="1"/>
          </a:p>
        </p:txBody>
      </p:sp>
      <p:sp>
        <p:nvSpPr>
          <p:cNvPr id="1185" name="Google Shape;1185;g102b274e7d5_5_10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91</a:t>
            </a:fld>
            <a:endParaRPr/>
          </a:p>
        </p:txBody>
      </p:sp>
      <p:sp>
        <p:nvSpPr>
          <p:cNvPr id="1186" name="Google Shape;1186;g102b274e7d5_5_102"/>
          <p:cNvSpPr txBox="1"/>
          <p:nvPr/>
        </p:nvSpPr>
        <p:spPr>
          <a:xfrm>
            <a:off x="228600" y="705003"/>
            <a:ext cx="8686800" cy="734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b="1">
                <a:solidFill>
                  <a:schemeClr val="dk1"/>
                </a:solidFill>
                <a:latin typeface="Helvetica Neue"/>
                <a:ea typeface="Helvetica Neue"/>
                <a:cs typeface="Helvetica Neue"/>
                <a:sym typeface="Helvetica Neue"/>
              </a:rPr>
              <a:t>Power and Electronics:</a:t>
            </a:r>
            <a:endParaRPr>
              <a:solidFill>
                <a:schemeClr val="dk1"/>
              </a:solidFill>
              <a:latin typeface="Helvetica Neue"/>
              <a:ea typeface="Helvetica Neue"/>
              <a:cs typeface="Helvetica Neue"/>
              <a:sym typeface="Helvetica Neue"/>
            </a:endParaRPr>
          </a:p>
          <a:p>
            <a:pPr marL="0" lvl="0" indent="0" algn="ctr" rtl="0">
              <a:lnSpc>
                <a:spcPct val="115000"/>
              </a:lnSpc>
              <a:spcBef>
                <a:spcPts val="0"/>
              </a:spcBef>
              <a:spcAft>
                <a:spcPts val="0"/>
              </a:spcAft>
              <a:buNone/>
            </a:pPr>
            <a:r>
              <a:rPr lang="en" sz="1300">
                <a:solidFill>
                  <a:schemeClr val="dk1"/>
                </a:solidFill>
                <a:latin typeface="Helvetica Neue"/>
                <a:ea typeface="Helvetica Neue"/>
                <a:cs typeface="Helvetica Neue"/>
                <a:sym typeface="Helvetica Neue"/>
              </a:rPr>
              <a:t>Self-sufficiency requires robust and self-powered components. </a:t>
            </a:r>
            <a:endParaRPr sz="1300">
              <a:solidFill>
                <a:schemeClr val="dk1"/>
              </a:solidFill>
              <a:latin typeface="Helvetica Neue"/>
              <a:ea typeface="Helvetica Neue"/>
              <a:cs typeface="Helvetica Neue"/>
              <a:sym typeface="Helvetica Neue"/>
            </a:endParaRPr>
          </a:p>
        </p:txBody>
      </p:sp>
      <p:pic>
        <p:nvPicPr>
          <p:cNvPr id="1187" name="Google Shape;1187;g102b274e7d5_5_102"/>
          <p:cNvPicPr preferRelativeResize="0"/>
          <p:nvPr/>
        </p:nvPicPr>
        <p:blipFill>
          <a:blip r:embed="rId3">
            <a:alphaModFix/>
          </a:blip>
          <a:stretch>
            <a:fillRect/>
          </a:stretch>
        </p:blipFill>
        <p:spPr>
          <a:xfrm>
            <a:off x="1427825" y="1328926"/>
            <a:ext cx="6288353" cy="3727899"/>
          </a:xfrm>
          <a:prstGeom prst="rect">
            <a:avLst/>
          </a:prstGeom>
          <a:noFill/>
          <a:ln>
            <a:noFill/>
          </a:ln>
        </p:spPr>
      </p:pic>
      <p:sp>
        <p:nvSpPr>
          <p:cNvPr id="1188" name="Google Shape;1188;g102b274e7d5_5_102"/>
          <p:cNvSpPr/>
          <p:nvPr/>
        </p:nvSpPr>
        <p:spPr>
          <a:xfrm>
            <a:off x="6777434" y="1381935"/>
            <a:ext cx="899700" cy="1314300"/>
          </a:xfrm>
          <a:prstGeom prst="rect">
            <a:avLst/>
          </a:prstGeom>
          <a:noFill/>
          <a:ln w="19050" cap="flat" cmpd="sng">
            <a:solidFill>
              <a:srgbClr val="674EA7"/>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89" name="Google Shape;1189;g102b274e7d5_5_102"/>
          <p:cNvPicPr preferRelativeResize="0"/>
          <p:nvPr/>
        </p:nvPicPr>
        <p:blipFill>
          <a:blip r:embed="rId4">
            <a:alphaModFix/>
          </a:blip>
          <a:stretch>
            <a:fillRect/>
          </a:stretch>
        </p:blipFill>
        <p:spPr>
          <a:xfrm>
            <a:off x="1427825" y="1328925"/>
            <a:ext cx="6288350" cy="3727901"/>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1194" name="Google Shape;1194;g102b274e7d5_5_74"/>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b="1"/>
              <a:t>Critical Project Elements </a:t>
            </a:r>
            <a:r>
              <a:rPr lang="en"/>
              <a:t>3</a:t>
            </a:r>
            <a:endParaRPr b="1"/>
          </a:p>
        </p:txBody>
      </p:sp>
      <p:sp>
        <p:nvSpPr>
          <p:cNvPr id="1195" name="Google Shape;1195;g102b274e7d5_5_7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92</a:t>
            </a:fld>
            <a:endParaRPr/>
          </a:p>
        </p:txBody>
      </p:sp>
      <p:sp>
        <p:nvSpPr>
          <p:cNvPr id="1196" name="Google Shape;1196;g102b274e7d5_5_74"/>
          <p:cNvSpPr txBox="1"/>
          <p:nvPr/>
        </p:nvSpPr>
        <p:spPr>
          <a:xfrm>
            <a:off x="228600" y="705003"/>
            <a:ext cx="8686800" cy="734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b="1">
                <a:solidFill>
                  <a:schemeClr val="dk1"/>
                </a:solidFill>
                <a:latin typeface="Helvetica Neue"/>
                <a:ea typeface="Helvetica Neue"/>
                <a:cs typeface="Helvetica Neue"/>
                <a:sym typeface="Helvetica Neue"/>
              </a:rPr>
              <a:t>RF Link:</a:t>
            </a:r>
            <a:endParaRPr>
              <a:solidFill>
                <a:schemeClr val="dk1"/>
              </a:solidFill>
              <a:latin typeface="Helvetica Neue"/>
              <a:ea typeface="Helvetica Neue"/>
              <a:cs typeface="Helvetica Neue"/>
              <a:sym typeface="Helvetica Neue"/>
            </a:endParaRPr>
          </a:p>
          <a:p>
            <a:pPr marL="0" lvl="0" indent="0" algn="ctr" rtl="0">
              <a:lnSpc>
                <a:spcPct val="115000"/>
              </a:lnSpc>
              <a:spcBef>
                <a:spcPts val="0"/>
              </a:spcBef>
              <a:spcAft>
                <a:spcPts val="0"/>
              </a:spcAft>
              <a:buNone/>
            </a:pPr>
            <a:r>
              <a:rPr lang="en" sz="1300">
                <a:solidFill>
                  <a:schemeClr val="dk1"/>
                </a:solidFill>
                <a:latin typeface="Helvetica Neue"/>
                <a:ea typeface="Helvetica Neue"/>
                <a:cs typeface="Helvetica Neue"/>
                <a:sym typeface="Helvetica Neue"/>
              </a:rPr>
              <a:t>The link over which a ground station can connect to GRASS is the primary mode of use.</a:t>
            </a:r>
            <a:endParaRPr sz="1300">
              <a:solidFill>
                <a:schemeClr val="dk1"/>
              </a:solidFill>
              <a:latin typeface="Helvetica Neue"/>
              <a:ea typeface="Helvetica Neue"/>
              <a:cs typeface="Helvetica Neue"/>
              <a:sym typeface="Helvetica Neue"/>
            </a:endParaRPr>
          </a:p>
        </p:txBody>
      </p:sp>
      <p:pic>
        <p:nvPicPr>
          <p:cNvPr id="1197" name="Google Shape;1197;g102b274e7d5_5_74"/>
          <p:cNvPicPr preferRelativeResize="0"/>
          <p:nvPr/>
        </p:nvPicPr>
        <p:blipFill>
          <a:blip r:embed="rId3">
            <a:alphaModFix/>
          </a:blip>
          <a:stretch>
            <a:fillRect/>
          </a:stretch>
        </p:blipFill>
        <p:spPr>
          <a:xfrm>
            <a:off x="1427825" y="1328926"/>
            <a:ext cx="6288353" cy="3727899"/>
          </a:xfrm>
          <a:prstGeom prst="rect">
            <a:avLst/>
          </a:prstGeom>
          <a:noFill/>
          <a:ln>
            <a:noFill/>
          </a:ln>
        </p:spPr>
      </p:pic>
      <p:pic>
        <p:nvPicPr>
          <p:cNvPr id="1198" name="Google Shape;1198;g102b274e7d5_5_74"/>
          <p:cNvPicPr preferRelativeResize="0"/>
          <p:nvPr/>
        </p:nvPicPr>
        <p:blipFill>
          <a:blip r:embed="rId4">
            <a:alphaModFix/>
          </a:blip>
          <a:stretch>
            <a:fillRect/>
          </a:stretch>
        </p:blipFill>
        <p:spPr>
          <a:xfrm>
            <a:off x="1427825" y="1328925"/>
            <a:ext cx="6288348" cy="3727899"/>
          </a:xfrm>
          <a:prstGeom prst="rect">
            <a:avLst/>
          </a:prstGeom>
          <a:noFill/>
          <a:ln>
            <a:noFill/>
          </a:ln>
        </p:spPr>
      </p:pic>
      <p:pic>
        <p:nvPicPr>
          <p:cNvPr id="1199" name="Google Shape;1199;g102b274e7d5_5_74"/>
          <p:cNvPicPr preferRelativeResize="0"/>
          <p:nvPr/>
        </p:nvPicPr>
        <p:blipFill>
          <a:blip r:embed="rId5">
            <a:alphaModFix/>
          </a:blip>
          <a:stretch>
            <a:fillRect/>
          </a:stretch>
        </p:blipFill>
        <p:spPr>
          <a:xfrm>
            <a:off x="1427825" y="1328925"/>
            <a:ext cx="6288350" cy="3727901"/>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203"/>
        <p:cNvGrpSpPr/>
        <p:nvPr/>
      </p:nvGrpSpPr>
      <p:grpSpPr>
        <a:xfrm>
          <a:off x="0" y="0"/>
          <a:ext cx="0" cy="0"/>
          <a:chOff x="0" y="0"/>
          <a:chExt cx="0" cy="0"/>
        </a:xfrm>
      </p:grpSpPr>
      <p:sp>
        <p:nvSpPr>
          <p:cNvPr id="1204" name="Google Shape;1204;g1049b3fcd2c_0_196"/>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b="1"/>
              <a:t>Critical Project Elements </a:t>
            </a:r>
            <a:r>
              <a:rPr lang="en"/>
              <a:t>5</a:t>
            </a:r>
            <a:endParaRPr b="1"/>
          </a:p>
        </p:txBody>
      </p:sp>
      <p:sp>
        <p:nvSpPr>
          <p:cNvPr id="1205" name="Google Shape;1205;g1049b3fcd2c_0_19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93</a:t>
            </a:fld>
            <a:endParaRPr/>
          </a:p>
        </p:txBody>
      </p:sp>
      <p:sp>
        <p:nvSpPr>
          <p:cNvPr id="1206" name="Google Shape;1206;g1049b3fcd2c_0_196"/>
          <p:cNvSpPr txBox="1"/>
          <p:nvPr/>
        </p:nvSpPr>
        <p:spPr>
          <a:xfrm>
            <a:off x="228600" y="705003"/>
            <a:ext cx="8686800" cy="734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b="1">
                <a:solidFill>
                  <a:schemeClr val="dk1"/>
                </a:solidFill>
                <a:latin typeface="Helvetica Neue"/>
                <a:ea typeface="Helvetica Neue"/>
                <a:cs typeface="Helvetica Neue"/>
                <a:sym typeface="Helvetica Neue"/>
              </a:rPr>
              <a:t>Ground Station:</a:t>
            </a:r>
            <a:endParaRPr b="1">
              <a:solidFill>
                <a:schemeClr val="dk1"/>
              </a:solidFill>
              <a:latin typeface="Helvetica Neue"/>
              <a:ea typeface="Helvetica Neue"/>
              <a:cs typeface="Helvetica Neue"/>
              <a:sym typeface="Helvetica Neue"/>
            </a:endParaRPr>
          </a:p>
          <a:p>
            <a:pPr marL="0" lvl="0" indent="0" algn="ctr" rtl="0">
              <a:lnSpc>
                <a:spcPct val="115000"/>
              </a:lnSpc>
              <a:spcBef>
                <a:spcPts val="0"/>
              </a:spcBef>
              <a:spcAft>
                <a:spcPts val="0"/>
              </a:spcAft>
              <a:buNone/>
            </a:pPr>
            <a:r>
              <a:rPr lang="en" sz="1300">
                <a:solidFill>
                  <a:schemeClr val="dk1"/>
                </a:solidFill>
                <a:latin typeface="Helvetica Neue"/>
                <a:ea typeface="Helvetica Neue"/>
                <a:cs typeface="Helvetica Neue"/>
                <a:sym typeface="Helvetica Neue"/>
              </a:rPr>
              <a:t>While GRASS will be communicating with Raytheon ground station in operations, a test ground station is necessary for project V&amp;V.</a:t>
            </a:r>
            <a:endParaRPr sz="1300">
              <a:solidFill>
                <a:schemeClr val="dk1"/>
              </a:solidFill>
              <a:latin typeface="Helvetica Neue"/>
              <a:ea typeface="Helvetica Neue"/>
              <a:cs typeface="Helvetica Neue"/>
              <a:sym typeface="Helvetica Neue"/>
            </a:endParaRPr>
          </a:p>
        </p:txBody>
      </p:sp>
      <p:pic>
        <p:nvPicPr>
          <p:cNvPr id="1207" name="Google Shape;1207;g1049b3fcd2c_0_196"/>
          <p:cNvPicPr preferRelativeResize="0"/>
          <p:nvPr/>
        </p:nvPicPr>
        <p:blipFill>
          <a:blip r:embed="rId3">
            <a:alphaModFix/>
          </a:blip>
          <a:stretch>
            <a:fillRect/>
          </a:stretch>
        </p:blipFill>
        <p:spPr>
          <a:xfrm>
            <a:off x="1586050" y="1516525"/>
            <a:ext cx="5971901" cy="3540299"/>
          </a:xfrm>
          <a:prstGeom prst="rect">
            <a:avLst/>
          </a:prstGeom>
          <a:noFill/>
          <a:ln>
            <a:noFill/>
          </a:ln>
        </p:spPr>
      </p:pic>
      <p:pic>
        <p:nvPicPr>
          <p:cNvPr id="1208" name="Google Shape;1208;g1049b3fcd2c_0_196"/>
          <p:cNvPicPr preferRelativeResize="0"/>
          <p:nvPr/>
        </p:nvPicPr>
        <p:blipFill>
          <a:blip r:embed="rId4">
            <a:alphaModFix/>
          </a:blip>
          <a:stretch>
            <a:fillRect/>
          </a:stretch>
        </p:blipFill>
        <p:spPr>
          <a:xfrm>
            <a:off x="1586050" y="1516525"/>
            <a:ext cx="5971901" cy="3540299"/>
          </a:xfrm>
          <a:prstGeom prst="rect">
            <a:avLst/>
          </a:prstGeom>
          <a:noFill/>
          <a:ln>
            <a:noFill/>
          </a:ln>
        </p:spPr>
      </p:pic>
      <p:sp>
        <p:nvSpPr>
          <p:cNvPr id="1209" name="Google Shape;1209;g1049b3fcd2c_0_196"/>
          <p:cNvSpPr/>
          <p:nvPr/>
        </p:nvSpPr>
        <p:spPr>
          <a:xfrm>
            <a:off x="1607525" y="3042875"/>
            <a:ext cx="3959700" cy="1968300"/>
          </a:xfrm>
          <a:prstGeom prst="rect">
            <a:avLst/>
          </a:prstGeom>
          <a:noFill/>
          <a:ln w="38100" cap="flat" cmpd="sng">
            <a:solidFill>
              <a:srgbClr val="FF0000"/>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213"/>
        <p:cNvGrpSpPr/>
        <p:nvPr/>
      </p:nvGrpSpPr>
      <p:grpSpPr>
        <a:xfrm>
          <a:off x="0" y="0"/>
          <a:ext cx="0" cy="0"/>
          <a:chOff x="0" y="0"/>
          <a:chExt cx="0" cy="0"/>
        </a:xfrm>
      </p:grpSpPr>
      <p:sp>
        <p:nvSpPr>
          <p:cNvPr id="1214" name="Google Shape;1214;g1045409f177_4_172"/>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b="1"/>
              <a:t>Critical Project Elements </a:t>
            </a:r>
            <a:r>
              <a:rPr lang="en"/>
              <a:t>5</a:t>
            </a:r>
            <a:endParaRPr b="1"/>
          </a:p>
        </p:txBody>
      </p:sp>
      <p:sp>
        <p:nvSpPr>
          <p:cNvPr id="1215" name="Google Shape;1215;g1045409f177_4_17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94</a:t>
            </a:fld>
            <a:endParaRPr/>
          </a:p>
        </p:txBody>
      </p:sp>
      <p:sp>
        <p:nvSpPr>
          <p:cNvPr id="1216" name="Google Shape;1216;g1045409f177_4_172"/>
          <p:cNvSpPr txBox="1"/>
          <p:nvPr/>
        </p:nvSpPr>
        <p:spPr>
          <a:xfrm>
            <a:off x="228600" y="705003"/>
            <a:ext cx="8686800" cy="734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b="1">
                <a:solidFill>
                  <a:schemeClr val="dk1"/>
                </a:solidFill>
                <a:latin typeface="Helvetica Neue"/>
                <a:ea typeface="Helvetica Neue"/>
                <a:cs typeface="Helvetica Neue"/>
                <a:sym typeface="Helvetica Neue"/>
              </a:rPr>
              <a:t>Ground Station:</a:t>
            </a:r>
            <a:endParaRPr b="1">
              <a:solidFill>
                <a:schemeClr val="dk1"/>
              </a:solidFill>
              <a:latin typeface="Helvetica Neue"/>
              <a:ea typeface="Helvetica Neue"/>
              <a:cs typeface="Helvetica Neue"/>
              <a:sym typeface="Helvetica Neue"/>
            </a:endParaRPr>
          </a:p>
          <a:p>
            <a:pPr marL="0" lvl="0" indent="0" algn="ctr" rtl="0">
              <a:lnSpc>
                <a:spcPct val="115000"/>
              </a:lnSpc>
              <a:spcBef>
                <a:spcPts val="0"/>
              </a:spcBef>
              <a:spcAft>
                <a:spcPts val="0"/>
              </a:spcAft>
              <a:buNone/>
            </a:pPr>
            <a:r>
              <a:rPr lang="en" sz="1300">
                <a:solidFill>
                  <a:schemeClr val="dk1"/>
                </a:solidFill>
                <a:latin typeface="Helvetica Neue"/>
                <a:ea typeface="Helvetica Neue"/>
                <a:cs typeface="Helvetica Neue"/>
                <a:sym typeface="Helvetica Neue"/>
              </a:rPr>
              <a:t>While GRASS will be communicating with Raytheon ground station in operations, a test ground station is necessary for project V&amp;V.</a:t>
            </a:r>
            <a:endParaRPr sz="1300">
              <a:solidFill>
                <a:schemeClr val="dk1"/>
              </a:solidFill>
              <a:latin typeface="Helvetica Neue"/>
              <a:ea typeface="Helvetica Neue"/>
              <a:cs typeface="Helvetica Neue"/>
              <a:sym typeface="Helvetica Neue"/>
            </a:endParaRPr>
          </a:p>
        </p:txBody>
      </p:sp>
      <p:pic>
        <p:nvPicPr>
          <p:cNvPr id="1217" name="Google Shape;1217;g1045409f177_4_172"/>
          <p:cNvPicPr preferRelativeResize="0"/>
          <p:nvPr/>
        </p:nvPicPr>
        <p:blipFill>
          <a:blip r:embed="rId3">
            <a:alphaModFix/>
          </a:blip>
          <a:stretch>
            <a:fillRect/>
          </a:stretch>
        </p:blipFill>
        <p:spPr>
          <a:xfrm>
            <a:off x="1586050" y="1516525"/>
            <a:ext cx="5971901" cy="3540299"/>
          </a:xfrm>
          <a:prstGeom prst="rect">
            <a:avLst/>
          </a:prstGeom>
          <a:noFill/>
          <a:ln>
            <a:noFill/>
          </a:ln>
        </p:spPr>
      </p:pic>
      <p:sp>
        <p:nvSpPr>
          <p:cNvPr id="1218" name="Google Shape;1218;g1045409f177_4_172"/>
          <p:cNvSpPr/>
          <p:nvPr/>
        </p:nvSpPr>
        <p:spPr>
          <a:xfrm>
            <a:off x="1630783" y="3072944"/>
            <a:ext cx="2258400" cy="1867500"/>
          </a:xfrm>
          <a:prstGeom prst="rect">
            <a:avLst/>
          </a:prstGeom>
          <a:noFill/>
          <a:ln w="19050" cap="flat" cmpd="sng">
            <a:solidFill>
              <a:srgbClr val="674EA7"/>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19" name="Google Shape;1219;g1045409f177_4_172"/>
          <p:cNvPicPr preferRelativeResize="0"/>
          <p:nvPr/>
        </p:nvPicPr>
        <p:blipFill>
          <a:blip r:embed="rId4">
            <a:alphaModFix/>
          </a:blip>
          <a:stretch>
            <a:fillRect/>
          </a:stretch>
        </p:blipFill>
        <p:spPr>
          <a:xfrm>
            <a:off x="1586050" y="1516525"/>
            <a:ext cx="5971901" cy="3540300"/>
          </a:xfrm>
          <a:prstGeom prst="rect">
            <a:avLst/>
          </a:prstGeom>
          <a:noFill/>
          <a:ln>
            <a:noFill/>
          </a:ln>
        </p:spPr>
      </p:pic>
      <p:pic>
        <p:nvPicPr>
          <p:cNvPr id="1220" name="Google Shape;1220;g1045409f177_4_172"/>
          <p:cNvPicPr preferRelativeResize="0"/>
          <p:nvPr/>
        </p:nvPicPr>
        <p:blipFill>
          <a:blip r:embed="rId5">
            <a:alphaModFix/>
          </a:blip>
          <a:stretch>
            <a:fillRect/>
          </a:stretch>
        </p:blipFill>
        <p:spPr>
          <a:xfrm>
            <a:off x="1586050" y="1516525"/>
            <a:ext cx="5971901" cy="3540299"/>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224"/>
        <p:cNvGrpSpPr/>
        <p:nvPr/>
      </p:nvGrpSpPr>
      <p:grpSpPr>
        <a:xfrm>
          <a:off x="0" y="0"/>
          <a:ext cx="0" cy="0"/>
          <a:chOff x="0" y="0"/>
          <a:chExt cx="0" cy="0"/>
        </a:xfrm>
      </p:grpSpPr>
      <p:sp>
        <p:nvSpPr>
          <p:cNvPr id="1225" name="Google Shape;1225;g1049b3fcd2c_2_0"/>
          <p:cNvSpPr txBox="1">
            <a:spLocks noGrp="1"/>
          </p:cNvSpPr>
          <p:nvPr>
            <p:ph type="title"/>
          </p:nvPr>
        </p:nvSpPr>
        <p:spPr>
          <a:xfrm>
            <a:off x="740664" y="742950"/>
            <a:ext cx="6367800" cy="3657600"/>
          </a:xfrm>
          <a:prstGeom prst="rect">
            <a:avLst/>
          </a:prstGeom>
        </p:spPr>
        <p:txBody>
          <a:bodyPr spcFirstLastPara="1" wrap="square" lIns="274300" tIns="91425" rIns="91425" bIns="91425" anchor="ctr" anchorCtr="0">
            <a:normAutofit fontScale="90000"/>
          </a:bodyPr>
          <a:lstStyle/>
          <a:p>
            <a:pPr marL="0" lvl="0" indent="0" algn="ctr" rtl="0">
              <a:spcBef>
                <a:spcPts val="0"/>
              </a:spcBef>
              <a:spcAft>
                <a:spcPts val="0"/>
              </a:spcAft>
              <a:buClr>
                <a:schemeClr val="dk1"/>
              </a:buClr>
              <a:buSzPts val="990"/>
              <a:buFont typeface="Arial"/>
              <a:buNone/>
            </a:pPr>
            <a:r>
              <a:rPr lang="en" sz="6000"/>
              <a:t>Backup: </a:t>
            </a:r>
            <a:endParaRPr sz="6000"/>
          </a:p>
          <a:p>
            <a:pPr marL="0" lvl="0" indent="0" algn="ctr" rtl="0">
              <a:spcBef>
                <a:spcPts val="0"/>
              </a:spcBef>
              <a:spcAft>
                <a:spcPts val="0"/>
              </a:spcAft>
              <a:buClr>
                <a:schemeClr val="dk1"/>
              </a:buClr>
              <a:buSzPts val="990"/>
              <a:buFont typeface="Arial"/>
              <a:buNone/>
            </a:pPr>
            <a:r>
              <a:rPr lang="en" sz="6000"/>
              <a:t>Design Requirements &amp;</a:t>
            </a:r>
            <a:endParaRPr sz="6000"/>
          </a:p>
          <a:p>
            <a:pPr marL="0" lvl="0" indent="0" algn="ctr" rtl="0">
              <a:spcBef>
                <a:spcPts val="0"/>
              </a:spcBef>
              <a:spcAft>
                <a:spcPts val="0"/>
              </a:spcAft>
              <a:buClr>
                <a:schemeClr val="dk1"/>
              </a:buClr>
              <a:buSzPts val="990"/>
              <a:buFont typeface="Arial"/>
              <a:buNone/>
            </a:pPr>
            <a:r>
              <a:rPr lang="en" sz="6000"/>
              <a:t>Satisfaction</a:t>
            </a:r>
            <a:endParaRPr sz="6000"/>
          </a:p>
        </p:txBody>
      </p:sp>
      <p:sp>
        <p:nvSpPr>
          <p:cNvPr id="1226" name="Google Shape;1226;g1049b3fcd2c_2_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95</a:t>
            </a:fld>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230"/>
        <p:cNvGrpSpPr/>
        <p:nvPr/>
      </p:nvGrpSpPr>
      <p:grpSpPr>
        <a:xfrm>
          <a:off x="0" y="0"/>
          <a:ext cx="0" cy="0"/>
          <a:chOff x="0" y="0"/>
          <a:chExt cx="0" cy="0"/>
        </a:xfrm>
      </p:grpSpPr>
      <p:sp>
        <p:nvSpPr>
          <p:cNvPr id="1231" name="Google Shape;1231;g10392222eed_1_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96</a:t>
            </a:fld>
            <a:endParaRPr/>
          </a:p>
        </p:txBody>
      </p:sp>
      <p:sp>
        <p:nvSpPr>
          <p:cNvPr id="1232" name="Google Shape;1232;g10392222eed_1_2"/>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Key Functional Requirements</a:t>
            </a:r>
            <a:endParaRPr b="1"/>
          </a:p>
        </p:txBody>
      </p:sp>
      <p:sp>
        <p:nvSpPr>
          <p:cNvPr id="1233" name="Google Shape;1233;g10392222eed_1_2"/>
          <p:cNvSpPr/>
          <p:nvPr/>
        </p:nvSpPr>
        <p:spPr>
          <a:xfrm>
            <a:off x="2098675" y="1023825"/>
            <a:ext cx="2066400" cy="3549000"/>
          </a:xfrm>
          <a:prstGeom prst="roundRect">
            <a:avLst>
              <a:gd name="adj" fmla="val 8358"/>
            </a:avLst>
          </a:prstGeom>
          <a:solidFill>
            <a:srgbClr val="E06666"/>
          </a:solidFill>
          <a:ln w="19050" cap="flat" cmpd="sng">
            <a:solidFill>
              <a:schemeClr val="dk1"/>
            </a:solidFill>
            <a:prstDash val="solid"/>
            <a:round/>
            <a:headEnd type="none" w="sm" len="sm"/>
            <a:tailEnd type="none" w="sm" len="sm"/>
          </a:ln>
        </p:spPr>
        <p:txBody>
          <a:bodyPr spcFirstLastPara="1" wrap="square" lIns="91425" tIns="0" rIns="91425" bIns="91425" anchor="t" anchorCtr="0">
            <a:noAutofit/>
          </a:bodyPr>
          <a:lstStyle/>
          <a:p>
            <a:pPr marL="0" lvl="0" indent="0" algn="ctr" rtl="0">
              <a:spcBef>
                <a:spcPts val="0"/>
              </a:spcBef>
              <a:spcAft>
                <a:spcPts val="0"/>
              </a:spcAft>
              <a:buNone/>
            </a:pPr>
            <a:r>
              <a:rPr lang="en" b="1">
                <a:solidFill>
                  <a:schemeClr val="dk1"/>
                </a:solidFill>
              </a:rPr>
              <a:t>Critical Project Elements</a:t>
            </a:r>
            <a:endParaRPr b="1">
              <a:solidFill>
                <a:schemeClr val="dk1"/>
              </a:solidFill>
            </a:endParaRPr>
          </a:p>
        </p:txBody>
      </p:sp>
      <p:sp>
        <p:nvSpPr>
          <p:cNvPr id="1234" name="Google Shape;1234;g10392222eed_1_2"/>
          <p:cNvSpPr/>
          <p:nvPr/>
        </p:nvSpPr>
        <p:spPr>
          <a:xfrm>
            <a:off x="2351425" y="1554480"/>
            <a:ext cx="1560900" cy="505500"/>
          </a:xfrm>
          <a:prstGeom prst="rect">
            <a:avLst/>
          </a:prstGeom>
          <a:solidFill>
            <a:srgbClr val="B7B7B7"/>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505050"/>
                </a:solidFill>
                <a:latin typeface="Helvetica Neue"/>
                <a:ea typeface="Helvetica Neue"/>
                <a:cs typeface="Helvetica Neue"/>
                <a:sym typeface="Helvetica Neue"/>
              </a:rPr>
              <a:t>Simulator Housing Unit</a:t>
            </a:r>
            <a:endParaRPr b="1">
              <a:solidFill>
                <a:srgbClr val="505050"/>
              </a:solidFill>
              <a:latin typeface="Helvetica Neue"/>
              <a:ea typeface="Helvetica Neue"/>
              <a:cs typeface="Helvetica Neue"/>
              <a:sym typeface="Helvetica Neue"/>
            </a:endParaRPr>
          </a:p>
        </p:txBody>
      </p:sp>
      <p:sp>
        <p:nvSpPr>
          <p:cNvPr id="1235" name="Google Shape;1235;g10392222eed_1_2"/>
          <p:cNvSpPr/>
          <p:nvPr/>
        </p:nvSpPr>
        <p:spPr>
          <a:xfrm>
            <a:off x="2351425" y="2137410"/>
            <a:ext cx="1560900" cy="505500"/>
          </a:xfrm>
          <a:prstGeom prst="rect">
            <a:avLst/>
          </a:prstGeom>
          <a:solidFill>
            <a:srgbClr val="B7B7B7"/>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505050"/>
                </a:solidFill>
                <a:latin typeface="Helvetica Neue"/>
                <a:ea typeface="Helvetica Neue"/>
                <a:cs typeface="Helvetica Neue"/>
                <a:sym typeface="Helvetica Neue"/>
              </a:rPr>
              <a:t>Power &amp; Electronics</a:t>
            </a:r>
            <a:endParaRPr b="1">
              <a:solidFill>
                <a:srgbClr val="505050"/>
              </a:solidFill>
              <a:latin typeface="Helvetica Neue"/>
              <a:ea typeface="Helvetica Neue"/>
              <a:cs typeface="Helvetica Neue"/>
              <a:sym typeface="Helvetica Neue"/>
            </a:endParaRPr>
          </a:p>
        </p:txBody>
      </p:sp>
      <p:sp>
        <p:nvSpPr>
          <p:cNvPr id="1236" name="Google Shape;1236;g10392222eed_1_2"/>
          <p:cNvSpPr/>
          <p:nvPr/>
        </p:nvSpPr>
        <p:spPr>
          <a:xfrm>
            <a:off x="2351425" y="2720340"/>
            <a:ext cx="1560900" cy="5055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Helvetica Neue"/>
                <a:ea typeface="Helvetica Neue"/>
                <a:cs typeface="Helvetica Neue"/>
                <a:sym typeface="Helvetica Neue"/>
              </a:rPr>
              <a:t>RF Link</a:t>
            </a:r>
            <a:endParaRPr b="1">
              <a:latin typeface="Helvetica Neue"/>
              <a:ea typeface="Helvetica Neue"/>
              <a:cs typeface="Helvetica Neue"/>
              <a:sym typeface="Helvetica Neue"/>
            </a:endParaRPr>
          </a:p>
        </p:txBody>
      </p:sp>
      <p:sp>
        <p:nvSpPr>
          <p:cNvPr id="1237" name="Google Shape;1237;g10392222eed_1_2"/>
          <p:cNvSpPr/>
          <p:nvPr/>
        </p:nvSpPr>
        <p:spPr>
          <a:xfrm>
            <a:off x="2351425" y="3303270"/>
            <a:ext cx="1560900" cy="5055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Helvetica Neue"/>
                <a:ea typeface="Helvetica Neue"/>
                <a:cs typeface="Helvetica Neue"/>
                <a:sym typeface="Helvetica Neue"/>
              </a:rPr>
              <a:t>Software &amp; Simulation</a:t>
            </a:r>
            <a:endParaRPr b="1">
              <a:latin typeface="Helvetica Neue"/>
              <a:ea typeface="Helvetica Neue"/>
              <a:cs typeface="Helvetica Neue"/>
              <a:sym typeface="Helvetica Neue"/>
            </a:endParaRPr>
          </a:p>
        </p:txBody>
      </p:sp>
      <p:sp>
        <p:nvSpPr>
          <p:cNvPr id="1238" name="Google Shape;1238;g10392222eed_1_2"/>
          <p:cNvSpPr/>
          <p:nvPr/>
        </p:nvSpPr>
        <p:spPr>
          <a:xfrm>
            <a:off x="2351425" y="3886200"/>
            <a:ext cx="1560900" cy="505500"/>
          </a:xfrm>
          <a:prstGeom prst="rect">
            <a:avLst/>
          </a:prstGeom>
          <a:solidFill>
            <a:srgbClr val="B7B7B7"/>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505050"/>
                </a:solidFill>
                <a:latin typeface="Helvetica Neue"/>
                <a:ea typeface="Helvetica Neue"/>
                <a:cs typeface="Helvetica Neue"/>
                <a:sym typeface="Helvetica Neue"/>
              </a:rPr>
              <a:t>Demo Ground Station</a:t>
            </a:r>
            <a:endParaRPr b="1">
              <a:solidFill>
                <a:srgbClr val="505050"/>
              </a:solidFill>
              <a:latin typeface="Helvetica Neue"/>
              <a:ea typeface="Helvetica Neue"/>
              <a:cs typeface="Helvetica Neue"/>
              <a:sym typeface="Helvetica Neue"/>
            </a:endParaRPr>
          </a:p>
        </p:txBody>
      </p:sp>
      <p:sp>
        <p:nvSpPr>
          <p:cNvPr id="1239" name="Google Shape;1239;g10392222eed_1_2"/>
          <p:cNvSpPr/>
          <p:nvPr/>
        </p:nvSpPr>
        <p:spPr>
          <a:xfrm>
            <a:off x="4978900" y="1023825"/>
            <a:ext cx="2066400" cy="3549000"/>
          </a:xfrm>
          <a:prstGeom prst="roundRect">
            <a:avLst>
              <a:gd name="adj" fmla="val 8358"/>
            </a:avLst>
          </a:prstGeom>
          <a:solidFill>
            <a:srgbClr val="FFD966"/>
          </a:solidFill>
          <a:ln w="19050" cap="flat" cmpd="sng">
            <a:solidFill>
              <a:schemeClr val="dk1"/>
            </a:solidFill>
            <a:prstDash val="solid"/>
            <a:round/>
            <a:headEnd type="none" w="sm" len="sm"/>
            <a:tailEnd type="none" w="sm" len="sm"/>
          </a:ln>
        </p:spPr>
        <p:txBody>
          <a:bodyPr spcFirstLastPara="1" wrap="square" lIns="91425" tIns="0" rIns="91425" bIns="91425" anchor="t" anchorCtr="0">
            <a:noAutofit/>
          </a:bodyPr>
          <a:lstStyle/>
          <a:p>
            <a:pPr marL="0" lvl="0" indent="0" algn="ctr" rtl="0">
              <a:spcBef>
                <a:spcPts val="0"/>
              </a:spcBef>
              <a:spcAft>
                <a:spcPts val="0"/>
              </a:spcAft>
              <a:buNone/>
            </a:pPr>
            <a:r>
              <a:rPr lang="en" b="1">
                <a:solidFill>
                  <a:schemeClr val="dk1"/>
                </a:solidFill>
              </a:rPr>
              <a:t>Functional Requirements</a:t>
            </a:r>
            <a:endParaRPr b="1">
              <a:solidFill>
                <a:schemeClr val="dk1"/>
              </a:solidFill>
            </a:endParaRPr>
          </a:p>
        </p:txBody>
      </p:sp>
      <p:sp>
        <p:nvSpPr>
          <p:cNvPr id="1240" name="Google Shape;1240;g10392222eed_1_2"/>
          <p:cNvSpPr/>
          <p:nvPr/>
        </p:nvSpPr>
        <p:spPr>
          <a:xfrm>
            <a:off x="5231650" y="1552749"/>
            <a:ext cx="1560900" cy="505500"/>
          </a:xfrm>
          <a:prstGeom prst="rect">
            <a:avLst/>
          </a:prstGeom>
          <a:solidFill>
            <a:srgbClr val="B7B7B7"/>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Helvetica Neue"/>
                <a:ea typeface="Helvetica Neue"/>
                <a:cs typeface="Helvetica Neue"/>
                <a:sym typeface="Helvetica Neue"/>
              </a:rPr>
              <a:t>Endurance	</a:t>
            </a:r>
            <a:endParaRPr b="1">
              <a:solidFill>
                <a:schemeClr val="dk2"/>
              </a:solidFill>
              <a:latin typeface="Helvetica Neue"/>
              <a:ea typeface="Helvetica Neue"/>
              <a:cs typeface="Helvetica Neue"/>
              <a:sym typeface="Helvetica Neue"/>
            </a:endParaRPr>
          </a:p>
        </p:txBody>
      </p:sp>
      <p:sp>
        <p:nvSpPr>
          <p:cNvPr id="1241" name="Google Shape;1241;g10392222eed_1_2"/>
          <p:cNvSpPr/>
          <p:nvPr/>
        </p:nvSpPr>
        <p:spPr>
          <a:xfrm>
            <a:off x="5231650" y="2135312"/>
            <a:ext cx="1560900" cy="5055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Helvetica Neue"/>
                <a:ea typeface="Helvetica Neue"/>
                <a:cs typeface="Helvetica Neue"/>
                <a:sym typeface="Helvetica Neue"/>
              </a:rPr>
              <a:t>Simulation</a:t>
            </a:r>
            <a:endParaRPr b="1">
              <a:latin typeface="Helvetica Neue"/>
              <a:ea typeface="Helvetica Neue"/>
              <a:cs typeface="Helvetica Neue"/>
              <a:sym typeface="Helvetica Neue"/>
            </a:endParaRPr>
          </a:p>
        </p:txBody>
      </p:sp>
      <p:sp>
        <p:nvSpPr>
          <p:cNvPr id="1242" name="Google Shape;1242;g10392222eed_1_2"/>
          <p:cNvSpPr/>
          <p:nvPr/>
        </p:nvSpPr>
        <p:spPr>
          <a:xfrm>
            <a:off x="5231650" y="2717875"/>
            <a:ext cx="1560900" cy="5055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Helvetica Neue"/>
                <a:ea typeface="Helvetica Neue"/>
                <a:cs typeface="Helvetica Neue"/>
                <a:sym typeface="Helvetica Neue"/>
              </a:rPr>
              <a:t>Communication</a:t>
            </a:r>
            <a:endParaRPr b="1">
              <a:latin typeface="Helvetica Neue"/>
              <a:ea typeface="Helvetica Neue"/>
              <a:cs typeface="Helvetica Neue"/>
              <a:sym typeface="Helvetica Neue"/>
            </a:endParaRPr>
          </a:p>
        </p:txBody>
      </p:sp>
      <p:sp>
        <p:nvSpPr>
          <p:cNvPr id="1243" name="Google Shape;1243;g10392222eed_1_2"/>
          <p:cNvSpPr/>
          <p:nvPr/>
        </p:nvSpPr>
        <p:spPr>
          <a:xfrm>
            <a:off x="5231650" y="3300439"/>
            <a:ext cx="1560900" cy="505500"/>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Helvetica Neue"/>
                <a:ea typeface="Helvetica Neue"/>
                <a:cs typeface="Helvetica Neue"/>
                <a:sym typeface="Helvetica Neue"/>
              </a:rPr>
              <a:t>Modularity &amp; Extensibility</a:t>
            </a:r>
            <a:endParaRPr b="1">
              <a:latin typeface="Helvetica Neue"/>
              <a:ea typeface="Helvetica Neue"/>
              <a:cs typeface="Helvetica Neue"/>
              <a:sym typeface="Helvetica Neue"/>
            </a:endParaRPr>
          </a:p>
        </p:txBody>
      </p:sp>
      <p:sp>
        <p:nvSpPr>
          <p:cNvPr id="1244" name="Google Shape;1244;g10392222eed_1_2"/>
          <p:cNvSpPr/>
          <p:nvPr/>
        </p:nvSpPr>
        <p:spPr>
          <a:xfrm>
            <a:off x="5231650" y="3883002"/>
            <a:ext cx="1560900" cy="505500"/>
          </a:xfrm>
          <a:prstGeom prst="rect">
            <a:avLst/>
          </a:prstGeom>
          <a:solidFill>
            <a:srgbClr val="B7B7B7"/>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dk2"/>
                </a:solidFill>
                <a:latin typeface="Helvetica Neue"/>
                <a:ea typeface="Helvetica Neue"/>
                <a:cs typeface="Helvetica Neue"/>
                <a:sym typeface="Helvetica Neue"/>
              </a:rPr>
              <a:t>Operation</a:t>
            </a:r>
            <a:endParaRPr b="1">
              <a:solidFill>
                <a:schemeClr val="dk2"/>
              </a:solidFill>
              <a:latin typeface="Helvetica Neue"/>
              <a:ea typeface="Helvetica Neue"/>
              <a:cs typeface="Helvetica Neue"/>
              <a:sym typeface="Helvetica Neue"/>
            </a:endParaRPr>
          </a:p>
        </p:txBody>
      </p:sp>
      <p:cxnSp>
        <p:nvCxnSpPr>
          <p:cNvPr id="1245" name="Google Shape;1245;g10392222eed_1_2"/>
          <p:cNvCxnSpPr>
            <a:stCxn id="1236" idx="3"/>
            <a:endCxn id="1242" idx="1"/>
          </p:cNvCxnSpPr>
          <p:nvPr/>
        </p:nvCxnSpPr>
        <p:spPr>
          <a:xfrm rot="10800000" flipH="1">
            <a:off x="3912325" y="2970690"/>
            <a:ext cx="1319400" cy="2400"/>
          </a:xfrm>
          <a:prstGeom prst="curvedConnector3">
            <a:avLst>
              <a:gd name="adj1" fmla="val 49997"/>
            </a:avLst>
          </a:prstGeom>
          <a:noFill/>
          <a:ln w="28575" cap="flat" cmpd="sng">
            <a:solidFill>
              <a:schemeClr val="dk1"/>
            </a:solidFill>
            <a:prstDash val="solid"/>
            <a:round/>
            <a:headEnd type="none" w="med" len="med"/>
            <a:tailEnd type="triangle" w="med" len="med"/>
          </a:ln>
        </p:spPr>
      </p:cxnSp>
      <p:cxnSp>
        <p:nvCxnSpPr>
          <p:cNvPr id="1246" name="Google Shape;1246;g10392222eed_1_2"/>
          <p:cNvCxnSpPr>
            <a:stCxn id="1237" idx="3"/>
            <a:endCxn id="1241" idx="1"/>
          </p:cNvCxnSpPr>
          <p:nvPr/>
        </p:nvCxnSpPr>
        <p:spPr>
          <a:xfrm rot="10800000" flipH="1">
            <a:off x="3912325" y="2388120"/>
            <a:ext cx="1319400" cy="1167900"/>
          </a:xfrm>
          <a:prstGeom prst="curvedConnector3">
            <a:avLst>
              <a:gd name="adj1" fmla="val 49997"/>
            </a:avLst>
          </a:prstGeom>
          <a:noFill/>
          <a:ln w="28575" cap="flat" cmpd="sng">
            <a:solidFill>
              <a:schemeClr val="dk1"/>
            </a:solidFill>
            <a:prstDash val="solid"/>
            <a:round/>
            <a:headEnd type="none" w="med" len="med"/>
            <a:tailEnd type="triangle" w="med" len="med"/>
          </a:ln>
        </p:spPr>
      </p:cxnSp>
      <p:cxnSp>
        <p:nvCxnSpPr>
          <p:cNvPr id="1247" name="Google Shape;1247;g10392222eed_1_2"/>
          <p:cNvCxnSpPr>
            <a:stCxn id="1237" idx="3"/>
            <a:endCxn id="1243" idx="1"/>
          </p:cNvCxnSpPr>
          <p:nvPr/>
        </p:nvCxnSpPr>
        <p:spPr>
          <a:xfrm rot="10800000" flipH="1">
            <a:off x="3912325" y="3553320"/>
            <a:ext cx="1319400" cy="2700"/>
          </a:xfrm>
          <a:prstGeom prst="curvedConnector3">
            <a:avLst>
              <a:gd name="adj1" fmla="val 49997"/>
            </a:avLst>
          </a:prstGeom>
          <a:noFill/>
          <a:ln w="28575" cap="flat" cmpd="sng">
            <a:solidFill>
              <a:schemeClr val="dk1"/>
            </a:solidFill>
            <a:prstDash val="solid"/>
            <a:round/>
            <a:headEnd type="none" w="med" len="med"/>
            <a:tailEnd type="triangle" w="med" len="med"/>
          </a:ln>
        </p:spPr>
      </p:cxnSp>
      <p:sp>
        <p:nvSpPr>
          <p:cNvPr id="1248" name="Google Shape;1248;g10392222eed_1_2"/>
          <p:cNvSpPr/>
          <p:nvPr/>
        </p:nvSpPr>
        <p:spPr>
          <a:xfrm>
            <a:off x="7632200" y="2232650"/>
            <a:ext cx="548700" cy="315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Helvetica Neue"/>
                <a:ea typeface="Helvetica Neue"/>
                <a:cs typeface="Helvetica Neue"/>
                <a:sym typeface="Helvetica Neue"/>
              </a:rPr>
              <a:t>FR2</a:t>
            </a:r>
            <a:endParaRPr b="1">
              <a:latin typeface="Helvetica Neue"/>
              <a:ea typeface="Helvetica Neue"/>
              <a:cs typeface="Helvetica Neue"/>
              <a:sym typeface="Helvetica Neue"/>
            </a:endParaRPr>
          </a:p>
        </p:txBody>
      </p:sp>
      <p:sp>
        <p:nvSpPr>
          <p:cNvPr id="1249" name="Google Shape;1249;g10392222eed_1_2"/>
          <p:cNvSpPr/>
          <p:nvPr/>
        </p:nvSpPr>
        <p:spPr>
          <a:xfrm>
            <a:off x="7632200" y="2815600"/>
            <a:ext cx="548700" cy="315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Helvetica Neue"/>
                <a:ea typeface="Helvetica Neue"/>
                <a:cs typeface="Helvetica Neue"/>
                <a:sym typeface="Helvetica Neue"/>
              </a:rPr>
              <a:t>FR3</a:t>
            </a:r>
            <a:endParaRPr b="1">
              <a:latin typeface="Helvetica Neue"/>
              <a:ea typeface="Helvetica Neue"/>
              <a:cs typeface="Helvetica Neue"/>
              <a:sym typeface="Helvetica Neue"/>
            </a:endParaRPr>
          </a:p>
        </p:txBody>
      </p:sp>
      <p:sp>
        <p:nvSpPr>
          <p:cNvPr id="1250" name="Google Shape;1250;g10392222eed_1_2"/>
          <p:cNvSpPr/>
          <p:nvPr/>
        </p:nvSpPr>
        <p:spPr>
          <a:xfrm>
            <a:off x="7632200" y="3398550"/>
            <a:ext cx="548700" cy="315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latin typeface="Helvetica Neue"/>
                <a:ea typeface="Helvetica Neue"/>
                <a:cs typeface="Helvetica Neue"/>
                <a:sym typeface="Helvetica Neue"/>
              </a:rPr>
              <a:t>FR4</a:t>
            </a:r>
            <a:endParaRPr b="1">
              <a:latin typeface="Helvetica Neue"/>
              <a:ea typeface="Helvetica Neue"/>
              <a:cs typeface="Helvetica Neue"/>
              <a:sym typeface="Helvetica Neue"/>
            </a:endParaRPr>
          </a:p>
        </p:txBody>
      </p:sp>
      <p:cxnSp>
        <p:nvCxnSpPr>
          <p:cNvPr id="1251" name="Google Shape;1251;g10392222eed_1_2"/>
          <p:cNvCxnSpPr>
            <a:stCxn id="1241" idx="3"/>
            <a:endCxn id="1248" idx="1"/>
          </p:cNvCxnSpPr>
          <p:nvPr/>
        </p:nvCxnSpPr>
        <p:spPr>
          <a:xfrm>
            <a:off x="6792550" y="2388062"/>
            <a:ext cx="839700" cy="2100"/>
          </a:xfrm>
          <a:prstGeom prst="straightConnector1">
            <a:avLst/>
          </a:prstGeom>
          <a:noFill/>
          <a:ln w="28575" cap="flat" cmpd="sng">
            <a:solidFill>
              <a:schemeClr val="dk1"/>
            </a:solidFill>
            <a:prstDash val="solid"/>
            <a:round/>
            <a:headEnd type="none" w="med" len="med"/>
            <a:tailEnd type="none" w="med" len="med"/>
          </a:ln>
        </p:spPr>
      </p:cxnSp>
      <p:cxnSp>
        <p:nvCxnSpPr>
          <p:cNvPr id="1252" name="Google Shape;1252;g10392222eed_1_2"/>
          <p:cNvCxnSpPr>
            <a:stCxn id="1242" idx="3"/>
            <a:endCxn id="1249" idx="1"/>
          </p:cNvCxnSpPr>
          <p:nvPr/>
        </p:nvCxnSpPr>
        <p:spPr>
          <a:xfrm>
            <a:off x="6792550" y="2970625"/>
            <a:ext cx="839700" cy="2400"/>
          </a:xfrm>
          <a:prstGeom prst="straightConnector1">
            <a:avLst/>
          </a:prstGeom>
          <a:noFill/>
          <a:ln w="28575" cap="flat" cmpd="sng">
            <a:solidFill>
              <a:schemeClr val="dk1"/>
            </a:solidFill>
            <a:prstDash val="solid"/>
            <a:round/>
            <a:headEnd type="none" w="med" len="med"/>
            <a:tailEnd type="none" w="med" len="med"/>
          </a:ln>
        </p:spPr>
      </p:cxnSp>
      <p:cxnSp>
        <p:nvCxnSpPr>
          <p:cNvPr id="1253" name="Google Shape;1253;g10392222eed_1_2"/>
          <p:cNvCxnSpPr>
            <a:stCxn id="1243" idx="3"/>
            <a:endCxn id="1250" idx="1"/>
          </p:cNvCxnSpPr>
          <p:nvPr/>
        </p:nvCxnSpPr>
        <p:spPr>
          <a:xfrm>
            <a:off x="6792550" y="3553189"/>
            <a:ext cx="839700" cy="3000"/>
          </a:xfrm>
          <a:prstGeom prst="straightConnector1">
            <a:avLst/>
          </a:prstGeom>
          <a:noFill/>
          <a:ln w="28575" cap="flat" cmpd="sng">
            <a:solidFill>
              <a:schemeClr val="dk1"/>
            </a:solidFill>
            <a:prstDash val="solid"/>
            <a:round/>
            <a:headEnd type="none" w="med" len="med"/>
            <a:tailEnd type="none" w="med" len="med"/>
          </a:ln>
        </p:spPr>
      </p:cxn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sp>
        <p:nvSpPr>
          <p:cNvPr id="1258" name="Google Shape;1258;gfa643dcc9f_1_51"/>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b="1"/>
              <a:t>High-Level Functional Requirements (FR)</a:t>
            </a:r>
            <a:endParaRPr b="1"/>
          </a:p>
        </p:txBody>
      </p:sp>
      <p:sp>
        <p:nvSpPr>
          <p:cNvPr id="1259" name="Google Shape;1259;gfa643dcc9f_1_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97</a:t>
            </a:fld>
            <a:endParaRPr/>
          </a:p>
        </p:txBody>
      </p:sp>
      <p:graphicFrame>
        <p:nvGraphicFramePr>
          <p:cNvPr id="1260" name="Google Shape;1260;gfa643dcc9f_1_51"/>
          <p:cNvGraphicFramePr/>
          <p:nvPr/>
        </p:nvGraphicFramePr>
        <p:xfrm>
          <a:off x="698263" y="1040290"/>
          <a:ext cx="3000000" cy="3000000"/>
        </p:xfrm>
        <a:graphic>
          <a:graphicData uri="http://schemas.openxmlformats.org/drawingml/2006/table">
            <a:tbl>
              <a:tblPr>
                <a:noFill/>
                <a:tableStyleId>{42A4F924-6D4B-4CF7-BB84-CEE68687BB97}</a:tableStyleId>
              </a:tblPr>
              <a:tblGrid>
                <a:gridCol w="808175">
                  <a:extLst>
                    <a:ext uri="{9D8B030D-6E8A-4147-A177-3AD203B41FA5}">
                      <a16:colId xmlns:a16="http://schemas.microsoft.com/office/drawing/2014/main" val="20000"/>
                    </a:ext>
                  </a:extLst>
                </a:gridCol>
                <a:gridCol w="3562500">
                  <a:extLst>
                    <a:ext uri="{9D8B030D-6E8A-4147-A177-3AD203B41FA5}">
                      <a16:colId xmlns:a16="http://schemas.microsoft.com/office/drawing/2014/main" val="20001"/>
                    </a:ext>
                  </a:extLst>
                </a:gridCol>
                <a:gridCol w="1143625">
                  <a:extLst>
                    <a:ext uri="{9D8B030D-6E8A-4147-A177-3AD203B41FA5}">
                      <a16:colId xmlns:a16="http://schemas.microsoft.com/office/drawing/2014/main" val="20002"/>
                    </a:ext>
                  </a:extLst>
                </a:gridCol>
                <a:gridCol w="2233150">
                  <a:extLst>
                    <a:ext uri="{9D8B030D-6E8A-4147-A177-3AD203B41FA5}">
                      <a16:colId xmlns:a16="http://schemas.microsoft.com/office/drawing/2014/main" val="20003"/>
                    </a:ext>
                  </a:extLst>
                </a:gridCol>
              </a:tblGrid>
              <a:tr h="496350">
                <a:tc>
                  <a:txBody>
                    <a:bodyPr/>
                    <a:lstStyle/>
                    <a:p>
                      <a:pPr marL="0" lvl="0" indent="0" algn="ctr" rtl="0">
                        <a:spcBef>
                          <a:spcPts val="0"/>
                        </a:spcBef>
                        <a:spcAft>
                          <a:spcPts val="0"/>
                        </a:spcAft>
                        <a:buNone/>
                      </a:pPr>
                      <a:r>
                        <a:rPr lang="en" b="1">
                          <a:solidFill>
                            <a:schemeClr val="dk1"/>
                          </a:solidFill>
                          <a:latin typeface="Helvetica Neue"/>
                          <a:ea typeface="Helvetica Neue"/>
                          <a:cs typeface="Helvetica Neue"/>
                          <a:sym typeface="Helvetica Neue"/>
                        </a:rPr>
                        <a:t>ID</a:t>
                      </a:r>
                      <a:endParaRPr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tc>
                  <a:txBody>
                    <a:bodyPr/>
                    <a:lstStyle/>
                    <a:p>
                      <a:pPr marL="0" lvl="0" indent="0" algn="ctr" rtl="0">
                        <a:spcBef>
                          <a:spcPts val="0"/>
                        </a:spcBef>
                        <a:spcAft>
                          <a:spcPts val="0"/>
                        </a:spcAft>
                        <a:buNone/>
                      </a:pPr>
                      <a:r>
                        <a:rPr lang="en" b="1">
                          <a:solidFill>
                            <a:schemeClr val="dk1"/>
                          </a:solidFill>
                          <a:latin typeface="Helvetica Neue"/>
                          <a:ea typeface="Helvetica Neue"/>
                          <a:cs typeface="Helvetica Neue"/>
                          <a:sym typeface="Helvetica Neue"/>
                        </a:rPr>
                        <a:t>Summary</a:t>
                      </a:r>
                      <a:endParaRPr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tc>
                  <a:txBody>
                    <a:bodyPr/>
                    <a:lstStyle/>
                    <a:p>
                      <a:pPr marL="0" lvl="0" indent="0" algn="ctr" rtl="0">
                        <a:spcBef>
                          <a:spcPts val="0"/>
                        </a:spcBef>
                        <a:spcAft>
                          <a:spcPts val="0"/>
                        </a:spcAft>
                        <a:buNone/>
                      </a:pPr>
                      <a:r>
                        <a:rPr lang="en" b="1">
                          <a:solidFill>
                            <a:schemeClr val="dk1"/>
                          </a:solidFill>
                          <a:latin typeface="Helvetica Neue"/>
                          <a:ea typeface="Helvetica Neue"/>
                          <a:cs typeface="Helvetica Neue"/>
                          <a:sym typeface="Helvetica Neue"/>
                        </a:rPr>
                        <a:t>CPE</a:t>
                      </a:r>
                      <a:endParaRPr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tc>
                  <a:txBody>
                    <a:bodyPr/>
                    <a:lstStyle/>
                    <a:p>
                      <a:pPr marL="0" lvl="0" indent="0" algn="ctr" rtl="0">
                        <a:spcBef>
                          <a:spcPts val="0"/>
                        </a:spcBef>
                        <a:spcAft>
                          <a:spcPts val="0"/>
                        </a:spcAft>
                        <a:buNone/>
                      </a:pPr>
                      <a:r>
                        <a:rPr lang="en" b="1">
                          <a:solidFill>
                            <a:schemeClr val="dk1"/>
                          </a:solidFill>
                          <a:latin typeface="Helvetica Neue"/>
                          <a:ea typeface="Helvetica Neue"/>
                          <a:cs typeface="Helvetica Neue"/>
                          <a:sym typeface="Helvetica Neue"/>
                        </a:rPr>
                        <a:t>Satisfied?</a:t>
                      </a:r>
                      <a:endParaRPr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r h="496350">
                <a:tc>
                  <a:txBody>
                    <a:bodyPr/>
                    <a:lstStyle/>
                    <a:p>
                      <a:pPr marL="0" lvl="0" indent="0" algn="ctr" rtl="0">
                        <a:spcBef>
                          <a:spcPts val="0"/>
                        </a:spcBef>
                        <a:spcAft>
                          <a:spcPts val="0"/>
                        </a:spcAft>
                        <a:buNone/>
                      </a:pPr>
                      <a:r>
                        <a:rPr lang="en" b="1">
                          <a:solidFill>
                            <a:schemeClr val="dk1"/>
                          </a:solidFill>
                          <a:latin typeface="Helvetica Neue"/>
                          <a:ea typeface="Helvetica Neue"/>
                          <a:cs typeface="Helvetica Neue"/>
                          <a:sym typeface="Helvetica Neue"/>
                        </a:rPr>
                        <a:t>FR1</a:t>
                      </a:r>
                      <a:endParaRPr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Endurance - </a:t>
                      </a:r>
                      <a:r>
                        <a:rPr lang="en">
                          <a:solidFill>
                            <a:schemeClr val="dk1"/>
                          </a:solidFill>
                          <a:latin typeface="Helvetica Neue"/>
                          <a:ea typeface="Helvetica Neue"/>
                          <a:cs typeface="Helvetica Neue"/>
                          <a:sym typeface="Helvetica Neu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4"/>
                            </a:ext>
                          </a:extLst>
                        </a:rPr>
                        <a:t>self-</a:t>
                      </a:r>
                      <a:r>
                        <a:rPr lang="en">
                          <a:solidFill>
                            <a:schemeClr val="dk1"/>
                          </a:solidFill>
                          <a:latin typeface="Helvetica Neue"/>
                          <a:ea typeface="Helvetica Neue"/>
                          <a:cs typeface="Helvetica Neue"/>
                          <a:sym typeface="Helvetica Neu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5"/>
                            </a:ext>
                          </a:extLst>
                        </a:rPr>
                        <a:t>sustainably</a:t>
                      </a:r>
                      <a:r>
                        <a:rPr lang="en">
                          <a:solidFill>
                            <a:schemeClr val="dk1"/>
                          </a:solidFill>
                          <a:latin typeface="Helvetica Neue"/>
                          <a:ea typeface="Helvetica Neue"/>
                          <a:cs typeface="Helvetica Neue"/>
                          <a:sym typeface="Helvetica Neue"/>
                        </a:rPr>
                        <a:t> survive</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E1, E2</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500">
                          <a:solidFill>
                            <a:schemeClr val="dk1"/>
                          </a:solidFill>
                        </a:rPr>
                        <a:t>❔</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496350">
                <a:tc>
                  <a:txBody>
                    <a:bodyPr/>
                    <a:lstStyle/>
                    <a:p>
                      <a:pPr marL="0" lvl="0" indent="0" algn="ctr" rtl="0">
                        <a:spcBef>
                          <a:spcPts val="0"/>
                        </a:spcBef>
                        <a:spcAft>
                          <a:spcPts val="0"/>
                        </a:spcAft>
                        <a:buNone/>
                      </a:pPr>
                      <a:r>
                        <a:rPr lang="en" b="1">
                          <a:solidFill>
                            <a:schemeClr val="dk1"/>
                          </a:solidFill>
                          <a:latin typeface="Helvetica Neue"/>
                          <a:ea typeface="Helvetica Neue"/>
                          <a:cs typeface="Helvetica Neue"/>
                          <a:sym typeface="Helvetica Neue"/>
                        </a:rPr>
                        <a:t>FR2</a:t>
                      </a:r>
                      <a:endParaRPr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Simulation - simulate modeled spacecraft</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E2, E4</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500">
                          <a:solidFill>
                            <a:schemeClr val="dk1"/>
                          </a:solidFill>
                        </a:rPr>
                        <a:t>❔</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534300">
                <a:tc>
                  <a:txBody>
                    <a:bodyPr/>
                    <a:lstStyle/>
                    <a:p>
                      <a:pPr marL="0" lvl="0" indent="0" algn="ctr" rtl="0">
                        <a:spcBef>
                          <a:spcPts val="0"/>
                        </a:spcBef>
                        <a:spcAft>
                          <a:spcPts val="0"/>
                        </a:spcAft>
                        <a:buNone/>
                      </a:pPr>
                      <a:r>
                        <a:rPr lang="en" b="1">
                          <a:solidFill>
                            <a:schemeClr val="dk1"/>
                          </a:solidFill>
                          <a:latin typeface="Helvetica Neue"/>
                          <a:ea typeface="Helvetica Neue"/>
                          <a:cs typeface="Helvetica Neue"/>
                          <a:sym typeface="Helvetica Neue"/>
                        </a:rPr>
                        <a:t>FR3</a:t>
                      </a:r>
                      <a:endParaRPr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Communication - capable of establishing communications links</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E3</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500">
                          <a:solidFill>
                            <a:schemeClr val="dk1"/>
                          </a:solidFill>
                        </a:rPr>
                        <a:t>❔</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496350">
                <a:tc>
                  <a:txBody>
                    <a:bodyPr/>
                    <a:lstStyle/>
                    <a:p>
                      <a:pPr marL="0" lvl="0" indent="0" algn="ctr" rtl="0">
                        <a:spcBef>
                          <a:spcPts val="0"/>
                        </a:spcBef>
                        <a:spcAft>
                          <a:spcPts val="0"/>
                        </a:spcAft>
                        <a:buNone/>
                      </a:pPr>
                      <a:r>
                        <a:rPr lang="en" b="1">
                          <a:solidFill>
                            <a:schemeClr val="dk1"/>
                          </a:solidFill>
                          <a:latin typeface="Helvetica Neue"/>
                          <a:ea typeface="Helvetica Neue"/>
                          <a:cs typeface="Helvetica Neue"/>
                          <a:sym typeface="Helvetica Neue"/>
                        </a:rPr>
                        <a:t>FR4</a:t>
                      </a:r>
                      <a:endParaRPr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Modularity &amp; Extensibility - modular and extensible software</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E4</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500">
                          <a:solidFill>
                            <a:schemeClr val="dk1"/>
                          </a:solidFill>
                        </a:rPr>
                        <a:t>❔</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496350">
                <a:tc>
                  <a:txBody>
                    <a:bodyPr/>
                    <a:lstStyle/>
                    <a:p>
                      <a:pPr marL="0" lvl="0" indent="0" algn="ctr" rtl="0">
                        <a:spcBef>
                          <a:spcPts val="0"/>
                        </a:spcBef>
                        <a:spcAft>
                          <a:spcPts val="0"/>
                        </a:spcAft>
                        <a:buNone/>
                      </a:pPr>
                      <a:r>
                        <a:rPr lang="en" b="1">
                          <a:solidFill>
                            <a:schemeClr val="dk1"/>
                          </a:solidFill>
                          <a:latin typeface="Helvetica Neue"/>
                          <a:ea typeface="Helvetica Neue"/>
                          <a:cs typeface="Helvetica Neue"/>
                          <a:sym typeface="Helvetica Neue"/>
                        </a:rPr>
                        <a:t>FR5</a:t>
                      </a:r>
                      <a:endParaRPr b="1">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Operation - well-documented user interface</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latin typeface="Helvetica Neue"/>
                          <a:ea typeface="Helvetica Neue"/>
                          <a:cs typeface="Helvetica Neue"/>
                          <a:sym typeface="Helvetica Neue"/>
                        </a:rPr>
                        <a:t>E5</a:t>
                      </a:r>
                      <a:endParaRPr>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 sz="1500" dirty="0">
                          <a:solidFill>
                            <a:schemeClr val="dk1"/>
                          </a:solidFill>
                        </a:rPr>
                        <a:t>❔</a:t>
                      </a:r>
                      <a:endParaRPr dirty="0">
                        <a:solidFill>
                          <a:schemeClr val="dk1"/>
                        </a:solidFill>
                        <a:latin typeface="Helvetica Neue"/>
                        <a:ea typeface="Helvetica Neue"/>
                        <a:cs typeface="Helvetica Neue"/>
                        <a:sym typeface="Helvetica Neue"/>
                      </a:endParaRPr>
                    </a:p>
                  </a:txBody>
                  <a:tcPr marL="91425" marR="91425" marT="91425" marB="91425" anchor="ctr">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264"/>
        <p:cNvGrpSpPr/>
        <p:nvPr/>
      </p:nvGrpSpPr>
      <p:grpSpPr>
        <a:xfrm>
          <a:off x="0" y="0"/>
          <a:ext cx="0" cy="0"/>
          <a:chOff x="0" y="0"/>
          <a:chExt cx="0" cy="0"/>
        </a:xfrm>
      </p:grpSpPr>
      <p:sp>
        <p:nvSpPr>
          <p:cNvPr id="1265" name="Google Shape;1265;g10392222eed_1_55"/>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Endurance (FR1)</a:t>
            </a:r>
            <a:endParaRPr/>
          </a:p>
        </p:txBody>
      </p:sp>
      <p:sp>
        <p:nvSpPr>
          <p:cNvPr id="1266" name="Google Shape;1266;g10392222eed_1_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98</a:t>
            </a:fld>
            <a:endParaRPr>
              <a:latin typeface="Arial"/>
              <a:ea typeface="Arial"/>
              <a:cs typeface="Arial"/>
              <a:sym typeface="Arial"/>
            </a:endParaRPr>
          </a:p>
        </p:txBody>
      </p:sp>
      <p:sp>
        <p:nvSpPr>
          <p:cNvPr id="1267" name="Google Shape;1267;g10392222eed_1_55"/>
          <p:cNvSpPr txBox="1">
            <a:spLocks noGrp="1"/>
          </p:cNvSpPr>
          <p:nvPr>
            <p:ph type="body" idx="1"/>
          </p:nvPr>
        </p:nvSpPr>
        <p:spPr>
          <a:xfrm>
            <a:off x="228600" y="749000"/>
            <a:ext cx="8381700" cy="40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b="1"/>
              <a:t>FR1 -</a:t>
            </a:r>
            <a:r>
              <a:rPr lang="en"/>
              <a:t> </a:t>
            </a:r>
            <a:r>
              <a:rPr lang="en" sz="1100">
                <a:latin typeface="Arial"/>
                <a:ea typeface="Arial"/>
                <a:cs typeface="Arial"/>
                <a:sym typeface="Arial"/>
              </a:rPr>
              <a:t>GRASS shall self-sustainably operate at the Squaw Mountain Communications Station                                                       </a:t>
            </a:r>
            <a:endParaRPr/>
          </a:p>
        </p:txBody>
      </p:sp>
      <p:cxnSp>
        <p:nvCxnSpPr>
          <p:cNvPr id="1268" name="Google Shape;1268;g10392222eed_1_55"/>
          <p:cNvCxnSpPr/>
          <p:nvPr/>
        </p:nvCxnSpPr>
        <p:spPr>
          <a:xfrm rot="10800000" flipH="1">
            <a:off x="261900" y="1161600"/>
            <a:ext cx="8620200" cy="9600"/>
          </a:xfrm>
          <a:prstGeom prst="straightConnector1">
            <a:avLst/>
          </a:prstGeom>
          <a:noFill/>
          <a:ln w="38100" cap="flat" cmpd="sng">
            <a:solidFill>
              <a:schemeClr val="dk2"/>
            </a:solidFill>
            <a:prstDash val="solid"/>
            <a:round/>
            <a:headEnd type="none" w="med" len="med"/>
            <a:tailEnd type="none" w="med" len="med"/>
          </a:ln>
        </p:spPr>
      </p:cxnSp>
      <p:sp>
        <p:nvSpPr>
          <p:cNvPr id="1269" name="Google Shape;1269;g10392222eed_1_55"/>
          <p:cNvSpPr txBox="1"/>
          <p:nvPr/>
        </p:nvSpPr>
        <p:spPr>
          <a:xfrm>
            <a:off x="8570125" y="771050"/>
            <a:ext cx="3819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a:latin typeface="Helvetica Neue"/>
              <a:ea typeface="Helvetica Neue"/>
              <a:cs typeface="Helvetica Neue"/>
              <a:sym typeface="Helvetica Neue"/>
            </a:endParaRPr>
          </a:p>
        </p:txBody>
      </p:sp>
      <p:sp>
        <p:nvSpPr>
          <p:cNvPr id="1270" name="Google Shape;1270;g10392222eed_1_55"/>
          <p:cNvSpPr txBox="1"/>
          <p:nvPr/>
        </p:nvSpPr>
        <p:spPr>
          <a:xfrm>
            <a:off x="228600" y="1163600"/>
            <a:ext cx="4150200" cy="1862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br>
              <a:rPr lang="en" sz="1200" b="1"/>
            </a:br>
            <a:endParaRPr sz="1200" b="1"/>
          </a:p>
          <a:p>
            <a:pPr marL="0" lvl="0" indent="0" algn="l" rtl="0">
              <a:spcBef>
                <a:spcPts val="0"/>
              </a:spcBef>
              <a:spcAft>
                <a:spcPts val="0"/>
              </a:spcAft>
              <a:buNone/>
            </a:pPr>
            <a:r>
              <a:rPr lang="en" sz="1200" b="1"/>
              <a:t>DR1.1</a:t>
            </a:r>
            <a:r>
              <a:rPr lang="en" sz="1200"/>
              <a:t> - </a:t>
            </a:r>
            <a:r>
              <a:rPr lang="en" sz="1000">
                <a:solidFill>
                  <a:schemeClr val="dk1"/>
                </a:solidFill>
              </a:rPr>
              <a:t>Capable of protecting all electrical equipment in mountainous conditions</a:t>
            </a:r>
            <a:endParaRPr sz="10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r>
              <a:rPr lang="en" sz="1200" b="1">
                <a:solidFill>
                  <a:schemeClr val="dk1"/>
                </a:solidFill>
              </a:rPr>
              <a:t>DR1.2</a:t>
            </a:r>
            <a:r>
              <a:rPr lang="en" sz="1200">
                <a:solidFill>
                  <a:schemeClr val="dk1"/>
                </a:solidFill>
              </a:rPr>
              <a:t> - </a:t>
            </a:r>
            <a:r>
              <a:rPr lang="en" sz="1000">
                <a:solidFill>
                  <a:schemeClr val="dk1"/>
                </a:solidFill>
              </a:rPr>
              <a:t>Accept power from an external source</a:t>
            </a:r>
            <a:endParaRPr sz="1000">
              <a:solidFill>
                <a:schemeClr val="dk1"/>
              </a:solidFill>
            </a:endParaRPr>
          </a:p>
        </p:txBody>
      </p:sp>
      <p:cxnSp>
        <p:nvCxnSpPr>
          <p:cNvPr id="1271" name="Google Shape;1271;g10392222eed_1_55"/>
          <p:cNvCxnSpPr/>
          <p:nvPr/>
        </p:nvCxnSpPr>
        <p:spPr>
          <a:xfrm rot="10800000" flipH="1">
            <a:off x="290400" y="2505428"/>
            <a:ext cx="8563200" cy="1800"/>
          </a:xfrm>
          <a:prstGeom prst="straightConnector1">
            <a:avLst/>
          </a:prstGeom>
          <a:noFill/>
          <a:ln w="9525" cap="flat" cmpd="sng">
            <a:solidFill>
              <a:schemeClr val="dk2"/>
            </a:solidFill>
            <a:prstDash val="solid"/>
            <a:round/>
            <a:headEnd type="none" w="med" len="med"/>
            <a:tailEnd type="none" w="med" len="med"/>
          </a:ln>
        </p:spPr>
      </p:cxnSp>
      <p:sp>
        <p:nvSpPr>
          <p:cNvPr id="1272" name="Google Shape;1272;g10392222eed_1_55"/>
          <p:cNvSpPr txBox="1"/>
          <p:nvPr/>
        </p:nvSpPr>
        <p:spPr>
          <a:xfrm>
            <a:off x="4849575" y="1236161"/>
            <a:ext cx="3898800" cy="247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chemeClr val="dk1"/>
                </a:solidFill>
                <a:latin typeface="Helvetica Neue"/>
                <a:ea typeface="Helvetica Neue"/>
                <a:cs typeface="Helvetica Neue"/>
                <a:sym typeface="Helvetica Neue"/>
              </a:rPr>
              <a:t>DR1.1.1</a:t>
            </a:r>
            <a:r>
              <a:rPr lang="en" sz="1200" b="1">
                <a:solidFill>
                  <a:schemeClr val="dk1"/>
                </a:solidFill>
                <a:latin typeface="Helvetica Neue"/>
                <a:ea typeface="Helvetica Neue"/>
                <a:cs typeface="Helvetica Neue"/>
                <a:sym typeface="Helvetica Neue"/>
              </a:rPr>
              <a:t> </a:t>
            </a:r>
            <a:r>
              <a:rPr lang="en" sz="1200">
                <a:solidFill>
                  <a:schemeClr val="dk1"/>
                </a:solidFill>
                <a:latin typeface="Helvetica Neue"/>
                <a:ea typeface="Helvetica Neue"/>
                <a:cs typeface="Helvetica Neue"/>
                <a:sym typeface="Helvetica Neue"/>
              </a:rPr>
              <a:t>- </a:t>
            </a:r>
            <a:r>
              <a:rPr lang="en" sz="1000">
                <a:solidFill>
                  <a:schemeClr val="dk1"/>
                </a:solidFill>
              </a:rPr>
              <a:t>Remain protected from dust and water to Ingress Protection Code standards (IP55)</a:t>
            </a:r>
            <a:endParaRPr sz="1000">
              <a:solidFill>
                <a:schemeClr val="dk1"/>
              </a:solidFill>
            </a:endParaRPr>
          </a:p>
          <a:p>
            <a:pPr marL="0" lvl="0" indent="0" algn="l" rtl="0">
              <a:spcBef>
                <a:spcPts val="0"/>
              </a:spcBef>
              <a:spcAft>
                <a:spcPts val="0"/>
              </a:spcAft>
              <a:buNone/>
            </a:pPr>
            <a:r>
              <a:rPr lang="en" sz="1100" b="1">
                <a:solidFill>
                  <a:schemeClr val="dk1"/>
                </a:solidFill>
                <a:latin typeface="Helvetica Neue"/>
                <a:ea typeface="Helvetica Neue"/>
                <a:cs typeface="Helvetica Neue"/>
                <a:sym typeface="Helvetica Neue"/>
              </a:rPr>
              <a:t>DR1.1.2</a:t>
            </a:r>
            <a:r>
              <a:rPr lang="en" sz="1200" b="1">
                <a:solidFill>
                  <a:schemeClr val="dk1"/>
                </a:solidFill>
                <a:latin typeface="Helvetica Neue"/>
                <a:ea typeface="Helvetica Neue"/>
                <a:cs typeface="Helvetica Neue"/>
                <a:sym typeface="Helvetica Neue"/>
              </a:rPr>
              <a:t> </a:t>
            </a:r>
            <a:r>
              <a:rPr lang="en" sz="1200">
                <a:solidFill>
                  <a:schemeClr val="dk1"/>
                </a:solidFill>
                <a:latin typeface="Helvetica Neue"/>
                <a:ea typeface="Helvetica Neue"/>
                <a:cs typeface="Helvetica Neue"/>
                <a:sym typeface="Helvetica Neue"/>
              </a:rPr>
              <a:t>- </a:t>
            </a:r>
            <a:r>
              <a:rPr lang="en" sz="1000">
                <a:solidFill>
                  <a:schemeClr val="dk1"/>
                </a:solidFill>
              </a:rPr>
              <a:t>Capable of operating in all temperature ranges expected in the Colorado Front Range</a:t>
            </a:r>
            <a:endParaRPr sz="100">
              <a:solidFill>
                <a:schemeClr val="dk1"/>
              </a:solidFill>
            </a:endParaRPr>
          </a:p>
          <a:p>
            <a:pPr marL="0" lvl="0" indent="0" algn="l" rtl="0">
              <a:spcBef>
                <a:spcPts val="0"/>
              </a:spcBef>
              <a:spcAft>
                <a:spcPts val="0"/>
              </a:spcAft>
              <a:buNone/>
            </a:pPr>
            <a:r>
              <a:rPr lang="en" sz="1100" b="1">
                <a:solidFill>
                  <a:schemeClr val="dk1"/>
                </a:solidFill>
                <a:latin typeface="Helvetica Neue"/>
                <a:ea typeface="Helvetica Neue"/>
                <a:cs typeface="Helvetica Neue"/>
                <a:sym typeface="Helvetica Neue"/>
              </a:rPr>
              <a:t>DR1.1.3</a:t>
            </a:r>
            <a:r>
              <a:rPr lang="en" sz="1200" b="1">
                <a:solidFill>
                  <a:schemeClr val="dk1"/>
                </a:solidFill>
                <a:latin typeface="Helvetica Neue"/>
                <a:ea typeface="Helvetica Neue"/>
                <a:cs typeface="Helvetica Neue"/>
                <a:sym typeface="Helvetica Neue"/>
              </a:rPr>
              <a:t> </a:t>
            </a:r>
            <a:r>
              <a:rPr lang="en" sz="1200">
                <a:solidFill>
                  <a:schemeClr val="dk1"/>
                </a:solidFill>
                <a:latin typeface="Helvetica Neue"/>
                <a:ea typeface="Helvetica Neue"/>
                <a:cs typeface="Helvetica Neue"/>
                <a:sym typeface="Helvetica Neue"/>
              </a:rPr>
              <a:t>- </a:t>
            </a:r>
            <a:r>
              <a:rPr lang="en" sz="1000">
                <a:solidFill>
                  <a:schemeClr val="dk1"/>
                </a:solidFill>
              </a:rPr>
              <a:t>Mounted securely to a 1-8” pole</a:t>
            </a:r>
            <a:endParaRPr sz="1000">
              <a:solidFill>
                <a:schemeClr val="dk1"/>
              </a:solidFill>
            </a:endParaRPr>
          </a:p>
          <a:p>
            <a:pPr marL="0" lvl="0" indent="0" algn="l" rtl="0">
              <a:spcBef>
                <a:spcPts val="0"/>
              </a:spcBef>
              <a:spcAft>
                <a:spcPts val="0"/>
              </a:spcAft>
              <a:buNone/>
            </a:pPr>
            <a:r>
              <a:rPr lang="en" sz="1100" b="1">
                <a:solidFill>
                  <a:schemeClr val="dk1"/>
                </a:solidFill>
                <a:latin typeface="Helvetica Neue"/>
                <a:ea typeface="Helvetica Neue"/>
                <a:cs typeface="Helvetica Neue"/>
                <a:sym typeface="Helvetica Neue"/>
              </a:rPr>
              <a:t>DR1.1.4</a:t>
            </a:r>
            <a:r>
              <a:rPr lang="en" sz="1200" b="1">
                <a:solidFill>
                  <a:schemeClr val="dk1"/>
                </a:solidFill>
                <a:latin typeface="Helvetica Neue"/>
                <a:ea typeface="Helvetica Neue"/>
                <a:cs typeface="Helvetica Neue"/>
                <a:sym typeface="Helvetica Neue"/>
              </a:rPr>
              <a:t> </a:t>
            </a:r>
            <a:r>
              <a:rPr lang="en" sz="1200">
                <a:solidFill>
                  <a:schemeClr val="dk1"/>
                </a:solidFill>
                <a:latin typeface="Helvetica Neue"/>
                <a:ea typeface="Helvetica Neue"/>
                <a:cs typeface="Helvetica Neue"/>
                <a:sym typeface="Helvetica Neue"/>
              </a:rPr>
              <a:t>- </a:t>
            </a:r>
            <a:r>
              <a:rPr lang="en" sz="1000">
                <a:solidFill>
                  <a:schemeClr val="dk1"/>
                </a:solidFill>
              </a:rPr>
              <a:t>A lock shall be integrated into GRASS</a:t>
            </a:r>
            <a:endParaRPr sz="1100" b="1">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700" b="1">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100" b="1">
                <a:solidFill>
                  <a:schemeClr val="dk1"/>
                </a:solidFill>
                <a:latin typeface="Helvetica Neue"/>
                <a:ea typeface="Helvetica Neue"/>
                <a:cs typeface="Helvetica Neue"/>
                <a:sym typeface="Helvetica Neue"/>
              </a:rPr>
              <a:t>DR1.2.1</a:t>
            </a:r>
            <a:r>
              <a:rPr lang="en" sz="1200" b="1">
                <a:solidFill>
                  <a:schemeClr val="dk1"/>
                </a:solidFill>
                <a:latin typeface="Helvetica Neue"/>
                <a:ea typeface="Helvetica Neue"/>
                <a:cs typeface="Helvetica Neue"/>
                <a:sym typeface="Helvetica Neue"/>
              </a:rPr>
              <a:t> </a:t>
            </a:r>
            <a:r>
              <a:rPr lang="en" sz="1200">
                <a:solidFill>
                  <a:schemeClr val="dk1"/>
                </a:solidFill>
                <a:latin typeface="Helvetica Neue"/>
                <a:ea typeface="Helvetica Neue"/>
                <a:cs typeface="Helvetica Neue"/>
                <a:sym typeface="Helvetica Neue"/>
              </a:rPr>
              <a:t>- </a:t>
            </a:r>
            <a:r>
              <a:rPr lang="en" sz="1000">
                <a:solidFill>
                  <a:schemeClr val="dk1"/>
                </a:solidFill>
              </a:rPr>
              <a:t>Receive power from a battery</a:t>
            </a:r>
            <a:endParaRPr sz="100">
              <a:solidFill>
                <a:schemeClr val="dk1"/>
              </a:solidFill>
            </a:endParaRPr>
          </a:p>
          <a:p>
            <a:pPr marL="0" lvl="0" indent="0" algn="l" rtl="0">
              <a:spcBef>
                <a:spcPts val="0"/>
              </a:spcBef>
              <a:spcAft>
                <a:spcPts val="0"/>
              </a:spcAft>
              <a:buNone/>
            </a:pPr>
            <a:r>
              <a:rPr lang="en" sz="1100" b="1">
                <a:solidFill>
                  <a:schemeClr val="dk1"/>
                </a:solidFill>
                <a:latin typeface="Helvetica Neue"/>
                <a:ea typeface="Helvetica Neue"/>
                <a:cs typeface="Helvetica Neue"/>
                <a:sym typeface="Helvetica Neue"/>
              </a:rPr>
              <a:t>DR1.2.2 </a:t>
            </a:r>
            <a:r>
              <a:rPr lang="en" sz="1200">
                <a:solidFill>
                  <a:schemeClr val="dk1"/>
                </a:solidFill>
                <a:latin typeface="Helvetica Neue"/>
                <a:ea typeface="Helvetica Neue"/>
                <a:cs typeface="Helvetica Neue"/>
                <a:sym typeface="Helvetica Neue"/>
              </a:rPr>
              <a:t>- </a:t>
            </a:r>
            <a:r>
              <a:rPr lang="en" sz="1000">
                <a:solidFill>
                  <a:schemeClr val="dk1"/>
                </a:solidFill>
              </a:rPr>
              <a:t>Receive high voltage AC grid power and convert it as needed by internal systems</a:t>
            </a:r>
            <a:endParaRPr sz="1000">
              <a:solidFill>
                <a:schemeClr val="dk1"/>
              </a:solidFill>
            </a:endParaRPr>
          </a:p>
          <a:p>
            <a:pPr marL="0" lvl="0" indent="0" algn="l" rtl="0">
              <a:spcBef>
                <a:spcPts val="0"/>
              </a:spcBef>
              <a:spcAft>
                <a:spcPts val="0"/>
              </a:spcAft>
              <a:buNone/>
            </a:pPr>
            <a:endParaRPr>
              <a:latin typeface="Helvetica Neue"/>
              <a:ea typeface="Helvetica Neue"/>
              <a:cs typeface="Helvetica Neue"/>
              <a:sym typeface="Helvetica Neue"/>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276"/>
        <p:cNvGrpSpPr/>
        <p:nvPr/>
      </p:nvGrpSpPr>
      <p:grpSpPr>
        <a:xfrm>
          <a:off x="0" y="0"/>
          <a:ext cx="0" cy="0"/>
          <a:chOff x="0" y="0"/>
          <a:chExt cx="0" cy="0"/>
        </a:xfrm>
      </p:grpSpPr>
      <p:sp>
        <p:nvSpPr>
          <p:cNvPr id="1277" name="Google Shape;1277;g103b319fe01_30_26"/>
          <p:cNvSpPr txBox="1">
            <a:spLocks noGrp="1"/>
          </p:cNvSpPr>
          <p:nvPr>
            <p:ph type="title"/>
          </p:nvPr>
        </p:nvSpPr>
        <p:spPr>
          <a:xfrm>
            <a:off x="228600" y="228600"/>
            <a:ext cx="8686800" cy="5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Endurance (FR1) - Satisfaction</a:t>
            </a:r>
            <a:endParaRPr/>
          </a:p>
        </p:txBody>
      </p:sp>
      <p:sp>
        <p:nvSpPr>
          <p:cNvPr id="1278" name="Google Shape;1278;g103b319fe01_30_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
              <a:t>99</a:t>
            </a:fld>
            <a:endParaRPr>
              <a:latin typeface="Arial"/>
              <a:ea typeface="Arial"/>
              <a:cs typeface="Arial"/>
              <a:sym typeface="Arial"/>
            </a:endParaRPr>
          </a:p>
        </p:txBody>
      </p:sp>
      <p:sp>
        <p:nvSpPr>
          <p:cNvPr id="1279" name="Google Shape;1279;g103b319fe01_30_26"/>
          <p:cNvSpPr txBox="1">
            <a:spLocks noGrp="1"/>
          </p:cNvSpPr>
          <p:nvPr>
            <p:ph type="body" idx="1"/>
          </p:nvPr>
        </p:nvSpPr>
        <p:spPr>
          <a:xfrm>
            <a:off x="228600" y="749000"/>
            <a:ext cx="8381700" cy="400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b="1"/>
              <a:t>FR1 -</a:t>
            </a:r>
            <a:r>
              <a:rPr lang="en"/>
              <a:t> </a:t>
            </a:r>
            <a:r>
              <a:rPr lang="en" sz="1100">
                <a:latin typeface="Arial"/>
                <a:ea typeface="Arial"/>
                <a:cs typeface="Arial"/>
                <a:sym typeface="Arial"/>
              </a:rPr>
              <a:t>GRASS shall self-sustainably operate at the Squaw Mountain Communications Station                                                       </a:t>
            </a:r>
            <a:endParaRPr/>
          </a:p>
        </p:txBody>
      </p:sp>
      <p:cxnSp>
        <p:nvCxnSpPr>
          <p:cNvPr id="1280" name="Google Shape;1280;g103b319fe01_30_26"/>
          <p:cNvCxnSpPr/>
          <p:nvPr/>
        </p:nvCxnSpPr>
        <p:spPr>
          <a:xfrm rot="10800000" flipH="1">
            <a:off x="261900" y="1161600"/>
            <a:ext cx="8620200" cy="9600"/>
          </a:xfrm>
          <a:prstGeom prst="straightConnector1">
            <a:avLst/>
          </a:prstGeom>
          <a:noFill/>
          <a:ln w="38100" cap="flat" cmpd="sng">
            <a:solidFill>
              <a:schemeClr val="dk2"/>
            </a:solidFill>
            <a:prstDash val="solid"/>
            <a:round/>
            <a:headEnd type="none" w="med" len="med"/>
            <a:tailEnd type="none" w="med" len="med"/>
          </a:ln>
        </p:spPr>
      </p:cxnSp>
      <p:sp>
        <p:nvSpPr>
          <p:cNvPr id="1281" name="Google Shape;1281;g103b319fe01_30_26"/>
          <p:cNvSpPr txBox="1"/>
          <p:nvPr/>
        </p:nvSpPr>
        <p:spPr>
          <a:xfrm>
            <a:off x="8570125" y="771050"/>
            <a:ext cx="3819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chemeClr val="dk1"/>
                </a:solidFill>
                <a:highlight>
                  <a:schemeClr val="lt1"/>
                </a:highlight>
              </a:rPr>
              <a:t>✅</a:t>
            </a:r>
            <a:endParaRPr>
              <a:latin typeface="Helvetica Neue"/>
              <a:ea typeface="Helvetica Neue"/>
              <a:cs typeface="Helvetica Neue"/>
              <a:sym typeface="Helvetica Neue"/>
            </a:endParaRPr>
          </a:p>
        </p:txBody>
      </p:sp>
      <p:sp>
        <p:nvSpPr>
          <p:cNvPr id="1282" name="Google Shape;1282;g103b319fe01_30_26"/>
          <p:cNvSpPr txBox="1"/>
          <p:nvPr/>
        </p:nvSpPr>
        <p:spPr>
          <a:xfrm>
            <a:off x="228600" y="1163600"/>
            <a:ext cx="4150200" cy="2616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DR1.1</a:t>
            </a:r>
            <a:r>
              <a:rPr lang="en" sz="1200"/>
              <a:t> - </a:t>
            </a:r>
            <a:r>
              <a:rPr lang="en" sz="1000">
                <a:solidFill>
                  <a:schemeClr val="dk1"/>
                </a:solidFill>
              </a:rPr>
              <a:t>Capable of protecting all electrical equipment in mountainous conditions</a:t>
            </a:r>
            <a:endParaRPr sz="1000">
              <a:solidFill>
                <a:schemeClr val="dk1"/>
              </a:solidFill>
            </a:endParaRPr>
          </a:p>
          <a:p>
            <a:pPr marL="457200" lvl="0" indent="-298450" algn="l" rtl="0">
              <a:spcBef>
                <a:spcPts val="0"/>
              </a:spcBef>
              <a:spcAft>
                <a:spcPts val="0"/>
              </a:spcAft>
              <a:buClr>
                <a:schemeClr val="dk1"/>
              </a:buClr>
              <a:buSzPts val="1100"/>
              <a:buChar char="●"/>
            </a:pPr>
            <a:r>
              <a:rPr lang="en" sz="1100" b="1">
                <a:solidFill>
                  <a:schemeClr val="dk1"/>
                </a:solidFill>
                <a:latin typeface="Helvetica Neue"/>
                <a:ea typeface="Helvetica Neue"/>
                <a:cs typeface="Helvetica Neue"/>
                <a:sym typeface="Helvetica Neue"/>
              </a:rPr>
              <a:t>DR1.1.1</a:t>
            </a:r>
            <a:r>
              <a:rPr lang="en" sz="1200" b="1">
                <a:solidFill>
                  <a:schemeClr val="dk1"/>
                </a:solidFill>
                <a:latin typeface="Helvetica Neue"/>
                <a:ea typeface="Helvetica Neue"/>
                <a:cs typeface="Helvetica Neue"/>
                <a:sym typeface="Helvetica Neue"/>
              </a:rPr>
              <a:t> </a:t>
            </a:r>
            <a:r>
              <a:rPr lang="en" sz="1200">
                <a:solidFill>
                  <a:schemeClr val="dk1"/>
                </a:solidFill>
                <a:latin typeface="Helvetica Neue"/>
                <a:ea typeface="Helvetica Neue"/>
                <a:cs typeface="Helvetica Neue"/>
                <a:sym typeface="Helvetica Neue"/>
              </a:rPr>
              <a:t>- </a:t>
            </a:r>
            <a:r>
              <a:rPr lang="en" sz="1000">
                <a:solidFill>
                  <a:schemeClr val="dk1"/>
                </a:solidFill>
              </a:rPr>
              <a:t>Remain protected from dust and water to Ingress Protection Code standards (IP55)</a:t>
            </a:r>
            <a:endParaRPr sz="1000">
              <a:solidFill>
                <a:schemeClr val="dk1"/>
              </a:solidFill>
            </a:endParaRPr>
          </a:p>
          <a:p>
            <a:pPr marL="457200" lvl="0" indent="-298450" algn="l" rtl="0">
              <a:spcBef>
                <a:spcPts val="0"/>
              </a:spcBef>
              <a:spcAft>
                <a:spcPts val="0"/>
              </a:spcAft>
              <a:buClr>
                <a:schemeClr val="dk1"/>
              </a:buClr>
              <a:buSzPts val="1100"/>
              <a:buChar char="●"/>
            </a:pPr>
            <a:r>
              <a:rPr lang="en" sz="1100" b="1">
                <a:solidFill>
                  <a:schemeClr val="dk1"/>
                </a:solidFill>
                <a:latin typeface="Helvetica Neue"/>
                <a:ea typeface="Helvetica Neue"/>
                <a:cs typeface="Helvetica Neue"/>
                <a:sym typeface="Helvetica Neue"/>
              </a:rPr>
              <a:t>DR1.1.2</a:t>
            </a:r>
            <a:r>
              <a:rPr lang="en" sz="1200" b="1">
                <a:solidFill>
                  <a:schemeClr val="dk1"/>
                </a:solidFill>
                <a:latin typeface="Helvetica Neue"/>
                <a:ea typeface="Helvetica Neue"/>
                <a:cs typeface="Helvetica Neue"/>
                <a:sym typeface="Helvetica Neue"/>
              </a:rPr>
              <a:t> </a:t>
            </a:r>
            <a:r>
              <a:rPr lang="en" sz="1200">
                <a:solidFill>
                  <a:schemeClr val="dk1"/>
                </a:solidFill>
                <a:latin typeface="Helvetica Neue"/>
                <a:ea typeface="Helvetica Neue"/>
                <a:cs typeface="Helvetica Neue"/>
                <a:sym typeface="Helvetica Neue"/>
              </a:rPr>
              <a:t>- </a:t>
            </a:r>
            <a:r>
              <a:rPr lang="en" sz="1000">
                <a:solidFill>
                  <a:schemeClr val="dk1"/>
                </a:solidFill>
              </a:rPr>
              <a:t>Capable of operating in all temperature ranges expected in the Colorado Front Range</a:t>
            </a:r>
            <a:endParaRPr sz="100">
              <a:solidFill>
                <a:schemeClr val="dk1"/>
              </a:solidFill>
            </a:endParaRPr>
          </a:p>
          <a:p>
            <a:pPr marL="457200" lvl="0" indent="-298450" algn="l" rtl="0">
              <a:spcBef>
                <a:spcPts val="0"/>
              </a:spcBef>
              <a:spcAft>
                <a:spcPts val="0"/>
              </a:spcAft>
              <a:buClr>
                <a:schemeClr val="dk1"/>
              </a:buClr>
              <a:buSzPts val="1100"/>
              <a:buChar char="●"/>
            </a:pPr>
            <a:r>
              <a:rPr lang="en" sz="1100" b="1">
                <a:solidFill>
                  <a:schemeClr val="dk1"/>
                </a:solidFill>
                <a:latin typeface="Helvetica Neue"/>
                <a:ea typeface="Helvetica Neue"/>
                <a:cs typeface="Helvetica Neue"/>
                <a:sym typeface="Helvetica Neue"/>
              </a:rPr>
              <a:t>DR1.1.3</a:t>
            </a:r>
            <a:r>
              <a:rPr lang="en" sz="1200" b="1">
                <a:solidFill>
                  <a:schemeClr val="dk1"/>
                </a:solidFill>
                <a:latin typeface="Helvetica Neue"/>
                <a:ea typeface="Helvetica Neue"/>
                <a:cs typeface="Helvetica Neue"/>
                <a:sym typeface="Helvetica Neue"/>
              </a:rPr>
              <a:t> </a:t>
            </a:r>
            <a:r>
              <a:rPr lang="en" sz="1200">
                <a:solidFill>
                  <a:schemeClr val="dk1"/>
                </a:solidFill>
                <a:latin typeface="Helvetica Neue"/>
                <a:ea typeface="Helvetica Neue"/>
                <a:cs typeface="Helvetica Neue"/>
                <a:sym typeface="Helvetica Neue"/>
              </a:rPr>
              <a:t>- </a:t>
            </a:r>
            <a:r>
              <a:rPr lang="en" sz="1000">
                <a:solidFill>
                  <a:schemeClr val="dk1"/>
                </a:solidFill>
              </a:rPr>
              <a:t>Mounted securely to a 1-8” pole</a:t>
            </a:r>
            <a:endParaRPr sz="1000">
              <a:solidFill>
                <a:schemeClr val="dk1"/>
              </a:solidFill>
            </a:endParaRPr>
          </a:p>
          <a:p>
            <a:pPr marL="457200" lvl="0" indent="0" algn="l" rtl="0">
              <a:spcBef>
                <a:spcPts val="0"/>
              </a:spcBef>
              <a:spcAft>
                <a:spcPts val="0"/>
              </a:spcAft>
              <a:buNone/>
            </a:pPr>
            <a:endParaRPr sz="1000">
              <a:solidFill>
                <a:schemeClr val="dk1"/>
              </a:solidFill>
            </a:endParaRPr>
          </a:p>
          <a:p>
            <a:pPr marL="457200" lvl="0" indent="-298450" algn="l" rtl="0">
              <a:spcBef>
                <a:spcPts val="0"/>
              </a:spcBef>
              <a:spcAft>
                <a:spcPts val="0"/>
              </a:spcAft>
              <a:buClr>
                <a:schemeClr val="dk1"/>
              </a:buClr>
              <a:buSzPts val="1100"/>
              <a:buChar char="●"/>
            </a:pPr>
            <a:r>
              <a:rPr lang="en" sz="1100" b="1">
                <a:solidFill>
                  <a:schemeClr val="dk1"/>
                </a:solidFill>
                <a:latin typeface="Helvetica Neue"/>
                <a:ea typeface="Helvetica Neue"/>
                <a:cs typeface="Helvetica Neue"/>
                <a:sym typeface="Helvetica Neue"/>
              </a:rPr>
              <a:t>DR1.1.4</a:t>
            </a:r>
            <a:r>
              <a:rPr lang="en" sz="1200" b="1">
                <a:solidFill>
                  <a:schemeClr val="dk1"/>
                </a:solidFill>
                <a:latin typeface="Helvetica Neue"/>
                <a:ea typeface="Helvetica Neue"/>
                <a:cs typeface="Helvetica Neue"/>
                <a:sym typeface="Helvetica Neue"/>
              </a:rPr>
              <a:t> </a:t>
            </a:r>
            <a:r>
              <a:rPr lang="en" sz="1200">
                <a:solidFill>
                  <a:schemeClr val="dk1"/>
                </a:solidFill>
                <a:latin typeface="Helvetica Neue"/>
                <a:ea typeface="Helvetica Neue"/>
                <a:cs typeface="Helvetica Neue"/>
                <a:sym typeface="Helvetica Neue"/>
              </a:rPr>
              <a:t>- </a:t>
            </a:r>
            <a:r>
              <a:rPr lang="en" sz="1000">
                <a:solidFill>
                  <a:schemeClr val="dk1"/>
                </a:solidFill>
              </a:rPr>
              <a:t>A lock shall be integrated into GRASS</a:t>
            </a:r>
            <a:endParaRPr sz="10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sz="1200" b="1">
                <a:solidFill>
                  <a:schemeClr val="dk1"/>
                </a:solidFill>
              </a:rPr>
              <a:t>DR1.2</a:t>
            </a:r>
            <a:r>
              <a:rPr lang="en" sz="1200">
                <a:solidFill>
                  <a:schemeClr val="dk1"/>
                </a:solidFill>
              </a:rPr>
              <a:t> - </a:t>
            </a:r>
            <a:r>
              <a:rPr lang="en" sz="1000">
                <a:solidFill>
                  <a:schemeClr val="dk1"/>
                </a:solidFill>
              </a:rPr>
              <a:t>Accept power from an external source</a:t>
            </a:r>
            <a:endParaRPr sz="1000">
              <a:solidFill>
                <a:schemeClr val="dk1"/>
              </a:solidFill>
            </a:endParaRPr>
          </a:p>
          <a:p>
            <a:pPr marL="457200" lvl="0" indent="-292100" algn="l" rtl="0">
              <a:spcBef>
                <a:spcPts val="0"/>
              </a:spcBef>
              <a:spcAft>
                <a:spcPts val="0"/>
              </a:spcAft>
              <a:buClr>
                <a:schemeClr val="dk1"/>
              </a:buClr>
              <a:buSzPts val="1000"/>
              <a:buChar char="●"/>
            </a:pPr>
            <a:r>
              <a:rPr lang="en" sz="1100" b="1">
                <a:solidFill>
                  <a:schemeClr val="dk1"/>
                </a:solidFill>
                <a:latin typeface="Helvetica Neue"/>
                <a:ea typeface="Helvetica Neue"/>
                <a:cs typeface="Helvetica Neue"/>
                <a:sym typeface="Helvetica Neue"/>
              </a:rPr>
              <a:t>DR1.2.1</a:t>
            </a:r>
            <a:r>
              <a:rPr lang="en" sz="1200" b="1">
                <a:solidFill>
                  <a:schemeClr val="dk1"/>
                </a:solidFill>
                <a:latin typeface="Helvetica Neue"/>
                <a:ea typeface="Helvetica Neue"/>
                <a:cs typeface="Helvetica Neue"/>
                <a:sym typeface="Helvetica Neue"/>
              </a:rPr>
              <a:t> </a:t>
            </a:r>
            <a:r>
              <a:rPr lang="en" sz="1200">
                <a:solidFill>
                  <a:schemeClr val="dk1"/>
                </a:solidFill>
                <a:latin typeface="Helvetica Neue"/>
                <a:ea typeface="Helvetica Neue"/>
                <a:cs typeface="Helvetica Neue"/>
                <a:sym typeface="Helvetica Neue"/>
              </a:rPr>
              <a:t>- </a:t>
            </a:r>
            <a:r>
              <a:rPr lang="en" sz="1000">
                <a:solidFill>
                  <a:schemeClr val="dk1"/>
                </a:solidFill>
              </a:rPr>
              <a:t>Receive power from a battery</a:t>
            </a:r>
            <a:endParaRPr sz="100">
              <a:solidFill>
                <a:schemeClr val="dk1"/>
              </a:solidFill>
            </a:endParaRPr>
          </a:p>
          <a:p>
            <a:pPr marL="457200" lvl="0" indent="-292100" algn="l" rtl="0">
              <a:spcBef>
                <a:spcPts val="0"/>
              </a:spcBef>
              <a:spcAft>
                <a:spcPts val="0"/>
              </a:spcAft>
              <a:buClr>
                <a:schemeClr val="dk1"/>
              </a:buClr>
              <a:buSzPts val="1000"/>
              <a:buChar char="●"/>
            </a:pPr>
            <a:r>
              <a:rPr lang="en" sz="1100" b="1">
                <a:solidFill>
                  <a:schemeClr val="dk1"/>
                </a:solidFill>
                <a:latin typeface="Helvetica Neue"/>
                <a:ea typeface="Helvetica Neue"/>
                <a:cs typeface="Helvetica Neue"/>
                <a:sym typeface="Helvetica Neue"/>
              </a:rPr>
              <a:t>DR1.2.2 </a:t>
            </a:r>
            <a:r>
              <a:rPr lang="en" sz="1200">
                <a:solidFill>
                  <a:schemeClr val="dk1"/>
                </a:solidFill>
                <a:latin typeface="Helvetica Neue"/>
                <a:ea typeface="Helvetica Neue"/>
                <a:cs typeface="Helvetica Neue"/>
                <a:sym typeface="Helvetica Neue"/>
              </a:rPr>
              <a:t>- </a:t>
            </a:r>
            <a:r>
              <a:rPr lang="en" sz="1000">
                <a:solidFill>
                  <a:schemeClr val="dk1"/>
                </a:solidFill>
              </a:rPr>
              <a:t>Receive high voltage AC grid power and convert it as needed by internal systems</a:t>
            </a:r>
            <a:endParaRPr sz="1000">
              <a:solidFill>
                <a:schemeClr val="dk1"/>
              </a:solidFill>
            </a:endParaRPr>
          </a:p>
        </p:txBody>
      </p:sp>
      <p:sp>
        <p:nvSpPr>
          <p:cNvPr id="1283" name="Google Shape;1283;g103b319fe01_30_26"/>
          <p:cNvSpPr txBox="1"/>
          <p:nvPr/>
        </p:nvSpPr>
        <p:spPr>
          <a:xfrm>
            <a:off x="4798625" y="1163600"/>
            <a:ext cx="4228500" cy="243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t>DR1.1</a:t>
            </a:r>
            <a:endParaRPr sz="1200"/>
          </a:p>
          <a:p>
            <a:pPr marL="0" lvl="0" indent="0" algn="l" rtl="0">
              <a:spcBef>
                <a:spcPts val="0"/>
              </a:spcBef>
              <a:spcAft>
                <a:spcPts val="0"/>
              </a:spcAft>
              <a:buNone/>
            </a:pPr>
            <a:endParaRPr sz="900"/>
          </a:p>
          <a:p>
            <a:pPr marL="457200" lvl="0" indent="-298450" algn="l" rtl="0">
              <a:spcBef>
                <a:spcPts val="0"/>
              </a:spcBef>
              <a:spcAft>
                <a:spcPts val="0"/>
              </a:spcAft>
              <a:buClr>
                <a:schemeClr val="dk1"/>
              </a:buClr>
              <a:buSzPts val="1100"/>
              <a:buChar char="●"/>
            </a:pPr>
            <a:r>
              <a:rPr lang="en" sz="1100" b="1">
                <a:solidFill>
                  <a:schemeClr val="dk1"/>
                </a:solidFill>
                <a:latin typeface="Helvetica Neue"/>
                <a:ea typeface="Helvetica Neue"/>
                <a:cs typeface="Helvetica Neue"/>
                <a:sym typeface="Helvetica Neue"/>
              </a:rPr>
              <a:t>DR1.1.1 </a:t>
            </a:r>
            <a:r>
              <a:rPr lang="en" sz="1100">
                <a:solidFill>
                  <a:schemeClr val="dk1"/>
                </a:solidFill>
                <a:latin typeface="Helvetica Neue"/>
                <a:ea typeface="Helvetica Neue"/>
                <a:cs typeface="Helvetica Neue"/>
                <a:sym typeface="Helvetica Neue"/>
              </a:rPr>
              <a:t>- </a:t>
            </a:r>
            <a:r>
              <a:rPr lang="en" sz="1000">
                <a:solidFill>
                  <a:schemeClr val="dk1"/>
                </a:solidFill>
              </a:rPr>
              <a:t>Chosen commercial enclosures are rated by Ingress Protection Code standards</a:t>
            </a:r>
            <a:endParaRPr sz="1000" b="1">
              <a:solidFill>
                <a:schemeClr val="dk1"/>
              </a:solidFill>
            </a:endParaRPr>
          </a:p>
          <a:p>
            <a:pPr marL="457200" lvl="0" indent="-298450" algn="l" rtl="0">
              <a:spcBef>
                <a:spcPts val="0"/>
              </a:spcBef>
              <a:spcAft>
                <a:spcPts val="0"/>
              </a:spcAft>
              <a:buClr>
                <a:schemeClr val="dk1"/>
              </a:buClr>
              <a:buSzPts val="1100"/>
              <a:buChar char="●"/>
            </a:pPr>
            <a:r>
              <a:rPr lang="en" sz="1100" b="1">
                <a:solidFill>
                  <a:schemeClr val="dk1"/>
                </a:solidFill>
                <a:latin typeface="Helvetica Neue"/>
                <a:ea typeface="Helvetica Neue"/>
                <a:cs typeface="Helvetica Neue"/>
                <a:sym typeface="Helvetica Neue"/>
              </a:rPr>
              <a:t>DR1.1.2</a:t>
            </a:r>
            <a:r>
              <a:rPr lang="en" sz="1200" b="1">
                <a:solidFill>
                  <a:schemeClr val="dk1"/>
                </a:solidFill>
                <a:latin typeface="Helvetica Neue"/>
                <a:ea typeface="Helvetica Neue"/>
                <a:cs typeface="Helvetica Neue"/>
                <a:sym typeface="Helvetica Neue"/>
              </a:rPr>
              <a:t> </a:t>
            </a:r>
            <a:r>
              <a:rPr lang="en" sz="1200">
                <a:solidFill>
                  <a:schemeClr val="dk1"/>
                </a:solidFill>
                <a:latin typeface="Helvetica Neue"/>
                <a:ea typeface="Helvetica Neue"/>
                <a:cs typeface="Helvetica Neue"/>
                <a:sym typeface="Helvetica Neue"/>
              </a:rPr>
              <a:t>- </a:t>
            </a:r>
            <a:r>
              <a:rPr lang="en" sz="1000">
                <a:solidFill>
                  <a:schemeClr val="dk1"/>
                </a:solidFill>
              </a:rPr>
              <a:t>Thermal control system is modeled to maintain required temperatures</a:t>
            </a:r>
            <a:endParaRPr sz="1000" b="1">
              <a:solidFill>
                <a:schemeClr val="dk1"/>
              </a:solidFill>
            </a:endParaRPr>
          </a:p>
          <a:p>
            <a:pPr marL="457200" lvl="0" indent="-298450" algn="l" rtl="0">
              <a:spcBef>
                <a:spcPts val="0"/>
              </a:spcBef>
              <a:spcAft>
                <a:spcPts val="0"/>
              </a:spcAft>
              <a:buClr>
                <a:schemeClr val="dk1"/>
              </a:buClr>
              <a:buSzPts val="1100"/>
              <a:buChar char="●"/>
            </a:pPr>
            <a:r>
              <a:rPr lang="en" sz="1100" b="1">
                <a:solidFill>
                  <a:schemeClr val="dk1"/>
                </a:solidFill>
                <a:latin typeface="Helvetica Neue"/>
                <a:ea typeface="Helvetica Neue"/>
                <a:cs typeface="Helvetica Neue"/>
                <a:sym typeface="Helvetica Neue"/>
              </a:rPr>
              <a:t>DR1.1.3</a:t>
            </a:r>
            <a:r>
              <a:rPr lang="en" sz="1200" b="1">
                <a:solidFill>
                  <a:schemeClr val="dk1"/>
                </a:solidFill>
                <a:latin typeface="Helvetica Neue"/>
                <a:ea typeface="Helvetica Neue"/>
                <a:cs typeface="Helvetica Neue"/>
                <a:sym typeface="Helvetica Neue"/>
              </a:rPr>
              <a:t> </a:t>
            </a:r>
            <a:r>
              <a:rPr lang="en" sz="1200">
                <a:solidFill>
                  <a:schemeClr val="dk1"/>
                </a:solidFill>
                <a:latin typeface="Helvetica Neue"/>
                <a:ea typeface="Helvetica Neue"/>
                <a:cs typeface="Helvetica Neue"/>
                <a:sym typeface="Helvetica Neue"/>
              </a:rPr>
              <a:t>- </a:t>
            </a:r>
            <a:r>
              <a:rPr lang="en" sz="1000">
                <a:solidFill>
                  <a:schemeClr val="dk1"/>
                </a:solidFill>
              </a:rPr>
              <a:t>Chosen bracket fits pole and is simulated to withstand expected forces</a:t>
            </a:r>
            <a:endParaRPr sz="900">
              <a:solidFill>
                <a:schemeClr val="dk1"/>
              </a:solidFill>
            </a:endParaRPr>
          </a:p>
          <a:p>
            <a:pPr marL="457200" lvl="0" indent="-298450" algn="l" rtl="0">
              <a:spcBef>
                <a:spcPts val="0"/>
              </a:spcBef>
              <a:spcAft>
                <a:spcPts val="0"/>
              </a:spcAft>
              <a:buClr>
                <a:schemeClr val="dk1"/>
              </a:buClr>
              <a:buSzPts val="1100"/>
              <a:buChar char="●"/>
            </a:pPr>
            <a:r>
              <a:rPr lang="en" sz="1100" b="1">
                <a:solidFill>
                  <a:schemeClr val="dk1"/>
                </a:solidFill>
                <a:latin typeface="Helvetica Neue"/>
                <a:ea typeface="Helvetica Neue"/>
                <a:cs typeface="Helvetica Neue"/>
                <a:sym typeface="Helvetica Neue"/>
              </a:rPr>
              <a:t>DR1.1.4</a:t>
            </a:r>
            <a:r>
              <a:rPr lang="en" sz="1200" b="1">
                <a:solidFill>
                  <a:schemeClr val="dk1"/>
                </a:solidFill>
                <a:latin typeface="Helvetica Neue"/>
                <a:ea typeface="Helvetica Neue"/>
                <a:cs typeface="Helvetica Neue"/>
                <a:sym typeface="Helvetica Neue"/>
              </a:rPr>
              <a:t> </a:t>
            </a:r>
            <a:r>
              <a:rPr lang="en" sz="1200">
                <a:solidFill>
                  <a:schemeClr val="dk1"/>
                </a:solidFill>
                <a:latin typeface="Helvetica Neue"/>
                <a:ea typeface="Helvetica Neue"/>
                <a:cs typeface="Helvetica Neue"/>
                <a:sym typeface="Helvetica Neue"/>
              </a:rPr>
              <a:t>- </a:t>
            </a:r>
            <a:r>
              <a:rPr lang="en" sz="1000">
                <a:solidFill>
                  <a:schemeClr val="dk1"/>
                </a:solidFill>
              </a:rPr>
              <a:t>A padlock will be installed on the box</a:t>
            </a:r>
            <a:endParaRPr sz="10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sz="1200" b="1">
                <a:solidFill>
                  <a:schemeClr val="dk1"/>
                </a:solidFill>
              </a:rPr>
              <a:t>DR1.2</a:t>
            </a:r>
            <a:r>
              <a:rPr lang="en" sz="1200">
                <a:solidFill>
                  <a:schemeClr val="dk1"/>
                </a:solidFill>
              </a:rPr>
              <a:t> </a:t>
            </a:r>
            <a:endParaRPr sz="1200">
              <a:solidFill>
                <a:schemeClr val="dk1"/>
              </a:solidFill>
            </a:endParaRPr>
          </a:p>
          <a:p>
            <a:pPr marL="457200" lvl="0" indent="-298450" algn="l" rtl="0">
              <a:spcBef>
                <a:spcPts val="0"/>
              </a:spcBef>
              <a:spcAft>
                <a:spcPts val="0"/>
              </a:spcAft>
              <a:buClr>
                <a:schemeClr val="dk1"/>
              </a:buClr>
              <a:buSzPts val="1100"/>
              <a:buFont typeface="Helvetica Neue"/>
              <a:buChar char="●"/>
            </a:pPr>
            <a:r>
              <a:rPr lang="en" sz="1100" b="1">
                <a:solidFill>
                  <a:schemeClr val="dk1"/>
                </a:solidFill>
                <a:latin typeface="Helvetica Neue"/>
                <a:ea typeface="Helvetica Neue"/>
                <a:cs typeface="Helvetica Neue"/>
                <a:sym typeface="Helvetica Neue"/>
              </a:rPr>
              <a:t>DR1.2.1</a:t>
            </a:r>
            <a:r>
              <a:rPr lang="en" sz="1200" b="1">
                <a:solidFill>
                  <a:schemeClr val="dk1"/>
                </a:solidFill>
                <a:latin typeface="Helvetica Neue"/>
                <a:ea typeface="Helvetica Neue"/>
                <a:cs typeface="Helvetica Neue"/>
                <a:sym typeface="Helvetica Neue"/>
              </a:rPr>
              <a:t> </a:t>
            </a:r>
            <a:r>
              <a:rPr lang="en" sz="1200">
                <a:solidFill>
                  <a:schemeClr val="dk1"/>
                </a:solidFill>
                <a:latin typeface="Helvetica Neue"/>
                <a:ea typeface="Helvetica Neue"/>
                <a:cs typeface="Helvetica Neue"/>
                <a:sym typeface="Helvetica Neue"/>
              </a:rPr>
              <a:t>- </a:t>
            </a:r>
            <a:r>
              <a:rPr lang="en" sz="1000">
                <a:solidFill>
                  <a:schemeClr val="dk1"/>
                </a:solidFill>
              </a:rPr>
              <a:t>Chosen enclosures have cable conduit connections </a:t>
            </a:r>
            <a:endParaRPr sz="1000">
              <a:solidFill>
                <a:schemeClr val="dk1"/>
              </a:solidFill>
            </a:endParaRPr>
          </a:p>
          <a:p>
            <a:pPr marL="457200" lvl="0" indent="-292100" algn="l" rtl="0">
              <a:spcBef>
                <a:spcPts val="0"/>
              </a:spcBef>
              <a:spcAft>
                <a:spcPts val="0"/>
              </a:spcAft>
              <a:buClr>
                <a:schemeClr val="dk1"/>
              </a:buClr>
              <a:buSzPts val="1000"/>
              <a:buChar char="●"/>
            </a:pPr>
            <a:r>
              <a:rPr lang="en" sz="1100" b="1">
                <a:solidFill>
                  <a:schemeClr val="dk1"/>
                </a:solidFill>
                <a:latin typeface="Helvetica Neue"/>
                <a:ea typeface="Helvetica Neue"/>
                <a:cs typeface="Helvetica Neue"/>
                <a:sym typeface="Helvetica Neue"/>
              </a:rPr>
              <a:t>DR1.2.2</a:t>
            </a:r>
            <a:r>
              <a:rPr lang="en" sz="1200" b="1">
                <a:solidFill>
                  <a:schemeClr val="dk1"/>
                </a:solidFill>
                <a:latin typeface="Helvetica Neue"/>
                <a:ea typeface="Helvetica Neue"/>
                <a:cs typeface="Helvetica Neue"/>
                <a:sym typeface="Helvetica Neue"/>
              </a:rPr>
              <a:t> </a:t>
            </a:r>
            <a:r>
              <a:rPr lang="en" sz="1200">
                <a:solidFill>
                  <a:schemeClr val="dk1"/>
                </a:solidFill>
                <a:latin typeface="Helvetica Neue"/>
                <a:ea typeface="Helvetica Neue"/>
                <a:cs typeface="Helvetica Neue"/>
                <a:sym typeface="Helvetica Neue"/>
              </a:rPr>
              <a:t>- </a:t>
            </a:r>
            <a:r>
              <a:rPr lang="en" sz="1100">
                <a:solidFill>
                  <a:schemeClr val="dk1"/>
                </a:solidFill>
                <a:latin typeface="Helvetica Neue"/>
                <a:ea typeface="Helvetica Neue"/>
                <a:cs typeface="Helvetica Neue"/>
                <a:sym typeface="Helvetica Neue"/>
              </a:rPr>
              <a:t>Voltage regulator will be integrated</a:t>
            </a:r>
            <a:endParaRPr sz="1000">
              <a:solidFill>
                <a:schemeClr val="dk1"/>
              </a:solidFill>
              <a:latin typeface="Helvetica Neue"/>
              <a:ea typeface="Helvetica Neue"/>
              <a:cs typeface="Helvetica Neue"/>
              <a:sym typeface="Helvetica Neue"/>
            </a:endParaRPr>
          </a:p>
        </p:txBody>
      </p:sp>
      <p:cxnSp>
        <p:nvCxnSpPr>
          <p:cNvPr id="1284" name="Google Shape;1284;g103b319fe01_30_26"/>
          <p:cNvCxnSpPr/>
          <p:nvPr/>
        </p:nvCxnSpPr>
        <p:spPr>
          <a:xfrm rot="10800000" flipH="1">
            <a:off x="290400" y="2868499"/>
            <a:ext cx="8563200" cy="1800"/>
          </a:xfrm>
          <a:prstGeom prst="straightConnector1">
            <a:avLst/>
          </a:prstGeom>
          <a:noFill/>
          <a:ln w="9525" cap="flat" cmpd="sng">
            <a:solidFill>
              <a:schemeClr val="dk2"/>
            </a:solidFill>
            <a:prstDash val="solid"/>
            <a:round/>
            <a:headEnd type="none" w="med" len="med"/>
            <a:tailEnd type="none" w="med" len="med"/>
          </a:ln>
        </p:spPr>
      </p:cxnSp>
      <p:sp>
        <p:nvSpPr>
          <p:cNvPr id="1285" name="Google Shape;1285;g103b319fe01_30_26"/>
          <p:cNvSpPr txBox="1"/>
          <p:nvPr/>
        </p:nvSpPr>
        <p:spPr>
          <a:xfrm>
            <a:off x="8662100" y="4187533"/>
            <a:ext cx="3819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a:solidFill>
                  <a:schemeClr val="dk1"/>
                </a:solidFill>
                <a:highlight>
                  <a:schemeClr val="lt1"/>
                </a:highlight>
              </a:rPr>
              <a:t>✅</a:t>
            </a:r>
            <a:endParaRPr>
              <a:latin typeface="Helvetica Neue"/>
              <a:ea typeface="Helvetica Neue"/>
              <a:cs typeface="Helvetica Neue"/>
              <a:sym typeface="Helvetica Neue"/>
            </a:endParaRPr>
          </a:p>
        </p:txBody>
      </p:sp>
      <p:sp>
        <p:nvSpPr>
          <p:cNvPr id="1286" name="Google Shape;1286;g103b319fe01_30_26"/>
          <p:cNvSpPr txBox="1">
            <a:spLocks noGrp="1"/>
          </p:cNvSpPr>
          <p:nvPr>
            <p:ph type="body" idx="1"/>
          </p:nvPr>
        </p:nvSpPr>
        <p:spPr>
          <a:xfrm>
            <a:off x="700425" y="3980956"/>
            <a:ext cx="7909800" cy="1028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b="1"/>
              <a:t>CPEs Satisfied:</a:t>
            </a:r>
            <a:endParaRPr sz="1600" b="1"/>
          </a:p>
          <a:p>
            <a:pPr marL="457200" lvl="0" indent="-342900" algn="l" rtl="0">
              <a:spcBef>
                <a:spcPts val="0"/>
              </a:spcBef>
              <a:spcAft>
                <a:spcPts val="0"/>
              </a:spcAft>
              <a:buSzPts val="1800"/>
              <a:buChar char="-"/>
            </a:pPr>
            <a:r>
              <a:rPr lang="en" sz="1100" b="1">
                <a:latin typeface="Arial"/>
                <a:ea typeface="Arial"/>
                <a:cs typeface="Arial"/>
                <a:sym typeface="Arial"/>
              </a:rPr>
              <a:t>Housing Unit and Mounting</a:t>
            </a:r>
            <a:r>
              <a:rPr lang="en" sz="1100">
                <a:latin typeface="Arial"/>
                <a:ea typeface="Arial"/>
                <a:cs typeface="Arial"/>
                <a:sym typeface="Arial"/>
              </a:rPr>
              <a:t>: A robust housing and mounting solution is necessary to protect the hardware when deployed.</a:t>
            </a:r>
            <a:endParaRPr sz="1100" b="1">
              <a:latin typeface="Arial"/>
              <a:ea typeface="Arial"/>
              <a:cs typeface="Arial"/>
              <a:sym typeface="Arial"/>
            </a:endParaRPr>
          </a:p>
        </p:txBody>
      </p:sp>
      <p:cxnSp>
        <p:nvCxnSpPr>
          <p:cNvPr id="1287" name="Google Shape;1287;g103b319fe01_30_26"/>
          <p:cNvCxnSpPr/>
          <p:nvPr/>
        </p:nvCxnSpPr>
        <p:spPr>
          <a:xfrm rot="10800000" flipH="1">
            <a:off x="261900" y="3903615"/>
            <a:ext cx="8620200" cy="9600"/>
          </a:xfrm>
          <a:prstGeom prst="straightConnector1">
            <a:avLst/>
          </a:prstGeom>
          <a:noFill/>
          <a:ln w="38100" cap="flat" cmpd="sng">
            <a:solidFill>
              <a:schemeClr val="dk2"/>
            </a:solidFill>
            <a:prstDash val="solid"/>
            <a:round/>
            <a:headEnd type="none" w="med" len="med"/>
            <a:tailEnd type="none" w="med" len="med"/>
          </a:ln>
        </p:spPr>
      </p:cxnSp>
    </p:spTree>
  </p:cSld>
  <p:clrMapOvr>
    <a:masterClrMapping/>
  </p:clrMapOvr>
</p:sld>
</file>

<file path=ppt/theme/theme1.xml><?xml version="1.0" encoding="utf-8"?>
<a:theme xmlns:a="http://schemas.openxmlformats.org/drawingml/2006/main" name="Raytheon Projec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9415</Words>
  <Application>Microsoft Office PowerPoint</Application>
  <PresentationFormat>On-screen Show (16:9)</PresentationFormat>
  <Paragraphs>2150</Paragraphs>
  <Slides>167</Slides>
  <Notes>167</Notes>
  <HiddenSlides>14</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167</vt:i4>
      </vt:variant>
    </vt:vector>
  </HeadingPairs>
  <TitlesOfParts>
    <vt:vector size="174" baseType="lpstr">
      <vt:lpstr>Helvetica Neue</vt:lpstr>
      <vt:lpstr>Impact</vt:lpstr>
      <vt:lpstr>Times New Roman</vt:lpstr>
      <vt:lpstr>Arial</vt:lpstr>
      <vt:lpstr>Helvetica Neue Light</vt:lpstr>
      <vt:lpstr>Roboto</vt:lpstr>
      <vt:lpstr>Raytheon Project</vt:lpstr>
      <vt:lpstr>GRASS Critical Design Review (CDR)</vt:lpstr>
      <vt:lpstr>Presentation Outline</vt:lpstr>
      <vt:lpstr>Project Overview</vt:lpstr>
      <vt:lpstr>Mission Statement and Motivation</vt:lpstr>
      <vt:lpstr>Concept of Operations - Overview</vt:lpstr>
      <vt:lpstr>Concept of Operations - RF</vt:lpstr>
      <vt:lpstr>Concept of Operations - Mounting</vt:lpstr>
      <vt:lpstr>Concept of Operations - Structures</vt:lpstr>
      <vt:lpstr>Concept of Operations - Ground Station</vt:lpstr>
      <vt:lpstr>Design Solution</vt:lpstr>
      <vt:lpstr>Functional Block Diagram - Electronic Hardware</vt:lpstr>
      <vt:lpstr>Electronic Hardware Solution</vt:lpstr>
      <vt:lpstr>Electronic Hardware Solution</vt:lpstr>
      <vt:lpstr>Structural Hardware Solution</vt:lpstr>
      <vt:lpstr>Enclosure CAD Models - Design Options</vt:lpstr>
      <vt:lpstr>Functional Block Diagram - Software</vt:lpstr>
      <vt:lpstr>Simulation and Software Solution</vt:lpstr>
      <vt:lpstr>Functional Block Diagram - Full System</vt:lpstr>
      <vt:lpstr>Critical  Project Elements</vt:lpstr>
      <vt:lpstr>Critical Project Elements (CPE)</vt:lpstr>
      <vt:lpstr>Critical Project Elements 3</vt:lpstr>
      <vt:lpstr>Critical Project Elements 4</vt:lpstr>
      <vt:lpstr>Design Requirements &amp; Satisfaction</vt:lpstr>
      <vt:lpstr>Key Functional Requirements</vt:lpstr>
      <vt:lpstr>High-Level Functional Requirements (FR)</vt:lpstr>
      <vt:lpstr>Software Block Diagram</vt:lpstr>
      <vt:lpstr>Software Components (FR2)</vt:lpstr>
      <vt:lpstr>Software Components (FR2)</vt:lpstr>
      <vt:lpstr>Software Block Diagram: Design Requirements</vt:lpstr>
      <vt:lpstr>Communication (FR3)</vt:lpstr>
      <vt:lpstr>Link Budget Review</vt:lpstr>
      <vt:lpstr>Updated Link Budget - 2 Mbps</vt:lpstr>
      <vt:lpstr>Updated Link Budget - 9600 bps</vt:lpstr>
      <vt:lpstr>Modularity &amp; Extensibility (FR4)</vt:lpstr>
      <vt:lpstr>High-Level Functional Requirements (FR)</vt:lpstr>
      <vt:lpstr>Project Risks</vt:lpstr>
      <vt:lpstr>Risk Table</vt:lpstr>
      <vt:lpstr>Pre-Risk Mitigation Matrix</vt:lpstr>
      <vt:lpstr>Risk Mitigation - Reducing Scope</vt:lpstr>
      <vt:lpstr>Risk Mitigation</vt:lpstr>
      <vt:lpstr>Risk Mitigation</vt:lpstr>
      <vt:lpstr>Post-Risk Mitigation Matrix</vt:lpstr>
      <vt:lpstr>Verification  and  Validation</vt:lpstr>
      <vt:lpstr>Introduction to Characterization Testing</vt:lpstr>
      <vt:lpstr>RF Testing - General Test Setup</vt:lpstr>
      <vt:lpstr>RF Testing - Wired Test Setup</vt:lpstr>
      <vt:lpstr>RF Wireless Testing</vt:lpstr>
      <vt:lpstr>Short Range Testing Setup</vt:lpstr>
      <vt:lpstr>Short Range Test - Characterization</vt:lpstr>
      <vt:lpstr>Long Range Testing Setup</vt:lpstr>
      <vt:lpstr>Long Range Test - Characterization</vt:lpstr>
      <vt:lpstr>Thermal Model: MATLAB 3D Steady State</vt:lpstr>
      <vt:lpstr>Thermal Model Plots</vt:lpstr>
      <vt:lpstr>Thermal Characterization Tests</vt:lpstr>
      <vt:lpstr>Thermal Characterization Test - Controlled Environment</vt:lpstr>
      <vt:lpstr>Thermal Characterization Test - Outdoors</vt:lpstr>
      <vt:lpstr>Project Planning</vt:lpstr>
      <vt:lpstr>GRASS Personnel Matrix</vt:lpstr>
      <vt:lpstr>Work Plan: Gantt</vt:lpstr>
      <vt:lpstr>Work Plan: Gantt</vt:lpstr>
      <vt:lpstr>Work Plan: Gantt</vt:lpstr>
      <vt:lpstr>Work Plan: Gantt</vt:lpstr>
      <vt:lpstr>Work Plan: Gantt</vt:lpstr>
      <vt:lpstr>Work Plan: Gantt</vt:lpstr>
      <vt:lpstr>Work Plan: Gantt</vt:lpstr>
      <vt:lpstr>Work Plan: Gantt</vt:lpstr>
      <vt:lpstr>Work Plan: Gantt</vt:lpstr>
      <vt:lpstr>Cost Plan</vt:lpstr>
      <vt:lpstr>Cost Plan</vt:lpstr>
      <vt:lpstr>Test Plan</vt:lpstr>
      <vt:lpstr>Test Plan</vt:lpstr>
      <vt:lpstr>Test Plan</vt:lpstr>
      <vt:lpstr>Test Plan</vt:lpstr>
      <vt:lpstr>Test Plan</vt:lpstr>
      <vt:lpstr>Test Plan: Special Considerations</vt:lpstr>
      <vt:lpstr>Acknowledgements</vt:lpstr>
      <vt:lpstr>Questions?</vt:lpstr>
      <vt:lpstr>Backup Slides</vt:lpstr>
      <vt:lpstr>Table of Contents</vt:lpstr>
      <vt:lpstr>Backup: Design Solution</vt:lpstr>
      <vt:lpstr>Functional Block Diagram - Hardware</vt:lpstr>
      <vt:lpstr>Electronics Hardware Solution</vt:lpstr>
      <vt:lpstr>Hardware Solution</vt:lpstr>
      <vt:lpstr>Structures Hardware Solution - Grid Power</vt:lpstr>
      <vt:lpstr>Structures Hardware Solution - Battery Power</vt:lpstr>
      <vt:lpstr>Full System - Key Characteristics</vt:lpstr>
      <vt:lpstr>Backup:  Critical Project Elements</vt:lpstr>
      <vt:lpstr>Critical Project Elements 1</vt:lpstr>
      <vt:lpstr>Critical Project Elements 1</vt:lpstr>
      <vt:lpstr>Critical Project Elements 2</vt:lpstr>
      <vt:lpstr>Critical Project Elements 2</vt:lpstr>
      <vt:lpstr>Critical Project Elements 3</vt:lpstr>
      <vt:lpstr>Critical Project Elements 5</vt:lpstr>
      <vt:lpstr>Critical Project Elements 5</vt:lpstr>
      <vt:lpstr>Backup:  Design Requirements &amp; Satisfaction</vt:lpstr>
      <vt:lpstr>Key Functional Requirements</vt:lpstr>
      <vt:lpstr>High-Level Functional Requirements (FR)</vt:lpstr>
      <vt:lpstr>Endurance (FR1)</vt:lpstr>
      <vt:lpstr>Endurance (FR1) - Satisfaction</vt:lpstr>
      <vt:lpstr>Simulation (FR2) - Design Requirements</vt:lpstr>
      <vt:lpstr>Simulation (FR2) - Satisfaction</vt:lpstr>
      <vt:lpstr>Radio Link - Concept of Operations (FR3)</vt:lpstr>
      <vt:lpstr>PowerPoint Presentation</vt:lpstr>
      <vt:lpstr>Communication (FR3) - Full Link Budget 2 Mbps</vt:lpstr>
      <vt:lpstr>Communication (FR3) - Full Link Budget 2 Mbps cont.</vt:lpstr>
      <vt:lpstr>Communication (FR3) - Full Link Budget 2 Mbps cont.</vt:lpstr>
      <vt:lpstr>Communication (FR3) - Updated Link Budget - 2 Mbps</vt:lpstr>
      <vt:lpstr>Communication (FR3) - Full Link Budget 9600 bps</vt:lpstr>
      <vt:lpstr>Communication (FR3) - Full Link Budget 9600 bps cont.</vt:lpstr>
      <vt:lpstr>Communication (FR3) - Full Link Budget 9600 bps cont.</vt:lpstr>
      <vt:lpstr>Communication (FR3) - Updated Link Budget, 9600 bps</vt:lpstr>
      <vt:lpstr>PowerPoint Presentation</vt:lpstr>
      <vt:lpstr>Modularity &amp; Extensibility (FR4)</vt:lpstr>
      <vt:lpstr>Modularity &amp; Extensibility (FR4) - Satisfaction</vt:lpstr>
      <vt:lpstr>Operation (FR5)</vt:lpstr>
      <vt:lpstr>Operation (FR5) - DR 5.1 GPS Receiver BOTE</vt:lpstr>
      <vt:lpstr> Operation (FR5) - AT&amp;T Cell Towers</vt:lpstr>
      <vt:lpstr>Operation (FR5) - Verizon Cell Towers</vt:lpstr>
      <vt:lpstr>Operation (FR5) - Satisfaction</vt:lpstr>
      <vt:lpstr>Operation (FR5)</vt:lpstr>
      <vt:lpstr>High-Level Functional Requirements (FR)</vt:lpstr>
      <vt:lpstr>Verification  and  Validation</vt:lpstr>
      <vt:lpstr>Verification And Validation</vt:lpstr>
      <vt:lpstr>Electronics Characterization - Power</vt:lpstr>
      <vt:lpstr>Electronics Characterization - Battery</vt:lpstr>
      <vt:lpstr>Simulation &amp; Software Verification</vt:lpstr>
      <vt:lpstr>Simulation &amp; Software Verification</vt:lpstr>
      <vt:lpstr>MATLAB Thermal Model</vt:lpstr>
      <vt:lpstr>MATLAB Thermal Model - Cont.</vt:lpstr>
      <vt:lpstr>MATLAB Thermal Model - Cont.</vt:lpstr>
      <vt:lpstr>SolidWorks Thermal Simulation</vt:lpstr>
      <vt:lpstr>Testing Plans</vt:lpstr>
      <vt:lpstr>Testing Precedence Diagram</vt:lpstr>
      <vt:lpstr>Unit and Subsystem Verification - Software</vt:lpstr>
      <vt:lpstr>Subsystem Verification - Electronics</vt:lpstr>
      <vt:lpstr>Subsystem Verification - C&amp;DH</vt:lpstr>
      <vt:lpstr>Subsystem Verification - Structures &amp; Thermal</vt:lpstr>
      <vt:lpstr>Subsystem Verification - RF</vt:lpstr>
      <vt:lpstr>Subsystem Verification - RF</vt:lpstr>
      <vt:lpstr>System Validation - Integration Tests</vt:lpstr>
      <vt:lpstr>Manufacturing</vt:lpstr>
      <vt:lpstr>Structural Manufacturing Plan/Schedule</vt:lpstr>
      <vt:lpstr>Integration of COTS and Custom Components</vt:lpstr>
      <vt:lpstr>Custom Housing Components</vt:lpstr>
      <vt:lpstr>Enclosure CAD Models - Design Options</vt:lpstr>
      <vt:lpstr>Manufacturing Task List</vt:lpstr>
      <vt:lpstr>Risks and Mitigation</vt:lpstr>
      <vt:lpstr>RF Links</vt:lpstr>
      <vt:lpstr>V&amp;V/Test Plans</vt:lpstr>
      <vt:lpstr>Software</vt:lpstr>
      <vt:lpstr>Software</vt:lpstr>
      <vt:lpstr>Project Planning</vt:lpstr>
      <vt:lpstr>Structures Cost Breakdown</vt:lpstr>
      <vt:lpstr>RF Cost Breakdown</vt:lpstr>
      <vt:lpstr>Electronics Cost Breakdown</vt:lpstr>
      <vt:lpstr>Major Tests</vt:lpstr>
      <vt:lpstr>Work Plan: Gantt</vt:lpstr>
      <vt:lpstr>Testing Precedence</vt:lpstr>
      <vt:lpstr>Test Plan</vt:lpstr>
      <vt:lpstr>Functional Block Diagram - Hardware</vt:lpstr>
      <vt:lpstr>RF Hardware Solution</vt:lpstr>
      <vt:lpstr>RF Hardware Solution</vt:lpstr>
      <vt:lpstr>Simulation and Software Solution</vt:lpstr>
      <vt:lpstr>Functional Block Diagram - Software</vt:lpstr>
      <vt:lpstr>Simulation and Software Solution</vt:lpstr>
      <vt:lpstr>Endurance (FR1)</vt:lpstr>
      <vt:lpstr>Motivation - Verification &amp; Validation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GRASS Critical Design Review (CDR)</dc:title>
  <dc:creator>Carter Mak</dc:creator>
  <cp:lastModifiedBy>Carter Mak</cp:lastModifiedBy>
  <cp:revision>2</cp:revision>
  <dcterms:modified xsi:type="dcterms:W3CDTF">2021-11-29T16:49:51Z</dcterms:modified>
</cp:coreProperties>
</file>