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2.xml" ContentType="application/vnd.openxmlformats-officedocument.presentationml.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0" r:id="rId1"/>
    <p:sldMasterId id="2147483671" r:id="rId2"/>
  </p:sldMasterIdLst>
  <p:notesMasterIdLst>
    <p:notesMasterId r:id="rId7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Lst>
  <p:sldSz cx="9144000" cy="5143500" type="screen16x9"/>
  <p:notesSz cx="6858000" cy="9144000"/>
  <p:embeddedFontLst>
    <p:embeddedFont>
      <p:font typeface="Comic Sans MS" panose="030F0902030302020204" pitchFamily="66" charset="0"/>
      <p:regular r:id="rId75"/>
    </p:embeddedFont>
    <p:embeddedFont>
      <p:font typeface="Helvetica Neue" panose="02000503000000020004" pitchFamily="2" charset="0"/>
      <p:regular r:id="rId76"/>
      <p:bold r:id="rId77"/>
      <p:italic r:id="rId78"/>
      <p:boldItalic r:id="rId79"/>
    </p:embeddedFont>
    <p:embeddedFont>
      <p:font typeface="Lato" panose="020F0502020204030203" pitchFamily="34" charset="0"/>
      <p:regular r:id="rId80"/>
      <p:bold r:id="rId81"/>
      <p:italic r:id="rId82"/>
      <p:boldItalic r:id="rId83"/>
    </p:embeddedFont>
    <p:embeddedFont>
      <p:font typeface="Raleway" pitchFamily="2" charset="77"/>
      <p:regular r:id="rId84"/>
      <p:bold r:id="rId85"/>
      <p:italic r:id="rId86"/>
      <p:boldItalic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ck Harrison"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5D779DE-6FEA-427D-A255-51E7C69A2D2E}">
  <a:tblStyle styleId="{75D779DE-6FEA-427D-A255-51E7C69A2D2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10.fntdata"/><Relationship Id="rId89"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notesMaster" Target="notesMasters/notesMaster1.xml"/><Relationship Id="rId79" Type="http://schemas.openxmlformats.org/officeDocument/2006/relationships/font" Target="fonts/font5.fntdata"/><Relationship Id="rId5" Type="http://schemas.openxmlformats.org/officeDocument/2006/relationships/slide" Target="slides/slide3.xml"/><Relationship Id="rId90" Type="http://schemas.openxmlformats.org/officeDocument/2006/relationships/viewProps" Target="viewProp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font" Target="fonts/font6.fntdata"/><Relationship Id="rId85"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2.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13.fntdata"/><Relationship Id="rId61" Type="http://schemas.openxmlformats.org/officeDocument/2006/relationships/slide" Target="slides/slide59.xml"/><Relationship Id="rId82" Type="http://schemas.openxmlformats.org/officeDocument/2006/relationships/font" Target="fonts/font8.fntdata"/><Relationship Id="rId19" Type="http://schemas.openxmlformats.org/officeDocument/2006/relationships/slide" Target="slides/slide1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2-02-13T18:23:36.176" idx="1">
    <p:pos x="3937" y="2945"/>
    <p:text>Crane Scale (just measures weight)</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2-02-11T21:51:34.852" idx="2">
    <p:pos x="6000" y="0"/>
    <p:text>Transition after this to Cody</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1311ea855a_0_6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11311ea855a_0_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SAND BAGS ARE TENSIONING THE SYSTEM, actuators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122cbbbba3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1122cbbbba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1122cbbbba3_1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1122cbbbba3_1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1311ea855a_0_8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11311ea855a_0_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is collected by the bendlabs sensors and IMU, then the Arduino uses a PID control loop to compute a required response form the linear actuators. The commanded response is passed to the stepper controller, and the linear actuators are moved. Meanwhile, the collected data is transmitted to the server via a wireless network connection and stored. The client can access the webpage via a computer or mobile device, to view and download the data</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111fd308fa0_1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111fd308fa0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Talk about why these are critical: </a:t>
            </a:r>
            <a:endParaRPr/>
          </a:p>
          <a:p>
            <a:pPr marL="0" lvl="0" indent="0" algn="l" rtl="0">
              <a:spcBef>
                <a:spcPts val="0"/>
              </a:spcBef>
              <a:spcAft>
                <a:spcPts val="0"/>
              </a:spcAft>
              <a:buNone/>
            </a:pPr>
            <a:r>
              <a:rPr lang="en"/>
              <a:t>The person will feel too much force in their lean and thus the test will not be accurate to seeing if a perpendicular gravity vector is a necessary change in ISS technology</a:t>
            </a:r>
            <a:endParaRPr/>
          </a:p>
          <a:p>
            <a:pPr marL="0" lvl="0" indent="0" algn="l" rtl="0">
              <a:spcBef>
                <a:spcPts val="0"/>
              </a:spcBef>
              <a:spcAft>
                <a:spcPts val="0"/>
              </a:spcAft>
              <a:buNone/>
            </a:pPr>
            <a:r>
              <a:rPr lang="en"/>
              <a:t>If the sliding load does not keep up with the user, there will be slack in the cables, thus pulling the user in the opposite direction to the lean, and this will ruin the test to see </a:t>
            </a:r>
            <a:r>
              <a:rPr lang="en">
                <a:solidFill>
                  <a:schemeClr val="dk1"/>
                </a:solidFill>
              </a:rPr>
              <a:t>if a perpendicular gravity vector is a necessary change in ISS technology (just like before)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11320f2813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11320f2813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111f5164ac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111f5164ac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111f5164ac4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111f5164ac4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111f5164ac4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111f5164ac4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111f5164ac4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111f5164ac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14c5ddfab9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114c5ddfab9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111f5164ac4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111f5164ac4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111f5164ac4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111f5164ac4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111f5164ac4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111f5164ac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11320f28135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11320f2813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11320f28135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11320f2813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 simple overview of the tests we plan to conduct with the GOATSES device. The first three shown in bold are most important and will be covered shortly. The rest of the tests are covered in the appendix, but in the interest of time will not be covered in the main presentation.</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114c5ddf81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114c5ddf81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(WHY) Purpose:</a:t>
            </a:r>
            <a:r>
              <a:rPr lang="en"/>
              <a:t> Our first requirement simply dictates that the device provides a simulated gravity force on the user not to exceed 1.3 kN. However, in order for the user to feel a consistent and true-to-reality gravity force, the simulated gravity force magnitude must stay within our required bounds as demanded by functional requirement F1.4. These bounds are as shown here, plus or minus 10 N from the user’s weight force.</a:t>
            </a:r>
            <a:endParaRPr/>
          </a:p>
          <a:p>
            <a:pPr marL="0" lvl="0" indent="0" algn="l" rtl="0">
              <a:spcBef>
                <a:spcPts val="0"/>
              </a:spcBef>
              <a:spcAft>
                <a:spcPts val="0"/>
              </a:spcAft>
              <a:buNone/>
            </a:pPr>
            <a:r>
              <a:rPr lang="en" b="1"/>
              <a:t>Equipment:</a:t>
            </a:r>
            <a:r>
              <a:rPr lang="en"/>
              <a:t> This test will be conducted upon complete assembly of the GOATSES device, and after the device’s safety has been verified. Additionally, it will take place in room N200 of the aerospace building and will require multiple team members to record data or stand in as the user.</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114c5ddfab9_3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114c5ddfab9_3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(HOW) </a:t>
            </a:r>
            <a:endParaRPr b="1"/>
          </a:p>
          <a:p>
            <a:pPr marL="0" lvl="0" indent="0" algn="l" rtl="0">
              <a:spcBef>
                <a:spcPts val="0"/>
              </a:spcBef>
              <a:spcAft>
                <a:spcPts val="0"/>
              </a:spcAft>
              <a:buNone/>
            </a:pPr>
            <a:r>
              <a:rPr lang="en"/>
              <a:t>First, known constants will be recorded. These include the user’s weight, the height at which the tethers attach to the harness, and the weight of both sand drums which are measured by in-line crane scales and contribute forces F</a:t>
            </a:r>
            <a:r>
              <a:rPr lang="en" baseline="-25000"/>
              <a:t>1</a:t>
            </a:r>
            <a:r>
              <a:rPr lang="en"/>
              <a:t> and F</a:t>
            </a:r>
            <a:r>
              <a:rPr lang="en" baseline="-25000"/>
              <a:t>2</a:t>
            </a:r>
            <a:r>
              <a:rPr lang="en"/>
              <a:t>.</a:t>
            </a:r>
            <a:endParaRPr/>
          </a:p>
          <a:p>
            <a:pPr marL="0" lvl="0" indent="0" algn="l" rtl="0">
              <a:spcBef>
                <a:spcPts val="0"/>
              </a:spcBef>
              <a:spcAft>
                <a:spcPts val="0"/>
              </a:spcAft>
              <a:buNone/>
            </a:pPr>
            <a:r>
              <a:rPr lang="en"/>
              <a:t>Next, these constants will be entered into the Arduino software to be used for calculations during test. Then, the device’s user will perform multiple trials of postural sway in both the forward-backward and side-to-side directions. The two angle sensors as well as the 6-axis IMU will capture data throughout the test duration which will be used in real-time to control the linear actuators which work to keep the force magnitude and direction both constant. Finally, upon completion of the test, the sensor data and calculated data will be compared to a model prediction of the device to measure how the device performs with regard to the plus or minus 10 Newton bounds.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114d5af7ed1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114d5af7ed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Lato"/>
                <a:ea typeface="Lato"/>
                <a:cs typeface="Lato"/>
                <a:sym typeface="Lato"/>
              </a:rPr>
              <a:t>(WHAT WE GET, HOW WE GET IT, WHAT WE WANT)</a:t>
            </a:r>
            <a:endParaRPr sz="1200" b="1">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 sz="1200">
                <a:latin typeface="Lato"/>
                <a:ea typeface="Lato"/>
                <a:cs typeface="Lato"/>
                <a:sym typeface="Lato"/>
              </a:rPr>
              <a:t>The aforementioned angle sensors and IMU will provide the Arduino with angle data. First, we assume that the applied force is perfectly perpendicular to the support surface. Then, with this angle data, the Arduino performs a bit of trigonometry to determine these angles, alpha and beta, throughout the duration of the entire test. Then, since we know the constants F</a:t>
            </a:r>
            <a:r>
              <a:rPr lang="en" sz="1200" baseline="-25000">
                <a:latin typeface="Lato"/>
                <a:ea typeface="Lato"/>
                <a:cs typeface="Lato"/>
                <a:sym typeface="Lato"/>
              </a:rPr>
              <a:t>1</a:t>
            </a:r>
            <a:r>
              <a:rPr lang="en" sz="1200">
                <a:latin typeface="Lato"/>
                <a:ea typeface="Lato"/>
                <a:cs typeface="Lato"/>
                <a:sym typeface="Lato"/>
              </a:rPr>
              <a:t> and F</a:t>
            </a:r>
            <a:r>
              <a:rPr lang="en" sz="1200" baseline="-25000">
                <a:latin typeface="Lato"/>
                <a:ea typeface="Lato"/>
                <a:cs typeface="Lato"/>
                <a:sym typeface="Lato"/>
              </a:rPr>
              <a:t>2</a:t>
            </a:r>
            <a:r>
              <a:rPr lang="en" sz="1200">
                <a:latin typeface="Lato"/>
                <a:ea typeface="Lato"/>
                <a:cs typeface="Lato"/>
                <a:sym typeface="Lato"/>
              </a:rPr>
              <a:t> by measuring the weights of our sand drums that connect to the tethers, the Arduino simply uses this equation here for F</a:t>
            </a:r>
            <a:r>
              <a:rPr lang="en" sz="1200" baseline="-25000">
                <a:latin typeface="Lato"/>
                <a:ea typeface="Lato"/>
                <a:cs typeface="Lato"/>
                <a:sym typeface="Lato"/>
              </a:rPr>
              <a:t>g</a:t>
            </a:r>
            <a:r>
              <a:rPr lang="en" sz="1200">
                <a:latin typeface="Lato"/>
                <a:ea typeface="Lato"/>
                <a:cs typeface="Lato"/>
                <a:sym typeface="Lato"/>
              </a:rPr>
              <a:t> to calculate our applied force magnitude throughout the entire test. Thus, our results for force magnitude shall look like this example graph on the left.</a:t>
            </a:r>
            <a:endParaRPr sz="1200"/>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1135d232206_1_9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1135d232206_1_9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200"/>
              </a:spcAft>
              <a:buNone/>
            </a:pPr>
            <a:r>
              <a:rPr lang="en" sz="1000">
                <a:solidFill>
                  <a:srgbClr val="595959"/>
                </a:solidFill>
                <a:latin typeface="Lato"/>
                <a:ea typeface="Lato"/>
                <a:cs typeface="Lato"/>
                <a:sym typeface="Lato"/>
              </a:rPr>
              <a:t>To quantify the errors associated with our Force Magnitude test, we designed and executed a MC sim for 2000 runs using derived uncertainties and Universal Test Subject measurements for the user. All uncertainties included in this Monte Carlo simulation were derived from physical measurement uncertainties, sensor sensitivities, and linear actuator worst case response times. Furthermore, compounding uncertainties were summed in quadrature. As I mentioned earlier, our F1.4 requirement dictates that the force magnitude remains within 10 Newtons of our desired load, and as you can see in the results shown here on the right, the load almost never strays from our bounds and even 1 standard deviation is still quite close to our desired load. Still, the accuracy of this error quantification can and will be improved upon completion of our scheduled component tests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11320f28135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11320f28135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300" b="1">
                <a:solidFill>
                  <a:srgbClr val="595959"/>
                </a:solidFill>
                <a:latin typeface="Lato"/>
                <a:ea typeface="Lato"/>
                <a:cs typeface="Lato"/>
                <a:sym typeface="Lato"/>
              </a:rPr>
              <a:t>Purpose:</a:t>
            </a:r>
            <a:endParaRPr sz="1300" b="1">
              <a:solidFill>
                <a:srgbClr val="595959"/>
              </a:solidFill>
              <a:latin typeface="Lato"/>
              <a:ea typeface="Lato"/>
              <a:cs typeface="Lato"/>
              <a:sym typeface="Lato"/>
            </a:endParaRPr>
          </a:p>
          <a:p>
            <a:pPr marL="457200" lvl="0" indent="-311150" algn="l" rtl="0">
              <a:lnSpc>
                <a:spcPct val="115000"/>
              </a:lnSpc>
              <a:spcBef>
                <a:spcPts val="200"/>
              </a:spcBef>
              <a:spcAft>
                <a:spcPts val="0"/>
              </a:spcAft>
              <a:buClr>
                <a:srgbClr val="595959"/>
              </a:buClr>
              <a:buSzPts val="1300"/>
              <a:buFont typeface="Lato"/>
              <a:buChar char="●"/>
            </a:pPr>
            <a:r>
              <a:rPr lang="en" sz="1300">
                <a:solidFill>
                  <a:srgbClr val="595959"/>
                </a:solidFill>
                <a:latin typeface="Lato"/>
                <a:ea typeface="Lato"/>
                <a:cs typeface="Lato"/>
                <a:sym typeface="Lato"/>
              </a:rPr>
              <a:t>Ensure the system meets requirement F2</a:t>
            </a:r>
            <a:endParaRPr sz="1300">
              <a:solidFill>
                <a:srgbClr val="595959"/>
              </a:solidFill>
              <a:latin typeface="Lato"/>
              <a:ea typeface="Lato"/>
              <a:cs typeface="Lato"/>
              <a:sym typeface="Lato"/>
            </a:endParaRPr>
          </a:p>
          <a:p>
            <a:pPr marL="914400" lvl="1" indent="-298450" algn="l" rtl="0">
              <a:lnSpc>
                <a:spcPct val="115000"/>
              </a:lnSpc>
              <a:spcBef>
                <a:spcPts val="0"/>
              </a:spcBef>
              <a:spcAft>
                <a:spcPts val="0"/>
              </a:spcAft>
              <a:buClr>
                <a:srgbClr val="595959"/>
              </a:buClr>
              <a:buSzPts val="1100"/>
              <a:buFont typeface="Lato"/>
              <a:buChar char="○"/>
            </a:pPr>
            <a:r>
              <a:rPr lang="en">
                <a:solidFill>
                  <a:srgbClr val="595959"/>
                </a:solidFill>
                <a:latin typeface="Lato"/>
                <a:ea typeface="Lato"/>
                <a:cs typeface="Lato"/>
                <a:sym typeface="Lato"/>
              </a:rPr>
              <a:t> The applied force is within 2 degrees of normal to the support surface</a:t>
            </a:r>
            <a:endParaRPr>
              <a:solidFill>
                <a:srgbClr val="595959"/>
              </a:solidFill>
              <a:latin typeface="Lato"/>
              <a:ea typeface="Lato"/>
              <a:cs typeface="Lato"/>
              <a:sym typeface="Lato"/>
            </a:endParaRPr>
          </a:p>
          <a:p>
            <a:pPr marL="457200" lvl="0" indent="-311150" algn="l" rtl="0">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Ensure proper integration of system electronics, software, and structure</a:t>
            </a:r>
            <a:endParaRPr sz="1300">
              <a:solidFill>
                <a:srgbClr val="595959"/>
              </a:solidFill>
              <a:latin typeface="Lato"/>
              <a:ea typeface="Lato"/>
              <a:cs typeface="Lato"/>
              <a:sym typeface="Lato"/>
            </a:endParaRPr>
          </a:p>
          <a:p>
            <a:pPr marL="0" lvl="0" indent="0" algn="l" rtl="0">
              <a:lnSpc>
                <a:spcPct val="115000"/>
              </a:lnSpc>
              <a:spcBef>
                <a:spcPts val="200"/>
              </a:spcBef>
              <a:spcAft>
                <a:spcPts val="0"/>
              </a:spcAft>
              <a:buClr>
                <a:schemeClr val="dk1"/>
              </a:buClr>
              <a:buSzPts val="1100"/>
              <a:buFont typeface="Arial"/>
              <a:buNone/>
            </a:pPr>
            <a:endParaRPr sz="1300" b="1">
              <a:solidFill>
                <a:srgbClr val="595959"/>
              </a:solidFill>
              <a:latin typeface="Lato"/>
              <a:ea typeface="Lato"/>
              <a:cs typeface="Lato"/>
              <a:sym typeface="Lato"/>
            </a:endParaRPr>
          </a:p>
          <a:p>
            <a:pPr marL="0" lvl="0" indent="0" algn="l" rtl="0">
              <a:lnSpc>
                <a:spcPct val="115000"/>
              </a:lnSpc>
              <a:spcBef>
                <a:spcPts val="200"/>
              </a:spcBef>
              <a:spcAft>
                <a:spcPts val="0"/>
              </a:spcAft>
              <a:buClr>
                <a:schemeClr val="dk1"/>
              </a:buClr>
              <a:buSzPts val="1100"/>
              <a:buFont typeface="Arial"/>
              <a:buNone/>
            </a:pPr>
            <a:r>
              <a:rPr lang="en" sz="1300" b="1">
                <a:solidFill>
                  <a:srgbClr val="595959"/>
                </a:solidFill>
                <a:latin typeface="Lato"/>
                <a:ea typeface="Lato"/>
                <a:cs typeface="Lato"/>
                <a:sym typeface="Lato"/>
              </a:rPr>
              <a:t>Test Equipment:</a:t>
            </a:r>
            <a:endParaRPr sz="1300" b="1">
              <a:solidFill>
                <a:srgbClr val="595959"/>
              </a:solidFill>
              <a:latin typeface="Lato"/>
              <a:ea typeface="Lato"/>
              <a:cs typeface="Lato"/>
              <a:sym typeface="Lato"/>
            </a:endParaRPr>
          </a:p>
          <a:p>
            <a:pPr marL="457200" lvl="0" indent="-311150" algn="l" rtl="0">
              <a:lnSpc>
                <a:spcPct val="115000"/>
              </a:lnSpc>
              <a:spcBef>
                <a:spcPts val="200"/>
              </a:spcBef>
              <a:spcAft>
                <a:spcPts val="0"/>
              </a:spcAft>
              <a:buClr>
                <a:srgbClr val="595959"/>
              </a:buClr>
              <a:buSzPts val="1300"/>
              <a:buFont typeface="Lato"/>
              <a:buChar char="●"/>
            </a:pPr>
            <a:r>
              <a:rPr lang="en" sz="1300">
                <a:solidFill>
                  <a:srgbClr val="595959"/>
                </a:solidFill>
                <a:latin typeface="Lato"/>
                <a:ea typeface="Lato"/>
                <a:cs typeface="Lato"/>
                <a:sym typeface="Lato"/>
              </a:rPr>
              <a:t>Complete assembly of GOATSES</a:t>
            </a:r>
            <a:endParaRPr sz="1300">
              <a:solidFill>
                <a:srgbClr val="595959"/>
              </a:solidFill>
              <a:latin typeface="Lato"/>
              <a:ea typeface="Lato"/>
              <a:cs typeface="Lato"/>
              <a:sym typeface="Lato"/>
            </a:endParaRPr>
          </a:p>
          <a:p>
            <a:pPr marL="457200" lvl="0" indent="-311150" algn="l" rtl="0">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Humanoid dummy mass (anthropomorphic shape)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14c5ddfab9_0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14c5ddfab9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10e2ec2db9e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10e2ec2db9e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111fd308fa0_2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1fd308fa0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10e2ec2db9e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 name="Google Shape;922;g10e2ec2db9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114c5ddfab9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114c5ddfab9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Actual user lean (theta) found with harness mounted 6-Axis IMU, this will be compared with the angle output by the Bendlabs angle sensors to determine the direction of the force vector applied to the user. The error, which is required to be within 2 degrees, will be found by analyzing and comparing the sensor values, and is a result of the previously discussed time delays and sensor inaccuracies.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11320f28135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11320f2813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111fd308fa0_1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111fd308fa0_1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Note the 4 total pulleys for each respective tether</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g111fd308fa0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8" name="Google Shape;998;g111fd308fa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300">
                <a:solidFill>
                  <a:srgbClr val="595959"/>
                </a:solidFill>
                <a:latin typeface="Lato"/>
                <a:ea typeface="Lato"/>
                <a:cs typeface="Lato"/>
                <a:sym typeface="Lato"/>
              </a:rPr>
              <a:t>Introduce pulley testing and narrate the shiz out of it</a:t>
            </a:r>
            <a:endParaRPr sz="1300">
              <a:solidFill>
                <a:srgbClr val="595959"/>
              </a:solidFill>
              <a:latin typeface="Lato"/>
              <a:ea typeface="Lato"/>
              <a:cs typeface="Lato"/>
              <a:sym typeface="Lato"/>
            </a:endParaRPr>
          </a:p>
          <a:p>
            <a:pPr marL="0" lvl="0" indent="0" algn="l" rtl="0">
              <a:spcBef>
                <a:spcPts val="120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111fd308fa0_1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111fd308fa0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111fd308fa0_1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111fd308fa0_1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Functional requirement 3 is want we want to “verify”</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114d5af7ed1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4" name="Google Shape;1064;g114d5af7ed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1311ea855a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1311ea855a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 are we doing this project, </a:t>
            </a:r>
            <a:r>
              <a:rPr lang="en">
                <a:solidFill>
                  <a:schemeClr val="dk1"/>
                </a:solidFill>
              </a:rPr>
              <a:t> HOW are we going to do this project</a:t>
            </a:r>
            <a:r>
              <a:rPr lang="en"/>
              <a:t>, WHO is using this project, </a:t>
            </a:r>
            <a:r>
              <a:rPr lang="en">
                <a:solidFill>
                  <a:schemeClr val="dk1"/>
                </a:solidFill>
              </a:rPr>
              <a:t>WHAT are we doing in this project</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111fd308fa0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 name="Google Shape;1087;g111fd308fa0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298450" algn="l" rtl="0">
              <a:lnSpc>
                <a:spcPct val="150000"/>
              </a:lnSpc>
              <a:spcBef>
                <a:spcPts val="0"/>
              </a:spcBef>
              <a:spcAft>
                <a:spcPts val="0"/>
              </a:spcAft>
              <a:buClr>
                <a:srgbClr val="595959"/>
              </a:buClr>
              <a:buSzPts val="1100"/>
              <a:buFont typeface="Lato"/>
              <a:buChar char="○"/>
            </a:pPr>
            <a:r>
              <a:rPr lang="en">
                <a:solidFill>
                  <a:srgbClr val="595959"/>
                </a:solidFill>
                <a:latin typeface="Lato"/>
                <a:ea typeface="Lato"/>
                <a:cs typeface="Lato"/>
                <a:sym typeface="Lato"/>
              </a:rPr>
              <a:t>Analytical model predicts a higher friction coefficient for lighter users</a:t>
            </a:r>
            <a:endParaRPr>
              <a:solidFill>
                <a:srgbClr val="595959"/>
              </a:solidFill>
              <a:latin typeface="Lato"/>
              <a:ea typeface="Lato"/>
              <a:cs typeface="Lato"/>
              <a:sym typeface="Lato"/>
            </a:endParaRPr>
          </a:p>
          <a:p>
            <a:pPr marL="914400" lvl="1" indent="-298450" algn="l" rtl="0">
              <a:lnSpc>
                <a:spcPct val="150000"/>
              </a:lnSpc>
              <a:spcBef>
                <a:spcPts val="0"/>
              </a:spcBef>
              <a:spcAft>
                <a:spcPts val="0"/>
              </a:spcAft>
              <a:buClr>
                <a:srgbClr val="595959"/>
              </a:buClr>
              <a:buSzPts val="1100"/>
              <a:buFont typeface="Lato"/>
              <a:buChar char="○"/>
            </a:pPr>
            <a:r>
              <a:rPr lang="en">
                <a:solidFill>
                  <a:srgbClr val="595959"/>
                </a:solidFill>
                <a:latin typeface="Lato"/>
                <a:ea typeface="Lato"/>
                <a:cs typeface="Lato"/>
                <a:sym typeface="Lato"/>
              </a:rPr>
              <a:t>From the model, describe which variables / knobs can be adjusted to help our FR (critical elements of design)</a:t>
            </a:r>
            <a:endParaRPr>
              <a:solidFill>
                <a:srgbClr val="595959"/>
              </a:solidFill>
              <a:latin typeface="Lato"/>
              <a:ea typeface="Lato"/>
              <a:cs typeface="Lato"/>
              <a:sym typeface="Lato"/>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g11320f28135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6" name="Google Shape;1096;g11320f28135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g111fd308fa0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2" name="Google Shape;1102;g111fd308fa0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sz="1000">
                <a:solidFill>
                  <a:srgbClr val="595959"/>
                </a:solidFill>
                <a:latin typeface="Lato"/>
                <a:ea typeface="Lato"/>
                <a:cs typeface="Lato"/>
                <a:sym typeface="Lato"/>
              </a:rPr>
              <a:t>Key items yet to be purchased: All harness and safety equipment, Actuator carriage off the shelf items, Sandbags, Pulleys and rope, “Diving Board” material</a:t>
            </a:r>
            <a:endParaRPr sz="1000">
              <a:solidFill>
                <a:srgbClr val="595959"/>
              </a:solidFill>
              <a:latin typeface="Lato"/>
              <a:ea typeface="Lato"/>
              <a:cs typeface="Lato"/>
              <a:sym typeface="Lato"/>
            </a:endParaRPr>
          </a:p>
          <a:p>
            <a:pPr marL="457200" lvl="0" indent="0" algn="l" rtl="0">
              <a:lnSpc>
                <a:spcPct val="115000"/>
              </a:lnSpc>
              <a:spcBef>
                <a:spcPts val="1200"/>
              </a:spcBef>
              <a:spcAft>
                <a:spcPts val="0"/>
              </a:spcAft>
              <a:buNone/>
            </a:pPr>
            <a:r>
              <a:rPr lang="en" sz="1000">
                <a:solidFill>
                  <a:srgbClr val="595959"/>
                </a:solidFill>
                <a:latin typeface="Lato"/>
                <a:ea typeface="Lato"/>
                <a:cs typeface="Lato"/>
                <a:sym typeface="Lato"/>
              </a:rPr>
              <a:t>Say when we’ll buy the stuff that we’ll need left.</a:t>
            </a:r>
            <a:endParaRPr sz="1000">
              <a:solidFill>
                <a:srgbClr val="595959"/>
              </a:solidFill>
              <a:latin typeface="Lato"/>
              <a:ea typeface="Lato"/>
              <a:cs typeface="Lato"/>
              <a:sym typeface="Lato"/>
            </a:endParaRPr>
          </a:p>
          <a:p>
            <a:pPr marL="457200" lvl="0" indent="0" algn="l" rtl="0">
              <a:lnSpc>
                <a:spcPct val="115000"/>
              </a:lnSpc>
              <a:spcBef>
                <a:spcPts val="1200"/>
              </a:spcBef>
              <a:spcAft>
                <a:spcPts val="0"/>
              </a:spcAft>
              <a:buNone/>
            </a:pPr>
            <a:r>
              <a:rPr lang="en" sz="1000">
                <a:solidFill>
                  <a:srgbClr val="595959"/>
                </a:solidFill>
                <a:latin typeface="Lato"/>
                <a:ea typeface="Lato"/>
                <a:cs typeface="Lato"/>
                <a:sym typeface="Lato"/>
              </a:rPr>
              <a:t>State the current level of risk </a:t>
            </a:r>
            <a:endParaRPr sz="1000">
              <a:solidFill>
                <a:srgbClr val="595959"/>
              </a:solidFill>
              <a:latin typeface="Lato"/>
              <a:ea typeface="Lato"/>
              <a:cs typeface="Lato"/>
              <a:sym typeface="Lato"/>
            </a:endParaRPr>
          </a:p>
          <a:p>
            <a:pPr marL="457200" lvl="0" indent="0" algn="l" rtl="0">
              <a:lnSpc>
                <a:spcPct val="115000"/>
              </a:lnSpc>
              <a:spcBef>
                <a:spcPts val="1200"/>
              </a:spcBef>
              <a:spcAft>
                <a:spcPts val="0"/>
              </a:spcAft>
              <a:buNone/>
            </a:pPr>
            <a:r>
              <a:rPr lang="en" sz="1000">
                <a:solidFill>
                  <a:srgbClr val="595959"/>
                </a:solidFill>
                <a:latin typeface="Lato"/>
                <a:ea typeface="Lato"/>
                <a:cs typeface="Lato"/>
                <a:sym typeface="Lato"/>
              </a:rPr>
              <a:t>Add in what’s still outstanding to purchased and lead times (key items</a:t>
            </a:r>
            <a:endParaRPr sz="1000">
              <a:solidFill>
                <a:srgbClr val="595959"/>
              </a:solidFill>
              <a:latin typeface="Lato"/>
              <a:ea typeface="Lato"/>
              <a:cs typeface="Lato"/>
              <a:sym typeface="Lato"/>
            </a:endParaRPr>
          </a:p>
          <a:p>
            <a:pPr marL="457200" lvl="0" indent="0" algn="l" rtl="0">
              <a:lnSpc>
                <a:spcPct val="115000"/>
              </a:lnSpc>
              <a:spcBef>
                <a:spcPts val="1200"/>
              </a:spcBef>
              <a:spcAft>
                <a:spcPts val="1200"/>
              </a:spcAft>
              <a:buNone/>
            </a:pPr>
            <a:endParaRPr sz="1000">
              <a:solidFill>
                <a:srgbClr val="595959"/>
              </a:solidFill>
              <a:latin typeface="Lato"/>
              <a:ea typeface="Lato"/>
              <a:cs typeface="Lato"/>
              <a:sym typeface="Lato"/>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11320f28135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0" name="Google Shape;1110;g11320f28135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g114c1a2b2f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6" name="Google Shape;1116;g114c1a2b2f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g11355c3ff2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7" name="Google Shape;1157;g11355c3ff2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g11355c3ff27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8" name="Google Shape;1178;g11355c3ff27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g111fd308fa0_0_1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7" name="Google Shape;1187;g111fd308fa0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111fd308fa0_4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2" name="Google Shape;1212;g111fd308fa0_4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111fd308fa0_4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3" name="Google Shape;1223;g111fd308fa0_4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1311ea855a_0_2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11311ea855a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sz="1150">
                <a:solidFill>
                  <a:srgbClr val="333333"/>
                </a:solidFill>
                <a:highlight>
                  <a:srgbClr val="FFFFFF"/>
                </a:highlight>
                <a:latin typeface="Helvetica Neue"/>
                <a:ea typeface="Helvetica Neue"/>
                <a:cs typeface="Helvetica Neue"/>
                <a:sym typeface="Helvetica Neue"/>
              </a:rPr>
              <a:t>Bed rest studies offer scientists ways to see how the body adapts to weightlessness. Volunteers spend up to 70 days in bed with a six-degree head-down tilt. They must eat, exercise, and even shower in the head-down position.</a:t>
            </a:r>
            <a:endParaRPr sz="1150">
              <a:solidFill>
                <a:srgbClr val="333333"/>
              </a:solidFill>
              <a:highlight>
                <a:srgbClr val="FFFFFF"/>
              </a:highlight>
              <a:latin typeface="Helvetica Neue"/>
              <a:ea typeface="Helvetica Neue"/>
              <a:cs typeface="Helvetica Neue"/>
              <a:sym typeface="Helvetica Neue"/>
            </a:endParaRPr>
          </a:p>
          <a:p>
            <a:pPr marL="457200" lvl="0" indent="0" algn="l" rtl="0">
              <a:lnSpc>
                <a:spcPct val="115000"/>
              </a:lnSpc>
              <a:spcBef>
                <a:spcPts val="1200"/>
              </a:spcBef>
              <a:spcAft>
                <a:spcPts val="0"/>
              </a:spcAft>
              <a:buNone/>
            </a:pPr>
            <a:endParaRPr sz="1150">
              <a:solidFill>
                <a:srgbClr val="333333"/>
              </a:solidFill>
              <a:highlight>
                <a:srgbClr val="FFFFFF"/>
              </a:highlight>
              <a:latin typeface="Helvetica Neue"/>
              <a:ea typeface="Helvetica Neue"/>
              <a:cs typeface="Helvetica Neue"/>
              <a:sym typeface="Helvetica Neue"/>
            </a:endParaRPr>
          </a:p>
          <a:p>
            <a:pPr marL="457200" lvl="0" indent="-323850" algn="l" rtl="0">
              <a:lnSpc>
                <a:spcPct val="115000"/>
              </a:lnSpc>
              <a:spcBef>
                <a:spcPts val="1200"/>
              </a:spcBef>
              <a:spcAft>
                <a:spcPts val="0"/>
              </a:spcAft>
              <a:buClr>
                <a:srgbClr val="595959"/>
              </a:buClr>
              <a:buSzPts val="1500"/>
              <a:buFont typeface="Lato"/>
              <a:buChar char="●"/>
            </a:pPr>
            <a:r>
              <a:rPr lang="en" sz="1500">
                <a:solidFill>
                  <a:srgbClr val="595959"/>
                </a:solidFill>
                <a:latin typeface="Lato"/>
                <a:ea typeface="Lato"/>
                <a:cs typeface="Lato"/>
                <a:sym typeface="Lato"/>
              </a:rPr>
              <a:t>Our project aims to create a device in which maintains a force on the user that is perpendicular to their support surface regardless of postural sway. </a:t>
            </a:r>
            <a:endParaRPr sz="1500">
              <a:solidFill>
                <a:srgbClr val="595959"/>
              </a:solidFill>
              <a:latin typeface="Lato"/>
              <a:ea typeface="Lato"/>
              <a:cs typeface="Lato"/>
              <a:sym typeface="Lato"/>
            </a:endParaRPr>
          </a:p>
          <a:p>
            <a:pPr marL="457200" lvl="0" indent="-323850" algn="l" rtl="0">
              <a:lnSpc>
                <a:spcPct val="115000"/>
              </a:lnSpc>
              <a:spcBef>
                <a:spcPts val="700"/>
              </a:spcBef>
              <a:spcAft>
                <a:spcPts val="0"/>
              </a:spcAft>
              <a:buClr>
                <a:srgbClr val="595959"/>
              </a:buClr>
              <a:buSzPts val="1500"/>
              <a:buFont typeface="Lato"/>
              <a:buChar char="●"/>
            </a:pPr>
            <a:r>
              <a:rPr lang="en" sz="1500">
                <a:solidFill>
                  <a:srgbClr val="595959"/>
                </a:solidFill>
                <a:latin typeface="Lato"/>
                <a:ea typeface="Lato"/>
                <a:cs typeface="Lato"/>
                <a:sym typeface="Lato"/>
              </a:rPr>
              <a:t>This device will be used in laboratory studies to prove whether this improvement in loading direction yields better retention of proprioceptive functions. </a:t>
            </a:r>
            <a:endParaRPr sz="1500">
              <a:solidFill>
                <a:srgbClr val="595959"/>
              </a:solidFill>
              <a:latin typeface="Lato"/>
              <a:ea typeface="Lato"/>
              <a:cs typeface="Lato"/>
              <a:sym typeface="Lato"/>
            </a:endParaRPr>
          </a:p>
          <a:p>
            <a:pPr marL="457200" lvl="0" indent="-323850" algn="l" rtl="0">
              <a:lnSpc>
                <a:spcPct val="115000"/>
              </a:lnSpc>
              <a:spcBef>
                <a:spcPts val="700"/>
              </a:spcBef>
              <a:spcAft>
                <a:spcPts val="0"/>
              </a:spcAft>
              <a:buClr>
                <a:srgbClr val="595959"/>
              </a:buClr>
              <a:buSzPts val="1500"/>
              <a:buFont typeface="Lato"/>
              <a:buChar char="●"/>
            </a:pPr>
            <a:r>
              <a:rPr lang="en" sz="1500">
                <a:solidFill>
                  <a:srgbClr val="595959"/>
                </a:solidFill>
                <a:latin typeface="Lato"/>
                <a:ea typeface="Lato"/>
                <a:cs typeface="Lato"/>
                <a:sym typeface="Lato"/>
              </a:rPr>
              <a:t>Study requires a spaceflight analog such as bedrest.</a:t>
            </a:r>
            <a:endParaRPr sz="1500">
              <a:solidFill>
                <a:srgbClr val="595959"/>
              </a:solidFill>
              <a:latin typeface="Lato"/>
              <a:ea typeface="Lato"/>
              <a:cs typeface="Lato"/>
              <a:sym typeface="Lato"/>
            </a:endParaRPr>
          </a:p>
          <a:p>
            <a:pPr marL="914400" lvl="1" indent="-311150" algn="l" rtl="0">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Bedrest: volunteers spend up to 70 days in bed with a six-degree head-down tilt. They must eat, exercise, and shower in this position. [3]</a:t>
            </a:r>
            <a:endParaRPr sz="1300">
              <a:solidFill>
                <a:srgbClr val="595959"/>
              </a:solidFill>
              <a:latin typeface="Lato"/>
              <a:ea typeface="Lato"/>
              <a:cs typeface="Lato"/>
              <a:sym typeface="Lato"/>
            </a:endParaRPr>
          </a:p>
          <a:p>
            <a:pPr marL="914400" lvl="1" indent="-311150" algn="l" rtl="0">
              <a:lnSpc>
                <a:spcPct val="115000"/>
              </a:lnSpc>
              <a:spcBef>
                <a:spcPts val="0"/>
              </a:spcBef>
              <a:spcAft>
                <a:spcPts val="0"/>
              </a:spcAft>
              <a:buClr>
                <a:srgbClr val="595959"/>
              </a:buClr>
              <a:buSzPts val="1300"/>
              <a:buFont typeface="Lato"/>
              <a:buChar char="○"/>
            </a:pPr>
            <a:endParaRPr sz="1300">
              <a:solidFill>
                <a:srgbClr val="595959"/>
              </a:solidFill>
              <a:latin typeface="Lato"/>
              <a:ea typeface="Lato"/>
              <a:cs typeface="Lato"/>
              <a:sym typeface="Lato"/>
            </a:endParaRPr>
          </a:p>
          <a:p>
            <a:pPr marL="457200" lvl="0" indent="0" algn="l" rtl="0">
              <a:lnSpc>
                <a:spcPct val="115000"/>
              </a:lnSpc>
              <a:spcBef>
                <a:spcPts val="0"/>
              </a:spcBef>
              <a:spcAft>
                <a:spcPts val="0"/>
              </a:spcAft>
              <a:buNone/>
            </a:pPr>
            <a:endParaRPr sz="1150">
              <a:solidFill>
                <a:srgbClr val="333333"/>
              </a:solidFill>
              <a:highlight>
                <a:srgbClr val="FFFFFF"/>
              </a:highlight>
              <a:latin typeface="Helvetica Neue"/>
              <a:ea typeface="Helvetica Neue"/>
              <a:cs typeface="Helvetica Neue"/>
              <a:sym typeface="Helvetica Neue"/>
            </a:endParaRPr>
          </a:p>
          <a:p>
            <a:pPr marL="457200" lvl="0" indent="-311150" algn="l" rtl="0">
              <a:lnSpc>
                <a:spcPct val="115000"/>
              </a:lnSpc>
              <a:spcBef>
                <a:spcPts val="1200"/>
              </a:spcBef>
              <a:spcAft>
                <a:spcPts val="0"/>
              </a:spcAft>
              <a:buClr>
                <a:srgbClr val="595959"/>
              </a:buClr>
              <a:buSzPts val="1300"/>
              <a:buFont typeface="Lato"/>
              <a:buChar char="●"/>
            </a:pPr>
            <a:r>
              <a:rPr lang="en" sz="1300">
                <a:solidFill>
                  <a:srgbClr val="595959"/>
                </a:solidFill>
                <a:latin typeface="Lato"/>
                <a:ea typeface="Lato"/>
                <a:cs typeface="Lato"/>
                <a:sym typeface="Lato"/>
              </a:rPr>
              <a:t>Astronauts are currently loaded to a single fixed point and therefore they do not need to balance themselves.</a:t>
            </a:r>
            <a:endParaRPr sz="1300">
              <a:solidFill>
                <a:srgbClr val="595959"/>
              </a:solidFill>
              <a:latin typeface="Lato"/>
              <a:ea typeface="Lato"/>
              <a:cs typeface="Lato"/>
              <a:sym typeface="Lato"/>
            </a:endParaRPr>
          </a:p>
          <a:p>
            <a:pPr marL="457200" lvl="0" indent="-311150" algn="l" rtl="0">
              <a:lnSpc>
                <a:spcPct val="115000"/>
              </a:lnSpc>
              <a:spcBef>
                <a:spcPts val="700"/>
              </a:spcBef>
              <a:spcAft>
                <a:spcPts val="0"/>
              </a:spcAft>
              <a:buClr>
                <a:srgbClr val="595959"/>
              </a:buClr>
              <a:buSzPts val="1300"/>
              <a:buFont typeface="Lato"/>
              <a:buChar char="●"/>
            </a:pPr>
            <a:r>
              <a:rPr lang="en" sz="1300">
                <a:solidFill>
                  <a:srgbClr val="595959"/>
                </a:solidFill>
                <a:latin typeface="Lato"/>
                <a:ea typeface="Lato"/>
                <a:cs typeface="Lato"/>
                <a:sym typeface="Lato"/>
              </a:rPr>
              <a:t>It is hypothesized that if astronauts were loaded as if in a realistic gravitational field, it would help maintain proprioceptive function by requiring them to balance themselves. </a:t>
            </a:r>
            <a:endParaRPr sz="1300">
              <a:solidFill>
                <a:srgbClr val="595959"/>
              </a:solidFill>
              <a:latin typeface="Lato"/>
              <a:ea typeface="Lato"/>
              <a:cs typeface="Lato"/>
              <a:sym typeface="Lato"/>
            </a:endParaRPr>
          </a:p>
          <a:p>
            <a:pPr marL="457200" lvl="0" indent="-311150" algn="l" rtl="0">
              <a:lnSpc>
                <a:spcPct val="115000"/>
              </a:lnSpc>
              <a:spcBef>
                <a:spcPts val="700"/>
              </a:spcBef>
              <a:spcAft>
                <a:spcPts val="0"/>
              </a:spcAft>
              <a:buClr>
                <a:srgbClr val="595959"/>
              </a:buClr>
              <a:buSzPts val="1300"/>
              <a:buFont typeface="Lato"/>
              <a:buChar char="●"/>
            </a:pPr>
            <a:r>
              <a:rPr lang="en" sz="1300">
                <a:solidFill>
                  <a:srgbClr val="595959"/>
                </a:solidFill>
                <a:latin typeface="Lato"/>
                <a:ea typeface="Lato"/>
                <a:cs typeface="Lato"/>
                <a:sym typeface="Lato"/>
              </a:rPr>
              <a:t>Our project aims to create a device in which maintains a force on the user that is perpendicular to their support surface regardless of postural sway. </a:t>
            </a:r>
            <a:endParaRPr sz="1300">
              <a:solidFill>
                <a:srgbClr val="595959"/>
              </a:solidFill>
              <a:latin typeface="Lato"/>
              <a:ea typeface="Lato"/>
              <a:cs typeface="Lato"/>
              <a:sym typeface="Lato"/>
            </a:endParaRPr>
          </a:p>
          <a:p>
            <a:pPr marL="457200" lvl="0" indent="-311150" algn="l" rtl="0">
              <a:lnSpc>
                <a:spcPct val="115000"/>
              </a:lnSpc>
              <a:spcBef>
                <a:spcPts val="700"/>
              </a:spcBef>
              <a:spcAft>
                <a:spcPts val="0"/>
              </a:spcAft>
              <a:buClr>
                <a:srgbClr val="595959"/>
              </a:buClr>
              <a:buSzPts val="1300"/>
              <a:buFont typeface="Lato"/>
              <a:buChar char="●"/>
            </a:pPr>
            <a:r>
              <a:rPr lang="en" sz="1300">
                <a:solidFill>
                  <a:srgbClr val="595959"/>
                </a:solidFill>
                <a:latin typeface="Lato"/>
                <a:ea typeface="Lato"/>
                <a:cs typeface="Lato"/>
                <a:sym typeface="Lato"/>
              </a:rPr>
              <a:t>This device will be used in laboratory studies to prove whether this improvement in loading direction yields better retention of proprioceptive functions. </a:t>
            </a:r>
            <a:endParaRPr sz="1300">
              <a:solidFill>
                <a:srgbClr val="595959"/>
              </a:solidFill>
              <a:latin typeface="Lato"/>
              <a:ea typeface="Lato"/>
              <a:cs typeface="Lato"/>
              <a:sym typeface="Lato"/>
            </a:endParaRPr>
          </a:p>
          <a:p>
            <a:pPr marL="457200" lvl="0" indent="-311150" algn="l" rtl="0">
              <a:lnSpc>
                <a:spcPct val="115000"/>
              </a:lnSpc>
              <a:spcBef>
                <a:spcPts val="700"/>
              </a:spcBef>
              <a:spcAft>
                <a:spcPts val="0"/>
              </a:spcAft>
              <a:buClr>
                <a:srgbClr val="595959"/>
              </a:buClr>
              <a:buSzPts val="1300"/>
              <a:buFont typeface="Lato"/>
              <a:buChar char="●"/>
            </a:pPr>
            <a:r>
              <a:rPr lang="en" sz="1300">
                <a:solidFill>
                  <a:srgbClr val="595959"/>
                </a:solidFill>
                <a:latin typeface="Lato"/>
                <a:ea typeface="Lato"/>
                <a:cs typeface="Lato"/>
                <a:sym typeface="Lato"/>
              </a:rPr>
              <a:t>Study requires spaceflight analog such as bedrest.</a:t>
            </a:r>
            <a:endParaRPr sz="1300">
              <a:solidFill>
                <a:srgbClr val="595959"/>
              </a:solidFill>
              <a:latin typeface="Lato"/>
              <a:ea typeface="Lato"/>
              <a:cs typeface="Lato"/>
              <a:sym typeface="Lato"/>
            </a:endParaRPr>
          </a:p>
          <a:p>
            <a:pPr marL="914400" lvl="1" indent="-298450" algn="l" rtl="0">
              <a:lnSpc>
                <a:spcPct val="115000"/>
              </a:lnSpc>
              <a:spcBef>
                <a:spcPts val="0"/>
              </a:spcBef>
              <a:spcAft>
                <a:spcPts val="0"/>
              </a:spcAft>
              <a:buClr>
                <a:srgbClr val="595959"/>
              </a:buClr>
              <a:buSzPts val="1100"/>
              <a:buFont typeface="Lato"/>
              <a:buChar char="○"/>
            </a:pPr>
            <a:r>
              <a:rPr lang="en">
                <a:solidFill>
                  <a:srgbClr val="595959"/>
                </a:solidFill>
                <a:latin typeface="Lato"/>
                <a:ea typeface="Lato"/>
                <a:cs typeface="Lato"/>
                <a:sym typeface="Lato"/>
              </a:rPr>
              <a:t>Bedrest: volunteers spend up to 70 days in bed with a six-degree head-down tilt. They must eat, exercise, and shower in this position. [3]</a:t>
            </a:r>
            <a:endParaRPr sz="1150">
              <a:solidFill>
                <a:srgbClr val="333333"/>
              </a:solidFill>
              <a:highlight>
                <a:srgbClr val="FFFFFF"/>
              </a:highlight>
              <a:latin typeface="Helvetica Neue"/>
              <a:ea typeface="Helvetica Neue"/>
              <a:cs typeface="Helvetica Neue"/>
              <a:sym typeface="Helvetica Neue"/>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114ff22cdc3_1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114ff22cdc3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g114ff22cdc3_1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1" name="Google Shape;1251;g114ff22cdc3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g114ff22cdc3_1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9" name="Google Shape;1259;g114ff22cdc3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g1135d232206_1_13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8" name="Google Shape;1268;g1135d232206_1_1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mic Sans MS"/>
                <a:ea typeface="Comic Sans MS"/>
                <a:cs typeface="Comic Sans MS"/>
                <a:sym typeface="Comic Sans MS"/>
              </a:rPr>
              <a:t>dr clark used a pendulum w/ .5 hz sine wave with 10 degree amplitude. It’s an assumption: we want to do humans: we MODEL sway as pendulum sway.  Mention that these are not worst case (except for the angle)</a:t>
            </a:r>
            <a:endParaRPr>
              <a:latin typeface="Comic Sans MS"/>
              <a:ea typeface="Comic Sans MS"/>
              <a:cs typeface="Comic Sans MS"/>
              <a:sym typeface="Comic Sans M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Google Shape;1280;g1135d232206_1_13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1" name="Google Shape;1281;g1135d232206_1_1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accent4"/>
                </a:highlight>
              </a:rPr>
              <a:t>Add in dr clark about the pendulum .5 hz sway assumption: we want to do humans: we MODEL sway as pendulum sway</a:t>
            </a:r>
            <a:endParaRPr>
              <a:highlight>
                <a:schemeClr val="accent4"/>
              </a:highlight>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g1135d232206_1_10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9" name="Google Shape;1289;g1135d232206_1_10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Grip tape for foot support</a:t>
            </a:r>
            <a:endParaRPr sz="1300">
              <a:solidFill>
                <a:srgbClr val="595959"/>
              </a:solidFill>
              <a:latin typeface="Lato"/>
              <a:ea typeface="Lato"/>
              <a:cs typeface="Lato"/>
              <a:sym typeface="Lato"/>
            </a:endParaRPr>
          </a:p>
          <a:p>
            <a:pPr marL="457200" lvl="0" indent="-311150" algn="l" rtl="0">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Harness design/manufacturing methods</a:t>
            </a:r>
            <a:endParaRPr sz="1300">
              <a:solidFill>
                <a:srgbClr val="595959"/>
              </a:solidFill>
              <a:latin typeface="Lato"/>
              <a:ea typeface="Lato"/>
              <a:cs typeface="Lato"/>
              <a:sym typeface="Lato"/>
            </a:endParaRPr>
          </a:p>
          <a:p>
            <a:pPr marL="457200" lvl="0" indent="-311150" algn="l" rtl="0">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Harness load distribution + adjustability</a:t>
            </a:r>
            <a:endParaRPr sz="1300">
              <a:solidFill>
                <a:srgbClr val="595959"/>
              </a:solidFill>
              <a:latin typeface="Lato"/>
              <a:ea typeface="Lato"/>
              <a:cs typeface="Lato"/>
              <a:sym typeface="Lato"/>
            </a:endParaRPr>
          </a:p>
          <a:p>
            <a:pPr marL="457200" lvl="0" indent="-311150" algn="l" rtl="0">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Slackline system design</a:t>
            </a:r>
            <a:endParaRPr sz="1300">
              <a:solidFill>
                <a:srgbClr val="595959"/>
              </a:solidFill>
              <a:latin typeface="Lato"/>
              <a:ea typeface="Lato"/>
              <a:cs typeface="Lato"/>
              <a:sym typeface="Lato"/>
            </a:endParaRPr>
          </a:p>
          <a:p>
            <a:pPr marL="457200" lvl="0" indent="-311150" algn="l" rtl="0">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Padding for comfort overview</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1135d232206_1_1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1135d232206_1_1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g1135d232206_1_12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1" name="Google Shape;1331;g1135d232206_1_1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can clean up this diagram, but this is the idea</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g1135d232206_1_12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2" name="Google Shape;1342;g1135d232206_1_1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can clean up this diagram, but this is the idea</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g1135d232206_1_12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4" name="Google Shape;1364;g1135d232206_1_1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1311ea855a_0_3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1311ea855a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F2 being the thing that separates us from existing technology, and F1 and F2 are the ones that can make it as effective as existing technology.</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g1135d232206_1_12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5" name="Google Shape;1375;g1135d232206_1_1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Google Shape;1383;g1135d232206_1_12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4" name="Google Shape;1384;g1135d232206_1_1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g11207ceac59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2" name="Google Shape;1392;g11207ceac5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g11207ceac59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9" name="Google Shape;1399;g11207ceac59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
        <p:cNvGrpSpPr/>
        <p:nvPr/>
      </p:nvGrpSpPr>
      <p:grpSpPr>
        <a:xfrm>
          <a:off x="0" y="0"/>
          <a:ext cx="0" cy="0"/>
          <a:chOff x="0" y="0"/>
          <a:chExt cx="0" cy="0"/>
        </a:xfrm>
      </p:grpSpPr>
      <p:sp>
        <p:nvSpPr>
          <p:cNvPr id="1406" name="Google Shape;1406;g1135d232206_1_12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7" name="Google Shape;1407;g1135d232206_1_1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g1135d232206_1_7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5" name="Google Shape;1415;g1135d232206_1_7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Google Shape;1421;g1135d232206_1_7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2" name="Google Shape;1422;g1135d232206_1_7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1135d232206_1_9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9" name="Google Shape;1429;g1135d232206_1_9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113a589296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113a589296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1135d232206_1_14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1135d232206_1_1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122cbbbba3_1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122cbbbba3_1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g1135d232206_1_14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9" name="Google Shape;1449;g1135d232206_1_1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g1135d232206_1_14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6" name="Google Shape;1456;g1135d232206_1_1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122cbbbba3_1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122cbbbba3_1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1311ea855a_0_4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1311ea855a_0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595959"/>
                </a:solidFill>
                <a:latin typeface="Lato"/>
                <a:ea typeface="Lato"/>
                <a:cs typeface="Lato"/>
                <a:sym typeface="Lato"/>
              </a:rPr>
              <a:t>User can be on their side (Leans front to back) OR User can be on their back (Leans side to side) → Trains proprioceptive function</a:t>
            </a:r>
            <a:endParaRPr sz="1000">
              <a:solidFill>
                <a:srgbClr val="595959"/>
              </a:solidFill>
              <a:latin typeface="Lato"/>
              <a:ea typeface="Lato"/>
              <a:cs typeface="Lato"/>
              <a:sym typeface="Lato"/>
            </a:endParaRPr>
          </a:p>
          <a:p>
            <a:pPr marL="0" lvl="0" indent="0" algn="l" rtl="0">
              <a:lnSpc>
                <a:spcPct val="115000"/>
              </a:lnSpc>
              <a:spcBef>
                <a:spcPts val="1200"/>
              </a:spcBef>
              <a:spcAft>
                <a:spcPts val="1200"/>
              </a:spcAft>
              <a:buNone/>
            </a:pPr>
            <a:r>
              <a:rPr lang="en" sz="1000">
                <a:solidFill>
                  <a:srgbClr val="595959"/>
                </a:solidFill>
                <a:latin typeface="Lato"/>
                <a:ea typeface="Lato"/>
                <a:cs typeface="Lato"/>
                <a:sym typeface="Lato"/>
              </a:rPr>
              <a:t>Mention the details of things (yellow = actuator, tethers are connected to sand bags) and mention that the detail will be covered later.</a:t>
            </a:r>
            <a:endParaRPr sz="1000">
              <a:solidFill>
                <a:srgbClr val="595959"/>
              </a:solidFill>
              <a:latin typeface="Lato"/>
              <a:ea typeface="Lato"/>
              <a:cs typeface="Lato"/>
              <a:sym typeface="Lato"/>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0"/>
              </a:spcBef>
              <a:spcAft>
                <a:spcPts val="0"/>
              </a:spcAft>
              <a:buClr>
                <a:schemeClr val="lt1"/>
              </a:buClr>
              <a:buSzPts val="1100"/>
              <a:buChar char="○"/>
              <a:defRPr>
                <a:solidFill>
                  <a:schemeClr val="lt1"/>
                </a:solidFill>
              </a:defRPr>
            </a:lvl2pPr>
            <a:lvl3pPr marL="1371600" lvl="2" indent="-298450">
              <a:spcBef>
                <a:spcPts val="0"/>
              </a:spcBef>
              <a:spcAft>
                <a:spcPts val="0"/>
              </a:spcAft>
              <a:buClr>
                <a:schemeClr val="lt1"/>
              </a:buClr>
              <a:buSzPts val="1100"/>
              <a:buChar char="■"/>
              <a:defRPr>
                <a:solidFill>
                  <a:schemeClr val="lt1"/>
                </a:solidFill>
              </a:defRPr>
            </a:lvl3pPr>
            <a:lvl4pPr marL="1828800" lvl="3" indent="-298450">
              <a:spcBef>
                <a:spcPts val="0"/>
              </a:spcBef>
              <a:spcAft>
                <a:spcPts val="0"/>
              </a:spcAft>
              <a:buClr>
                <a:schemeClr val="lt1"/>
              </a:buClr>
              <a:buSzPts val="1100"/>
              <a:buChar char="●"/>
              <a:defRPr>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a:solidFill>
                  <a:schemeClr val="lt1"/>
                </a:solidFill>
              </a:defRPr>
            </a:lvl6pPr>
            <a:lvl7pPr marL="3200400" lvl="6" indent="-298450">
              <a:spcBef>
                <a:spcPts val="0"/>
              </a:spcBef>
              <a:spcAft>
                <a:spcPts val="0"/>
              </a:spcAft>
              <a:buClr>
                <a:schemeClr val="lt1"/>
              </a:buClr>
              <a:buSzPts val="1100"/>
              <a:buChar char="●"/>
              <a:defRPr>
                <a:solidFill>
                  <a:schemeClr val="lt1"/>
                </a:solidFill>
              </a:defRPr>
            </a:lvl7pPr>
            <a:lvl8pPr marL="3657600" lvl="7" indent="-298450">
              <a:spcBef>
                <a:spcPts val="0"/>
              </a:spcBef>
              <a:spcAft>
                <a:spcPts val="0"/>
              </a:spcAft>
              <a:buClr>
                <a:schemeClr val="lt1"/>
              </a:buClr>
              <a:buSzPts val="1100"/>
              <a:buChar char="○"/>
              <a:defRPr>
                <a:solidFill>
                  <a:schemeClr val="lt1"/>
                </a:solidFill>
              </a:defRPr>
            </a:lvl8pPr>
            <a:lvl9pPr marL="4114800" lvl="8" indent="-298450">
              <a:spcBef>
                <a:spcPts val="0"/>
              </a:spcBef>
              <a:spcAft>
                <a:spcPts val="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86"/>
        <p:cNvGrpSpPr/>
        <p:nvPr/>
      </p:nvGrpSpPr>
      <p:grpSpPr>
        <a:xfrm>
          <a:off x="0" y="0"/>
          <a:ext cx="0" cy="0"/>
          <a:chOff x="0" y="0"/>
          <a:chExt cx="0" cy="0"/>
        </a:xfrm>
      </p:grpSpPr>
      <p:sp>
        <p:nvSpPr>
          <p:cNvPr id="87" name="Google Shape;87;p14"/>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8;p14"/>
          <p:cNvGrpSpPr/>
          <p:nvPr/>
        </p:nvGrpSpPr>
        <p:grpSpPr>
          <a:xfrm>
            <a:off x="830392" y="1191256"/>
            <a:ext cx="745763" cy="45826"/>
            <a:chOff x="4580561" y="2589004"/>
            <a:chExt cx="1064464" cy="25200"/>
          </a:xfrm>
        </p:grpSpPr>
        <p:sp>
          <p:nvSpPr>
            <p:cNvPr id="89" name="Google Shape;89;p1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91;p14"/>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92" name="Google Shape;92;p14"/>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93" name="Google Shape;93;p1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94"/>
        <p:cNvGrpSpPr/>
        <p:nvPr/>
      </p:nvGrpSpPr>
      <p:grpSpPr>
        <a:xfrm>
          <a:off x="0" y="0"/>
          <a:ext cx="0" cy="0"/>
          <a:chOff x="0" y="0"/>
          <a:chExt cx="0" cy="0"/>
        </a:xfrm>
      </p:grpSpPr>
      <p:grpSp>
        <p:nvGrpSpPr>
          <p:cNvPr id="95" name="Google Shape;95;p15"/>
          <p:cNvGrpSpPr/>
          <p:nvPr/>
        </p:nvGrpSpPr>
        <p:grpSpPr>
          <a:xfrm>
            <a:off x="830392" y="1191256"/>
            <a:ext cx="745763" cy="45826"/>
            <a:chOff x="4580561" y="2589004"/>
            <a:chExt cx="1064464" cy="25200"/>
          </a:xfrm>
        </p:grpSpPr>
        <p:sp>
          <p:nvSpPr>
            <p:cNvPr id="96" name="Google Shape;96;p15"/>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 name="Google Shape;98;p15"/>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99" name="Google Shape;99;p1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0"/>
        <p:cNvGrpSpPr/>
        <p:nvPr/>
      </p:nvGrpSpPr>
      <p:grpSpPr>
        <a:xfrm>
          <a:off x="0" y="0"/>
          <a:ext cx="0" cy="0"/>
          <a:chOff x="0" y="0"/>
          <a:chExt cx="0" cy="0"/>
        </a:xfrm>
      </p:grpSpPr>
      <p:sp>
        <p:nvSpPr>
          <p:cNvPr id="101" name="Google Shape;101;p1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 name="Google Shape;102;p16"/>
          <p:cNvGrpSpPr/>
          <p:nvPr/>
        </p:nvGrpSpPr>
        <p:grpSpPr>
          <a:xfrm>
            <a:off x="830392" y="1191256"/>
            <a:ext cx="745763" cy="45826"/>
            <a:chOff x="4580561" y="2589004"/>
            <a:chExt cx="1064464" cy="25200"/>
          </a:xfrm>
        </p:grpSpPr>
        <p:sp>
          <p:nvSpPr>
            <p:cNvPr id="103" name="Google Shape;103;p1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105;p1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106" name="Google Shape;106;p16"/>
          <p:cNvSpPr txBox="1">
            <a:spLocks noGrp="1"/>
          </p:cNvSpPr>
          <p:nvPr>
            <p:ph type="body" idx="1"/>
          </p:nvPr>
        </p:nvSpPr>
        <p:spPr>
          <a:xfrm>
            <a:off x="729450" y="1313100"/>
            <a:ext cx="7688700" cy="30270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107" name="Google Shape;107;p1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08" name="Google Shape;108;p16"/>
          <p:cNvPicPr preferRelativeResize="0"/>
          <p:nvPr/>
        </p:nvPicPr>
        <p:blipFill rotWithShape="1">
          <a:blip r:embed="rId2">
            <a:alphaModFix/>
          </a:blip>
          <a:srcRect r="5615"/>
          <a:stretch/>
        </p:blipFill>
        <p:spPr>
          <a:xfrm>
            <a:off x="8361775" y="-8350"/>
            <a:ext cx="782225" cy="772850"/>
          </a:xfrm>
          <a:prstGeom prst="rect">
            <a:avLst/>
          </a:prstGeom>
          <a:noFill/>
          <a:ln>
            <a:noFill/>
          </a:ln>
        </p:spPr>
      </p:pic>
      <p:pic>
        <p:nvPicPr>
          <p:cNvPr id="109" name="Google Shape;109;p16"/>
          <p:cNvPicPr preferRelativeResize="0"/>
          <p:nvPr/>
        </p:nvPicPr>
        <p:blipFill>
          <a:blip r:embed="rId3">
            <a:alphaModFix/>
          </a:blip>
          <a:stretch>
            <a:fillRect/>
          </a:stretch>
        </p:blipFill>
        <p:spPr>
          <a:xfrm>
            <a:off x="0" y="11"/>
            <a:ext cx="727650" cy="756137"/>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0"/>
        <p:cNvGrpSpPr/>
        <p:nvPr/>
      </p:nvGrpSpPr>
      <p:grpSpPr>
        <a:xfrm>
          <a:off x="0" y="0"/>
          <a:ext cx="0" cy="0"/>
          <a:chOff x="0" y="0"/>
          <a:chExt cx="0" cy="0"/>
        </a:xfrm>
      </p:grpSpPr>
      <p:sp>
        <p:nvSpPr>
          <p:cNvPr id="111" name="Google Shape;111;p1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 name="Google Shape;112;p17"/>
          <p:cNvGrpSpPr/>
          <p:nvPr/>
        </p:nvGrpSpPr>
        <p:grpSpPr>
          <a:xfrm>
            <a:off x="830392" y="1191256"/>
            <a:ext cx="745763" cy="45826"/>
            <a:chOff x="4580561" y="2589004"/>
            <a:chExt cx="1064464" cy="25200"/>
          </a:xfrm>
        </p:grpSpPr>
        <p:sp>
          <p:nvSpPr>
            <p:cNvPr id="113" name="Google Shape;113;p1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17"/>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116" name="Google Shape;116;p17"/>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117" name="Google Shape;117;p17"/>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118" name="Google Shape;118;p1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9"/>
        <p:cNvGrpSpPr/>
        <p:nvPr/>
      </p:nvGrpSpPr>
      <p:grpSpPr>
        <a:xfrm>
          <a:off x="0" y="0"/>
          <a:ext cx="0" cy="0"/>
          <a:chOff x="0" y="0"/>
          <a:chExt cx="0" cy="0"/>
        </a:xfrm>
      </p:grpSpPr>
      <p:sp>
        <p:nvSpPr>
          <p:cNvPr id="120" name="Google Shape;120;p18"/>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121;p18"/>
          <p:cNvGrpSpPr/>
          <p:nvPr/>
        </p:nvGrpSpPr>
        <p:grpSpPr>
          <a:xfrm>
            <a:off x="830392" y="1191256"/>
            <a:ext cx="745763" cy="45826"/>
            <a:chOff x="4580561" y="2589004"/>
            <a:chExt cx="1064464" cy="25200"/>
          </a:xfrm>
        </p:grpSpPr>
        <p:sp>
          <p:nvSpPr>
            <p:cNvPr id="122" name="Google Shape;122;p18"/>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8"/>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18"/>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125" name="Google Shape;125;p1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6"/>
        <p:cNvGrpSpPr/>
        <p:nvPr/>
      </p:nvGrpSpPr>
      <p:grpSpPr>
        <a:xfrm>
          <a:off x="0" y="0"/>
          <a:ext cx="0" cy="0"/>
          <a:chOff x="0" y="0"/>
          <a:chExt cx="0" cy="0"/>
        </a:xfrm>
      </p:grpSpPr>
      <p:sp>
        <p:nvSpPr>
          <p:cNvPr id="127" name="Google Shape;127;p19"/>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 name="Google Shape;128;p19"/>
          <p:cNvGrpSpPr/>
          <p:nvPr/>
        </p:nvGrpSpPr>
        <p:grpSpPr>
          <a:xfrm>
            <a:off x="830392" y="1191256"/>
            <a:ext cx="745763" cy="45826"/>
            <a:chOff x="4580561" y="2589004"/>
            <a:chExt cx="1064464" cy="25200"/>
          </a:xfrm>
        </p:grpSpPr>
        <p:sp>
          <p:nvSpPr>
            <p:cNvPr id="129" name="Google Shape;129;p1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131;p19"/>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132" name="Google Shape;132;p19"/>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133" name="Google Shape;133;p1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134"/>
        <p:cNvGrpSpPr/>
        <p:nvPr/>
      </p:nvGrpSpPr>
      <p:grpSpPr>
        <a:xfrm>
          <a:off x="0" y="0"/>
          <a:ext cx="0" cy="0"/>
          <a:chOff x="0" y="0"/>
          <a:chExt cx="0" cy="0"/>
        </a:xfrm>
      </p:grpSpPr>
      <p:grpSp>
        <p:nvGrpSpPr>
          <p:cNvPr id="135" name="Google Shape;135;p20"/>
          <p:cNvGrpSpPr/>
          <p:nvPr/>
        </p:nvGrpSpPr>
        <p:grpSpPr>
          <a:xfrm>
            <a:off x="830392" y="4169130"/>
            <a:ext cx="745763" cy="45826"/>
            <a:chOff x="4580561" y="2589004"/>
            <a:chExt cx="1064464" cy="25200"/>
          </a:xfrm>
        </p:grpSpPr>
        <p:sp>
          <p:nvSpPr>
            <p:cNvPr id="136" name="Google Shape;136;p20"/>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0"/>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20"/>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39" name="Google Shape;139;p2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0"/>
        <p:cNvGrpSpPr/>
        <p:nvPr/>
      </p:nvGrpSpPr>
      <p:grpSpPr>
        <a:xfrm>
          <a:off x="0" y="0"/>
          <a:ext cx="0" cy="0"/>
          <a:chOff x="0" y="0"/>
          <a:chExt cx="0" cy="0"/>
        </a:xfrm>
      </p:grpSpPr>
      <p:sp>
        <p:nvSpPr>
          <p:cNvPr id="141" name="Google Shape;141;p21"/>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 name="Google Shape;142;p21"/>
          <p:cNvGrpSpPr/>
          <p:nvPr/>
        </p:nvGrpSpPr>
        <p:grpSpPr>
          <a:xfrm>
            <a:off x="830392" y="1191256"/>
            <a:ext cx="745763" cy="45826"/>
            <a:chOff x="4580561" y="2589004"/>
            <a:chExt cx="1064464" cy="25200"/>
          </a:xfrm>
        </p:grpSpPr>
        <p:sp>
          <p:nvSpPr>
            <p:cNvPr id="143" name="Google Shape;143;p21"/>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1"/>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 name="Google Shape;145;p21"/>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146" name="Google Shape;146;p21"/>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47" name="Google Shape;147;p21"/>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148" name="Google Shape;148;p2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9"/>
        <p:cNvGrpSpPr/>
        <p:nvPr/>
      </p:nvGrpSpPr>
      <p:grpSpPr>
        <a:xfrm>
          <a:off x="0" y="0"/>
          <a:ext cx="0" cy="0"/>
          <a:chOff x="0" y="0"/>
          <a:chExt cx="0" cy="0"/>
        </a:xfrm>
      </p:grpSpPr>
      <p:sp>
        <p:nvSpPr>
          <p:cNvPr id="150" name="Google Shape;150;p22"/>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300"/>
              <a:buNone/>
              <a:defRPr/>
            </a:lvl1pPr>
          </a:lstStyle>
          <a:p>
            <a:endParaRPr/>
          </a:p>
        </p:txBody>
      </p:sp>
      <p:sp>
        <p:nvSpPr>
          <p:cNvPr id="151" name="Google Shape;151;p2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52"/>
        <p:cNvGrpSpPr/>
        <p:nvPr/>
      </p:nvGrpSpPr>
      <p:grpSpPr>
        <a:xfrm>
          <a:off x="0" y="0"/>
          <a:ext cx="0" cy="0"/>
          <a:chOff x="0" y="0"/>
          <a:chExt cx="0" cy="0"/>
        </a:xfrm>
      </p:grpSpPr>
      <p:grpSp>
        <p:nvGrpSpPr>
          <p:cNvPr id="153" name="Google Shape;153;p23"/>
          <p:cNvGrpSpPr/>
          <p:nvPr/>
        </p:nvGrpSpPr>
        <p:grpSpPr>
          <a:xfrm>
            <a:off x="830392" y="4169130"/>
            <a:ext cx="745763" cy="45826"/>
            <a:chOff x="4580561" y="2589004"/>
            <a:chExt cx="1064464" cy="25200"/>
          </a:xfrm>
        </p:grpSpPr>
        <p:sp>
          <p:nvSpPr>
            <p:cNvPr id="154" name="Google Shape;154;p2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23"/>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157" name="Google Shape;157;p23"/>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Clr>
                <a:schemeClr val="lt1"/>
              </a:buClr>
              <a:buSzPts val="1300"/>
              <a:buChar char="●"/>
              <a:defRPr>
                <a:solidFill>
                  <a:schemeClr val="lt1"/>
                </a:solidFill>
              </a:defRPr>
            </a:lvl1pPr>
            <a:lvl2pPr marL="914400" lvl="1" indent="-298450" rtl="0">
              <a:spcBef>
                <a:spcPts val="0"/>
              </a:spcBef>
              <a:spcAft>
                <a:spcPts val="0"/>
              </a:spcAft>
              <a:buClr>
                <a:schemeClr val="lt1"/>
              </a:buClr>
              <a:buSzPts val="1100"/>
              <a:buChar char="○"/>
              <a:defRPr>
                <a:solidFill>
                  <a:schemeClr val="lt1"/>
                </a:solidFill>
              </a:defRPr>
            </a:lvl2pPr>
            <a:lvl3pPr marL="1371600" lvl="2" indent="-298450" rtl="0">
              <a:spcBef>
                <a:spcPts val="0"/>
              </a:spcBef>
              <a:spcAft>
                <a:spcPts val="0"/>
              </a:spcAft>
              <a:buClr>
                <a:schemeClr val="lt1"/>
              </a:buClr>
              <a:buSzPts val="1100"/>
              <a:buChar char="■"/>
              <a:defRPr>
                <a:solidFill>
                  <a:schemeClr val="lt1"/>
                </a:solidFill>
              </a:defRPr>
            </a:lvl3pPr>
            <a:lvl4pPr marL="1828800" lvl="3" indent="-298450" rtl="0">
              <a:spcBef>
                <a:spcPts val="0"/>
              </a:spcBef>
              <a:spcAft>
                <a:spcPts val="0"/>
              </a:spcAft>
              <a:buClr>
                <a:schemeClr val="lt1"/>
              </a:buClr>
              <a:buSzPts val="1100"/>
              <a:buChar char="●"/>
              <a:defRPr>
                <a:solidFill>
                  <a:schemeClr val="lt1"/>
                </a:solidFill>
              </a:defRPr>
            </a:lvl4pPr>
            <a:lvl5pPr marL="2286000" lvl="4" indent="-298450" rtl="0">
              <a:spcBef>
                <a:spcPts val="0"/>
              </a:spcBef>
              <a:spcAft>
                <a:spcPts val="0"/>
              </a:spcAft>
              <a:buClr>
                <a:schemeClr val="lt1"/>
              </a:buClr>
              <a:buSzPts val="1100"/>
              <a:buChar char="○"/>
              <a:defRPr>
                <a:solidFill>
                  <a:schemeClr val="lt1"/>
                </a:solidFill>
              </a:defRPr>
            </a:lvl5pPr>
            <a:lvl6pPr marL="2743200" lvl="5" indent="-298450" rtl="0">
              <a:spcBef>
                <a:spcPts val="0"/>
              </a:spcBef>
              <a:spcAft>
                <a:spcPts val="0"/>
              </a:spcAft>
              <a:buClr>
                <a:schemeClr val="lt1"/>
              </a:buClr>
              <a:buSzPts val="1100"/>
              <a:buChar char="■"/>
              <a:defRPr>
                <a:solidFill>
                  <a:schemeClr val="lt1"/>
                </a:solidFill>
              </a:defRPr>
            </a:lvl6pPr>
            <a:lvl7pPr marL="3200400" lvl="6" indent="-298450" rtl="0">
              <a:spcBef>
                <a:spcPts val="0"/>
              </a:spcBef>
              <a:spcAft>
                <a:spcPts val="0"/>
              </a:spcAft>
              <a:buClr>
                <a:schemeClr val="lt1"/>
              </a:buClr>
              <a:buSzPts val="1100"/>
              <a:buChar char="●"/>
              <a:defRPr>
                <a:solidFill>
                  <a:schemeClr val="lt1"/>
                </a:solidFill>
              </a:defRPr>
            </a:lvl7pPr>
            <a:lvl8pPr marL="3657600" lvl="7" indent="-298450" rtl="0">
              <a:spcBef>
                <a:spcPts val="0"/>
              </a:spcBef>
              <a:spcAft>
                <a:spcPts val="0"/>
              </a:spcAft>
              <a:buClr>
                <a:schemeClr val="lt1"/>
              </a:buClr>
              <a:buSzPts val="1100"/>
              <a:buChar char="○"/>
              <a:defRPr>
                <a:solidFill>
                  <a:schemeClr val="lt1"/>
                </a:solidFill>
              </a:defRPr>
            </a:lvl8pPr>
            <a:lvl9pPr marL="4114800" lvl="8" indent="-298450" rtl="0">
              <a:spcBef>
                <a:spcPts val="0"/>
              </a:spcBef>
              <a:spcAft>
                <a:spcPts val="0"/>
              </a:spcAft>
              <a:buClr>
                <a:schemeClr val="lt1"/>
              </a:buClr>
              <a:buSzPts val="1100"/>
              <a:buChar char="■"/>
              <a:defRPr>
                <a:solidFill>
                  <a:schemeClr val="lt1"/>
                </a:solidFill>
              </a:defRPr>
            </a:lvl9pPr>
          </a:lstStyle>
          <a:p>
            <a:endParaRPr/>
          </a:p>
        </p:txBody>
      </p:sp>
      <p:sp>
        <p:nvSpPr>
          <p:cNvPr id="158" name="Google Shape;158;p2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9"/>
        <p:cNvGrpSpPr/>
        <p:nvPr/>
      </p:nvGrpSpPr>
      <p:grpSpPr>
        <a:xfrm>
          <a:off x="0" y="0"/>
          <a:ext cx="0" cy="0"/>
          <a:chOff x="0" y="0"/>
          <a:chExt cx="0" cy="0"/>
        </a:xfrm>
      </p:grpSpPr>
      <p:sp>
        <p:nvSpPr>
          <p:cNvPr id="160" name="Google Shape;160;p2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53" name="Google Shape;53;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84" name="Google Shape;84;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5" name="Google Shape;85;p13"/>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accent1"/>
                </a:solidFill>
                <a:latin typeface="Lato"/>
                <a:ea typeface="Lato"/>
                <a:cs typeface="Lato"/>
                <a:sym typeface="Lato"/>
              </a:defRPr>
            </a:lvl1pPr>
            <a:lvl2pPr lvl="1" algn="r" rtl="0">
              <a:buNone/>
              <a:defRPr sz="1000">
                <a:solidFill>
                  <a:schemeClr val="accent1"/>
                </a:solidFill>
                <a:latin typeface="Lato"/>
                <a:ea typeface="Lato"/>
                <a:cs typeface="Lato"/>
                <a:sym typeface="Lato"/>
              </a:defRPr>
            </a:lvl2pPr>
            <a:lvl3pPr lvl="2" algn="r" rtl="0">
              <a:buNone/>
              <a:defRPr sz="1000">
                <a:solidFill>
                  <a:schemeClr val="accent1"/>
                </a:solidFill>
                <a:latin typeface="Lato"/>
                <a:ea typeface="Lato"/>
                <a:cs typeface="Lato"/>
                <a:sym typeface="Lato"/>
              </a:defRPr>
            </a:lvl3pPr>
            <a:lvl4pPr lvl="3" algn="r" rtl="0">
              <a:buNone/>
              <a:defRPr sz="1000">
                <a:solidFill>
                  <a:schemeClr val="accent1"/>
                </a:solidFill>
                <a:latin typeface="Lato"/>
                <a:ea typeface="Lato"/>
                <a:cs typeface="Lato"/>
                <a:sym typeface="Lato"/>
              </a:defRPr>
            </a:lvl4pPr>
            <a:lvl5pPr lvl="4" algn="r" rtl="0">
              <a:buNone/>
              <a:defRPr sz="1000">
                <a:solidFill>
                  <a:schemeClr val="accent1"/>
                </a:solidFill>
                <a:latin typeface="Lato"/>
                <a:ea typeface="Lato"/>
                <a:cs typeface="Lato"/>
                <a:sym typeface="Lato"/>
              </a:defRPr>
            </a:lvl5pPr>
            <a:lvl6pPr lvl="5" algn="r" rtl="0">
              <a:buNone/>
              <a:defRPr sz="1000">
                <a:solidFill>
                  <a:schemeClr val="accent1"/>
                </a:solidFill>
                <a:latin typeface="Lato"/>
                <a:ea typeface="Lato"/>
                <a:cs typeface="Lato"/>
                <a:sym typeface="Lato"/>
              </a:defRPr>
            </a:lvl6pPr>
            <a:lvl7pPr lvl="6" algn="r" rtl="0">
              <a:buNone/>
              <a:defRPr sz="1000">
                <a:solidFill>
                  <a:schemeClr val="accent1"/>
                </a:solidFill>
                <a:latin typeface="Lato"/>
                <a:ea typeface="Lato"/>
                <a:cs typeface="Lato"/>
                <a:sym typeface="Lato"/>
              </a:defRPr>
            </a:lvl7pPr>
            <a:lvl8pPr lvl="7" algn="r" rtl="0">
              <a:buNone/>
              <a:defRPr sz="1000">
                <a:solidFill>
                  <a:schemeClr val="accent1"/>
                </a:solidFill>
                <a:latin typeface="Lato"/>
                <a:ea typeface="Lato"/>
                <a:cs typeface="Lato"/>
                <a:sym typeface="Lato"/>
              </a:defRPr>
            </a:lvl8pPr>
            <a:lvl9pPr lvl="8" algn="r" rtl="0">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comments" Target="../comments/comment1.xml"/><Relationship Id="rId5" Type="http://schemas.openxmlformats.org/officeDocument/2006/relationships/image" Target="../media/image23.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3.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0.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12"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g"/><Relationship Id="rId11" Type="http://schemas.openxmlformats.org/officeDocument/2006/relationships/image" Target="../media/image11.jp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4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4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42.png"/><Relationship Id="rId5" Type="http://schemas.openxmlformats.org/officeDocument/2006/relationships/image" Target="../media/image31.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comments" Target="../comments/commen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4.xml"/><Relationship Id="rId5" Type="http://schemas.openxmlformats.org/officeDocument/2006/relationships/image" Target="../media/image45.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25.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openxmlformats.org/officeDocument/2006/relationships/image" Target="../media/image51.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5.xml"/><Relationship Id="rId1" Type="http://schemas.openxmlformats.org/officeDocument/2006/relationships/slideLayout" Target="../slideLayouts/slideLayout14.xml"/><Relationship Id="rId5" Type="http://schemas.openxmlformats.org/officeDocument/2006/relationships/image" Target="../media/image57.jpg"/><Relationship Id="rId4" Type="http://schemas.openxmlformats.org/officeDocument/2006/relationships/image" Target="../media/image56.jp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4.jpg"/></Relationships>
</file>

<file path=ppt/slides/_rels/slide5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0.xml"/><Relationship Id="rId1" Type="http://schemas.openxmlformats.org/officeDocument/2006/relationships/slideLayout" Target="../slideLayouts/slideLayout14.xml"/><Relationship Id="rId5" Type="http://schemas.openxmlformats.org/officeDocument/2006/relationships/image" Target="../media/image25.png"/><Relationship Id="rId4" Type="http://schemas.openxmlformats.org/officeDocument/2006/relationships/image" Target="../media/image62.jpg"/></Relationships>
</file>

<file path=ppt/slides/_rels/slide5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1.xml"/><Relationship Id="rId1" Type="http://schemas.openxmlformats.org/officeDocument/2006/relationships/slideLayout" Target="../slideLayouts/slideLayout14.xml"/><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2.xml"/><Relationship Id="rId1" Type="http://schemas.openxmlformats.org/officeDocument/2006/relationships/slideLayout" Target="../slideLayouts/slideLayout14.xml"/><Relationship Id="rId5" Type="http://schemas.openxmlformats.org/officeDocument/2006/relationships/image" Target="../media/image67.jpg"/><Relationship Id="rId4" Type="http://schemas.openxmlformats.org/officeDocument/2006/relationships/image" Target="../media/image66.jpg"/></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5.xml"/><Relationship Id="rId1" Type="http://schemas.openxmlformats.org/officeDocument/2006/relationships/slideLayout" Target="../slideLayouts/slideLayout14.xml"/><Relationship Id="rId5" Type="http://schemas.openxmlformats.org/officeDocument/2006/relationships/image" Target="../media/image71.png"/><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6.xml"/><Relationship Id="rId1" Type="http://schemas.openxmlformats.org/officeDocument/2006/relationships/slideLayout" Target="../slideLayouts/slideLayout14.xml"/><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14.xml"/><Relationship Id="rId6" Type="http://schemas.openxmlformats.org/officeDocument/2006/relationships/slide" Target="slide59.xml"/><Relationship Id="rId5" Type="http://schemas.openxmlformats.org/officeDocument/2006/relationships/image" Target="../media/image76.png"/><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9.xml"/><Relationship Id="rId1" Type="http://schemas.openxmlformats.org/officeDocument/2006/relationships/slideLayout" Target="../slideLayouts/slideLayout1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14.xml"/><Relationship Id="rId4" Type="http://schemas.openxmlformats.org/officeDocument/2006/relationships/image" Target="../media/image82.png"/></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hyperlink" Target="https://www.mcmaster.com/fibrous-rope/" TargetMode="External"/><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hyperlink" Target="https://www.applied-motion.com/news/2015/10/dynamic-torque-step-motor-sizing" TargetMode="External"/><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5"/>
          <p:cNvSpPr txBox="1">
            <a:spLocks noGrp="1"/>
          </p:cNvSpPr>
          <p:nvPr>
            <p:ph type="ctrTitle"/>
          </p:nvPr>
        </p:nvSpPr>
        <p:spPr>
          <a:xfrm>
            <a:off x="729450" y="1322450"/>
            <a:ext cx="7688100" cy="2475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580"/>
              <a:t>Gravity Offloading and Tethering Somatosensory Enhancement System (GOATSES) </a:t>
            </a:r>
            <a:endParaRPr sz="3580"/>
          </a:p>
          <a:p>
            <a:pPr marL="0" lvl="0" indent="0" algn="l" rtl="0">
              <a:spcBef>
                <a:spcPts val="0"/>
              </a:spcBef>
              <a:spcAft>
                <a:spcPts val="0"/>
              </a:spcAft>
              <a:buNone/>
            </a:pPr>
            <a:r>
              <a:rPr lang="en" sz="3580"/>
              <a:t>Test Readiness Review</a:t>
            </a:r>
            <a:endParaRPr/>
          </a:p>
        </p:txBody>
      </p:sp>
      <p:sp>
        <p:nvSpPr>
          <p:cNvPr id="166" name="Google Shape;166;p25"/>
          <p:cNvSpPr txBox="1">
            <a:spLocks noGrp="1"/>
          </p:cNvSpPr>
          <p:nvPr>
            <p:ph type="subTitle" idx="1"/>
          </p:nvPr>
        </p:nvSpPr>
        <p:spPr>
          <a:xfrm>
            <a:off x="727950" y="3826850"/>
            <a:ext cx="7688100" cy="692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Grace Antonucci, Ben Foehr, Jack Harrison, August Hauter, Quentin Morton, Elena Salgado, Nick Taylor, Isaac Timko, &amp; Cody Wheel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34"/>
          <p:cNvSpPr txBox="1">
            <a:spLocks noGrp="1"/>
          </p:cNvSpPr>
          <p:nvPr>
            <p:ph type="title"/>
          </p:nvPr>
        </p:nvSpPr>
        <p:spPr>
          <a:xfrm>
            <a:off x="727650" y="4206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Top-Level Overview</a:t>
            </a:r>
            <a:endParaRPr/>
          </a:p>
        </p:txBody>
      </p:sp>
      <p:sp>
        <p:nvSpPr>
          <p:cNvPr id="346" name="Google Shape;346;p3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grpSp>
        <p:nvGrpSpPr>
          <p:cNvPr id="347" name="Google Shape;347;p34"/>
          <p:cNvGrpSpPr/>
          <p:nvPr/>
        </p:nvGrpSpPr>
        <p:grpSpPr>
          <a:xfrm>
            <a:off x="140287" y="886575"/>
            <a:ext cx="5762198" cy="2464162"/>
            <a:chOff x="-8050" y="1188850"/>
            <a:chExt cx="5762198" cy="2464162"/>
          </a:xfrm>
        </p:grpSpPr>
        <p:sp>
          <p:nvSpPr>
            <p:cNvPr id="348" name="Google Shape;348;p34"/>
            <p:cNvSpPr/>
            <p:nvPr/>
          </p:nvSpPr>
          <p:spPr>
            <a:xfrm>
              <a:off x="12250" y="1188850"/>
              <a:ext cx="5707800" cy="2398200"/>
            </a:xfrm>
            <a:prstGeom prst="rect">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4"/>
            <p:cNvSpPr/>
            <p:nvPr/>
          </p:nvSpPr>
          <p:spPr>
            <a:xfrm>
              <a:off x="4983625" y="2343150"/>
              <a:ext cx="736500" cy="7140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4"/>
            <p:cNvSpPr/>
            <p:nvPr/>
          </p:nvSpPr>
          <p:spPr>
            <a:xfrm>
              <a:off x="12250" y="2293975"/>
              <a:ext cx="736500" cy="7140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4"/>
            <p:cNvSpPr/>
            <p:nvPr/>
          </p:nvSpPr>
          <p:spPr>
            <a:xfrm>
              <a:off x="2014275" y="1380925"/>
              <a:ext cx="1684500" cy="22119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4"/>
            <p:cNvSpPr/>
            <p:nvPr/>
          </p:nvSpPr>
          <p:spPr>
            <a:xfrm>
              <a:off x="3698750" y="2931650"/>
              <a:ext cx="907800" cy="661200"/>
            </a:xfrm>
            <a:prstGeom prst="rect">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4"/>
            <p:cNvSpPr/>
            <p:nvPr/>
          </p:nvSpPr>
          <p:spPr>
            <a:xfrm>
              <a:off x="1106475" y="2931650"/>
              <a:ext cx="907800" cy="661200"/>
            </a:xfrm>
            <a:prstGeom prst="rect">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4" name="Google Shape;354;p34"/>
            <p:cNvPicPr preferRelativeResize="0"/>
            <p:nvPr/>
          </p:nvPicPr>
          <p:blipFill rotWithShape="1">
            <a:blip r:embed="rId3">
              <a:alphaModFix/>
            </a:blip>
            <a:srcRect l="26323" t="25594" r="10656" b="27776"/>
            <a:stretch/>
          </p:blipFill>
          <p:spPr>
            <a:xfrm>
              <a:off x="-8050" y="1254713"/>
              <a:ext cx="5762198" cy="2398299"/>
            </a:xfrm>
            <a:prstGeom prst="rect">
              <a:avLst/>
            </a:prstGeom>
            <a:noFill/>
            <a:ln>
              <a:noFill/>
            </a:ln>
          </p:spPr>
        </p:pic>
        <p:sp>
          <p:nvSpPr>
            <p:cNvPr id="355" name="Google Shape;355;p34"/>
            <p:cNvSpPr txBox="1"/>
            <p:nvPr/>
          </p:nvSpPr>
          <p:spPr>
            <a:xfrm>
              <a:off x="12250" y="1278975"/>
              <a:ext cx="1203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Lato"/>
                  <a:ea typeface="Lato"/>
                  <a:cs typeface="Lato"/>
                  <a:sym typeface="Lato"/>
                </a:rPr>
                <a:t>Top View</a:t>
              </a:r>
              <a:endParaRPr sz="1300" b="1">
                <a:solidFill>
                  <a:schemeClr val="dk2"/>
                </a:solidFill>
                <a:latin typeface="Lato"/>
                <a:ea typeface="Lato"/>
                <a:cs typeface="Lato"/>
                <a:sym typeface="Lato"/>
              </a:endParaRPr>
            </a:p>
          </p:txBody>
        </p:sp>
        <p:cxnSp>
          <p:nvCxnSpPr>
            <p:cNvPr id="356" name="Google Shape;356;p34"/>
            <p:cNvCxnSpPr/>
            <p:nvPr/>
          </p:nvCxnSpPr>
          <p:spPr>
            <a:xfrm>
              <a:off x="2233650" y="1607200"/>
              <a:ext cx="0" cy="1015800"/>
            </a:xfrm>
            <a:prstGeom prst="straightConnector1">
              <a:avLst/>
            </a:prstGeom>
            <a:noFill/>
            <a:ln w="19050" cap="flat" cmpd="sng">
              <a:solidFill>
                <a:schemeClr val="dk2"/>
              </a:solidFill>
              <a:prstDash val="solid"/>
              <a:round/>
              <a:headEnd type="none" w="med" len="med"/>
              <a:tailEnd type="none" w="med" len="med"/>
            </a:ln>
          </p:spPr>
        </p:cxnSp>
        <p:cxnSp>
          <p:nvCxnSpPr>
            <p:cNvPr id="357" name="Google Shape;357;p34"/>
            <p:cNvCxnSpPr/>
            <p:nvPr/>
          </p:nvCxnSpPr>
          <p:spPr>
            <a:xfrm>
              <a:off x="3529050" y="1607200"/>
              <a:ext cx="0" cy="1015800"/>
            </a:xfrm>
            <a:prstGeom prst="straightConnector1">
              <a:avLst/>
            </a:prstGeom>
            <a:noFill/>
            <a:ln w="19050" cap="flat" cmpd="sng">
              <a:solidFill>
                <a:schemeClr val="dk2"/>
              </a:solidFill>
              <a:prstDash val="solid"/>
              <a:round/>
              <a:headEnd type="none" w="med" len="med"/>
              <a:tailEnd type="none" w="med" len="med"/>
            </a:ln>
          </p:spPr>
        </p:cxnSp>
      </p:grpSp>
      <p:grpSp>
        <p:nvGrpSpPr>
          <p:cNvPr id="358" name="Google Shape;358;p34"/>
          <p:cNvGrpSpPr/>
          <p:nvPr/>
        </p:nvGrpSpPr>
        <p:grpSpPr>
          <a:xfrm>
            <a:off x="5391525" y="2786476"/>
            <a:ext cx="3752477" cy="2283350"/>
            <a:chOff x="5391525" y="2786476"/>
            <a:chExt cx="3752477" cy="2283350"/>
          </a:xfrm>
        </p:grpSpPr>
        <p:pic>
          <p:nvPicPr>
            <p:cNvPr id="359" name="Google Shape;359;p34"/>
            <p:cNvPicPr preferRelativeResize="0"/>
            <p:nvPr/>
          </p:nvPicPr>
          <p:blipFill rotWithShape="1">
            <a:blip r:embed="rId4">
              <a:alphaModFix/>
            </a:blip>
            <a:srcRect l="34509" t="28594" r="19503" b="21659"/>
            <a:stretch/>
          </p:blipFill>
          <p:spPr>
            <a:xfrm>
              <a:off x="5391525" y="2786476"/>
              <a:ext cx="3752477" cy="2283350"/>
            </a:xfrm>
            <a:prstGeom prst="rect">
              <a:avLst/>
            </a:prstGeom>
            <a:noFill/>
            <a:ln>
              <a:noFill/>
            </a:ln>
          </p:spPr>
        </p:pic>
        <p:sp>
          <p:nvSpPr>
            <p:cNvPr id="360" name="Google Shape;360;p34"/>
            <p:cNvSpPr txBox="1"/>
            <p:nvPr/>
          </p:nvSpPr>
          <p:spPr>
            <a:xfrm>
              <a:off x="6114925" y="4533950"/>
              <a:ext cx="11523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Lato"/>
                  <a:ea typeface="Lato"/>
                  <a:cs typeface="Lato"/>
                  <a:sym typeface="Lato"/>
                </a:rPr>
                <a:t>Iso View</a:t>
              </a:r>
              <a:endParaRPr sz="1300" b="1">
                <a:solidFill>
                  <a:schemeClr val="dk2"/>
                </a:solidFill>
                <a:latin typeface="Lato"/>
                <a:ea typeface="Lato"/>
                <a:cs typeface="Lato"/>
                <a:sym typeface="Lato"/>
              </a:endParaRPr>
            </a:p>
          </p:txBody>
        </p:sp>
      </p:grpSp>
      <p:grpSp>
        <p:nvGrpSpPr>
          <p:cNvPr id="361" name="Google Shape;361;p34"/>
          <p:cNvGrpSpPr/>
          <p:nvPr/>
        </p:nvGrpSpPr>
        <p:grpSpPr>
          <a:xfrm>
            <a:off x="250925" y="3639000"/>
            <a:ext cx="5008301" cy="1507650"/>
            <a:chOff x="306150" y="3712000"/>
            <a:chExt cx="5008301" cy="1507650"/>
          </a:xfrm>
        </p:grpSpPr>
        <p:pic>
          <p:nvPicPr>
            <p:cNvPr id="362" name="Google Shape;362;p34"/>
            <p:cNvPicPr preferRelativeResize="0"/>
            <p:nvPr/>
          </p:nvPicPr>
          <p:blipFill rotWithShape="1">
            <a:blip r:embed="rId5">
              <a:alphaModFix/>
            </a:blip>
            <a:srcRect l="17330" t="33879" r="5917" b="25049"/>
            <a:stretch/>
          </p:blipFill>
          <p:spPr>
            <a:xfrm>
              <a:off x="306150" y="3712000"/>
              <a:ext cx="5008301" cy="1507650"/>
            </a:xfrm>
            <a:prstGeom prst="rect">
              <a:avLst/>
            </a:prstGeom>
            <a:noFill/>
            <a:ln>
              <a:noFill/>
            </a:ln>
          </p:spPr>
        </p:pic>
        <p:sp>
          <p:nvSpPr>
            <p:cNvPr id="363" name="Google Shape;363;p34"/>
            <p:cNvSpPr txBox="1"/>
            <p:nvPr/>
          </p:nvSpPr>
          <p:spPr>
            <a:xfrm>
              <a:off x="971425" y="3905875"/>
              <a:ext cx="1017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Lato"/>
                  <a:ea typeface="Lato"/>
                  <a:cs typeface="Lato"/>
                  <a:sym typeface="Lato"/>
                </a:rPr>
                <a:t>Front View</a:t>
              </a:r>
              <a:endParaRPr sz="1300" b="1">
                <a:solidFill>
                  <a:schemeClr val="dk2"/>
                </a:solidFill>
                <a:latin typeface="Lato"/>
                <a:ea typeface="Lato"/>
                <a:cs typeface="Lato"/>
                <a:sym typeface="Lato"/>
              </a:endParaRPr>
            </a:p>
          </p:txBody>
        </p:sp>
        <p:sp>
          <p:nvSpPr>
            <p:cNvPr id="364" name="Google Shape;364;p34"/>
            <p:cNvSpPr/>
            <p:nvPr/>
          </p:nvSpPr>
          <p:spPr>
            <a:xfrm>
              <a:off x="2221825" y="4711900"/>
              <a:ext cx="107400" cy="381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4"/>
            <p:cNvSpPr/>
            <p:nvPr/>
          </p:nvSpPr>
          <p:spPr>
            <a:xfrm>
              <a:off x="3288625" y="4711900"/>
              <a:ext cx="107400" cy="381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34"/>
          <p:cNvGrpSpPr/>
          <p:nvPr/>
        </p:nvGrpSpPr>
        <p:grpSpPr>
          <a:xfrm>
            <a:off x="6119288" y="1294525"/>
            <a:ext cx="3066919" cy="1061245"/>
            <a:chOff x="6031250" y="2123500"/>
            <a:chExt cx="3112675" cy="1002025"/>
          </a:xfrm>
        </p:grpSpPr>
        <p:sp>
          <p:nvSpPr>
            <p:cNvPr id="367" name="Google Shape;367;p34"/>
            <p:cNvSpPr/>
            <p:nvPr/>
          </p:nvSpPr>
          <p:spPr>
            <a:xfrm>
              <a:off x="6031250" y="2262850"/>
              <a:ext cx="251100" cy="244500"/>
            </a:xfrm>
            <a:prstGeom prst="ellipse">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4"/>
            <p:cNvSpPr/>
            <p:nvPr/>
          </p:nvSpPr>
          <p:spPr>
            <a:xfrm>
              <a:off x="6031250" y="2770775"/>
              <a:ext cx="251100" cy="244500"/>
            </a:xfrm>
            <a:prstGeom prst="ellipse">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4"/>
            <p:cNvSpPr/>
            <p:nvPr/>
          </p:nvSpPr>
          <p:spPr>
            <a:xfrm>
              <a:off x="7646325" y="2262850"/>
              <a:ext cx="251100" cy="244500"/>
            </a:xfrm>
            <a:prstGeom prst="ellipse">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4"/>
            <p:cNvSpPr/>
            <p:nvPr/>
          </p:nvSpPr>
          <p:spPr>
            <a:xfrm>
              <a:off x="7646325" y="2770775"/>
              <a:ext cx="251100" cy="244500"/>
            </a:xfrm>
            <a:prstGeom prst="ellipse">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4"/>
            <p:cNvSpPr txBox="1"/>
            <p:nvPr/>
          </p:nvSpPr>
          <p:spPr>
            <a:xfrm>
              <a:off x="6282350" y="2208100"/>
              <a:ext cx="1364100" cy="33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2"/>
                  </a:solidFill>
                  <a:latin typeface="Lato"/>
                  <a:ea typeface="Lato"/>
                  <a:cs typeface="Lato"/>
                  <a:sym typeface="Lato"/>
                </a:rPr>
                <a:t>Test Environment</a:t>
              </a:r>
              <a:endParaRPr sz="1100">
                <a:solidFill>
                  <a:schemeClr val="dk2"/>
                </a:solidFill>
                <a:latin typeface="Lato"/>
                <a:ea typeface="Lato"/>
                <a:cs typeface="Lato"/>
                <a:sym typeface="Lato"/>
              </a:endParaRPr>
            </a:p>
          </p:txBody>
        </p:sp>
        <p:sp>
          <p:nvSpPr>
            <p:cNvPr id="372" name="Google Shape;372;p34"/>
            <p:cNvSpPr txBox="1"/>
            <p:nvPr/>
          </p:nvSpPr>
          <p:spPr>
            <a:xfrm>
              <a:off x="7897425" y="2123500"/>
              <a:ext cx="1246500" cy="49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2"/>
                  </a:solidFill>
                  <a:latin typeface="Lato"/>
                  <a:ea typeface="Lato"/>
                  <a:cs typeface="Lato"/>
                  <a:sym typeface="Lato"/>
                </a:rPr>
                <a:t>Loading Mechanism</a:t>
              </a:r>
              <a:endParaRPr sz="1100">
                <a:solidFill>
                  <a:schemeClr val="dk2"/>
                </a:solidFill>
                <a:latin typeface="Lato"/>
                <a:ea typeface="Lato"/>
                <a:cs typeface="Lato"/>
                <a:sym typeface="Lato"/>
              </a:endParaRPr>
            </a:p>
          </p:txBody>
        </p:sp>
        <p:sp>
          <p:nvSpPr>
            <p:cNvPr id="373" name="Google Shape;373;p34"/>
            <p:cNvSpPr txBox="1"/>
            <p:nvPr/>
          </p:nvSpPr>
          <p:spPr>
            <a:xfrm>
              <a:off x="7897425" y="2631425"/>
              <a:ext cx="1246500" cy="49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2"/>
                  </a:solidFill>
                  <a:latin typeface="Lato"/>
                  <a:ea typeface="Lato"/>
                  <a:cs typeface="Lato"/>
                  <a:sym typeface="Lato"/>
                </a:rPr>
                <a:t>Safety/Human Factors</a:t>
              </a:r>
              <a:endParaRPr sz="1100">
                <a:solidFill>
                  <a:schemeClr val="dk2"/>
                </a:solidFill>
                <a:latin typeface="Lato"/>
                <a:ea typeface="Lato"/>
                <a:cs typeface="Lato"/>
                <a:sym typeface="Lato"/>
              </a:endParaRPr>
            </a:p>
          </p:txBody>
        </p:sp>
        <p:sp>
          <p:nvSpPr>
            <p:cNvPr id="374" name="Google Shape;374;p34"/>
            <p:cNvSpPr txBox="1"/>
            <p:nvPr/>
          </p:nvSpPr>
          <p:spPr>
            <a:xfrm>
              <a:off x="6282350" y="2631425"/>
              <a:ext cx="1400700" cy="49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2"/>
                  </a:solidFill>
                  <a:latin typeface="Lato"/>
                  <a:ea typeface="Lato"/>
                  <a:cs typeface="Lato"/>
                  <a:sym typeface="Lato"/>
                </a:rPr>
                <a:t>Sliding Load Attachment</a:t>
              </a:r>
              <a:endParaRPr sz="1100">
                <a:solidFill>
                  <a:schemeClr val="dk2"/>
                </a:solidFill>
                <a:latin typeface="Lato"/>
                <a:ea typeface="Lato"/>
                <a:cs typeface="Lato"/>
                <a:sym typeface="Lato"/>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Sensors and Controls</a:t>
            </a:r>
            <a:endParaRPr/>
          </a:p>
        </p:txBody>
      </p:sp>
      <p:sp>
        <p:nvSpPr>
          <p:cNvPr id="380" name="Google Shape;380;p3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pic>
        <p:nvPicPr>
          <p:cNvPr id="381" name="Google Shape;381;p35"/>
          <p:cNvPicPr preferRelativeResize="0"/>
          <p:nvPr/>
        </p:nvPicPr>
        <p:blipFill rotWithShape="1">
          <a:blip r:embed="rId3">
            <a:alphaModFix/>
          </a:blip>
          <a:srcRect l="17384" t="31638" r="5963" b="27499"/>
          <a:stretch/>
        </p:blipFill>
        <p:spPr>
          <a:xfrm>
            <a:off x="718738" y="1114925"/>
            <a:ext cx="7767077" cy="2329101"/>
          </a:xfrm>
          <a:prstGeom prst="rect">
            <a:avLst/>
          </a:prstGeom>
          <a:noFill/>
          <a:ln>
            <a:noFill/>
          </a:ln>
        </p:spPr>
      </p:pic>
      <p:pic>
        <p:nvPicPr>
          <p:cNvPr id="382" name="Google Shape;382;p35"/>
          <p:cNvPicPr preferRelativeResize="0"/>
          <p:nvPr/>
        </p:nvPicPr>
        <p:blipFill rotWithShape="1">
          <a:blip r:embed="rId4">
            <a:alphaModFix/>
          </a:blip>
          <a:srcRect l="26035" t="26421" r="10229" b="26184"/>
          <a:stretch/>
        </p:blipFill>
        <p:spPr>
          <a:xfrm>
            <a:off x="2207150" y="3444025"/>
            <a:ext cx="3417802" cy="1547176"/>
          </a:xfrm>
          <a:prstGeom prst="rect">
            <a:avLst/>
          </a:prstGeom>
          <a:noFill/>
          <a:ln>
            <a:noFill/>
          </a:ln>
        </p:spPr>
      </p:pic>
      <p:sp>
        <p:nvSpPr>
          <p:cNvPr id="383" name="Google Shape;383;p35"/>
          <p:cNvSpPr/>
          <p:nvPr/>
        </p:nvSpPr>
        <p:spPr>
          <a:xfrm>
            <a:off x="2527600" y="2364725"/>
            <a:ext cx="181800" cy="1491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5"/>
          <p:cNvSpPr/>
          <p:nvPr/>
        </p:nvSpPr>
        <p:spPr>
          <a:xfrm>
            <a:off x="3152800" y="2423775"/>
            <a:ext cx="90000" cy="900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5"/>
          <p:cNvSpPr/>
          <p:nvPr/>
        </p:nvSpPr>
        <p:spPr>
          <a:xfrm>
            <a:off x="6048400" y="2423775"/>
            <a:ext cx="90000" cy="900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5"/>
          <p:cNvSpPr/>
          <p:nvPr/>
        </p:nvSpPr>
        <p:spPr>
          <a:xfrm>
            <a:off x="6581800" y="2423775"/>
            <a:ext cx="90000" cy="900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5"/>
          <p:cNvSpPr/>
          <p:nvPr/>
        </p:nvSpPr>
        <p:spPr>
          <a:xfrm>
            <a:off x="3829450" y="3865375"/>
            <a:ext cx="137100" cy="1491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5"/>
          <p:cNvSpPr/>
          <p:nvPr/>
        </p:nvSpPr>
        <p:spPr>
          <a:xfrm>
            <a:off x="3060999" y="4712192"/>
            <a:ext cx="181800" cy="1908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5"/>
          <p:cNvSpPr/>
          <p:nvPr/>
        </p:nvSpPr>
        <p:spPr>
          <a:xfrm>
            <a:off x="4626252" y="4755260"/>
            <a:ext cx="96900" cy="1047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0" name="Google Shape;390;p35"/>
          <p:cNvGrpSpPr/>
          <p:nvPr/>
        </p:nvGrpSpPr>
        <p:grpSpPr>
          <a:xfrm>
            <a:off x="6016550" y="3454283"/>
            <a:ext cx="2468764" cy="1029279"/>
            <a:chOff x="4904492" y="3916938"/>
            <a:chExt cx="2285258" cy="1233113"/>
          </a:xfrm>
        </p:grpSpPr>
        <p:sp>
          <p:nvSpPr>
            <p:cNvPr id="391" name="Google Shape;391;p35"/>
            <p:cNvSpPr/>
            <p:nvPr/>
          </p:nvSpPr>
          <p:spPr>
            <a:xfrm>
              <a:off x="4904492" y="4002737"/>
              <a:ext cx="218700" cy="2286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92" name="Google Shape;392;p35"/>
            <p:cNvSpPr txBox="1"/>
            <p:nvPr/>
          </p:nvSpPr>
          <p:spPr>
            <a:xfrm>
              <a:off x="5123050" y="3916938"/>
              <a:ext cx="2066700" cy="46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Lato"/>
                  <a:ea typeface="Lato"/>
                  <a:cs typeface="Lato"/>
                  <a:sym typeface="Lato"/>
                </a:rPr>
                <a:t>BendLabs Angle Sensor</a:t>
              </a:r>
              <a:endParaRPr sz="1300">
                <a:solidFill>
                  <a:schemeClr val="dk2"/>
                </a:solidFill>
                <a:latin typeface="Lato"/>
                <a:ea typeface="Lato"/>
                <a:cs typeface="Lato"/>
                <a:sym typeface="Lato"/>
              </a:endParaRPr>
            </a:p>
          </p:txBody>
        </p:sp>
        <p:sp>
          <p:nvSpPr>
            <p:cNvPr id="393" name="Google Shape;393;p35"/>
            <p:cNvSpPr/>
            <p:nvPr/>
          </p:nvSpPr>
          <p:spPr>
            <a:xfrm>
              <a:off x="4904492" y="4393746"/>
              <a:ext cx="218700" cy="2286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94" name="Google Shape;394;p35"/>
            <p:cNvSpPr txBox="1"/>
            <p:nvPr/>
          </p:nvSpPr>
          <p:spPr>
            <a:xfrm>
              <a:off x="5123050" y="4307950"/>
              <a:ext cx="2066700" cy="46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Lato"/>
                  <a:ea typeface="Lato"/>
                  <a:cs typeface="Lato"/>
                  <a:sym typeface="Lato"/>
                </a:rPr>
                <a:t>6-axis IMU</a:t>
              </a:r>
              <a:endParaRPr sz="1300">
                <a:solidFill>
                  <a:schemeClr val="dk2"/>
                </a:solidFill>
                <a:latin typeface="Lato"/>
                <a:ea typeface="Lato"/>
                <a:cs typeface="Lato"/>
                <a:sym typeface="Lato"/>
              </a:endParaRPr>
            </a:p>
          </p:txBody>
        </p:sp>
        <p:sp>
          <p:nvSpPr>
            <p:cNvPr id="395" name="Google Shape;395;p35"/>
            <p:cNvSpPr/>
            <p:nvPr/>
          </p:nvSpPr>
          <p:spPr>
            <a:xfrm>
              <a:off x="4904492" y="4774751"/>
              <a:ext cx="218700" cy="2286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96" name="Google Shape;396;p35"/>
            <p:cNvSpPr txBox="1"/>
            <p:nvPr/>
          </p:nvSpPr>
          <p:spPr>
            <a:xfrm>
              <a:off x="5123050" y="4688950"/>
              <a:ext cx="2066700" cy="46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Lato"/>
                  <a:ea typeface="Lato"/>
                  <a:cs typeface="Lato"/>
                  <a:sym typeface="Lato"/>
                </a:rPr>
                <a:t>Actuator Limit Switches</a:t>
              </a:r>
              <a:endParaRPr sz="1300">
                <a:solidFill>
                  <a:schemeClr val="dk2"/>
                </a:solidFill>
                <a:latin typeface="Lato"/>
                <a:ea typeface="Lato"/>
                <a:cs typeface="Lato"/>
                <a:sym typeface="Lato"/>
              </a:endParaRPr>
            </a:p>
          </p:txBody>
        </p:sp>
      </p:grpSp>
      <p:sp>
        <p:nvSpPr>
          <p:cNvPr id="397" name="Google Shape;397;p35"/>
          <p:cNvSpPr txBox="1"/>
          <p:nvPr/>
        </p:nvSpPr>
        <p:spPr>
          <a:xfrm>
            <a:off x="4201175" y="1561225"/>
            <a:ext cx="8640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chemeClr val="lt1"/>
                </a:solidFill>
                <a:latin typeface="Lato"/>
                <a:ea typeface="Lato"/>
                <a:cs typeface="Lato"/>
                <a:sym typeface="Lato"/>
              </a:rPr>
              <a:t>Actuators</a:t>
            </a:r>
            <a:endParaRPr sz="1100">
              <a:solidFill>
                <a:schemeClr val="lt1"/>
              </a:solidFill>
              <a:latin typeface="Lato"/>
              <a:ea typeface="Lato"/>
              <a:cs typeface="Lato"/>
              <a:sym typeface="Lato"/>
            </a:endParaRPr>
          </a:p>
        </p:txBody>
      </p:sp>
      <p:cxnSp>
        <p:nvCxnSpPr>
          <p:cNvPr id="398" name="Google Shape;398;p35"/>
          <p:cNvCxnSpPr>
            <a:stCxn id="397" idx="1"/>
          </p:cNvCxnSpPr>
          <p:nvPr/>
        </p:nvCxnSpPr>
        <p:spPr>
          <a:xfrm flipH="1">
            <a:off x="2952275" y="1738225"/>
            <a:ext cx="1248900" cy="722700"/>
          </a:xfrm>
          <a:prstGeom prst="bentConnector3">
            <a:avLst>
              <a:gd name="adj1" fmla="val 100012"/>
            </a:avLst>
          </a:prstGeom>
          <a:noFill/>
          <a:ln w="19050" cap="flat" cmpd="sng">
            <a:solidFill>
              <a:srgbClr val="FF0000"/>
            </a:solidFill>
            <a:prstDash val="solid"/>
            <a:round/>
            <a:headEnd type="none" w="med" len="med"/>
            <a:tailEnd type="triangle" w="med" len="med"/>
          </a:ln>
        </p:spPr>
      </p:cxnSp>
      <p:cxnSp>
        <p:nvCxnSpPr>
          <p:cNvPr id="399" name="Google Shape;399;p35"/>
          <p:cNvCxnSpPr>
            <a:stCxn id="397" idx="3"/>
          </p:cNvCxnSpPr>
          <p:nvPr/>
        </p:nvCxnSpPr>
        <p:spPr>
          <a:xfrm>
            <a:off x="5065175" y="1738225"/>
            <a:ext cx="1290600" cy="730200"/>
          </a:xfrm>
          <a:prstGeom prst="bentConnector3">
            <a:avLst>
              <a:gd name="adj1" fmla="val 100581"/>
            </a:avLst>
          </a:prstGeom>
          <a:noFill/>
          <a:ln w="19050" cap="flat" cmpd="sng">
            <a:solidFill>
              <a:srgbClr val="FF0000"/>
            </a:solidFill>
            <a:prstDash val="solid"/>
            <a:round/>
            <a:headEnd type="none" w="med" len="med"/>
            <a:tailEnd type="triangle" w="med" len="med"/>
          </a:ln>
        </p:spPr>
      </p:cxnSp>
      <p:sp>
        <p:nvSpPr>
          <p:cNvPr id="400" name="Google Shape;400;p35"/>
          <p:cNvSpPr txBox="1"/>
          <p:nvPr/>
        </p:nvSpPr>
        <p:spPr>
          <a:xfrm>
            <a:off x="6273125" y="830075"/>
            <a:ext cx="25878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chemeClr val="dk2"/>
                </a:solidFill>
                <a:latin typeface="Lato"/>
                <a:ea typeface="Lato"/>
                <a:cs typeface="Lato"/>
                <a:sym typeface="Lato"/>
              </a:rPr>
              <a:t>Arduino Portenta H7 and Stepper Motor Controllers (Placed behind Support Surface)</a:t>
            </a:r>
            <a:endParaRPr sz="1100">
              <a:solidFill>
                <a:schemeClr val="dk2"/>
              </a:solidFill>
              <a:latin typeface="Lato"/>
              <a:ea typeface="Lato"/>
              <a:cs typeface="Lato"/>
              <a:sym typeface="Lato"/>
            </a:endParaRPr>
          </a:p>
        </p:txBody>
      </p:sp>
      <p:sp>
        <p:nvSpPr>
          <p:cNvPr id="401" name="Google Shape;401;p35"/>
          <p:cNvSpPr/>
          <p:nvPr/>
        </p:nvSpPr>
        <p:spPr>
          <a:xfrm>
            <a:off x="4293275" y="1971175"/>
            <a:ext cx="679800" cy="256800"/>
          </a:xfrm>
          <a:prstGeom prst="rect">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2" name="Google Shape;402;p35"/>
          <p:cNvCxnSpPr>
            <a:stCxn id="400" idx="1"/>
          </p:cNvCxnSpPr>
          <p:nvPr/>
        </p:nvCxnSpPr>
        <p:spPr>
          <a:xfrm flipH="1">
            <a:off x="4693325" y="1176425"/>
            <a:ext cx="1579800" cy="920100"/>
          </a:xfrm>
          <a:prstGeom prst="straightConnector1">
            <a:avLst/>
          </a:prstGeom>
          <a:noFill/>
          <a:ln w="19050" cap="flat" cmpd="sng">
            <a:solidFill>
              <a:srgbClr val="FF0000"/>
            </a:solidFill>
            <a:prstDash val="solid"/>
            <a:round/>
            <a:headEnd type="none" w="med" len="med"/>
            <a:tailEnd type="triangle" w="med" len="med"/>
          </a:ln>
        </p:spPr>
      </p:cxnSp>
      <p:cxnSp>
        <p:nvCxnSpPr>
          <p:cNvPr id="403" name="Google Shape;403;p35"/>
          <p:cNvCxnSpPr/>
          <p:nvPr/>
        </p:nvCxnSpPr>
        <p:spPr>
          <a:xfrm rot="10800000" flipH="1">
            <a:off x="1656175" y="2231500"/>
            <a:ext cx="2645700" cy="1444800"/>
          </a:xfrm>
          <a:prstGeom prst="straightConnector1">
            <a:avLst/>
          </a:prstGeom>
          <a:noFill/>
          <a:ln w="19050" cap="flat" cmpd="sng">
            <a:solidFill>
              <a:srgbClr val="0000FF"/>
            </a:solidFill>
            <a:prstDash val="dash"/>
            <a:round/>
            <a:headEnd type="none" w="med" len="med"/>
            <a:tailEnd type="none" w="med" len="med"/>
          </a:ln>
        </p:spPr>
      </p:cxnSp>
      <p:cxnSp>
        <p:nvCxnSpPr>
          <p:cNvPr id="404" name="Google Shape;404;p35"/>
          <p:cNvCxnSpPr/>
          <p:nvPr/>
        </p:nvCxnSpPr>
        <p:spPr>
          <a:xfrm>
            <a:off x="6015347" y="4550306"/>
            <a:ext cx="236100" cy="0"/>
          </a:xfrm>
          <a:prstGeom prst="straightConnector1">
            <a:avLst/>
          </a:prstGeom>
          <a:noFill/>
          <a:ln w="19050" cap="flat" cmpd="sng">
            <a:solidFill>
              <a:srgbClr val="0000FF"/>
            </a:solidFill>
            <a:prstDash val="dash"/>
            <a:round/>
            <a:headEnd type="none" w="med" len="med"/>
            <a:tailEnd type="none" w="med" len="med"/>
          </a:ln>
        </p:spPr>
      </p:cxnSp>
      <p:sp>
        <p:nvSpPr>
          <p:cNvPr id="405" name="Google Shape;405;p35"/>
          <p:cNvSpPr txBox="1"/>
          <p:nvPr/>
        </p:nvSpPr>
        <p:spPr>
          <a:xfrm>
            <a:off x="6251281" y="4395976"/>
            <a:ext cx="2572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Lato"/>
                <a:ea typeface="Lato"/>
                <a:cs typeface="Lato"/>
                <a:sym typeface="Lato"/>
              </a:rPr>
              <a:t>Wireless Network Connection</a:t>
            </a:r>
            <a:endParaRPr sz="1300">
              <a:solidFill>
                <a:schemeClr val="dk2"/>
              </a:solidFill>
              <a:latin typeface="Lato"/>
              <a:ea typeface="Lato"/>
              <a:cs typeface="Lato"/>
              <a:sym typeface="Lato"/>
            </a:endParaRPr>
          </a:p>
        </p:txBody>
      </p:sp>
      <p:grpSp>
        <p:nvGrpSpPr>
          <p:cNvPr id="406" name="Google Shape;406;p35"/>
          <p:cNvGrpSpPr/>
          <p:nvPr/>
        </p:nvGrpSpPr>
        <p:grpSpPr>
          <a:xfrm>
            <a:off x="861800" y="3659188"/>
            <a:ext cx="919300" cy="1116850"/>
            <a:chOff x="807225" y="2013325"/>
            <a:chExt cx="919300" cy="1116850"/>
          </a:xfrm>
        </p:grpSpPr>
        <p:pic>
          <p:nvPicPr>
            <p:cNvPr id="407" name="Google Shape;407;p35"/>
            <p:cNvPicPr preferRelativeResize="0"/>
            <p:nvPr/>
          </p:nvPicPr>
          <p:blipFill rotWithShape="1">
            <a:blip r:embed="rId5">
              <a:alphaModFix/>
            </a:blip>
            <a:srcRect l="17685" r="20129"/>
            <a:stretch/>
          </p:blipFill>
          <p:spPr>
            <a:xfrm>
              <a:off x="807225" y="2013325"/>
              <a:ext cx="694525" cy="1116850"/>
            </a:xfrm>
            <a:prstGeom prst="rect">
              <a:avLst/>
            </a:prstGeom>
            <a:noFill/>
            <a:ln>
              <a:noFill/>
            </a:ln>
          </p:spPr>
        </p:pic>
        <p:sp>
          <p:nvSpPr>
            <p:cNvPr id="408" name="Google Shape;408;p35"/>
            <p:cNvSpPr txBox="1"/>
            <p:nvPr/>
          </p:nvSpPr>
          <p:spPr>
            <a:xfrm>
              <a:off x="879325" y="2050725"/>
              <a:ext cx="847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latin typeface="Lato"/>
                  <a:ea typeface="Lato"/>
                  <a:cs typeface="Lato"/>
                  <a:sym typeface="Lato"/>
                </a:rPr>
                <a:t>Server</a:t>
              </a:r>
              <a:endParaRPr sz="1200">
                <a:solidFill>
                  <a:schemeClr val="lt1"/>
                </a:solidFill>
                <a:latin typeface="Lato"/>
                <a:ea typeface="Lato"/>
                <a:cs typeface="Lato"/>
                <a:sym typeface="Lato"/>
              </a:endParaRPr>
            </a:p>
          </p:txBody>
        </p:sp>
      </p:grpSp>
      <p:sp>
        <p:nvSpPr>
          <p:cNvPr id="409" name="Google Shape;409;p35"/>
          <p:cNvSpPr/>
          <p:nvPr/>
        </p:nvSpPr>
        <p:spPr>
          <a:xfrm>
            <a:off x="1189200" y="1825225"/>
            <a:ext cx="181800" cy="1908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5"/>
          <p:cNvSpPr/>
          <p:nvPr/>
        </p:nvSpPr>
        <p:spPr>
          <a:xfrm>
            <a:off x="7941150" y="1825225"/>
            <a:ext cx="90000" cy="900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5"/>
          <p:cNvSpPr/>
          <p:nvPr/>
        </p:nvSpPr>
        <p:spPr>
          <a:xfrm>
            <a:off x="6015200" y="4780875"/>
            <a:ext cx="236400" cy="1908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5"/>
          <p:cNvSpPr txBox="1"/>
          <p:nvPr/>
        </p:nvSpPr>
        <p:spPr>
          <a:xfrm>
            <a:off x="6251275" y="4676175"/>
            <a:ext cx="1937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latin typeface="Lato"/>
                <a:ea typeface="Lato"/>
                <a:cs typeface="Lato"/>
                <a:sym typeface="Lato"/>
              </a:rPr>
              <a:t>Tension Sensor</a:t>
            </a:r>
            <a:endParaRPr>
              <a:solidFill>
                <a:schemeClr val="dk2"/>
              </a:solidFill>
              <a:latin typeface="Lato"/>
              <a:ea typeface="Lato"/>
              <a:cs typeface="Lato"/>
              <a:sym typeface="Lato"/>
            </a:endParaRPr>
          </a:p>
        </p:txBody>
      </p:sp>
      <p:sp>
        <p:nvSpPr>
          <p:cNvPr id="413" name="Google Shape;413;p35"/>
          <p:cNvSpPr/>
          <p:nvPr/>
        </p:nvSpPr>
        <p:spPr>
          <a:xfrm>
            <a:off x="7895350" y="1774825"/>
            <a:ext cx="181800" cy="1908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5"/>
          <p:cNvSpPr/>
          <p:nvPr/>
        </p:nvSpPr>
        <p:spPr>
          <a:xfrm>
            <a:off x="3106900" y="2364725"/>
            <a:ext cx="181800" cy="1491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5"/>
          <p:cNvSpPr/>
          <p:nvPr/>
        </p:nvSpPr>
        <p:spPr>
          <a:xfrm>
            <a:off x="6042500" y="2364725"/>
            <a:ext cx="181800" cy="1491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5"/>
          <p:cNvSpPr/>
          <p:nvPr/>
        </p:nvSpPr>
        <p:spPr>
          <a:xfrm>
            <a:off x="6535900" y="2364725"/>
            <a:ext cx="181800" cy="1491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5"/>
          <p:cNvSpPr/>
          <p:nvPr/>
        </p:nvSpPr>
        <p:spPr>
          <a:xfrm>
            <a:off x="4583799" y="4712192"/>
            <a:ext cx="181800" cy="1908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36"/>
          <p:cNvSpPr txBox="1">
            <a:spLocks noGrp="1"/>
          </p:cNvSpPr>
          <p:nvPr>
            <p:ph type="title"/>
          </p:nvPr>
        </p:nvSpPr>
        <p:spPr>
          <a:xfrm>
            <a:off x="764775" y="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Functional Block Diagram</a:t>
            </a:r>
            <a:endParaRPr/>
          </a:p>
        </p:txBody>
      </p:sp>
      <p:pic>
        <p:nvPicPr>
          <p:cNvPr id="423" name="Google Shape;423;p36"/>
          <p:cNvPicPr preferRelativeResize="0"/>
          <p:nvPr/>
        </p:nvPicPr>
        <p:blipFill>
          <a:blip r:embed="rId3">
            <a:alphaModFix/>
          </a:blip>
          <a:stretch>
            <a:fillRect/>
          </a:stretch>
        </p:blipFill>
        <p:spPr>
          <a:xfrm>
            <a:off x="1601188" y="535200"/>
            <a:ext cx="5941613" cy="4608299"/>
          </a:xfrm>
          <a:prstGeom prst="rect">
            <a:avLst/>
          </a:prstGeom>
          <a:noFill/>
          <a:ln>
            <a:noFill/>
          </a:ln>
        </p:spPr>
      </p:pic>
      <p:sp>
        <p:nvSpPr>
          <p:cNvPr id="424" name="Google Shape;424;p3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37"/>
          <p:cNvSpPr txBox="1">
            <a:spLocks noGrp="1"/>
          </p:cNvSpPr>
          <p:nvPr>
            <p:ph type="title"/>
          </p:nvPr>
        </p:nvSpPr>
        <p:spPr>
          <a:xfrm>
            <a:off x="729450" y="632850"/>
            <a:ext cx="26412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Changes</a:t>
            </a:r>
            <a:endParaRPr/>
          </a:p>
        </p:txBody>
      </p:sp>
      <p:grpSp>
        <p:nvGrpSpPr>
          <p:cNvPr id="430" name="Google Shape;430;p37"/>
          <p:cNvGrpSpPr/>
          <p:nvPr/>
        </p:nvGrpSpPr>
        <p:grpSpPr>
          <a:xfrm>
            <a:off x="4926677" y="2161016"/>
            <a:ext cx="2169470" cy="2081975"/>
            <a:chOff x="4926677" y="700003"/>
            <a:chExt cx="2169470" cy="2081975"/>
          </a:xfrm>
        </p:grpSpPr>
        <p:pic>
          <p:nvPicPr>
            <p:cNvPr id="431" name="Google Shape;431;p37"/>
            <p:cNvPicPr preferRelativeResize="0"/>
            <p:nvPr/>
          </p:nvPicPr>
          <p:blipFill rotWithShape="1">
            <a:blip r:embed="rId3">
              <a:alphaModFix/>
            </a:blip>
            <a:srcRect l="37234" t="13829" r="23060" b="14955"/>
            <a:stretch/>
          </p:blipFill>
          <p:spPr>
            <a:xfrm>
              <a:off x="4926677" y="700003"/>
              <a:ext cx="2169470" cy="2081975"/>
            </a:xfrm>
            <a:prstGeom prst="rect">
              <a:avLst/>
            </a:prstGeom>
            <a:noFill/>
            <a:ln>
              <a:noFill/>
            </a:ln>
          </p:spPr>
        </p:pic>
        <p:sp>
          <p:nvSpPr>
            <p:cNvPr id="432" name="Google Shape;432;p37"/>
            <p:cNvSpPr/>
            <p:nvPr/>
          </p:nvSpPr>
          <p:spPr>
            <a:xfrm>
              <a:off x="5953363" y="1086150"/>
              <a:ext cx="116100" cy="81900"/>
            </a:xfrm>
            <a:prstGeom prst="ellipse">
              <a:avLst/>
            </a:prstGeom>
            <a:solidFill>
              <a:schemeClr val="accent3"/>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7"/>
            <p:cNvSpPr/>
            <p:nvPr/>
          </p:nvSpPr>
          <p:spPr>
            <a:xfrm>
              <a:off x="5953363" y="1330675"/>
              <a:ext cx="116100" cy="81900"/>
            </a:xfrm>
            <a:prstGeom prst="ellipse">
              <a:avLst/>
            </a:prstGeom>
            <a:solidFill>
              <a:schemeClr val="accent3"/>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7"/>
            <p:cNvSpPr/>
            <p:nvPr/>
          </p:nvSpPr>
          <p:spPr>
            <a:xfrm>
              <a:off x="5953363" y="1575200"/>
              <a:ext cx="116100" cy="81900"/>
            </a:xfrm>
            <a:prstGeom prst="ellipse">
              <a:avLst/>
            </a:prstGeom>
            <a:solidFill>
              <a:schemeClr val="accent3"/>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 name="Google Shape;435;p37"/>
          <p:cNvGrpSpPr/>
          <p:nvPr/>
        </p:nvGrpSpPr>
        <p:grpSpPr>
          <a:xfrm rot="10800000">
            <a:off x="6917115" y="2928250"/>
            <a:ext cx="2169470" cy="2081980"/>
            <a:chOff x="6861890" y="2241425"/>
            <a:chExt cx="2169470" cy="2081980"/>
          </a:xfrm>
        </p:grpSpPr>
        <p:pic>
          <p:nvPicPr>
            <p:cNvPr id="436" name="Google Shape;436;p37"/>
            <p:cNvPicPr preferRelativeResize="0"/>
            <p:nvPr/>
          </p:nvPicPr>
          <p:blipFill rotWithShape="1">
            <a:blip r:embed="rId3">
              <a:alphaModFix/>
            </a:blip>
            <a:srcRect l="37234" t="13829" r="23060" b="14955"/>
            <a:stretch/>
          </p:blipFill>
          <p:spPr>
            <a:xfrm rot="10799992">
              <a:off x="6861890" y="2241428"/>
              <a:ext cx="2169470" cy="2081975"/>
            </a:xfrm>
            <a:prstGeom prst="rect">
              <a:avLst/>
            </a:prstGeom>
            <a:noFill/>
            <a:ln>
              <a:noFill/>
            </a:ln>
          </p:spPr>
        </p:pic>
        <p:sp>
          <p:nvSpPr>
            <p:cNvPr id="437" name="Google Shape;437;p37"/>
            <p:cNvSpPr/>
            <p:nvPr/>
          </p:nvSpPr>
          <p:spPr>
            <a:xfrm>
              <a:off x="7713063" y="3498475"/>
              <a:ext cx="116100" cy="81900"/>
            </a:xfrm>
            <a:prstGeom prst="ellipse">
              <a:avLst/>
            </a:prstGeom>
            <a:solidFill>
              <a:schemeClr val="accent3"/>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7"/>
            <p:cNvSpPr/>
            <p:nvPr/>
          </p:nvSpPr>
          <p:spPr>
            <a:xfrm>
              <a:off x="8070413" y="3498475"/>
              <a:ext cx="116100" cy="81900"/>
            </a:xfrm>
            <a:prstGeom prst="ellipse">
              <a:avLst/>
            </a:prstGeom>
            <a:solidFill>
              <a:schemeClr val="accent3"/>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7"/>
            <p:cNvSpPr/>
            <p:nvPr/>
          </p:nvSpPr>
          <p:spPr>
            <a:xfrm>
              <a:off x="7888563" y="3742550"/>
              <a:ext cx="116100" cy="81900"/>
            </a:xfrm>
            <a:prstGeom prst="ellipse">
              <a:avLst/>
            </a:prstGeom>
            <a:solidFill>
              <a:schemeClr val="accent3"/>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0" name="Google Shape;440;p37"/>
          <p:cNvSpPr txBox="1"/>
          <p:nvPr/>
        </p:nvSpPr>
        <p:spPr>
          <a:xfrm>
            <a:off x="350300" y="1567650"/>
            <a:ext cx="41064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Lato"/>
                <a:ea typeface="Lato"/>
                <a:cs typeface="Lato"/>
                <a:sym typeface="Lato"/>
              </a:rPr>
              <a:t>Data Communications</a:t>
            </a:r>
            <a:endParaRPr b="1">
              <a:solidFill>
                <a:schemeClr val="dk2"/>
              </a:solidFill>
              <a:latin typeface="Lato"/>
              <a:ea typeface="Lato"/>
              <a:cs typeface="Lato"/>
              <a:sym typeface="Lato"/>
            </a:endParaRPr>
          </a:p>
        </p:txBody>
      </p:sp>
      <p:sp>
        <p:nvSpPr>
          <p:cNvPr id="441" name="Google Shape;441;p37"/>
          <p:cNvSpPr txBox="1"/>
          <p:nvPr/>
        </p:nvSpPr>
        <p:spPr>
          <a:xfrm>
            <a:off x="4926675" y="1567650"/>
            <a:ext cx="4106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dk2"/>
                </a:solidFill>
                <a:latin typeface="Lato"/>
                <a:ea typeface="Lato"/>
                <a:cs typeface="Lato"/>
                <a:sym typeface="Lato"/>
              </a:rPr>
              <a:t>Wheel Placement</a:t>
            </a:r>
            <a:endParaRPr b="1">
              <a:solidFill>
                <a:schemeClr val="dk2"/>
              </a:solidFill>
              <a:latin typeface="Lato"/>
              <a:ea typeface="Lato"/>
              <a:cs typeface="Lato"/>
              <a:sym typeface="Lato"/>
            </a:endParaRPr>
          </a:p>
        </p:txBody>
      </p:sp>
      <p:sp>
        <p:nvSpPr>
          <p:cNvPr id="442" name="Google Shape;442;p37"/>
          <p:cNvSpPr/>
          <p:nvPr/>
        </p:nvSpPr>
        <p:spPr>
          <a:xfrm rot="5400000">
            <a:off x="7611900" y="2206900"/>
            <a:ext cx="326100" cy="816300"/>
          </a:xfrm>
          <a:prstGeom prst="bentArrow">
            <a:avLst>
              <a:gd name="adj1" fmla="val 25000"/>
              <a:gd name="adj2" fmla="val 25000"/>
              <a:gd name="adj3" fmla="val 25000"/>
              <a:gd name="adj4" fmla="val 4375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7"/>
          <p:cNvSpPr/>
          <p:nvPr/>
        </p:nvSpPr>
        <p:spPr>
          <a:xfrm>
            <a:off x="2121625" y="2088850"/>
            <a:ext cx="2335200" cy="2741100"/>
          </a:xfrm>
          <a:prstGeom prst="rect">
            <a:avLst/>
          </a:prstGeom>
          <a:solidFill>
            <a:srgbClr val="CCCCCC"/>
          </a:solidFill>
          <a:ln w="19050"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4" name="Google Shape;444;p37"/>
          <p:cNvPicPr preferRelativeResize="0"/>
          <p:nvPr/>
        </p:nvPicPr>
        <p:blipFill rotWithShape="1">
          <a:blip r:embed="rId4">
            <a:alphaModFix/>
          </a:blip>
          <a:srcRect l="4789" t="28748" r="6353" b="25992"/>
          <a:stretch/>
        </p:blipFill>
        <p:spPr>
          <a:xfrm>
            <a:off x="2871800" y="3163250"/>
            <a:ext cx="954000" cy="400200"/>
          </a:xfrm>
          <a:prstGeom prst="rect">
            <a:avLst/>
          </a:prstGeom>
          <a:noFill/>
          <a:ln>
            <a:noFill/>
          </a:ln>
        </p:spPr>
      </p:pic>
      <p:sp>
        <p:nvSpPr>
          <p:cNvPr id="445" name="Google Shape;445;p37"/>
          <p:cNvSpPr/>
          <p:nvPr/>
        </p:nvSpPr>
        <p:spPr>
          <a:xfrm>
            <a:off x="3407413" y="4265050"/>
            <a:ext cx="919200" cy="415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dk2"/>
                </a:solidFill>
                <a:latin typeface="Lato"/>
                <a:ea typeface="Lato"/>
                <a:cs typeface="Lato"/>
                <a:sym typeface="Lato"/>
              </a:rPr>
              <a:t>Linear</a:t>
            </a:r>
            <a:endParaRPr sz="1100">
              <a:solidFill>
                <a:schemeClr val="dk2"/>
              </a:solidFill>
              <a:latin typeface="Lato"/>
              <a:ea typeface="Lato"/>
              <a:cs typeface="Lato"/>
              <a:sym typeface="Lato"/>
            </a:endParaRPr>
          </a:p>
          <a:p>
            <a:pPr marL="0" lvl="0" indent="0" algn="ctr" rtl="0">
              <a:spcBef>
                <a:spcPts val="0"/>
              </a:spcBef>
              <a:spcAft>
                <a:spcPts val="0"/>
              </a:spcAft>
              <a:buNone/>
            </a:pPr>
            <a:r>
              <a:rPr lang="en" sz="1100">
                <a:solidFill>
                  <a:schemeClr val="dk2"/>
                </a:solidFill>
                <a:latin typeface="Lato"/>
                <a:ea typeface="Lato"/>
                <a:cs typeface="Lato"/>
                <a:sym typeface="Lato"/>
              </a:rPr>
              <a:t>Actuators</a:t>
            </a:r>
            <a:endParaRPr sz="1100">
              <a:solidFill>
                <a:schemeClr val="dk2"/>
              </a:solidFill>
              <a:latin typeface="Lato"/>
              <a:ea typeface="Lato"/>
              <a:cs typeface="Lato"/>
              <a:sym typeface="Lato"/>
            </a:endParaRPr>
          </a:p>
        </p:txBody>
      </p:sp>
      <p:grpSp>
        <p:nvGrpSpPr>
          <p:cNvPr id="446" name="Google Shape;446;p37"/>
          <p:cNvGrpSpPr/>
          <p:nvPr/>
        </p:nvGrpSpPr>
        <p:grpSpPr>
          <a:xfrm>
            <a:off x="190100" y="1994650"/>
            <a:ext cx="919300" cy="1116850"/>
            <a:chOff x="807225" y="2013325"/>
            <a:chExt cx="919300" cy="1116850"/>
          </a:xfrm>
        </p:grpSpPr>
        <p:pic>
          <p:nvPicPr>
            <p:cNvPr id="447" name="Google Shape;447;p37"/>
            <p:cNvPicPr preferRelativeResize="0"/>
            <p:nvPr/>
          </p:nvPicPr>
          <p:blipFill rotWithShape="1">
            <a:blip r:embed="rId5">
              <a:alphaModFix/>
            </a:blip>
            <a:srcRect l="17685" r="20129"/>
            <a:stretch/>
          </p:blipFill>
          <p:spPr>
            <a:xfrm>
              <a:off x="807225" y="2013325"/>
              <a:ext cx="694525" cy="1116850"/>
            </a:xfrm>
            <a:prstGeom prst="rect">
              <a:avLst/>
            </a:prstGeom>
            <a:noFill/>
            <a:ln>
              <a:noFill/>
            </a:ln>
          </p:spPr>
        </p:pic>
        <p:sp>
          <p:nvSpPr>
            <p:cNvPr id="448" name="Google Shape;448;p37"/>
            <p:cNvSpPr txBox="1"/>
            <p:nvPr/>
          </p:nvSpPr>
          <p:spPr>
            <a:xfrm>
              <a:off x="879325" y="2050725"/>
              <a:ext cx="8472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lt1"/>
                  </a:solidFill>
                  <a:latin typeface="Lato"/>
                  <a:ea typeface="Lato"/>
                  <a:cs typeface="Lato"/>
                  <a:sym typeface="Lato"/>
                </a:rPr>
                <a:t>Server</a:t>
              </a:r>
              <a:endParaRPr sz="1100">
                <a:solidFill>
                  <a:schemeClr val="lt1"/>
                </a:solidFill>
                <a:latin typeface="Lato"/>
                <a:ea typeface="Lato"/>
                <a:cs typeface="Lato"/>
                <a:sym typeface="Lato"/>
              </a:endParaRPr>
            </a:p>
          </p:txBody>
        </p:sp>
      </p:grpSp>
      <p:cxnSp>
        <p:nvCxnSpPr>
          <p:cNvPr id="449" name="Google Shape;449;p37"/>
          <p:cNvCxnSpPr>
            <a:stCxn id="444" idx="1"/>
            <a:endCxn id="447" idx="3"/>
          </p:cNvCxnSpPr>
          <p:nvPr/>
        </p:nvCxnSpPr>
        <p:spPr>
          <a:xfrm rot="10800000">
            <a:off x="884600" y="2553050"/>
            <a:ext cx="1987200" cy="810300"/>
          </a:xfrm>
          <a:prstGeom prst="straightConnector1">
            <a:avLst/>
          </a:prstGeom>
          <a:noFill/>
          <a:ln w="38100" cap="flat" cmpd="sng">
            <a:solidFill>
              <a:srgbClr val="76A5AF"/>
            </a:solidFill>
            <a:prstDash val="dash"/>
            <a:round/>
            <a:headEnd type="none" w="med" len="med"/>
            <a:tailEnd type="stealth" w="med" len="med"/>
          </a:ln>
        </p:spPr>
      </p:cxnSp>
      <p:cxnSp>
        <p:nvCxnSpPr>
          <p:cNvPr id="450" name="Google Shape;450;p37"/>
          <p:cNvCxnSpPr>
            <a:stCxn id="447" idx="2"/>
            <a:endCxn id="451" idx="1"/>
          </p:cNvCxnSpPr>
          <p:nvPr/>
        </p:nvCxnSpPr>
        <p:spPr>
          <a:xfrm rot="-5400000" flipH="1">
            <a:off x="351962" y="3296900"/>
            <a:ext cx="942900" cy="572100"/>
          </a:xfrm>
          <a:prstGeom prst="curvedConnector2">
            <a:avLst/>
          </a:prstGeom>
          <a:noFill/>
          <a:ln w="38100" cap="flat" cmpd="sng">
            <a:solidFill>
              <a:srgbClr val="76A5AF"/>
            </a:solidFill>
            <a:prstDash val="dash"/>
            <a:round/>
            <a:headEnd type="none" w="med" len="med"/>
            <a:tailEnd type="stealth" w="med" len="med"/>
          </a:ln>
        </p:spPr>
      </p:cxnSp>
      <p:grpSp>
        <p:nvGrpSpPr>
          <p:cNvPr id="452" name="Google Shape;452;p37"/>
          <p:cNvGrpSpPr/>
          <p:nvPr/>
        </p:nvGrpSpPr>
        <p:grpSpPr>
          <a:xfrm>
            <a:off x="1109400" y="3278963"/>
            <a:ext cx="816300" cy="1550975"/>
            <a:chOff x="1602200" y="3443975"/>
            <a:chExt cx="816300" cy="1550975"/>
          </a:xfrm>
        </p:grpSpPr>
        <p:pic>
          <p:nvPicPr>
            <p:cNvPr id="451" name="Google Shape;451;p37"/>
            <p:cNvPicPr preferRelativeResize="0"/>
            <p:nvPr/>
          </p:nvPicPr>
          <p:blipFill rotWithShape="1">
            <a:blip r:embed="rId6">
              <a:alphaModFix/>
            </a:blip>
            <a:srcRect l="24300" r="23068"/>
            <a:stretch/>
          </p:blipFill>
          <p:spPr>
            <a:xfrm>
              <a:off x="1602200" y="3443975"/>
              <a:ext cx="816300" cy="1550975"/>
            </a:xfrm>
            <a:prstGeom prst="rect">
              <a:avLst/>
            </a:prstGeom>
            <a:noFill/>
            <a:ln>
              <a:noFill/>
            </a:ln>
          </p:spPr>
        </p:pic>
        <p:pic>
          <p:nvPicPr>
            <p:cNvPr id="453" name="Google Shape;453;p37"/>
            <p:cNvPicPr preferRelativeResize="0"/>
            <p:nvPr/>
          </p:nvPicPr>
          <p:blipFill>
            <a:blip r:embed="rId7">
              <a:alphaModFix/>
            </a:blip>
            <a:stretch>
              <a:fillRect/>
            </a:stretch>
          </p:blipFill>
          <p:spPr>
            <a:xfrm>
              <a:off x="1696429" y="3653150"/>
              <a:ext cx="620226" cy="1089300"/>
            </a:xfrm>
            <a:prstGeom prst="rect">
              <a:avLst/>
            </a:prstGeom>
            <a:noFill/>
            <a:ln>
              <a:noFill/>
            </a:ln>
          </p:spPr>
        </p:pic>
      </p:grpSp>
      <p:sp>
        <p:nvSpPr>
          <p:cNvPr id="454" name="Google Shape;454;p37"/>
          <p:cNvSpPr/>
          <p:nvPr/>
        </p:nvSpPr>
        <p:spPr>
          <a:xfrm>
            <a:off x="2251688" y="3880550"/>
            <a:ext cx="954000" cy="415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dk2"/>
                </a:solidFill>
                <a:latin typeface="Lato"/>
                <a:ea typeface="Lato"/>
                <a:cs typeface="Lato"/>
                <a:sym typeface="Lato"/>
              </a:rPr>
              <a:t>Stepper Controller</a:t>
            </a:r>
            <a:endParaRPr sz="1100">
              <a:solidFill>
                <a:schemeClr val="dk2"/>
              </a:solidFill>
              <a:latin typeface="Lato"/>
              <a:ea typeface="Lato"/>
              <a:cs typeface="Lato"/>
              <a:sym typeface="Lato"/>
            </a:endParaRPr>
          </a:p>
        </p:txBody>
      </p:sp>
      <p:sp>
        <p:nvSpPr>
          <p:cNvPr id="455" name="Google Shape;455;p37"/>
          <p:cNvSpPr/>
          <p:nvPr/>
        </p:nvSpPr>
        <p:spPr>
          <a:xfrm>
            <a:off x="2295400" y="2269750"/>
            <a:ext cx="954000" cy="415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dk2"/>
                </a:solidFill>
                <a:latin typeface="Lato"/>
                <a:ea typeface="Lato"/>
                <a:cs typeface="Lato"/>
                <a:sym typeface="Lato"/>
              </a:rPr>
              <a:t>Bendlabs Sensor</a:t>
            </a:r>
            <a:endParaRPr sz="1100">
              <a:solidFill>
                <a:schemeClr val="dk2"/>
              </a:solidFill>
              <a:latin typeface="Lato"/>
              <a:ea typeface="Lato"/>
              <a:cs typeface="Lato"/>
              <a:sym typeface="Lato"/>
            </a:endParaRPr>
          </a:p>
        </p:txBody>
      </p:sp>
      <p:sp>
        <p:nvSpPr>
          <p:cNvPr id="456" name="Google Shape;456;p37"/>
          <p:cNvSpPr/>
          <p:nvPr/>
        </p:nvSpPr>
        <p:spPr>
          <a:xfrm>
            <a:off x="3511750" y="2269750"/>
            <a:ext cx="723600" cy="415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dk2"/>
                </a:solidFill>
                <a:latin typeface="Lato"/>
                <a:ea typeface="Lato"/>
                <a:cs typeface="Lato"/>
                <a:sym typeface="Lato"/>
              </a:rPr>
              <a:t>IMU</a:t>
            </a:r>
            <a:endParaRPr sz="1100">
              <a:solidFill>
                <a:schemeClr val="dk2"/>
              </a:solidFill>
              <a:latin typeface="Lato"/>
              <a:ea typeface="Lato"/>
              <a:cs typeface="Lato"/>
              <a:sym typeface="Lato"/>
            </a:endParaRPr>
          </a:p>
        </p:txBody>
      </p:sp>
      <p:cxnSp>
        <p:nvCxnSpPr>
          <p:cNvPr id="457" name="Google Shape;457;p37"/>
          <p:cNvCxnSpPr>
            <a:stCxn id="455" idx="2"/>
            <a:endCxn id="444" idx="0"/>
          </p:cNvCxnSpPr>
          <p:nvPr/>
        </p:nvCxnSpPr>
        <p:spPr>
          <a:xfrm rot="-5400000" flipH="1">
            <a:off x="2821600" y="2636050"/>
            <a:ext cx="477900" cy="576300"/>
          </a:xfrm>
          <a:prstGeom prst="curvedConnector3">
            <a:avLst>
              <a:gd name="adj1" fmla="val 50010"/>
            </a:avLst>
          </a:prstGeom>
          <a:noFill/>
          <a:ln w="28575" cap="flat" cmpd="sng">
            <a:solidFill>
              <a:srgbClr val="0B5394"/>
            </a:solidFill>
            <a:prstDash val="solid"/>
            <a:round/>
            <a:headEnd type="none" w="med" len="med"/>
            <a:tailEnd type="none" w="med" len="med"/>
          </a:ln>
        </p:spPr>
      </p:cxnSp>
      <p:cxnSp>
        <p:nvCxnSpPr>
          <p:cNvPr id="458" name="Google Shape;458;p37"/>
          <p:cNvCxnSpPr>
            <a:stCxn id="456" idx="2"/>
            <a:endCxn id="444" idx="0"/>
          </p:cNvCxnSpPr>
          <p:nvPr/>
        </p:nvCxnSpPr>
        <p:spPr>
          <a:xfrm rot="5400000">
            <a:off x="3372250" y="2661850"/>
            <a:ext cx="477900" cy="524700"/>
          </a:xfrm>
          <a:prstGeom prst="curvedConnector3">
            <a:avLst>
              <a:gd name="adj1" fmla="val 50010"/>
            </a:avLst>
          </a:prstGeom>
          <a:noFill/>
          <a:ln w="28575" cap="flat" cmpd="sng">
            <a:solidFill>
              <a:srgbClr val="38761D"/>
            </a:solidFill>
            <a:prstDash val="solid"/>
            <a:round/>
            <a:headEnd type="none" w="med" len="med"/>
            <a:tailEnd type="none" w="med" len="med"/>
          </a:ln>
        </p:spPr>
      </p:cxnSp>
      <p:cxnSp>
        <p:nvCxnSpPr>
          <p:cNvPr id="459" name="Google Shape;459;p37"/>
          <p:cNvCxnSpPr>
            <a:stCxn id="444" idx="2"/>
            <a:endCxn id="454" idx="3"/>
          </p:cNvCxnSpPr>
          <p:nvPr/>
        </p:nvCxnSpPr>
        <p:spPr>
          <a:xfrm rot="5400000">
            <a:off x="3014750" y="3754400"/>
            <a:ext cx="525000" cy="143100"/>
          </a:xfrm>
          <a:prstGeom prst="curvedConnector2">
            <a:avLst/>
          </a:prstGeom>
          <a:noFill/>
          <a:ln w="38100" cap="flat" cmpd="sng">
            <a:solidFill>
              <a:srgbClr val="9900FF"/>
            </a:solidFill>
            <a:prstDash val="solid"/>
            <a:round/>
            <a:headEnd type="none" w="med" len="med"/>
            <a:tailEnd type="none" w="med" len="med"/>
          </a:ln>
        </p:spPr>
      </p:cxnSp>
      <p:cxnSp>
        <p:nvCxnSpPr>
          <p:cNvPr id="460" name="Google Shape;460;p37"/>
          <p:cNvCxnSpPr>
            <a:stCxn id="454" idx="2"/>
            <a:endCxn id="445" idx="1"/>
          </p:cNvCxnSpPr>
          <p:nvPr/>
        </p:nvCxnSpPr>
        <p:spPr>
          <a:xfrm rot="-5400000" flipH="1">
            <a:off x="2979638" y="4045100"/>
            <a:ext cx="176700" cy="678600"/>
          </a:xfrm>
          <a:prstGeom prst="curvedConnector2">
            <a:avLst/>
          </a:prstGeom>
          <a:noFill/>
          <a:ln w="38100" cap="flat" cmpd="sng">
            <a:solidFill>
              <a:srgbClr val="CC0000"/>
            </a:solidFill>
            <a:prstDash val="solid"/>
            <a:round/>
            <a:headEnd type="none" w="med" len="med"/>
            <a:tailEnd type="none" w="med" len="med"/>
          </a:ln>
        </p:spPr>
      </p:cxnSp>
      <p:sp>
        <p:nvSpPr>
          <p:cNvPr id="461" name="Google Shape;461;p37"/>
          <p:cNvSpPr/>
          <p:nvPr/>
        </p:nvSpPr>
        <p:spPr>
          <a:xfrm>
            <a:off x="2910450" y="2784500"/>
            <a:ext cx="876690" cy="185814"/>
          </a:xfrm>
          <a:prstGeom prst="flowChartTerminator">
            <a:avLst/>
          </a:prstGeom>
          <a:solidFill>
            <a:srgbClr val="C9DAF8"/>
          </a:solidFill>
          <a:ln w="38100"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Lato"/>
                <a:ea typeface="Lato"/>
                <a:cs typeface="Lato"/>
                <a:sym typeface="Lato"/>
              </a:rPr>
              <a:t>Sensor Data</a:t>
            </a:r>
            <a:endParaRPr sz="900">
              <a:solidFill>
                <a:schemeClr val="dk2"/>
              </a:solidFill>
              <a:latin typeface="Lato"/>
              <a:ea typeface="Lato"/>
              <a:cs typeface="Lato"/>
              <a:sym typeface="Lato"/>
            </a:endParaRPr>
          </a:p>
        </p:txBody>
      </p:sp>
      <p:sp>
        <p:nvSpPr>
          <p:cNvPr id="462" name="Google Shape;462;p37"/>
          <p:cNvSpPr/>
          <p:nvPr/>
        </p:nvSpPr>
        <p:spPr>
          <a:xfrm>
            <a:off x="3276103" y="3709550"/>
            <a:ext cx="816318" cy="270324"/>
          </a:xfrm>
          <a:prstGeom prst="flowChartTerminator">
            <a:avLst/>
          </a:prstGeom>
          <a:solidFill>
            <a:srgbClr val="C9DAF8"/>
          </a:solidFill>
          <a:ln w="38100"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Lato"/>
                <a:ea typeface="Lato"/>
                <a:cs typeface="Lato"/>
                <a:sym typeface="Lato"/>
              </a:rPr>
              <a:t>Movement Command</a:t>
            </a:r>
            <a:endParaRPr sz="900">
              <a:solidFill>
                <a:schemeClr val="dk2"/>
              </a:solidFill>
              <a:latin typeface="Lato"/>
              <a:ea typeface="Lato"/>
              <a:cs typeface="Lato"/>
              <a:sym typeface="Lato"/>
            </a:endParaRPr>
          </a:p>
        </p:txBody>
      </p:sp>
      <p:sp>
        <p:nvSpPr>
          <p:cNvPr id="463" name="Google Shape;463;p37"/>
          <p:cNvSpPr/>
          <p:nvPr/>
        </p:nvSpPr>
        <p:spPr>
          <a:xfrm>
            <a:off x="2482100" y="4410225"/>
            <a:ext cx="794016" cy="270324"/>
          </a:xfrm>
          <a:prstGeom prst="flowChartTerminator">
            <a:avLst/>
          </a:prstGeom>
          <a:solidFill>
            <a:srgbClr val="C9DAF8"/>
          </a:solidFill>
          <a:ln w="38100"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Lato"/>
                <a:ea typeface="Lato"/>
                <a:cs typeface="Lato"/>
                <a:sym typeface="Lato"/>
              </a:rPr>
              <a:t>Motor Command</a:t>
            </a:r>
            <a:endParaRPr sz="900">
              <a:solidFill>
                <a:schemeClr val="dk2"/>
              </a:solidFill>
              <a:latin typeface="Lato"/>
              <a:ea typeface="Lato"/>
              <a:cs typeface="Lato"/>
              <a:sym typeface="Lato"/>
            </a:endParaRPr>
          </a:p>
        </p:txBody>
      </p:sp>
      <p:sp>
        <p:nvSpPr>
          <p:cNvPr id="464" name="Google Shape;464;p37"/>
          <p:cNvSpPr/>
          <p:nvPr/>
        </p:nvSpPr>
        <p:spPr>
          <a:xfrm>
            <a:off x="1306488" y="2742250"/>
            <a:ext cx="634500" cy="270324"/>
          </a:xfrm>
          <a:prstGeom prst="flowChartTerminator">
            <a:avLst/>
          </a:prstGeom>
          <a:solidFill>
            <a:srgbClr val="C9DAF8"/>
          </a:solidFill>
          <a:ln w="38100"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chemeClr val="dk2"/>
                </a:solidFill>
                <a:latin typeface="Lato"/>
                <a:ea typeface="Lato"/>
                <a:cs typeface="Lato"/>
                <a:sym typeface="Lato"/>
              </a:rPr>
              <a:t>Sensor Data</a:t>
            </a:r>
            <a:endParaRPr sz="900">
              <a:solidFill>
                <a:schemeClr val="dk2"/>
              </a:solidFill>
              <a:latin typeface="Lato"/>
              <a:ea typeface="Lato"/>
              <a:cs typeface="Lato"/>
              <a:sym typeface="Lato"/>
            </a:endParaRPr>
          </a:p>
        </p:txBody>
      </p:sp>
      <p:sp>
        <p:nvSpPr>
          <p:cNvPr id="465" name="Google Shape;465;p37"/>
          <p:cNvSpPr/>
          <p:nvPr/>
        </p:nvSpPr>
        <p:spPr>
          <a:xfrm>
            <a:off x="189875" y="3468325"/>
            <a:ext cx="816318" cy="229230"/>
          </a:xfrm>
          <a:prstGeom prst="flowChartTerminator">
            <a:avLst/>
          </a:prstGeom>
          <a:solidFill>
            <a:srgbClr val="C9DAF8"/>
          </a:solidFill>
          <a:ln w="38100"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Lato"/>
                <a:ea typeface="Lato"/>
                <a:cs typeface="Lato"/>
                <a:sym typeface="Lato"/>
              </a:rPr>
              <a:t>Webpage</a:t>
            </a:r>
            <a:endParaRPr sz="900">
              <a:solidFill>
                <a:schemeClr val="dk2"/>
              </a:solidFill>
              <a:latin typeface="Lato"/>
              <a:ea typeface="Lato"/>
              <a:cs typeface="Lato"/>
              <a:sym typeface="Lato"/>
            </a:endParaRPr>
          </a:p>
        </p:txBody>
      </p:sp>
      <p:sp>
        <p:nvSpPr>
          <p:cNvPr id="466" name="Google Shape;466;p37"/>
          <p:cNvSpPr/>
          <p:nvPr/>
        </p:nvSpPr>
        <p:spPr>
          <a:xfrm>
            <a:off x="2163500" y="3597425"/>
            <a:ext cx="816300" cy="185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dk2"/>
                </a:solidFill>
                <a:latin typeface="Lato"/>
                <a:ea typeface="Lato"/>
                <a:cs typeface="Lato"/>
                <a:sym typeface="Lato"/>
              </a:rPr>
              <a:t>120 VAC</a:t>
            </a:r>
            <a:endParaRPr sz="700">
              <a:solidFill>
                <a:schemeClr val="dk2"/>
              </a:solidFill>
              <a:latin typeface="Lato"/>
              <a:ea typeface="Lato"/>
              <a:cs typeface="Lato"/>
              <a:sym typeface="Lato"/>
            </a:endParaRPr>
          </a:p>
        </p:txBody>
      </p:sp>
      <p:cxnSp>
        <p:nvCxnSpPr>
          <p:cNvPr id="467" name="Google Shape;467;p37"/>
          <p:cNvCxnSpPr>
            <a:stCxn id="466" idx="4"/>
            <a:endCxn id="454" idx="0"/>
          </p:cNvCxnSpPr>
          <p:nvPr/>
        </p:nvCxnSpPr>
        <p:spPr>
          <a:xfrm rot="-5400000" flipH="1">
            <a:off x="2601350" y="3753425"/>
            <a:ext cx="97500" cy="156900"/>
          </a:xfrm>
          <a:prstGeom prst="curvedConnector3">
            <a:avLst>
              <a:gd name="adj1" fmla="val 49962"/>
            </a:avLst>
          </a:prstGeom>
          <a:noFill/>
          <a:ln w="19050" cap="flat" cmpd="sng">
            <a:solidFill>
              <a:schemeClr val="dk2"/>
            </a:solidFill>
            <a:prstDash val="solid"/>
            <a:round/>
            <a:headEnd type="none" w="med" len="med"/>
            <a:tailEnd type="none" w="med" len="med"/>
          </a:ln>
        </p:spPr>
      </p:cxnSp>
      <p:sp>
        <p:nvSpPr>
          <p:cNvPr id="468" name="Google Shape;468;p3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Critical Project Elements</a:t>
            </a:r>
            <a:endParaRPr/>
          </a:p>
        </p:txBody>
      </p:sp>
      <p:grpSp>
        <p:nvGrpSpPr>
          <p:cNvPr id="474" name="Google Shape;474;p38"/>
          <p:cNvGrpSpPr/>
          <p:nvPr/>
        </p:nvGrpSpPr>
        <p:grpSpPr>
          <a:xfrm>
            <a:off x="5615810" y="2379628"/>
            <a:ext cx="2893175" cy="1919820"/>
            <a:chOff x="696825" y="1381750"/>
            <a:chExt cx="2737675" cy="1982875"/>
          </a:xfrm>
        </p:grpSpPr>
        <p:pic>
          <p:nvPicPr>
            <p:cNvPr id="475" name="Google Shape;475;p38"/>
            <p:cNvPicPr preferRelativeResize="0"/>
            <p:nvPr/>
          </p:nvPicPr>
          <p:blipFill rotWithShape="1">
            <a:blip r:embed="rId3">
              <a:alphaModFix/>
            </a:blip>
            <a:srcRect l="26034" t="28203" r="37109" b="29116"/>
            <a:stretch/>
          </p:blipFill>
          <p:spPr>
            <a:xfrm>
              <a:off x="696825" y="1381750"/>
              <a:ext cx="2737675" cy="1930025"/>
            </a:xfrm>
            <a:prstGeom prst="rect">
              <a:avLst/>
            </a:prstGeom>
            <a:noFill/>
            <a:ln>
              <a:noFill/>
            </a:ln>
          </p:spPr>
        </p:pic>
        <p:cxnSp>
          <p:nvCxnSpPr>
            <p:cNvPr id="476" name="Google Shape;476;p38"/>
            <p:cNvCxnSpPr/>
            <p:nvPr/>
          </p:nvCxnSpPr>
          <p:spPr>
            <a:xfrm>
              <a:off x="1278975" y="2497200"/>
              <a:ext cx="714000" cy="687300"/>
            </a:xfrm>
            <a:prstGeom prst="straightConnector1">
              <a:avLst/>
            </a:prstGeom>
            <a:noFill/>
            <a:ln w="9525" cap="flat" cmpd="sng">
              <a:solidFill>
                <a:srgbClr val="EB5600"/>
              </a:solidFill>
              <a:prstDash val="solid"/>
              <a:round/>
              <a:headEnd type="none" w="med" len="med"/>
              <a:tailEnd type="none" w="med" len="med"/>
            </a:ln>
          </p:spPr>
        </p:cxnSp>
        <p:cxnSp>
          <p:nvCxnSpPr>
            <p:cNvPr id="477" name="Google Shape;477;p38"/>
            <p:cNvCxnSpPr/>
            <p:nvPr/>
          </p:nvCxnSpPr>
          <p:spPr>
            <a:xfrm flipH="1">
              <a:off x="1992875" y="2230550"/>
              <a:ext cx="992700" cy="957000"/>
            </a:xfrm>
            <a:prstGeom prst="straightConnector1">
              <a:avLst/>
            </a:prstGeom>
            <a:noFill/>
            <a:ln w="9525" cap="flat" cmpd="sng">
              <a:solidFill>
                <a:srgbClr val="EB5600"/>
              </a:solidFill>
              <a:prstDash val="solid"/>
              <a:round/>
              <a:headEnd type="none" w="med" len="med"/>
              <a:tailEnd type="none" w="med" len="med"/>
            </a:ln>
          </p:spPr>
        </p:cxnSp>
        <p:cxnSp>
          <p:nvCxnSpPr>
            <p:cNvPr id="478" name="Google Shape;478;p38"/>
            <p:cNvCxnSpPr/>
            <p:nvPr/>
          </p:nvCxnSpPr>
          <p:spPr>
            <a:xfrm rot="10800000" flipH="1">
              <a:off x="1270100" y="3187475"/>
              <a:ext cx="1724400" cy="6000"/>
            </a:xfrm>
            <a:prstGeom prst="straightConnector1">
              <a:avLst/>
            </a:prstGeom>
            <a:noFill/>
            <a:ln w="9525" cap="flat" cmpd="sng">
              <a:solidFill>
                <a:srgbClr val="EB5600"/>
              </a:solidFill>
              <a:prstDash val="dash"/>
              <a:round/>
              <a:headEnd type="none" w="med" len="med"/>
              <a:tailEnd type="none" w="med" len="med"/>
            </a:ln>
          </p:spPr>
        </p:cxnSp>
        <p:sp>
          <p:nvSpPr>
            <p:cNvPr id="479" name="Google Shape;479;p38"/>
            <p:cNvSpPr/>
            <p:nvPr/>
          </p:nvSpPr>
          <p:spPr>
            <a:xfrm rot="1535535">
              <a:off x="1978506" y="2965303"/>
              <a:ext cx="292386" cy="353444"/>
            </a:xfrm>
            <a:prstGeom prst="arc">
              <a:avLst>
                <a:gd name="adj1" fmla="val 16377697"/>
                <a:gd name="adj2" fmla="val 21075391"/>
              </a:avLst>
            </a:prstGeom>
            <a:noFill/>
            <a:ln w="19050" cap="flat" cmpd="sng">
              <a:solidFill>
                <a:srgbClr val="EB56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8"/>
            <p:cNvSpPr/>
            <p:nvPr/>
          </p:nvSpPr>
          <p:spPr>
            <a:xfrm rot="-7303416">
              <a:off x="1730579" y="2973016"/>
              <a:ext cx="290973" cy="281814"/>
            </a:xfrm>
            <a:prstGeom prst="arc">
              <a:avLst>
                <a:gd name="adj1" fmla="val 16200000"/>
                <a:gd name="adj2" fmla="val 21333709"/>
              </a:avLst>
            </a:prstGeom>
            <a:noFill/>
            <a:ln w="19050" cap="flat" cmpd="sng">
              <a:solidFill>
                <a:srgbClr val="EB56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8"/>
            <p:cNvSpPr txBox="1"/>
            <p:nvPr/>
          </p:nvSpPr>
          <p:spPr>
            <a:xfrm>
              <a:off x="2260950" y="2800350"/>
              <a:ext cx="3798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1A1A1A"/>
                  </a:solidFill>
                  <a:highlight>
                    <a:srgbClr val="FFFFFF"/>
                  </a:highlight>
                  <a:latin typeface="Lato"/>
                  <a:ea typeface="Lato"/>
                  <a:cs typeface="Lato"/>
                  <a:sym typeface="Lato"/>
                </a:rPr>
                <a:t>α</a:t>
              </a:r>
              <a:endParaRPr sz="1800">
                <a:solidFill>
                  <a:srgbClr val="1A1A1A"/>
                </a:solidFill>
                <a:highlight>
                  <a:srgbClr val="FFFFFF"/>
                </a:highlight>
                <a:latin typeface="Lato"/>
                <a:ea typeface="Lato"/>
                <a:cs typeface="Lato"/>
                <a:sym typeface="Lato"/>
              </a:endParaRPr>
            </a:p>
          </p:txBody>
        </p:sp>
        <p:sp>
          <p:nvSpPr>
            <p:cNvPr id="482" name="Google Shape;482;p38"/>
            <p:cNvSpPr txBox="1"/>
            <p:nvPr/>
          </p:nvSpPr>
          <p:spPr>
            <a:xfrm>
              <a:off x="1472950" y="2800350"/>
              <a:ext cx="3798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1A1A1A"/>
                  </a:solidFill>
                  <a:highlight>
                    <a:srgbClr val="FFFFFF"/>
                  </a:highlight>
                  <a:latin typeface="Lato"/>
                  <a:ea typeface="Lato"/>
                  <a:cs typeface="Lato"/>
                  <a:sym typeface="Lato"/>
                </a:rPr>
                <a:t>γ</a:t>
              </a:r>
              <a:endParaRPr sz="1800">
                <a:solidFill>
                  <a:srgbClr val="1A1A1A"/>
                </a:solidFill>
                <a:highlight>
                  <a:srgbClr val="FFFFFF"/>
                </a:highlight>
                <a:latin typeface="Lato"/>
                <a:ea typeface="Lato"/>
                <a:cs typeface="Lato"/>
                <a:sym typeface="Lato"/>
              </a:endParaRPr>
            </a:p>
          </p:txBody>
        </p:sp>
      </p:grpSp>
      <p:sp>
        <p:nvSpPr>
          <p:cNvPr id="483" name="Google Shape;483;p38"/>
          <p:cNvSpPr txBox="1"/>
          <p:nvPr/>
        </p:nvSpPr>
        <p:spPr>
          <a:xfrm>
            <a:off x="4950275" y="1300000"/>
            <a:ext cx="3773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2"/>
                </a:solidFill>
                <a:latin typeface="Lato"/>
                <a:ea typeface="Lato"/>
                <a:cs typeface="Lato"/>
                <a:sym typeface="Lato"/>
              </a:rPr>
              <a:t>2)     Sliding Load Attachment Speed</a:t>
            </a:r>
            <a:endParaRPr sz="1600">
              <a:solidFill>
                <a:schemeClr val="dk2"/>
              </a:solidFill>
              <a:latin typeface="Lato"/>
              <a:ea typeface="Lato"/>
              <a:cs typeface="Lato"/>
              <a:sym typeface="Lato"/>
            </a:endParaRPr>
          </a:p>
        </p:txBody>
      </p:sp>
      <p:pic>
        <p:nvPicPr>
          <p:cNvPr id="484" name="Google Shape;484;p38"/>
          <p:cNvPicPr preferRelativeResize="0"/>
          <p:nvPr/>
        </p:nvPicPr>
        <p:blipFill>
          <a:blip r:embed="rId4">
            <a:alphaModFix/>
          </a:blip>
          <a:stretch>
            <a:fillRect/>
          </a:stretch>
        </p:blipFill>
        <p:spPr>
          <a:xfrm>
            <a:off x="248313" y="2322711"/>
            <a:ext cx="483748" cy="935623"/>
          </a:xfrm>
          <a:prstGeom prst="rect">
            <a:avLst/>
          </a:prstGeom>
          <a:noFill/>
          <a:ln>
            <a:noFill/>
          </a:ln>
        </p:spPr>
      </p:pic>
      <p:pic>
        <p:nvPicPr>
          <p:cNvPr id="485" name="Google Shape;485;p38"/>
          <p:cNvPicPr preferRelativeResize="0"/>
          <p:nvPr/>
        </p:nvPicPr>
        <p:blipFill>
          <a:blip r:embed="rId5">
            <a:alphaModFix/>
          </a:blip>
          <a:stretch>
            <a:fillRect/>
          </a:stretch>
        </p:blipFill>
        <p:spPr>
          <a:xfrm>
            <a:off x="203950" y="1415261"/>
            <a:ext cx="572473" cy="728239"/>
          </a:xfrm>
          <a:prstGeom prst="rect">
            <a:avLst/>
          </a:prstGeom>
          <a:noFill/>
          <a:ln>
            <a:noFill/>
          </a:ln>
        </p:spPr>
      </p:pic>
      <p:grpSp>
        <p:nvGrpSpPr>
          <p:cNvPr id="486" name="Google Shape;486;p38"/>
          <p:cNvGrpSpPr/>
          <p:nvPr/>
        </p:nvGrpSpPr>
        <p:grpSpPr>
          <a:xfrm>
            <a:off x="432409" y="1704737"/>
            <a:ext cx="3827527" cy="2810607"/>
            <a:chOff x="2844225" y="1573425"/>
            <a:chExt cx="4360363" cy="3349550"/>
          </a:xfrm>
        </p:grpSpPr>
        <p:pic>
          <p:nvPicPr>
            <p:cNvPr id="487" name="Google Shape;487;p38"/>
            <p:cNvPicPr preferRelativeResize="0"/>
            <p:nvPr/>
          </p:nvPicPr>
          <p:blipFill rotWithShape="1">
            <a:blip r:embed="rId6">
              <a:alphaModFix/>
            </a:blip>
            <a:srcRect l="37234" t="13829" r="23060" b="14955"/>
            <a:stretch/>
          </p:blipFill>
          <p:spPr>
            <a:xfrm>
              <a:off x="4284359" y="1695636"/>
              <a:ext cx="2920229" cy="2797624"/>
            </a:xfrm>
            <a:prstGeom prst="rect">
              <a:avLst/>
            </a:prstGeom>
            <a:noFill/>
            <a:ln>
              <a:noFill/>
            </a:ln>
          </p:spPr>
        </p:pic>
        <p:sp>
          <p:nvSpPr>
            <p:cNvPr id="488" name="Google Shape;488;p38"/>
            <p:cNvSpPr/>
            <p:nvPr/>
          </p:nvSpPr>
          <p:spPr>
            <a:xfrm>
              <a:off x="5717789" y="4156399"/>
              <a:ext cx="257400" cy="216900"/>
            </a:xfrm>
            <a:prstGeom prst="ellipse">
              <a:avLst/>
            </a:prstGeom>
            <a:solidFill>
              <a:srgbClr val="FFFFFF"/>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9" name="Google Shape;489;p38"/>
            <p:cNvCxnSpPr>
              <a:stCxn id="488" idx="1"/>
            </p:cNvCxnSpPr>
            <p:nvPr/>
          </p:nvCxnSpPr>
          <p:spPr>
            <a:xfrm rot="10800000">
              <a:off x="4441185" y="2075563"/>
              <a:ext cx="1314300" cy="2112600"/>
            </a:xfrm>
            <a:prstGeom prst="straightConnector1">
              <a:avLst/>
            </a:prstGeom>
            <a:noFill/>
            <a:ln w="19050" cap="flat" cmpd="sng">
              <a:solidFill>
                <a:srgbClr val="1A1A1A"/>
              </a:solidFill>
              <a:prstDash val="dash"/>
              <a:round/>
              <a:headEnd type="none" w="med" len="med"/>
              <a:tailEnd type="none" w="med" len="med"/>
            </a:ln>
          </p:spPr>
        </p:cxnSp>
        <p:cxnSp>
          <p:nvCxnSpPr>
            <p:cNvPr id="490" name="Google Shape;490;p38"/>
            <p:cNvCxnSpPr>
              <a:stCxn id="488" idx="7"/>
            </p:cNvCxnSpPr>
            <p:nvPr/>
          </p:nvCxnSpPr>
          <p:spPr>
            <a:xfrm rot="10800000" flipH="1">
              <a:off x="5937494" y="2093863"/>
              <a:ext cx="1142700" cy="2094300"/>
            </a:xfrm>
            <a:prstGeom prst="straightConnector1">
              <a:avLst/>
            </a:prstGeom>
            <a:noFill/>
            <a:ln w="19050" cap="flat" cmpd="sng">
              <a:solidFill>
                <a:srgbClr val="1A1A1A"/>
              </a:solidFill>
              <a:prstDash val="dash"/>
              <a:round/>
              <a:headEnd type="none" w="med" len="med"/>
              <a:tailEnd type="none" w="med" len="med"/>
            </a:ln>
          </p:spPr>
        </p:cxnSp>
        <p:pic>
          <p:nvPicPr>
            <p:cNvPr id="491" name="Google Shape;491;p38"/>
            <p:cNvPicPr preferRelativeResize="0"/>
            <p:nvPr/>
          </p:nvPicPr>
          <p:blipFill>
            <a:blip r:embed="rId7">
              <a:alphaModFix/>
            </a:blip>
            <a:stretch>
              <a:fillRect/>
            </a:stretch>
          </p:blipFill>
          <p:spPr>
            <a:xfrm rot="5400000">
              <a:off x="5624116" y="4008995"/>
              <a:ext cx="444621" cy="468219"/>
            </a:xfrm>
            <a:prstGeom prst="rect">
              <a:avLst/>
            </a:prstGeom>
            <a:noFill/>
            <a:ln>
              <a:noFill/>
            </a:ln>
          </p:spPr>
        </p:pic>
        <p:sp>
          <p:nvSpPr>
            <p:cNvPr id="492" name="Google Shape;492;p38"/>
            <p:cNvSpPr/>
            <p:nvPr/>
          </p:nvSpPr>
          <p:spPr>
            <a:xfrm rot="5400000">
              <a:off x="5443595" y="614475"/>
              <a:ext cx="601800" cy="2519700"/>
            </a:xfrm>
            <a:prstGeom prst="curvedRightArrow">
              <a:avLst>
                <a:gd name="adj1" fmla="val 25000"/>
                <a:gd name="adj2" fmla="val 50000"/>
                <a:gd name="adj3" fmla="val 25000"/>
              </a:avLst>
            </a:prstGeom>
            <a:solidFill>
              <a:srgbClr val="FF00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3" name="Google Shape;493;p38"/>
            <p:cNvCxnSpPr>
              <a:stCxn id="494" idx="3"/>
              <a:endCxn id="491" idx="2"/>
            </p:cNvCxnSpPr>
            <p:nvPr/>
          </p:nvCxnSpPr>
          <p:spPr>
            <a:xfrm rot="10800000" flipH="1">
              <a:off x="4010625" y="4243025"/>
              <a:ext cx="1601700" cy="331500"/>
            </a:xfrm>
            <a:prstGeom prst="straightConnector1">
              <a:avLst/>
            </a:prstGeom>
            <a:noFill/>
            <a:ln w="19050" cap="flat" cmpd="sng">
              <a:solidFill>
                <a:srgbClr val="FF0000"/>
              </a:solidFill>
              <a:prstDash val="solid"/>
              <a:round/>
              <a:headEnd type="none" w="med" len="med"/>
              <a:tailEnd type="triangle" w="med" len="med"/>
            </a:ln>
          </p:spPr>
        </p:cxnSp>
        <p:sp>
          <p:nvSpPr>
            <p:cNvPr id="495" name="Google Shape;495;p38"/>
            <p:cNvSpPr/>
            <p:nvPr/>
          </p:nvSpPr>
          <p:spPr>
            <a:xfrm>
              <a:off x="5433825" y="2814798"/>
              <a:ext cx="121500" cy="116100"/>
            </a:xfrm>
            <a:prstGeom prst="ellipse">
              <a:avLst/>
            </a:prstGeom>
            <a:solidFill>
              <a:srgbClr val="E9EDEE"/>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8"/>
            <p:cNvSpPr/>
            <p:nvPr/>
          </p:nvSpPr>
          <p:spPr>
            <a:xfrm>
              <a:off x="5975197" y="2814805"/>
              <a:ext cx="121500" cy="116100"/>
            </a:xfrm>
            <a:prstGeom prst="ellipse">
              <a:avLst/>
            </a:prstGeom>
            <a:solidFill>
              <a:srgbClr val="E9EDEE"/>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8"/>
            <p:cNvSpPr/>
            <p:nvPr/>
          </p:nvSpPr>
          <p:spPr>
            <a:xfrm>
              <a:off x="5735639" y="2399043"/>
              <a:ext cx="121500" cy="116100"/>
            </a:xfrm>
            <a:prstGeom prst="ellipse">
              <a:avLst/>
            </a:prstGeom>
            <a:solidFill>
              <a:srgbClr val="E9EDEE"/>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8" name="Google Shape;498;p38"/>
            <p:cNvCxnSpPr>
              <a:stCxn id="499" idx="0"/>
              <a:endCxn id="495" idx="3"/>
            </p:cNvCxnSpPr>
            <p:nvPr/>
          </p:nvCxnSpPr>
          <p:spPr>
            <a:xfrm rot="10800000" flipH="1">
              <a:off x="3806641" y="2913884"/>
              <a:ext cx="1644900" cy="495900"/>
            </a:xfrm>
            <a:prstGeom prst="straightConnector1">
              <a:avLst/>
            </a:prstGeom>
            <a:noFill/>
            <a:ln w="19050" cap="flat" cmpd="sng">
              <a:solidFill>
                <a:srgbClr val="FF0000"/>
              </a:solidFill>
              <a:prstDash val="solid"/>
              <a:round/>
              <a:headEnd type="none" w="med" len="med"/>
              <a:tailEnd type="triangle" w="med" len="med"/>
            </a:ln>
          </p:spPr>
        </p:cxnSp>
        <p:cxnSp>
          <p:nvCxnSpPr>
            <p:cNvPr id="500" name="Google Shape;500;p38"/>
            <p:cNvCxnSpPr>
              <a:stCxn id="499" idx="0"/>
              <a:endCxn id="496" idx="3"/>
            </p:cNvCxnSpPr>
            <p:nvPr/>
          </p:nvCxnSpPr>
          <p:spPr>
            <a:xfrm rot="10800000" flipH="1">
              <a:off x="3806641" y="2913884"/>
              <a:ext cx="2186400" cy="495900"/>
            </a:xfrm>
            <a:prstGeom prst="straightConnector1">
              <a:avLst/>
            </a:prstGeom>
            <a:noFill/>
            <a:ln w="19050" cap="flat" cmpd="sng">
              <a:solidFill>
                <a:srgbClr val="FF0000"/>
              </a:solidFill>
              <a:prstDash val="solid"/>
              <a:round/>
              <a:headEnd type="none" w="med" len="med"/>
              <a:tailEnd type="triangle" w="med" len="med"/>
            </a:ln>
          </p:spPr>
        </p:cxnSp>
        <p:cxnSp>
          <p:nvCxnSpPr>
            <p:cNvPr id="501" name="Google Shape;501;p38"/>
            <p:cNvCxnSpPr>
              <a:stCxn id="499" idx="0"/>
              <a:endCxn id="497" idx="3"/>
            </p:cNvCxnSpPr>
            <p:nvPr/>
          </p:nvCxnSpPr>
          <p:spPr>
            <a:xfrm rot="10800000" flipH="1">
              <a:off x="3806641" y="2498084"/>
              <a:ext cx="1946700" cy="911700"/>
            </a:xfrm>
            <a:prstGeom prst="straightConnector1">
              <a:avLst/>
            </a:prstGeom>
            <a:noFill/>
            <a:ln w="19050" cap="flat" cmpd="sng">
              <a:solidFill>
                <a:srgbClr val="FF0000"/>
              </a:solidFill>
              <a:prstDash val="solid"/>
              <a:round/>
              <a:headEnd type="none" w="med" len="med"/>
              <a:tailEnd type="triangle" w="med" len="med"/>
            </a:ln>
          </p:spPr>
        </p:cxnSp>
        <p:sp>
          <p:nvSpPr>
            <p:cNvPr id="494" name="Google Shape;494;p38"/>
            <p:cNvSpPr txBox="1"/>
            <p:nvPr/>
          </p:nvSpPr>
          <p:spPr>
            <a:xfrm>
              <a:off x="2844225" y="4226075"/>
              <a:ext cx="1166400" cy="696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Thrust Bearing</a:t>
              </a:r>
              <a:endParaRPr sz="1300">
                <a:latin typeface="Lato"/>
                <a:ea typeface="Lato"/>
                <a:cs typeface="Lato"/>
                <a:sym typeface="Lato"/>
              </a:endParaRPr>
            </a:p>
          </p:txBody>
        </p:sp>
        <p:sp>
          <p:nvSpPr>
            <p:cNvPr id="499" name="Google Shape;499;p38"/>
            <p:cNvSpPr txBox="1"/>
            <p:nvPr/>
          </p:nvSpPr>
          <p:spPr>
            <a:xfrm>
              <a:off x="3328891" y="3409784"/>
              <a:ext cx="955500" cy="696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Ball Bearings</a:t>
              </a:r>
              <a:endParaRPr sz="1300">
                <a:latin typeface="Lato"/>
                <a:ea typeface="Lato"/>
                <a:cs typeface="Lato"/>
                <a:sym typeface="Lato"/>
              </a:endParaRPr>
            </a:p>
          </p:txBody>
        </p:sp>
      </p:grpSp>
      <p:sp>
        <p:nvSpPr>
          <p:cNvPr id="502" name="Google Shape;502;p38"/>
          <p:cNvSpPr txBox="1"/>
          <p:nvPr/>
        </p:nvSpPr>
        <p:spPr>
          <a:xfrm>
            <a:off x="1152901" y="1300000"/>
            <a:ext cx="2540700" cy="4311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chemeClr val="dk2"/>
              </a:buClr>
              <a:buSzPts val="1600"/>
              <a:buFont typeface="Lato"/>
              <a:buAutoNum type="arabicParenR"/>
            </a:pPr>
            <a:r>
              <a:rPr lang="en" sz="1600">
                <a:solidFill>
                  <a:schemeClr val="dk2"/>
                </a:solidFill>
                <a:latin typeface="Lato"/>
                <a:ea typeface="Lato"/>
                <a:cs typeface="Lato"/>
                <a:sym typeface="Lato"/>
              </a:rPr>
              <a:t>Friction Mitigation</a:t>
            </a:r>
            <a:endParaRPr sz="1600">
              <a:solidFill>
                <a:schemeClr val="dk2"/>
              </a:solidFill>
              <a:latin typeface="Lato"/>
              <a:ea typeface="Lato"/>
              <a:cs typeface="Lato"/>
              <a:sym typeface="Lato"/>
            </a:endParaRPr>
          </a:p>
        </p:txBody>
      </p:sp>
      <p:sp>
        <p:nvSpPr>
          <p:cNvPr id="503" name="Google Shape;503;p38"/>
          <p:cNvSpPr txBox="1"/>
          <p:nvPr/>
        </p:nvSpPr>
        <p:spPr>
          <a:xfrm>
            <a:off x="820774" y="2028237"/>
            <a:ext cx="715500" cy="384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Pulleys</a:t>
            </a:r>
            <a:endParaRPr sz="1300">
              <a:latin typeface="Lato"/>
              <a:ea typeface="Lato"/>
              <a:cs typeface="Lato"/>
              <a:sym typeface="Lato"/>
            </a:endParaRPr>
          </a:p>
        </p:txBody>
      </p:sp>
      <p:pic>
        <p:nvPicPr>
          <p:cNvPr id="504" name="Google Shape;504;p38"/>
          <p:cNvPicPr preferRelativeResize="0"/>
          <p:nvPr/>
        </p:nvPicPr>
        <p:blipFill rotWithShape="1">
          <a:blip r:embed="rId8">
            <a:alphaModFix/>
          </a:blip>
          <a:srcRect l="33717" t="19837" r="14185" b="27218"/>
          <a:stretch/>
        </p:blipFill>
        <p:spPr>
          <a:xfrm>
            <a:off x="5171100" y="1746399"/>
            <a:ext cx="2135438" cy="1076018"/>
          </a:xfrm>
          <a:prstGeom prst="rect">
            <a:avLst/>
          </a:prstGeom>
          <a:noFill/>
          <a:ln>
            <a:noFill/>
          </a:ln>
        </p:spPr>
      </p:pic>
      <p:cxnSp>
        <p:nvCxnSpPr>
          <p:cNvPr id="505" name="Google Shape;505;p38"/>
          <p:cNvCxnSpPr>
            <a:endCxn id="504" idx="2"/>
          </p:cNvCxnSpPr>
          <p:nvPr/>
        </p:nvCxnSpPr>
        <p:spPr>
          <a:xfrm rot="10800000">
            <a:off x="6238819" y="2822417"/>
            <a:ext cx="807000" cy="1181400"/>
          </a:xfrm>
          <a:prstGeom prst="straightConnector1">
            <a:avLst/>
          </a:prstGeom>
          <a:noFill/>
          <a:ln w="38100" cap="flat" cmpd="sng">
            <a:solidFill>
              <a:srgbClr val="FF0000"/>
            </a:solidFill>
            <a:prstDash val="solid"/>
            <a:round/>
            <a:headEnd type="none" w="med" len="med"/>
            <a:tailEnd type="triangle" w="med" len="med"/>
          </a:ln>
        </p:spPr>
      </p:cxnSp>
      <p:graphicFrame>
        <p:nvGraphicFramePr>
          <p:cNvPr id="506" name="Google Shape;506;p38"/>
          <p:cNvGraphicFramePr/>
          <p:nvPr/>
        </p:nvGraphicFramePr>
        <p:xfrm>
          <a:off x="4505125" y="4490150"/>
          <a:ext cx="3000000" cy="3000000"/>
        </p:xfrm>
        <a:graphic>
          <a:graphicData uri="http://schemas.openxmlformats.org/drawingml/2006/table">
            <a:tbl>
              <a:tblPr>
                <a:noFill/>
                <a:tableStyleId>{75D779DE-6FEA-427D-A255-51E7C69A2D2E}</a:tableStyleId>
              </a:tblPr>
              <a:tblGrid>
                <a:gridCol w="417600">
                  <a:extLst>
                    <a:ext uri="{9D8B030D-6E8A-4147-A177-3AD203B41FA5}">
                      <a16:colId xmlns:a16="http://schemas.microsoft.com/office/drawing/2014/main" val="20000"/>
                    </a:ext>
                  </a:extLst>
                </a:gridCol>
                <a:gridCol w="3195475">
                  <a:extLst>
                    <a:ext uri="{9D8B030D-6E8A-4147-A177-3AD203B41FA5}">
                      <a16:colId xmlns:a16="http://schemas.microsoft.com/office/drawing/2014/main" val="20001"/>
                    </a:ext>
                  </a:extLst>
                </a:gridCol>
                <a:gridCol w="937500">
                  <a:extLst>
                    <a:ext uri="{9D8B030D-6E8A-4147-A177-3AD203B41FA5}">
                      <a16:colId xmlns:a16="http://schemas.microsoft.com/office/drawing/2014/main" val="20002"/>
                    </a:ext>
                  </a:extLst>
                </a:gridCol>
              </a:tblGrid>
              <a:tr h="594325">
                <a:tc>
                  <a:txBody>
                    <a:bodyPr/>
                    <a:lstStyle/>
                    <a:p>
                      <a:pPr marL="0" lvl="0" indent="0" algn="ctr" rtl="0">
                        <a:spcBef>
                          <a:spcPts val="0"/>
                        </a:spcBef>
                        <a:spcAft>
                          <a:spcPts val="0"/>
                        </a:spcAft>
                        <a:buNone/>
                      </a:pPr>
                      <a:r>
                        <a:rPr lang="en" sz="900" b="1">
                          <a:solidFill>
                            <a:schemeClr val="dk2"/>
                          </a:solidFill>
                          <a:latin typeface="Lato"/>
                          <a:ea typeface="Lato"/>
                          <a:cs typeface="Lato"/>
                          <a:sym typeface="Lato"/>
                        </a:rPr>
                        <a:t>F2</a:t>
                      </a:r>
                      <a:endParaRPr sz="900" b="1">
                        <a:solidFill>
                          <a:schemeClr val="dk2"/>
                        </a:solidFill>
                        <a:latin typeface="Lato"/>
                        <a:ea typeface="Lato"/>
                        <a:cs typeface="Lato"/>
                        <a:sym typeface="Lato"/>
                      </a:endParaRPr>
                    </a:p>
                  </a:txBody>
                  <a:tcPr marL="91425" marR="91425" marT="91425" marB="91425" anchor="ctr">
                    <a:solidFill>
                      <a:srgbClr val="FFE599"/>
                    </a:solidFill>
                  </a:tcPr>
                </a:tc>
                <a:tc>
                  <a:txBody>
                    <a:bodyPr/>
                    <a:lstStyle/>
                    <a:p>
                      <a:pPr marL="0" lvl="0" indent="0" algn="ctr" rtl="0">
                        <a:spcBef>
                          <a:spcPts val="0"/>
                        </a:spcBef>
                        <a:spcAft>
                          <a:spcPts val="0"/>
                        </a:spcAft>
                        <a:buNone/>
                      </a:pPr>
                      <a:r>
                        <a:rPr lang="en" sz="900" b="1">
                          <a:solidFill>
                            <a:schemeClr val="dk2"/>
                          </a:solidFill>
                          <a:latin typeface="Lato"/>
                          <a:ea typeface="Lato"/>
                          <a:cs typeface="Lato"/>
                          <a:sym typeface="Lato"/>
                        </a:rPr>
                        <a:t>The device shall generate a gravity vector that does not deviate greater than an angle of 2 degrees from the true perpendicular to the support surface</a:t>
                      </a:r>
                      <a:endParaRPr sz="900" b="1">
                        <a:solidFill>
                          <a:schemeClr val="dk2"/>
                        </a:solidFill>
                        <a:latin typeface="Lato"/>
                        <a:ea typeface="Lato"/>
                        <a:cs typeface="Lato"/>
                        <a:sym typeface="Lato"/>
                      </a:endParaRPr>
                    </a:p>
                  </a:txBody>
                  <a:tcPr marL="91425" marR="91425" marT="91425" marB="91425" anchor="ctr">
                    <a:solidFill>
                      <a:srgbClr val="FFE599"/>
                    </a:solidFill>
                  </a:tcPr>
                </a:tc>
                <a:tc>
                  <a:txBody>
                    <a:bodyPr/>
                    <a:lstStyle/>
                    <a:p>
                      <a:pPr marL="0" lvl="0" indent="0" algn="ctr" rtl="0">
                        <a:spcBef>
                          <a:spcPts val="0"/>
                        </a:spcBef>
                        <a:spcAft>
                          <a:spcPts val="0"/>
                        </a:spcAft>
                        <a:buNone/>
                      </a:pPr>
                      <a:r>
                        <a:rPr lang="en" sz="900" b="1">
                          <a:solidFill>
                            <a:schemeClr val="dk2"/>
                          </a:solidFill>
                          <a:latin typeface="Lato"/>
                          <a:ea typeface="Lato"/>
                          <a:cs typeface="Lato"/>
                          <a:sym typeface="Lato"/>
                        </a:rPr>
                        <a:t>Angle Measurement</a:t>
                      </a:r>
                      <a:endParaRPr sz="900" b="1">
                        <a:solidFill>
                          <a:schemeClr val="dk2"/>
                        </a:solidFill>
                        <a:latin typeface="Lato"/>
                        <a:ea typeface="Lato"/>
                        <a:cs typeface="Lato"/>
                        <a:sym typeface="Lato"/>
                      </a:endParaRPr>
                    </a:p>
                  </a:txBody>
                  <a:tcPr marL="91425" marR="91425" marT="91425" marB="91425" anchor="ctr">
                    <a:solidFill>
                      <a:srgbClr val="FFE599"/>
                    </a:solidFill>
                  </a:tcPr>
                </a:tc>
                <a:extLst>
                  <a:ext uri="{0D108BD9-81ED-4DB2-BD59-A6C34878D82A}">
                    <a16:rowId xmlns:a16="http://schemas.microsoft.com/office/drawing/2014/main" val="10000"/>
                  </a:ext>
                </a:extLst>
              </a:tr>
            </a:tbl>
          </a:graphicData>
        </a:graphic>
      </p:graphicFrame>
      <p:graphicFrame>
        <p:nvGraphicFramePr>
          <p:cNvPr id="507" name="Google Shape;507;p38"/>
          <p:cNvGraphicFramePr/>
          <p:nvPr/>
        </p:nvGraphicFramePr>
        <p:xfrm>
          <a:off x="121438" y="4490150"/>
          <a:ext cx="3000000" cy="3000000"/>
        </p:xfrm>
        <a:graphic>
          <a:graphicData uri="http://schemas.openxmlformats.org/drawingml/2006/table">
            <a:tbl>
              <a:tblPr>
                <a:noFill/>
                <a:tableStyleId>{75D779DE-6FEA-427D-A255-51E7C69A2D2E}</a:tableStyleId>
              </a:tblPr>
              <a:tblGrid>
                <a:gridCol w="386550">
                  <a:extLst>
                    <a:ext uri="{9D8B030D-6E8A-4147-A177-3AD203B41FA5}">
                      <a16:colId xmlns:a16="http://schemas.microsoft.com/office/drawing/2014/main" val="20000"/>
                    </a:ext>
                  </a:extLst>
                </a:gridCol>
                <a:gridCol w="2816275">
                  <a:extLst>
                    <a:ext uri="{9D8B030D-6E8A-4147-A177-3AD203B41FA5}">
                      <a16:colId xmlns:a16="http://schemas.microsoft.com/office/drawing/2014/main" val="20001"/>
                    </a:ext>
                  </a:extLst>
                </a:gridCol>
                <a:gridCol w="1009675">
                  <a:extLst>
                    <a:ext uri="{9D8B030D-6E8A-4147-A177-3AD203B41FA5}">
                      <a16:colId xmlns:a16="http://schemas.microsoft.com/office/drawing/2014/main" val="20002"/>
                    </a:ext>
                  </a:extLst>
                </a:gridCol>
              </a:tblGrid>
              <a:tr h="457175">
                <a:tc>
                  <a:txBody>
                    <a:bodyPr/>
                    <a:lstStyle/>
                    <a:p>
                      <a:pPr marL="0" lvl="0" indent="0" algn="ctr" rtl="0">
                        <a:spcBef>
                          <a:spcPts val="0"/>
                        </a:spcBef>
                        <a:spcAft>
                          <a:spcPts val="0"/>
                        </a:spcAft>
                        <a:buNone/>
                      </a:pPr>
                      <a:r>
                        <a:rPr lang="en" sz="900" b="1">
                          <a:solidFill>
                            <a:schemeClr val="dk2"/>
                          </a:solidFill>
                          <a:latin typeface="Lato"/>
                          <a:ea typeface="Lato"/>
                          <a:cs typeface="Lato"/>
                          <a:sym typeface="Lato"/>
                        </a:rPr>
                        <a:t>F3</a:t>
                      </a:r>
                      <a:endParaRPr sz="900" b="1">
                        <a:solidFill>
                          <a:schemeClr val="dk2"/>
                        </a:solidFill>
                        <a:latin typeface="Lato"/>
                        <a:ea typeface="Lato"/>
                        <a:cs typeface="Lato"/>
                        <a:sym typeface="Lato"/>
                      </a:endParaRPr>
                    </a:p>
                  </a:txBody>
                  <a:tcPr marL="91425" marR="91425" marT="91425" marB="91425" anchor="ctr">
                    <a:solidFill>
                      <a:srgbClr val="F9CB9C"/>
                    </a:solidFill>
                  </a:tcPr>
                </a:tc>
                <a:tc>
                  <a:txBody>
                    <a:bodyPr/>
                    <a:lstStyle/>
                    <a:p>
                      <a:pPr marL="0" lvl="0" indent="0" algn="ctr" rtl="0">
                        <a:spcBef>
                          <a:spcPts val="0"/>
                        </a:spcBef>
                        <a:spcAft>
                          <a:spcPts val="0"/>
                        </a:spcAft>
                        <a:buNone/>
                      </a:pPr>
                      <a:r>
                        <a:rPr lang="en" sz="900" b="1">
                          <a:solidFill>
                            <a:schemeClr val="dk2"/>
                          </a:solidFill>
                          <a:latin typeface="Lato"/>
                          <a:ea typeface="Lato"/>
                          <a:cs typeface="Lato"/>
                          <a:sym typeface="Lato"/>
                        </a:rPr>
                        <a:t>The device shall allow for user postural sway by limiting the coefficient of friction present opposite to the direction of sway to 0.3</a:t>
                      </a:r>
                      <a:endParaRPr sz="900" b="1">
                        <a:solidFill>
                          <a:schemeClr val="dk2"/>
                        </a:solidFill>
                        <a:latin typeface="Lato"/>
                        <a:ea typeface="Lato"/>
                        <a:cs typeface="Lato"/>
                        <a:sym typeface="Lato"/>
                      </a:endParaRPr>
                    </a:p>
                  </a:txBody>
                  <a:tcPr marL="91425" marR="91425" marT="91425" marB="91425" anchor="ctr">
                    <a:solidFill>
                      <a:srgbClr val="F9CB9C"/>
                    </a:solidFill>
                  </a:tcPr>
                </a:tc>
                <a:tc>
                  <a:txBody>
                    <a:bodyPr/>
                    <a:lstStyle/>
                    <a:p>
                      <a:pPr marL="0" lvl="0" indent="0" algn="ctr" rtl="0">
                        <a:spcBef>
                          <a:spcPts val="0"/>
                        </a:spcBef>
                        <a:spcAft>
                          <a:spcPts val="0"/>
                        </a:spcAft>
                        <a:buNone/>
                      </a:pPr>
                      <a:r>
                        <a:rPr lang="en" sz="900" b="1">
                          <a:solidFill>
                            <a:schemeClr val="dk2"/>
                          </a:solidFill>
                          <a:latin typeface="Lato"/>
                          <a:ea typeface="Lato"/>
                          <a:cs typeface="Lato"/>
                          <a:sym typeface="Lato"/>
                        </a:rPr>
                        <a:t>Friction Measurement</a:t>
                      </a:r>
                      <a:endParaRPr sz="900" b="1">
                        <a:solidFill>
                          <a:schemeClr val="dk2"/>
                        </a:solidFill>
                        <a:latin typeface="Lato"/>
                        <a:ea typeface="Lato"/>
                        <a:cs typeface="Lato"/>
                        <a:sym typeface="Lato"/>
                      </a:endParaRPr>
                    </a:p>
                  </a:txBody>
                  <a:tcPr marL="91425" marR="91425" marT="91425" marB="91425" anchor="ctr">
                    <a:solidFill>
                      <a:srgbClr val="F9CB9C"/>
                    </a:solidFill>
                  </a:tcPr>
                </a:tc>
                <a:extLst>
                  <a:ext uri="{0D108BD9-81ED-4DB2-BD59-A6C34878D82A}">
                    <a16:rowId xmlns:a16="http://schemas.microsoft.com/office/drawing/2014/main" val="10000"/>
                  </a:ext>
                </a:extLst>
              </a:tr>
            </a:tbl>
          </a:graphicData>
        </a:graphic>
      </p:graphicFrame>
      <p:sp>
        <p:nvSpPr>
          <p:cNvPr id="508" name="Google Shape;508;p3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39"/>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Schedule</a:t>
            </a:r>
            <a:endParaRPr/>
          </a:p>
        </p:txBody>
      </p:sp>
      <p:sp>
        <p:nvSpPr>
          <p:cNvPr id="514" name="Google Shape;514;p3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40"/>
          <p:cNvSpPr txBox="1">
            <a:spLocks noGrp="1"/>
          </p:cNvSpPr>
          <p:nvPr>
            <p:ph type="title"/>
          </p:nvPr>
        </p:nvSpPr>
        <p:spPr>
          <a:xfrm>
            <a:off x="727650" y="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Phase 1: Manufacturing &amp; Component Tests</a:t>
            </a:r>
            <a:endParaRPr/>
          </a:p>
        </p:txBody>
      </p:sp>
      <p:pic>
        <p:nvPicPr>
          <p:cNvPr id="520" name="Google Shape;520;p40"/>
          <p:cNvPicPr preferRelativeResize="0"/>
          <p:nvPr/>
        </p:nvPicPr>
        <p:blipFill rotWithShape="1">
          <a:blip r:embed="rId3">
            <a:alphaModFix/>
          </a:blip>
          <a:srcRect b="1526"/>
          <a:stretch/>
        </p:blipFill>
        <p:spPr>
          <a:xfrm>
            <a:off x="0" y="752550"/>
            <a:ext cx="5422849" cy="4182550"/>
          </a:xfrm>
          <a:prstGeom prst="rect">
            <a:avLst/>
          </a:prstGeom>
          <a:noFill/>
          <a:ln>
            <a:noFill/>
          </a:ln>
        </p:spPr>
      </p:pic>
      <p:sp>
        <p:nvSpPr>
          <p:cNvPr id="521" name="Google Shape;521;p40"/>
          <p:cNvSpPr txBox="1"/>
          <p:nvPr/>
        </p:nvSpPr>
        <p:spPr>
          <a:xfrm>
            <a:off x="420900" y="1355825"/>
            <a:ext cx="11043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2"/>
                </a:solidFill>
                <a:latin typeface="Lato"/>
                <a:ea typeface="Lato"/>
                <a:cs typeface="Lato"/>
                <a:sym typeface="Lato"/>
              </a:rPr>
              <a:t>Brackets</a:t>
            </a:r>
            <a:endParaRPr sz="1000">
              <a:solidFill>
                <a:schemeClr val="dk2"/>
              </a:solidFill>
              <a:latin typeface="Lato"/>
              <a:ea typeface="Lato"/>
              <a:cs typeface="Lato"/>
              <a:sym typeface="Lato"/>
            </a:endParaRPr>
          </a:p>
        </p:txBody>
      </p:sp>
      <p:sp>
        <p:nvSpPr>
          <p:cNvPr id="522" name="Google Shape;522;p40"/>
          <p:cNvSpPr txBox="1"/>
          <p:nvPr/>
        </p:nvSpPr>
        <p:spPr>
          <a:xfrm>
            <a:off x="3843425" y="2588000"/>
            <a:ext cx="11043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2"/>
                </a:solidFill>
                <a:latin typeface="Lato"/>
                <a:ea typeface="Lato"/>
                <a:cs typeface="Lato"/>
                <a:sym typeface="Lato"/>
              </a:rPr>
              <a:t>Assembly</a:t>
            </a:r>
            <a:endParaRPr sz="1000">
              <a:solidFill>
                <a:schemeClr val="dk2"/>
              </a:solidFill>
              <a:latin typeface="Lato"/>
              <a:ea typeface="Lato"/>
              <a:cs typeface="Lato"/>
              <a:sym typeface="Lato"/>
            </a:endParaRPr>
          </a:p>
        </p:txBody>
      </p:sp>
      <p:sp>
        <p:nvSpPr>
          <p:cNvPr id="523" name="Google Shape;523;p40"/>
          <p:cNvSpPr txBox="1"/>
          <p:nvPr/>
        </p:nvSpPr>
        <p:spPr>
          <a:xfrm>
            <a:off x="1801475" y="1466175"/>
            <a:ext cx="11043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2"/>
                </a:solidFill>
                <a:latin typeface="Lato"/>
                <a:ea typeface="Lato"/>
                <a:cs typeface="Lato"/>
                <a:sym typeface="Lato"/>
              </a:rPr>
              <a:t>Aluminum Tubing</a:t>
            </a:r>
            <a:endParaRPr sz="1000">
              <a:solidFill>
                <a:schemeClr val="dk2"/>
              </a:solidFill>
              <a:latin typeface="Lato"/>
              <a:ea typeface="Lato"/>
              <a:cs typeface="Lato"/>
              <a:sym typeface="Lato"/>
            </a:endParaRPr>
          </a:p>
        </p:txBody>
      </p:sp>
      <p:sp>
        <p:nvSpPr>
          <p:cNvPr id="524" name="Google Shape;524;p40"/>
          <p:cNvSpPr txBox="1"/>
          <p:nvPr/>
        </p:nvSpPr>
        <p:spPr>
          <a:xfrm>
            <a:off x="2887150" y="2123450"/>
            <a:ext cx="11043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2"/>
                </a:solidFill>
                <a:latin typeface="Lato"/>
                <a:ea typeface="Lato"/>
                <a:cs typeface="Lato"/>
                <a:sym typeface="Lato"/>
              </a:rPr>
              <a:t>Plywood &amp; Sheet Metal</a:t>
            </a:r>
            <a:endParaRPr sz="1000">
              <a:solidFill>
                <a:schemeClr val="dk2"/>
              </a:solidFill>
              <a:latin typeface="Lato"/>
              <a:ea typeface="Lato"/>
              <a:cs typeface="Lato"/>
              <a:sym typeface="Lato"/>
            </a:endParaRPr>
          </a:p>
        </p:txBody>
      </p:sp>
      <p:sp>
        <p:nvSpPr>
          <p:cNvPr id="525" name="Google Shape;525;p40"/>
          <p:cNvSpPr txBox="1"/>
          <p:nvPr/>
        </p:nvSpPr>
        <p:spPr>
          <a:xfrm>
            <a:off x="2387950" y="3232300"/>
            <a:ext cx="11043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2"/>
                </a:solidFill>
                <a:latin typeface="Lato"/>
                <a:ea typeface="Lato"/>
                <a:cs typeface="Lato"/>
                <a:sym typeface="Lato"/>
              </a:rPr>
              <a:t>TRR</a:t>
            </a:r>
            <a:endParaRPr sz="1000">
              <a:solidFill>
                <a:schemeClr val="dk2"/>
              </a:solidFill>
              <a:latin typeface="Lato"/>
              <a:ea typeface="Lato"/>
              <a:cs typeface="Lato"/>
              <a:sym typeface="Lato"/>
            </a:endParaRPr>
          </a:p>
        </p:txBody>
      </p:sp>
      <p:sp>
        <p:nvSpPr>
          <p:cNvPr id="526" name="Google Shape;526;p40"/>
          <p:cNvSpPr txBox="1"/>
          <p:nvPr/>
        </p:nvSpPr>
        <p:spPr>
          <a:xfrm>
            <a:off x="4598075" y="3694025"/>
            <a:ext cx="11043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2"/>
                </a:solidFill>
                <a:latin typeface="Lato"/>
                <a:ea typeface="Lato"/>
                <a:cs typeface="Lato"/>
                <a:sym typeface="Lato"/>
              </a:rPr>
              <a:t>AIAA</a:t>
            </a:r>
            <a:endParaRPr sz="1000">
              <a:solidFill>
                <a:schemeClr val="dk2"/>
              </a:solidFill>
              <a:latin typeface="Lato"/>
              <a:ea typeface="Lato"/>
              <a:cs typeface="Lato"/>
              <a:sym typeface="Lato"/>
            </a:endParaRPr>
          </a:p>
        </p:txBody>
      </p:sp>
      <p:sp>
        <p:nvSpPr>
          <p:cNvPr id="527" name="Google Shape;527;p40"/>
          <p:cNvSpPr txBox="1"/>
          <p:nvPr/>
        </p:nvSpPr>
        <p:spPr>
          <a:xfrm>
            <a:off x="3579200" y="3004425"/>
            <a:ext cx="13929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2"/>
                </a:solidFill>
                <a:latin typeface="Lato"/>
                <a:ea typeface="Lato"/>
                <a:cs typeface="Lato"/>
                <a:sym typeface="Lato"/>
              </a:rPr>
              <a:t>Structural Testing </a:t>
            </a:r>
            <a:endParaRPr sz="1000">
              <a:solidFill>
                <a:schemeClr val="dk2"/>
              </a:solidFill>
              <a:latin typeface="Lato"/>
              <a:ea typeface="Lato"/>
              <a:cs typeface="Lato"/>
              <a:sym typeface="Lato"/>
            </a:endParaRPr>
          </a:p>
        </p:txBody>
      </p:sp>
      <p:sp>
        <p:nvSpPr>
          <p:cNvPr id="528" name="Google Shape;528;p40"/>
          <p:cNvSpPr txBox="1"/>
          <p:nvPr/>
        </p:nvSpPr>
        <p:spPr>
          <a:xfrm>
            <a:off x="384300" y="4012425"/>
            <a:ext cx="2200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2"/>
                </a:solidFill>
                <a:latin typeface="Lato"/>
                <a:ea typeface="Lato"/>
                <a:cs typeface="Lato"/>
                <a:sym typeface="Lato"/>
              </a:rPr>
              <a:t>Linear Actuator Assembly &amp; Testing </a:t>
            </a:r>
            <a:endParaRPr sz="1000">
              <a:solidFill>
                <a:schemeClr val="dk2"/>
              </a:solidFill>
              <a:latin typeface="Lato"/>
              <a:ea typeface="Lato"/>
              <a:cs typeface="Lato"/>
              <a:sym typeface="Lato"/>
            </a:endParaRPr>
          </a:p>
        </p:txBody>
      </p:sp>
      <p:pic>
        <p:nvPicPr>
          <p:cNvPr id="529" name="Google Shape;529;p40"/>
          <p:cNvPicPr preferRelativeResize="0"/>
          <p:nvPr/>
        </p:nvPicPr>
        <p:blipFill>
          <a:blip r:embed="rId4">
            <a:alphaModFix/>
          </a:blip>
          <a:stretch>
            <a:fillRect/>
          </a:stretch>
        </p:blipFill>
        <p:spPr>
          <a:xfrm>
            <a:off x="7378950" y="3973250"/>
            <a:ext cx="1656350" cy="295600"/>
          </a:xfrm>
          <a:prstGeom prst="rect">
            <a:avLst/>
          </a:prstGeom>
          <a:noFill/>
          <a:ln>
            <a:noFill/>
          </a:ln>
        </p:spPr>
      </p:pic>
      <p:pic>
        <p:nvPicPr>
          <p:cNvPr id="530" name="Google Shape;530;p40"/>
          <p:cNvPicPr preferRelativeResize="0"/>
          <p:nvPr/>
        </p:nvPicPr>
        <p:blipFill>
          <a:blip r:embed="rId5">
            <a:alphaModFix/>
          </a:blip>
          <a:stretch>
            <a:fillRect/>
          </a:stretch>
        </p:blipFill>
        <p:spPr>
          <a:xfrm>
            <a:off x="7359450" y="4268850"/>
            <a:ext cx="1737899" cy="575675"/>
          </a:xfrm>
          <a:prstGeom prst="rect">
            <a:avLst/>
          </a:prstGeom>
          <a:noFill/>
          <a:ln>
            <a:noFill/>
          </a:ln>
        </p:spPr>
      </p:pic>
      <p:pic>
        <p:nvPicPr>
          <p:cNvPr id="531" name="Google Shape;531;p40"/>
          <p:cNvPicPr preferRelativeResize="0"/>
          <p:nvPr/>
        </p:nvPicPr>
        <p:blipFill>
          <a:blip r:embed="rId6">
            <a:alphaModFix/>
          </a:blip>
          <a:stretch>
            <a:fillRect/>
          </a:stretch>
        </p:blipFill>
        <p:spPr>
          <a:xfrm>
            <a:off x="7378950" y="4844525"/>
            <a:ext cx="1656351" cy="230355"/>
          </a:xfrm>
          <a:prstGeom prst="rect">
            <a:avLst/>
          </a:prstGeom>
          <a:noFill/>
          <a:ln>
            <a:noFill/>
          </a:ln>
        </p:spPr>
      </p:pic>
      <p:sp>
        <p:nvSpPr>
          <p:cNvPr id="532" name="Google Shape;532;p40"/>
          <p:cNvSpPr/>
          <p:nvPr/>
        </p:nvSpPr>
        <p:spPr>
          <a:xfrm>
            <a:off x="7342450" y="3973250"/>
            <a:ext cx="1801500" cy="1170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0"/>
          <p:cNvSpPr txBox="1"/>
          <p:nvPr/>
        </p:nvSpPr>
        <p:spPr>
          <a:xfrm>
            <a:off x="701175" y="4844525"/>
            <a:ext cx="30891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2"/>
                </a:solidFill>
                <a:latin typeface="Lato"/>
                <a:ea typeface="Lato"/>
                <a:cs typeface="Lato"/>
                <a:sym typeface="Lato"/>
              </a:rPr>
              <a:t>Sensors, Data Storage, Software, &amp; User Interface </a:t>
            </a:r>
            <a:endParaRPr sz="1000">
              <a:solidFill>
                <a:schemeClr val="dk2"/>
              </a:solidFill>
              <a:latin typeface="Lato"/>
              <a:ea typeface="Lato"/>
              <a:cs typeface="Lato"/>
              <a:sym typeface="Lato"/>
            </a:endParaRPr>
          </a:p>
        </p:txBody>
      </p:sp>
      <p:sp>
        <p:nvSpPr>
          <p:cNvPr id="534" name="Google Shape;534;p4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41"/>
          <p:cNvSpPr txBox="1">
            <a:spLocks noGrp="1"/>
          </p:cNvSpPr>
          <p:nvPr>
            <p:ph type="title"/>
          </p:nvPr>
        </p:nvSpPr>
        <p:spPr>
          <a:xfrm>
            <a:off x="727650" y="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Phase 1: Manufacturing &amp; Component Tests</a:t>
            </a:r>
            <a:endParaRPr/>
          </a:p>
        </p:txBody>
      </p:sp>
      <p:pic>
        <p:nvPicPr>
          <p:cNvPr id="540" name="Google Shape;540;p41"/>
          <p:cNvPicPr preferRelativeResize="0"/>
          <p:nvPr/>
        </p:nvPicPr>
        <p:blipFill rotWithShape="1">
          <a:blip r:embed="rId3">
            <a:alphaModFix/>
          </a:blip>
          <a:srcRect b="1526"/>
          <a:stretch/>
        </p:blipFill>
        <p:spPr>
          <a:xfrm>
            <a:off x="0" y="752550"/>
            <a:ext cx="5422849" cy="4182550"/>
          </a:xfrm>
          <a:prstGeom prst="rect">
            <a:avLst/>
          </a:prstGeom>
          <a:noFill/>
          <a:ln>
            <a:noFill/>
          </a:ln>
        </p:spPr>
      </p:pic>
      <p:sp>
        <p:nvSpPr>
          <p:cNvPr id="541" name="Google Shape;541;p41"/>
          <p:cNvSpPr txBox="1"/>
          <p:nvPr/>
        </p:nvSpPr>
        <p:spPr>
          <a:xfrm>
            <a:off x="5534950" y="752550"/>
            <a:ext cx="3527700" cy="283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2"/>
                </a:solidFill>
                <a:latin typeface="Lato"/>
                <a:ea typeface="Lato"/>
                <a:cs typeface="Lato"/>
                <a:sym typeface="Lato"/>
              </a:rPr>
              <a:t>Manufacturing Team:</a:t>
            </a:r>
            <a:endParaRPr b="1">
              <a:solidFill>
                <a:schemeClr val="dk2"/>
              </a:solidFill>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endParaRPr sz="1200">
              <a:latin typeface="Lato"/>
              <a:ea typeface="Lato"/>
              <a:cs typeface="Lato"/>
              <a:sym typeface="Lato"/>
            </a:endParaRPr>
          </a:p>
          <a:p>
            <a:pPr marL="0" lvl="0" indent="0" algn="l" rtl="0">
              <a:spcBef>
                <a:spcPts val="0"/>
              </a:spcBef>
              <a:spcAft>
                <a:spcPts val="0"/>
              </a:spcAft>
              <a:buNone/>
            </a:pPr>
            <a:endParaRPr sz="1200">
              <a:latin typeface="Lato"/>
              <a:ea typeface="Lato"/>
              <a:cs typeface="Lato"/>
              <a:sym typeface="Lato"/>
            </a:endParaRPr>
          </a:p>
          <a:p>
            <a:pPr marL="0" lvl="0" indent="0" algn="l" rtl="0">
              <a:spcBef>
                <a:spcPts val="0"/>
              </a:spcBef>
              <a:spcAft>
                <a:spcPts val="0"/>
              </a:spcAft>
              <a:buNone/>
            </a:pPr>
            <a:endParaRPr sz="1200">
              <a:latin typeface="Lato"/>
              <a:ea typeface="Lato"/>
              <a:cs typeface="Lato"/>
              <a:sym typeface="Lato"/>
            </a:endParaRPr>
          </a:p>
          <a:p>
            <a:pPr marL="0" lvl="0" indent="0" algn="l" rtl="0">
              <a:spcBef>
                <a:spcPts val="0"/>
              </a:spcBef>
              <a:spcAft>
                <a:spcPts val="0"/>
              </a:spcAft>
              <a:buNone/>
            </a:pPr>
            <a:endParaRPr sz="1200">
              <a:latin typeface="Lato"/>
              <a:ea typeface="Lato"/>
              <a:cs typeface="Lato"/>
              <a:sym typeface="Lato"/>
            </a:endParaRPr>
          </a:p>
          <a:p>
            <a:pPr marL="0" lvl="0" indent="0" algn="l" rtl="0">
              <a:spcBef>
                <a:spcPts val="0"/>
              </a:spcBef>
              <a:spcAft>
                <a:spcPts val="0"/>
              </a:spcAft>
              <a:buNone/>
            </a:pPr>
            <a:endParaRPr sz="1200">
              <a:latin typeface="Lato"/>
              <a:ea typeface="Lato"/>
              <a:cs typeface="Lato"/>
              <a:sym typeface="Lato"/>
            </a:endParaRPr>
          </a:p>
          <a:p>
            <a:pPr marL="0" lvl="0" indent="0" algn="l" rtl="0">
              <a:spcBef>
                <a:spcPts val="0"/>
              </a:spcBef>
              <a:spcAft>
                <a:spcPts val="0"/>
              </a:spcAft>
              <a:buNone/>
            </a:pPr>
            <a:endParaRPr sz="1200">
              <a:latin typeface="Lato"/>
              <a:ea typeface="Lato"/>
              <a:cs typeface="Lato"/>
              <a:sym typeface="Lato"/>
            </a:endParaRPr>
          </a:p>
          <a:p>
            <a:pPr marL="0" lvl="0" indent="0" algn="l" rtl="0">
              <a:spcBef>
                <a:spcPts val="0"/>
              </a:spcBef>
              <a:spcAft>
                <a:spcPts val="0"/>
              </a:spcAft>
              <a:buNone/>
            </a:pPr>
            <a:endParaRPr sz="1200">
              <a:latin typeface="Lato"/>
              <a:ea typeface="Lato"/>
              <a:cs typeface="Lato"/>
              <a:sym typeface="Lato"/>
            </a:endParaRPr>
          </a:p>
          <a:p>
            <a:pPr marL="0" lvl="0" indent="0" algn="l" rtl="0">
              <a:spcBef>
                <a:spcPts val="0"/>
              </a:spcBef>
              <a:spcAft>
                <a:spcPts val="0"/>
              </a:spcAft>
              <a:buNone/>
            </a:pPr>
            <a:endParaRPr sz="1200">
              <a:latin typeface="Lato"/>
              <a:ea typeface="Lato"/>
              <a:cs typeface="Lato"/>
              <a:sym typeface="Lato"/>
            </a:endParaRPr>
          </a:p>
          <a:p>
            <a:pPr marL="0" lvl="0" indent="0" algn="l" rtl="0">
              <a:spcBef>
                <a:spcPts val="0"/>
              </a:spcBef>
              <a:spcAft>
                <a:spcPts val="0"/>
              </a:spcAft>
              <a:buNone/>
            </a:pPr>
            <a:endParaRPr sz="1200">
              <a:latin typeface="Lato"/>
              <a:ea typeface="Lato"/>
              <a:cs typeface="Lato"/>
              <a:sym typeface="Lato"/>
            </a:endParaRPr>
          </a:p>
          <a:p>
            <a:pPr marL="0" lvl="0" indent="0" algn="l" rtl="0">
              <a:spcBef>
                <a:spcPts val="0"/>
              </a:spcBef>
              <a:spcAft>
                <a:spcPts val="0"/>
              </a:spcAft>
              <a:buNone/>
            </a:pPr>
            <a:endParaRPr sz="1200">
              <a:latin typeface="Lato"/>
              <a:ea typeface="Lato"/>
              <a:cs typeface="Lato"/>
              <a:sym typeface="Lato"/>
            </a:endParaRPr>
          </a:p>
          <a:p>
            <a:pPr marL="0" lvl="0" indent="0" algn="l" rtl="0">
              <a:spcBef>
                <a:spcPts val="0"/>
              </a:spcBef>
              <a:spcAft>
                <a:spcPts val="0"/>
              </a:spcAft>
              <a:buNone/>
            </a:pPr>
            <a:endParaRPr sz="1200">
              <a:latin typeface="Lato"/>
              <a:ea typeface="Lato"/>
              <a:cs typeface="Lato"/>
              <a:sym typeface="Lato"/>
            </a:endParaRPr>
          </a:p>
          <a:p>
            <a:pPr marL="0" lvl="0" indent="0" algn="l" rtl="0">
              <a:spcBef>
                <a:spcPts val="0"/>
              </a:spcBef>
              <a:spcAft>
                <a:spcPts val="0"/>
              </a:spcAft>
              <a:buNone/>
            </a:pPr>
            <a:endParaRPr sz="1200">
              <a:latin typeface="Lato"/>
              <a:ea typeface="Lato"/>
              <a:cs typeface="Lato"/>
              <a:sym typeface="Lato"/>
            </a:endParaRPr>
          </a:p>
        </p:txBody>
      </p:sp>
      <p:sp>
        <p:nvSpPr>
          <p:cNvPr id="542" name="Google Shape;542;p41"/>
          <p:cNvSpPr txBox="1"/>
          <p:nvPr/>
        </p:nvSpPr>
        <p:spPr>
          <a:xfrm>
            <a:off x="420900" y="1355825"/>
            <a:ext cx="11043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Lato"/>
                <a:ea typeface="Lato"/>
                <a:cs typeface="Lato"/>
                <a:sym typeface="Lato"/>
              </a:rPr>
              <a:t>Brackets</a:t>
            </a:r>
            <a:endParaRPr sz="1000">
              <a:latin typeface="Lato"/>
              <a:ea typeface="Lato"/>
              <a:cs typeface="Lato"/>
              <a:sym typeface="Lato"/>
            </a:endParaRPr>
          </a:p>
        </p:txBody>
      </p:sp>
      <p:sp>
        <p:nvSpPr>
          <p:cNvPr id="543" name="Google Shape;543;p41"/>
          <p:cNvSpPr txBox="1"/>
          <p:nvPr/>
        </p:nvSpPr>
        <p:spPr>
          <a:xfrm>
            <a:off x="3843425" y="2588000"/>
            <a:ext cx="11043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Lato"/>
                <a:ea typeface="Lato"/>
                <a:cs typeface="Lato"/>
                <a:sym typeface="Lato"/>
              </a:rPr>
              <a:t>Assembly</a:t>
            </a:r>
            <a:endParaRPr sz="1000">
              <a:latin typeface="Lato"/>
              <a:ea typeface="Lato"/>
              <a:cs typeface="Lato"/>
              <a:sym typeface="Lato"/>
            </a:endParaRPr>
          </a:p>
        </p:txBody>
      </p:sp>
      <p:sp>
        <p:nvSpPr>
          <p:cNvPr id="544" name="Google Shape;544;p41"/>
          <p:cNvSpPr txBox="1"/>
          <p:nvPr/>
        </p:nvSpPr>
        <p:spPr>
          <a:xfrm>
            <a:off x="1801475" y="1466175"/>
            <a:ext cx="11043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Lato"/>
                <a:ea typeface="Lato"/>
                <a:cs typeface="Lato"/>
                <a:sym typeface="Lato"/>
              </a:rPr>
              <a:t>Aluminum Tubing</a:t>
            </a:r>
            <a:endParaRPr sz="1000">
              <a:latin typeface="Lato"/>
              <a:ea typeface="Lato"/>
              <a:cs typeface="Lato"/>
              <a:sym typeface="Lato"/>
            </a:endParaRPr>
          </a:p>
        </p:txBody>
      </p:sp>
      <p:sp>
        <p:nvSpPr>
          <p:cNvPr id="545" name="Google Shape;545;p41"/>
          <p:cNvSpPr txBox="1"/>
          <p:nvPr/>
        </p:nvSpPr>
        <p:spPr>
          <a:xfrm>
            <a:off x="2887150" y="2123450"/>
            <a:ext cx="11043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Lato"/>
                <a:ea typeface="Lato"/>
                <a:cs typeface="Lato"/>
                <a:sym typeface="Lato"/>
              </a:rPr>
              <a:t>Plywood &amp; Sheet Metal</a:t>
            </a:r>
            <a:endParaRPr sz="1000">
              <a:latin typeface="Lato"/>
              <a:ea typeface="Lato"/>
              <a:cs typeface="Lato"/>
              <a:sym typeface="Lato"/>
            </a:endParaRPr>
          </a:p>
        </p:txBody>
      </p:sp>
      <p:sp>
        <p:nvSpPr>
          <p:cNvPr id="546" name="Google Shape;546;p41"/>
          <p:cNvSpPr txBox="1"/>
          <p:nvPr/>
        </p:nvSpPr>
        <p:spPr>
          <a:xfrm>
            <a:off x="2387950" y="3232300"/>
            <a:ext cx="11043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Lato"/>
                <a:ea typeface="Lato"/>
                <a:cs typeface="Lato"/>
                <a:sym typeface="Lato"/>
              </a:rPr>
              <a:t>TRR</a:t>
            </a:r>
            <a:endParaRPr sz="1000">
              <a:latin typeface="Lato"/>
              <a:ea typeface="Lato"/>
              <a:cs typeface="Lato"/>
              <a:sym typeface="Lato"/>
            </a:endParaRPr>
          </a:p>
        </p:txBody>
      </p:sp>
      <p:sp>
        <p:nvSpPr>
          <p:cNvPr id="547" name="Google Shape;547;p41"/>
          <p:cNvSpPr txBox="1"/>
          <p:nvPr/>
        </p:nvSpPr>
        <p:spPr>
          <a:xfrm>
            <a:off x="4598075" y="3694025"/>
            <a:ext cx="11043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2"/>
                </a:solidFill>
                <a:latin typeface="Lato"/>
                <a:ea typeface="Lato"/>
                <a:cs typeface="Lato"/>
                <a:sym typeface="Lato"/>
              </a:rPr>
              <a:t>AIAA</a:t>
            </a:r>
            <a:endParaRPr sz="1000">
              <a:solidFill>
                <a:schemeClr val="dk2"/>
              </a:solidFill>
              <a:latin typeface="Lato"/>
              <a:ea typeface="Lato"/>
              <a:cs typeface="Lato"/>
              <a:sym typeface="Lato"/>
            </a:endParaRPr>
          </a:p>
        </p:txBody>
      </p:sp>
      <p:sp>
        <p:nvSpPr>
          <p:cNvPr id="548" name="Google Shape;548;p41"/>
          <p:cNvSpPr txBox="1"/>
          <p:nvPr/>
        </p:nvSpPr>
        <p:spPr>
          <a:xfrm>
            <a:off x="3579200" y="3004425"/>
            <a:ext cx="13929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Lato"/>
                <a:ea typeface="Lato"/>
                <a:cs typeface="Lato"/>
                <a:sym typeface="Lato"/>
              </a:rPr>
              <a:t>Structural Testing </a:t>
            </a:r>
            <a:endParaRPr sz="1000">
              <a:latin typeface="Lato"/>
              <a:ea typeface="Lato"/>
              <a:cs typeface="Lato"/>
              <a:sym typeface="Lato"/>
            </a:endParaRPr>
          </a:p>
        </p:txBody>
      </p:sp>
      <p:sp>
        <p:nvSpPr>
          <p:cNvPr id="549" name="Google Shape;549;p41"/>
          <p:cNvSpPr txBox="1"/>
          <p:nvPr/>
        </p:nvSpPr>
        <p:spPr>
          <a:xfrm>
            <a:off x="384300" y="4012425"/>
            <a:ext cx="2200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2"/>
                </a:solidFill>
                <a:latin typeface="Lato"/>
                <a:ea typeface="Lato"/>
                <a:cs typeface="Lato"/>
                <a:sym typeface="Lato"/>
              </a:rPr>
              <a:t>Linear Actuator Assembly &amp; Testing </a:t>
            </a:r>
            <a:endParaRPr sz="1000">
              <a:solidFill>
                <a:schemeClr val="dk2"/>
              </a:solidFill>
              <a:latin typeface="Lato"/>
              <a:ea typeface="Lato"/>
              <a:cs typeface="Lato"/>
              <a:sym typeface="Lato"/>
            </a:endParaRPr>
          </a:p>
        </p:txBody>
      </p:sp>
      <p:pic>
        <p:nvPicPr>
          <p:cNvPr id="550" name="Google Shape;550;p41"/>
          <p:cNvPicPr preferRelativeResize="0"/>
          <p:nvPr/>
        </p:nvPicPr>
        <p:blipFill>
          <a:blip r:embed="rId4">
            <a:alphaModFix/>
          </a:blip>
          <a:stretch>
            <a:fillRect/>
          </a:stretch>
        </p:blipFill>
        <p:spPr>
          <a:xfrm>
            <a:off x="7378950" y="3973250"/>
            <a:ext cx="1656350" cy="295600"/>
          </a:xfrm>
          <a:prstGeom prst="rect">
            <a:avLst/>
          </a:prstGeom>
          <a:noFill/>
          <a:ln>
            <a:noFill/>
          </a:ln>
        </p:spPr>
      </p:pic>
      <p:pic>
        <p:nvPicPr>
          <p:cNvPr id="551" name="Google Shape;551;p41"/>
          <p:cNvPicPr preferRelativeResize="0"/>
          <p:nvPr/>
        </p:nvPicPr>
        <p:blipFill>
          <a:blip r:embed="rId5">
            <a:alphaModFix/>
          </a:blip>
          <a:stretch>
            <a:fillRect/>
          </a:stretch>
        </p:blipFill>
        <p:spPr>
          <a:xfrm>
            <a:off x="7359450" y="4268850"/>
            <a:ext cx="1737899" cy="575675"/>
          </a:xfrm>
          <a:prstGeom prst="rect">
            <a:avLst/>
          </a:prstGeom>
          <a:noFill/>
          <a:ln>
            <a:noFill/>
          </a:ln>
        </p:spPr>
      </p:pic>
      <p:pic>
        <p:nvPicPr>
          <p:cNvPr id="552" name="Google Shape;552;p41"/>
          <p:cNvPicPr preferRelativeResize="0"/>
          <p:nvPr/>
        </p:nvPicPr>
        <p:blipFill>
          <a:blip r:embed="rId6">
            <a:alphaModFix/>
          </a:blip>
          <a:stretch>
            <a:fillRect/>
          </a:stretch>
        </p:blipFill>
        <p:spPr>
          <a:xfrm>
            <a:off x="7378950" y="4844525"/>
            <a:ext cx="1656351" cy="230355"/>
          </a:xfrm>
          <a:prstGeom prst="rect">
            <a:avLst/>
          </a:prstGeom>
          <a:noFill/>
          <a:ln>
            <a:noFill/>
          </a:ln>
        </p:spPr>
      </p:pic>
      <p:sp>
        <p:nvSpPr>
          <p:cNvPr id="553" name="Google Shape;553;p41"/>
          <p:cNvSpPr/>
          <p:nvPr/>
        </p:nvSpPr>
        <p:spPr>
          <a:xfrm>
            <a:off x="7342450" y="3973250"/>
            <a:ext cx="1801500" cy="1170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1"/>
          <p:cNvSpPr txBox="1"/>
          <p:nvPr/>
        </p:nvSpPr>
        <p:spPr>
          <a:xfrm>
            <a:off x="701175" y="4844525"/>
            <a:ext cx="30891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2"/>
                </a:solidFill>
                <a:latin typeface="Lato"/>
                <a:ea typeface="Lato"/>
                <a:cs typeface="Lato"/>
                <a:sym typeface="Lato"/>
              </a:rPr>
              <a:t>Sensors, Data Storage, Software, &amp; User Interface </a:t>
            </a:r>
            <a:endParaRPr sz="1000">
              <a:solidFill>
                <a:schemeClr val="dk2"/>
              </a:solidFill>
              <a:latin typeface="Lato"/>
              <a:ea typeface="Lato"/>
              <a:cs typeface="Lato"/>
              <a:sym typeface="Lato"/>
            </a:endParaRPr>
          </a:p>
        </p:txBody>
      </p:sp>
      <p:sp>
        <p:nvSpPr>
          <p:cNvPr id="555" name="Google Shape;555;p41"/>
          <p:cNvSpPr/>
          <p:nvPr/>
        </p:nvSpPr>
        <p:spPr>
          <a:xfrm>
            <a:off x="0" y="944525"/>
            <a:ext cx="5458800" cy="2602200"/>
          </a:xfrm>
          <a:prstGeom prst="rect">
            <a:avLst/>
          </a:prstGeom>
          <a:solidFill>
            <a:srgbClr val="BFB4B4">
              <a:alpha val="36610"/>
            </a:srgbClr>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556" name="Google Shape;556;p41"/>
          <p:cNvGraphicFramePr/>
          <p:nvPr/>
        </p:nvGraphicFramePr>
        <p:xfrm>
          <a:off x="5625975" y="1146300"/>
          <a:ext cx="3000000" cy="3000000"/>
        </p:xfrm>
        <a:graphic>
          <a:graphicData uri="http://schemas.openxmlformats.org/drawingml/2006/table">
            <a:tbl>
              <a:tblPr>
                <a:noFill/>
                <a:tableStyleId>{75D779DE-6FEA-427D-A255-51E7C69A2D2E}</a:tableStyleId>
              </a:tblPr>
              <a:tblGrid>
                <a:gridCol w="1513450">
                  <a:extLst>
                    <a:ext uri="{9D8B030D-6E8A-4147-A177-3AD203B41FA5}">
                      <a16:colId xmlns:a16="http://schemas.microsoft.com/office/drawing/2014/main" val="20000"/>
                    </a:ext>
                  </a:extLst>
                </a:gridCol>
                <a:gridCol w="1513450">
                  <a:extLst>
                    <a:ext uri="{9D8B030D-6E8A-4147-A177-3AD203B41FA5}">
                      <a16:colId xmlns:a16="http://schemas.microsoft.com/office/drawing/2014/main" val="20001"/>
                    </a:ext>
                  </a:extLst>
                </a:gridCol>
              </a:tblGrid>
              <a:tr h="292950">
                <a:tc>
                  <a:txBody>
                    <a:bodyPr/>
                    <a:lstStyle/>
                    <a:p>
                      <a:pPr marL="0" lvl="0" indent="0" algn="l" rtl="0">
                        <a:spcBef>
                          <a:spcPts val="0"/>
                        </a:spcBef>
                        <a:spcAft>
                          <a:spcPts val="0"/>
                        </a:spcAft>
                        <a:buNone/>
                      </a:pPr>
                      <a:r>
                        <a:rPr lang="en" sz="1000" b="1">
                          <a:solidFill>
                            <a:schemeClr val="dk2"/>
                          </a:solidFill>
                          <a:latin typeface="Lato"/>
                          <a:ea typeface="Lato"/>
                          <a:cs typeface="Lato"/>
                          <a:sym typeface="Lato"/>
                        </a:rPr>
                        <a:t>Task</a:t>
                      </a:r>
                      <a:endParaRPr sz="1000" b="1">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9E9E9E"/>
                    </a:solidFill>
                  </a:tcPr>
                </a:tc>
                <a:tc>
                  <a:txBody>
                    <a:bodyPr/>
                    <a:lstStyle/>
                    <a:p>
                      <a:pPr marL="0" lvl="0" indent="0" algn="l" rtl="0">
                        <a:spcBef>
                          <a:spcPts val="0"/>
                        </a:spcBef>
                        <a:spcAft>
                          <a:spcPts val="0"/>
                        </a:spcAft>
                        <a:buNone/>
                      </a:pPr>
                      <a:r>
                        <a:rPr lang="en" sz="1000" b="1">
                          <a:solidFill>
                            <a:schemeClr val="dk2"/>
                          </a:solidFill>
                          <a:latin typeface="Lato"/>
                          <a:ea typeface="Lato"/>
                          <a:cs typeface="Lato"/>
                          <a:sym typeface="Lato"/>
                        </a:rPr>
                        <a:t>Status</a:t>
                      </a:r>
                      <a:endParaRPr sz="1000" b="1">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292950">
                <a:tc>
                  <a:txBody>
                    <a:bodyPr/>
                    <a:lstStyle/>
                    <a:p>
                      <a:pPr marL="0" lvl="0" indent="0" algn="l" rtl="0">
                        <a:spcBef>
                          <a:spcPts val="0"/>
                        </a:spcBef>
                        <a:spcAft>
                          <a:spcPts val="0"/>
                        </a:spcAft>
                        <a:buNone/>
                      </a:pPr>
                      <a:r>
                        <a:rPr lang="en" sz="1000">
                          <a:solidFill>
                            <a:schemeClr val="dk2"/>
                          </a:solidFill>
                          <a:latin typeface="Lato"/>
                          <a:ea typeface="Lato"/>
                          <a:cs typeface="Lato"/>
                          <a:sym typeface="Lato"/>
                        </a:rPr>
                        <a:t>Brackets</a:t>
                      </a:r>
                      <a:endParaRPr sz="1000">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latin typeface="Lato"/>
                          <a:ea typeface="Lato"/>
                          <a:cs typeface="Lato"/>
                          <a:sym typeface="Lato"/>
                        </a:rPr>
                        <a:t>Complete</a:t>
                      </a:r>
                      <a:endParaRPr sz="1000">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B6D7A8"/>
                    </a:solidFill>
                  </a:tcPr>
                </a:tc>
                <a:extLst>
                  <a:ext uri="{0D108BD9-81ED-4DB2-BD59-A6C34878D82A}">
                    <a16:rowId xmlns:a16="http://schemas.microsoft.com/office/drawing/2014/main" val="10001"/>
                  </a:ext>
                </a:extLst>
              </a:tr>
              <a:tr h="292950">
                <a:tc>
                  <a:txBody>
                    <a:bodyPr/>
                    <a:lstStyle/>
                    <a:p>
                      <a:pPr marL="0" lvl="0" indent="0" algn="l" rtl="0">
                        <a:spcBef>
                          <a:spcPts val="0"/>
                        </a:spcBef>
                        <a:spcAft>
                          <a:spcPts val="0"/>
                        </a:spcAft>
                        <a:buNone/>
                      </a:pPr>
                      <a:r>
                        <a:rPr lang="en" sz="1000">
                          <a:solidFill>
                            <a:schemeClr val="dk2"/>
                          </a:solidFill>
                          <a:latin typeface="Lato"/>
                          <a:ea typeface="Lato"/>
                          <a:cs typeface="Lato"/>
                          <a:sym typeface="Lato"/>
                        </a:rPr>
                        <a:t>Aluminum Tubing</a:t>
                      </a:r>
                      <a:endParaRPr sz="1000">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latin typeface="Lato"/>
                          <a:ea typeface="Lato"/>
                          <a:cs typeface="Lato"/>
                          <a:sym typeface="Lato"/>
                        </a:rPr>
                        <a:t>Complete</a:t>
                      </a:r>
                      <a:endParaRPr sz="1000">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D9EAD3"/>
                    </a:solidFill>
                  </a:tcPr>
                </a:tc>
                <a:extLst>
                  <a:ext uri="{0D108BD9-81ED-4DB2-BD59-A6C34878D82A}">
                    <a16:rowId xmlns:a16="http://schemas.microsoft.com/office/drawing/2014/main" val="10002"/>
                  </a:ext>
                </a:extLst>
              </a:tr>
              <a:tr h="292950">
                <a:tc>
                  <a:txBody>
                    <a:bodyPr/>
                    <a:lstStyle/>
                    <a:p>
                      <a:pPr marL="0" lvl="0" indent="0" algn="l" rtl="0">
                        <a:spcBef>
                          <a:spcPts val="0"/>
                        </a:spcBef>
                        <a:spcAft>
                          <a:spcPts val="0"/>
                        </a:spcAft>
                        <a:buNone/>
                      </a:pPr>
                      <a:r>
                        <a:rPr lang="en" sz="1000">
                          <a:solidFill>
                            <a:schemeClr val="dk2"/>
                          </a:solidFill>
                          <a:latin typeface="Lato"/>
                          <a:ea typeface="Lato"/>
                          <a:cs typeface="Lato"/>
                          <a:sym typeface="Lato"/>
                        </a:rPr>
                        <a:t>Plywood/Sheet Metal</a:t>
                      </a:r>
                      <a:endParaRPr sz="1000">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latin typeface="Lato"/>
                          <a:ea typeface="Lato"/>
                          <a:cs typeface="Lato"/>
                          <a:sym typeface="Lato"/>
                        </a:rPr>
                        <a:t>Complete</a:t>
                      </a:r>
                      <a:endParaRPr sz="1000">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D9EAD3"/>
                    </a:solidFill>
                  </a:tcPr>
                </a:tc>
                <a:extLst>
                  <a:ext uri="{0D108BD9-81ED-4DB2-BD59-A6C34878D82A}">
                    <a16:rowId xmlns:a16="http://schemas.microsoft.com/office/drawing/2014/main" val="10003"/>
                  </a:ext>
                </a:extLst>
              </a:tr>
              <a:tr h="292950">
                <a:tc>
                  <a:txBody>
                    <a:bodyPr/>
                    <a:lstStyle/>
                    <a:p>
                      <a:pPr marL="0" lvl="0" indent="0" algn="l" rtl="0">
                        <a:spcBef>
                          <a:spcPts val="0"/>
                        </a:spcBef>
                        <a:spcAft>
                          <a:spcPts val="0"/>
                        </a:spcAft>
                        <a:buNone/>
                      </a:pPr>
                      <a:r>
                        <a:rPr lang="en" sz="1000">
                          <a:solidFill>
                            <a:schemeClr val="dk2"/>
                          </a:solidFill>
                          <a:latin typeface="Lato"/>
                          <a:ea typeface="Lato"/>
                          <a:cs typeface="Lato"/>
                          <a:sym typeface="Lato"/>
                        </a:rPr>
                        <a:t>Assembly</a:t>
                      </a:r>
                      <a:endParaRPr sz="1000">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latin typeface="Lato"/>
                          <a:ea typeface="Lato"/>
                          <a:cs typeface="Lato"/>
                          <a:sym typeface="Lato"/>
                        </a:rPr>
                        <a:t>3/2</a:t>
                      </a:r>
                      <a:endParaRPr sz="1000">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292950">
                <a:tc>
                  <a:txBody>
                    <a:bodyPr/>
                    <a:lstStyle/>
                    <a:p>
                      <a:pPr marL="0" lvl="0" indent="0" algn="l" rtl="0">
                        <a:spcBef>
                          <a:spcPts val="0"/>
                        </a:spcBef>
                        <a:spcAft>
                          <a:spcPts val="0"/>
                        </a:spcAft>
                        <a:buNone/>
                      </a:pPr>
                      <a:r>
                        <a:rPr lang="en" sz="1000">
                          <a:solidFill>
                            <a:schemeClr val="dk2"/>
                          </a:solidFill>
                          <a:latin typeface="Lato"/>
                          <a:ea typeface="Lato"/>
                          <a:cs typeface="Lato"/>
                          <a:sym typeface="Lato"/>
                        </a:rPr>
                        <a:t>Structural Testing </a:t>
                      </a:r>
                      <a:endParaRPr sz="1000">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latin typeface="Lato"/>
                          <a:ea typeface="Lato"/>
                          <a:cs typeface="Lato"/>
                          <a:sym typeface="Lato"/>
                        </a:rPr>
                        <a:t>3/7</a:t>
                      </a:r>
                      <a:endParaRPr sz="1000">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557" name="Google Shape;557;p4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42"/>
          <p:cNvSpPr txBox="1">
            <a:spLocks noGrp="1"/>
          </p:cNvSpPr>
          <p:nvPr>
            <p:ph type="title"/>
          </p:nvPr>
        </p:nvSpPr>
        <p:spPr>
          <a:xfrm>
            <a:off x="727650" y="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Phase 1: Manufacturing &amp; Component Tests</a:t>
            </a:r>
            <a:endParaRPr/>
          </a:p>
        </p:txBody>
      </p:sp>
      <p:pic>
        <p:nvPicPr>
          <p:cNvPr id="563" name="Google Shape;563;p42"/>
          <p:cNvPicPr preferRelativeResize="0"/>
          <p:nvPr/>
        </p:nvPicPr>
        <p:blipFill rotWithShape="1">
          <a:blip r:embed="rId3">
            <a:alphaModFix/>
          </a:blip>
          <a:srcRect b="1526"/>
          <a:stretch/>
        </p:blipFill>
        <p:spPr>
          <a:xfrm>
            <a:off x="0" y="752550"/>
            <a:ext cx="5422849" cy="4182550"/>
          </a:xfrm>
          <a:prstGeom prst="rect">
            <a:avLst/>
          </a:prstGeom>
          <a:noFill/>
          <a:ln>
            <a:noFill/>
          </a:ln>
        </p:spPr>
      </p:pic>
      <p:sp>
        <p:nvSpPr>
          <p:cNvPr id="564" name="Google Shape;564;p42"/>
          <p:cNvSpPr txBox="1"/>
          <p:nvPr/>
        </p:nvSpPr>
        <p:spPr>
          <a:xfrm>
            <a:off x="420900" y="1355825"/>
            <a:ext cx="11043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2"/>
                </a:solidFill>
                <a:latin typeface="Lato"/>
                <a:ea typeface="Lato"/>
                <a:cs typeface="Lato"/>
                <a:sym typeface="Lato"/>
              </a:rPr>
              <a:t>Brackets</a:t>
            </a:r>
            <a:endParaRPr sz="1000">
              <a:solidFill>
                <a:schemeClr val="dk2"/>
              </a:solidFill>
              <a:latin typeface="Lato"/>
              <a:ea typeface="Lato"/>
              <a:cs typeface="Lato"/>
              <a:sym typeface="Lato"/>
            </a:endParaRPr>
          </a:p>
        </p:txBody>
      </p:sp>
      <p:sp>
        <p:nvSpPr>
          <p:cNvPr id="565" name="Google Shape;565;p42"/>
          <p:cNvSpPr txBox="1"/>
          <p:nvPr/>
        </p:nvSpPr>
        <p:spPr>
          <a:xfrm>
            <a:off x="3843425" y="2588000"/>
            <a:ext cx="11043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2"/>
                </a:solidFill>
                <a:latin typeface="Lato"/>
                <a:ea typeface="Lato"/>
                <a:cs typeface="Lato"/>
                <a:sym typeface="Lato"/>
              </a:rPr>
              <a:t>Assembly</a:t>
            </a:r>
            <a:endParaRPr sz="1000">
              <a:solidFill>
                <a:schemeClr val="dk2"/>
              </a:solidFill>
              <a:latin typeface="Lato"/>
              <a:ea typeface="Lato"/>
              <a:cs typeface="Lato"/>
              <a:sym typeface="Lato"/>
            </a:endParaRPr>
          </a:p>
        </p:txBody>
      </p:sp>
      <p:sp>
        <p:nvSpPr>
          <p:cNvPr id="566" name="Google Shape;566;p42"/>
          <p:cNvSpPr txBox="1"/>
          <p:nvPr/>
        </p:nvSpPr>
        <p:spPr>
          <a:xfrm>
            <a:off x="1801475" y="1466175"/>
            <a:ext cx="11043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2"/>
                </a:solidFill>
                <a:latin typeface="Lato"/>
                <a:ea typeface="Lato"/>
                <a:cs typeface="Lato"/>
                <a:sym typeface="Lato"/>
              </a:rPr>
              <a:t>Aluminum Tubing</a:t>
            </a:r>
            <a:endParaRPr sz="1000">
              <a:solidFill>
                <a:schemeClr val="dk2"/>
              </a:solidFill>
              <a:latin typeface="Lato"/>
              <a:ea typeface="Lato"/>
              <a:cs typeface="Lato"/>
              <a:sym typeface="Lato"/>
            </a:endParaRPr>
          </a:p>
        </p:txBody>
      </p:sp>
      <p:sp>
        <p:nvSpPr>
          <p:cNvPr id="567" name="Google Shape;567;p42"/>
          <p:cNvSpPr txBox="1"/>
          <p:nvPr/>
        </p:nvSpPr>
        <p:spPr>
          <a:xfrm>
            <a:off x="2887150" y="2123450"/>
            <a:ext cx="11043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2"/>
                </a:solidFill>
                <a:latin typeface="Lato"/>
                <a:ea typeface="Lato"/>
                <a:cs typeface="Lato"/>
                <a:sym typeface="Lato"/>
              </a:rPr>
              <a:t>Plywood &amp; Sheet Metal</a:t>
            </a:r>
            <a:endParaRPr sz="1000">
              <a:solidFill>
                <a:schemeClr val="dk2"/>
              </a:solidFill>
              <a:latin typeface="Lato"/>
              <a:ea typeface="Lato"/>
              <a:cs typeface="Lato"/>
              <a:sym typeface="Lato"/>
            </a:endParaRPr>
          </a:p>
        </p:txBody>
      </p:sp>
      <p:sp>
        <p:nvSpPr>
          <p:cNvPr id="568" name="Google Shape;568;p42"/>
          <p:cNvSpPr txBox="1"/>
          <p:nvPr/>
        </p:nvSpPr>
        <p:spPr>
          <a:xfrm>
            <a:off x="2387950" y="3232300"/>
            <a:ext cx="11043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Lato"/>
                <a:ea typeface="Lato"/>
                <a:cs typeface="Lato"/>
                <a:sym typeface="Lato"/>
              </a:rPr>
              <a:t>TRR</a:t>
            </a:r>
            <a:endParaRPr sz="1000">
              <a:latin typeface="Lato"/>
              <a:ea typeface="Lato"/>
              <a:cs typeface="Lato"/>
              <a:sym typeface="Lato"/>
            </a:endParaRPr>
          </a:p>
        </p:txBody>
      </p:sp>
      <p:sp>
        <p:nvSpPr>
          <p:cNvPr id="569" name="Google Shape;569;p42"/>
          <p:cNvSpPr txBox="1"/>
          <p:nvPr/>
        </p:nvSpPr>
        <p:spPr>
          <a:xfrm>
            <a:off x="4598075" y="3694025"/>
            <a:ext cx="11043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Lato"/>
                <a:ea typeface="Lato"/>
                <a:cs typeface="Lato"/>
                <a:sym typeface="Lato"/>
              </a:rPr>
              <a:t>AIAA</a:t>
            </a:r>
            <a:endParaRPr sz="1000">
              <a:latin typeface="Lato"/>
              <a:ea typeface="Lato"/>
              <a:cs typeface="Lato"/>
              <a:sym typeface="Lato"/>
            </a:endParaRPr>
          </a:p>
        </p:txBody>
      </p:sp>
      <p:sp>
        <p:nvSpPr>
          <p:cNvPr id="570" name="Google Shape;570;p42"/>
          <p:cNvSpPr txBox="1"/>
          <p:nvPr/>
        </p:nvSpPr>
        <p:spPr>
          <a:xfrm>
            <a:off x="3579200" y="3004425"/>
            <a:ext cx="13929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2"/>
                </a:solidFill>
                <a:latin typeface="Lato"/>
                <a:ea typeface="Lato"/>
                <a:cs typeface="Lato"/>
                <a:sym typeface="Lato"/>
              </a:rPr>
              <a:t>Structural Testing </a:t>
            </a:r>
            <a:endParaRPr sz="1000">
              <a:solidFill>
                <a:schemeClr val="dk2"/>
              </a:solidFill>
              <a:latin typeface="Lato"/>
              <a:ea typeface="Lato"/>
              <a:cs typeface="Lato"/>
              <a:sym typeface="Lato"/>
            </a:endParaRPr>
          </a:p>
        </p:txBody>
      </p:sp>
      <p:sp>
        <p:nvSpPr>
          <p:cNvPr id="571" name="Google Shape;571;p42"/>
          <p:cNvSpPr txBox="1"/>
          <p:nvPr/>
        </p:nvSpPr>
        <p:spPr>
          <a:xfrm>
            <a:off x="384300" y="4012425"/>
            <a:ext cx="2200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Lato"/>
                <a:ea typeface="Lato"/>
                <a:cs typeface="Lato"/>
                <a:sym typeface="Lato"/>
              </a:rPr>
              <a:t>Linear Actuator Assembly &amp; Testing </a:t>
            </a:r>
            <a:endParaRPr sz="1000">
              <a:latin typeface="Lato"/>
              <a:ea typeface="Lato"/>
              <a:cs typeface="Lato"/>
              <a:sym typeface="Lato"/>
            </a:endParaRPr>
          </a:p>
        </p:txBody>
      </p:sp>
      <p:pic>
        <p:nvPicPr>
          <p:cNvPr id="572" name="Google Shape;572;p42"/>
          <p:cNvPicPr preferRelativeResize="0"/>
          <p:nvPr/>
        </p:nvPicPr>
        <p:blipFill>
          <a:blip r:embed="rId4">
            <a:alphaModFix/>
          </a:blip>
          <a:stretch>
            <a:fillRect/>
          </a:stretch>
        </p:blipFill>
        <p:spPr>
          <a:xfrm>
            <a:off x="7378950" y="3973250"/>
            <a:ext cx="1656350" cy="295600"/>
          </a:xfrm>
          <a:prstGeom prst="rect">
            <a:avLst/>
          </a:prstGeom>
          <a:noFill/>
          <a:ln>
            <a:noFill/>
          </a:ln>
        </p:spPr>
      </p:pic>
      <p:pic>
        <p:nvPicPr>
          <p:cNvPr id="573" name="Google Shape;573;p42"/>
          <p:cNvPicPr preferRelativeResize="0"/>
          <p:nvPr/>
        </p:nvPicPr>
        <p:blipFill>
          <a:blip r:embed="rId5">
            <a:alphaModFix/>
          </a:blip>
          <a:stretch>
            <a:fillRect/>
          </a:stretch>
        </p:blipFill>
        <p:spPr>
          <a:xfrm>
            <a:off x="7359450" y="4268850"/>
            <a:ext cx="1737899" cy="575675"/>
          </a:xfrm>
          <a:prstGeom prst="rect">
            <a:avLst/>
          </a:prstGeom>
          <a:noFill/>
          <a:ln>
            <a:noFill/>
          </a:ln>
        </p:spPr>
      </p:pic>
      <p:pic>
        <p:nvPicPr>
          <p:cNvPr id="574" name="Google Shape;574;p42"/>
          <p:cNvPicPr preferRelativeResize="0"/>
          <p:nvPr/>
        </p:nvPicPr>
        <p:blipFill>
          <a:blip r:embed="rId6">
            <a:alphaModFix/>
          </a:blip>
          <a:stretch>
            <a:fillRect/>
          </a:stretch>
        </p:blipFill>
        <p:spPr>
          <a:xfrm>
            <a:off x="7378950" y="4844525"/>
            <a:ext cx="1656351" cy="230355"/>
          </a:xfrm>
          <a:prstGeom prst="rect">
            <a:avLst/>
          </a:prstGeom>
          <a:noFill/>
          <a:ln>
            <a:noFill/>
          </a:ln>
        </p:spPr>
      </p:pic>
      <p:sp>
        <p:nvSpPr>
          <p:cNvPr id="575" name="Google Shape;575;p42"/>
          <p:cNvSpPr/>
          <p:nvPr/>
        </p:nvSpPr>
        <p:spPr>
          <a:xfrm>
            <a:off x="7342450" y="3973250"/>
            <a:ext cx="1801500" cy="1170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2"/>
          <p:cNvSpPr txBox="1"/>
          <p:nvPr/>
        </p:nvSpPr>
        <p:spPr>
          <a:xfrm>
            <a:off x="5534950" y="752550"/>
            <a:ext cx="36090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2"/>
                </a:solidFill>
                <a:latin typeface="Lato"/>
                <a:ea typeface="Lato"/>
                <a:cs typeface="Lato"/>
                <a:sym typeface="Lato"/>
              </a:rPr>
              <a:t>Electronics &amp; Software Team:</a:t>
            </a:r>
            <a:endParaRPr b="1">
              <a:solidFill>
                <a:schemeClr val="dk2"/>
              </a:solidFill>
              <a:latin typeface="Lato"/>
              <a:ea typeface="Lato"/>
              <a:cs typeface="Lato"/>
              <a:sym typeface="Lato"/>
            </a:endParaRPr>
          </a:p>
          <a:p>
            <a:pPr marL="0" lvl="0" indent="0" algn="l" rtl="0">
              <a:spcBef>
                <a:spcPts val="0"/>
              </a:spcBef>
              <a:spcAft>
                <a:spcPts val="0"/>
              </a:spcAft>
              <a:buNone/>
            </a:pPr>
            <a:endParaRPr sz="1200">
              <a:latin typeface="Lato"/>
              <a:ea typeface="Lato"/>
              <a:cs typeface="Lato"/>
              <a:sym typeface="Lato"/>
            </a:endParaRPr>
          </a:p>
          <a:p>
            <a:pPr marL="0" lvl="0" indent="0" algn="l" rtl="0">
              <a:spcBef>
                <a:spcPts val="0"/>
              </a:spcBef>
              <a:spcAft>
                <a:spcPts val="0"/>
              </a:spcAft>
              <a:buNone/>
            </a:pPr>
            <a:endParaRPr sz="1200">
              <a:latin typeface="Lato"/>
              <a:ea typeface="Lato"/>
              <a:cs typeface="Lato"/>
              <a:sym typeface="Lato"/>
            </a:endParaRPr>
          </a:p>
          <a:p>
            <a:pPr marL="0" lvl="0" indent="0" algn="l" rtl="0">
              <a:spcBef>
                <a:spcPts val="0"/>
              </a:spcBef>
              <a:spcAft>
                <a:spcPts val="0"/>
              </a:spcAft>
              <a:buNone/>
            </a:pPr>
            <a:endParaRPr sz="1200">
              <a:latin typeface="Lato"/>
              <a:ea typeface="Lato"/>
              <a:cs typeface="Lato"/>
              <a:sym typeface="Lato"/>
            </a:endParaRPr>
          </a:p>
        </p:txBody>
      </p:sp>
      <p:sp>
        <p:nvSpPr>
          <p:cNvPr id="577" name="Google Shape;577;p42"/>
          <p:cNvSpPr txBox="1"/>
          <p:nvPr/>
        </p:nvSpPr>
        <p:spPr>
          <a:xfrm>
            <a:off x="701175" y="4844525"/>
            <a:ext cx="30891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Lato"/>
                <a:ea typeface="Lato"/>
                <a:cs typeface="Lato"/>
                <a:sym typeface="Lato"/>
              </a:rPr>
              <a:t>Sensors, Data Storage, Software, &amp; User Interface </a:t>
            </a:r>
            <a:endParaRPr sz="1000">
              <a:latin typeface="Lato"/>
              <a:ea typeface="Lato"/>
              <a:cs typeface="Lato"/>
              <a:sym typeface="Lato"/>
            </a:endParaRPr>
          </a:p>
        </p:txBody>
      </p:sp>
      <p:sp>
        <p:nvSpPr>
          <p:cNvPr id="578" name="Google Shape;578;p42"/>
          <p:cNvSpPr/>
          <p:nvPr/>
        </p:nvSpPr>
        <p:spPr>
          <a:xfrm>
            <a:off x="0" y="3546750"/>
            <a:ext cx="5458800" cy="1598400"/>
          </a:xfrm>
          <a:prstGeom prst="rect">
            <a:avLst/>
          </a:prstGeom>
          <a:solidFill>
            <a:srgbClr val="BFB4B4">
              <a:alpha val="36610"/>
            </a:srgbClr>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579" name="Google Shape;579;p42"/>
          <p:cNvGraphicFramePr/>
          <p:nvPr/>
        </p:nvGraphicFramePr>
        <p:xfrm>
          <a:off x="5625975" y="1146300"/>
          <a:ext cx="3000000" cy="3000000"/>
        </p:xfrm>
        <a:graphic>
          <a:graphicData uri="http://schemas.openxmlformats.org/drawingml/2006/table">
            <a:tbl>
              <a:tblPr>
                <a:noFill/>
                <a:tableStyleId>{75D779DE-6FEA-427D-A255-51E7C69A2D2E}</a:tableStyleId>
              </a:tblPr>
              <a:tblGrid>
                <a:gridCol w="1513450">
                  <a:extLst>
                    <a:ext uri="{9D8B030D-6E8A-4147-A177-3AD203B41FA5}">
                      <a16:colId xmlns:a16="http://schemas.microsoft.com/office/drawing/2014/main" val="20000"/>
                    </a:ext>
                  </a:extLst>
                </a:gridCol>
                <a:gridCol w="1513450">
                  <a:extLst>
                    <a:ext uri="{9D8B030D-6E8A-4147-A177-3AD203B41FA5}">
                      <a16:colId xmlns:a16="http://schemas.microsoft.com/office/drawing/2014/main" val="20001"/>
                    </a:ext>
                  </a:extLst>
                </a:gridCol>
              </a:tblGrid>
              <a:tr h="292950">
                <a:tc>
                  <a:txBody>
                    <a:bodyPr/>
                    <a:lstStyle/>
                    <a:p>
                      <a:pPr marL="0" lvl="0" indent="0" algn="l" rtl="0">
                        <a:spcBef>
                          <a:spcPts val="0"/>
                        </a:spcBef>
                        <a:spcAft>
                          <a:spcPts val="0"/>
                        </a:spcAft>
                        <a:buNone/>
                      </a:pPr>
                      <a:r>
                        <a:rPr lang="en" sz="1000" b="1">
                          <a:solidFill>
                            <a:schemeClr val="dk2"/>
                          </a:solidFill>
                          <a:latin typeface="Lato"/>
                          <a:ea typeface="Lato"/>
                          <a:cs typeface="Lato"/>
                          <a:sym typeface="Lato"/>
                        </a:rPr>
                        <a:t>Task</a:t>
                      </a:r>
                      <a:endParaRPr sz="1000" b="1">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9E9E9E"/>
                    </a:solidFill>
                  </a:tcPr>
                </a:tc>
                <a:tc>
                  <a:txBody>
                    <a:bodyPr/>
                    <a:lstStyle/>
                    <a:p>
                      <a:pPr marL="0" lvl="0" indent="0" algn="l" rtl="0">
                        <a:spcBef>
                          <a:spcPts val="0"/>
                        </a:spcBef>
                        <a:spcAft>
                          <a:spcPts val="0"/>
                        </a:spcAft>
                        <a:buNone/>
                      </a:pPr>
                      <a:r>
                        <a:rPr lang="en" sz="1000" b="1">
                          <a:solidFill>
                            <a:schemeClr val="dk2"/>
                          </a:solidFill>
                          <a:latin typeface="Lato"/>
                          <a:ea typeface="Lato"/>
                          <a:cs typeface="Lato"/>
                          <a:sym typeface="Lato"/>
                        </a:rPr>
                        <a:t>Status</a:t>
                      </a:r>
                      <a:endParaRPr sz="1000" b="1">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292950">
                <a:tc>
                  <a:txBody>
                    <a:bodyPr/>
                    <a:lstStyle/>
                    <a:p>
                      <a:pPr marL="0" lvl="0" indent="0" algn="l" rtl="0">
                        <a:spcBef>
                          <a:spcPts val="0"/>
                        </a:spcBef>
                        <a:spcAft>
                          <a:spcPts val="0"/>
                        </a:spcAft>
                        <a:buNone/>
                      </a:pPr>
                      <a:r>
                        <a:rPr lang="en" sz="1000">
                          <a:solidFill>
                            <a:schemeClr val="dk2"/>
                          </a:solidFill>
                          <a:latin typeface="Lato"/>
                          <a:ea typeface="Lato"/>
                          <a:cs typeface="Lato"/>
                          <a:sym typeface="Lato"/>
                        </a:rPr>
                        <a:t>Machine Shop Submission</a:t>
                      </a:r>
                      <a:endParaRPr sz="1000">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latin typeface="Lato"/>
                          <a:ea typeface="Lato"/>
                          <a:cs typeface="Lato"/>
                          <a:sym typeface="Lato"/>
                        </a:rPr>
                        <a:t>Complete</a:t>
                      </a:r>
                      <a:endParaRPr sz="1000">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B6D7A8"/>
                    </a:solidFill>
                  </a:tcPr>
                </a:tc>
                <a:extLst>
                  <a:ext uri="{0D108BD9-81ED-4DB2-BD59-A6C34878D82A}">
                    <a16:rowId xmlns:a16="http://schemas.microsoft.com/office/drawing/2014/main" val="10001"/>
                  </a:ext>
                </a:extLst>
              </a:tr>
              <a:tr h="292950">
                <a:tc>
                  <a:txBody>
                    <a:bodyPr/>
                    <a:lstStyle/>
                    <a:p>
                      <a:pPr marL="0" lvl="0" indent="0" algn="l" rtl="0">
                        <a:spcBef>
                          <a:spcPts val="0"/>
                        </a:spcBef>
                        <a:spcAft>
                          <a:spcPts val="0"/>
                        </a:spcAft>
                        <a:buNone/>
                      </a:pPr>
                      <a:r>
                        <a:rPr lang="en" sz="1000">
                          <a:solidFill>
                            <a:schemeClr val="dk2"/>
                          </a:solidFill>
                          <a:latin typeface="Lato"/>
                          <a:ea typeface="Lato"/>
                          <a:cs typeface="Lato"/>
                          <a:sym typeface="Lato"/>
                        </a:rPr>
                        <a:t>Arduino to Cloud Connection</a:t>
                      </a:r>
                      <a:endParaRPr sz="1000">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latin typeface="Lato"/>
                          <a:ea typeface="Lato"/>
                          <a:cs typeface="Lato"/>
                          <a:sym typeface="Lato"/>
                        </a:rPr>
                        <a:t>Complete</a:t>
                      </a:r>
                      <a:endParaRPr sz="1000">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B6D7A8"/>
                    </a:solidFill>
                  </a:tcPr>
                </a:tc>
                <a:extLst>
                  <a:ext uri="{0D108BD9-81ED-4DB2-BD59-A6C34878D82A}">
                    <a16:rowId xmlns:a16="http://schemas.microsoft.com/office/drawing/2014/main" val="10002"/>
                  </a:ext>
                </a:extLst>
              </a:tr>
              <a:tr h="292950">
                <a:tc>
                  <a:txBody>
                    <a:bodyPr/>
                    <a:lstStyle/>
                    <a:p>
                      <a:pPr marL="0" lvl="0" indent="0" algn="l" rtl="0">
                        <a:spcBef>
                          <a:spcPts val="0"/>
                        </a:spcBef>
                        <a:spcAft>
                          <a:spcPts val="0"/>
                        </a:spcAft>
                        <a:buNone/>
                      </a:pPr>
                      <a:r>
                        <a:rPr lang="en" sz="1000">
                          <a:solidFill>
                            <a:schemeClr val="dk2"/>
                          </a:solidFill>
                          <a:latin typeface="Lato"/>
                          <a:ea typeface="Lato"/>
                          <a:cs typeface="Lato"/>
                          <a:sym typeface="Lato"/>
                        </a:rPr>
                        <a:t>Display GUI</a:t>
                      </a:r>
                      <a:endParaRPr sz="1000">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latin typeface="Lato"/>
                          <a:ea typeface="Lato"/>
                          <a:cs typeface="Lato"/>
                          <a:sym typeface="Lato"/>
                        </a:rPr>
                        <a:t>Complete</a:t>
                      </a:r>
                      <a:endParaRPr sz="1000">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B6D7A8"/>
                    </a:solidFill>
                  </a:tcPr>
                </a:tc>
                <a:extLst>
                  <a:ext uri="{0D108BD9-81ED-4DB2-BD59-A6C34878D82A}">
                    <a16:rowId xmlns:a16="http://schemas.microsoft.com/office/drawing/2014/main" val="10003"/>
                  </a:ext>
                </a:extLst>
              </a:tr>
              <a:tr h="292950">
                <a:tc>
                  <a:txBody>
                    <a:bodyPr/>
                    <a:lstStyle/>
                    <a:p>
                      <a:pPr marL="0" lvl="0" indent="0" algn="l" rtl="0">
                        <a:spcBef>
                          <a:spcPts val="0"/>
                        </a:spcBef>
                        <a:spcAft>
                          <a:spcPts val="0"/>
                        </a:spcAft>
                        <a:buNone/>
                      </a:pPr>
                      <a:r>
                        <a:rPr lang="en" sz="1000">
                          <a:solidFill>
                            <a:schemeClr val="dk2"/>
                          </a:solidFill>
                          <a:latin typeface="Lato"/>
                          <a:ea typeface="Lato"/>
                          <a:cs typeface="Lato"/>
                          <a:sym typeface="Lato"/>
                        </a:rPr>
                        <a:t>Angle Sensor Reading</a:t>
                      </a:r>
                      <a:endParaRPr sz="1000">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latin typeface="Lato"/>
                          <a:ea typeface="Lato"/>
                          <a:cs typeface="Lato"/>
                          <a:sym typeface="Lato"/>
                        </a:rPr>
                        <a:t>Complete</a:t>
                      </a:r>
                      <a:endParaRPr sz="1000">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D9EAD3"/>
                    </a:solidFill>
                  </a:tcPr>
                </a:tc>
                <a:extLst>
                  <a:ext uri="{0D108BD9-81ED-4DB2-BD59-A6C34878D82A}">
                    <a16:rowId xmlns:a16="http://schemas.microsoft.com/office/drawing/2014/main" val="10004"/>
                  </a:ext>
                </a:extLst>
              </a:tr>
              <a:tr h="292950">
                <a:tc>
                  <a:txBody>
                    <a:bodyPr/>
                    <a:lstStyle/>
                    <a:p>
                      <a:pPr marL="0" lvl="0" indent="0" algn="l" rtl="0">
                        <a:spcBef>
                          <a:spcPts val="0"/>
                        </a:spcBef>
                        <a:spcAft>
                          <a:spcPts val="0"/>
                        </a:spcAft>
                        <a:buNone/>
                      </a:pPr>
                      <a:r>
                        <a:rPr lang="en" sz="1000">
                          <a:solidFill>
                            <a:schemeClr val="dk2"/>
                          </a:solidFill>
                          <a:latin typeface="Lato"/>
                          <a:ea typeface="Lato"/>
                          <a:cs typeface="Lato"/>
                          <a:sym typeface="Lato"/>
                        </a:rPr>
                        <a:t>Load Sensor Testing</a:t>
                      </a:r>
                      <a:endParaRPr sz="1000">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latin typeface="Lato"/>
                          <a:ea typeface="Lato"/>
                          <a:cs typeface="Lato"/>
                          <a:sym typeface="Lato"/>
                        </a:rPr>
                        <a:t>3/7</a:t>
                      </a:r>
                      <a:endParaRPr sz="1000">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r h="292950">
                <a:tc>
                  <a:txBody>
                    <a:bodyPr/>
                    <a:lstStyle/>
                    <a:p>
                      <a:pPr marL="0" lvl="0" indent="0" algn="l" rtl="0">
                        <a:spcBef>
                          <a:spcPts val="0"/>
                        </a:spcBef>
                        <a:spcAft>
                          <a:spcPts val="0"/>
                        </a:spcAft>
                        <a:buNone/>
                      </a:pPr>
                      <a:r>
                        <a:rPr lang="en" sz="1000">
                          <a:solidFill>
                            <a:schemeClr val="dk2"/>
                          </a:solidFill>
                          <a:latin typeface="Lato"/>
                          <a:ea typeface="Lato"/>
                          <a:cs typeface="Lato"/>
                          <a:sym typeface="Lato"/>
                        </a:rPr>
                        <a:t>Linear Actuator Control</a:t>
                      </a:r>
                      <a:endParaRPr sz="1000">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latin typeface="Lato"/>
                          <a:ea typeface="Lato"/>
                          <a:cs typeface="Lato"/>
                          <a:sym typeface="Lato"/>
                        </a:rPr>
                        <a:t>3/7</a:t>
                      </a:r>
                      <a:endParaRPr sz="1000">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580" name="Google Shape;580;p4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43"/>
          <p:cNvSpPr txBox="1">
            <a:spLocks noGrp="1"/>
          </p:cNvSpPr>
          <p:nvPr>
            <p:ph type="title"/>
          </p:nvPr>
        </p:nvSpPr>
        <p:spPr>
          <a:xfrm>
            <a:off x="727650" y="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Phase 2: System Integration &amp; Test</a:t>
            </a:r>
            <a:endParaRPr/>
          </a:p>
        </p:txBody>
      </p:sp>
      <p:pic>
        <p:nvPicPr>
          <p:cNvPr id="586" name="Google Shape;586;p43"/>
          <p:cNvPicPr preferRelativeResize="0"/>
          <p:nvPr/>
        </p:nvPicPr>
        <p:blipFill>
          <a:blip r:embed="rId3">
            <a:alphaModFix/>
          </a:blip>
          <a:stretch>
            <a:fillRect/>
          </a:stretch>
        </p:blipFill>
        <p:spPr>
          <a:xfrm>
            <a:off x="0" y="850000"/>
            <a:ext cx="9144003" cy="2768198"/>
          </a:xfrm>
          <a:prstGeom prst="rect">
            <a:avLst/>
          </a:prstGeom>
          <a:noFill/>
          <a:ln>
            <a:noFill/>
          </a:ln>
        </p:spPr>
      </p:pic>
      <p:pic>
        <p:nvPicPr>
          <p:cNvPr id="587" name="Google Shape;587;p43"/>
          <p:cNvPicPr preferRelativeResize="0"/>
          <p:nvPr/>
        </p:nvPicPr>
        <p:blipFill>
          <a:blip r:embed="rId4">
            <a:alphaModFix/>
          </a:blip>
          <a:stretch>
            <a:fillRect/>
          </a:stretch>
        </p:blipFill>
        <p:spPr>
          <a:xfrm>
            <a:off x="7397213" y="4147825"/>
            <a:ext cx="1656350" cy="295600"/>
          </a:xfrm>
          <a:prstGeom prst="rect">
            <a:avLst/>
          </a:prstGeom>
          <a:noFill/>
          <a:ln>
            <a:noFill/>
          </a:ln>
        </p:spPr>
      </p:pic>
      <p:pic>
        <p:nvPicPr>
          <p:cNvPr id="588" name="Google Shape;588;p43"/>
          <p:cNvPicPr preferRelativeResize="0"/>
          <p:nvPr/>
        </p:nvPicPr>
        <p:blipFill>
          <a:blip r:embed="rId5">
            <a:alphaModFix/>
          </a:blip>
          <a:stretch>
            <a:fillRect/>
          </a:stretch>
        </p:blipFill>
        <p:spPr>
          <a:xfrm>
            <a:off x="7378950" y="4844525"/>
            <a:ext cx="1656351" cy="230355"/>
          </a:xfrm>
          <a:prstGeom prst="rect">
            <a:avLst/>
          </a:prstGeom>
          <a:noFill/>
          <a:ln>
            <a:noFill/>
          </a:ln>
        </p:spPr>
      </p:pic>
      <p:sp>
        <p:nvSpPr>
          <p:cNvPr id="589" name="Google Shape;589;p43"/>
          <p:cNvSpPr/>
          <p:nvPr/>
        </p:nvSpPr>
        <p:spPr>
          <a:xfrm>
            <a:off x="7342500" y="4171900"/>
            <a:ext cx="1801500" cy="971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0" name="Google Shape;590;p43"/>
          <p:cNvPicPr preferRelativeResize="0"/>
          <p:nvPr/>
        </p:nvPicPr>
        <p:blipFill>
          <a:blip r:embed="rId6">
            <a:alphaModFix/>
          </a:blip>
          <a:stretch>
            <a:fillRect/>
          </a:stretch>
        </p:blipFill>
        <p:spPr>
          <a:xfrm>
            <a:off x="7378950" y="4443425"/>
            <a:ext cx="1692875" cy="379800"/>
          </a:xfrm>
          <a:prstGeom prst="rect">
            <a:avLst/>
          </a:prstGeom>
          <a:noFill/>
          <a:ln>
            <a:noFill/>
          </a:ln>
        </p:spPr>
      </p:pic>
      <p:sp>
        <p:nvSpPr>
          <p:cNvPr id="591" name="Google Shape;591;p43"/>
          <p:cNvSpPr/>
          <p:nvPr/>
        </p:nvSpPr>
        <p:spPr>
          <a:xfrm>
            <a:off x="0" y="1135325"/>
            <a:ext cx="1431600" cy="2411400"/>
          </a:xfrm>
          <a:prstGeom prst="rect">
            <a:avLst/>
          </a:prstGeom>
          <a:solidFill>
            <a:srgbClr val="BFB4B4">
              <a:alpha val="36610"/>
            </a:srgbClr>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3"/>
          <p:cNvSpPr txBox="1"/>
          <p:nvPr/>
        </p:nvSpPr>
        <p:spPr>
          <a:xfrm>
            <a:off x="75825" y="2155425"/>
            <a:ext cx="1327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2"/>
                </a:solidFill>
                <a:latin typeface="Lato"/>
                <a:ea typeface="Lato"/>
                <a:cs typeface="Lato"/>
                <a:sym typeface="Lato"/>
              </a:rPr>
              <a:t>System Assembly</a:t>
            </a:r>
            <a:endParaRPr sz="1000">
              <a:solidFill>
                <a:schemeClr val="dk2"/>
              </a:solidFill>
              <a:latin typeface="Lato"/>
              <a:ea typeface="Lato"/>
              <a:cs typeface="Lato"/>
              <a:sym typeface="Lato"/>
            </a:endParaRPr>
          </a:p>
        </p:txBody>
      </p:sp>
      <p:sp>
        <p:nvSpPr>
          <p:cNvPr id="593" name="Google Shape;593;p43"/>
          <p:cNvSpPr txBox="1"/>
          <p:nvPr/>
        </p:nvSpPr>
        <p:spPr>
          <a:xfrm>
            <a:off x="1496700" y="2044450"/>
            <a:ext cx="1327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2"/>
                </a:solidFill>
                <a:latin typeface="Lato"/>
                <a:ea typeface="Lato"/>
                <a:cs typeface="Lato"/>
                <a:sym typeface="Lato"/>
              </a:rPr>
              <a:t>Inspection</a:t>
            </a:r>
            <a:endParaRPr sz="1000">
              <a:solidFill>
                <a:schemeClr val="dk2"/>
              </a:solidFill>
              <a:latin typeface="Lato"/>
              <a:ea typeface="Lato"/>
              <a:cs typeface="Lato"/>
              <a:sym typeface="Lato"/>
            </a:endParaRPr>
          </a:p>
        </p:txBody>
      </p:sp>
      <p:sp>
        <p:nvSpPr>
          <p:cNvPr id="594" name="Google Shape;594;p43"/>
          <p:cNvSpPr txBox="1"/>
          <p:nvPr/>
        </p:nvSpPr>
        <p:spPr>
          <a:xfrm>
            <a:off x="2432600" y="2748925"/>
            <a:ext cx="16929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2"/>
                </a:solidFill>
                <a:latin typeface="Lato"/>
                <a:ea typeface="Lato"/>
                <a:cs typeface="Lato"/>
                <a:sym typeface="Lato"/>
              </a:rPr>
              <a:t>System Verification: Loads, Angle Margin, &amp; Friction</a:t>
            </a:r>
            <a:endParaRPr sz="1000">
              <a:solidFill>
                <a:schemeClr val="dk2"/>
              </a:solidFill>
              <a:latin typeface="Lato"/>
              <a:ea typeface="Lato"/>
              <a:cs typeface="Lato"/>
              <a:sym typeface="Lato"/>
            </a:endParaRPr>
          </a:p>
        </p:txBody>
      </p:sp>
      <p:sp>
        <p:nvSpPr>
          <p:cNvPr id="595" name="Google Shape;595;p43"/>
          <p:cNvSpPr txBox="1"/>
          <p:nvPr/>
        </p:nvSpPr>
        <p:spPr>
          <a:xfrm>
            <a:off x="5321150" y="2531900"/>
            <a:ext cx="1327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2"/>
                </a:solidFill>
                <a:latin typeface="Lato"/>
                <a:ea typeface="Lato"/>
                <a:cs typeface="Lato"/>
                <a:sym typeface="Lato"/>
              </a:rPr>
              <a:t>SFR</a:t>
            </a:r>
            <a:endParaRPr sz="1000">
              <a:solidFill>
                <a:schemeClr val="dk2"/>
              </a:solidFill>
              <a:latin typeface="Lato"/>
              <a:ea typeface="Lato"/>
              <a:cs typeface="Lato"/>
              <a:sym typeface="Lato"/>
            </a:endParaRPr>
          </a:p>
        </p:txBody>
      </p:sp>
      <p:sp>
        <p:nvSpPr>
          <p:cNvPr id="596" name="Google Shape;596;p43"/>
          <p:cNvSpPr txBox="1"/>
          <p:nvPr/>
        </p:nvSpPr>
        <p:spPr>
          <a:xfrm>
            <a:off x="7178575" y="2870600"/>
            <a:ext cx="1327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2"/>
                </a:solidFill>
                <a:latin typeface="Lato"/>
                <a:ea typeface="Lato"/>
                <a:cs typeface="Lato"/>
                <a:sym typeface="Lato"/>
              </a:rPr>
              <a:t>Final Report</a:t>
            </a:r>
            <a:endParaRPr sz="1000">
              <a:solidFill>
                <a:schemeClr val="dk2"/>
              </a:solidFill>
              <a:latin typeface="Lato"/>
              <a:ea typeface="Lato"/>
              <a:cs typeface="Lato"/>
              <a:sym typeface="Lato"/>
            </a:endParaRPr>
          </a:p>
        </p:txBody>
      </p:sp>
      <p:sp>
        <p:nvSpPr>
          <p:cNvPr id="597" name="Google Shape;597;p43"/>
          <p:cNvSpPr txBox="1"/>
          <p:nvPr/>
        </p:nvSpPr>
        <p:spPr>
          <a:xfrm>
            <a:off x="5321150" y="3279500"/>
            <a:ext cx="1327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2"/>
                </a:solidFill>
                <a:latin typeface="Lato"/>
                <a:ea typeface="Lato"/>
                <a:cs typeface="Lato"/>
                <a:sym typeface="Lato"/>
              </a:rPr>
              <a:t>Symposium</a:t>
            </a:r>
            <a:endParaRPr sz="1000">
              <a:solidFill>
                <a:schemeClr val="dk2"/>
              </a:solidFill>
              <a:latin typeface="Lato"/>
              <a:ea typeface="Lato"/>
              <a:cs typeface="Lato"/>
              <a:sym typeface="Lato"/>
            </a:endParaRPr>
          </a:p>
        </p:txBody>
      </p:sp>
      <p:sp>
        <p:nvSpPr>
          <p:cNvPr id="598" name="Google Shape;598;p43"/>
          <p:cNvSpPr txBox="1"/>
          <p:nvPr/>
        </p:nvSpPr>
        <p:spPr>
          <a:xfrm>
            <a:off x="75825" y="3618200"/>
            <a:ext cx="3755100" cy="168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2"/>
                </a:solidFill>
                <a:latin typeface="Lato"/>
                <a:ea typeface="Lato"/>
                <a:cs typeface="Lato"/>
                <a:sym typeface="Lato"/>
              </a:rPr>
              <a:t>System Assembly:</a:t>
            </a:r>
            <a:endParaRPr b="1">
              <a:solidFill>
                <a:schemeClr val="dk2"/>
              </a:solidFill>
              <a:latin typeface="Lato"/>
              <a:ea typeface="Lato"/>
              <a:cs typeface="Lato"/>
              <a:sym typeface="Lato"/>
            </a:endParaRPr>
          </a:p>
          <a:p>
            <a:pPr marL="457200" lvl="0" indent="-317500" algn="l" rtl="0">
              <a:spcBef>
                <a:spcPts val="1000"/>
              </a:spcBef>
              <a:spcAft>
                <a:spcPts val="0"/>
              </a:spcAft>
              <a:buClr>
                <a:schemeClr val="dk2"/>
              </a:buClr>
              <a:buSzPts val="1400"/>
              <a:buFont typeface="Lato"/>
              <a:buChar char="●"/>
            </a:pPr>
            <a:r>
              <a:rPr lang="en">
                <a:solidFill>
                  <a:schemeClr val="dk2"/>
                </a:solidFill>
                <a:latin typeface="Lato"/>
                <a:ea typeface="Lato"/>
                <a:cs typeface="Lato"/>
                <a:sym typeface="Lato"/>
              </a:rPr>
              <a:t>Join Structure &amp; Electronics (3/6-3/14)</a:t>
            </a:r>
            <a:endParaRPr>
              <a:solidFill>
                <a:schemeClr val="dk2"/>
              </a:solidFill>
              <a:latin typeface="Lato"/>
              <a:ea typeface="Lato"/>
              <a:cs typeface="Lato"/>
              <a:sym typeface="Lato"/>
            </a:endParaRPr>
          </a:p>
          <a:p>
            <a:pPr marL="914400" lvl="1" indent="-304800" algn="l" rtl="0">
              <a:spcBef>
                <a:spcPts val="1000"/>
              </a:spcBef>
              <a:spcAft>
                <a:spcPts val="0"/>
              </a:spcAft>
              <a:buClr>
                <a:schemeClr val="dk2"/>
              </a:buClr>
              <a:buSzPts val="1200"/>
              <a:buFont typeface="Lato"/>
              <a:buChar char="○"/>
            </a:pPr>
            <a:r>
              <a:rPr lang="en" sz="1200">
                <a:solidFill>
                  <a:schemeClr val="dk2"/>
                </a:solidFill>
                <a:latin typeface="Lato"/>
                <a:ea typeface="Lato"/>
                <a:cs typeface="Lato"/>
                <a:sym typeface="Lato"/>
              </a:rPr>
              <a:t>Install Linear Actuator Assembly</a:t>
            </a:r>
            <a:endParaRPr sz="1200">
              <a:solidFill>
                <a:schemeClr val="dk2"/>
              </a:solidFill>
              <a:latin typeface="Lato"/>
              <a:ea typeface="Lato"/>
              <a:cs typeface="Lato"/>
              <a:sym typeface="Lato"/>
            </a:endParaRPr>
          </a:p>
          <a:p>
            <a:pPr marL="914400" lvl="1" indent="-304800" algn="l" rtl="0">
              <a:spcBef>
                <a:spcPts val="1000"/>
              </a:spcBef>
              <a:spcAft>
                <a:spcPts val="0"/>
              </a:spcAft>
              <a:buClr>
                <a:schemeClr val="dk2"/>
              </a:buClr>
              <a:buSzPts val="1200"/>
              <a:buFont typeface="Lato"/>
              <a:buChar char="○"/>
            </a:pPr>
            <a:r>
              <a:rPr lang="en" sz="1200">
                <a:solidFill>
                  <a:schemeClr val="dk2"/>
                </a:solidFill>
                <a:latin typeface="Lato"/>
                <a:ea typeface="Lato"/>
                <a:cs typeface="Lato"/>
                <a:sym typeface="Lato"/>
              </a:rPr>
              <a:t>Install Tether through system </a:t>
            </a:r>
            <a:endParaRPr sz="1200">
              <a:solidFill>
                <a:schemeClr val="dk2"/>
              </a:solidFill>
              <a:latin typeface="Lato"/>
              <a:ea typeface="Lato"/>
              <a:cs typeface="Lato"/>
              <a:sym typeface="Lato"/>
            </a:endParaRPr>
          </a:p>
          <a:p>
            <a:pPr marL="0" lvl="0" indent="0" algn="l" rtl="0">
              <a:spcBef>
                <a:spcPts val="1000"/>
              </a:spcBef>
              <a:spcAft>
                <a:spcPts val="0"/>
              </a:spcAft>
              <a:buNone/>
            </a:pPr>
            <a:endParaRPr sz="1200">
              <a:solidFill>
                <a:schemeClr val="dk2"/>
              </a:solidFill>
              <a:latin typeface="Lato"/>
              <a:ea typeface="Lato"/>
              <a:cs typeface="Lato"/>
              <a:sym typeface="Lato"/>
            </a:endParaRPr>
          </a:p>
        </p:txBody>
      </p:sp>
      <p:sp>
        <p:nvSpPr>
          <p:cNvPr id="599" name="Google Shape;599;p4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6"/>
          <p:cNvSpPr txBox="1">
            <a:spLocks noGrp="1"/>
          </p:cNvSpPr>
          <p:nvPr>
            <p:ph type="ctrTitle"/>
          </p:nvPr>
        </p:nvSpPr>
        <p:spPr>
          <a:xfrm>
            <a:off x="729450" y="1322450"/>
            <a:ext cx="3430800" cy="72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200"/>
              <a:t>MEET THE TEAM</a:t>
            </a:r>
            <a:endParaRPr sz="3200"/>
          </a:p>
        </p:txBody>
      </p:sp>
      <p:sp>
        <p:nvSpPr>
          <p:cNvPr id="172" name="Google Shape;172;p26"/>
          <p:cNvSpPr txBox="1"/>
          <p:nvPr/>
        </p:nvSpPr>
        <p:spPr>
          <a:xfrm>
            <a:off x="342438" y="3226575"/>
            <a:ext cx="12735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Grace Antonucci </a:t>
            </a:r>
            <a:endParaRPr sz="1100">
              <a:latin typeface="Lato"/>
              <a:ea typeface="Lato"/>
              <a:cs typeface="Lato"/>
              <a:sym typeface="Lato"/>
            </a:endParaRPr>
          </a:p>
          <a:p>
            <a:pPr marL="0" lvl="0" indent="0" algn="ctr" rtl="0">
              <a:spcBef>
                <a:spcPts val="0"/>
              </a:spcBef>
              <a:spcAft>
                <a:spcPts val="0"/>
              </a:spcAft>
              <a:buNone/>
            </a:pPr>
            <a:r>
              <a:rPr lang="en" sz="1100" b="1">
                <a:latin typeface="Lato"/>
                <a:ea typeface="Lato"/>
                <a:cs typeface="Lato"/>
                <a:sym typeface="Lato"/>
              </a:rPr>
              <a:t>Project Manager</a:t>
            </a:r>
            <a:endParaRPr sz="1100" b="1">
              <a:latin typeface="Lato"/>
              <a:ea typeface="Lato"/>
              <a:cs typeface="Lato"/>
              <a:sym typeface="Lato"/>
            </a:endParaRPr>
          </a:p>
        </p:txBody>
      </p:sp>
      <p:sp>
        <p:nvSpPr>
          <p:cNvPr id="173" name="Google Shape;173;p26"/>
          <p:cNvSpPr txBox="1"/>
          <p:nvPr/>
        </p:nvSpPr>
        <p:spPr>
          <a:xfrm>
            <a:off x="4371575" y="4259763"/>
            <a:ext cx="14646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Lato"/>
                <a:ea typeface="Lato"/>
                <a:cs typeface="Lato"/>
                <a:sym typeface="Lato"/>
              </a:rPr>
              <a:t>Ben Foehr</a:t>
            </a:r>
            <a:endParaRPr sz="1200">
              <a:latin typeface="Lato"/>
              <a:ea typeface="Lato"/>
              <a:cs typeface="Lato"/>
              <a:sym typeface="Lato"/>
            </a:endParaRPr>
          </a:p>
          <a:p>
            <a:pPr marL="0" lvl="0" indent="0" algn="ctr" rtl="0">
              <a:spcBef>
                <a:spcPts val="0"/>
              </a:spcBef>
              <a:spcAft>
                <a:spcPts val="0"/>
              </a:spcAft>
              <a:buNone/>
            </a:pPr>
            <a:r>
              <a:rPr lang="en" sz="1100" b="1">
                <a:latin typeface="Lato"/>
                <a:ea typeface="Lato"/>
                <a:cs typeface="Lato"/>
                <a:sym typeface="Lato"/>
              </a:rPr>
              <a:t>Human Factors Lead</a:t>
            </a:r>
            <a:endParaRPr sz="1100" b="1">
              <a:latin typeface="Lato"/>
              <a:ea typeface="Lato"/>
              <a:cs typeface="Lato"/>
              <a:sym typeface="Lato"/>
            </a:endParaRPr>
          </a:p>
        </p:txBody>
      </p:sp>
      <p:sp>
        <p:nvSpPr>
          <p:cNvPr id="174" name="Google Shape;174;p26"/>
          <p:cNvSpPr txBox="1"/>
          <p:nvPr/>
        </p:nvSpPr>
        <p:spPr>
          <a:xfrm>
            <a:off x="4565788" y="1991750"/>
            <a:ext cx="11694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Cody Wheeler</a:t>
            </a:r>
            <a:endParaRPr sz="1100">
              <a:latin typeface="Lato"/>
              <a:ea typeface="Lato"/>
              <a:cs typeface="Lato"/>
              <a:sym typeface="Lato"/>
            </a:endParaRPr>
          </a:p>
          <a:p>
            <a:pPr marL="0" lvl="0" indent="0" algn="ctr" rtl="0">
              <a:spcBef>
                <a:spcPts val="0"/>
              </a:spcBef>
              <a:spcAft>
                <a:spcPts val="0"/>
              </a:spcAft>
              <a:buNone/>
            </a:pPr>
            <a:r>
              <a:rPr lang="en" sz="1100" b="1">
                <a:latin typeface="Lato"/>
                <a:ea typeface="Lato"/>
                <a:cs typeface="Lato"/>
                <a:sym typeface="Lato"/>
              </a:rPr>
              <a:t>Design Lead</a:t>
            </a:r>
            <a:endParaRPr sz="1100" b="1">
              <a:latin typeface="Lato"/>
              <a:ea typeface="Lato"/>
              <a:cs typeface="Lato"/>
              <a:sym typeface="Lato"/>
            </a:endParaRPr>
          </a:p>
        </p:txBody>
      </p:sp>
      <p:sp>
        <p:nvSpPr>
          <p:cNvPr id="175" name="Google Shape;175;p26"/>
          <p:cNvSpPr txBox="1"/>
          <p:nvPr/>
        </p:nvSpPr>
        <p:spPr>
          <a:xfrm>
            <a:off x="6044151" y="2210225"/>
            <a:ext cx="11694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August Hauter</a:t>
            </a:r>
            <a:endParaRPr sz="1100">
              <a:latin typeface="Lato"/>
              <a:ea typeface="Lato"/>
              <a:cs typeface="Lato"/>
              <a:sym typeface="Lato"/>
            </a:endParaRPr>
          </a:p>
          <a:p>
            <a:pPr marL="0" lvl="0" indent="0" algn="ctr" rtl="0">
              <a:spcBef>
                <a:spcPts val="0"/>
              </a:spcBef>
              <a:spcAft>
                <a:spcPts val="0"/>
              </a:spcAft>
              <a:buNone/>
            </a:pPr>
            <a:r>
              <a:rPr lang="en" sz="1100" b="1">
                <a:latin typeface="Lato"/>
                <a:ea typeface="Lato"/>
                <a:cs typeface="Lato"/>
                <a:sym typeface="Lato"/>
              </a:rPr>
              <a:t>Analysis Lead</a:t>
            </a:r>
            <a:endParaRPr sz="1100" b="1">
              <a:latin typeface="Lato"/>
              <a:ea typeface="Lato"/>
              <a:cs typeface="Lato"/>
              <a:sym typeface="Lato"/>
            </a:endParaRPr>
          </a:p>
          <a:p>
            <a:pPr marL="0" lvl="0" indent="0" algn="ctr" rtl="0">
              <a:spcBef>
                <a:spcPts val="0"/>
              </a:spcBef>
              <a:spcAft>
                <a:spcPts val="0"/>
              </a:spcAft>
              <a:buNone/>
            </a:pPr>
            <a:r>
              <a:rPr lang="en" sz="1100" b="1">
                <a:latin typeface="Lato"/>
                <a:ea typeface="Lato"/>
                <a:cs typeface="Lato"/>
                <a:sym typeface="Lato"/>
              </a:rPr>
              <a:t>CFO</a:t>
            </a:r>
            <a:endParaRPr sz="1100" b="1">
              <a:latin typeface="Lato"/>
              <a:ea typeface="Lato"/>
              <a:cs typeface="Lato"/>
              <a:sym typeface="Lato"/>
            </a:endParaRPr>
          </a:p>
        </p:txBody>
      </p:sp>
      <p:sp>
        <p:nvSpPr>
          <p:cNvPr id="176" name="Google Shape;176;p26"/>
          <p:cNvSpPr txBox="1"/>
          <p:nvPr/>
        </p:nvSpPr>
        <p:spPr>
          <a:xfrm>
            <a:off x="7673263" y="1991750"/>
            <a:ext cx="10449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Ike Timko </a:t>
            </a:r>
            <a:r>
              <a:rPr lang="en" sz="1100" b="1">
                <a:latin typeface="Lato"/>
                <a:ea typeface="Lato"/>
                <a:cs typeface="Lato"/>
                <a:sym typeface="Lato"/>
              </a:rPr>
              <a:t>Electronics Lead</a:t>
            </a:r>
            <a:endParaRPr sz="1100" b="1">
              <a:latin typeface="Lato"/>
              <a:ea typeface="Lato"/>
              <a:cs typeface="Lato"/>
              <a:sym typeface="Lato"/>
            </a:endParaRPr>
          </a:p>
        </p:txBody>
      </p:sp>
      <p:pic>
        <p:nvPicPr>
          <p:cNvPr id="177" name="Google Shape;177;p26"/>
          <p:cNvPicPr preferRelativeResize="0"/>
          <p:nvPr/>
        </p:nvPicPr>
        <p:blipFill rotWithShape="1">
          <a:blip r:embed="rId3">
            <a:alphaModFix/>
          </a:blip>
          <a:srcRect b="4297"/>
          <a:stretch/>
        </p:blipFill>
        <p:spPr>
          <a:xfrm>
            <a:off x="4603450" y="765475"/>
            <a:ext cx="981000" cy="1173600"/>
          </a:xfrm>
          <a:prstGeom prst="rect">
            <a:avLst/>
          </a:prstGeom>
          <a:noFill/>
          <a:ln w="19050" cap="flat" cmpd="sng">
            <a:solidFill>
              <a:schemeClr val="dk2"/>
            </a:solidFill>
            <a:prstDash val="solid"/>
            <a:round/>
            <a:headEnd type="none" w="sm" len="sm"/>
            <a:tailEnd type="none" w="sm" len="sm"/>
          </a:ln>
        </p:spPr>
      </p:pic>
      <p:pic>
        <p:nvPicPr>
          <p:cNvPr id="178" name="Google Shape;178;p26"/>
          <p:cNvPicPr preferRelativeResize="0"/>
          <p:nvPr/>
        </p:nvPicPr>
        <p:blipFill rotWithShape="1">
          <a:blip r:embed="rId4">
            <a:alphaModFix/>
          </a:blip>
          <a:srcRect l="11470" t="24845" r="16112"/>
          <a:stretch/>
        </p:blipFill>
        <p:spPr>
          <a:xfrm>
            <a:off x="456725" y="2052975"/>
            <a:ext cx="1044929" cy="1173600"/>
          </a:xfrm>
          <a:prstGeom prst="rect">
            <a:avLst/>
          </a:prstGeom>
          <a:noFill/>
          <a:ln w="19050" cap="flat" cmpd="sng">
            <a:solidFill>
              <a:schemeClr val="dk2"/>
            </a:solidFill>
            <a:prstDash val="solid"/>
            <a:round/>
            <a:headEnd type="none" w="sm" len="sm"/>
            <a:tailEnd type="none" w="sm" len="sm"/>
          </a:ln>
        </p:spPr>
      </p:pic>
      <p:pic>
        <p:nvPicPr>
          <p:cNvPr id="179" name="Google Shape;179;p26"/>
          <p:cNvPicPr preferRelativeResize="0"/>
          <p:nvPr/>
        </p:nvPicPr>
        <p:blipFill rotWithShape="1">
          <a:blip r:embed="rId5">
            <a:alphaModFix/>
          </a:blip>
          <a:srcRect l="168" r="5951" b="15768"/>
          <a:stretch/>
        </p:blipFill>
        <p:spPr>
          <a:xfrm>
            <a:off x="4552625" y="2902925"/>
            <a:ext cx="1102548" cy="1319025"/>
          </a:xfrm>
          <a:prstGeom prst="rect">
            <a:avLst/>
          </a:prstGeom>
          <a:noFill/>
          <a:ln w="19050" cap="flat" cmpd="sng">
            <a:solidFill>
              <a:schemeClr val="dk2"/>
            </a:solidFill>
            <a:prstDash val="solid"/>
            <a:round/>
            <a:headEnd type="none" w="sm" len="sm"/>
            <a:tailEnd type="none" w="sm" len="sm"/>
          </a:ln>
        </p:spPr>
      </p:pic>
      <p:pic>
        <p:nvPicPr>
          <p:cNvPr id="180" name="Google Shape;180;p26"/>
          <p:cNvPicPr preferRelativeResize="0"/>
          <p:nvPr/>
        </p:nvPicPr>
        <p:blipFill rotWithShape="1">
          <a:blip r:embed="rId6">
            <a:alphaModFix/>
          </a:blip>
          <a:srcRect l="12563" r="10406"/>
          <a:stretch/>
        </p:blipFill>
        <p:spPr>
          <a:xfrm>
            <a:off x="6106388" y="983951"/>
            <a:ext cx="1044925" cy="1195409"/>
          </a:xfrm>
          <a:prstGeom prst="rect">
            <a:avLst/>
          </a:prstGeom>
          <a:noFill/>
          <a:ln w="19050" cap="flat" cmpd="sng">
            <a:solidFill>
              <a:schemeClr val="dk2"/>
            </a:solidFill>
            <a:prstDash val="solid"/>
            <a:round/>
            <a:headEnd type="none" w="sm" len="sm"/>
            <a:tailEnd type="none" w="sm" len="sm"/>
          </a:ln>
        </p:spPr>
      </p:pic>
      <p:pic>
        <p:nvPicPr>
          <p:cNvPr id="181" name="Google Shape;181;p26"/>
          <p:cNvPicPr preferRelativeResize="0"/>
          <p:nvPr/>
        </p:nvPicPr>
        <p:blipFill rotWithShape="1">
          <a:blip r:embed="rId7">
            <a:alphaModFix/>
          </a:blip>
          <a:srcRect t="22373" b="14781"/>
          <a:stretch/>
        </p:blipFill>
        <p:spPr>
          <a:xfrm>
            <a:off x="7663350" y="2901325"/>
            <a:ext cx="1044926" cy="1335649"/>
          </a:xfrm>
          <a:prstGeom prst="rect">
            <a:avLst/>
          </a:prstGeom>
          <a:noFill/>
          <a:ln w="19050" cap="flat" cmpd="sng">
            <a:solidFill>
              <a:schemeClr val="dk2"/>
            </a:solidFill>
            <a:prstDash val="solid"/>
            <a:round/>
            <a:headEnd type="none" w="sm" len="sm"/>
            <a:tailEnd type="none" w="sm" len="sm"/>
          </a:ln>
        </p:spPr>
      </p:pic>
      <p:pic>
        <p:nvPicPr>
          <p:cNvPr id="182" name="Google Shape;182;p26"/>
          <p:cNvPicPr preferRelativeResize="0"/>
          <p:nvPr/>
        </p:nvPicPr>
        <p:blipFill rotWithShape="1">
          <a:blip r:embed="rId8">
            <a:alphaModFix/>
          </a:blip>
          <a:srcRect l="6281" r="13183" b="7868"/>
          <a:stretch/>
        </p:blipFill>
        <p:spPr>
          <a:xfrm>
            <a:off x="7673250" y="765475"/>
            <a:ext cx="1044924" cy="1195400"/>
          </a:xfrm>
          <a:prstGeom prst="rect">
            <a:avLst/>
          </a:prstGeom>
          <a:noFill/>
          <a:ln w="19050" cap="flat" cmpd="sng">
            <a:solidFill>
              <a:schemeClr val="dk2"/>
            </a:solidFill>
            <a:prstDash val="solid"/>
            <a:round/>
            <a:headEnd type="none" w="sm" len="sm"/>
            <a:tailEnd type="none" w="sm" len="sm"/>
          </a:ln>
        </p:spPr>
      </p:pic>
      <p:sp>
        <p:nvSpPr>
          <p:cNvPr id="183" name="Google Shape;183;p26"/>
          <p:cNvSpPr txBox="1"/>
          <p:nvPr/>
        </p:nvSpPr>
        <p:spPr>
          <a:xfrm>
            <a:off x="7601114" y="4340750"/>
            <a:ext cx="11694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Nick Taylor </a:t>
            </a:r>
            <a:r>
              <a:rPr lang="en" sz="1100" b="1">
                <a:latin typeface="Lato"/>
                <a:ea typeface="Lato"/>
                <a:cs typeface="Lato"/>
                <a:sym typeface="Lato"/>
              </a:rPr>
              <a:t>Manufacturing  Lead</a:t>
            </a:r>
            <a:endParaRPr sz="1100" b="1">
              <a:latin typeface="Lato"/>
              <a:ea typeface="Lato"/>
              <a:cs typeface="Lato"/>
              <a:sym typeface="Lato"/>
            </a:endParaRPr>
          </a:p>
        </p:txBody>
      </p:sp>
      <p:pic>
        <p:nvPicPr>
          <p:cNvPr id="184" name="Google Shape;184;p26"/>
          <p:cNvPicPr preferRelativeResize="0"/>
          <p:nvPr/>
        </p:nvPicPr>
        <p:blipFill rotWithShape="1">
          <a:blip r:embed="rId9">
            <a:alphaModFix/>
          </a:blip>
          <a:srcRect t="9850" b="9471"/>
          <a:stretch/>
        </p:blipFill>
        <p:spPr>
          <a:xfrm>
            <a:off x="3113800" y="2042074"/>
            <a:ext cx="1102549" cy="1195402"/>
          </a:xfrm>
          <a:prstGeom prst="rect">
            <a:avLst/>
          </a:prstGeom>
          <a:noFill/>
          <a:ln w="19050" cap="flat" cmpd="sng">
            <a:solidFill>
              <a:schemeClr val="dk2"/>
            </a:solidFill>
            <a:prstDash val="solid"/>
            <a:round/>
            <a:headEnd type="none" w="sm" len="sm"/>
            <a:tailEnd type="none" w="sm" len="sm"/>
          </a:ln>
        </p:spPr>
      </p:pic>
      <p:sp>
        <p:nvSpPr>
          <p:cNvPr id="185" name="Google Shape;185;p26"/>
          <p:cNvSpPr txBox="1"/>
          <p:nvPr/>
        </p:nvSpPr>
        <p:spPr>
          <a:xfrm>
            <a:off x="3028313" y="3226575"/>
            <a:ext cx="12735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Elena Salgado </a:t>
            </a:r>
            <a:endParaRPr sz="1100">
              <a:latin typeface="Lato"/>
              <a:ea typeface="Lato"/>
              <a:cs typeface="Lato"/>
              <a:sym typeface="Lato"/>
            </a:endParaRPr>
          </a:p>
          <a:p>
            <a:pPr marL="0" lvl="0" indent="0" algn="ctr" rtl="0">
              <a:spcBef>
                <a:spcPts val="0"/>
              </a:spcBef>
              <a:spcAft>
                <a:spcPts val="0"/>
              </a:spcAft>
              <a:buNone/>
            </a:pPr>
            <a:r>
              <a:rPr lang="en" sz="1100" b="1">
                <a:latin typeface="Lato"/>
                <a:ea typeface="Lato"/>
                <a:cs typeface="Lato"/>
                <a:sym typeface="Lato"/>
              </a:rPr>
              <a:t>Safety Lead</a:t>
            </a:r>
            <a:endParaRPr sz="1100" b="1">
              <a:latin typeface="Lato"/>
              <a:ea typeface="Lato"/>
              <a:cs typeface="Lato"/>
              <a:sym typeface="Lato"/>
            </a:endParaRPr>
          </a:p>
        </p:txBody>
      </p:sp>
      <p:sp>
        <p:nvSpPr>
          <p:cNvPr id="186" name="Google Shape;186;p26"/>
          <p:cNvSpPr txBox="1"/>
          <p:nvPr/>
        </p:nvSpPr>
        <p:spPr>
          <a:xfrm>
            <a:off x="5991388" y="4510250"/>
            <a:ext cx="12735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Jack Harrison </a:t>
            </a:r>
            <a:endParaRPr sz="1100">
              <a:latin typeface="Lato"/>
              <a:ea typeface="Lato"/>
              <a:cs typeface="Lato"/>
              <a:sym typeface="Lato"/>
            </a:endParaRPr>
          </a:p>
          <a:p>
            <a:pPr marL="0" lvl="0" indent="0" algn="ctr" rtl="0">
              <a:spcBef>
                <a:spcPts val="0"/>
              </a:spcBef>
              <a:spcAft>
                <a:spcPts val="0"/>
              </a:spcAft>
              <a:buNone/>
            </a:pPr>
            <a:r>
              <a:rPr lang="en" sz="1100" b="1">
                <a:latin typeface="Lato"/>
                <a:ea typeface="Lato"/>
                <a:cs typeface="Lato"/>
                <a:sym typeface="Lato"/>
              </a:rPr>
              <a:t>Testing Lead</a:t>
            </a:r>
            <a:endParaRPr sz="1100" b="1">
              <a:latin typeface="Lato"/>
              <a:ea typeface="Lato"/>
              <a:cs typeface="Lato"/>
              <a:sym typeface="Lato"/>
            </a:endParaRPr>
          </a:p>
        </p:txBody>
      </p:sp>
      <p:sp>
        <p:nvSpPr>
          <p:cNvPr id="187" name="Google Shape;187;p26"/>
          <p:cNvSpPr txBox="1"/>
          <p:nvPr/>
        </p:nvSpPr>
        <p:spPr>
          <a:xfrm>
            <a:off x="1434700" y="4510250"/>
            <a:ext cx="17340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Quentin Morton </a:t>
            </a:r>
            <a:endParaRPr sz="1100">
              <a:latin typeface="Lato"/>
              <a:ea typeface="Lato"/>
              <a:cs typeface="Lato"/>
              <a:sym typeface="Lato"/>
            </a:endParaRPr>
          </a:p>
          <a:p>
            <a:pPr marL="0" lvl="0" indent="0" algn="ctr" rtl="0">
              <a:spcBef>
                <a:spcPts val="0"/>
              </a:spcBef>
              <a:spcAft>
                <a:spcPts val="0"/>
              </a:spcAft>
              <a:buNone/>
            </a:pPr>
            <a:r>
              <a:rPr lang="en" sz="1100" b="1">
                <a:latin typeface="Lato"/>
                <a:ea typeface="Lato"/>
                <a:cs typeface="Lato"/>
                <a:sym typeface="Lato"/>
              </a:rPr>
              <a:t>Lead Systems Engineer</a:t>
            </a:r>
            <a:endParaRPr sz="1100" b="1">
              <a:latin typeface="Lato"/>
              <a:ea typeface="Lato"/>
              <a:cs typeface="Lato"/>
              <a:sym typeface="Lato"/>
            </a:endParaRPr>
          </a:p>
        </p:txBody>
      </p:sp>
      <p:pic>
        <p:nvPicPr>
          <p:cNvPr id="188" name="Google Shape;188;p26"/>
          <p:cNvPicPr preferRelativeResize="0"/>
          <p:nvPr/>
        </p:nvPicPr>
        <p:blipFill rotWithShape="1">
          <a:blip r:embed="rId10">
            <a:alphaModFix/>
          </a:blip>
          <a:srcRect b="9909"/>
          <a:stretch/>
        </p:blipFill>
        <p:spPr>
          <a:xfrm>
            <a:off x="1750425" y="3314850"/>
            <a:ext cx="1102550" cy="1195400"/>
          </a:xfrm>
          <a:prstGeom prst="rect">
            <a:avLst/>
          </a:prstGeom>
          <a:noFill/>
          <a:ln w="19050" cap="flat" cmpd="sng">
            <a:solidFill>
              <a:schemeClr val="dk2"/>
            </a:solidFill>
            <a:prstDash val="solid"/>
            <a:round/>
            <a:headEnd type="none" w="sm" len="sm"/>
            <a:tailEnd type="none" w="sm" len="sm"/>
          </a:ln>
        </p:spPr>
      </p:pic>
      <p:pic>
        <p:nvPicPr>
          <p:cNvPr id="189" name="Google Shape;189;p26"/>
          <p:cNvPicPr preferRelativeResize="0"/>
          <p:nvPr/>
        </p:nvPicPr>
        <p:blipFill rotWithShape="1">
          <a:blip r:embed="rId11">
            <a:alphaModFix/>
          </a:blip>
          <a:srcRect b="20261"/>
          <a:stretch/>
        </p:blipFill>
        <p:spPr>
          <a:xfrm>
            <a:off x="6076875" y="3191250"/>
            <a:ext cx="1102551" cy="1318999"/>
          </a:xfrm>
          <a:prstGeom prst="rect">
            <a:avLst/>
          </a:prstGeom>
          <a:noFill/>
          <a:ln w="19050" cap="flat" cmpd="sng">
            <a:solidFill>
              <a:schemeClr val="dk2"/>
            </a:solidFill>
            <a:prstDash val="solid"/>
            <a:round/>
            <a:headEnd type="none" w="sm" len="sm"/>
            <a:tailEnd type="none" w="sm" len="sm"/>
          </a:ln>
        </p:spPr>
      </p:pic>
      <p:pic>
        <p:nvPicPr>
          <p:cNvPr id="190" name="Google Shape;190;p26"/>
          <p:cNvPicPr preferRelativeResize="0"/>
          <p:nvPr/>
        </p:nvPicPr>
        <p:blipFill rotWithShape="1">
          <a:blip r:embed="rId12">
            <a:alphaModFix/>
          </a:blip>
          <a:srcRect t="3300" b="19953"/>
          <a:stretch/>
        </p:blipFill>
        <p:spPr>
          <a:xfrm>
            <a:off x="3113800" y="1991750"/>
            <a:ext cx="1102551" cy="1269524"/>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44"/>
          <p:cNvSpPr txBox="1">
            <a:spLocks noGrp="1"/>
          </p:cNvSpPr>
          <p:nvPr>
            <p:ph type="title"/>
          </p:nvPr>
        </p:nvSpPr>
        <p:spPr>
          <a:xfrm>
            <a:off x="727650" y="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Phase 2: System Integration &amp; Test</a:t>
            </a:r>
            <a:endParaRPr/>
          </a:p>
        </p:txBody>
      </p:sp>
      <p:pic>
        <p:nvPicPr>
          <p:cNvPr id="605" name="Google Shape;605;p44"/>
          <p:cNvPicPr preferRelativeResize="0"/>
          <p:nvPr/>
        </p:nvPicPr>
        <p:blipFill>
          <a:blip r:embed="rId3">
            <a:alphaModFix/>
          </a:blip>
          <a:stretch>
            <a:fillRect/>
          </a:stretch>
        </p:blipFill>
        <p:spPr>
          <a:xfrm>
            <a:off x="0" y="850000"/>
            <a:ext cx="9144003" cy="2768198"/>
          </a:xfrm>
          <a:prstGeom prst="rect">
            <a:avLst/>
          </a:prstGeom>
          <a:noFill/>
          <a:ln>
            <a:noFill/>
          </a:ln>
        </p:spPr>
      </p:pic>
      <p:pic>
        <p:nvPicPr>
          <p:cNvPr id="606" name="Google Shape;606;p44"/>
          <p:cNvPicPr preferRelativeResize="0"/>
          <p:nvPr/>
        </p:nvPicPr>
        <p:blipFill>
          <a:blip r:embed="rId4">
            <a:alphaModFix/>
          </a:blip>
          <a:stretch>
            <a:fillRect/>
          </a:stretch>
        </p:blipFill>
        <p:spPr>
          <a:xfrm>
            <a:off x="7397213" y="4147825"/>
            <a:ext cx="1656350" cy="295600"/>
          </a:xfrm>
          <a:prstGeom prst="rect">
            <a:avLst/>
          </a:prstGeom>
          <a:noFill/>
          <a:ln>
            <a:noFill/>
          </a:ln>
        </p:spPr>
      </p:pic>
      <p:pic>
        <p:nvPicPr>
          <p:cNvPr id="607" name="Google Shape;607;p44"/>
          <p:cNvPicPr preferRelativeResize="0"/>
          <p:nvPr/>
        </p:nvPicPr>
        <p:blipFill>
          <a:blip r:embed="rId5">
            <a:alphaModFix/>
          </a:blip>
          <a:stretch>
            <a:fillRect/>
          </a:stretch>
        </p:blipFill>
        <p:spPr>
          <a:xfrm>
            <a:off x="7378950" y="4844525"/>
            <a:ext cx="1656351" cy="230355"/>
          </a:xfrm>
          <a:prstGeom prst="rect">
            <a:avLst/>
          </a:prstGeom>
          <a:noFill/>
          <a:ln>
            <a:noFill/>
          </a:ln>
        </p:spPr>
      </p:pic>
      <p:sp>
        <p:nvSpPr>
          <p:cNvPr id="608" name="Google Shape;608;p44"/>
          <p:cNvSpPr/>
          <p:nvPr/>
        </p:nvSpPr>
        <p:spPr>
          <a:xfrm>
            <a:off x="7342500" y="4171900"/>
            <a:ext cx="1801500" cy="971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9" name="Google Shape;609;p44"/>
          <p:cNvPicPr preferRelativeResize="0"/>
          <p:nvPr/>
        </p:nvPicPr>
        <p:blipFill>
          <a:blip r:embed="rId6">
            <a:alphaModFix/>
          </a:blip>
          <a:stretch>
            <a:fillRect/>
          </a:stretch>
        </p:blipFill>
        <p:spPr>
          <a:xfrm>
            <a:off x="7378950" y="4443425"/>
            <a:ext cx="1692875" cy="379800"/>
          </a:xfrm>
          <a:prstGeom prst="rect">
            <a:avLst/>
          </a:prstGeom>
          <a:noFill/>
          <a:ln>
            <a:noFill/>
          </a:ln>
        </p:spPr>
      </p:pic>
      <p:sp>
        <p:nvSpPr>
          <p:cNvPr id="610" name="Google Shape;610;p44"/>
          <p:cNvSpPr/>
          <p:nvPr/>
        </p:nvSpPr>
        <p:spPr>
          <a:xfrm>
            <a:off x="1403325" y="2060925"/>
            <a:ext cx="7716900" cy="1539300"/>
          </a:xfrm>
          <a:prstGeom prst="rect">
            <a:avLst/>
          </a:prstGeom>
          <a:solidFill>
            <a:srgbClr val="BFB4B4">
              <a:alpha val="36610"/>
            </a:srgbClr>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4"/>
          <p:cNvSpPr txBox="1"/>
          <p:nvPr/>
        </p:nvSpPr>
        <p:spPr>
          <a:xfrm>
            <a:off x="75825" y="2155425"/>
            <a:ext cx="1327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2"/>
                </a:solidFill>
                <a:latin typeface="Lato"/>
                <a:ea typeface="Lato"/>
                <a:cs typeface="Lato"/>
                <a:sym typeface="Lato"/>
              </a:rPr>
              <a:t>System Assembly</a:t>
            </a:r>
            <a:endParaRPr sz="1000">
              <a:solidFill>
                <a:schemeClr val="dk2"/>
              </a:solidFill>
              <a:latin typeface="Lato"/>
              <a:ea typeface="Lato"/>
              <a:cs typeface="Lato"/>
              <a:sym typeface="Lato"/>
            </a:endParaRPr>
          </a:p>
        </p:txBody>
      </p:sp>
      <p:sp>
        <p:nvSpPr>
          <p:cNvPr id="612" name="Google Shape;612;p44"/>
          <p:cNvSpPr txBox="1"/>
          <p:nvPr/>
        </p:nvSpPr>
        <p:spPr>
          <a:xfrm>
            <a:off x="1496700" y="2044450"/>
            <a:ext cx="1327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2"/>
                </a:solidFill>
                <a:latin typeface="Lato"/>
                <a:ea typeface="Lato"/>
                <a:cs typeface="Lato"/>
                <a:sym typeface="Lato"/>
              </a:rPr>
              <a:t>Inspection</a:t>
            </a:r>
            <a:endParaRPr sz="1000">
              <a:solidFill>
                <a:schemeClr val="dk2"/>
              </a:solidFill>
              <a:latin typeface="Lato"/>
              <a:ea typeface="Lato"/>
              <a:cs typeface="Lato"/>
              <a:sym typeface="Lato"/>
            </a:endParaRPr>
          </a:p>
        </p:txBody>
      </p:sp>
      <p:sp>
        <p:nvSpPr>
          <p:cNvPr id="613" name="Google Shape;613;p44"/>
          <p:cNvSpPr txBox="1"/>
          <p:nvPr/>
        </p:nvSpPr>
        <p:spPr>
          <a:xfrm>
            <a:off x="2432600" y="2748925"/>
            <a:ext cx="21012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2"/>
                </a:solidFill>
                <a:latin typeface="Lato"/>
                <a:ea typeface="Lato"/>
                <a:cs typeface="Lato"/>
                <a:sym typeface="Lato"/>
              </a:rPr>
              <a:t>System Verification &amp; Validation: Loads, Angle Margin, &amp; Friction</a:t>
            </a:r>
            <a:endParaRPr sz="1000">
              <a:solidFill>
                <a:schemeClr val="dk2"/>
              </a:solidFill>
              <a:latin typeface="Lato"/>
              <a:ea typeface="Lato"/>
              <a:cs typeface="Lato"/>
              <a:sym typeface="Lato"/>
            </a:endParaRPr>
          </a:p>
        </p:txBody>
      </p:sp>
      <p:sp>
        <p:nvSpPr>
          <p:cNvPr id="614" name="Google Shape;614;p44"/>
          <p:cNvSpPr txBox="1"/>
          <p:nvPr/>
        </p:nvSpPr>
        <p:spPr>
          <a:xfrm>
            <a:off x="5321150" y="2531900"/>
            <a:ext cx="1327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2"/>
                </a:solidFill>
                <a:latin typeface="Lato"/>
                <a:ea typeface="Lato"/>
                <a:cs typeface="Lato"/>
                <a:sym typeface="Lato"/>
              </a:rPr>
              <a:t>SFR</a:t>
            </a:r>
            <a:endParaRPr sz="1000">
              <a:solidFill>
                <a:schemeClr val="dk2"/>
              </a:solidFill>
              <a:latin typeface="Lato"/>
              <a:ea typeface="Lato"/>
              <a:cs typeface="Lato"/>
              <a:sym typeface="Lato"/>
            </a:endParaRPr>
          </a:p>
        </p:txBody>
      </p:sp>
      <p:sp>
        <p:nvSpPr>
          <p:cNvPr id="615" name="Google Shape;615;p44"/>
          <p:cNvSpPr txBox="1"/>
          <p:nvPr/>
        </p:nvSpPr>
        <p:spPr>
          <a:xfrm>
            <a:off x="7178575" y="2870600"/>
            <a:ext cx="1327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2"/>
                </a:solidFill>
                <a:latin typeface="Lato"/>
                <a:ea typeface="Lato"/>
                <a:cs typeface="Lato"/>
                <a:sym typeface="Lato"/>
              </a:rPr>
              <a:t>Final Report</a:t>
            </a:r>
            <a:endParaRPr sz="1000">
              <a:solidFill>
                <a:schemeClr val="dk2"/>
              </a:solidFill>
              <a:latin typeface="Lato"/>
              <a:ea typeface="Lato"/>
              <a:cs typeface="Lato"/>
              <a:sym typeface="Lato"/>
            </a:endParaRPr>
          </a:p>
        </p:txBody>
      </p:sp>
      <p:sp>
        <p:nvSpPr>
          <p:cNvPr id="616" name="Google Shape;616;p44"/>
          <p:cNvSpPr txBox="1"/>
          <p:nvPr/>
        </p:nvSpPr>
        <p:spPr>
          <a:xfrm>
            <a:off x="5321150" y="3279500"/>
            <a:ext cx="1327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2"/>
                </a:solidFill>
                <a:latin typeface="Lato"/>
                <a:ea typeface="Lato"/>
                <a:cs typeface="Lato"/>
                <a:sym typeface="Lato"/>
              </a:rPr>
              <a:t>Symposium</a:t>
            </a:r>
            <a:endParaRPr sz="1000">
              <a:solidFill>
                <a:schemeClr val="dk2"/>
              </a:solidFill>
              <a:latin typeface="Lato"/>
              <a:ea typeface="Lato"/>
              <a:cs typeface="Lato"/>
              <a:sym typeface="Lato"/>
            </a:endParaRPr>
          </a:p>
        </p:txBody>
      </p:sp>
      <p:sp>
        <p:nvSpPr>
          <p:cNvPr id="617" name="Google Shape;617;p44"/>
          <p:cNvSpPr txBox="1"/>
          <p:nvPr/>
        </p:nvSpPr>
        <p:spPr>
          <a:xfrm>
            <a:off x="3830850" y="3618200"/>
            <a:ext cx="3548100" cy="18369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2"/>
              </a:buClr>
              <a:buSzPts val="1400"/>
              <a:buFont typeface="Lato"/>
              <a:buChar char="●"/>
            </a:pPr>
            <a:r>
              <a:rPr lang="en">
                <a:solidFill>
                  <a:schemeClr val="dk2"/>
                </a:solidFill>
                <a:latin typeface="Lato"/>
                <a:ea typeface="Lato"/>
                <a:cs typeface="Lato"/>
                <a:sym typeface="Lato"/>
              </a:rPr>
              <a:t>System Test (3/15-4/8)</a:t>
            </a:r>
            <a:endParaRPr>
              <a:solidFill>
                <a:schemeClr val="dk2"/>
              </a:solidFill>
              <a:latin typeface="Lato"/>
              <a:ea typeface="Lato"/>
              <a:cs typeface="Lato"/>
              <a:sym typeface="Lato"/>
            </a:endParaRPr>
          </a:p>
          <a:p>
            <a:pPr marL="914400" lvl="1" indent="-304800" algn="l" rtl="0">
              <a:spcBef>
                <a:spcPts val="1000"/>
              </a:spcBef>
              <a:spcAft>
                <a:spcPts val="0"/>
              </a:spcAft>
              <a:buClr>
                <a:schemeClr val="dk2"/>
              </a:buClr>
              <a:buSzPts val="1200"/>
              <a:buFont typeface="Lato"/>
              <a:buChar char="○"/>
            </a:pPr>
            <a:r>
              <a:rPr lang="en" sz="1200">
                <a:solidFill>
                  <a:schemeClr val="dk2"/>
                </a:solidFill>
                <a:latin typeface="Lato"/>
                <a:ea typeface="Lato"/>
                <a:cs typeface="Lato"/>
                <a:sym typeface="Lato"/>
              </a:rPr>
              <a:t>Human Testing (Load &amp; Angle)</a:t>
            </a:r>
            <a:endParaRPr sz="1200">
              <a:solidFill>
                <a:schemeClr val="dk2"/>
              </a:solidFill>
              <a:latin typeface="Lato"/>
              <a:ea typeface="Lato"/>
              <a:cs typeface="Lato"/>
              <a:sym typeface="Lato"/>
            </a:endParaRPr>
          </a:p>
          <a:p>
            <a:pPr marL="914400" lvl="1" indent="-304800" algn="l" rtl="0">
              <a:spcBef>
                <a:spcPts val="1000"/>
              </a:spcBef>
              <a:spcAft>
                <a:spcPts val="0"/>
              </a:spcAft>
              <a:buClr>
                <a:schemeClr val="dk2"/>
              </a:buClr>
              <a:buSzPts val="1200"/>
              <a:buFont typeface="Lato"/>
              <a:buChar char="○"/>
            </a:pPr>
            <a:r>
              <a:rPr lang="en" sz="1200">
                <a:solidFill>
                  <a:schemeClr val="dk2"/>
                </a:solidFill>
                <a:latin typeface="Lato"/>
                <a:ea typeface="Lato"/>
                <a:cs typeface="Lato"/>
                <a:sym typeface="Lato"/>
              </a:rPr>
              <a:t>Friction Test</a:t>
            </a:r>
            <a:endParaRPr sz="1200">
              <a:solidFill>
                <a:schemeClr val="dk2"/>
              </a:solidFill>
              <a:latin typeface="Lato"/>
              <a:ea typeface="Lato"/>
              <a:cs typeface="Lato"/>
              <a:sym typeface="Lato"/>
            </a:endParaRPr>
          </a:p>
          <a:p>
            <a:pPr marL="914400" lvl="1" indent="-304800" algn="l" rtl="0">
              <a:spcBef>
                <a:spcPts val="1000"/>
              </a:spcBef>
              <a:spcAft>
                <a:spcPts val="0"/>
              </a:spcAft>
              <a:buClr>
                <a:schemeClr val="dk2"/>
              </a:buClr>
              <a:buSzPts val="1200"/>
              <a:buFont typeface="Lato"/>
              <a:buChar char="○"/>
            </a:pPr>
            <a:r>
              <a:rPr lang="en" sz="1200">
                <a:solidFill>
                  <a:schemeClr val="dk2"/>
                </a:solidFill>
                <a:latin typeface="Lato"/>
                <a:ea typeface="Lato"/>
                <a:cs typeface="Lato"/>
                <a:sym typeface="Lato"/>
              </a:rPr>
              <a:t>To be completed 1-2 weeks before SFR</a:t>
            </a:r>
            <a:endParaRPr sz="1200">
              <a:solidFill>
                <a:schemeClr val="dk2"/>
              </a:solidFill>
              <a:latin typeface="Lato"/>
              <a:ea typeface="Lato"/>
              <a:cs typeface="Lato"/>
              <a:sym typeface="Lato"/>
            </a:endParaRPr>
          </a:p>
          <a:p>
            <a:pPr marL="0" lvl="0" indent="0" algn="l" rtl="0">
              <a:spcBef>
                <a:spcPts val="1000"/>
              </a:spcBef>
              <a:spcAft>
                <a:spcPts val="0"/>
              </a:spcAft>
              <a:buNone/>
            </a:pPr>
            <a:endParaRPr sz="1200">
              <a:solidFill>
                <a:schemeClr val="dk2"/>
              </a:solidFill>
              <a:latin typeface="Lato"/>
              <a:ea typeface="Lato"/>
              <a:cs typeface="Lato"/>
              <a:sym typeface="Lato"/>
            </a:endParaRPr>
          </a:p>
        </p:txBody>
      </p:sp>
      <p:sp>
        <p:nvSpPr>
          <p:cNvPr id="618" name="Google Shape;618;p44"/>
          <p:cNvSpPr txBox="1"/>
          <p:nvPr/>
        </p:nvSpPr>
        <p:spPr>
          <a:xfrm>
            <a:off x="75825" y="3607300"/>
            <a:ext cx="3831000" cy="155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2"/>
                </a:solidFill>
                <a:latin typeface="Lato"/>
                <a:ea typeface="Lato"/>
                <a:cs typeface="Lato"/>
                <a:sym typeface="Lato"/>
              </a:rPr>
              <a:t>System Verification &amp; Validation:</a:t>
            </a:r>
            <a:endParaRPr b="1">
              <a:solidFill>
                <a:schemeClr val="dk2"/>
              </a:solidFill>
              <a:latin typeface="Lato"/>
              <a:ea typeface="Lato"/>
              <a:cs typeface="Lato"/>
              <a:sym typeface="Lato"/>
            </a:endParaRPr>
          </a:p>
          <a:p>
            <a:pPr marL="457200" lvl="0" indent="-317500" algn="l" rtl="0">
              <a:spcBef>
                <a:spcPts val="1000"/>
              </a:spcBef>
              <a:spcAft>
                <a:spcPts val="0"/>
              </a:spcAft>
              <a:buClr>
                <a:schemeClr val="dk2"/>
              </a:buClr>
              <a:buSzPts val="1400"/>
              <a:buFont typeface="Lato"/>
              <a:buChar char="●"/>
            </a:pPr>
            <a:r>
              <a:rPr lang="en">
                <a:solidFill>
                  <a:schemeClr val="dk2"/>
                </a:solidFill>
                <a:latin typeface="Lato"/>
                <a:ea typeface="Lato"/>
                <a:cs typeface="Lato"/>
                <a:sym typeface="Lato"/>
              </a:rPr>
              <a:t>Verification by Inspection (3/15-3/20)</a:t>
            </a:r>
            <a:endParaRPr>
              <a:solidFill>
                <a:schemeClr val="dk2"/>
              </a:solidFill>
              <a:latin typeface="Lato"/>
              <a:ea typeface="Lato"/>
              <a:cs typeface="Lato"/>
              <a:sym typeface="Lato"/>
            </a:endParaRPr>
          </a:p>
          <a:p>
            <a:pPr marL="914400" lvl="1" indent="-304800" algn="l" rtl="0">
              <a:spcBef>
                <a:spcPts val="1000"/>
              </a:spcBef>
              <a:spcAft>
                <a:spcPts val="0"/>
              </a:spcAft>
              <a:buClr>
                <a:schemeClr val="dk2"/>
              </a:buClr>
              <a:buSzPts val="1200"/>
              <a:buFont typeface="Lato"/>
              <a:buChar char="○"/>
            </a:pPr>
            <a:r>
              <a:rPr lang="en" sz="1200">
                <a:solidFill>
                  <a:schemeClr val="dk2"/>
                </a:solidFill>
                <a:latin typeface="Lato"/>
                <a:ea typeface="Lato"/>
                <a:cs typeface="Lato"/>
                <a:sym typeface="Lato"/>
              </a:rPr>
              <a:t>Functional Requirements 4-8</a:t>
            </a:r>
            <a:endParaRPr sz="1200">
              <a:solidFill>
                <a:schemeClr val="dk2"/>
              </a:solidFill>
              <a:latin typeface="Lato"/>
              <a:ea typeface="Lato"/>
              <a:cs typeface="Lato"/>
              <a:sym typeface="Lato"/>
            </a:endParaRPr>
          </a:p>
          <a:p>
            <a:pPr marL="0" lvl="0" indent="0" algn="l" rtl="0">
              <a:spcBef>
                <a:spcPts val="1000"/>
              </a:spcBef>
              <a:spcAft>
                <a:spcPts val="0"/>
              </a:spcAft>
              <a:buNone/>
            </a:pPr>
            <a:endParaRPr sz="1200">
              <a:latin typeface="Lato"/>
              <a:ea typeface="Lato"/>
              <a:cs typeface="Lato"/>
              <a:sym typeface="Lato"/>
            </a:endParaRPr>
          </a:p>
          <a:p>
            <a:pPr marL="0" lvl="0" indent="0" algn="l" rtl="0">
              <a:spcBef>
                <a:spcPts val="0"/>
              </a:spcBef>
              <a:spcAft>
                <a:spcPts val="0"/>
              </a:spcAft>
              <a:buNone/>
            </a:pPr>
            <a:endParaRPr sz="1200">
              <a:latin typeface="Lato"/>
              <a:ea typeface="Lato"/>
              <a:cs typeface="Lato"/>
              <a:sym typeface="Lato"/>
            </a:endParaRPr>
          </a:p>
        </p:txBody>
      </p:sp>
      <p:sp>
        <p:nvSpPr>
          <p:cNvPr id="619" name="Google Shape;619;p4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4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System Verification &amp; Validation Schedule </a:t>
            </a:r>
            <a:endParaRPr/>
          </a:p>
        </p:txBody>
      </p:sp>
      <p:pic>
        <p:nvPicPr>
          <p:cNvPr id="625" name="Google Shape;625;p45"/>
          <p:cNvPicPr preferRelativeResize="0"/>
          <p:nvPr/>
        </p:nvPicPr>
        <p:blipFill>
          <a:blip r:embed="rId3">
            <a:alphaModFix/>
          </a:blip>
          <a:stretch>
            <a:fillRect/>
          </a:stretch>
        </p:blipFill>
        <p:spPr>
          <a:xfrm>
            <a:off x="0" y="3917750"/>
            <a:ext cx="9144003" cy="1225750"/>
          </a:xfrm>
          <a:prstGeom prst="rect">
            <a:avLst/>
          </a:prstGeom>
          <a:noFill/>
          <a:ln>
            <a:noFill/>
          </a:ln>
        </p:spPr>
      </p:pic>
      <p:graphicFrame>
        <p:nvGraphicFramePr>
          <p:cNvPr id="626" name="Google Shape;626;p45"/>
          <p:cNvGraphicFramePr/>
          <p:nvPr/>
        </p:nvGraphicFramePr>
        <p:xfrm>
          <a:off x="651150" y="1284490"/>
          <a:ext cx="3000000" cy="3000000"/>
        </p:xfrm>
        <a:graphic>
          <a:graphicData uri="http://schemas.openxmlformats.org/drawingml/2006/table">
            <a:tbl>
              <a:tblPr>
                <a:noFill/>
                <a:tableStyleId>{75D779DE-6FEA-427D-A255-51E7C69A2D2E}</a:tableStyleId>
              </a:tblPr>
              <a:tblGrid>
                <a:gridCol w="1692500">
                  <a:extLst>
                    <a:ext uri="{9D8B030D-6E8A-4147-A177-3AD203B41FA5}">
                      <a16:colId xmlns:a16="http://schemas.microsoft.com/office/drawing/2014/main" val="20000"/>
                    </a:ext>
                  </a:extLst>
                </a:gridCol>
                <a:gridCol w="1497625">
                  <a:extLst>
                    <a:ext uri="{9D8B030D-6E8A-4147-A177-3AD203B41FA5}">
                      <a16:colId xmlns:a16="http://schemas.microsoft.com/office/drawing/2014/main" val="20001"/>
                    </a:ext>
                  </a:extLst>
                </a:gridCol>
                <a:gridCol w="2329850">
                  <a:extLst>
                    <a:ext uri="{9D8B030D-6E8A-4147-A177-3AD203B41FA5}">
                      <a16:colId xmlns:a16="http://schemas.microsoft.com/office/drawing/2014/main" val="20002"/>
                    </a:ext>
                  </a:extLst>
                </a:gridCol>
                <a:gridCol w="2321725">
                  <a:extLst>
                    <a:ext uri="{9D8B030D-6E8A-4147-A177-3AD203B41FA5}">
                      <a16:colId xmlns:a16="http://schemas.microsoft.com/office/drawing/2014/main" val="20003"/>
                    </a:ext>
                  </a:extLst>
                </a:gridCol>
              </a:tblGrid>
              <a:tr h="574800">
                <a:tc>
                  <a:txBody>
                    <a:bodyPr/>
                    <a:lstStyle/>
                    <a:p>
                      <a:pPr marL="0" lvl="0" indent="0" algn="l" rtl="0">
                        <a:spcBef>
                          <a:spcPts val="0"/>
                        </a:spcBef>
                        <a:spcAft>
                          <a:spcPts val="0"/>
                        </a:spcAft>
                        <a:buNone/>
                      </a:pPr>
                      <a:endParaRPr sz="1200">
                        <a:solidFill>
                          <a:schemeClr val="dk2"/>
                        </a:solidFill>
                        <a:latin typeface="Lato"/>
                        <a:ea typeface="Lato"/>
                        <a:cs typeface="Lato"/>
                        <a:sym typeface="Lato"/>
                      </a:endParaRPr>
                    </a:p>
                  </a:txBody>
                  <a:tcPr marL="91425" marR="91425" marT="91425" marB="91425">
                    <a:lnL w="9525" cap="flat" cmpd="sng">
                      <a:solidFill>
                        <a:schemeClr val="accent1">
                          <a:alpha val="0"/>
                        </a:schemeClr>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alpha val="0"/>
                        </a:schemeClr>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 sz="1300" b="1">
                          <a:solidFill>
                            <a:schemeClr val="dk2"/>
                          </a:solidFill>
                          <a:latin typeface="Lato"/>
                          <a:ea typeface="Lato"/>
                          <a:cs typeface="Lato"/>
                          <a:sym typeface="Lato"/>
                        </a:rPr>
                        <a:t>Inspection (FR 4-8)</a:t>
                      </a:r>
                      <a:endParaRPr sz="1300" b="1">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9E9E9E"/>
                    </a:solidFill>
                  </a:tcPr>
                </a:tc>
                <a:tc>
                  <a:txBody>
                    <a:bodyPr/>
                    <a:lstStyle/>
                    <a:p>
                      <a:pPr marL="0" lvl="0" indent="0" algn="l" rtl="0">
                        <a:spcBef>
                          <a:spcPts val="0"/>
                        </a:spcBef>
                        <a:spcAft>
                          <a:spcPts val="0"/>
                        </a:spcAft>
                        <a:buNone/>
                      </a:pPr>
                      <a:r>
                        <a:rPr lang="en" sz="1300" b="1">
                          <a:solidFill>
                            <a:schemeClr val="dk2"/>
                          </a:solidFill>
                          <a:latin typeface="Lato"/>
                          <a:ea typeface="Lato"/>
                          <a:cs typeface="Lato"/>
                          <a:sym typeface="Lato"/>
                        </a:rPr>
                        <a:t>Load Direction &amp; Magnitude (FR 1-2)</a:t>
                      </a:r>
                      <a:endParaRPr sz="1300" b="1">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9E9E9E"/>
                    </a:solidFill>
                  </a:tcPr>
                </a:tc>
                <a:tc>
                  <a:txBody>
                    <a:bodyPr/>
                    <a:lstStyle/>
                    <a:p>
                      <a:pPr marL="0" lvl="0" indent="0" algn="l" rtl="0">
                        <a:spcBef>
                          <a:spcPts val="0"/>
                        </a:spcBef>
                        <a:spcAft>
                          <a:spcPts val="0"/>
                        </a:spcAft>
                        <a:buNone/>
                      </a:pPr>
                      <a:r>
                        <a:rPr lang="en" sz="1300" b="1">
                          <a:solidFill>
                            <a:schemeClr val="dk2"/>
                          </a:solidFill>
                          <a:latin typeface="Lato"/>
                          <a:ea typeface="Lato"/>
                          <a:cs typeface="Lato"/>
                          <a:sym typeface="Lato"/>
                        </a:rPr>
                        <a:t>Friction (FR 3)</a:t>
                      </a:r>
                      <a:endParaRPr sz="1300" b="1">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373600">
                <a:tc>
                  <a:txBody>
                    <a:bodyPr/>
                    <a:lstStyle/>
                    <a:p>
                      <a:pPr marL="0" lvl="0" indent="0" algn="l" rtl="0">
                        <a:spcBef>
                          <a:spcPts val="0"/>
                        </a:spcBef>
                        <a:spcAft>
                          <a:spcPts val="0"/>
                        </a:spcAft>
                        <a:buNone/>
                      </a:pPr>
                      <a:r>
                        <a:rPr lang="en" sz="1300">
                          <a:solidFill>
                            <a:schemeClr val="dk2"/>
                          </a:solidFill>
                          <a:latin typeface="Lato"/>
                          <a:ea typeface="Lato"/>
                          <a:cs typeface="Lato"/>
                          <a:sym typeface="Lato"/>
                        </a:rPr>
                        <a:t>Week 1 (3/15-3/21)</a:t>
                      </a:r>
                      <a:endParaRPr sz="1300">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2"/>
                          </a:solidFill>
                          <a:latin typeface="Lato"/>
                          <a:ea typeface="Lato"/>
                          <a:cs typeface="Lato"/>
                          <a:sym typeface="Lato"/>
                        </a:rPr>
                        <a:t>Complete</a:t>
                      </a:r>
                      <a:endParaRPr sz="1100">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2"/>
                          </a:solidFill>
                          <a:latin typeface="Lato"/>
                          <a:ea typeface="Lato"/>
                          <a:cs typeface="Lato"/>
                          <a:sym typeface="Lato"/>
                        </a:rPr>
                        <a:t>Attempt test, expect roadblocks</a:t>
                      </a:r>
                      <a:endParaRPr sz="1100">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2"/>
                          </a:solidFill>
                          <a:latin typeface="Lato"/>
                          <a:ea typeface="Lato"/>
                          <a:cs typeface="Lato"/>
                          <a:sym typeface="Lato"/>
                        </a:rPr>
                        <a:t>Attempt test, expect roadblocks</a:t>
                      </a:r>
                      <a:endParaRPr sz="1100">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373600">
                <a:tc>
                  <a:txBody>
                    <a:bodyPr/>
                    <a:lstStyle/>
                    <a:p>
                      <a:pPr marL="0" lvl="0" indent="0" algn="l" rtl="0">
                        <a:spcBef>
                          <a:spcPts val="0"/>
                        </a:spcBef>
                        <a:spcAft>
                          <a:spcPts val="0"/>
                        </a:spcAft>
                        <a:buNone/>
                      </a:pPr>
                      <a:r>
                        <a:rPr lang="en" sz="1300">
                          <a:solidFill>
                            <a:schemeClr val="dk2"/>
                          </a:solidFill>
                          <a:latin typeface="Lato"/>
                          <a:ea typeface="Lato"/>
                          <a:cs typeface="Lato"/>
                          <a:sym typeface="Lato"/>
                        </a:rPr>
                        <a:t>Week 2 (3/22-3/28)</a:t>
                      </a:r>
                      <a:endParaRPr sz="1300">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endParaRPr sz="1100">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2"/>
                          </a:solidFill>
                          <a:latin typeface="Lato"/>
                          <a:ea typeface="Lato"/>
                          <a:cs typeface="Lato"/>
                          <a:sym typeface="Lato"/>
                        </a:rPr>
                        <a:t>Resolve issues, attempt test</a:t>
                      </a:r>
                      <a:endParaRPr sz="1100">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2"/>
                          </a:solidFill>
                          <a:latin typeface="Lato"/>
                          <a:ea typeface="Lato"/>
                          <a:cs typeface="Lato"/>
                          <a:sym typeface="Lato"/>
                        </a:rPr>
                        <a:t>Resolve issues, attempt test</a:t>
                      </a:r>
                      <a:endParaRPr sz="1100">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574800">
                <a:tc>
                  <a:txBody>
                    <a:bodyPr/>
                    <a:lstStyle/>
                    <a:p>
                      <a:pPr marL="0" lvl="0" indent="0" algn="l" rtl="0">
                        <a:spcBef>
                          <a:spcPts val="0"/>
                        </a:spcBef>
                        <a:spcAft>
                          <a:spcPts val="0"/>
                        </a:spcAft>
                        <a:buNone/>
                      </a:pPr>
                      <a:r>
                        <a:rPr lang="en" sz="1300">
                          <a:solidFill>
                            <a:schemeClr val="dk2"/>
                          </a:solidFill>
                          <a:latin typeface="Lato"/>
                          <a:ea typeface="Lato"/>
                          <a:cs typeface="Lato"/>
                          <a:sym typeface="Lato"/>
                        </a:rPr>
                        <a:t>Week 3 (3/29-4/4)</a:t>
                      </a:r>
                      <a:endParaRPr sz="1300">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endParaRPr sz="1100">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2"/>
                          </a:solidFill>
                          <a:latin typeface="Lato"/>
                          <a:ea typeface="Lato"/>
                          <a:cs typeface="Lato"/>
                          <a:sym typeface="Lato"/>
                        </a:rPr>
                        <a:t>Repeat test 5x with 3 different individuals and edge case</a:t>
                      </a:r>
                      <a:endParaRPr sz="1100">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2"/>
                          </a:solidFill>
                          <a:latin typeface="Lato"/>
                          <a:ea typeface="Lato"/>
                          <a:cs typeface="Lato"/>
                          <a:sym typeface="Lato"/>
                        </a:rPr>
                        <a:t>Repeat test 5x or more</a:t>
                      </a:r>
                      <a:endParaRPr sz="1100">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574800">
                <a:tc>
                  <a:txBody>
                    <a:bodyPr/>
                    <a:lstStyle/>
                    <a:p>
                      <a:pPr marL="0" lvl="0" indent="0" algn="l" rtl="0">
                        <a:spcBef>
                          <a:spcPts val="0"/>
                        </a:spcBef>
                        <a:spcAft>
                          <a:spcPts val="0"/>
                        </a:spcAft>
                        <a:buNone/>
                      </a:pPr>
                      <a:r>
                        <a:rPr lang="en" sz="1300">
                          <a:solidFill>
                            <a:schemeClr val="dk2"/>
                          </a:solidFill>
                          <a:latin typeface="Lato"/>
                          <a:ea typeface="Lato"/>
                          <a:cs typeface="Lato"/>
                          <a:sym typeface="Lato"/>
                        </a:rPr>
                        <a:t>Week 4 (4/5-4/8)</a:t>
                      </a:r>
                      <a:endParaRPr sz="1300">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endParaRPr sz="1100">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2"/>
                          </a:solidFill>
                          <a:latin typeface="Lato"/>
                          <a:ea typeface="Lato"/>
                          <a:cs typeface="Lato"/>
                          <a:sym typeface="Lato"/>
                        </a:rPr>
                        <a:t>Margin</a:t>
                      </a:r>
                      <a:endParaRPr sz="1100">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2"/>
                          </a:solidFill>
                          <a:latin typeface="Lato"/>
                          <a:ea typeface="Lato"/>
                          <a:cs typeface="Lato"/>
                          <a:sym typeface="Lato"/>
                        </a:rPr>
                        <a:t>Margin</a:t>
                      </a:r>
                      <a:endParaRPr sz="1100">
                        <a:solidFill>
                          <a:schemeClr val="dk2"/>
                        </a:solidFill>
                        <a:latin typeface="Lato"/>
                        <a:ea typeface="Lato"/>
                        <a:cs typeface="Lato"/>
                        <a:sym typeface="Lato"/>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627" name="Google Shape;627;p4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46"/>
          <p:cNvSpPr/>
          <p:nvPr/>
        </p:nvSpPr>
        <p:spPr>
          <a:xfrm>
            <a:off x="7342500" y="3587325"/>
            <a:ext cx="1801500" cy="15594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6"/>
          <p:cNvSpPr txBox="1">
            <a:spLocks noGrp="1"/>
          </p:cNvSpPr>
          <p:nvPr>
            <p:ph type="title"/>
          </p:nvPr>
        </p:nvSpPr>
        <p:spPr>
          <a:xfrm>
            <a:off x="727650" y="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Critical Path</a:t>
            </a:r>
            <a:endParaRPr/>
          </a:p>
        </p:txBody>
      </p:sp>
      <p:pic>
        <p:nvPicPr>
          <p:cNvPr id="634" name="Google Shape;634;p46"/>
          <p:cNvPicPr preferRelativeResize="0"/>
          <p:nvPr/>
        </p:nvPicPr>
        <p:blipFill>
          <a:blip r:embed="rId3">
            <a:alphaModFix/>
          </a:blip>
          <a:stretch>
            <a:fillRect/>
          </a:stretch>
        </p:blipFill>
        <p:spPr>
          <a:xfrm>
            <a:off x="0" y="756625"/>
            <a:ext cx="6505667" cy="4386874"/>
          </a:xfrm>
          <a:prstGeom prst="rect">
            <a:avLst/>
          </a:prstGeom>
          <a:noFill/>
          <a:ln>
            <a:noFill/>
          </a:ln>
        </p:spPr>
      </p:pic>
      <p:cxnSp>
        <p:nvCxnSpPr>
          <p:cNvPr id="635" name="Google Shape;635;p46"/>
          <p:cNvCxnSpPr/>
          <p:nvPr/>
        </p:nvCxnSpPr>
        <p:spPr>
          <a:xfrm>
            <a:off x="0" y="1236550"/>
            <a:ext cx="1671300" cy="300"/>
          </a:xfrm>
          <a:prstGeom prst="straightConnector1">
            <a:avLst/>
          </a:prstGeom>
          <a:noFill/>
          <a:ln w="19050" cap="flat" cmpd="sng">
            <a:solidFill>
              <a:srgbClr val="FF0000"/>
            </a:solidFill>
            <a:prstDash val="solid"/>
            <a:round/>
            <a:headEnd type="none" w="med" len="med"/>
            <a:tailEnd type="triangle" w="med" len="med"/>
          </a:ln>
        </p:spPr>
      </p:cxnSp>
      <p:sp>
        <p:nvSpPr>
          <p:cNvPr id="636" name="Google Shape;636;p46"/>
          <p:cNvSpPr txBox="1"/>
          <p:nvPr/>
        </p:nvSpPr>
        <p:spPr>
          <a:xfrm>
            <a:off x="1757350" y="1061350"/>
            <a:ext cx="18861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0000"/>
                </a:solidFill>
                <a:latin typeface="Lato"/>
                <a:ea typeface="Lato"/>
                <a:cs typeface="Lato"/>
                <a:sym typeface="Lato"/>
              </a:rPr>
              <a:t>Test Environment Fabrication </a:t>
            </a:r>
            <a:endParaRPr sz="1200">
              <a:solidFill>
                <a:srgbClr val="FF0000"/>
              </a:solidFill>
              <a:latin typeface="Lato"/>
              <a:ea typeface="Lato"/>
              <a:cs typeface="Lato"/>
              <a:sym typeface="Lato"/>
            </a:endParaRPr>
          </a:p>
        </p:txBody>
      </p:sp>
      <p:cxnSp>
        <p:nvCxnSpPr>
          <p:cNvPr id="637" name="Google Shape;637;p46"/>
          <p:cNvCxnSpPr/>
          <p:nvPr/>
        </p:nvCxnSpPr>
        <p:spPr>
          <a:xfrm flipH="1">
            <a:off x="2081350" y="2571750"/>
            <a:ext cx="1800" cy="1080600"/>
          </a:xfrm>
          <a:prstGeom prst="straightConnector1">
            <a:avLst/>
          </a:prstGeom>
          <a:noFill/>
          <a:ln w="19050" cap="flat" cmpd="sng">
            <a:solidFill>
              <a:srgbClr val="FF0000"/>
            </a:solidFill>
            <a:prstDash val="solid"/>
            <a:round/>
            <a:headEnd type="none" w="med" len="med"/>
            <a:tailEnd type="triangle" w="med" len="med"/>
          </a:ln>
        </p:spPr>
      </p:cxnSp>
      <p:sp>
        <p:nvSpPr>
          <p:cNvPr id="638" name="Google Shape;638;p46"/>
          <p:cNvSpPr txBox="1"/>
          <p:nvPr/>
        </p:nvSpPr>
        <p:spPr>
          <a:xfrm>
            <a:off x="2187275" y="2571750"/>
            <a:ext cx="14337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0000"/>
                </a:solidFill>
                <a:latin typeface="Lato"/>
                <a:ea typeface="Lato"/>
                <a:cs typeface="Lato"/>
                <a:sym typeface="Lato"/>
              </a:rPr>
              <a:t>Test Environment Verification </a:t>
            </a:r>
            <a:endParaRPr sz="1200">
              <a:solidFill>
                <a:srgbClr val="FF0000"/>
              </a:solidFill>
              <a:latin typeface="Lato"/>
              <a:ea typeface="Lato"/>
              <a:cs typeface="Lato"/>
              <a:sym typeface="Lato"/>
            </a:endParaRPr>
          </a:p>
        </p:txBody>
      </p:sp>
      <p:cxnSp>
        <p:nvCxnSpPr>
          <p:cNvPr id="639" name="Google Shape;639;p46"/>
          <p:cNvCxnSpPr/>
          <p:nvPr/>
        </p:nvCxnSpPr>
        <p:spPr>
          <a:xfrm>
            <a:off x="2081350" y="3869050"/>
            <a:ext cx="855600" cy="4500"/>
          </a:xfrm>
          <a:prstGeom prst="straightConnector1">
            <a:avLst/>
          </a:prstGeom>
          <a:noFill/>
          <a:ln w="19050" cap="flat" cmpd="sng">
            <a:solidFill>
              <a:srgbClr val="FF0000"/>
            </a:solidFill>
            <a:prstDash val="solid"/>
            <a:round/>
            <a:headEnd type="none" w="med" len="med"/>
            <a:tailEnd type="triangle" w="med" len="med"/>
          </a:ln>
        </p:spPr>
      </p:cxnSp>
      <p:sp>
        <p:nvSpPr>
          <p:cNvPr id="640" name="Google Shape;640;p46"/>
          <p:cNvSpPr txBox="1"/>
          <p:nvPr/>
        </p:nvSpPr>
        <p:spPr>
          <a:xfrm>
            <a:off x="3663450" y="3869050"/>
            <a:ext cx="14784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0000"/>
                </a:solidFill>
                <a:latin typeface="Lato"/>
                <a:ea typeface="Lato"/>
                <a:cs typeface="Lato"/>
                <a:sym typeface="Lato"/>
              </a:rPr>
              <a:t>System Verification</a:t>
            </a:r>
            <a:endParaRPr sz="1200">
              <a:solidFill>
                <a:srgbClr val="FF0000"/>
              </a:solidFill>
              <a:latin typeface="Lato"/>
              <a:ea typeface="Lato"/>
              <a:cs typeface="Lato"/>
              <a:sym typeface="Lato"/>
            </a:endParaRPr>
          </a:p>
        </p:txBody>
      </p:sp>
      <p:cxnSp>
        <p:nvCxnSpPr>
          <p:cNvPr id="641" name="Google Shape;641;p46"/>
          <p:cNvCxnSpPr/>
          <p:nvPr/>
        </p:nvCxnSpPr>
        <p:spPr>
          <a:xfrm>
            <a:off x="2664075" y="4382750"/>
            <a:ext cx="3748800" cy="300"/>
          </a:xfrm>
          <a:prstGeom prst="straightConnector1">
            <a:avLst/>
          </a:prstGeom>
          <a:noFill/>
          <a:ln w="19050" cap="flat" cmpd="sng">
            <a:solidFill>
              <a:srgbClr val="FF0000"/>
            </a:solidFill>
            <a:prstDash val="solid"/>
            <a:round/>
            <a:headEnd type="none" w="med" len="med"/>
            <a:tailEnd type="triangle" w="med" len="med"/>
          </a:ln>
        </p:spPr>
      </p:cxnSp>
      <p:sp>
        <p:nvSpPr>
          <p:cNvPr id="642" name="Google Shape;642;p46"/>
          <p:cNvSpPr txBox="1"/>
          <p:nvPr/>
        </p:nvSpPr>
        <p:spPr>
          <a:xfrm>
            <a:off x="1842225" y="3469350"/>
            <a:ext cx="1478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0000"/>
                </a:solidFill>
                <a:latin typeface="Lato"/>
                <a:ea typeface="Lato"/>
                <a:cs typeface="Lato"/>
                <a:sym typeface="Lato"/>
              </a:rPr>
              <a:t>Assembly</a:t>
            </a:r>
            <a:endParaRPr sz="1200">
              <a:solidFill>
                <a:srgbClr val="FF0000"/>
              </a:solidFill>
              <a:latin typeface="Lato"/>
              <a:ea typeface="Lato"/>
              <a:cs typeface="Lato"/>
              <a:sym typeface="Lato"/>
            </a:endParaRPr>
          </a:p>
        </p:txBody>
      </p:sp>
      <p:pic>
        <p:nvPicPr>
          <p:cNvPr id="643" name="Google Shape;643;p46"/>
          <p:cNvPicPr preferRelativeResize="0"/>
          <p:nvPr/>
        </p:nvPicPr>
        <p:blipFill>
          <a:blip r:embed="rId4">
            <a:alphaModFix/>
          </a:blip>
          <a:stretch>
            <a:fillRect/>
          </a:stretch>
        </p:blipFill>
        <p:spPr>
          <a:xfrm>
            <a:off x="7361375" y="3917800"/>
            <a:ext cx="1763726" cy="1200000"/>
          </a:xfrm>
          <a:prstGeom prst="rect">
            <a:avLst/>
          </a:prstGeom>
          <a:noFill/>
          <a:ln>
            <a:noFill/>
          </a:ln>
        </p:spPr>
      </p:pic>
      <p:pic>
        <p:nvPicPr>
          <p:cNvPr id="644" name="Google Shape;644;p46"/>
          <p:cNvPicPr preferRelativeResize="0"/>
          <p:nvPr/>
        </p:nvPicPr>
        <p:blipFill>
          <a:blip r:embed="rId5">
            <a:alphaModFix/>
          </a:blip>
          <a:stretch>
            <a:fillRect/>
          </a:stretch>
        </p:blipFill>
        <p:spPr>
          <a:xfrm>
            <a:off x="7431325" y="3622200"/>
            <a:ext cx="1656350" cy="295600"/>
          </a:xfrm>
          <a:prstGeom prst="rect">
            <a:avLst/>
          </a:prstGeom>
          <a:noFill/>
          <a:ln>
            <a:noFill/>
          </a:ln>
        </p:spPr>
      </p:pic>
      <p:sp>
        <p:nvSpPr>
          <p:cNvPr id="645" name="Google Shape;645;p46"/>
          <p:cNvSpPr txBox="1"/>
          <p:nvPr/>
        </p:nvSpPr>
        <p:spPr>
          <a:xfrm>
            <a:off x="6525975" y="714100"/>
            <a:ext cx="2582100" cy="2626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2"/>
                </a:solidFill>
                <a:latin typeface="Lato"/>
                <a:ea typeface="Lato"/>
                <a:cs typeface="Lato"/>
                <a:sym typeface="Lato"/>
              </a:rPr>
              <a:t>Mitigation:</a:t>
            </a:r>
            <a:endParaRPr b="1">
              <a:solidFill>
                <a:schemeClr val="dk2"/>
              </a:solidFill>
              <a:latin typeface="Lato"/>
              <a:ea typeface="Lato"/>
              <a:cs typeface="Lato"/>
              <a:sym typeface="Lato"/>
            </a:endParaRPr>
          </a:p>
          <a:p>
            <a:pPr marL="457200" lvl="0" indent="-311150" algn="l" rtl="0">
              <a:spcBef>
                <a:spcPts val="1000"/>
              </a:spcBef>
              <a:spcAft>
                <a:spcPts val="0"/>
              </a:spcAft>
              <a:buClr>
                <a:schemeClr val="dk2"/>
              </a:buClr>
              <a:buSzPts val="1300"/>
              <a:buFont typeface="Lato"/>
              <a:buChar char="●"/>
            </a:pPr>
            <a:r>
              <a:rPr lang="en" sz="1300">
                <a:solidFill>
                  <a:schemeClr val="dk2"/>
                </a:solidFill>
                <a:latin typeface="Lato"/>
                <a:ea typeface="Lato"/>
                <a:cs typeface="Lato"/>
                <a:sym typeface="Lato"/>
              </a:rPr>
              <a:t>Ordering components early</a:t>
            </a:r>
            <a:endParaRPr sz="1300">
              <a:solidFill>
                <a:schemeClr val="dk2"/>
              </a:solidFill>
              <a:latin typeface="Lato"/>
              <a:ea typeface="Lato"/>
              <a:cs typeface="Lato"/>
              <a:sym typeface="Lato"/>
            </a:endParaRPr>
          </a:p>
          <a:p>
            <a:pPr marL="457200" lvl="0" indent="-311150" algn="l" rtl="0">
              <a:spcBef>
                <a:spcPts val="1000"/>
              </a:spcBef>
              <a:spcAft>
                <a:spcPts val="0"/>
              </a:spcAft>
              <a:buClr>
                <a:schemeClr val="dk2"/>
              </a:buClr>
              <a:buSzPts val="1300"/>
              <a:buFont typeface="Lato"/>
              <a:buChar char="●"/>
            </a:pPr>
            <a:r>
              <a:rPr lang="en" sz="1300">
                <a:solidFill>
                  <a:schemeClr val="dk2"/>
                </a:solidFill>
                <a:latin typeface="Lato"/>
                <a:ea typeface="Lato"/>
                <a:cs typeface="Lato"/>
                <a:sym typeface="Lato"/>
              </a:rPr>
              <a:t>Front loading work week</a:t>
            </a:r>
            <a:endParaRPr sz="1300">
              <a:solidFill>
                <a:schemeClr val="dk2"/>
              </a:solidFill>
              <a:latin typeface="Lato"/>
              <a:ea typeface="Lato"/>
              <a:cs typeface="Lato"/>
              <a:sym typeface="Lato"/>
            </a:endParaRPr>
          </a:p>
          <a:p>
            <a:pPr marL="457200" lvl="0" indent="-311150" algn="l" rtl="0">
              <a:spcBef>
                <a:spcPts val="1000"/>
              </a:spcBef>
              <a:spcAft>
                <a:spcPts val="0"/>
              </a:spcAft>
              <a:buClr>
                <a:schemeClr val="dk2"/>
              </a:buClr>
              <a:buSzPts val="1300"/>
              <a:buFont typeface="Lato"/>
              <a:buChar char="●"/>
            </a:pPr>
            <a:r>
              <a:rPr lang="en" sz="1300">
                <a:solidFill>
                  <a:schemeClr val="dk2"/>
                </a:solidFill>
                <a:latin typeface="Lato"/>
                <a:ea typeface="Lato"/>
                <a:cs typeface="Lato"/>
                <a:sym typeface="Lato"/>
              </a:rPr>
              <a:t>Alternate procurement</a:t>
            </a:r>
            <a:endParaRPr sz="1300">
              <a:solidFill>
                <a:schemeClr val="dk2"/>
              </a:solidFill>
              <a:latin typeface="Lato"/>
              <a:ea typeface="Lato"/>
              <a:cs typeface="Lato"/>
              <a:sym typeface="Lato"/>
            </a:endParaRPr>
          </a:p>
          <a:p>
            <a:pPr marL="914400" lvl="1" indent="-298450" algn="l" rtl="0">
              <a:spcBef>
                <a:spcPts val="1000"/>
              </a:spcBef>
              <a:spcAft>
                <a:spcPts val="0"/>
              </a:spcAft>
              <a:buClr>
                <a:schemeClr val="dk2"/>
              </a:buClr>
              <a:buSzPts val="1100"/>
              <a:buFont typeface="Lato"/>
              <a:buChar char="○"/>
            </a:pPr>
            <a:r>
              <a:rPr lang="en" sz="1100">
                <a:solidFill>
                  <a:schemeClr val="dk2"/>
                </a:solidFill>
                <a:latin typeface="Lato"/>
                <a:ea typeface="Lato"/>
                <a:cs typeface="Lato"/>
                <a:sym typeface="Lato"/>
              </a:rPr>
              <a:t>Additional Brackets</a:t>
            </a:r>
            <a:endParaRPr sz="1100">
              <a:solidFill>
                <a:schemeClr val="dk2"/>
              </a:solidFill>
              <a:latin typeface="Lato"/>
              <a:ea typeface="Lato"/>
              <a:cs typeface="Lato"/>
              <a:sym typeface="Lato"/>
            </a:endParaRPr>
          </a:p>
          <a:p>
            <a:pPr marL="0" lvl="0" indent="0" algn="l" rtl="0">
              <a:spcBef>
                <a:spcPts val="1000"/>
              </a:spcBef>
              <a:spcAft>
                <a:spcPts val="0"/>
              </a:spcAft>
              <a:buNone/>
            </a:pPr>
            <a:endParaRPr b="1">
              <a:latin typeface="Lato"/>
              <a:ea typeface="Lato"/>
              <a:cs typeface="Lato"/>
              <a:sym typeface="Lato"/>
            </a:endParaRPr>
          </a:p>
          <a:p>
            <a:pPr marL="0" lvl="0" indent="0" algn="l" rtl="0">
              <a:spcBef>
                <a:spcPts val="0"/>
              </a:spcBef>
              <a:spcAft>
                <a:spcPts val="0"/>
              </a:spcAft>
              <a:buNone/>
            </a:pPr>
            <a:endParaRPr b="1">
              <a:latin typeface="Lato"/>
              <a:ea typeface="Lato"/>
              <a:cs typeface="Lato"/>
              <a:sym typeface="Lato"/>
            </a:endParaRPr>
          </a:p>
          <a:p>
            <a:pPr marL="0" lvl="0" indent="0" algn="l" rtl="0">
              <a:spcBef>
                <a:spcPts val="0"/>
              </a:spcBef>
              <a:spcAft>
                <a:spcPts val="0"/>
              </a:spcAft>
              <a:buNone/>
            </a:pPr>
            <a:endParaRPr sz="1200">
              <a:latin typeface="Lato"/>
              <a:ea typeface="Lato"/>
              <a:cs typeface="Lato"/>
              <a:sym typeface="Lato"/>
            </a:endParaRPr>
          </a:p>
        </p:txBody>
      </p:sp>
      <p:sp>
        <p:nvSpPr>
          <p:cNvPr id="646" name="Google Shape;646;p4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47"/>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Test Readiness</a:t>
            </a:r>
            <a:endParaRPr/>
          </a:p>
        </p:txBody>
      </p:sp>
      <p:sp>
        <p:nvSpPr>
          <p:cNvPr id="652" name="Google Shape;652;p4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48"/>
          <p:cNvSpPr txBox="1">
            <a:spLocks noGrp="1"/>
          </p:cNvSpPr>
          <p:nvPr>
            <p:ph type="body" idx="1"/>
          </p:nvPr>
        </p:nvSpPr>
        <p:spPr>
          <a:xfrm>
            <a:off x="729450" y="1313100"/>
            <a:ext cx="7647000" cy="35550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chemeClr val="dk2"/>
              </a:buClr>
              <a:buSzPts val="1300"/>
              <a:buChar char="●"/>
            </a:pPr>
            <a:r>
              <a:rPr lang="en" b="1">
                <a:solidFill>
                  <a:schemeClr val="dk2"/>
                </a:solidFill>
              </a:rPr>
              <a:t>Major System Verification Tests</a:t>
            </a:r>
            <a:endParaRPr b="1">
              <a:solidFill>
                <a:schemeClr val="dk2"/>
              </a:solidFill>
            </a:endParaRPr>
          </a:p>
          <a:p>
            <a:pPr marL="914400" lvl="1" indent="-298450" algn="l" rtl="0">
              <a:spcBef>
                <a:spcPts val="0"/>
              </a:spcBef>
              <a:spcAft>
                <a:spcPts val="0"/>
              </a:spcAft>
              <a:buClr>
                <a:schemeClr val="dk2"/>
              </a:buClr>
              <a:buSzPts val="1100"/>
              <a:buChar char="○"/>
            </a:pPr>
            <a:r>
              <a:rPr lang="en" b="1">
                <a:solidFill>
                  <a:schemeClr val="dk2"/>
                </a:solidFill>
              </a:rPr>
              <a:t>Force Magnitude</a:t>
            </a:r>
            <a:endParaRPr b="1">
              <a:solidFill>
                <a:schemeClr val="dk2"/>
              </a:solidFill>
            </a:endParaRPr>
          </a:p>
          <a:p>
            <a:pPr marL="914400" lvl="1" indent="-298450" algn="l" rtl="0">
              <a:spcBef>
                <a:spcPts val="1000"/>
              </a:spcBef>
              <a:spcAft>
                <a:spcPts val="0"/>
              </a:spcAft>
              <a:buClr>
                <a:schemeClr val="dk2"/>
              </a:buClr>
              <a:buSzPts val="1100"/>
              <a:buChar char="○"/>
            </a:pPr>
            <a:r>
              <a:rPr lang="en" b="1">
                <a:solidFill>
                  <a:schemeClr val="dk2"/>
                </a:solidFill>
              </a:rPr>
              <a:t>Force Direction</a:t>
            </a:r>
            <a:endParaRPr b="1">
              <a:solidFill>
                <a:schemeClr val="dk2"/>
              </a:solidFill>
            </a:endParaRPr>
          </a:p>
          <a:p>
            <a:pPr marL="914400" lvl="1" indent="-298450" algn="l" rtl="0">
              <a:spcBef>
                <a:spcPts val="1000"/>
              </a:spcBef>
              <a:spcAft>
                <a:spcPts val="0"/>
              </a:spcAft>
              <a:buClr>
                <a:schemeClr val="dk2"/>
              </a:buClr>
              <a:buSzPts val="1100"/>
              <a:buChar char="○"/>
            </a:pPr>
            <a:r>
              <a:rPr lang="en" b="1">
                <a:solidFill>
                  <a:schemeClr val="dk2"/>
                </a:solidFill>
              </a:rPr>
              <a:t>Friction</a:t>
            </a:r>
            <a:endParaRPr>
              <a:solidFill>
                <a:schemeClr val="dk2"/>
              </a:solidFill>
            </a:endParaRPr>
          </a:p>
          <a:p>
            <a:pPr marL="457200" lvl="0" indent="-298450" algn="l" rtl="0">
              <a:spcBef>
                <a:spcPts val="1000"/>
              </a:spcBef>
              <a:spcAft>
                <a:spcPts val="0"/>
              </a:spcAft>
              <a:buClr>
                <a:schemeClr val="dk2"/>
              </a:buClr>
              <a:buSzPts val="1100"/>
              <a:buChar char="●"/>
            </a:pPr>
            <a:r>
              <a:rPr lang="en">
                <a:solidFill>
                  <a:schemeClr val="dk2"/>
                </a:solidFill>
              </a:rPr>
              <a:t>Component Verification Tests (in Appendix)</a:t>
            </a:r>
            <a:endParaRPr>
              <a:solidFill>
                <a:schemeClr val="dk2"/>
              </a:solidFill>
            </a:endParaRPr>
          </a:p>
          <a:p>
            <a:pPr marL="914400" lvl="1" indent="-298450" algn="l" rtl="0">
              <a:spcBef>
                <a:spcPts val="0"/>
              </a:spcBef>
              <a:spcAft>
                <a:spcPts val="0"/>
              </a:spcAft>
              <a:buClr>
                <a:schemeClr val="dk2"/>
              </a:buClr>
              <a:buSzPts val="1100"/>
              <a:buChar char="○"/>
            </a:pPr>
            <a:r>
              <a:rPr lang="en">
                <a:solidFill>
                  <a:schemeClr val="dk2"/>
                </a:solidFill>
              </a:rPr>
              <a:t>BendLabs Angle Sensors</a:t>
            </a:r>
            <a:endParaRPr>
              <a:solidFill>
                <a:schemeClr val="dk2"/>
              </a:solidFill>
            </a:endParaRPr>
          </a:p>
          <a:p>
            <a:pPr marL="914400" lvl="1" indent="-298450" algn="l" rtl="0">
              <a:spcBef>
                <a:spcPts val="1000"/>
              </a:spcBef>
              <a:spcAft>
                <a:spcPts val="0"/>
              </a:spcAft>
              <a:buClr>
                <a:schemeClr val="dk2"/>
              </a:buClr>
              <a:buSzPts val="1100"/>
              <a:buChar char="○"/>
            </a:pPr>
            <a:r>
              <a:rPr lang="en">
                <a:solidFill>
                  <a:schemeClr val="dk2"/>
                </a:solidFill>
              </a:rPr>
              <a:t>IMU Sensor</a:t>
            </a:r>
            <a:endParaRPr>
              <a:solidFill>
                <a:schemeClr val="dk2"/>
              </a:solidFill>
            </a:endParaRPr>
          </a:p>
          <a:p>
            <a:pPr marL="914400" lvl="1" indent="-298450" algn="l" rtl="0">
              <a:spcBef>
                <a:spcPts val="1000"/>
              </a:spcBef>
              <a:spcAft>
                <a:spcPts val="0"/>
              </a:spcAft>
              <a:buClr>
                <a:schemeClr val="dk2"/>
              </a:buClr>
              <a:buSzPts val="1100"/>
              <a:buChar char="○"/>
            </a:pPr>
            <a:r>
              <a:rPr lang="en">
                <a:solidFill>
                  <a:schemeClr val="dk2"/>
                </a:solidFill>
              </a:rPr>
              <a:t>Hanging Scale</a:t>
            </a:r>
            <a:endParaRPr>
              <a:solidFill>
                <a:schemeClr val="dk2"/>
              </a:solidFill>
            </a:endParaRPr>
          </a:p>
          <a:p>
            <a:pPr marL="914400" lvl="1" indent="-298450" algn="l" rtl="0">
              <a:spcBef>
                <a:spcPts val="1000"/>
              </a:spcBef>
              <a:spcAft>
                <a:spcPts val="0"/>
              </a:spcAft>
              <a:buClr>
                <a:schemeClr val="dk2"/>
              </a:buClr>
              <a:buSzPts val="1100"/>
              <a:buChar char="○"/>
            </a:pPr>
            <a:r>
              <a:rPr lang="en">
                <a:solidFill>
                  <a:schemeClr val="dk2"/>
                </a:solidFill>
              </a:rPr>
              <a:t>Software Motion Control</a:t>
            </a:r>
            <a:endParaRPr>
              <a:solidFill>
                <a:schemeClr val="dk2"/>
              </a:solidFill>
            </a:endParaRPr>
          </a:p>
          <a:p>
            <a:pPr marL="457200" lvl="0" indent="-311150" algn="l" rtl="0">
              <a:spcBef>
                <a:spcPts val="1000"/>
              </a:spcBef>
              <a:spcAft>
                <a:spcPts val="0"/>
              </a:spcAft>
              <a:buClr>
                <a:schemeClr val="dk2"/>
              </a:buClr>
              <a:buSzPts val="1300"/>
              <a:buChar char="●"/>
            </a:pPr>
            <a:r>
              <a:rPr lang="en">
                <a:solidFill>
                  <a:schemeClr val="dk2"/>
                </a:solidFill>
              </a:rPr>
              <a:t>Minor System Verification Tests (in Appendix)</a:t>
            </a:r>
            <a:endParaRPr>
              <a:solidFill>
                <a:schemeClr val="dk2"/>
              </a:solidFill>
            </a:endParaRPr>
          </a:p>
          <a:p>
            <a:pPr marL="914400" lvl="1" indent="-298450" algn="l" rtl="0">
              <a:spcBef>
                <a:spcPts val="0"/>
              </a:spcBef>
              <a:spcAft>
                <a:spcPts val="0"/>
              </a:spcAft>
              <a:buClr>
                <a:schemeClr val="dk2"/>
              </a:buClr>
              <a:buSzPts val="1100"/>
              <a:buChar char="○"/>
            </a:pPr>
            <a:r>
              <a:rPr lang="en">
                <a:solidFill>
                  <a:schemeClr val="dk2"/>
                </a:solidFill>
              </a:rPr>
              <a:t>Structural Integrity</a:t>
            </a:r>
            <a:endParaRPr>
              <a:solidFill>
                <a:schemeClr val="dk2"/>
              </a:solidFill>
            </a:endParaRPr>
          </a:p>
          <a:p>
            <a:pPr marL="914400" lvl="1" indent="-298450" algn="l" rtl="0">
              <a:spcBef>
                <a:spcPts val="1000"/>
              </a:spcBef>
              <a:spcAft>
                <a:spcPts val="1000"/>
              </a:spcAft>
              <a:buClr>
                <a:schemeClr val="dk2"/>
              </a:buClr>
              <a:buSzPts val="1100"/>
              <a:buChar char="○"/>
            </a:pPr>
            <a:r>
              <a:rPr lang="en">
                <a:solidFill>
                  <a:schemeClr val="dk2"/>
                </a:solidFill>
              </a:rPr>
              <a:t>User Safety</a:t>
            </a:r>
            <a:endParaRPr>
              <a:solidFill>
                <a:schemeClr val="dk2"/>
              </a:solidFill>
            </a:endParaRPr>
          </a:p>
        </p:txBody>
      </p:sp>
      <p:sp>
        <p:nvSpPr>
          <p:cNvPr id="658" name="Google Shape;658;p4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Testing Overview</a:t>
            </a:r>
            <a:endParaRPr/>
          </a:p>
        </p:txBody>
      </p:sp>
      <p:sp>
        <p:nvSpPr>
          <p:cNvPr id="659" name="Google Shape;659;p4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pic>
        <p:nvPicPr>
          <p:cNvPr id="664" name="Google Shape;664;p49"/>
          <p:cNvPicPr preferRelativeResize="0"/>
          <p:nvPr/>
        </p:nvPicPr>
        <p:blipFill rotWithShape="1">
          <a:blip r:embed="rId3">
            <a:alphaModFix/>
          </a:blip>
          <a:srcRect l="39772" t="26420" r="24714" b="29567"/>
          <a:stretch/>
        </p:blipFill>
        <p:spPr>
          <a:xfrm>
            <a:off x="2696925" y="1166126"/>
            <a:ext cx="5512747" cy="3364243"/>
          </a:xfrm>
          <a:prstGeom prst="rect">
            <a:avLst/>
          </a:prstGeom>
          <a:noFill/>
          <a:ln>
            <a:noFill/>
          </a:ln>
        </p:spPr>
      </p:pic>
      <p:sp>
        <p:nvSpPr>
          <p:cNvPr id="665" name="Google Shape;665;p49"/>
          <p:cNvSpPr/>
          <p:nvPr/>
        </p:nvSpPr>
        <p:spPr>
          <a:xfrm>
            <a:off x="3393759" y="2752770"/>
            <a:ext cx="4313700" cy="1515600"/>
          </a:xfrm>
          <a:prstGeom prst="triangle">
            <a:avLst>
              <a:gd name="adj" fmla="val 48160"/>
            </a:avLst>
          </a:prstGeom>
          <a:solidFill>
            <a:srgbClr val="FFCEA2">
              <a:alpha val="84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66" name="Google Shape;666;p49"/>
          <p:cNvCxnSpPr/>
          <p:nvPr/>
        </p:nvCxnSpPr>
        <p:spPr>
          <a:xfrm>
            <a:off x="5447865" y="2726505"/>
            <a:ext cx="9000" cy="1731600"/>
          </a:xfrm>
          <a:prstGeom prst="straightConnector1">
            <a:avLst/>
          </a:prstGeom>
          <a:noFill/>
          <a:ln w="9525" cap="flat" cmpd="sng">
            <a:solidFill>
              <a:srgbClr val="1A1A1A"/>
            </a:solidFill>
            <a:prstDash val="dash"/>
            <a:round/>
            <a:headEnd type="none" w="med" len="med"/>
            <a:tailEnd type="none" w="med" len="med"/>
          </a:ln>
        </p:spPr>
      </p:cxnSp>
      <p:sp>
        <p:nvSpPr>
          <p:cNvPr id="667" name="Google Shape;667;p49"/>
          <p:cNvSpPr txBox="1">
            <a:spLocks noGrp="1"/>
          </p:cNvSpPr>
          <p:nvPr>
            <p:ph type="title"/>
          </p:nvPr>
        </p:nvSpPr>
        <p:spPr>
          <a:xfrm>
            <a:off x="731520" y="630936"/>
            <a:ext cx="26046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Force Magnitude</a:t>
            </a:r>
            <a:endParaRPr/>
          </a:p>
        </p:txBody>
      </p:sp>
      <p:sp>
        <p:nvSpPr>
          <p:cNvPr id="668" name="Google Shape;668;p49"/>
          <p:cNvSpPr txBox="1"/>
          <p:nvPr/>
        </p:nvSpPr>
        <p:spPr>
          <a:xfrm>
            <a:off x="5278275" y="623675"/>
            <a:ext cx="2369700" cy="354000"/>
          </a:xfrm>
          <a:prstGeom prst="rect">
            <a:avLst/>
          </a:prstGeom>
          <a:solidFill>
            <a:srgbClr val="FFCEA2">
              <a:alpha val="45250"/>
            </a:srgbClr>
          </a:solidFill>
          <a:ln w="9525" cap="flat" cmpd="sng">
            <a:solidFill>
              <a:srgbClr val="1A1A1A"/>
            </a:solidFill>
            <a:prstDash val="solid"/>
            <a:round/>
            <a:headEnd type="none" w="sm" len="sm"/>
            <a:tailEnd type="none" w="sm" len="sm"/>
          </a:ln>
        </p:spPr>
        <p:txBody>
          <a:bodyPr spcFirstLastPara="1" wrap="square" lIns="45700" tIns="0" rIns="0" bIns="0" anchor="t" anchorCtr="0">
            <a:noAutofit/>
          </a:bodyPr>
          <a:lstStyle/>
          <a:p>
            <a:pPr marL="0" lvl="0" indent="0" algn="l" rtl="0">
              <a:lnSpc>
                <a:spcPct val="115000"/>
              </a:lnSpc>
              <a:spcBef>
                <a:spcPts val="0"/>
              </a:spcBef>
              <a:spcAft>
                <a:spcPts val="0"/>
              </a:spcAft>
              <a:buNone/>
            </a:pPr>
            <a:r>
              <a:rPr lang="en" sz="1700" b="1">
                <a:solidFill>
                  <a:srgbClr val="B45F06"/>
                </a:solidFill>
                <a:latin typeface="Lato"/>
                <a:ea typeface="Lato"/>
                <a:cs typeface="Lato"/>
                <a:sym typeface="Lato"/>
              </a:rPr>
              <a:t>     </a:t>
            </a:r>
            <a:r>
              <a:rPr lang="en" sz="1700" b="1">
                <a:latin typeface="Lato"/>
                <a:ea typeface="Lato"/>
                <a:cs typeface="Lato"/>
                <a:sym typeface="Lato"/>
              </a:rPr>
              <a:t>= </a:t>
            </a:r>
            <a:r>
              <a:rPr lang="en" sz="1700" b="1">
                <a:solidFill>
                  <a:srgbClr val="FF9900"/>
                </a:solidFill>
                <a:latin typeface="Lato"/>
                <a:ea typeface="Lato"/>
                <a:cs typeface="Lato"/>
                <a:sym typeface="Lato"/>
              </a:rPr>
              <a:t> F</a:t>
            </a:r>
            <a:r>
              <a:rPr lang="en" sz="1700" b="1" baseline="-25000">
                <a:solidFill>
                  <a:srgbClr val="FF9900"/>
                </a:solidFill>
                <a:latin typeface="Lato"/>
                <a:ea typeface="Lato"/>
                <a:cs typeface="Lato"/>
                <a:sym typeface="Lato"/>
              </a:rPr>
              <a:t>g</a:t>
            </a:r>
            <a:r>
              <a:rPr lang="en" sz="1700" b="1">
                <a:solidFill>
                  <a:srgbClr val="B45F06"/>
                </a:solidFill>
                <a:latin typeface="Lato"/>
                <a:ea typeface="Lato"/>
                <a:cs typeface="Lato"/>
                <a:sym typeface="Lato"/>
              </a:rPr>
              <a:t> </a:t>
            </a:r>
            <a:r>
              <a:rPr lang="en" sz="1700" b="1">
                <a:latin typeface="Lato"/>
                <a:ea typeface="Lato"/>
                <a:cs typeface="Lato"/>
                <a:sym typeface="Lato"/>
              </a:rPr>
              <a:t>= m</a:t>
            </a:r>
            <a:r>
              <a:rPr lang="en" sz="1700" b="1" baseline="-25000">
                <a:latin typeface="Lato"/>
                <a:ea typeface="Lato"/>
                <a:cs typeface="Lato"/>
                <a:sym typeface="Lato"/>
              </a:rPr>
              <a:t>user</a:t>
            </a:r>
            <a:r>
              <a:rPr lang="en" sz="1700" b="1">
                <a:latin typeface="Lato"/>
                <a:ea typeface="Lato"/>
                <a:cs typeface="Lato"/>
                <a:sym typeface="Lato"/>
              </a:rPr>
              <a:t>g ± 10 N</a:t>
            </a:r>
            <a:endParaRPr sz="1700">
              <a:solidFill>
                <a:srgbClr val="595959"/>
              </a:solidFill>
              <a:latin typeface="Lato"/>
              <a:ea typeface="Lato"/>
              <a:cs typeface="Lato"/>
              <a:sym typeface="Lato"/>
            </a:endParaRPr>
          </a:p>
        </p:txBody>
      </p:sp>
      <p:sp>
        <p:nvSpPr>
          <p:cNvPr id="669" name="Google Shape;669;p49"/>
          <p:cNvSpPr/>
          <p:nvPr/>
        </p:nvSpPr>
        <p:spPr>
          <a:xfrm>
            <a:off x="2697629" y="4703062"/>
            <a:ext cx="215400" cy="205500"/>
          </a:xfrm>
          <a:prstGeom prst="ellipse">
            <a:avLst/>
          </a:prstGeom>
          <a:solidFill>
            <a:srgbClr val="FFFF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9"/>
          <p:cNvSpPr txBox="1"/>
          <p:nvPr/>
        </p:nvSpPr>
        <p:spPr>
          <a:xfrm>
            <a:off x="2913023" y="4525825"/>
            <a:ext cx="11868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BendLabs Angle Sensor</a:t>
            </a:r>
            <a:endParaRPr sz="1300">
              <a:latin typeface="Lato"/>
              <a:ea typeface="Lato"/>
              <a:cs typeface="Lato"/>
              <a:sym typeface="Lato"/>
            </a:endParaRPr>
          </a:p>
        </p:txBody>
      </p:sp>
      <p:sp>
        <p:nvSpPr>
          <p:cNvPr id="671" name="Google Shape;671;p49"/>
          <p:cNvSpPr/>
          <p:nvPr/>
        </p:nvSpPr>
        <p:spPr>
          <a:xfrm>
            <a:off x="5525015" y="4703045"/>
            <a:ext cx="215400" cy="205500"/>
          </a:xfrm>
          <a:prstGeom prst="ellipse">
            <a:avLst/>
          </a:prstGeom>
          <a:solidFill>
            <a:srgbClr val="FF00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9"/>
          <p:cNvSpPr txBox="1"/>
          <p:nvPr/>
        </p:nvSpPr>
        <p:spPr>
          <a:xfrm>
            <a:off x="5712025" y="4625875"/>
            <a:ext cx="981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6-axis IMU</a:t>
            </a:r>
            <a:endParaRPr sz="1300">
              <a:latin typeface="Lato"/>
              <a:ea typeface="Lato"/>
              <a:cs typeface="Lato"/>
              <a:sym typeface="Lato"/>
            </a:endParaRPr>
          </a:p>
        </p:txBody>
      </p:sp>
      <p:sp>
        <p:nvSpPr>
          <p:cNvPr id="673" name="Google Shape;673;p49"/>
          <p:cNvSpPr/>
          <p:nvPr/>
        </p:nvSpPr>
        <p:spPr>
          <a:xfrm>
            <a:off x="4100075" y="4703040"/>
            <a:ext cx="240900" cy="205500"/>
          </a:xfrm>
          <a:prstGeom prst="ellipse">
            <a:avLst/>
          </a:prstGeom>
          <a:solidFill>
            <a:srgbClr val="1A9988"/>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9"/>
          <p:cNvSpPr txBox="1"/>
          <p:nvPr/>
        </p:nvSpPr>
        <p:spPr>
          <a:xfrm>
            <a:off x="4308908" y="4513300"/>
            <a:ext cx="12732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Actuator Limit Switches</a:t>
            </a:r>
            <a:endParaRPr sz="1300">
              <a:latin typeface="Lato"/>
              <a:ea typeface="Lato"/>
              <a:cs typeface="Lato"/>
              <a:sym typeface="Lato"/>
            </a:endParaRPr>
          </a:p>
        </p:txBody>
      </p:sp>
      <p:cxnSp>
        <p:nvCxnSpPr>
          <p:cNvPr id="675" name="Google Shape;675;p49"/>
          <p:cNvCxnSpPr/>
          <p:nvPr/>
        </p:nvCxnSpPr>
        <p:spPr>
          <a:xfrm>
            <a:off x="2864236" y="4578131"/>
            <a:ext cx="810300" cy="0"/>
          </a:xfrm>
          <a:prstGeom prst="straightConnector1">
            <a:avLst/>
          </a:prstGeom>
          <a:noFill/>
          <a:ln w="19050" cap="flat" cmpd="sng">
            <a:solidFill>
              <a:srgbClr val="0000FF"/>
            </a:solidFill>
            <a:prstDash val="solid"/>
            <a:round/>
            <a:headEnd type="triangle" w="med" len="med"/>
            <a:tailEnd type="triangle" w="med" len="med"/>
          </a:ln>
        </p:spPr>
      </p:cxnSp>
      <p:cxnSp>
        <p:nvCxnSpPr>
          <p:cNvPr id="676" name="Google Shape;676;p49"/>
          <p:cNvCxnSpPr/>
          <p:nvPr/>
        </p:nvCxnSpPr>
        <p:spPr>
          <a:xfrm>
            <a:off x="7305652" y="4578131"/>
            <a:ext cx="810300" cy="0"/>
          </a:xfrm>
          <a:prstGeom prst="straightConnector1">
            <a:avLst/>
          </a:prstGeom>
          <a:noFill/>
          <a:ln w="19050" cap="flat" cmpd="sng">
            <a:solidFill>
              <a:srgbClr val="0000FF"/>
            </a:solidFill>
            <a:prstDash val="solid"/>
            <a:round/>
            <a:headEnd type="triangle" w="med" len="med"/>
            <a:tailEnd type="triangle" w="med" len="med"/>
          </a:ln>
        </p:spPr>
      </p:cxnSp>
      <p:sp>
        <p:nvSpPr>
          <p:cNvPr id="677" name="Google Shape;677;p49"/>
          <p:cNvSpPr txBox="1"/>
          <p:nvPr/>
        </p:nvSpPr>
        <p:spPr>
          <a:xfrm>
            <a:off x="7647933" y="1059917"/>
            <a:ext cx="13602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Lato"/>
                <a:ea typeface="Lato"/>
                <a:cs typeface="Lato"/>
                <a:sym typeface="Lato"/>
              </a:rPr>
              <a:t>Direction of Earth gravity</a:t>
            </a:r>
            <a:endParaRPr sz="1300">
              <a:latin typeface="Lato"/>
              <a:ea typeface="Lato"/>
              <a:cs typeface="Lato"/>
              <a:sym typeface="Lato"/>
            </a:endParaRPr>
          </a:p>
        </p:txBody>
      </p:sp>
      <p:sp>
        <p:nvSpPr>
          <p:cNvPr id="678" name="Google Shape;678;p49"/>
          <p:cNvSpPr/>
          <p:nvPr/>
        </p:nvSpPr>
        <p:spPr>
          <a:xfrm>
            <a:off x="7290650" y="1136875"/>
            <a:ext cx="428100" cy="431100"/>
          </a:xfrm>
          <a:prstGeom prst="flowChartSummingJunction">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9" name="Google Shape;679;p49"/>
          <p:cNvGrpSpPr/>
          <p:nvPr/>
        </p:nvGrpSpPr>
        <p:grpSpPr>
          <a:xfrm>
            <a:off x="3610819" y="1653759"/>
            <a:ext cx="3450925" cy="2852654"/>
            <a:chOff x="1476159" y="1531438"/>
            <a:chExt cx="1896217" cy="2063253"/>
          </a:xfrm>
        </p:grpSpPr>
        <p:cxnSp>
          <p:nvCxnSpPr>
            <p:cNvPr id="680" name="Google Shape;680;p49"/>
            <p:cNvCxnSpPr/>
            <p:nvPr/>
          </p:nvCxnSpPr>
          <p:spPr>
            <a:xfrm rot="10800000">
              <a:off x="1476159" y="1886881"/>
              <a:ext cx="944400" cy="1496100"/>
            </a:xfrm>
            <a:prstGeom prst="straightConnector1">
              <a:avLst/>
            </a:prstGeom>
            <a:noFill/>
            <a:ln w="19050" cap="flat" cmpd="sng">
              <a:solidFill>
                <a:srgbClr val="1A1A1A"/>
              </a:solidFill>
              <a:prstDash val="dash"/>
              <a:round/>
              <a:headEnd type="none" w="med" len="med"/>
              <a:tailEnd type="none" w="med" len="med"/>
            </a:ln>
          </p:spPr>
        </p:cxnSp>
        <p:cxnSp>
          <p:nvCxnSpPr>
            <p:cNvPr id="681" name="Google Shape;681;p49"/>
            <p:cNvCxnSpPr/>
            <p:nvPr/>
          </p:nvCxnSpPr>
          <p:spPr>
            <a:xfrm rot="10800000" flipH="1">
              <a:off x="2551276" y="1899781"/>
              <a:ext cx="821100" cy="1483200"/>
            </a:xfrm>
            <a:prstGeom prst="straightConnector1">
              <a:avLst/>
            </a:prstGeom>
            <a:noFill/>
            <a:ln w="19050" cap="flat" cmpd="sng">
              <a:solidFill>
                <a:srgbClr val="1A1A1A"/>
              </a:solidFill>
              <a:prstDash val="dash"/>
              <a:round/>
              <a:headEnd type="none" w="med" len="med"/>
              <a:tailEnd type="none" w="med" len="med"/>
            </a:ln>
          </p:spPr>
        </p:cxnSp>
        <p:pic>
          <p:nvPicPr>
            <p:cNvPr id="682" name="Google Shape;682;p49"/>
            <p:cNvPicPr preferRelativeResize="0"/>
            <p:nvPr/>
          </p:nvPicPr>
          <p:blipFill>
            <a:blip r:embed="rId4">
              <a:alphaModFix/>
            </a:blip>
            <a:stretch>
              <a:fillRect/>
            </a:stretch>
          </p:blipFill>
          <p:spPr>
            <a:xfrm rot="5400000">
              <a:off x="2328496" y="3269051"/>
              <a:ext cx="314845" cy="336434"/>
            </a:xfrm>
            <a:prstGeom prst="rect">
              <a:avLst/>
            </a:prstGeom>
            <a:noFill/>
            <a:ln>
              <a:noFill/>
            </a:ln>
          </p:spPr>
        </p:pic>
        <p:sp>
          <p:nvSpPr>
            <p:cNvPr id="683" name="Google Shape;683;p49"/>
            <p:cNvSpPr/>
            <p:nvPr/>
          </p:nvSpPr>
          <p:spPr>
            <a:xfrm rot="5400000">
              <a:off x="2199530" y="839338"/>
              <a:ext cx="426300" cy="1810500"/>
            </a:xfrm>
            <a:prstGeom prst="curvedRightArrow">
              <a:avLst>
                <a:gd name="adj1" fmla="val 25000"/>
                <a:gd name="adj2" fmla="val 50000"/>
                <a:gd name="adj3" fmla="val 25000"/>
              </a:avLst>
            </a:prstGeom>
            <a:solidFill>
              <a:srgbClr val="FF00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4" name="Google Shape;684;p49"/>
          <p:cNvSpPr/>
          <p:nvPr/>
        </p:nvSpPr>
        <p:spPr>
          <a:xfrm>
            <a:off x="2784851" y="4335700"/>
            <a:ext cx="117600" cy="94800"/>
          </a:xfrm>
          <a:prstGeom prst="ellipse">
            <a:avLst/>
          </a:prstGeom>
          <a:solidFill>
            <a:srgbClr val="1A9988"/>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9"/>
          <p:cNvSpPr/>
          <p:nvPr/>
        </p:nvSpPr>
        <p:spPr>
          <a:xfrm>
            <a:off x="3578824" y="4335700"/>
            <a:ext cx="117600" cy="94800"/>
          </a:xfrm>
          <a:prstGeom prst="ellipse">
            <a:avLst/>
          </a:prstGeom>
          <a:solidFill>
            <a:srgbClr val="1A9988"/>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9"/>
          <p:cNvSpPr/>
          <p:nvPr/>
        </p:nvSpPr>
        <p:spPr>
          <a:xfrm>
            <a:off x="7250949" y="4335700"/>
            <a:ext cx="117600" cy="94800"/>
          </a:xfrm>
          <a:prstGeom prst="ellipse">
            <a:avLst/>
          </a:prstGeom>
          <a:solidFill>
            <a:srgbClr val="1A9988"/>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9"/>
          <p:cNvSpPr/>
          <p:nvPr/>
        </p:nvSpPr>
        <p:spPr>
          <a:xfrm>
            <a:off x="8044922" y="4335700"/>
            <a:ext cx="117600" cy="94800"/>
          </a:xfrm>
          <a:prstGeom prst="ellipse">
            <a:avLst/>
          </a:prstGeom>
          <a:solidFill>
            <a:srgbClr val="1A9988"/>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9"/>
          <p:cNvSpPr/>
          <p:nvPr/>
        </p:nvSpPr>
        <p:spPr>
          <a:xfrm>
            <a:off x="3208279" y="4223056"/>
            <a:ext cx="126000" cy="110100"/>
          </a:xfrm>
          <a:prstGeom prst="ellipse">
            <a:avLst/>
          </a:prstGeom>
          <a:solidFill>
            <a:srgbClr val="FFFF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9"/>
          <p:cNvSpPr/>
          <p:nvPr/>
        </p:nvSpPr>
        <p:spPr>
          <a:xfrm>
            <a:off x="7647936" y="4223056"/>
            <a:ext cx="126000" cy="110100"/>
          </a:xfrm>
          <a:prstGeom prst="ellipse">
            <a:avLst/>
          </a:prstGeom>
          <a:solidFill>
            <a:srgbClr val="FFFF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9"/>
          <p:cNvSpPr/>
          <p:nvPr/>
        </p:nvSpPr>
        <p:spPr>
          <a:xfrm>
            <a:off x="5390337" y="2332710"/>
            <a:ext cx="126000" cy="110100"/>
          </a:xfrm>
          <a:prstGeom prst="ellipse">
            <a:avLst/>
          </a:prstGeom>
          <a:solidFill>
            <a:srgbClr val="FF00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91" name="Google Shape;691;p49"/>
          <p:cNvCxnSpPr>
            <a:endCxn id="689" idx="2"/>
          </p:cNvCxnSpPr>
          <p:nvPr/>
        </p:nvCxnSpPr>
        <p:spPr>
          <a:xfrm>
            <a:off x="5461236" y="2762506"/>
            <a:ext cx="2186700" cy="1515600"/>
          </a:xfrm>
          <a:prstGeom prst="straightConnector1">
            <a:avLst/>
          </a:prstGeom>
          <a:noFill/>
          <a:ln w="38100" cap="flat" cmpd="sng">
            <a:solidFill>
              <a:srgbClr val="FF9900"/>
            </a:solidFill>
            <a:prstDash val="dash"/>
            <a:round/>
            <a:headEnd type="none" w="med" len="med"/>
            <a:tailEnd type="triangle" w="med" len="med"/>
          </a:ln>
        </p:spPr>
      </p:cxnSp>
      <p:cxnSp>
        <p:nvCxnSpPr>
          <p:cNvPr id="692" name="Google Shape;692;p49"/>
          <p:cNvCxnSpPr>
            <a:endCxn id="688" idx="6"/>
          </p:cNvCxnSpPr>
          <p:nvPr/>
        </p:nvCxnSpPr>
        <p:spPr>
          <a:xfrm flipH="1">
            <a:off x="3334279" y="2762506"/>
            <a:ext cx="2117400" cy="1515600"/>
          </a:xfrm>
          <a:prstGeom prst="straightConnector1">
            <a:avLst/>
          </a:prstGeom>
          <a:noFill/>
          <a:ln w="38100" cap="flat" cmpd="sng">
            <a:solidFill>
              <a:srgbClr val="FF9900"/>
            </a:solidFill>
            <a:prstDash val="dash"/>
            <a:round/>
            <a:headEnd type="none" w="med" len="med"/>
            <a:tailEnd type="triangle" w="med" len="med"/>
          </a:ln>
        </p:spPr>
      </p:cxnSp>
      <p:sp>
        <p:nvSpPr>
          <p:cNvPr id="693" name="Google Shape;693;p49"/>
          <p:cNvSpPr/>
          <p:nvPr/>
        </p:nvSpPr>
        <p:spPr>
          <a:xfrm rot="5400000">
            <a:off x="5139240" y="2646983"/>
            <a:ext cx="627900" cy="866100"/>
          </a:xfrm>
          <a:prstGeom prst="arc">
            <a:avLst>
              <a:gd name="adj1" fmla="val 16200000"/>
              <a:gd name="adj2" fmla="val 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9"/>
          <p:cNvSpPr/>
          <p:nvPr/>
        </p:nvSpPr>
        <p:spPr>
          <a:xfrm rot="10800000">
            <a:off x="5035146" y="2762365"/>
            <a:ext cx="836700" cy="635700"/>
          </a:xfrm>
          <a:prstGeom prst="arc">
            <a:avLst>
              <a:gd name="adj1" fmla="val 16200000"/>
              <a:gd name="adj2" fmla="val 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9"/>
          <p:cNvSpPr txBox="1"/>
          <p:nvPr/>
        </p:nvSpPr>
        <p:spPr>
          <a:xfrm>
            <a:off x="5055763" y="2818620"/>
            <a:ext cx="3879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latin typeface="Lato"/>
                <a:ea typeface="Lato"/>
                <a:cs typeface="Lato"/>
                <a:sym typeface="Lato"/>
              </a:rPr>
              <a:t>⍺</a:t>
            </a:r>
            <a:endParaRPr sz="3300">
              <a:latin typeface="Lato"/>
              <a:ea typeface="Lato"/>
              <a:cs typeface="Lato"/>
              <a:sym typeface="Lato"/>
            </a:endParaRPr>
          </a:p>
        </p:txBody>
      </p:sp>
      <p:sp>
        <p:nvSpPr>
          <p:cNvPr id="696" name="Google Shape;696;p49"/>
          <p:cNvSpPr txBox="1"/>
          <p:nvPr/>
        </p:nvSpPr>
        <p:spPr>
          <a:xfrm>
            <a:off x="5461081" y="2803170"/>
            <a:ext cx="3879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a:latin typeface="Lato"/>
                <a:ea typeface="Lato"/>
                <a:cs typeface="Lato"/>
                <a:sym typeface="Lato"/>
              </a:rPr>
              <a:t>ꞵ</a:t>
            </a:r>
            <a:endParaRPr sz="2300">
              <a:latin typeface="Lato"/>
              <a:ea typeface="Lato"/>
              <a:cs typeface="Lato"/>
              <a:sym typeface="Lato"/>
            </a:endParaRPr>
          </a:p>
        </p:txBody>
      </p:sp>
      <p:cxnSp>
        <p:nvCxnSpPr>
          <p:cNvPr id="697" name="Google Shape;697;p49"/>
          <p:cNvCxnSpPr/>
          <p:nvPr/>
        </p:nvCxnSpPr>
        <p:spPr>
          <a:xfrm>
            <a:off x="5450080" y="2760797"/>
            <a:ext cx="5100" cy="638700"/>
          </a:xfrm>
          <a:prstGeom prst="straightConnector1">
            <a:avLst/>
          </a:prstGeom>
          <a:noFill/>
          <a:ln w="19050" cap="flat" cmpd="sng">
            <a:solidFill>
              <a:schemeClr val="dk2"/>
            </a:solidFill>
            <a:prstDash val="solid"/>
            <a:round/>
            <a:headEnd type="none" w="med" len="med"/>
            <a:tailEnd type="none" w="med" len="med"/>
          </a:ln>
        </p:spPr>
      </p:cxnSp>
      <p:sp>
        <p:nvSpPr>
          <p:cNvPr id="698" name="Google Shape;698;p49"/>
          <p:cNvSpPr/>
          <p:nvPr/>
        </p:nvSpPr>
        <p:spPr>
          <a:xfrm>
            <a:off x="5376550" y="2740750"/>
            <a:ext cx="148500" cy="1515600"/>
          </a:xfrm>
          <a:prstGeom prst="downArrow">
            <a:avLst>
              <a:gd name="adj1" fmla="val 22024"/>
              <a:gd name="adj2" fmla="val 167559"/>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9"/>
          <p:cNvSpPr/>
          <p:nvPr/>
        </p:nvSpPr>
        <p:spPr>
          <a:xfrm>
            <a:off x="5350725" y="665675"/>
            <a:ext cx="165600" cy="270000"/>
          </a:xfrm>
          <a:prstGeom prst="downArrow">
            <a:avLst>
              <a:gd name="adj1" fmla="val 22024"/>
              <a:gd name="adj2" fmla="val 66244"/>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00" name="Google Shape;700;p49"/>
          <p:cNvCxnSpPr/>
          <p:nvPr/>
        </p:nvCxnSpPr>
        <p:spPr>
          <a:xfrm rot="10800000">
            <a:off x="3671975" y="3384075"/>
            <a:ext cx="428100" cy="359100"/>
          </a:xfrm>
          <a:prstGeom prst="straightConnector1">
            <a:avLst/>
          </a:prstGeom>
          <a:noFill/>
          <a:ln w="9525" cap="flat" cmpd="sng">
            <a:solidFill>
              <a:schemeClr val="dk2"/>
            </a:solidFill>
            <a:prstDash val="solid"/>
            <a:round/>
            <a:headEnd type="none" w="med" len="med"/>
            <a:tailEnd type="none" w="med" len="med"/>
          </a:ln>
        </p:spPr>
      </p:cxnSp>
      <p:sp>
        <p:nvSpPr>
          <p:cNvPr id="701" name="Google Shape;701;p49"/>
          <p:cNvSpPr txBox="1"/>
          <p:nvPr/>
        </p:nvSpPr>
        <p:spPr>
          <a:xfrm>
            <a:off x="3246275" y="3025550"/>
            <a:ext cx="428100" cy="431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rgbClr val="9900FF"/>
                </a:solidFill>
                <a:latin typeface="Lato"/>
                <a:ea typeface="Lato"/>
                <a:cs typeface="Lato"/>
                <a:sym typeface="Lato"/>
              </a:rPr>
              <a:t>F</a:t>
            </a:r>
            <a:r>
              <a:rPr lang="en" sz="1600" b="1" baseline="-25000">
                <a:solidFill>
                  <a:srgbClr val="9900FF"/>
                </a:solidFill>
                <a:latin typeface="Lato"/>
                <a:ea typeface="Lato"/>
                <a:cs typeface="Lato"/>
                <a:sym typeface="Lato"/>
              </a:rPr>
              <a:t>1</a:t>
            </a:r>
            <a:endParaRPr sz="1600" b="1" baseline="-25000">
              <a:solidFill>
                <a:srgbClr val="9900FF"/>
              </a:solidFill>
              <a:latin typeface="Lato"/>
              <a:ea typeface="Lato"/>
              <a:cs typeface="Lato"/>
              <a:sym typeface="Lato"/>
            </a:endParaRPr>
          </a:p>
        </p:txBody>
      </p:sp>
      <p:cxnSp>
        <p:nvCxnSpPr>
          <p:cNvPr id="702" name="Google Shape;702;p49"/>
          <p:cNvCxnSpPr/>
          <p:nvPr/>
        </p:nvCxnSpPr>
        <p:spPr>
          <a:xfrm rot="10800000" flipH="1">
            <a:off x="6846350" y="3404825"/>
            <a:ext cx="438900" cy="310800"/>
          </a:xfrm>
          <a:prstGeom prst="straightConnector1">
            <a:avLst/>
          </a:prstGeom>
          <a:noFill/>
          <a:ln w="9525" cap="flat" cmpd="sng">
            <a:solidFill>
              <a:schemeClr val="dk2"/>
            </a:solidFill>
            <a:prstDash val="solid"/>
            <a:round/>
            <a:headEnd type="none" w="med" len="med"/>
            <a:tailEnd type="none" w="med" len="med"/>
          </a:ln>
        </p:spPr>
      </p:cxnSp>
      <p:sp>
        <p:nvSpPr>
          <p:cNvPr id="703" name="Google Shape;703;p49"/>
          <p:cNvSpPr txBox="1"/>
          <p:nvPr/>
        </p:nvSpPr>
        <p:spPr>
          <a:xfrm>
            <a:off x="7285250" y="3058250"/>
            <a:ext cx="438900" cy="431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rgbClr val="9900FF"/>
                </a:solidFill>
                <a:latin typeface="Lato"/>
                <a:ea typeface="Lato"/>
                <a:cs typeface="Lato"/>
                <a:sym typeface="Lato"/>
              </a:rPr>
              <a:t>F</a:t>
            </a:r>
            <a:r>
              <a:rPr lang="en" sz="1600" b="1" baseline="-25000">
                <a:solidFill>
                  <a:srgbClr val="9900FF"/>
                </a:solidFill>
                <a:latin typeface="Lato"/>
                <a:ea typeface="Lato"/>
                <a:cs typeface="Lato"/>
                <a:sym typeface="Lato"/>
              </a:rPr>
              <a:t>2</a:t>
            </a:r>
            <a:endParaRPr sz="1600" b="1" baseline="-25000">
              <a:solidFill>
                <a:srgbClr val="9900FF"/>
              </a:solidFill>
              <a:latin typeface="Lato"/>
              <a:ea typeface="Lato"/>
              <a:cs typeface="Lato"/>
              <a:sym typeface="Lato"/>
            </a:endParaRPr>
          </a:p>
        </p:txBody>
      </p:sp>
      <p:sp>
        <p:nvSpPr>
          <p:cNvPr id="704" name="Google Shape;704;p49"/>
          <p:cNvSpPr/>
          <p:nvPr/>
        </p:nvSpPr>
        <p:spPr>
          <a:xfrm rot="-2698677">
            <a:off x="7435134" y="3997449"/>
            <a:ext cx="551331" cy="561301"/>
          </a:xfrm>
          <a:prstGeom prst="arc">
            <a:avLst>
              <a:gd name="adj1" fmla="val 15068515"/>
              <a:gd name="adj2" fmla="val 1246543"/>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9"/>
          <p:cNvSpPr/>
          <p:nvPr/>
        </p:nvSpPr>
        <p:spPr>
          <a:xfrm rot="-2698677">
            <a:off x="2995609" y="3997449"/>
            <a:ext cx="551331" cy="561301"/>
          </a:xfrm>
          <a:prstGeom prst="arc">
            <a:avLst>
              <a:gd name="adj1" fmla="val 15068515"/>
              <a:gd name="adj2" fmla="val 1246543"/>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9"/>
          <p:cNvSpPr txBox="1">
            <a:spLocks noGrp="1"/>
          </p:cNvSpPr>
          <p:nvPr>
            <p:ph type="body" idx="1"/>
          </p:nvPr>
        </p:nvSpPr>
        <p:spPr>
          <a:xfrm>
            <a:off x="267050" y="1352150"/>
            <a:ext cx="2369700" cy="37779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en" sz="1400" b="1">
                <a:solidFill>
                  <a:schemeClr val="dk2"/>
                </a:solidFill>
              </a:rPr>
              <a:t>Purpose: </a:t>
            </a:r>
            <a:r>
              <a:rPr lang="en" sz="1400">
                <a:solidFill>
                  <a:schemeClr val="dk2"/>
                </a:solidFill>
              </a:rPr>
              <a:t>Validate customer need for simulated gravity force and verify requirement F1.4</a:t>
            </a:r>
            <a:endParaRPr sz="1400">
              <a:solidFill>
                <a:schemeClr val="dk2"/>
              </a:solidFill>
            </a:endParaRPr>
          </a:p>
          <a:p>
            <a:pPr marL="0" lvl="0" indent="0" algn="l" rtl="0">
              <a:lnSpc>
                <a:spcPct val="150000"/>
              </a:lnSpc>
              <a:spcBef>
                <a:spcPts val="200"/>
              </a:spcBef>
              <a:spcAft>
                <a:spcPts val="0"/>
              </a:spcAft>
              <a:buNone/>
            </a:pPr>
            <a:endParaRPr sz="1400">
              <a:solidFill>
                <a:schemeClr val="dk2"/>
              </a:solidFill>
            </a:endParaRPr>
          </a:p>
          <a:p>
            <a:pPr marL="0" lvl="0" indent="0" algn="l" rtl="0">
              <a:lnSpc>
                <a:spcPct val="150000"/>
              </a:lnSpc>
              <a:spcBef>
                <a:spcPts val="200"/>
              </a:spcBef>
              <a:spcAft>
                <a:spcPts val="0"/>
              </a:spcAft>
              <a:buNone/>
            </a:pPr>
            <a:r>
              <a:rPr lang="en" sz="1400" b="1">
                <a:solidFill>
                  <a:schemeClr val="dk2"/>
                </a:solidFill>
              </a:rPr>
              <a:t>F1.4: </a:t>
            </a:r>
            <a:r>
              <a:rPr lang="en" sz="1400">
                <a:solidFill>
                  <a:schemeClr val="dk2"/>
                </a:solidFill>
              </a:rPr>
              <a:t>The net load on the user shall not deviate from its original value by more than ± 10 N</a:t>
            </a:r>
            <a:endParaRPr sz="1400">
              <a:solidFill>
                <a:schemeClr val="dk2"/>
              </a:solidFill>
            </a:endParaRPr>
          </a:p>
          <a:p>
            <a:pPr marL="0" lvl="0" indent="457200" algn="l" rtl="0">
              <a:lnSpc>
                <a:spcPct val="115000"/>
              </a:lnSpc>
              <a:spcBef>
                <a:spcPts val="200"/>
              </a:spcBef>
              <a:spcAft>
                <a:spcPts val="200"/>
              </a:spcAft>
              <a:buNone/>
            </a:pPr>
            <a:r>
              <a:rPr lang="en" sz="1400">
                <a:solidFill>
                  <a:schemeClr val="dk2"/>
                </a:solidFill>
              </a:rPr>
              <a:t> </a:t>
            </a:r>
            <a:endParaRPr sz="1400">
              <a:solidFill>
                <a:schemeClr val="dk2"/>
              </a:solidFill>
            </a:endParaRPr>
          </a:p>
        </p:txBody>
      </p:sp>
      <p:sp>
        <p:nvSpPr>
          <p:cNvPr id="707" name="Google Shape;707;p49"/>
          <p:cNvSpPr txBox="1"/>
          <p:nvPr/>
        </p:nvSpPr>
        <p:spPr>
          <a:xfrm>
            <a:off x="6977975" y="4613350"/>
            <a:ext cx="1471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Crane Scale</a:t>
            </a:r>
            <a:endParaRPr sz="1300">
              <a:latin typeface="Lato"/>
              <a:ea typeface="Lato"/>
              <a:cs typeface="Lato"/>
              <a:sym typeface="Lato"/>
            </a:endParaRPr>
          </a:p>
        </p:txBody>
      </p:sp>
      <p:sp>
        <p:nvSpPr>
          <p:cNvPr id="708" name="Google Shape;708;p49"/>
          <p:cNvSpPr/>
          <p:nvPr/>
        </p:nvSpPr>
        <p:spPr>
          <a:xfrm>
            <a:off x="6769678" y="4703045"/>
            <a:ext cx="215400" cy="205500"/>
          </a:xfrm>
          <a:prstGeom prst="ellipse">
            <a:avLst/>
          </a:prstGeom>
          <a:solidFill>
            <a:srgbClr val="9900FF"/>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9" name="Google Shape;709;p49"/>
          <p:cNvPicPr preferRelativeResize="0"/>
          <p:nvPr/>
        </p:nvPicPr>
        <p:blipFill rotWithShape="1">
          <a:blip r:embed="rId5">
            <a:alphaModFix/>
          </a:blip>
          <a:srcRect l="9316" r="10018"/>
          <a:stretch/>
        </p:blipFill>
        <p:spPr>
          <a:xfrm>
            <a:off x="8075125" y="1848400"/>
            <a:ext cx="957300" cy="1867225"/>
          </a:xfrm>
          <a:prstGeom prst="rect">
            <a:avLst/>
          </a:prstGeom>
          <a:noFill/>
          <a:ln>
            <a:noFill/>
          </a:ln>
        </p:spPr>
      </p:pic>
      <p:sp>
        <p:nvSpPr>
          <p:cNvPr id="710" name="Google Shape;710;p4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50"/>
          <p:cNvSpPr txBox="1">
            <a:spLocks noGrp="1"/>
          </p:cNvSpPr>
          <p:nvPr>
            <p:ph type="body" idx="1"/>
          </p:nvPr>
        </p:nvSpPr>
        <p:spPr>
          <a:xfrm>
            <a:off x="207550" y="1397775"/>
            <a:ext cx="2757600" cy="3216600"/>
          </a:xfrm>
          <a:prstGeom prst="rect">
            <a:avLst/>
          </a:prstGeom>
        </p:spPr>
        <p:txBody>
          <a:bodyPr spcFirstLastPara="1" wrap="square" lIns="91425" tIns="91425" rIns="91425" bIns="91425" anchor="t" anchorCtr="0">
            <a:normAutofit lnSpcReduction="10000"/>
          </a:bodyPr>
          <a:lstStyle/>
          <a:p>
            <a:pPr marL="457200" lvl="0" indent="-317500" algn="l" rtl="0">
              <a:lnSpc>
                <a:spcPct val="115000"/>
              </a:lnSpc>
              <a:spcBef>
                <a:spcPts val="0"/>
              </a:spcBef>
              <a:spcAft>
                <a:spcPts val="0"/>
              </a:spcAft>
              <a:buClr>
                <a:schemeClr val="dk2"/>
              </a:buClr>
              <a:buSzPts val="1400"/>
              <a:buAutoNum type="arabicPeriod"/>
            </a:pPr>
            <a:r>
              <a:rPr lang="en" sz="1400">
                <a:solidFill>
                  <a:schemeClr val="dk2"/>
                </a:solidFill>
              </a:rPr>
              <a:t>Record known constants</a:t>
            </a:r>
            <a:br>
              <a:rPr lang="en" sz="1400">
                <a:solidFill>
                  <a:schemeClr val="dk2"/>
                </a:solidFill>
              </a:rPr>
            </a:br>
            <a:endParaRPr sz="1400">
              <a:solidFill>
                <a:schemeClr val="dk2"/>
              </a:solidFill>
            </a:endParaRPr>
          </a:p>
          <a:p>
            <a:pPr marL="457200" lvl="0" indent="-317500" algn="l" rtl="0">
              <a:lnSpc>
                <a:spcPct val="115000"/>
              </a:lnSpc>
              <a:spcBef>
                <a:spcPts val="200"/>
              </a:spcBef>
              <a:spcAft>
                <a:spcPts val="0"/>
              </a:spcAft>
              <a:buClr>
                <a:schemeClr val="dk2"/>
              </a:buClr>
              <a:buSzPts val="1400"/>
              <a:buAutoNum type="arabicPeriod"/>
            </a:pPr>
            <a:r>
              <a:rPr lang="en" sz="1400">
                <a:solidFill>
                  <a:schemeClr val="dk2"/>
                </a:solidFill>
              </a:rPr>
              <a:t>Enter data into Arduino software</a:t>
            </a:r>
            <a:br>
              <a:rPr lang="en" sz="1400">
                <a:solidFill>
                  <a:schemeClr val="dk2"/>
                </a:solidFill>
              </a:rPr>
            </a:br>
            <a:endParaRPr sz="1400">
              <a:solidFill>
                <a:schemeClr val="dk2"/>
              </a:solidFill>
            </a:endParaRPr>
          </a:p>
          <a:p>
            <a:pPr marL="457200" lvl="0" indent="-317500" algn="l" rtl="0">
              <a:lnSpc>
                <a:spcPct val="115000"/>
              </a:lnSpc>
              <a:spcBef>
                <a:spcPts val="200"/>
              </a:spcBef>
              <a:spcAft>
                <a:spcPts val="0"/>
              </a:spcAft>
              <a:buClr>
                <a:schemeClr val="dk2"/>
              </a:buClr>
              <a:buSzPts val="1400"/>
              <a:buAutoNum type="arabicPeriod"/>
            </a:pPr>
            <a:r>
              <a:rPr lang="en" sz="1400">
                <a:solidFill>
                  <a:schemeClr val="dk2"/>
                </a:solidFill>
              </a:rPr>
              <a:t>User performs multiple trials of postural sway</a:t>
            </a:r>
            <a:br>
              <a:rPr lang="en" sz="1400">
                <a:solidFill>
                  <a:schemeClr val="dk2"/>
                </a:solidFill>
              </a:rPr>
            </a:br>
            <a:endParaRPr sz="1400">
              <a:solidFill>
                <a:schemeClr val="dk2"/>
              </a:solidFill>
            </a:endParaRPr>
          </a:p>
          <a:p>
            <a:pPr marL="457200" lvl="0" indent="-317500" algn="l" rtl="0">
              <a:lnSpc>
                <a:spcPct val="115000"/>
              </a:lnSpc>
              <a:spcBef>
                <a:spcPts val="200"/>
              </a:spcBef>
              <a:spcAft>
                <a:spcPts val="0"/>
              </a:spcAft>
              <a:buClr>
                <a:schemeClr val="dk2"/>
              </a:buClr>
              <a:buSzPts val="1400"/>
              <a:buAutoNum type="arabicPeriod"/>
            </a:pPr>
            <a:r>
              <a:rPr lang="en" sz="1400">
                <a:solidFill>
                  <a:schemeClr val="dk2"/>
                </a:solidFill>
              </a:rPr>
              <a:t>User position data is recorded throughout</a:t>
            </a:r>
            <a:br>
              <a:rPr lang="en" sz="1400">
                <a:solidFill>
                  <a:schemeClr val="dk2"/>
                </a:solidFill>
              </a:rPr>
            </a:br>
            <a:endParaRPr sz="1400">
              <a:solidFill>
                <a:schemeClr val="dk2"/>
              </a:solidFill>
            </a:endParaRPr>
          </a:p>
          <a:p>
            <a:pPr marL="457200" lvl="0" indent="-317500" algn="l" rtl="0">
              <a:lnSpc>
                <a:spcPct val="115000"/>
              </a:lnSpc>
              <a:spcBef>
                <a:spcPts val="200"/>
              </a:spcBef>
              <a:spcAft>
                <a:spcPts val="200"/>
              </a:spcAft>
              <a:buClr>
                <a:schemeClr val="dk2"/>
              </a:buClr>
              <a:buSzPts val="1400"/>
              <a:buAutoNum type="arabicPeriod"/>
            </a:pPr>
            <a:r>
              <a:rPr lang="en" sz="1400">
                <a:solidFill>
                  <a:schemeClr val="dk2"/>
                </a:solidFill>
              </a:rPr>
              <a:t>Calculate and compare results to predicted model</a:t>
            </a:r>
            <a:endParaRPr sz="1400">
              <a:solidFill>
                <a:schemeClr val="dk2"/>
              </a:solidFill>
            </a:endParaRPr>
          </a:p>
        </p:txBody>
      </p:sp>
      <p:sp>
        <p:nvSpPr>
          <p:cNvPr id="716" name="Google Shape;716;p50"/>
          <p:cNvSpPr txBox="1">
            <a:spLocks noGrp="1"/>
          </p:cNvSpPr>
          <p:nvPr>
            <p:ph type="title"/>
          </p:nvPr>
        </p:nvSpPr>
        <p:spPr>
          <a:xfrm>
            <a:off x="729450" y="632850"/>
            <a:ext cx="52566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Force Magnitude - Test Procedure</a:t>
            </a:r>
            <a:endParaRPr/>
          </a:p>
        </p:txBody>
      </p:sp>
      <p:pic>
        <p:nvPicPr>
          <p:cNvPr id="717" name="Google Shape;717;p50"/>
          <p:cNvPicPr preferRelativeResize="0"/>
          <p:nvPr/>
        </p:nvPicPr>
        <p:blipFill rotWithShape="1">
          <a:blip r:embed="rId3">
            <a:alphaModFix/>
          </a:blip>
          <a:srcRect l="39772" t="26420" r="24714" b="29567"/>
          <a:stretch/>
        </p:blipFill>
        <p:spPr>
          <a:xfrm>
            <a:off x="2838450" y="1174192"/>
            <a:ext cx="5389603" cy="3357364"/>
          </a:xfrm>
          <a:prstGeom prst="rect">
            <a:avLst/>
          </a:prstGeom>
          <a:noFill/>
          <a:ln>
            <a:noFill/>
          </a:ln>
        </p:spPr>
      </p:pic>
      <p:sp>
        <p:nvSpPr>
          <p:cNvPr id="718" name="Google Shape;718;p50"/>
          <p:cNvSpPr/>
          <p:nvPr/>
        </p:nvSpPr>
        <p:spPr>
          <a:xfrm>
            <a:off x="3519718" y="2757591"/>
            <a:ext cx="4217400" cy="1512600"/>
          </a:xfrm>
          <a:prstGeom prst="triangle">
            <a:avLst>
              <a:gd name="adj" fmla="val 48160"/>
            </a:avLst>
          </a:prstGeom>
          <a:solidFill>
            <a:srgbClr val="FFCEA2">
              <a:alpha val="84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19" name="Google Shape;719;p50"/>
          <p:cNvCxnSpPr/>
          <p:nvPr/>
        </p:nvCxnSpPr>
        <p:spPr>
          <a:xfrm>
            <a:off x="5527939" y="2731380"/>
            <a:ext cx="8700" cy="1728000"/>
          </a:xfrm>
          <a:prstGeom prst="straightConnector1">
            <a:avLst/>
          </a:prstGeom>
          <a:noFill/>
          <a:ln w="9525" cap="flat" cmpd="sng">
            <a:solidFill>
              <a:srgbClr val="1A1A1A"/>
            </a:solidFill>
            <a:prstDash val="dash"/>
            <a:round/>
            <a:headEnd type="none" w="med" len="med"/>
            <a:tailEnd type="none" w="med" len="med"/>
          </a:ln>
        </p:spPr>
      </p:cxnSp>
      <p:sp>
        <p:nvSpPr>
          <p:cNvPr id="720" name="Google Shape;720;p50"/>
          <p:cNvSpPr txBox="1"/>
          <p:nvPr/>
        </p:nvSpPr>
        <p:spPr>
          <a:xfrm>
            <a:off x="6006725" y="648475"/>
            <a:ext cx="2326500" cy="353400"/>
          </a:xfrm>
          <a:prstGeom prst="rect">
            <a:avLst/>
          </a:prstGeom>
          <a:solidFill>
            <a:srgbClr val="FFCEA2">
              <a:alpha val="45250"/>
            </a:srgbClr>
          </a:solidFill>
          <a:ln w="9525" cap="flat" cmpd="sng">
            <a:solidFill>
              <a:srgbClr val="1A1A1A"/>
            </a:solidFill>
            <a:prstDash val="solid"/>
            <a:round/>
            <a:headEnd type="none" w="sm" len="sm"/>
            <a:tailEnd type="none" w="sm" len="sm"/>
          </a:ln>
        </p:spPr>
        <p:txBody>
          <a:bodyPr spcFirstLastPara="1" wrap="square" lIns="45700" tIns="0" rIns="0" bIns="0" anchor="t" anchorCtr="0">
            <a:noAutofit/>
          </a:bodyPr>
          <a:lstStyle/>
          <a:p>
            <a:pPr marL="0" lvl="0" indent="0" algn="l" rtl="0">
              <a:lnSpc>
                <a:spcPct val="115000"/>
              </a:lnSpc>
              <a:spcBef>
                <a:spcPts val="0"/>
              </a:spcBef>
              <a:spcAft>
                <a:spcPts val="0"/>
              </a:spcAft>
              <a:buNone/>
            </a:pPr>
            <a:r>
              <a:rPr lang="en" sz="1700" b="1">
                <a:solidFill>
                  <a:srgbClr val="B45F06"/>
                </a:solidFill>
                <a:latin typeface="Lato"/>
                <a:ea typeface="Lato"/>
                <a:cs typeface="Lato"/>
                <a:sym typeface="Lato"/>
              </a:rPr>
              <a:t>     </a:t>
            </a:r>
            <a:r>
              <a:rPr lang="en" sz="1700" b="1">
                <a:latin typeface="Lato"/>
                <a:ea typeface="Lato"/>
                <a:cs typeface="Lato"/>
                <a:sym typeface="Lato"/>
              </a:rPr>
              <a:t>= </a:t>
            </a:r>
            <a:r>
              <a:rPr lang="en" sz="1700" b="1">
                <a:solidFill>
                  <a:srgbClr val="FF9900"/>
                </a:solidFill>
                <a:latin typeface="Lato"/>
                <a:ea typeface="Lato"/>
                <a:cs typeface="Lato"/>
                <a:sym typeface="Lato"/>
              </a:rPr>
              <a:t> F</a:t>
            </a:r>
            <a:r>
              <a:rPr lang="en" sz="1700" b="1" baseline="-25000">
                <a:solidFill>
                  <a:srgbClr val="FF9900"/>
                </a:solidFill>
                <a:latin typeface="Lato"/>
                <a:ea typeface="Lato"/>
                <a:cs typeface="Lato"/>
                <a:sym typeface="Lato"/>
              </a:rPr>
              <a:t>g</a:t>
            </a:r>
            <a:r>
              <a:rPr lang="en" sz="1700" b="1">
                <a:solidFill>
                  <a:srgbClr val="B45F06"/>
                </a:solidFill>
                <a:latin typeface="Lato"/>
                <a:ea typeface="Lato"/>
                <a:cs typeface="Lato"/>
                <a:sym typeface="Lato"/>
              </a:rPr>
              <a:t> </a:t>
            </a:r>
            <a:r>
              <a:rPr lang="en" sz="1700" b="1">
                <a:latin typeface="Lato"/>
                <a:ea typeface="Lato"/>
                <a:cs typeface="Lato"/>
                <a:sym typeface="Lato"/>
              </a:rPr>
              <a:t>= m</a:t>
            </a:r>
            <a:r>
              <a:rPr lang="en" sz="1700" b="1" baseline="-25000">
                <a:latin typeface="Lato"/>
                <a:ea typeface="Lato"/>
                <a:cs typeface="Lato"/>
                <a:sym typeface="Lato"/>
              </a:rPr>
              <a:t>user</a:t>
            </a:r>
            <a:r>
              <a:rPr lang="en" sz="1700" b="1">
                <a:latin typeface="Lato"/>
                <a:ea typeface="Lato"/>
                <a:cs typeface="Lato"/>
                <a:sym typeface="Lato"/>
              </a:rPr>
              <a:t>g ± 10 N</a:t>
            </a:r>
            <a:endParaRPr sz="1700">
              <a:solidFill>
                <a:srgbClr val="595959"/>
              </a:solidFill>
              <a:latin typeface="Lato"/>
              <a:ea typeface="Lato"/>
              <a:cs typeface="Lato"/>
              <a:sym typeface="Lato"/>
            </a:endParaRPr>
          </a:p>
        </p:txBody>
      </p:sp>
      <p:sp>
        <p:nvSpPr>
          <p:cNvPr id="721" name="Google Shape;721;p50"/>
          <p:cNvSpPr/>
          <p:nvPr/>
        </p:nvSpPr>
        <p:spPr>
          <a:xfrm>
            <a:off x="2839138" y="4703896"/>
            <a:ext cx="210600" cy="205200"/>
          </a:xfrm>
          <a:prstGeom prst="ellipse">
            <a:avLst/>
          </a:prstGeom>
          <a:solidFill>
            <a:srgbClr val="FFFF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50"/>
          <p:cNvSpPr txBox="1"/>
          <p:nvPr/>
        </p:nvSpPr>
        <p:spPr>
          <a:xfrm>
            <a:off x="3049721" y="4535424"/>
            <a:ext cx="1160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BendLabs Angle Sensor</a:t>
            </a:r>
            <a:endParaRPr sz="1300">
              <a:latin typeface="Lato"/>
              <a:ea typeface="Lato"/>
              <a:cs typeface="Lato"/>
              <a:sym typeface="Lato"/>
            </a:endParaRPr>
          </a:p>
        </p:txBody>
      </p:sp>
      <p:sp>
        <p:nvSpPr>
          <p:cNvPr id="723" name="Google Shape;723;p50"/>
          <p:cNvSpPr/>
          <p:nvPr/>
        </p:nvSpPr>
        <p:spPr>
          <a:xfrm>
            <a:off x="5680015" y="4716404"/>
            <a:ext cx="210600" cy="205200"/>
          </a:xfrm>
          <a:prstGeom prst="ellipse">
            <a:avLst/>
          </a:prstGeom>
          <a:solidFill>
            <a:srgbClr val="FF00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50"/>
          <p:cNvSpPr txBox="1"/>
          <p:nvPr/>
        </p:nvSpPr>
        <p:spPr>
          <a:xfrm>
            <a:off x="5862850" y="4639400"/>
            <a:ext cx="11091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6-axis IMU</a:t>
            </a:r>
            <a:endParaRPr sz="1300">
              <a:latin typeface="Lato"/>
              <a:ea typeface="Lato"/>
              <a:cs typeface="Lato"/>
              <a:sym typeface="Lato"/>
            </a:endParaRPr>
          </a:p>
        </p:txBody>
      </p:sp>
      <p:sp>
        <p:nvSpPr>
          <p:cNvPr id="725" name="Google Shape;725;p50"/>
          <p:cNvSpPr/>
          <p:nvPr/>
        </p:nvSpPr>
        <p:spPr>
          <a:xfrm>
            <a:off x="4210256" y="4703874"/>
            <a:ext cx="235500" cy="205200"/>
          </a:xfrm>
          <a:prstGeom prst="ellipse">
            <a:avLst/>
          </a:prstGeom>
          <a:solidFill>
            <a:srgbClr val="1A9988"/>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50"/>
          <p:cNvSpPr txBox="1"/>
          <p:nvPr/>
        </p:nvSpPr>
        <p:spPr>
          <a:xfrm>
            <a:off x="4414137" y="4535424"/>
            <a:ext cx="12447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Actuator Limit Switches</a:t>
            </a:r>
            <a:endParaRPr sz="1300">
              <a:latin typeface="Lato"/>
              <a:ea typeface="Lato"/>
              <a:cs typeface="Lato"/>
              <a:sym typeface="Lato"/>
            </a:endParaRPr>
          </a:p>
        </p:txBody>
      </p:sp>
      <p:cxnSp>
        <p:nvCxnSpPr>
          <p:cNvPr id="727" name="Google Shape;727;p50"/>
          <p:cNvCxnSpPr/>
          <p:nvPr/>
        </p:nvCxnSpPr>
        <p:spPr>
          <a:xfrm>
            <a:off x="3002023" y="4579220"/>
            <a:ext cx="792300" cy="0"/>
          </a:xfrm>
          <a:prstGeom prst="straightConnector1">
            <a:avLst/>
          </a:prstGeom>
          <a:noFill/>
          <a:ln w="19050" cap="flat" cmpd="sng">
            <a:solidFill>
              <a:srgbClr val="0000FF"/>
            </a:solidFill>
            <a:prstDash val="solid"/>
            <a:round/>
            <a:headEnd type="triangle" w="med" len="med"/>
            <a:tailEnd type="triangle" w="med" len="med"/>
          </a:ln>
        </p:spPr>
      </p:cxnSp>
      <p:cxnSp>
        <p:nvCxnSpPr>
          <p:cNvPr id="728" name="Google Shape;728;p50"/>
          <p:cNvCxnSpPr/>
          <p:nvPr/>
        </p:nvCxnSpPr>
        <p:spPr>
          <a:xfrm>
            <a:off x="7344225" y="4579220"/>
            <a:ext cx="792300" cy="0"/>
          </a:xfrm>
          <a:prstGeom prst="straightConnector1">
            <a:avLst/>
          </a:prstGeom>
          <a:noFill/>
          <a:ln w="19050" cap="flat" cmpd="sng">
            <a:solidFill>
              <a:srgbClr val="0000FF"/>
            </a:solidFill>
            <a:prstDash val="solid"/>
            <a:round/>
            <a:headEnd type="triangle" w="med" len="med"/>
            <a:tailEnd type="triangle" w="med" len="med"/>
          </a:ln>
        </p:spPr>
      </p:cxnSp>
      <p:sp>
        <p:nvSpPr>
          <p:cNvPr id="729" name="Google Shape;729;p50"/>
          <p:cNvSpPr txBox="1"/>
          <p:nvPr/>
        </p:nvSpPr>
        <p:spPr>
          <a:xfrm>
            <a:off x="7678860" y="1068200"/>
            <a:ext cx="13299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Lato"/>
                <a:ea typeface="Lato"/>
                <a:cs typeface="Lato"/>
                <a:sym typeface="Lato"/>
              </a:rPr>
              <a:t>Direction of Earth gravity</a:t>
            </a:r>
            <a:endParaRPr sz="1300">
              <a:latin typeface="Lato"/>
              <a:ea typeface="Lato"/>
              <a:cs typeface="Lato"/>
              <a:sym typeface="Lato"/>
            </a:endParaRPr>
          </a:p>
        </p:txBody>
      </p:sp>
      <p:sp>
        <p:nvSpPr>
          <p:cNvPr id="730" name="Google Shape;730;p50"/>
          <p:cNvSpPr/>
          <p:nvPr/>
        </p:nvSpPr>
        <p:spPr>
          <a:xfrm>
            <a:off x="7324275" y="1145150"/>
            <a:ext cx="429000" cy="431100"/>
          </a:xfrm>
          <a:prstGeom prst="flowChartSummingJunction">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1" name="Google Shape;731;p50"/>
          <p:cNvGrpSpPr/>
          <p:nvPr/>
        </p:nvGrpSpPr>
        <p:grpSpPr>
          <a:xfrm>
            <a:off x="3731860" y="1660869"/>
            <a:ext cx="3373749" cy="2846877"/>
            <a:chOff x="1476159" y="1531438"/>
            <a:chExt cx="1896217" cy="2063253"/>
          </a:xfrm>
        </p:grpSpPr>
        <p:cxnSp>
          <p:nvCxnSpPr>
            <p:cNvPr id="732" name="Google Shape;732;p50"/>
            <p:cNvCxnSpPr/>
            <p:nvPr/>
          </p:nvCxnSpPr>
          <p:spPr>
            <a:xfrm rot="10800000">
              <a:off x="1476159" y="1886881"/>
              <a:ext cx="944400" cy="1496100"/>
            </a:xfrm>
            <a:prstGeom prst="straightConnector1">
              <a:avLst/>
            </a:prstGeom>
            <a:noFill/>
            <a:ln w="19050" cap="flat" cmpd="sng">
              <a:solidFill>
                <a:srgbClr val="1A1A1A"/>
              </a:solidFill>
              <a:prstDash val="dash"/>
              <a:round/>
              <a:headEnd type="none" w="med" len="med"/>
              <a:tailEnd type="none" w="med" len="med"/>
            </a:ln>
          </p:spPr>
        </p:cxnSp>
        <p:cxnSp>
          <p:nvCxnSpPr>
            <p:cNvPr id="733" name="Google Shape;733;p50"/>
            <p:cNvCxnSpPr/>
            <p:nvPr/>
          </p:nvCxnSpPr>
          <p:spPr>
            <a:xfrm rot="10800000" flipH="1">
              <a:off x="2551276" y="1899781"/>
              <a:ext cx="821100" cy="1483200"/>
            </a:xfrm>
            <a:prstGeom prst="straightConnector1">
              <a:avLst/>
            </a:prstGeom>
            <a:noFill/>
            <a:ln w="19050" cap="flat" cmpd="sng">
              <a:solidFill>
                <a:srgbClr val="1A1A1A"/>
              </a:solidFill>
              <a:prstDash val="dash"/>
              <a:round/>
              <a:headEnd type="none" w="med" len="med"/>
              <a:tailEnd type="none" w="med" len="med"/>
            </a:ln>
          </p:spPr>
        </p:cxnSp>
        <p:pic>
          <p:nvPicPr>
            <p:cNvPr id="734" name="Google Shape;734;p50"/>
            <p:cNvPicPr preferRelativeResize="0"/>
            <p:nvPr/>
          </p:nvPicPr>
          <p:blipFill>
            <a:blip r:embed="rId4">
              <a:alphaModFix/>
            </a:blip>
            <a:stretch>
              <a:fillRect/>
            </a:stretch>
          </p:blipFill>
          <p:spPr>
            <a:xfrm rot="5400000">
              <a:off x="2328496" y="3269051"/>
              <a:ext cx="314845" cy="336434"/>
            </a:xfrm>
            <a:prstGeom prst="rect">
              <a:avLst/>
            </a:prstGeom>
            <a:noFill/>
            <a:ln>
              <a:noFill/>
            </a:ln>
          </p:spPr>
        </p:pic>
        <p:sp>
          <p:nvSpPr>
            <p:cNvPr id="735" name="Google Shape;735;p50"/>
            <p:cNvSpPr/>
            <p:nvPr/>
          </p:nvSpPr>
          <p:spPr>
            <a:xfrm rot="5400000">
              <a:off x="2199530" y="839338"/>
              <a:ext cx="426300" cy="1810500"/>
            </a:xfrm>
            <a:prstGeom prst="curvedRightArrow">
              <a:avLst>
                <a:gd name="adj1" fmla="val 25000"/>
                <a:gd name="adj2" fmla="val 50000"/>
                <a:gd name="adj3" fmla="val 25000"/>
              </a:avLst>
            </a:prstGeom>
            <a:solidFill>
              <a:srgbClr val="FF00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6" name="Google Shape;736;p50"/>
          <p:cNvSpPr/>
          <p:nvPr/>
        </p:nvSpPr>
        <p:spPr>
          <a:xfrm>
            <a:off x="2924412" y="4337285"/>
            <a:ext cx="114900" cy="94500"/>
          </a:xfrm>
          <a:prstGeom prst="ellipse">
            <a:avLst/>
          </a:prstGeom>
          <a:solidFill>
            <a:srgbClr val="1A9988"/>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50"/>
          <p:cNvSpPr/>
          <p:nvPr/>
        </p:nvSpPr>
        <p:spPr>
          <a:xfrm>
            <a:off x="3700649" y="4337285"/>
            <a:ext cx="114900" cy="94500"/>
          </a:xfrm>
          <a:prstGeom prst="ellipse">
            <a:avLst/>
          </a:prstGeom>
          <a:solidFill>
            <a:srgbClr val="1A9988"/>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50"/>
          <p:cNvSpPr/>
          <p:nvPr/>
        </p:nvSpPr>
        <p:spPr>
          <a:xfrm>
            <a:off x="7290744" y="4337285"/>
            <a:ext cx="114900" cy="94500"/>
          </a:xfrm>
          <a:prstGeom prst="ellipse">
            <a:avLst/>
          </a:prstGeom>
          <a:solidFill>
            <a:srgbClr val="1A9988"/>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50"/>
          <p:cNvSpPr/>
          <p:nvPr/>
        </p:nvSpPr>
        <p:spPr>
          <a:xfrm>
            <a:off x="8066981" y="4337285"/>
            <a:ext cx="114900" cy="94500"/>
          </a:xfrm>
          <a:prstGeom prst="ellipse">
            <a:avLst/>
          </a:prstGeom>
          <a:solidFill>
            <a:srgbClr val="1A9988"/>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50"/>
          <p:cNvSpPr/>
          <p:nvPr/>
        </p:nvSpPr>
        <p:spPr>
          <a:xfrm>
            <a:off x="3338381" y="4224871"/>
            <a:ext cx="123300" cy="109800"/>
          </a:xfrm>
          <a:prstGeom prst="ellipse">
            <a:avLst/>
          </a:prstGeom>
          <a:solidFill>
            <a:srgbClr val="FFFF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50"/>
          <p:cNvSpPr/>
          <p:nvPr/>
        </p:nvSpPr>
        <p:spPr>
          <a:xfrm>
            <a:off x="7678864" y="4224871"/>
            <a:ext cx="123300" cy="109800"/>
          </a:xfrm>
          <a:prstGeom prst="ellipse">
            <a:avLst/>
          </a:prstGeom>
          <a:solidFill>
            <a:srgbClr val="FFFF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50"/>
          <p:cNvSpPr/>
          <p:nvPr/>
        </p:nvSpPr>
        <p:spPr>
          <a:xfrm>
            <a:off x="5471695" y="2338391"/>
            <a:ext cx="123300" cy="109800"/>
          </a:xfrm>
          <a:prstGeom prst="ellipse">
            <a:avLst/>
          </a:prstGeom>
          <a:solidFill>
            <a:srgbClr val="FF00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43" name="Google Shape;743;p50"/>
          <p:cNvCxnSpPr>
            <a:endCxn id="741" idx="2"/>
          </p:cNvCxnSpPr>
          <p:nvPr/>
        </p:nvCxnSpPr>
        <p:spPr>
          <a:xfrm>
            <a:off x="5541064" y="2767171"/>
            <a:ext cx="2137800" cy="1512600"/>
          </a:xfrm>
          <a:prstGeom prst="straightConnector1">
            <a:avLst/>
          </a:prstGeom>
          <a:noFill/>
          <a:ln w="38100" cap="flat" cmpd="sng">
            <a:solidFill>
              <a:srgbClr val="FF9900"/>
            </a:solidFill>
            <a:prstDash val="dash"/>
            <a:round/>
            <a:headEnd type="none" w="med" len="med"/>
            <a:tailEnd type="triangle" w="med" len="med"/>
          </a:ln>
        </p:spPr>
      </p:cxnSp>
      <p:cxnSp>
        <p:nvCxnSpPr>
          <p:cNvPr id="744" name="Google Shape;744;p50"/>
          <p:cNvCxnSpPr>
            <a:endCxn id="740" idx="6"/>
          </p:cNvCxnSpPr>
          <p:nvPr/>
        </p:nvCxnSpPr>
        <p:spPr>
          <a:xfrm flipH="1">
            <a:off x="3461681" y="2767171"/>
            <a:ext cx="2070000" cy="1512600"/>
          </a:xfrm>
          <a:prstGeom prst="straightConnector1">
            <a:avLst/>
          </a:prstGeom>
          <a:noFill/>
          <a:ln w="38100" cap="flat" cmpd="sng">
            <a:solidFill>
              <a:srgbClr val="FF9900"/>
            </a:solidFill>
            <a:prstDash val="dash"/>
            <a:round/>
            <a:headEnd type="none" w="med" len="med"/>
            <a:tailEnd type="triangle" w="med" len="med"/>
          </a:ln>
        </p:spPr>
      </p:cxnSp>
      <p:sp>
        <p:nvSpPr>
          <p:cNvPr id="745" name="Google Shape;745;p50"/>
          <p:cNvSpPr/>
          <p:nvPr/>
        </p:nvSpPr>
        <p:spPr>
          <a:xfrm rot="5400000">
            <a:off x="5219720" y="2660777"/>
            <a:ext cx="626700" cy="846900"/>
          </a:xfrm>
          <a:prstGeom prst="arc">
            <a:avLst>
              <a:gd name="adj1" fmla="val 16200000"/>
              <a:gd name="adj2" fmla="val 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50"/>
          <p:cNvSpPr/>
          <p:nvPr/>
        </p:nvSpPr>
        <p:spPr>
          <a:xfrm rot="10800000">
            <a:off x="5124349" y="2767067"/>
            <a:ext cx="818100" cy="634500"/>
          </a:xfrm>
          <a:prstGeom prst="arc">
            <a:avLst>
              <a:gd name="adj1" fmla="val 16200000"/>
              <a:gd name="adj2" fmla="val 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50"/>
          <p:cNvSpPr txBox="1"/>
          <p:nvPr/>
        </p:nvSpPr>
        <p:spPr>
          <a:xfrm>
            <a:off x="5144595" y="2823307"/>
            <a:ext cx="379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Lato"/>
                <a:ea typeface="Lato"/>
                <a:cs typeface="Lato"/>
                <a:sym typeface="Lato"/>
              </a:rPr>
              <a:t>⍺</a:t>
            </a:r>
            <a:endParaRPr sz="3200">
              <a:latin typeface="Lato"/>
              <a:ea typeface="Lato"/>
              <a:cs typeface="Lato"/>
              <a:sym typeface="Lato"/>
            </a:endParaRPr>
          </a:p>
        </p:txBody>
      </p:sp>
      <p:sp>
        <p:nvSpPr>
          <p:cNvPr id="748" name="Google Shape;748;p50"/>
          <p:cNvSpPr txBox="1"/>
          <p:nvPr/>
        </p:nvSpPr>
        <p:spPr>
          <a:xfrm>
            <a:off x="5540859" y="2807889"/>
            <a:ext cx="3792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latin typeface="Lato"/>
                <a:ea typeface="Lato"/>
                <a:cs typeface="Lato"/>
                <a:sym typeface="Lato"/>
              </a:rPr>
              <a:t>ꞵ</a:t>
            </a:r>
            <a:endParaRPr sz="2200">
              <a:latin typeface="Lato"/>
              <a:ea typeface="Lato"/>
              <a:cs typeface="Lato"/>
              <a:sym typeface="Lato"/>
            </a:endParaRPr>
          </a:p>
        </p:txBody>
      </p:sp>
      <p:cxnSp>
        <p:nvCxnSpPr>
          <p:cNvPr id="749" name="Google Shape;749;p50"/>
          <p:cNvCxnSpPr/>
          <p:nvPr/>
        </p:nvCxnSpPr>
        <p:spPr>
          <a:xfrm>
            <a:off x="5530104" y="2765602"/>
            <a:ext cx="5100" cy="637500"/>
          </a:xfrm>
          <a:prstGeom prst="straightConnector1">
            <a:avLst/>
          </a:prstGeom>
          <a:noFill/>
          <a:ln w="19050" cap="flat" cmpd="sng">
            <a:solidFill>
              <a:schemeClr val="dk2"/>
            </a:solidFill>
            <a:prstDash val="solid"/>
            <a:round/>
            <a:headEnd type="none" w="med" len="med"/>
            <a:tailEnd type="none" w="med" len="med"/>
          </a:ln>
        </p:spPr>
      </p:cxnSp>
      <p:sp>
        <p:nvSpPr>
          <p:cNvPr id="750" name="Google Shape;750;p50"/>
          <p:cNvSpPr/>
          <p:nvPr/>
        </p:nvSpPr>
        <p:spPr>
          <a:xfrm>
            <a:off x="5458217" y="2745596"/>
            <a:ext cx="145200" cy="1512600"/>
          </a:xfrm>
          <a:prstGeom prst="downArrow">
            <a:avLst>
              <a:gd name="adj1" fmla="val 22024"/>
              <a:gd name="adj2" fmla="val 167559"/>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50"/>
          <p:cNvSpPr/>
          <p:nvPr/>
        </p:nvSpPr>
        <p:spPr>
          <a:xfrm>
            <a:off x="6052093" y="690464"/>
            <a:ext cx="162000" cy="269400"/>
          </a:xfrm>
          <a:prstGeom prst="downArrow">
            <a:avLst>
              <a:gd name="adj1" fmla="val 22024"/>
              <a:gd name="adj2" fmla="val 66244"/>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52" name="Google Shape;752;p50"/>
          <p:cNvCxnSpPr/>
          <p:nvPr/>
        </p:nvCxnSpPr>
        <p:spPr>
          <a:xfrm rot="10800000">
            <a:off x="3791756" y="3387471"/>
            <a:ext cx="418500" cy="358500"/>
          </a:xfrm>
          <a:prstGeom prst="straightConnector1">
            <a:avLst/>
          </a:prstGeom>
          <a:noFill/>
          <a:ln w="9525" cap="flat" cmpd="sng">
            <a:solidFill>
              <a:schemeClr val="dk2"/>
            </a:solidFill>
            <a:prstDash val="solid"/>
            <a:round/>
            <a:headEnd type="none" w="med" len="med"/>
            <a:tailEnd type="none" w="med" len="med"/>
          </a:ln>
        </p:spPr>
      </p:cxnSp>
      <p:sp>
        <p:nvSpPr>
          <p:cNvPr id="753" name="Google Shape;753;p50"/>
          <p:cNvSpPr txBox="1"/>
          <p:nvPr/>
        </p:nvSpPr>
        <p:spPr>
          <a:xfrm>
            <a:off x="3375529" y="3029814"/>
            <a:ext cx="418500" cy="431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rgbClr val="9900FF"/>
                </a:solidFill>
                <a:latin typeface="Lato"/>
                <a:ea typeface="Lato"/>
                <a:cs typeface="Lato"/>
                <a:sym typeface="Lato"/>
              </a:rPr>
              <a:t>F</a:t>
            </a:r>
            <a:r>
              <a:rPr lang="en" sz="1600" b="1" baseline="-25000">
                <a:solidFill>
                  <a:srgbClr val="9900FF"/>
                </a:solidFill>
                <a:latin typeface="Lato"/>
                <a:ea typeface="Lato"/>
                <a:cs typeface="Lato"/>
                <a:sym typeface="Lato"/>
              </a:rPr>
              <a:t>1</a:t>
            </a:r>
            <a:endParaRPr sz="1600" b="1" baseline="-25000">
              <a:solidFill>
                <a:srgbClr val="9900FF"/>
              </a:solidFill>
              <a:latin typeface="Lato"/>
              <a:ea typeface="Lato"/>
              <a:cs typeface="Lato"/>
              <a:sym typeface="Lato"/>
            </a:endParaRPr>
          </a:p>
        </p:txBody>
      </p:sp>
      <p:cxnSp>
        <p:nvCxnSpPr>
          <p:cNvPr id="754" name="Google Shape;754;p50"/>
          <p:cNvCxnSpPr/>
          <p:nvPr/>
        </p:nvCxnSpPr>
        <p:spPr>
          <a:xfrm rot="10800000" flipH="1">
            <a:off x="6895183" y="3408278"/>
            <a:ext cx="429000" cy="310200"/>
          </a:xfrm>
          <a:prstGeom prst="straightConnector1">
            <a:avLst/>
          </a:prstGeom>
          <a:noFill/>
          <a:ln w="9525" cap="flat" cmpd="sng">
            <a:solidFill>
              <a:schemeClr val="dk2"/>
            </a:solidFill>
            <a:prstDash val="solid"/>
            <a:round/>
            <a:headEnd type="none" w="med" len="med"/>
            <a:tailEnd type="none" w="med" len="med"/>
          </a:ln>
        </p:spPr>
      </p:cxnSp>
      <p:sp>
        <p:nvSpPr>
          <p:cNvPr id="755" name="Google Shape;755;p50"/>
          <p:cNvSpPr txBox="1"/>
          <p:nvPr/>
        </p:nvSpPr>
        <p:spPr>
          <a:xfrm>
            <a:off x="7324279" y="3062447"/>
            <a:ext cx="429000" cy="431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rgbClr val="9900FF"/>
                </a:solidFill>
                <a:latin typeface="Lato"/>
                <a:ea typeface="Lato"/>
                <a:cs typeface="Lato"/>
                <a:sym typeface="Lato"/>
              </a:rPr>
              <a:t>F</a:t>
            </a:r>
            <a:r>
              <a:rPr lang="en" sz="1600" b="1" baseline="-25000">
                <a:solidFill>
                  <a:srgbClr val="9900FF"/>
                </a:solidFill>
                <a:latin typeface="Lato"/>
                <a:ea typeface="Lato"/>
                <a:cs typeface="Lato"/>
                <a:sym typeface="Lato"/>
              </a:rPr>
              <a:t>2</a:t>
            </a:r>
            <a:endParaRPr sz="1600" b="1" baseline="-25000">
              <a:solidFill>
                <a:srgbClr val="9900FF"/>
              </a:solidFill>
              <a:latin typeface="Lato"/>
              <a:ea typeface="Lato"/>
              <a:cs typeface="Lato"/>
              <a:sym typeface="Lato"/>
            </a:endParaRPr>
          </a:p>
        </p:txBody>
      </p:sp>
      <p:sp>
        <p:nvSpPr>
          <p:cNvPr id="756" name="Google Shape;756;p50"/>
          <p:cNvSpPr/>
          <p:nvPr/>
        </p:nvSpPr>
        <p:spPr>
          <a:xfrm rot="-2733479">
            <a:off x="7467977" y="4002644"/>
            <a:ext cx="544569" cy="554331"/>
          </a:xfrm>
          <a:prstGeom prst="arc">
            <a:avLst>
              <a:gd name="adj1" fmla="val 15068515"/>
              <a:gd name="adj2" fmla="val 1246543"/>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50"/>
          <p:cNvSpPr/>
          <p:nvPr/>
        </p:nvSpPr>
        <p:spPr>
          <a:xfrm rot="-2733479">
            <a:off x="3127624" y="4002644"/>
            <a:ext cx="544569" cy="554331"/>
          </a:xfrm>
          <a:prstGeom prst="arc">
            <a:avLst>
              <a:gd name="adj1" fmla="val 15068515"/>
              <a:gd name="adj2" fmla="val 1246543"/>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50"/>
          <p:cNvSpPr txBox="1"/>
          <p:nvPr/>
        </p:nvSpPr>
        <p:spPr>
          <a:xfrm>
            <a:off x="7100518" y="4626892"/>
            <a:ext cx="1438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Crane Scale</a:t>
            </a:r>
            <a:endParaRPr sz="1300">
              <a:latin typeface="Lato"/>
              <a:ea typeface="Lato"/>
              <a:cs typeface="Lato"/>
              <a:sym typeface="Lato"/>
            </a:endParaRPr>
          </a:p>
        </p:txBody>
      </p:sp>
      <p:sp>
        <p:nvSpPr>
          <p:cNvPr id="759" name="Google Shape;759;p50"/>
          <p:cNvSpPr/>
          <p:nvPr/>
        </p:nvSpPr>
        <p:spPr>
          <a:xfrm>
            <a:off x="6896874" y="4716404"/>
            <a:ext cx="210600" cy="205200"/>
          </a:xfrm>
          <a:prstGeom prst="ellipse">
            <a:avLst/>
          </a:prstGeom>
          <a:solidFill>
            <a:srgbClr val="9900FF"/>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0" name="Google Shape;760;p50"/>
          <p:cNvPicPr preferRelativeResize="0"/>
          <p:nvPr/>
        </p:nvPicPr>
        <p:blipFill rotWithShape="1">
          <a:blip r:embed="rId5">
            <a:alphaModFix/>
          </a:blip>
          <a:srcRect l="9316" r="10018"/>
          <a:stretch/>
        </p:blipFill>
        <p:spPr>
          <a:xfrm>
            <a:off x="8096510" y="1855071"/>
            <a:ext cx="935915" cy="1863406"/>
          </a:xfrm>
          <a:prstGeom prst="rect">
            <a:avLst/>
          </a:prstGeom>
          <a:noFill/>
          <a:ln>
            <a:noFill/>
          </a:ln>
        </p:spPr>
      </p:pic>
      <p:sp>
        <p:nvSpPr>
          <p:cNvPr id="761" name="Google Shape;761;p5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51"/>
          <p:cNvSpPr txBox="1">
            <a:spLocks noGrp="1"/>
          </p:cNvSpPr>
          <p:nvPr>
            <p:ph type="title"/>
          </p:nvPr>
        </p:nvSpPr>
        <p:spPr>
          <a:xfrm>
            <a:off x="729450" y="632850"/>
            <a:ext cx="5087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Force Magnitude - Results</a:t>
            </a:r>
            <a:endParaRPr/>
          </a:p>
        </p:txBody>
      </p:sp>
      <p:pic>
        <p:nvPicPr>
          <p:cNvPr id="767" name="Google Shape;767;p51"/>
          <p:cNvPicPr preferRelativeResize="0"/>
          <p:nvPr/>
        </p:nvPicPr>
        <p:blipFill rotWithShape="1">
          <a:blip r:embed="rId3">
            <a:alphaModFix/>
          </a:blip>
          <a:srcRect l="4074" r="6775"/>
          <a:stretch/>
        </p:blipFill>
        <p:spPr>
          <a:xfrm>
            <a:off x="92325" y="1866725"/>
            <a:ext cx="3799975" cy="3196575"/>
          </a:xfrm>
          <a:prstGeom prst="rect">
            <a:avLst/>
          </a:prstGeom>
          <a:noFill/>
          <a:ln>
            <a:noFill/>
          </a:ln>
        </p:spPr>
      </p:pic>
      <p:sp>
        <p:nvSpPr>
          <p:cNvPr id="768" name="Google Shape;768;p51"/>
          <p:cNvSpPr txBox="1"/>
          <p:nvPr/>
        </p:nvSpPr>
        <p:spPr>
          <a:xfrm>
            <a:off x="938500" y="1389725"/>
            <a:ext cx="2730000" cy="446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700" b="1">
                <a:solidFill>
                  <a:schemeClr val="dk2"/>
                </a:solidFill>
                <a:latin typeface="Lato"/>
                <a:ea typeface="Lato"/>
                <a:cs typeface="Lato"/>
                <a:sym typeface="Lato"/>
              </a:rPr>
              <a:t>F</a:t>
            </a:r>
            <a:r>
              <a:rPr lang="en" sz="1700" b="1" baseline="-25000">
                <a:solidFill>
                  <a:schemeClr val="dk2"/>
                </a:solidFill>
                <a:latin typeface="Lato"/>
                <a:ea typeface="Lato"/>
                <a:cs typeface="Lato"/>
                <a:sym typeface="Lato"/>
              </a:rPr>
              <a:t>g</a:t>
            </a:r>
            <a:r>
              <a:rPr lang="en" sz="1700" b="1">
                <a:solidFill>
                  <a:schemeClr val="dk2"/>
                </a:solidFill>
                <a:latin typeface="Lato"/>
                <a:ea typeface="Lato"/>
                <a:cs typeface="Lato"/>
                <a:sym typeface="Lato"/>
              </a:rPr>
              <a:t> </a:t>
            </a:r>
            <a:r>
              <a:rPr lang="en" sz="1700">
                <a:solidFill>
                  <a:schemeClr val="dk2"/>
                </a:solidFill>
                <a:latin typeface="Lato"/>
                <a:ea typeface="Lato"/>
                <a:cs typeface="Lato"/>
                <a:sym typeface="Lato"/>
              </a:rPr>
              <a:t>= F</a:t>
            </a:r>
            <a:r>
              <a:rPr lang="en" sz="1700" baseline="-25000">
                <a:solidFill>
                  <a:schemeClr val="dk2"/>
                </a:solidFill>
                <a:latin typeface="Lato"/>
                <a:ea typeface="Lato"/>
                <a:cs typeface="Lato"/>
                <a:sym typeface="Lato"/>
              </a:rPr>
              <a:t>1</a:t>
            </a:r>
            <a:r>
              <a:rPr lang="en" sz="1700">
                <a:solidFill>
                  <a:schemeClr val="dk2"/>
                </a:solidFill>
                <a:latin typeface="Lato"/>
                <a:ea typeface="Lato"/>
                <a:cs typeface="Lato"/>
                <a:sym typeface="Lato"/>
              </a:rPr>
              <a:t>cos(⍺) + F</a:t>
            </a:r>
            <a:r>
              <a:rPr lang="en" sz="1700" baseline="-25000">
                <a:solidFill>
                  <a:schemeClr val="dk2"/>
                </a:solidFill>
                <a:latin typeface="Lato"/>
                <a:ea typeface="Lato"/>
                <a:cs typeface="Lato"/>
                <a:sym typeface="Lato"/>
              </a:rPr>
              <a:t>2</a:t>
            </a:r>
            <a:r>
              <a:rPr lang="en" sz="1700">
                <a:solidFill>
                  <a:schemeClr val="dk2"/>
                </a:solidFill>
                <a:latin typeface="Lato"/>
                <a:ea typeface="Lato"/>
                <a:cs typeface="Lato"/>
                <a:sym typeface="Lato"/>
              </a:rPr>
              <a:t>cos(ꞵ)</a:t>
            </a:r>
            <a:endParaRPr sz="1700">
              <a:solidFill>
                <a:schemeClr val="dk2"/>
              </a:solidFill>
              <a:latin typeface="Lato"/>
              <a:ea typeface="Lato"/>
              <a:cs typeface="Lato"/>
              <a:sym typeface="Lato"/>
            </a:endParaRPr>
          </a:p>
        </p:txBody>
      </p:sp>
      <p:pic>
        <p:nvPicPr>
          <p:cNvPr id="769" name="Google Shape;769;p51"/>
          <p:cNvPicPr preferRelativeResize="0"/>
          <p:nvPr/>
        </p:nvPicPr>
        <p:blipFill rotWithShape="1">
          <a:blip r:embed="rId4">
            <a:alphaModFix/>
          </a:blip>
          <a:srcRect l="39772" t="26420" r="24714" b="29567"/>
          <a:stretch/>
        </p:blipFill>
        <p:spPr>
          <a:xfrm>
            <a:off x="3892300" y="1404937"/>
            <a:ext cx="4472606" cy="2877150"/>
          </a:xfrm>
          <a:prstGeom prst="rect">
            <a:avLst/>
          </a:prstGeom>
          <a:noFill/>
          <a:ln>
            <a:noFill/>
          </a:ln>
        </p:spPr>
      </p:pic>
      <p:sp>
        <p:nvSpPr>
          <p:cNvPr id="770" name="Google Shape;770;p51"/>
          <p:cNvSpPr/>
          <p:nvPr/>
        </p:nvSpPr>
        <p:spPr>
          <a:xfrm>
            <a:off x="4457656" y="2761857"/>
            <a:ext cx="3499800" cy="1296300"/>
          </a:xfrm>
          <a:prstGeom prst="triangle">
            <a:avLst>
              <a:gd name="adj" fmla="val 48160"/>
            </a:avLst>
          </a:prstGeom>
          <a:solidFill>
            <a:srgbClr val="FFCEA2">
              <a:alpha val="84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71" name="Google Shape;771;p51"/>
          <p:cNvCxnSpPr/>
          <p:nvPr/>
        </p:nvCxnSpPr>
        <p:spPr>
          <a:xfrm>
            <a:off x="6124196" y="2739395"/>
            <a:ext cx="7200" cy="1480800"/>
          </a:xfrm>
          <a:prstGeom prst="straightConnector1">
            <a:avLst/>
          </a:prstGeom>
          <a:noFill/>
          <a:ln w="9525" cap="flat" cmpd="sng">
            <a:solidFill>
              <a:srgbClr val="1A1A1A"/>
            </a:solidFill>
            <a:prstDash val="dash"/>
            <a:round/>
            <a:headEnd type="none" w="med" len="med"/>
            <a:tailEnd type="none" w="med" len="med"/>
          </a:ln>
        </p:spPr>
      </p:cxnSp>
      <p:sp>
        <p:nvSpPr>
          <p:cNvPr id="772" name="Google Shape;772;p51"/>
          <p:cNvSpPr txBox="1"/>
          <p:nvPr/>
        </p:nvSpPr>
        <p:spPr>
          <a:xfrm>
            <a:off x="6003951" y="941025"/>
            <a:ext cx="1830600" cy="302700"/>
          </a:xfrm>
          <a:prstGeom prst="rect">
            <a:avLst/>
          </a:prstGeom>
          <a:solidFill>
            <a:srgbClr val="FFCEA2">
              <a:alpha val="45250"/>
            </a:srgbClr>
          </a:solidFill>
          <a:ln w="9525" cap="flat" cmpd="sng">
            <a:solidFill>
              <a:srgbClr val="1A1A1A"/>
            </a:solidFill>
            <a:prstDash val="solid"/>
            <a:round/>
            <a:headEnd type="none" w="sm" len="sm"/>
            <a:tailEnd type="none" w="sm" len="sm"/>
          </a:ln>
        </p:spPr>
        <p:txBody>
          <a:bodyPr spcFirstLastPara="1" wrap="square" lIns="45700" tIns="0" rIns="0" bIns="0" anchor="t" anchorCtr="0">
            <a:noAutofit/>
          </a:bodyPr>
          <a:lstStyle/>
          <a:p>
            <a:pPr marL="0" lvl="0" indent="0" algn="l" rtl="0">
              <a:lnSpc>
                <a:spcPct val="115000"/>
              </a:lnSpc>
              <a:spcBef>
                <a:spcPts val="0"/>
              </a:spcBef>
              <a:spcAft>
                <a:spcPts val="0"/>
              </a:spcAft>
              <a:buNone/>
            </a:pPr>
            <a:r>
              <a:rPr lang="en" b="1">
                <a:solidFill>
                  <a:srgbClr val="B45F06"/>
                </a:solidFill>
                <a:latin typeface="Lato"/>
                <a:ea typeface="Lato"/>
                <a:cs typeface="Lato"/>
                <a:sym typeface="Lato"/>
              </a:rPr>
              <a:t>     </a:t>
            </a:r>
            <a:r>
              <a:rPr lang="en" b="1">
                <a:latin typeface="Lato"/>
                <a:ea typeface="Lato"/>
                <a:cs typeface="Lato"/>
                <a:sym typeface="Lato"/>
              </a:rPr>
              <a:t>= </a:t>
            </a:r>
            <a:r>
              <a:rPr lang="en" b="1">
                <a:solidFill>
                  <a:srgbClr val="FF9900"/>
                </a:solidFill>
                <a:latin typeface="Lato"/>
                <a:ea typeface="Lato"/>
                <a:cs typeface="Lato"/>
                <a:sym typeface="Lato"/>
              </a:rPr>
              <a:t> F</a:t>
            </a:r>
            <a:r>
              <a:rPr lang="en" b="1" baseline="-25000">
                <a:solidFill>
                  <a:srgbClr val="FF9900"/>
                </a:solidFill>
                <a:latin typeface="Lato"/>
                <a:ea typeface="Lato"/>
                <a:cs typeface="Lato"/>
                <a:sym typeface="Lato"/>
              </a:rPr>
              <a:t>g</a:t>
            </a:r>
            <a:r>
              <a:rPr lang="en" b="1">
                <a:solidFill>
                  <a:srgbClr val="B45F06"/>
                </a:solidFill>
                <a:latin typeface="Lato"/>
                <a:ea typeface="Lato"/>
                <a:cs typeface="Lato"/>
                <a:sym typeface="Lato"/>
              </a:rPr>
              <a:t> </a:t>
            </a:r>
            <a:r>
              <a:rPr lang="en" b="1">
                <a:latin typeface="Lato"/>
                <a:ea typeface="Lato"/>
                <a:cs typeface="Lato"/>
                <a:sym typeface="Lato"/>
              </a:rPr>
              <a:t>= m</a:t>
            </a:r>
            <a:r>
              <a:rPr lang="en" b="1" baseline="-25000">
                <a:latin typeface="Lato"/>
                <a:ea typeface="Lato"/>
                <a:cs typeface="Lato"/>
                <a:sym typeface="Lato"/>
              </a:rPr>
              <a:t>user</a:t>
            </a:r>
            <a:r>
              <a:rPr lang="en" b="1">
                <a:latin typeface="Lato"/>
                <a:ea typeface="Lato"/>
                <a:cs typeface="Lato"/>
                <a:sym typeface="Lato"/>
              </a:rPr>
              <a:t>g ± 10 N</a:t>
            </a:r>
            <a:endParaRPr>
              <a:solidFill>
                <a:srgbClr val="595959"/>
              </a:solidFill>
              <a:latin typeface="Lato"/>
              <a:ea typeface="Lato"/>
              <a:cs typeface="Lato"/>
              <a:sym typeface="Lato"/>
            </a:endParaRPr>
          </a:p>
        </p:txBody>
      </p:sp>
      <p:sp>
        <p:nvSpPr>
          <p:cNvPr id="773" name="Google Shape;773;p51"/>
          <p:cNvSpPr/>
          <p:nvPr/>
        </p:nvSpPr>
        <p:spPr>
          <a:xfrm>
            <a:off x="3958908" y="4611525"/>
            <a:ext cx="174900" cy="175800"/>
          </a:xfrm>
          <a:prstGeom prst="ellipse">
            <a:avLst/>
          </a:prstGeom>
          <a:solidFill>
            <a:srgbClr val="FFFF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51"/>
          <p:cNvSpPr txBox="1"/>
          <p:nvPr/>
        </p:nvSpPr>
        <p:spPr>
          <a:xfrm>
            <a:off x="4133662" y="4459950"/>
            <a:ext cx="963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Lato"/>
                <a:ea typeface="Lato"/>
                <a:cs typeface="Lato"/>
                <a:sym typeface="Lato"/>
              </a:rPr>
              <a:t>BendLabs Angle Sensor</a:t>
            </a:r>
            <a:endParaRPr sz="1000">
              <a:latin typeface="Lato"/>
              <a:ea typeface="Lato"/>
              <a:cs typeface="Lato"/>
              <a:sym typeface="Lato"/>
            </a:endParaRPr>
          </a:p>
        </p:txBody>
      </p:sp>
      <p:sp>
        <p:nvSpPr>
          <p:cNvPr id="775" name="Google Shape;775;p51"/>
          <p:cNvSpPr/>
          <p:nvPr/>
        </p:nvSpPr>
        <p:spPr>
          <a:xfrm>
            <a:off x="6252827" y="4611511"/>
            <a:ext cx="174900" cy="175800"/>
          </a:xfrm>
          <a:prstGeom prst="ellipse">
            <a:avLst/>
          </a:prstGeom>
          <a:solidFill>
            <a:srgbClr val="FF00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51"/>
          <p:cNvSpPr txBox="1"/>
          <p:nvPr/>
        </p:nvSpPr>
        <p:spPr>
          <a:xfrm>
            <a:off x="6404552" y="4545514"/>
            <a:ext cx="795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Lato"/>
                <a:ea typeface="Lato"/>
                <a:cs typeface="Lato"/>
                <a:sym typeface="Lato"/>
              </a:rPr>
              <a:t>6-axis IMU</a:t>
            </a:r>
            <a:endParaRPr sz="1000">
              <a:latin typeface="Lato"/>
              <a:ea typeface="Lato"/>
              <a:cs typeface="Lato"/>
              <a:sym typeface="Lato"/>
            </a:endParaRPr>
          </a:p>
        </p:txBody>
      </p:sp>
      <p:sp>
        <p:nvSpPr>
          <p:cNvPr id="777" name="Google Shape;777;p51"/>
          <p:cNvSpPr/>
          <p:nvPr/>
        </p:nvSpPr>
        <p:spPr>
          <a:xfrm>
            <a:off x="5096743" y="4611506"/>
            <a:ext cx="195300" cy="175800"/>
          </a:xfrm>
          <a:prstGeom prst="ellipse">
            <a:avLst/>
          </a:prstGeom>
          <a:solidFill>
            <a:srgbClr val="1A9988"/>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51"/>
          <p:cNvSpPr txBox="1"/>
          <p:nvPr/>
        </p:nvSpPr>
        <p:spPr>
          <a:xfrm>
            <a:off x="5266174" y="4449238"/>
            <a:ext cx="1032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Lato"/>
                <a:ea typeface="Lato"/>
                <a:cs typeface="Lato"/>
                <a:sym typeface="Lato"/>
              </a:rPr>
              <a:t>Actuator Limit Switches</a:t>
            </a:r>
            <a:endParaRPr sz="1000">
              <a:latin typeface="Lato"/>
              <a:ea typeface="Lato"/>
              <a:cs typeface="Lato"/>
              <a:sym typeface="Lato"/>
            </a:endParaRPr>
          </a:p>
        </p:txBody>
      </p:sp>
      <p:cxnSp>
        <p:nvCxnSpPr>
          <p:cNvPr id="779" name="Google Shape;779;p51"/>
          <p:cNvCxnSpPr/>
          <p:nvPr/>
        </p:nvCxnSpPr>
        <p:spPr>
          <a:xfrm>
            <a:off x="4028043" y="4322933"/>
            <a:ext cx="657300" cy="0"/>
          </a:xfrm>
          <a:prstGeom prst="straightConnector1">
            <a:avLst/>
          </a:prstGeom>
          <a:noFill/>
          <a:ln w="19050" cap="flat" cmpd="sng">
            <a:solidFill>
              <a:srgbClr val="0000FF"/>
            </a:solidFill>
            <a:prstDash val="solid"/>
            <a:round/>
            <a:headEnd type="triangle" w="med" len="med"/>
            <a:tailEnd type="triangle" w="med" len="med"/>
          </a:ln>
        </p:spPr>
      </p:cxnSp>
      <p:cxnSp>
        <p:nvCxnSpPr>
          <p:cNvPr id="780" name="Google Shape;780;p51"/>
          <p:cNvCxnSpPr/>
          <p:nvPr/>
        </p:nvCxnSpPr>
        <p:spPr>
          <a:xfrm>
            <a:off x="7631457" y="4322933"/>
            <a:ext cx="657300" cy="0"/>
          </a:xfrm>
          <a:prstGeom prst="straightConnector1">
            <a:avLst/>
          </a:prstGeom>
          <a:noFill/>
          <a:ln w="19050" cap="flat" cmpd="sng">
            <a:solidFill>
              <a:srgbClr val="0000FF"/>
            </a:solidFill>
            <a:prstDash val="solid"/>
            <a:round/>
            <a:headEnd type="triangle" w="med" len="med"/>
            <a:tailEnd type="triangle" w="med" len="med"/>
          </a:ln>
        </p:spPr>
      </p:cxnSp>
      <p:sp>
        <p:nvSpPr>
          <p:cNvPr id="781" name="Google Shape;781;p51"/>
          <p:cNvSpPr txBox="1"/>
          <p:nvPr/>
        </p:nvSpPr>
        <p:spPr>
          <a:xfrm>
            <a:off x="7909157" y="1314105"/>
            <a:ext cx="11037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Lato"/>
                <a:ea typeface="Lato"/>
                <a:cs typeface="Lato"/>
                <a:sym typeface="Lato"/>
              </a:rPr>
              <a:t>Direction of Earth gravity</a:t>
            </a:r>
            <a:endParaRPr sz="1200">
              <a:latin typeface="Lato"/>
              <a:ea typeface="Lato"/>
              <a:cs typeface="Lato"/>
              <a:sym typeface="Lato"/>
            </a:endParaRPr>
          </a:p>
        </p:txBody>
      </p:sp>
      <p:sp>
        <p:nvSpPr>
          <p:cNvPr id="782" name="Google Shape;782;p51"/>
          <p:cNvSpPr/>
          <p:nvPr/>
        </p:nvSpPr>
        <p:spPr>
          <a:xfrm>
            <a:off x="7587074" y="1404922"/>
            <a:ext cx="347400" cy="338700"/>
          </a:xfrm>
          <a:prstGeom prst="flowChartSummingJunction">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3" name="Google Shape;783;p51"/>
          <p:cNvGrpSpPr/>
          <p:nvPr/>
        </p:nvGrpSpPr>
        <p:grpSpPr>
          <a:xfrm>
            <a:off x="4633727" y="1821938"/>
            <a:ext cx="2799765" cy="2439590"/>
            <a:chOff x="1476159" y="1531438"/>
            <a:chExt cx="1896217" cy="2063253"/>
          </a:xfrm>
        </p:grpSpPr>
        <p:cxnSp>
          <p:nvCxnSpPr>
            <p:cNvPr id="784" name="Google Shape;784;p51"/>
            <p:cNvCxnSpPr/>
            <p:nvPr/>
          </p:nvCxnSpPr>
          <p:spPr>
            <a:xfrm rot="10800000">
              <a:off x="1476159" y="1886881"/>
              <a:ext cx="944400" cy="1496100"/>
            </a:xfrm>
            <a:prstGeom prst="straightConnector1">
              <a:avLst/>
            </a:prstGeom>
            <a:noFill/>
            <a:ln w="19050" cap="flat" cmpd="sng">
              <a:solidFill>
                <a:srgbClr val="1A1A1A"/>
              </a:solidFill>
              <a:prstDash val="dash"/>
              <a:round/>
              <a:headEnd type="none" w="med" len="med"/>
              <a:tailEnd type="none" w="med" len="med"/>
            </a:ln>
          </p:spPr>
        </p:cxnSp>
        <p:cxnSp>
          <p:nvCxnSpPr>
            <p:cNvPr id="785" name="Google Shape;785;p51"/>
            <p:cNvCxnSpPr/>
            <p:nvPr/>
          </p:nvCxnSpPr>
          <p:spPr>
            <a:xfrm rot="10800000" flipH="1">
              <a:off x="2551276" y="1899781"/>
              <a:ext cx="821100" cy="1483200"/>
            </a:xfrm>
            <a:prstGeom prst="straightConnector1">
              <a:avLst/>
            </a:prstGeom>
            <a:noFill/>
            <a:ln w="19050" cap="flat" cmpd="sng">
              <a:solidFill>
                <a:srgbClr val="1A1A1A"/>
              </a:solidFill>
              <a:prstDash val="dash"/>
              <a:round/>
              <a:headEnd type="none" w="med" len="med"/>
              <a:tailEnd type="none" w="med" len="med"/>
            </a:ln>
          </p:spPr>
        </p:cxnSp>
        <p:pic>
          <p:nvPicPr>
            <p:cNvPr id="786" name="Google Shape;786;p51"/>
            <p:cNvPicPr preferRelativeResize="0"/>
            <p:nvPr/>
          </p:nvPicPr>
          <p:blipFill>
            <a:blip r:embed="rId5">
              <a:alphaModFix/>
            </a:blip>
            <a:stretch>
              <a:fillRect/>
            </a:stretch>
          </p:blipFill>
          <p:spPr>
            <a:xfrm rot="5400000">
              <a:off x="2328496" y="3269051"/>
              <a:ext cx="314845" cy="336434"/>
            </a:xfrm>
            <a:prstGeom prst="rect">
              <a:avLst/>
            </a:prstGeom>
            <a:noFill/>
            <a:ln>
              <a:noFill/>
            </a:ln>
          </p:spPr>
        </p:pic>
        <p:sp>
          <p:nvSpPr>
            <p:cNvPr id="787" name="Google Shape;787;p51"/>
            <p:cNvSpPr/>
            <p:nvPr/>
          </p:nvSpPr>
          <p:spPr>
            <a:xfrm rot="5400000">
              <a:off x="2199530" y="839338"/>
              <a:ext cx="426300" cy="1810500"/>
            </a:xfrm>
            <a:prstGeom prst="curvedRightArrow">
              <a:avLst>
                <a:gd name="adj1" fmla="val 25000"/>
                <a:gd name="adj2" fmla="val 50000"/>
                <a:gd name="adj3" fmla="val 25000"/>
              </a:avLst>
            </a:prstGeom>
            <a:solidFill>
              <a:srgbClr val="FF00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8" name="Google Shape;788;p51"/>
          <p:cNvSpPr/>
          <p:nvPr/>
        </p:nvSpPr>
        <p:spPr>
          <a:xfrm>
            <a:off x="3963637" y="4115602"/>
            <a:ext cx="95400" cy="81000"/>
          </a:xfrm>
          <a:prstGeom prst="ellipse">
            <a:avLst/>
          </a:prstGeom>
          <a:solidFill>
            <a:srgbClr val="1A9988"/>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51"/>
          <p:cNvSpPr/>
          <p:nvPr/>
        </p:nvSpPr>
        <p:spPr>
          <a:xfrm>
            <a:off x="4607804" y="4115602"/>
            <a:ext cx="95400" cy="81000"/>
          </a:xfrm>
          <a:prstGeom prst="ellipse">
            <a:avLst/>
          </a:prstGeom>
          <a:solidFill>
            <a:srgbClr val="1A9988"/>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51"/>
          <p:cNvSpPr/>
          <p:nvPr/>
        </p:nvSpPr>
        <p:spPr>
          <a:xfrm>
            <a:off x="7587076" y="4115602"/>
            <a:ext cx="95400" cy="81000"/>
          </a:xfrm>
          <a:prstGeom prst="ellipse">
            <a:avLst/>
          </a:prstGeom>
          <a:solidFill>
            <a:srgbClr val="1A9988"/>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51"/>
          <p:cNvSpPr/>
          <p:nvPr/>
        </p:nvSpPr>
        <p:spPr>
          <a:xfrm>
            <a:off x="8231243" y="4115602"/>
            <a:ext cx="95400" cy="81000"/>
          </a:xfrm>
          <a:prstGeom prst="ellipse">
            <a:avLst/>
          </a:prstGeom>
          <a:solidFill>
            <a:srgbClr val="1A9988"/>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1"/>
          <p:cNvSpPr/>
          <p:nvPr/>
        </p:nvSpPr>
        <p:spPr>
          <a:xfrm>
            <a:off x="4307172" y="4019267"/>
            <a:ext cx="102300" cy="94200"/>
          </a:xfrm>
          <a:prstGeom prst="ellipse">
            <a:avLst/>
          </a:prstGeom>
          <a:solidFill>
            <a:srgbClr val="FFFF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51"/>
          <p:cNvSpPr/>
          <p:nvPr/>
        </p:nvSpPr>
        <p:spPr>
          <a:xfrm>
            <a:off x="7909160" y="4019267"/>
            <a:ext cx="102300" cy="94200"/>
          </a:xfrm>
          <a:prstGeom prst="ellipse">
            <a:avLst/>
          </a:prstGeom>
          <a:solidFill>
            <a:srgbClr val="FFFF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51"/>
          <p:cNvSpPr/>
          <p:nvPr/>
        </p:nvSpPr>
        <p:spPr>
          <a:xfrm>
            <a:off x="6077522" y="2402616"/>
            <a:ext cx="102300" cy="94200"/>
          </a:xfrm>
          <a:prstGeom prst="ellipse">
            <a:avLst/>
          </a:prstGeom>
          <a:solidFill>
            <a:srgbClr val="FF00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95" name="Google Shape;795;p51"/>
          <p:cNvCxnSpPr>
            <a:endCxn id="793" idx="2"/>
          </p:cNvCxnSpPr>
          <p:nvPr/>
        </p:nvCxnSpPr>
        <p:spPr>
          <a:xfrm>
            <a:off x="6134960" y="2770067"/>
            <a:ext cx="1774200" cy="1296300"/>
          </a:xfrm>
          <a:prstGeom prst="straightConnector1">
            <a:avLst/>
          </a:prstGeom>
          <a:noFill/>
          <a:ln w="38100" cap="flat" cmpd="sng">
            <a:solidFill>
              <a:srgbClr val="FF9900"/>
            </a:solidFill>
            <a:prstDash val="dash"/>
            <a:round/>
            <a:headEnd type="none" w="med" len="med"/>
            <a:tailEnd type="triangle" w="med" len="med"/>
          </a:ln>
        </p:spPr>
      </p:cxnSp>
      <p:cxnSp>
        <p:nvCxnSpPr>
          <p:cNvPr id="796" name="Google Shape;796;p51"/>
          <p:cNvCxnSpPr>
            <a:endCxn id="792" idx="6"/>
          </p:cNvCxnSpPr>
          <p:nvPr/>
        </p:nvCxnSpPr>
        <p:spPr>
          <a:xfrm flipH="1">
            <a:off x="4409472" y="2770067"/>
            <a:ext cx="1717800" cy="1296300"/>
          </a:xfrm>
          <a:prstGeom prst="straightConnector1">
            <a:avLst/>
          </a:prstGeom>
          <a:noFill/>
          <a:ln w="38100" cap="flat" cmpd="sng">
            <a:solidFill>
              <a:srgbClr val="FF9900"/>
            </a:solidFill>
            <a:prstDash val="dash"/>
            <a:round/>
            <a:headEnd type="none" w="med" len="med"/>
            <a:tailEnd type="triangle" w="med" len="med"/>
          </a:ln>
        </p:spPr>
      </p:cxnSp>
      <p:sp>
        <p:nvSpPr>
          <p:cNvPr id="797" name="Google Shape;797;p51"/>
          <p:cNvSpPr/>
          <p:nvPr/>
        </p:nvSpPr>
        <p:spPr>
          <a:xfrm rot="5400000">
            <a:off x="5860058" y="2690443"/>
            <a:ext cx="537000" cy="702600"/>
          </a:xfrm>
          <a:prstGeom prst="arc">
            <a:avLst>
              <a:gd name="adj1" fmla="val 16200000"/>
              <a:gd name="adj2" fmla="val 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51"/>
          <p:cNvSpPr/>
          <p:nvPr/>
        </p:nvSpPr>
        <p:spPr>
          <a:xfrm rot="10800000">
            <a:off x="5789281" y="2770123"/>
            <a:ext cx="678900" cy="543600"/>
          </a:xfrm>
          <a:prstGeom prst="arc">
            <a:avLst>
              <a:gd name="adj1" fmla="val 16200000"/>
              <a:gd name="adj2" fmla="val 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51"/>
          <p:cNvSpPr txBox="1"/>
          <p:nvPr/>
        </p:nvSpPr>
        <p:spPr>
          <a:xfrm>
            <a:off x="5777250" y="2795438"/>
            <a:ext cx="456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Lato"/>
                <a:ea typeface="Lato"/>
                <a:cs typeface="Lato"/>
                <a:sym typeface="Lato"/>
              </a:rPr>
              <a:t> ⍺</a:t>
            </a:r>
            <a:endParaRPr sz="2000">
              <a:latin typeface="Lato"/>
              <a:ea typeface="Lato"/>
              <a:cs typeface="Lato"/>
              <a:sym typeface="Lato"/>
            </a:endParaRPr>
          </a:p>
        </p:txBody>
      </p:sp>
      <p:sp>
        <p:nvSpPr>
          <p:cNvPr id="800" name="Google Shape;800;p51"/>
          <p:cNvSpPr txBox="1"/>
          <p:nvPr/>
        </p:nvSpPr>
        <p:spPr>
          <a:xfrm>
            <a:off x="6134918" y="2804961"/>
            <a:ext cx="3147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a:latin typeface="Lato"/>
                <a:ea typeface="Lato"/>
                <a:cs typeface="Lato"/>
                <a:sym typeface="Lato"/>
              </a:rPr>
              <a:t>ꞵ</a:t>
            </a:r>
            <a:endParaRPr sz="2300">
              <a:latin typeface="Lato"/>
              <a:ea typeface="Lato"/>
              <a:cs typeface="Lato"/>
              <a:sym typeface="Lato"/>
            </a:endParaRPr>
          </a:p>
        </p:txBody>
      </p:sp>
      <p:cxnSp>
        <p:nvCxnSpPr>
          <p:cNvPr id="801" name="Google Shape;801;p51"/>
          <p:cNvCxnSpPr/>
          <p:nvPr/>
        </p:nvCxnSpPr>
        <p:spPr>
          <a:xfrm>
            <a:off x="6125993" y="2768722"/>
            <a:ext cx="4200" cy="546300"/>
          </a:xfrm>
          <a:prstGeom prst="straightConnector1">
            <a:avLst/>
          </a:prstGeom>
          <a:noFill/>
          <a:ln w="19050" cap="flat" cmpd="sng">
            <a:solidFill>
              <a:schemeClr val="dk2"/>
            </a:solidFill>
            <a:prstDash val="solid"/>
            <a:round/>
            <a:headEnd type="none" w="med" len="med"/>
            <a:tailEnd type="none" w="med" len="med"/>
          </a:ln>
        </p:spPr>
      </p:cxnSp>
      <p:sp>
        <p:nvSpPr>
          <p:cNvPr id="802" name="Google Shape;802;p51"/>
          <p:cNvSpPr/>
          <p:nvPr/>
        </p:nvSpPr>
        <p:spPr>
          <a:xfrm>
            <a:off x="6066336" y="2751578"/>
            <a:ext cx="120600" cy="1296300"/>
          </a:xfrm>
          <a:prstGeom prst="downArrow">
            <a:avLst>
              <a:gd name="adj1" fmla="val 22024"/>
              <a:gd name="adj2" fmla="val 167559"/>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51"/>
          <p:cNvSpPr/>
          <p:nvPr/>
        </p:nvSpPr>
        <p:spPr>
          <a:xfrm>
            <a:off x="6045384" y="976944"/>
            <a:ext cx="134400" cy="231000"/>
          </a:xfrm>
          <a:prstGeom prst="downArrow">
            <a:avLst>
              <a:gd name="adj1" fmla="val 22024"/>
              <a:gd name="adj2" fmla="val 66244"/>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04" name="Google Shape;804;p51"/>
          <p:cNvCxnSpPr/>
          <p:nvPr/>
        </p:nvCxnSpPr>
        <p:spPr>
          <a:xfrm rot="10800000">
            <a:off x="4683305" y="3301666"/>
            <a:ext cx="347400" cy="307200"/>
          </a:xfrm>
          <a:prstGeom prst="straightConnector1">
            <a:avLst/>
          </a:prstGeom>
          <a:noFill/>
          <a:ln w="9525" cap="flat" cmpd="sng">
            <a:solidFill>
              <a:schemeClr val="dk2"/>
            </a:solidFill>
            <a:prstDash val="solid"/>
            <a:round/>
            <a:headEnd type="none" w="med" len="med"/>
            <a:tailEnd type="none" w="med" len="med"/>
          </a:ln>
        </p:spPr>
      </p:cxnSp>
      <p:sp>
        <p:nvSpPr>
          <p:cNvPr id="805" name="Google Shape;805;p51"/>
          <p:cNvSpPr txBox="1"/>
          <p:nvPr/>
        </p:nvSpPr>
        <p:spPr>
          <a:xfrm>
            <a:off x="4337999" y="2995143"/>
            <a:ext cx="347400" cy="400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9900FF"/>
                </a:solidFill>
                <a:latin typeface="Lato"/>
                <a:ea typeface="Lato"/>
                <a:cs typeface="Lato"/>
                <a:sym typeface="Lato"/>
              </a:rPr>
              <a:t>F</a:t>
            </a:r>
            <a:r>
              <a:rPr lang="en" b="1" baseline="-25000">
                <a:solidFill>
                  <a:srgbClr val="9900FF"/>
                </a:solidFill>
                <a:latin typeface="Lato"/>
                <a:ea typeface="Lato"/>
                <a:cs typeface="Lato"/>
                <a:sym typeface="Lato"/>
              </a:rPr>
              <a:t>1</a:t>
            </a:r>
            <a:endParaRPr b="1" baseline="-25000">
              <a:solidFill>
                <a:srgbClr val="9900FF"/>
              </a:solidFill>
              <a:latin typeface="Lato"/>
              <a:ea typeface="Lato"/>
              <a:cs typeface="Lato"/>
              <a:sym typeface="Lato"/>
            </a:endParaRPr>
          </a:p>
        </p:txBody>
      </p:sp>
      <p:cxnSp>
        <p:nvCxnSpPr>
          <p:cNvPr id="806" name="Google Shape;806;p51"/>
          <p:cNvCxnSpPr/>
          <p:nvPr/>
        </p:nvCxnSpPr>
        <p:spPr>
          <a:xfrm rot="10800000" flipH="1">
            <a:off x="7258816" y="3319505"/>
            <a:ext cx="356100" cy="265800"/>
          </a:xfrm>
          <a:prstGeom prst="straightConnector1">
            <a:avLst/>
          </a:prstGeom>
          <a:noFill/>
          <a:ln w="9525" cap="flat" cmpd="sng">
            <a:solidFill>
              <a:schemeClr val="dk2"/>
            </a:solidFill>
            <a:prstDash val="solid"/>
            <a:round/>
            <a:headEnd type="none" w="med" len="med"/>
            <a:tailEnd type="none" w="med" len="med"/>
          </a:ln>
        </p:spPr>
      </p:cxnSp>
      <p:sp>
        <p:nvSpPr>
          <p:cNvPr id="807" name="Google Shape;807;p51"/>
          <p:cNvSpPr txBox="1"/>
          <p:nvPr/>
        </p:nvSpPr>
        <p:spPr>
          <a:xfrm>
            <a:off x="7614905" y="3023108"/>
            <a:ext cx="356100" cy="400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9900FF"/>
                </a:solidFill>
                <a:latin typeface="Lato"/>
                <a:ea typeface="Lato"/>
                <a:cs typeface="Lato"/>
                <a:sym typeface="Lato"/>
              </a:rPr>
              <a:t>F</a:t>
            </a:r>
            <a:r>
              <a:rPr lang="en" b="1" baseline="-25000">
                <a:solidFill>
                  <a:srgbClr val="9900FF"/>
                </a:solidFill>
                <a:latin typeface="Lato"/>
                <a:ea typeface="Lato"/>
                <a:cs typeface="Lato"/>
                <a:sym typeface="Lato"/>
              </a:rPr>
              <a:t>2</a:t>
            </a:r>
            <a:endParaRPr b="1" baseline="-25000">
              <a:solidFill>
                <a:srgbClr val="9900FF"/>
              </a:solidFill>
              <a:latin typeface="Lato"/>
              <a:ea typeface="Lato"/>
              <a:cs typeface="Lato"/>
              <a:sym typeface="Lato"/>
            </a:endParaRPr>
          </a:p>
        </p:txBody>
      </p:sp>
      <p:sp>
        <p:nvSpPr>
          <p:cNvPr id="808" name="Google Shape;808;p51"/>
          <p:cNvSpPr/>
          <p:nvPr/>
        </p:nvSpPr>
        <p:spPr>
          <a:xfrm rot="-2788860">
            <a:off x="7730332" y="3832412"/>
            <a:ext cx="459632" cy="467701"/>
          </a:xfrm>
          <a:prstGeom prst="arc">
            <a:avLst>
              <a:gd name="adj1" fmla="val 15068515"/>
              <a:gd name="adj2" fmla="val 1246543"/>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51"/>
          <p:cNvSpPr/>
          <p:nvPr/>
        </p:nvSpPr>
        <p:spPr>
          <a:xfrm rot="-2788860">
            <a:off x="4128452" y="3832412"/>
            <a:ext cx="459632" cy="467701"/>
          </a:xfrm>
          <a:prstGeom prst="arc">
            <a:avLst>
              <a:gd name="adj1" fmla="val 15068515"/>
              <a:gd name="adj2" fmla="val 1246543"/>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51"/>
          <p:cNvSpPr txBox="1"/>
          <p:nvPr/>
        </p:nvSpPr>
        <p:spPr>
          <a:xfrm>
            <a:off x="7431644" y="4534802"/>
            <a:ext cx="1194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Lato"/>
                <a:ea typeface="Lato"/>
                <a:cs typeface="Lato"/>
                <a:sym typeface="Lato"/>
              </a:rPr>
              <a:t>Crane Scale</a:t>
            </a:r>
            <a:endParaRPr sz="1000">
              <a:latin typeface="Lato"/>
              <a:ea typeface="Lato"/>
              <a:cs typeface="Lato"/>
              <a:sym typeface="Lato"/>
            </a:endParaRPr>
          </a:p>
        </p:txBody>
      </p:sp>
      <p:sp>
        <p:nvSpPr>
          <p:cNvPr id="811" name="Google Shape;811;p51"/>
          <p:cNvSpPr/>
          <p:nvPr/>
        </p:nvSpPr>
        <p:spPr>
          <a:xfrm>
            <a:off x="7262648" y="4611511"/>
            <a:ext cx="174900" cy="175800"/>
          </a:xfrm>
          <a:prstGeom prst="ellipse">
            <a:avLst/>
          </a:prstGeom>
          <a:solidFill>
            <a:srgbClr val="9900FF"/>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2" name="Google Shape;812;p51"/>
          <p:cNvPicPr preferRelativeResize="0"/>
          <p:nvPr/>
        </p:nvPicPr>
        <p:blipFill rotWithShape="1">
          <a:blip r:embed="rId6">
            <a:alphaModFix/>
          </a:blip>
          <a:srcRect l="9316" r="10018"/>
          <a:stretch/>
        </p:blipFill>
        <p:spPr>
          <a:xfrm>
            <a:off x="8255747" y="1988427"/>
            <a:ext cx="776677" cy="1596877"/>
          </a:xfrm>
          <a:prstGeom prst="rect">
            <a:avLst/>
          </a:prstGeom>
          <a:noFill/>
          <a:ln>
            <a:noFill/>
          </a:ln>
        </p:spPr>
      </p:pic>
      <p:sp>
        <p:nvSpPr>
          <p:cNvPr id="813" name="Google Shape;813;p5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5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Force Magnitude - Error Quantification</a:t>
            </a:r>
            <a:endParaRPr/>
          </a:p>
        </p:txBody>
      </p:sp>
      <p:sp>
        <p:nvSpPr>
          <p:cNvPr id="819" name="Google Shape;819;p5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28</a:t>
            </a:fld>
            <a:endParaRPr/>
          </a:p>
        </p:txBody>
      </p:sp>
      <p:pic>
        <p:nvPicPr>
          <p:cNvPr id="820" name="Google Shape;820;p52"/>
          <p:cNvPicPr preferRelativeResize="0"/>
          <p:nvPr/>
        </p:nvPicPr>
        <p:blipFill rotWithShape="1">
          <a:blip r:embed="rId3">
            <a:alphaModFix/>
          </a:blip>
          <a:srcRect l="4979" r="4979"/>
          <a:stretch/>
        </p:blipFill>
        <p:spPr>
          <a:xfrm>
            <a:off x="4037775" y="1212900"/>
            <a:ext cx="4588301" cy="3821751"/>
          </a:xfrm>
          <a:prstGeom prst="rect">
            <a:avLst/>
          </a:prstGeom>
          <a:noFill/>
          <a:ln>
            <a:noFill/>
          </a:ln>
        </p:spPr>
      </p:pic>
      <p:sp>
        <p:nvSpPr>
          <p:cNvPr id="821" name="Google Shape;821;p52"/>
          <p:cNvSpPr txBox="1">
            <a:spLocks noGrp="1"/>
          </p:cNvSpPr>
          <p:nvPr>
            <p:ph type="body" idx="1"/>
          </p:nvPr>
        </p:nvSpPr>
        <p:spPr>
          <a:xfrm>
            <a:off x="729450" y="1498550"/>
            <a:ext cx="3063900" cy="30270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Clr>
                <a:schemeClr val="dk2"/>
              </a:buClr>
              <a:buSzPts val="1300"/>
              <a:buChar char="●"/>
            </a:pPr>
            <a:r>
              <a:rPr lang="en">
                <a:solidFill>
                  <a:schemeClr val="dk2"/>
                </a:solidFill>
              </a:rPr>
              <a:t>Monte Carlo simulation (2000 runs) using derived uncertainties and the Universal Test Subject (73 kg, 108 cm) for user measurements</a:t>
            </a:r>
            <a:br>
              <a:rPr lang="en">
                <a:solidFill>
                  <a:schemeClr val="dk2"/>
                </a:solidFill>
              </a:rPr>
            </a:br>
            <a:endParaRPr>
              <a:solidFill>
                <a:schemeClr val="dk2"/>
              </a:solidFill>
            </a:endParaRPr>
          </a:p>
          <a:p>
            <a:pPr marL="457200" lvl="0" indent="-311150" algn="l" rtl="0">
              <a:spcBef>
                <a:spcPts val="0"/>
              </a:spcBef>
              <a:spcAft>
                <a:spcPts val="0"/>
              </a:spcAft>
              <a:buClr>
                <a:schemeClr val="dk2"/>
              </a:buClr>
              <a:buSzPts val="1300"/>
              <a:buChar char="●"/>
            </a:pPr>
            <a:r>
              <a:rPr lang="en">
                <a:solidFill>
                  <a:schemeClr val="dk2"/>
                </a:solidFill>
              </a:rPr>
              <a:t>Force magnitude must remain within required +/- 2.25lbf (10 N) tolerance</a:t>
            </a:r>
            <a:br>
              <a:rPr lang="en">
                <a:solidFill>
                  <a:schemeClr val="dk2"/>
                </a:solidFill>
              </a:rPr>
            </a:br>
            <a:endParaRPr>
              <a:solidFill>
                <a:schemeClr val="dk2"/>
              </a:solidFill>
            </a:endParaRPr>
          </a:p>
          <a:p>
            <a:pPr marL="457200" lvl="0" indent="-311150" algn="l" rtl="0">
              <a:spcBef>
                <a:spcPts val="0"/>
              </a:spcBef>
              <a:spcAft>
                <a:spcPts val="0"/>
              </a:spcAft>
              <a:buClr>
                <a:schemeClr val="dk2"/>
              </a:buClr>
              <a:buSzPts val="1300"/>
              <a:buChar char="●"/>
            </a:pPr>
            <a:r>
              <a:rPr lang="en">
                <a:solidFill>
                  <a:schemeClr val="dk2"/>
                </a:solidFill>
              </a:rPr>
              <a:t>Further accuracy pending component test values</a:t>
            </a:r>
            <a:endParaRPr>
              <a:solidFill>
                <a:schemeClr val="dk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53"/>
          <p:cNvSpPr txBox="1">
            <a:spLocks noGrp="1"/>
          </p:cNvSpPr>
          <p:nvPr>
            <p:ph type="title"/>
          </p:nvPr>
        </p:nvSpPr>
        <p:spPr>
          <a:xfrm>
            <a:off x="729450" y="632850"/>
            <a:ext cx="23751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Force Direction</a:t>
            </a:r>
            <a:endParaRPr/>
          </a:p>
        </p:txBody>
      </p:sp>
      <p:pic>
        <p:nvPicPr>
          <p:cNvPr id="827" name="Google Shape;827;p53"/>
          <p:cNvPicPr preferRelativeResize="0"/>
          <p:nvPr/>
        </p:nvPicPr>
        <p:blipFill rotWithShape="1">
          <a:blip r:embed="rId3">
            <a:alphaModFix/>
          </a:blip>
          <a:srcRect l="39772" t="26420" r="24714" b="29567"/>
          <a:stretch/>
        </p:blipFill>
        <p:spPr>
          <a:xfrm>
            <a:off x="3199401" y="1489237"/>
            <a:ext cx="4677293" cy="2755858"/>
          </a:xfrm>
          <a:prstGeom prst="rect">
            <a:avLst/>
          </a:prstGeom>
          <a:noFill/>
          <a:ln>
            <a:noFill/>
          </a:ln>
        </p:spPr>
      </p:pic>
      <p:cxnSp>
        <p:nvCxnSpPr>
          <p:cNvPr id="828" name="Google Shape;828;p53"/>
          <p:cNvCxnSpPr>
            <a:endCxn id="829" idx="3"/>
          </p:cNvCxnSpPr>
          <p:nvPr/>
        </p:nvCxnSpPr>
        <p:spPr>
          <a:xfrm>
            <a:off x="5533863" y="2767358"/>
            <a:ext cx="7800" cy="1418400"/>
          </a:xfrm>
          <a:prstGeom prst="straightConnector1">
            <a:avLst/>
          </a:prstGeom>
          <a:noFill/>
          <a:ln w="9525" cap="flat" cmpd="sng">
            <a:solidFill>
              <a:srgbClr val="1A1A1A"/>
            </a:solidFill>
            <a:prstDash val="dash"/>
            <a:round/>
            <a:headEnd type="none" w="med" len="med"/>
            <a:tailEnd type="none" w="med" len="med"/>
          </a:ln>
        </p:spPr>
      </p:cxnSp>
      <p:grpSp>
        <p:nvGrpSpPr>
          <p:cNvPr id="830" name="Google Shape;830;p53"/>
          <p:cNvGrpSpPr/>
          <p:nvPr/>
        </p:nvGrpSpPr>
        <p:grpSpPr>
          <a:xfrm>
            <a:off x="5024303" y="2755788"/>
            <a:ext cx="1034721" cy="1429970"/>
            <a:chOff x="3941643" y="2646945"/>
            <a:chExt cx="1146125" cy="1775037"/>
          </a:xfrm>
        </p:grpSpPr>
        <p:sp>
          <p:nvSpPr>
            <p:cNvPr id="829" name="Google Shape;829;p53"/>
            <p:cNvSpPr/>
            <p:nvPr/>
          </p:nvSpPr>
          <p:spPr>
            <a:xfrm>
              <a:off x="3941643" y="2646945"/>
              <a:ext cx="1146125" cy="1775037"/>
            </a:xfrm>
            <a:prstGeom prst="triangle">
              <a:avLst>
                <a:gd name="adj" fmla="val 50000"/>
              </a:avLst>
            </a:prstGeom>
            <a:solidFill>
              <a:srgbClr val="FFB8A2">
                <a:alpha val="77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1" name="Google Shape;831;p53"/>
            <p:cNvCxnSpPr>
              <a:stCxn id="829" idx="0"/>
            </p:cNvCxnSpPr>
            <p:nvPr/>
          </p:nvCxnSpPr>
          <p:spPr>
            <a:xfrm>
              <a:off x="4514705" y="2646945"/>
              <a:ext cx="6900" cy="1193700"/>
            </a:xfrm>
            <a:prstGeom prst="straightConnector1">
              <a:avLst/>
            </a:prstGeom>
            <a:noFill/>
            <a:ln w="28575" cap="flat" cmpd="sng">
              <a:solidFill>
                <a:srgbClr val="FF0000"/>
              </a:solidFill>
              <a:prstDash val="solid"/>
              <a:round/>
              <a:headEnd type="none" w="med" len="med"/>
              <a:tailEnd type="triangle" w="med" len="med"/>
            </a:ln>
          </p:spPr>
        </p:cxnSp>
        <p:cxnSp>
          <p:nvCxnSpPr>
            <p:cNvPr id="832" name="Google Shape;832;p53"/>
            <p:cNvCxnSpPr/>
            <p:nvPr/>
          </p:nvCxnSpPr>
          <p:spPr>
            <a:xfrm flipH="1">
              <a:off x="4080286" y="2702601"/>
              <a:ext cx="434433" cy="1289738"/>
            </a:xfrm>
            <a:prstGeom prst="straightConnector1">
              <a:avLst/>
            </a:prstGeom>
            <a:noFill/>
            <a:ln w="28575" cap="flat" cmpd="sng">
              <a:solidFill>
                <a:srgbClr val="FF0000"/>
              </a:solidFill>
              <a:prstDash val="dash"/>
              <a:round/>
              <a:headEnd type="none" w="med" len="med"/>
              <a:tailEnd type="triangle" w="med" len="med"/>
            </a:ln>
          </p:spPr>
        </p:cxnSp>
        <p:cxnSp>
          <p:nvCxnSpPr>
            <p:cNvPr id="833" name="Google Shape;833;p53"/>
            <p:cNvCxnSpPr>
              <a:stCxn id="829" idx="0"/>
            </p:cNvCxnSpPr>
            <p:nvPr/>
          </p:nvCxnSpPr>
          <p:spPr>
            <a:xfrm>
              <a:off x="4514705" y="2646945"/>
              <a:ext cx="423300" cy="1345200"/>
            </a:xfrm>
            <a:prstGeom prst="straightConnector1">
              <a:avLst/>
            </a:prstGeom>
            <a:noFill/>
            <a:ln w="28575" cap="flat" cmpd="sng">
              <a:solidFill>
                <a:srgbClr val="FF0000"/>
              </a:solidFill>
              <a:prstDash val="dash"/>
              <a:round/>
              <a:headEnd type="none" w="med" len="med"/>
              <a:tailEnd type="triangle" w="med" len="med"/>
            </a:ln>
          </p:spPr>
        </p:cxnSp>
        <p:sp>
          <p:nvSpPr>
            <p:cNvPr id="834" name="Google Shape;834;p53"/>
            <p:cNvSpPr txBox="1"/>
            <p:nvPr/>
          </p:nvSpPr>
          <p:spPr>
            <a:xfrm>
              <a:off x="4179619" y="3116552"/>
              <a:ext cx="677100" cy="53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latin typeface="Lato"/>
                  <a:ea typeface="Lato"/>
                  <a:cs typeface="Lato"/>
                  <a:sym typeface="Lato"/>
                </a:rPr>
                <a:t>±2°</a:t>
              </a:r>
              <a:endParaRPr sz="1600" b="1">
                <a:latin typeface="Lato"/>
                <a:ea typeface="Lato"/>
                <a:cs typeface="Lato"/>
                <a:sym typeface="Lato"/>
              </a:endParaRPr>
            </a:p>
          </p:txBody>
        </p:sp>
      </p:grpSp>
      <p:cxnSp>
        <p:nvCxnSpPr>
          <p:cNvPr id="835" name="Google Shape;835;p53"/>
          <p:cNvCxnSpPr/>
          <p:nvPr/>
        </p:nvCxnSpPr>
        <p:spPr>
          <a:xfrm>
            <a:off x="3340992" y="4283967"/>
            <a:ext cx="687600" cy="0"/>
          </a:xfrm>
          <a:prstGeom prst="straightConnector1">
            <a:avLst/>
          </a:prstGeom>
          <a:noFill/>
          <a:ln w="19050" cap="flat" cmpd="sng">
            <a:solidFill>
              <a:srgbClr val="0000FF"/>
            </a:solidFill>
            <a:prstDash val="solid"/>
            <a:round/>
            <a:headEnd type="triangle" w="med" len="med"/>
            <a:tailEnd type="triangle" w="med" len="med"/>
          </a:ln>
        </p:spPr>
      </p:cxnSp>
      <p:cxnSp>
        <p:nvCxnSpPr>
          <p:cNvPr id="836" name="Google Shape;836;p53"/>
          <p:cNvCxnSpPr/>
          <p:nvPr/>
        </p:nvCxnSpPr>
        <p:spPr>
          <a:xfrm>
            <a:off x="7109061" y="4283967"/>
            <a:ext cx="687600" cy="0"/>
          </a:xfrm>
          <a:prstGeom prst="straightConnector1">
            <a:avLst/>
          </a:prstGeom>
          <a:noFill/>
          <a:ln w="19050" cap="flat" cmpd="sng">
            <a:solidFill>
              <a:srgbClr val="0000FF"/>
            </a:solidFill>
            <a:prstDash val="solid"/>
            <a:round/>
            <a:headEnd type="triangle" w="med" len="med"/>
            <a:tailEnd type="triangle" w="med" len="med"/>
          </a:ln>
        </p:spPr>
      </p:cxnSp>
      <p:sp>
        <p:nvSpPr>
          <p:cNvPr id="837" name="Google Shape;837;p53"/>
          <p:cNvSpPr txBox="1"/>
          <p:nvPr/>
        </p:nvSpPr>
        <p:spPr>
          <a:xfrm>
            <a:off x="7749520" y="1489199"/>
            <a:ext cx="1434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Lato"/>
                <a:ea typeface="Lato"/>
                <a:cs typeface="Lato"/>
                <a:sym typeface="Lato"/>
              </a:rPr>
              <a:t>Direction of Earth gravity</a:t>
            </a:r>
            <a:endParaRPr>
              <a:latin typeface="Lato"/>
              <a:ea typeface="Lato"/>
              <a:cs typeface="Lato"/>
              <a:sym typeface="Lato"/>
            </a:endParaRPr>
          </a:p>
        </p:txBody>
      </p:sp>
      <p:sp>
        <p:nvSpPr>
          <p:cNvPr id="838" name="Google Shape;838;p53"/>
          <p:cNvSpPr/>
          <p:nvPr/>
        </p:nvSpPr>
        <p:spPr>
          <a:xfrm>
            <a:off x="8214319" y="2029970"/>
            <a:ext cx="504900" cy="394800"/>
          </a:xfrm>
          <a:prstGeom prst="flowChartSummingJunction">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9" name="Google Shape;839;p53"/>
          <p:cNvGrpSpPr/>
          <p:nvPr/>
        </p:nvGrpSpPr>
        <p:grpSpPr>
          <a:xfrm>
            <a:off x="3974696" y="1888597"/>
            <a:ext cx="2928138" cy="2336634"/>
            <a:chOff x="1476159" y="1531438"/>
            <a:chExt cx="1896217" cy="2063253"/>
          </a:xfrm>
        </p:grpSpPr>
        <p:cxnSp>
          <p:nvCxnSpPr>
            <p:cNvPr id="840" name="Google Shape;840;p53"/>
            <p:cNvCxnSpPr/>
            <p:nvPr/>
          </p:nvCxnSpPr>
          <p:spPr>
            <a:xfrm rot="10800000">
              <a:off x="1476159" y="1886881"/>
              <a:ext cx="944400" cy="1496100"/>
            </a:xfrm>
            <a:prstGeom prst="straightConnector1">
              <a:avLst/>
            </a:prstGeom>
            <a:noFill/>
            <a:ln w="19050" cap="flat" cmpd="sng">
              <a:solidFill>
                <a:srgbClr val="1A1A1A"/>
              </a:solidFill>
              <a:prstDash val="dash"/>
              <a:round/>
              <a:headEnd type="none" w="med" len="med"/>
              <a:tailEnd type="none" w="med" len="med"/>
            </a:ln>
          </p:spPr>
        </p:cxnSp>
        <p:cxnSp>
          <p:nvCxnSpPr>
            <p:cNvPr id="841" name="Google Shape;841;p53"/>
            <p:cNvCxnSpPr/>
            <p:nvPr/>
          </p:nvCxnSpPr>
          <p:spPr>
            <a:xfrm rot="10800000" flipH="1">
              <a:off x="2551276" y="1899781"/>
              <a:ext cx="821100" cy="1483200"/>
            </a:xfrm>
            <a:prstGeom prst="straightConnector1">
              <a:avLst/>
            </a:prstGeom>
            <a:noFill/>
            <a:ln w="19050" cap="flat" cmpd="sng">
              <a:solidFill>
                <a:srgbClr val="1A1A1A"/>
              </a:solidFill>
              <a:prstDash val="dash"/>
              <a:round/>
              <a:headEnd type="none" w="med" len="med"/>
              <a:tailEnd type="none" w="med" len="med"/>
            </a:ln>
          </p:spPr>
        </p:cxnSp>
        <p:pic>
          <p:nvPicPr>
            <p:cNvPr id="842" name="Google Shape;842;p53"/>
            <p:cNvPicPr preferRelativeResize="0"/>
            <p:nvPr/>
          </p:nvPicPr>
          <p:blipFill>
            <a:blip r:embed="rId4">
              <a:alphaModFix/>
            </a:blip>
            <a:stretch>
              <a:fillRect/>
            </a:stretch>
          </p:blipFill>
          <p:spPr>
            <a:xfrm rot="5400000">
              <a:off x="2328496" y="3269051"/>
              <a:ext cx="314845" cy="336434"/>
            </a:xfrm>
            <a:prstGeom prst="rect">
              <a:avLst/>
            </a:prstGeom>
            <a:noFill/>
            <a:ln>
              <a:noFill/>
            </a:ln>
          </p:spPr>
        </p:pic>
        <p:sp>
          <p:nvSpPr>
            <p:cNvPr id="843" name="Google Shape;843;p53"/>
            <p:cNvSpPr/>
            <p:nvPr/>
          </p:nvSpPr>
          <p:spPr>
            <a:xfrm rot="5400000">
              <a:off x="2199530" y="839338"/>
              <a:ext cx="426300" cy="1810500"/>
            </a:xfrm>
            <a:prstGeom prst="curvedRightArrow">
              <a:avLst>
                <a:gd name="adj1" fmla="val 25000"/>
                <a:gd name="adj2" fmla="val 50000"/>
                <a:gd name="adj3" fmla="val 25000"/>
              </a:avLst>
            </a:prstGeom>
            <a:solidFill>
              <a:srgbClr val="FF00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4" name="Google Shape;844;p53"/>
          <p:cNvGrpSpPr/>
          <p:nvPr/>
        </p:nvGrpSpPr>
        <p:grpSpPr>
          <a:xfrm>
            <a:off x="3273761" y="4085392"/>
            <a:ext cx="4562467" cy="685162"/>
            <a:chOff x="2002629" y="4297396"/>
            <a:chExt cx="5053685" cy="850499"/>
          </a:xfrm>
        </p:grpSpPr>
        <p:grpSp>
          <p:nvGrpSpPr>
            <p:cNvPr id="845" name="Google Shape;845;p53"/>
            <p:cNvGrpSpPr/>
            <p:nvPr/>
          </p:nvGrpSpPr>
          <p:grpSpPr>
            <a:xfrm>
              <a:off x="3692539" y="4708602"/>
              <a:ext cx="2103220" cy="439293"/>
              <a:chOff x="5665644" y="4715975"/>
              <a:chExt cx="1884606" cy="420900"/>
            </a:xfrm>
          </p:grpSpPr>
          <p:sp>
            <p:nvSpPr>
              <p:cNvPr id="846" name="Google Shape;846;p53"/>
              <p:cNvSpPr/>
              <p:nvPr/>
            </p:nvSpPr>
            <p:spPr>
              <a:xfrm>
                <a:off x="5665644" y="4778665"/>
                <a:ext cx="228600" cy="228600"/>
              </a:xfrm>
              <a:prstGeom prst="ellipse">
                <a:avLst/>
              </a:prstGeom>
              <a:solidFill>
                <a:srgbClr val="1A9988"/>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53"/>
              <p:cNvSpPr txBox="1"/>
              <p:nvPr/>
            </p:nvSpPr>
            <p:spPr>
              <a:xfrm>
                <a:off x="5894250" y="4715975"/>
                <a:ext cx="1656000" cy="42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Lato"/>
                    <a:ea typeface="Lato"/>
                    <a:cs typeface="Lato"/>
                    <a:sym typeface="Lato"/>
                  </a:rPr>
                  <a:t>Actuator Limit Switches</a:t>
                </a:r>
                <a:endParaRPr sz="1100">
                  <a:latin typeface="Lato"/>
                  <a:ea typeface="Lato"/>
                  <a:cs typeface="Lato"/>
                  <a:sym typeface="Lato"/>
                </a:endParaRPr>
              </a:p>
            </p:txBody>
          </p:sp>
        </p:grpSp>
        <p:sp>
          <p:nvSpPr>
            <p:cNvPr id="848" name="Google Shape;848;p53"/>
            <p:cNvSpPr/>
            <p:nvPr/>
          </p:nvSpPr>
          <p:spPr>
            <a:xfrm>
              <a:off x="2002629" y="4297396"/>
              <a:ext cx="110285" cy="96273"/>
            </a:xfrm>
            <a:prstGeom prst="ellipse">
              <a:avLst/>
            </a:prstGeom>
            <a:solidFill>
              <a:srgbClr val="1A9988"/>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53"/>
            <p:cNvSpPr/>
            <p:nvPr/>
          </p:nvSpPr>
          <p:spPr>
            <a:xfrm>
              <a:off x="2748803" y="4297396"/>
              <a:ext cx="110285" cy="96273"/>
            </a:xfrm>
            <a:prstGeom prst="ellipse">
              <a:avLst/>
            </a:prstGeom>
            <a:solidFill>
              <a:srgbClr val="1A9988"/>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53"/>
            <p:cNvSpPr/>
            <p:nvPr/>
          </p:nvSpPr>
          <p:spPr>
            <a:xfrm>
              <a:off x="6199856" y="4297396"/>
              <a:ext cx="110285" cy="96273"/>
            </a:xfrm>
            <a:prstGeom prst="ellipse">
              <a:avLst/>
            </a:prstGeom>
            <a:solidFill>
              <a:srgbClr val="1A9988"/>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53"/>
            <p:cNvSpPr/>
            <p:nvPr/>
          </p:nvSpPr>
          <p:spPr>
            <a:xfrm>
              <a:off x="6946029" y="4297396"/>
              <a:ext cx="110285" cy="96273"/>
            </a:xfrm>
            <a:prstGeom prst="ellipse">
              <a:avLst/>
            </a:prstGeom>
            <a:solidFill>
              <a:srgbClr val="1A9988"/>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2" name="Google Shape;852;p53"/>
          <p:cNvGrpSpPr/>
          <p:nvPr/>
        </p:nvGrpSpPr>
        <p:grpSpPr>
          <a:xfrm>
            <a:off x="3309934" y="3993124"/>
            <a:ext cx="4196884" cy="875801"/>
            <a:chOff x="2042697" y="4182863"/>
            <a:chExt cx="4648742" cy="1087142"/>
          </a:xfrm>
        </p:grpSpPr>
        <p:grpSp>
          <p:nvGrpSpPr>
            <p:cNvPr id="853" name="Google Shape;853;p53"/>
            <p:cNvGrpSpPr/>
            <p:nvPr/>
          </p:nvGrpSpPr>
          <p:grpSpPr>
            <a:xfrm>
              <a:off x="2042697" y="4620302"/>
              <a:ext cx="1592316" cy="649703"/>
              <a:chOff x="3299244" y="4723625"/>
              <a:chExt cx="1426806" cy="622500"/>
            </a:xfrm>
          </p:grpSpPr>
          <p:sp>
            <p:nvSpPr>
              <p:cNvPr id="854" name="Google Shape;854;p53"/>
              <p:cNvSpPr/>
              <p:nvPr/>
            </p:nvSpPr>
            <p:spPr>
              <a:xfrm>
                <a:off x="3299244" y="4870927"/>
                <a:ext cx="228600" cy="228600"/>
              </a:xfrm>
              <a:prstGeom prst="ellipse">
                <a:avLst/>
              </a:prstGeom>
              <a:solidFill>
                <a:srgbClr val="FFFF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53"/>
              <p:cNvSpPr txBox="1"/>
              <p:nvPr/>
            </p:nvSpPr>
            <p:spPr>
              <a:xfrm>
                <a:off x="3527850" y="4723625"/>
                <a:ext cx="1198200" cy="62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Lato"/>
                    <a:ea typeface="Lato"/>
                    <a:cs typeface="Lato"/>
                    <a:sym typeface="Lato"/>
                  </a:rPr>
                  <a:t>BendLabs Angle</a:t>
                </a:r>
                <a:endParaRPr sz="1100">
                  <a:latin typeface="Lato"/>
                  <a:ea typeface="Lato"/>
                  <a:cs typeface="Lato"/>
                  <a:sym typeface="Lato"/>
                </a:endParaRPr>
              </a:p>
              <a:p>
                <a:pPr marL="0" lvl="0" indent="0" algn="l" rtl="0">
                  <a:spcBef>
                    <a:spcPts val="0"/>
                  </a:spcBef>
                  <a:spcAft>
                    <a:spcPts val="0"/>
                  </a:spcAft>
                  <a:buNone/>
                </a:pPr>
                <a:r>
                  <a:rPr lang="en" sz="1100">
                    <a:latin typeface="Lato"/>
                    <a:ea typeface="Lato"/>
                    <a:cs typeface="Lato"/>
                    <a:sym typeface="Lato"/>
                  </a:rPr>
                  <a:t>Sensor</a:t>
                </a:r>
                <a:endParaRPr sz="1100">
                  <a:latin typeface="Lato"/>
                  <a:ea typeface="Lato"/>
                  <a:cs typeface="Lato"/>
                  <a:sym typeface="Lato"/>
                </a:endParaRPr>
              </a:p>
            </p:txBody>
          </p:sp>
        </p:grpSp>
        <p:sp>
          <p:nvSpPr>
            <p:cNvPr id="856" name="Google Shape;856;p53"/>
            <p:cNvSpPr/>
            <p:nvPr/>
          </p:nvSpPr>
          <p:spPr>
            <a:xfrm>
              <a:off x="2400565" y="4182863"/>
              <a:ext cx="118495" cy="112272"/>
            </a:xfrm>
            <a:prstGeom prst="ellipse">
              <a:avLst/>
            </a:prstGeom>
            <a:solidFill>
              <a:srgbClr val="FFFF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53"/>
            <p:cNvSpPr/>
            <p:nvPr/>
          </p:nvSpPr>
          <p:spPr>
            <a:xfrm>
              <a:off x="6572944" y="4182863"/>
              <a:ext cx="118495" cy="112272"/>
            </a:xfrm>
            <a:prstGeom prst="ellipse">
              <a:avLst/>
            </a:prstGeom>
            <a:solidFill>
              <a:srgbClr val="FFFF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8" name="Google Shape;858;p53"/>
          <p:cNvGrpSpPr/>
          <p:nvPr/>
        </p:nvGrpSpPr>
        <p:grpSpPr>
          <a:xfrm>
            <a:off x="5484383" y="2444728"/>
            <a:ext cx="2391984" cy="2325826"/>
            <a:chOff x="4451258" y="2260822"/>
            <a:chExt cx="2649517" cy="2887073"/>
          </a:xfrm>
        </p:grpSpPr>
        <p:grpSp>
          <p:nvGrpSpPr>
            <p:cNvPr id="859" name="Google Shape;859;p53"/>
            <p:cNvGrpSpPr/>
            <p:nvPr/>
          </p:nvGrpSpPr>
          <p:grpSpPr>
            <a:xfrm>
              <a:off x="5853303" y="4708602"/>
              <a:ext cx="1247472" cy="439293"/>
              <a:chOff x="7875444" y="4715975"/>
              <a:chExt cx="1117806" cy="420900"/>
            </a:xfrm>
          </p:grpSpPr>
          <p:sp>
            <p:nvSpPr>
              <p:cNvPr id="860" name="Google Shape;860;p53"/>
              <p:cNvSpPr/>
              <p:nvPr/>
            </p:nvSpPr>
            <p:spPr>
              <a:xfrm>
                <a:off x="7875444" y="4778665"/>
                <a:ext cx="228600" cy="228600"/>
              </a:xfrm>
              <a:prstGeom prst="ellipse">
                <a:avLst/>
              </a:prstGeom>
              <a:solidFill>
                <a:srgbClr val="FF00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53"/>
              <p:cNvSpPr txBox="1"/>
              <p:nvPr/>
            </p:nvSpPr>
            <p:spPr>
              <a:xfrm>
                <a:off x="8104050" y="4715975"/>
                <a:ext cx="889200" cy="42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Lato"/>
                    <a:ea typeface="Lato"/>
                    <a:cs typeface="Lato"/>
                    <a:sym typeface="Lato"/>
                  </a:rPr>
                  <a:t>6-axis IMU</a:t>
                </a:r>
                <a:endParaRPr sz="1100">
                  <a:latin typeface="Lato"/>
                  <a:ea typeface="Lato"/>
                  <a:cs typeface="Lato"/>
                  <a:sym typeface="Lato"/>
                </a:endParaRPr>
              </a:p>
            </p:txBody>
          </p:sp>
        </p:grpSp>
        <p:sp>
          <p:nvSpPr>
            <p:cNvPr id="862" name="Google Shape;862;p53"/>
            <p:cNvSpPr/>
            <p:nvPr/>
          </p:nvSpPr>
          <p:spPr>
            <a:xfrm>
              <a:off x="4451258" y="2260822"/>
              <a:ext cx="118495" cy="112272"/>
            </a:xfrm>
            <a:prstGeom prst="ellipse">
              <a:avLst/>
            </a:prstGeom>
            <a:solidFill>
              <a:srgbClr val="FF00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3" name="Google Shape;863;p53"/>
          <p:cNvSpPr txBox="1">
            <a:spLocks noGrp="1"/>
          </p:cNvSpPr>
          <p:nvPr>
            <p:ph type="body" idx="1"/>
          </p:nvPr>
        </p:nvSpPr>
        <p:spPr>
          <a:xfrm>
            <a:off x="267050" y="1352150"/>
            <a:ext cx="2928000" cy="37779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400" b="1">
                <a:solidFill>
                  <a:schemeClr val="dk2"/>
                </a:solidFill>
              </a:rPr>
              <a:t>Purpose: </a:t>
            </a:r>
            <a:r>
              <a:rPr lang="en" sz="1400">
                <a:solidFill>
                  <a:schemeClr val="dk2"/>
                </a:solidFill>
              </a:rPr>
              <a:t>Validate customer need for simulated gravity force direction and verify </a:t>
            </a:r>
            <a:r>
              <a:rPr lang="en" sz="1400" b="1">
                <a:solidFill>
                  <a:schemeClr val="dk2"/>
                </a:solidFill>
              </a:rPr>
              <a:t>Functional Requirement 2</a:t>
            </a:r>
            <a:endParaRPr sz="1400" b="1">
              <a:solidFill>
                <a:schemeClr val="dk2"/>
              </a:solidFill>
            </a:endParaRPr>
          </a:p>
          <a:p>
            <a:pPr marL="0" lvl="0" indent="0" algn="l" rtl="0">
              <a:lnSpc>
                <a:spcPct val="150000"/>
              </a:lnSpc>
              <a:spcBef>
                <a:spcPts val="200"/>
              </a:spcBef>
              <a:spcAft>
                <a:spcPts val="0"/>
              </a:spcAft>
              <a:buNone/>
            </a:pPr>
            <a:endParaRPr sz="1400">
              <a:solidFill>
                <a:schemeClr val="dk2"/>
              </a:solidFill>
            </a:endParaRPr>
          </a:p>
          <a:p>
            <a:pPr marL="0" lvl="0" indent="0" algn="l" rtl="0">
              <a:lnSpc>
                <a:spcPct val="150000"/>
              </a:lnSpc>
              <a:spcBef>
                <a:spcPts val="200"/>
              </a:spcBef>
              <a:spcAft>
                <a:spcPts val="0"/>
              </a:spcAft>
              <a:buNone/>
            </a:pPr>
            <a:r>
              <a:rPr lang="en" sz="1400" b="1">
                <a:solidFill>
                  <a:schemeClr val="dk2"/>
                </a:solidFill>
              </a:rPr>
              <a:t>F2: </a:t>
            </a:r>
            <a:r>
              <a:rPr lang="en" sz="1400">
                <a:solidFill>
                  <a:schemeClr val="dk2"/>
                </a:solidFill>
              </a:rPr>
              <a:t>The device shall generate a gravity vector that does not deviate greater than an angle of 2 degrees from the true perpendicular to the support surface</a:t>
            </a:r>
            <a:endParaRPr sz="1900">
              <a:solidFill>
                <a:schemeClr val="dk2"/>
              </a:solidFill>
            </a:endParaRPr>
          </a:p>
          <a:p>
            <a:pPr marL="0" lvl="0" indent="457200" algn="l" rtl="0">
              <a:lnSpc>
                <a:spcPct val="115000"/>
              </a:lnSpc>
              <a:spcBef>
                <a:spcPts val="200"/>
              </a:spcBef>
              <a:spcAft>
                <a:spcPts val="200"/>
              </a:spcAft>
              <a:buNone/>
            </a:pPr>
            <a:r>
              <a:rPr lang="en" sz="1400">
                <a:solidFill>
                  <a:schemeClr val="dk2"/>
                </a:solidFill>
              </a:rPr>
              <a:t> </a:t>
            </a:r>
            <a:endParaRPr sz="1400">
              <a:solidFill>
                <a:schemeClr val="dk2"/>
              </a:solidFill>
            </a:endParaRPr>
          </a:p>
        </p:txBody>
      </p:sp>
      <p:sp>
        <p:nvSpPr>
          <p:cNvPr id="864" name="Google Shape;864;p5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0"/>
                                        </p:tgtEl>
                                        <p:attrNameLst>
                                          <p:attrName>style.visibility</p:attrName>
                                        </p:attrNameLst>
                                      </p:cBhvr>
                                      <p:to>
                                        <p:strVal val="visible"/>
                                      </p:to>
                                    </p:set>
                                    <p:animEffect transition="in" filter="fade">
                                      <p:cBhvr>
                                        <p:cTn id="7" dur="1000"/>
                                        <p:tgtEl>
                                          <p:spTgt spid="8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9"/>
                                        </p:tgtEl>
                                        <p:attrNameLst>
                                          <p:attrName>style.visibility</p:attrName>
                                        </p:attrNameLst>
                                      </p:cBhvr>
                                      <p:to>
                                        <p:strVal val="visible"/>
                                      </p:to>
                                    </p:set>
                                    <p:animEffect transition="in" filter="fade">
                                      <p:cBhvr>
                                        <p:cTn id="12" dur="1000"/>
                                        <p:tgtEl>
                                          <p:spTgt spid="8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52"/>
                                        </p:tgtEl>
                                        <p:attrNameLst>
                                          <p:attrName>style.visibility</p:attrName>
                                        </p:attrNameLst>
                                      </p:cBhvr>
                                      <p:to>
                                        <p:strVal val="visible"/>
                                      </p:to>
                                    </p:set>
                                    <p:animEffect transition="in" filter="fade">
                                      <p:cBhvr>
                                        <p:cTn id="17" dur="1000"/>
                                        <p:tgtEl>
                                          <p:spTgt spid="8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44"/>
                                        </p:tgtEl>
                                        <p:attrNameLst>
                                          <p:attrName>style.visibility</p:attrName>
                                        </p:attrNameLst>
                                      </p:cBhvr>
                                      <p:to>
                                        <p:strVal val="visible"/>
                                      </p:to>
                                    </p:set>
                                    <p:animEffect transition="in" filter="fade">
                                      <p:cBhvr>
                                        <p:cTn id="22" dur="1000"/>
                                        <p:tgtEl>
                                          <p:spTgt spid="8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58"/>
                                        </p:tgtEl>
                                        <p:attrNameLst>
                                          <p:attrName>style.visibility</p:attrName>
                                        </p:attrNameLst>
                                      </p:cBhvr>
                                      <p:to>
                                        <p:strVal val="visible"/>
                                      </p:to>
                                    </p:set>
                                    <p:animEffect transition="in" filter="fade">
                                      <p:cBhvr>
                                        <p:cTn id="27" dur="1000"/>
                                        <p:tgtEl>
                                          <p:spTgt spid="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7"/>
          <p:cNvSpPr txBox="1">
            <a:spLocks noGrp="1"/>
          </p:cNvSpPr>
          <p:nvPr>
            <p:ph type="title"/>
          </p:nvPr>
        </p:nvSpPr>
        <p:spPr>
          <a:xfrm>
            <a:off x="730000" y="1318650"/>
            <a:ext cx="3300900" cy="61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Agenda </a:t>
            </a:r>
            <a:endParaRPr sz="3000"/>
          </a:p>
        </p:txBody>
      </p:sp>
      <p:sp>
        <p:nvSpPr>
          <p:cNvPr id="196" name="Google Shape;196;p27"/>
          <p:cNvSpPr txBox="1">
            <a:spLocks noGrp="1"/>
          </p:cNvSpPr>
          <p:nvPr>
            <p:ph type="subTitle" idx="1"/>
          </p:nvPr>
        </p:nvSpPr>
        <p:spPr>
          <a:xfrm>
            <a:off x="730000" y="1937850"/>
            <a:ext cx="3613800" cy="2721600"/>
          </a:xfrm>
          <a:prstGeom prst="rect">
            <a:avLst/>
          </a:prstGeom>
        </p:spPr>
        <p:txBody>
          <a:bodyPr spcFirstLastPara="1" wrap="square" lIns="91425" tIns="91425" rIns="91425" bIns="91425" anchor="t" anchorCtr="0">
            <a:normAutofit/>
          </a:bodyPr>
          <a:lstStyle/>
          <a:p>
            <a:pPr marL="457200" lvl="0" indent="-330200" algn="l" rtl="0">
              <a:lnSpc>
                <a:spcPct val="115000"/>
              </a:lnSpc>
              <a:spcBef>
                <a:spcPts val="0"/>
              </a:spcBef>
              <a:spcAft>
                <a:spcPts val="0"/>
              </a:spcAft>
              <a:buSzPts val="1600"/>
              <a:buChar char="●"/>
            </a:pPr>
            <a:r>
              <a:rPr lang="en"/>
              <a:t>Project Overview</a:t>
            </a:r>
            <a:endParaRPr/>
          </a:p>
          <a:p>
            <a:pPr marL="457200" lvl="0" indent="-330200" algn="l" rtl="0">
              <a:lnSpc>
                <a:spcPct val="115000"/>
              </a:lnSpc>
              <a:spcBef>
                <a:spcPts val="0"/>
              </a:spcBef>
              <a:spcAft>
                <a:spcPts val="0"/>
              </a:spcAft>
              <a:buSzPts val="1600"/>
              <a:buChar char="●"/>
            </a:pPr>
            <a:r>
              <a:rPr lang="en"/>
              <a:t>Schedule</a:t>
            </a:r>
            <a:endParaRPr/>
          </a:p>
          <a:p>
            <a:pPr marL="457200" lvl="0" indent="-330200" algn="l" rtl="0">
              <a:lnSpc>
                <a:spcPct val="115000"/>
              </a:lnSpc>
              <a:spcBef>
                <a:spcPts val="0"/>
              </a:spcBef>
              <a:spcAft>
                <a:spcPts val="0"/>
              </a:spcAft>
              <a:buSzPts val="1600"/>
              <a:buChar char="●"/>
            </a:pPr>
            <a:r>
              <a:rPr lang="en"/>
              <a:t>Test Readiness</a:t>
            </a:r>
            <a:endParaRPr/>
          </a:p>
          <a:p>
            <a:pPr marL="914400" lvl="1" indent="-330200" algn="l" rtl="0">
              <a:lnSpc>
                <a:spcPct val="115000"/>
              </a:lnSpc>
              <a:spcBef>
                <a:spcPts val="0"/>
              </a:spcBef>
              <a:spcAft>
                <a:spcPts val="0"/>
              </a:spcAft>
              <a:buSzPts val="1600"/>
              <a:buChar char="○"/>
            </a:pPr>
            <a:r>
              <a:rPr lang="en"/>
              <a:t>Load Magnitude</a:t>
            </a:r>
            <a:endParaRPr/>
          </a:p>
          <a:p>
            <a:pPr marL="914400" lvl="1" indent="-330200" algn="l" rtl="0">
              <a:lnSpc>
                <a:spcPct val="115000"/>
              </a:lnSpc>
              <a:spcBef>
                <a:spcPts val="0"/>
              </a:spcBef>
              <a:spcAft>
                <a:spcPts val="0"/>
              </a:spcAft>
              <a:buSzPts val="1600"/>
              <a:buChar char="○"/>
            </a:pPr>
            <a:r>
              <a:rPr lang="en"/>
              <a:t>Load Direction</a:t>
            </a:r>
            <a:endParaRPr/>
          </a:p>
          <a:p>
            <a:pPr marL="914400" lvl="1" indent="-330200" algn="l" rtl="0">
              <a:lnSpc>
                <a:spcPct val="115000"/>
              </a:lnSpc>
              <a:spcBef>
                <a:spcPts val="0"/>
              </a:spcBef>
              <a:spcAft>
                <a:spcPts val="0"/>
              </a:spcAft>
              <a:buSzPts val="1600"/>
              <a:buChar char="○"/>
            </a:pPr>
            <a:r>
              <a:rPr lang="en"/>
              <a:t>Friction</a:t>
            </a:r>
            <a:endParaRPr/>
          </a:p>
          <a:p>
            <a:pPr marL="457200" lvl="0" indent="-330200" algn="l" rtl="0">
              <a:lnSpc>
                <a:spcPct val="115000"/>
              </a:lnSpc>
              <a:spcBef>
                <a:spcPts val="0"/>
              </a:spcBef>
              <a:spcAft>
                <a:spcPts val="0"/>
              </a:spcAft>
              <a:buSzPts val="1600"/>
              <a:buChar char="●"/>
            </a:pPr>
            <a:r>
              <a:rPr lang="en"/>
              <a:t>Budget</a:t>
            </a:r>
            <a:endParaRPr/>
          </a:p>
        </p:txBody>
      </p:sp>
      <p:pic>
        <p:nvPicPr>
          <p:cNvPr id="197" name="Google Shape;197;p27"/>
          <p:cNvPicPr preferRelativeResize="0"/>
          <p:nvPr/>
        </p:nvPicPr>
        <p:blipFill>
          <a:blip r:embed="rId3">
            <a:alphaModFix/>
          </a:blip>
          <a:stretch>
            <a:fillRect/>
          </a:stretch>
        </p:blipFill>
        <p:spPr>
          <a:xfrm>
            <a:off x="4992623" y="731750"/>
            <a:ext cx="3946300" cy="3680000"/>
          </a:xfrm>
          <a:prstGeom prst="rect">
            <a:avLst/>
          </a:prstGeom>
          <a:noFill/>
          <a:ln>
            <a:noFill/>
          </a:ln>
        </p:spPr>
      </p:pic>
      <p:sp>
        <p:nvSpPr>
          <p:cNvPr id="198" name="Google Shape;198;p2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5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Force Direction - Result</a:t>
            </a:r>
            <a:endParaRPr/>
          </a:p>
        </p:txBody>
      </p:sp>
      <p:pic>
        <p:nvPicPr>
          <p:cNvPr id="870" name="Google Shape;870;p54"/>
          <p:cNvPicPr preferRelativeResize="0"/>
          <p:nvPr/>
        </p:nvPicPr>
        <p:blipFill rotWithShape="1">
          <a:blip r:embed="rId3">
            <a:alphaModFix/>
          </a:blip>
          <a:srcRect l="37234" t="13829" r="23060" b="14955"/>
          <a:stretch/>
        </p:blipFill>
        <p:spPr>
          <a:xfrm>
            <a:off x="1363575" y="1373282"/>
            <a:ext cx="2098301" cy="1981055"/>
          </a:xfrm>
          <a:prstGeom prst="rect">
            <a:avLst/>
          </a:prstGeom>
          <a:noFill/>
          <a:ln>
            <a:noFill/>
          </a:ln>
        </p:spPr>
      </p:pic>
      <p:cxnSp>
        <p:nvCxnSpPr>
          <p:cNvPr id="871" name="Google Shape;871;p54"/>
          <p:cNvCxnSpPr/>
          <p:nvPr/>
        </p:nvCxnSpPr>
        <p:spPr>
          <a:xfrm rot="10800000">
            <a:off x="1476159" y="1886881"/>
            <a:ext cx="944400" cy="1496100"/>
          </a:xfrm>
          <a:prstGeom prst="straightConnector1">
            <a:avLst/>
          </a:prstGeom>
          <a:noFill/>
          <a:ln w="19050" cap="flat" cmpd="sng">
            <a:solidFill>
              <a:srgbClr val="1A1A1A"/>
            </a:solidFill>
            <a:prstDash val="dash"/>
            <a:round/>
            <a:headEnd type="none" w="med" len="med"/>
            <a:tailEnd type="none" w="med" len="med"/>
          </a:ln>
        </p:spPr>
      </p:cxnSp>
      <p:cxnSp>
        <p:nvCxnSpPr>
          <p:cNvPr id="872" name="Google Shape;872;p54"/>
          <p:cNvCxnSpPr/>
          <p:nvPr/>
        </p:nvCxnSpPr>
        <p:spPr>
          <a:xfrm rot="10800000" flipH="1">
            <a:off x="2551276" y="1899781"/>
            <a:ext cx="821100" cy="1483200"/>
          </a:xfrm>
          <a:prstGeom prst="straightConnector1">
            <a:avLst/>
          </a:prstGeom>
          <a:noFill/>
          <a:ln w="19050" cap="flat" cmpd="sng">
            <a:solidFill>
              <a:srgbClr val="1A1A1A"/>
            </a:solidFill>
            <a:prstDash val="dash"/>
            <a:round/>
            <a:headEnd type="none" w="med" len="med"/>
            <a:tailEnd type="none" w="med" len="med"/>
          </a:ln>
        </p:spPr>
      </p:cxnSp>
      <p:pic>
        <p:nvPicPr>
          <p:cNvPr id="873" name="Google Shape;873;p54"/>
          <p:cNvPicPr preferRelativeResize="0"/>
          <p:nvPr/>
        </p:nvPicPr>
        <p:blipFill>
          <a:blip r:embed="rId4">
            <a:alphaModFix/>
          </a:blip>
          <a:stretch>
            <a:fillRect/>
          </a:stretch>
        </p:blipFill>
        <p:spPr>
          <a:xfrm rot="5400000">
            <a:off x="2328496" y="3192851"/>
            <a:ext cx="314845" cy="336434"/>
          </a:xfrm>
          <a:prstGeom prst="rect">
            <a:avLst/>
          </a:prstGeom>
          <a:noFill/>
          <a:ln>
            <a:noFill/>
          </a:ln>
        </p:spPr>
      </p:pic>
      <p:sp>
        <p:nvSpPr>
          <p:cNvPr id="874" name="Google Shape;874;p54"/>
          <p:cNvSpPr/>
          <p:nvPr/>
        </p:nvSpPr>
        <p:spPr>
          <a:xfrm rot="5400000">
            <a:off x="2199530" y="839338"/>
            <a:ext cx="426300" cy="1810500"/>
          </a:xfrm>
          <a:prstGeom prst="curvedRightArrow">
            <a:avLst>
              <a:gd name="adj1" fmla="val 25000"/>
              <a:gd name="adj2" fmla="val 50000"/>
              <a:gd name="adj3" fmla="val 25000"/>
            </a:avLst>
          </a:prstGeom>
          <a:solidFill>
            <a:srgbClr val="FF00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5" name="Google Shape;875;p54"/>
          <p:cNvPicPr preferRelativeResize="0"/>
          <p:nvPr/>
        </p:nvPicPr>
        <p:blipFill>
          <a:blip r:embed="rId5">
            <a:alphaModFix/>
          </a:blip>
          <a:stretch>
            <a:fillRect/>
          </a:stretch>
        </p:blipFill>
        <p:spPr>
          <a:xfrm>
            <a:off x="4425200" y="1260325"/>
            <a:ext cx="4111100" cy="3083325"/>
          </a:xfrm>
          <a:prstGeom prst="rect">
            <a:avLst/>
          </a:prstGeom>
          <a:noFill/>
          <a:ln>
            <a:noFill/>
          </a:ln>
        </p:spPr>
      </p:pic>
      <p:sp>
        <p:nvSpPr>
          <p:cNvPr id="876" name="Google Shape;876;p54"/>
          <p:cNvSpPr txBox="1"/>
          <p:nvPr/>
        </p:nvSpPr>
        <p:spPr>
          <a:xfrm>
            <a:off x="448400" y="3516425"/>
            <a:ext cx="3976800" cy="1008900"/>
          </a:xfrm>
          <a:prstGeom prst="rect">
            <a:avLst/>
          </a:prstGeom>
          <a:noFill/>
          <a:ln>
            <a:noFill/>
          </a:ln>
        </p:spPr>
        <p:txBody>
          <a:bodyPr spcFirstLastPara="1" wrap="square" lIns="91425" tIns="91425" rIns="91425" bIns="91425" anchor="t" anchorCtr="0">
            <a:spAutoFit/>
          </a:bodyPr>
          <a:lstStyle/>
          <a:p>
            <a:pPr marL="457200" lvl="0" indent="-311150" algn="l" rtl="0">
              <a:lnSpc>
                <a:spcPct val="115000"/>
              </a:lnSpc>
              <a:spcBef>
                <a:spcPts val="1000"/>
              </a:spcBef>
              <a:spcAft>
                <a:spcPts val="0"/>
              </a:spcAft>
              <a:buSzPts val="1300"/>
              <a:buFont typeface="Lato"/>
              <a:buChar char="●"/>
            </a:pPr>
            <a:r>
              <a:rPr lang="en" sz="1300">
                <a:latin typeface="Lato"/>
                <a:ea typeface="Lato"/>
                <a:cs typeface="Lato"/>
                <a:sym typeface="Lato"/>
              </a:rPr>
              <a:t>Dummy motion will be compared to the modeled </a:t>
            </a:r>
            <a:r>
              <a:rPr lang="en" sz="1300" b="1">
                <a:latin typeface="Lato"/>
                <a:ea typeface="Lato"/>
                <a:cs typeface="Lato"/>
                <a:sym typeface="Lato"/>
              </a:rPr>
              <a:t>Universal Test Subject</a:t>
            </a:r>
            <a:r>
              <a:rPr lang="en" sz="1300">
                <a:latin typeface="Lato"/>
                <a:ea typeface="Lato"/>
                <a:cs typeface="Lato"/>
                <a:sym typeface="Lato"/>
              </a:rPr>
              <a:t> </a:t>
            </a:r>
            <a:endParaRPr sz="1300">
              <a:latin typeface="Lato"/>
              <a:ea typeface="Lato"/>
              <a:cs typeface="Lato"/>
              <a:sym typeface="Lato"/>
            </a:endParaRPr>
          </a:p>
          <a:p>
            <a:pPr marL="914400" lvl="1" indent="-298450" algn="l" rtl="0">
              <a:lnSpc>
                <a:spcPct val="115000"/>
              </a:lnSpc>
              <a:spcBef>
                <a:spcPts val="0"/>
              </a:spcBef>
              <a:spcAft>
                <a:spcPts val="0"/>
              </a:spcAft>
              <a:buSzPts val="1100"/>
              <a:buFont typeface="Lato"/>
              <a:buChar char="○"/>
            </a:pPr>
            <a:r>
              <a:rPr lang="en" sz="1100">
                <a:latin typeface="Lato"/>
                <a:ea typeface="Lato"/>
                <a:cs typeface="Lato"/>
                <a:sym typeface="Lato"/>
              </a:rPr>
              <a:t>0.5 hz sine wave motion (with a maximum lean angle of 7.6°)</a:t>
            </a:r>
            <a:endParaRPr sz="1200"/>
          </a:p>
        </p:txBody>
      </p:sp>
      <p:sp>
        <p:nvSpPr>
          <p:cNvPr id="877" name="Google Shape;877;p54"/>
          <p:cNvSpPr/>
          <p:nvPr/>
        </p:nvSpPr>
        <p:spPr>
          <a:xfrm>
            <a:off x="1252800" y="4764400"/>
            <a:ext cx="6638400" cy="289200"/>
          </a:xfrm>
          <a:prstGeom prst="rect">
            <a:avLst/>
          </a:prstGeom>
          <a:solidFill>
            <a:srgbClr val="FFE599"/>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None/>
            </a:pPr>
            <a:r>
              <a:rPr lang="en" sz="1100" b="1">
                <a:latin typeface="Lato"/>
                <a:ea typeface="Lato"/>
                <a:cs typeface="Lato"/>
                <a:sym typeface="Lato"/>
              </a:rPr>
              <a:t>F2: </a:t>
            </a:r>
            <a:r>
              <a:rPr lang="en" sz="1100" b="1" i="1">
                <a:latin typeface="Lato"/>
                <a:ea typeface="Lato"/>
                <a:cs typeface="Lato"/>
                <a:sym typeface="Lato"/>
              </a:rPr>
              <a:t>“The simulated gravity force must stay within 2 degrees of normal to the support surface at all times”</a:t>
            </a:r>
            <a:endParaRPr sz="1100" b="1" i="1">
              <a:latin typeface="Lato"/>
              <a:ea typeface="Lato"/>
              <a:cs typeface="Lato"/>
              <a:sym typeface="Lato"/>
            </a:endParaRPr>
          </a:p>
        </p:txBody>
      </p:sp>
      <p:sp>
        <p:nvSpPr>
          <p:cNvPr id="878" name="Google Shape;878;p5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55"/>
          <p:cNvSpPr txBox="1">
            <a:spLocks noGrp="1"/>
          </p:cNvSpPr>
          <p:nvPr>
            <p:ph type="title"/>
          </p:nvPr>
        </p:nvSpPr>
        <p:spPr>
          <a:xfrm>
            <a:off x="729450" y="632850"/>
            <a:ext cx="71292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Force Direction - Test Procedure</a:t>
            </a:r>
            <a:endParaRPr/>
          </a:p>
        </p:txBody>
      </p:sp>
      <p:grpSp>
        <p:nvGrpSpPr>
          <p:cNvPr id="884" name="Google Shape;884;p55"/>
          <p:cNvGrpSpPr/>
          <p:nvPr/>
        </p:nvGrpSpPr>
        <p:grpSpPr>
          <a:xfrm>
            <a:off x="4495544" y="4534500"/>
            <a:ext cx="1426806" cy="523200"/>
            <a:chOff x="3299244" y="4723625"/>
            <a:chExt cx="1426806" cy="523200"/>
          </a:xfrm>
        </p:grpSpPr>
        <p:sp>
          <p:nvSpPr>
            <p:cNvPr id="885" name="Google Shape;885;p55"/>
            <p:cNvSpPr/>
            <p:nvPr/>
          </p:nvSpPr>
          <p:spPr>
            <a:xfrm>
              <a:off x="3299244" y="4870927"/>
              <a:ext cx="228600" cy="228600"/>
            </a:xfrm>
            <a:prstGeom prst="ellipse">
              <a:avLst/>
            </a:prstGeom>
            <a:solidFill>
              <a:srgbClr val="FFFF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55"/>
            <p:cNvSpPr txBox="1"/>
            <p:nvPr/>
          </p:nvSpPr>
          <p:spPr>
            <a:xfrm>
              <a:off x="3527850" y="4723625"/>
              <a:ext cx="11982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Lato"/>
                  <a:ea typeface="Lato"/>
                  <a:cs typeface="Lato"/>
                  <a:sym typeface="Lato"/>
                </a:rPr>
                <a:t>BendLabs Angle</a:t>
              </a:r>
              <a:endParaRPr sz="1100">
                <a:latin typeface="Lato"/>
                <a:ea typeface="Lato"/>
                <a:cs typeface="Lato"/>
                <a:sym typeface="Lato"/>
              </a:endParaRPr>
            </a:p>
            <a:p>
              <a:pPr marL="0" lvl="0" indent="0" algn="l" rtl="0">
                <a:spcBef>
                  <a:spcPts val="0"/>
                </a:spcBef>
                <a:spcAft>
                  <a:spcPts val="0"/>
                </a:spcAft>
                <a:buNone/>
              </a:pPr>
              <a:r>
                <a:rPr lang="en" sz="1100">
                  <a:latin typeface="Lato"/>
                  <a:ea typeface="Lato"/>
                  <a:cs typeface="Lato"/>
                  <a:sym typeface="Lato"/>
                </a:rPr>
                <a:t>Sensor</a:t>
              </a:r>
              <a:endParaRPr sz="1100">
                <a:latin typeface="Lato"/>
                <a:ea typeface="Lato"/>
                <a:cs typeface="Lato"/>
                <a:sym typeface="Lato"/>
              </a:endParaRPr>
            </a:p>
          </p:txBody>
        </p:sp>
      </p:grpSp>
      <p:grpSp>
        <p:nvGrpSpPr>
          <p:cNvPr id="887" name="Google Shape;887;p55"/>
          <p:cNvGrpSpPr/>
          <p:nvPr/>
        </p:nvGrpSpPr>
        <p:grpSpPr>
          <a:xfrm>
            <a:off x="7910094" y="4619100"/>
            <a:ext cx="1117806" cy="354000"/>
            <a:chOff x="7875444" y="4715975"/>
            <a:chExt cx="1117806" cy="354000"/>
          </a:xfrm>
        </p:grpSpPr>
        <p:sp>
          <p:nvSpPr>
            <p:cNvPr id="888" name="Google Shape;888;p55"/>
            <p:cNvSpPr/>
            <p:nvPr/>
          </p:nvSpPr>
          <p:spPr>
            <a:xfrm>
              <a:off x="7875444" y="4778665"/>
              <a:ext cx="228600" cy="228600"/>
            </a:xfrm>
            <a:prstGeom prst="ellipse">
              <a:avLst/>
            </a:prstGeom>
            <a:solidFill>
              <a:srgbClr val="FF00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55"/>
            <p:cNvSpPr txBox="1"/>
            <p:nvPr/>
          </p:nvSpPr>
          <p:spPr>
            <a:xfrm>
              <a:off x="8104050" y="4715975"/>
              <a:ext cx="8892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Lato"/>
                  <a:ea typeface="Lato"/>
                  <a:cs typeface="Lato"/>
                  <a:sym typeface="Lato"/>
                </a:rPr>
                <a:t>6-axis IMU</a:t>
              </a:r>
              <a:endParaRPr sz="1100">
                <a:latin typeface="Lato"/>
                <a:ea typeface="Lato"/>
                <a:cs typeface="Lato"/>
                <a:sym typeface="Lato"/>
              </a:endParaRPr>
            </a:p>
          </p:txBody>
        </p:sp>
      </p:grpSp>
      <p:grpSp>
        <p:nvGrpSpPr>
          <p:cNvPr id="890" name="Google Shape;890;p55"/>
          <p:cNvGrpSpPr/>
          <p:nvPr/>
        </p:nvGrpSpPr>
        <p:grpSpPr>
          <a:xfrm>
            <a:off x="5973919" y="4619100"/>
            <a:ext cx="1884606" cy="354000"/>
            <a:chOff x="5665644" y="4715975"/>
            <a:chExt cx="1884606" cy="354000"/>
          </a:xfrm>
        </p:grpSpPr>
        <p:sp>
          <p:nvSpPr>
            <p:cNvPr id="891" name="Google Shape;891;p55"/>
            <p:cNvSpPr/>
            <p:nvPr/>
          </p:nvSpPr>
          <p:spPr>
            <a:xfrm>
              <a:off x="5665644" y="4778665"/>
              <a:ext cx="228600" cy="228600"/>
            </a:xfrm>
            <a:prstGeom prst="ellipse">
              <a:avLst/>
            </a:prstGeom>
            <a:solidFill>
              <a:srgbClr val="1A9988"/>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55"/>
            <p:cNvSpPr txBox="1"/>
            <p:nvPr/>
          </p:nvSpPr>
          <p:spPr>
            <a:xfrm>
              <a:off x="5894250" y="4715975"/>
              <a:ext cx="1656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Lato"/>
                  <a:ea typeface="Lato"/>
                  <a:cs typeface="Lato"/>
                  <a:sym typeface="Lato"/>
                </a:rPr>
                <a:t>Actuator Limit Switches</a:t>
              </a:r>
              <a:endParaRPr sz="1100">
                <a:latin typeface="Lato"/>
                <a:ea typeface="Lato"/>
                <a:cs typeface="Lato"/>
                <a:sym typeface="Lato"/>
              </a:endParaRPr>
            </a:p>
          </p:txBody>
        </p:sp>
      </p:grpSp>
      <p:grpSp>
        <p:nvGrpSpPr>
          <p:cNvPr id="893" name="Google Shape;893;p55"/>
          <p:cNvGrpSpPr/>
          <p:nvPr/>
        </p:nvGrpSpPr>
        <p:grpSpPr>
          <a:xfrm>
            <a:off x="4804465" y="1210357"/>
            <a:ext cx="4223518" cy="3103940"/>
            <a:chOff x="3390271" y="710857"/>
            <a:chExt cx="5679825" cy="3707968"/>
          </a:xfrm>
        </p:grpSpPr>
        <p:grpSp>
          <p:nvGrpSpPr>
            <p:cNvPr id="894" name="Google Shape;894;p55"/>
            <p:cNvGrpSpPr/>
            <p:nvPr/>
          </p:nvGrpSpPr>
          <p:grpSpPr>
            <a:xfrm>
              <a:off x="3390271" y="710857"/>
              <a:ext cx="5679825" cy="3656215"/>
              <a:chOff x="4685575" y="1168051"/>
              <a:chExt cx="4232674" cy="3193201"/>
            </a:xfrm>
          </p:grpSpPr>
          <p:pic>
            <p:nvPicPr>
              <p:cNvPr id="895" name="Google Shape;895;p55"/>
              <p:cNvPicPr preferRelativeResize="0"/>
              <p:nvPr/>
            </p:nvPicPr>
            <p:blipFill rotWithShape="1">
              <a:blip r:embed="rId3">
                <a:alphaModFix/>
              </a:blip>
              <a:srcRect l="39772" t="26420" r="24714" b="29567"/>
              <a:stretch/>
            </p:blipFill>
            <p:spPr>
              <a:xfrm>
                <a:off x="4685575" y="1168051"/>
                <a:ext cx="4232674" cy="3193201"/>
              </a:xfrm>
              <a:prstGeom prst="rect">
                <a:avLst/>
              </a:prstGeom>
              <a:noFill/>
              <a:ln>
                <a:noFill/>
              </a:ln>
            </p:spPr>
          </p:pic>
          <p:sp>
            <p:nvSpPr>
              <p:cNvPr id="896" name="Google Shape;896;p55"/>
              <p:cNvSpPr/>
              <p:nvPr/>
            </p:nvSpPr>
            <p:spPr>
              <a:xfrm>
                <a:off x="6336792" y="2635598"/>
                <a:ext cx="936300" cy="1656900"/>
              </a:xfrm>
              <a:prstGeom prst="triangle">
                <a:avLst>
                  <a:gd name="adj" fmla="val 50000"/>
                </a:avLst>
              </a:prstGeom>
              <a:solidFill>
                <a:srgbClr val="FFB8A2">
                  <a:alpha val="77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97" name="Google Shape;897;p55"/>
              <p:cNvCxnSpPr>
                <a:endCxn id="896" idx="3"/>
              </p:cNvCxnSpPr>
              <p:nvPr/>
            </p:nvCxnSpPr>
            <p:spPr>
              <a:xfrm>
                <a:off x="6797742" y="2649098"/>
                <a:ext cx="7200" cy="1643400"/>
              </a:xfrm>
              <a:prstGeom prst="straightConnector1">
                <a:avLst/>
              </a:prstGeom>
              <a:noFill/>
              <a:ln w="9525" cap="flat" cmpd="sng">
                <a:solidFill>
                  <a:srgbClr val="1A1A1A"/>
                </a:solidFill>
                <a:prstDash val="dash"/>
                <a:round/>
                <a:headEnd type="none" w="med" len="med"/>
                <a:tailEnd type="none" w="med" len="med"/>
              </a:ln>
            </p:spPr>
          </p:cxnSp>
          <p:cxnSp>
            <p:nvCxnSpPr>
              <p:cNvPr id="898" name="Google Shape;898;p55"/>
              <p:cNvCxnSpPr>
                <a:stCxn id="896" idx="0"/>
              </p:cNvCxnSpPr>
              <p:nvPr/>
            </p:nvCxnSpPr>
            <p:spPr>
              <a:xfrm>
                <a:off x="6804942" y="2635598"/>
                <a:ext cx="5700" cy="1114200"/>
              </a:xfrm>
              <a:prstGeom prst="straightConnector1">
                <a:avLst/>
              </a:prstGeom>
              <a:noFill/>
              <a:ln w="28575" cap="flat" cmpd="sng">
                <a:solidFill>
                  <a:srgbClr val="FF0000"/>
                </a:solidFill>
                <a:prstDash val="solid"/>
                <a:round/>
                <a:headEnd type="none" w="med" len="med"/>
                <a:tailEnd type="triangle" w="med" len="med"/>
              </a:ln>
            </p:spPr>
          </p:cxnSp>
          <p:cxnSp>
            <p:nvCxnSpPr>
              <p:cNvPr id="899" name="Google Shape;899;p55"/>
              <p:cNvCxnSpPr/>
              <p:nvPr/>
            </p:nvCxnSpPr>
            <p:spPr>
              <a:xfrm flipH="1">
                <a:off x="6450053" y="2687550"/>
                <a:ext cx="354900" cy="1203900"/>
              </a:xfrm>
              <a:prstGeom prst="straightConnector1">
                <a:avLst/>
              </a:prstGeom>
              <a:noFill/>
              <a:ln w="28575" cap="flat" cmpd="sng">
                <a:solidFill>
                  <a:srgbClr val="FF0000"/>
                </a:solidFill>
                <a:prstDash val="dash"/>
                <a:round/>
                <a:headEnd type="none" w="med" len="med"/>
                <a:tailEnd type="triangle" w="med" len="med"/>
              </a:ln>
            </p:spPr>
          </p:cxnSp>
          <p:cxnSp>
            <p:nvCxnSpPr>
              <p:cNvPr id="900" name="Google Shape;900;p55"/>
              <p:cNvCxnSpPr>
                <a:stCxn id="896" idx="0"/>
              </p:cNvCxnSpPr>
              <p:nvPr/>
            </p:nvCxnSpPr>
            <p:spPr>
              <a:xfrm>
                <a:off x="6804942" y="2635598"/>
                <a:ext cx="345900" cy="1255800"/>
              </a:xfrm>
              <a:prstGeom prst="straightConnector1">
                <a:avLst/>
              </a:prstGeom>
              <a:noFill/>
              <a:ln w="28575" cap="flat" cmpd="sng">
                <a:solidFill>
                  <a:srgbClr val="FF0000"/>
                </a:solidFill>
                <a:prstDash val="dash"/>
                <a:round/>
                <a:headEnd type="none" w="med" len="med"/>
                <a:tailEnd type="triangle" w="med" len="med"/>
              </a:ln>
            </p:spPr>
          </p:cxnSp>
          <p:sp>
            <p:nvSpPr>
              <p:cNvPr id="901" name="Google Shape;901;p55"/>
              <p:cNvSpPr txBox="1"/>
              <p:nvPr/>
            </p:nvSpPr>
            <p:spPr>
              <a:xfrm>
                <a:off x="6531201" y="3073950"/>
                <a:ext cx="553200" cy="44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latin typeface="Lato"/>
                    <a:ea typeface="Lato"/>
                    <a:cs typeface="Lato"/>
                    <a:sym typeface="Lato"/>
                  </a:rPr>
                  <a:t>±2°</a:t>
                </a:r>
                <a:endParaRPr sz="1600" b="1">
                  <a:latin typeface="Lato"/>
                  <a:ea typeface="Lato"/>
                  <a:cs typeface="Lato"/>
                  <a:sym typeface="Lato"/>
                </a:endParaRPr>
              </a:p>
            </p:txBody>
          </p:sp>
        </p:grpSp>
        <p:cxnSp>
          <p:nvCxnSpPr>
            <p:cNvPr id="902" name="Google Shape;902;p55"/>
            <p:cNvCxnSpPr/>
            <p:nvPr/>
          </p:nvCxnSpPr>
          <p:spPr>
            <a:xfrm>
              <a:off x="3562310" y="4418825"/>
              <a:ext cx="835200" cy="0"/>
            </a:xfrm>
            <a:prstGeom prst="straightConnector1">
              <a:avLst/>
            </a:prstGeom>
            <a:noFill/>
            <a:ln w="19050" cap="flat" cmpd="sng">
              <a:solidFill>
                <a:srgbClr val="0000FF"/>
              </a:solidFill>
              <a:prstDash val="solid"/>
              <a:round/>
              <a:headEnd type="triangle" w="med" len="med"/>
              <a:tailEnd type="triangle" w="med" len="med"/>
            </a:ln>
          </p:spPr>
        </p:cxnSp>
        <p:cxnSp>
          <p:nvCxnSpPr>
            <p:cNvPr id="903" name="Google Shape;903;p55"/>
            <p:cNvCxnSpPr/>
            <p:nvPr/>
          </p:nvCxnSpPr>
          <p:spPr>
            <a:xfrm>
              <a:off x="8138095" y="4418825"/>
              <a:ext cx="835200" cy="0"/>
            </a:xfrm>
            <a:prstGeom prst="straightConnector1">
              <a:avLst/>
            </a:prstGeom>
            <a:noFill/>
            <a:ln w="19050" cap="flat" cmpd="sng">
              <a:solidFill>
                <a:srgbClr val="0000FF"/>
              </a:solidFill>
              <a:prstDash val="solid"/>
              <a:round/>
              <a:headEnd type="triangle" w="med" len="med"/>
              <a:tailEnd type="triangle" w="med" len="med"/>
            </a:ln>
          </p:spPr>
        </p:cxnSp>
        <p:sp>
          <p:nvSpPr>
            <p:cNvPr id="904" name="Google Shape;904;p55"/>
            <p:cNvSpPr txBox="1"/>
            <p:nvPr/>
          </p:nvSpPr>
          <p:spPr>
            <a:xfrm>
              <a:off x="7327626" y="750268"/>
              <a:ext cx="1742400" cy="73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Lato"/>
                  <a:ea typeface="Lato"/>
                  <a:cs typeface="Lato"/>
                  <a:sym typeface="Lato"/>
                </a:rPr>
                <a:t>Direction of Earth gravity</a:t>
              </a:r>
              <a:endParaRPr>
                <a:latin typeface="Lato"/>
                <a:ea typeface="Lato"/>
                <a:cs typeface="Lato"/>
                <a:sym typeface="Lato"/>
              </a:endParaRPr>
            </a:p>
          </p:txBody>
        </p:sp>
        <p:sp>
          <p:nvSpPr>
            <p:cNvPr id="905" name="Google Shape;905;p55"/>
            <p:cNvSpPr/>
            <p:nvPr/>
          </p:nvSpPr>
          <p:spPr>
            <a:xfrm>
              <a:off x="7892085" y="1455099"/>
              <a:ext cx="613500" cy="523500"/>
            </a:xfrm>
            <a:prstGeom prst="flowChartSummingJunction">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6" name="Google Shape;906;p55"/>
            <p:cNvGrpSpPr/>
            <p:nvPr/>
          </p:nvGrpSpPr>
          <p:grpSpPr>
            <a:xfrm>
              <a:off x="4331689" y="1240835"/>
              <a:ext cx="3555597" cy="3100244"/>
              <a:chOff x="1476159" y="1531438"/>
              <a:chExt cx="1896217" cy="2063253"/>
            </a:xfrm>
          </p:grpSpPr>
          <p:cxnSp>
            <p:nvCxnSpPr>
              <p:cNvPr id="907" name="Google Shape;907;p55"/>
              <p:cNvCxnSpPr/>
              <p:nvPr/>
            </p:nvCxnSpPr>
            <p:spPr>
              <a:xfrm rot="10800000">
                <a:off x="1476159" y="1886881"/>
                <a:ext cx="944400" cy="1496100"/>
              </a:xfrm>
              <a:prstGeom prst="straightConnector1">
                <a:avLst/>
              </a:prstGeom>
              <a:noFill/>
              <a:ln w="19050" cap="flat" cmpd="sng">
                <a:solidFill>
                  <a:srgbClr val="1A1A1A"/>
                </a:solidFill>
                <a:prstDash val="dash"/>
                <a:round/>
                <a:headEnd type="none" w="med" len="med"/>
                <a:tailEnd type="none" w="med" len="med"/>
              </a:ln>
            </p:spPr>
          </p:cxnSp>
          <p:cxnSp>
            <p:nvCxnSpPr>
              <p:cNvPr id="908" name="Google Shape;908;p55"/>
              <p:cNvCxnSpPr/>
              <p:nvPr/>
            </p:nvCxnSpPr>
            <p:spPr>
              <a:xfrm rot="10800000" flipH="1">
                <a:off x="2551276" y="1899781"/>
                <a:ext cx="821100" cy="1483200"/>
              </a:xfrm>
              <a:prstGeom prst="straightConnector1">
                <a:avLst/>
              </a:prstGeom>
              <a:noFill/>
              <a:ln w="19050" cap="flat" cmpd="sng">
                <a:solidFill>
                  <a:srgbClr val="1A1A1A"/>
                </a:solidFill>
                <a:prstDash val="dash"/>
                <a:round/>
                <a:headEnd type="none" w="med" len="med"/>
                <a:tailEnd type="none" w="med" len="med"/>
              </a:ln>
            </p:spPr>
          </p:cxnSp>
          <p:pic>
            <p:nvPicPr>
              <p:cNvPr id="909" name="Google Shape;909;p55"/>
              <p:cNvPicPr preferRelativeResize="0"/>
              <p:nvPr/>
            </p:nvPicPr>
            <p:blipFill>
              <a:blip r:embed="rId4">
                <a:alphaModFix/>
              </a:blip>
              <a:stretch>
                <a:fillRect/>
              </a:stretch>
            </p:blipFill>
            <p:spPr>
              <a:xfrm rot="5400000">
                <a:off x="2328496" y="3269051"/>
                <a:ext cx="314845" cy="336434"/>
              </a:xfrm>
              <a:prstGeom prst="rect">
                <a:avLst/>
              </a:prstGeom>
              <a:noFill/>
              <a:ln>
                <a:noFill/>
              </a:ln>
            </p:spPr>
          </p:pic>
          <p:sp>
            <p:nvSpPr>
              <p:cNvPr id="910" name="Google Shape;910;p55"/>
              <p:cNvSpPr/>
              <p:nvPr/>
            </p:nvSpPr>
            <p:spPr>
              <a:xfrm rot="5400000">
                <a:off x="2199530" y="839338"/>
                <a:ext cx="426300" cy="1810500"/>
              </a:xfrm>
              <a:prstGeom prst="curvedRightArrow">
                <a:avLst>
                  <a:gd name="adj1" fmla="val 25000"/>
                  <a:gd name="adj2" fmla="val 50000"/>
                  <a:gd name="adj3" fmla="val 25000"/>
                </a:avLst>
              </a:prstGeom>
              <a:solidFill>
                <a:srgbClr val="FF00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1" name="Google Shape;911;p55"/>
            <p:cNvSpPr/>
            <p:nvPr/>
          </p:nvSpPr>
          <p:spPr>
            <a:xfrm>
              <a:off x="3480524" y="4155363"/>
              <a:ext cx="120900" cy="102900"/>
            </a:xfrm>
            <a:prstGeom prst="ellipse">
              <a:avLst/>
            </a:prstGeom>
            <a:solidFill>
              <a:srgbClr val="1A9988"/>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55"/>
            <p:cNvSpPr/>
            <p:nvPr/>
          </p:nvSpPr>
          <p:spPr>
            <a:xfrm>
              <a:off x="4298518" y="4155363"/>
              <a:ext cx="120900" cy="102900"/>
            </a:xfrm>
            <a:prstGeom prst="ellipse">
              <a:avLst/>
            </a:prstGeom>
            <a:solidFill>
              <a:srgbClr val="1A9988"/>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55"/>
            <p:cNvSpPr/>
            <p:nvPr/>
          </p:nvSpPr>
          <p:spPr>
            <a:xfrm>
              <a:off x="8081738" y="4155363"/>
              <a:ext cx="120900" cy="102900"/>
            </a:xfrm>
            <a:prstGeom prst="ellipse">
              <a:avLst/>
            </a:prstGeom>
            <a:solidFill>
              <a:srgbClr val="1A9988"/>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55"/>
            <p:cNvSpPr/>
            <p:nvPr/>
          </p:nvSpPr>
          <p:spPr>
            <a:xfrm>
              <a:off x="8899731" y="4155363"/>
              <a:ext cx="120900" cy="102900"/>
            </a:xfrm>
            <a:prstGeom prst="ellipse">
              <a:avLst/>
            </a:prstGeom>
            <a:solidFill>
              <a:srgbClr val="1A9988"/>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55"/>
            <p:cNvSpPr/>
            <p:nvPr/>
          </p:nvSpPr>
          <p:spPr>
            <a:xfrm>
              <a:off x="3916762" y="4032946"/>
              <a:ext cx="129900" cy="120000"/>
            </a:xfrm>
            <a:prstGeom prst="ellipse">
              <a:avLst/>
            </a:prstGeom>
            <a:solidFill>
              <a:srgbClr val="FFFF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55"/>
            <p:cNvSpPr/>
            <p:nvPr/>
          </p:nvSpPr>
          <p:spPr>
            <a:xfrm>
              <a:off x="8490736" y="4032946"/>
              <a:ext cx="129900" cy="120000"/>
            </a:xfrm>
            <a:prstGeom prst="ellipse">
              <a:avLst/>
            </a:prstGeom>
            <a:solidFill>
              <a:srgbClr val="FFFF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55"/>
            <p:cNvSpPr/>
            <p:nvPr/>
          </p:nvSpPr>
          <p:spPr>
            <a:xfrm>
              <a:off x="6164835" y="1978605"/>
              <a:ext cx="129900" cy="120000"/>
            </a:xfrm>
            <a:prstGeom prst="ellipse">
              <a:avLst/>
            </a:prstGeom>
            <a:solidFill>
              <a:srgbClr val="FF00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8" name="Google Shape;918;p55"/>
          <p:cNvSpPr txBox="1">
            <a:spLocks noGrp="1"/>
          </p:cNvSpPr>
          <p:nvPr>
            <p:ph type="body" idx="1"/>
          </p:nvPr>
        </p:nvSpPr>
        <p:spPr>
          <a:xfrm>
            <a:off x="729450" y="1267175"/>
            <a:ext cx="4074900" cy="35550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1A1A1A"/>
              </a:buClr>
              <a:buSzPts val="1400"/>
              <a:buAutoNum type="arabicPeriod"/>
            </a:pPr>
            <a:r>
              <a:rPr lang="en" sz="1400">
                <a:solidFill>
                  <a:srgbClr val="1A1A1A"/>
                </a:solidFill>
              </a:rPr>
              <a:t>Record known constants</a:t>
            </a:r>
            <a:endParaRPr sz="1400">
              <a:solidFill>
                <a:srgbClr val="1A1A1A"/>
              </a:solidFill>
            </a:endParaRPr>
          </a:p>
          <a:p>
            <a:pPr marL="457200" lvl="0" indent="-317500" algn="l" rtl="0">
              <a:spcBef>
                <a:spcPts val="1000"/>
              </a:spcBef>
              <a:spcAft>
                <a:spcPts val="0"/>
              </a:spcAft>
              <a:buClr>
                <a:srgbClr val="1A1A1A"/>
              </a:buClr>
              <a:buSzPts val="1400"/>
              <a:buAutoNum type="arabicPeriod"/>
            </a:pPr>
            <a:r>
              <a:rPr lang="en" sz="1400">
                <a:solidFill>
                  <a:srgbClr val="1A1A1A"/>
                </a:solidFill>
              </a:rPr>
              <a:t>Enter data into Arduino software</a:t>
            </a:r>
            <a:endParaRPr sz="1400">
              <a:solidFill>
                <a:srgbClr val="1A1A1A"/>
              </a:solidFill>
            </a:endParaRPr>
          </a:p>
          <a:p>
            <a:pPr marL="457200" lvl="0" indent="-317500" algn="l" rtl="0">
              <a:lnSpc>
                <a:spcPct val="115000"/>
              </a:lnSpc>
              <a:spcBef>
                <a:spcPts val="1000"/>
              </a:spcBef>
              <a:spcAft>
                <a:spcPts val="0"/>
              </a:spcAft>
              <a:buClr>
                <a:srgbClr val="1A1A1A"/>
              </a:buClr>
              <a:buSzPts val="1400"/>
              <a:buAutoNum type="arabicPeriod"/>
            </a:pPr>
            <a:r>
              <a:rPr lang="en" sz="1400">
                <a:solidFill>
                  <a:srgbClr val="1A1A1A"/>
                </a:solidFill>
              </a:rPr>
              <a:t>Load dummy into harness, attach tethers</a:t>
            </a:r>
            <a:endParaRPr sz="1400">
              <a:solidFill>
                <a:srgbClr val="1A1A1A"/>
              </a:solidFill>
            </a:endParaRPr>
          </a:p>
          <a:p>
            <a:pPr marL="457200" lvl="0" indent="-317500" algn="l" rtl="0">
              <a:lnSpc>
                <a:spcPct val="115000"/>
              </a:lnSpc>
              <a:spcBef>
                <a:spcPts val="1000"/>
              </a:spcBef>
              <a:spcAft>
                <a:spcPts val="0"/>
              </a:spcAft>
              <a:buClr>
                <a:srgbClr val="1A1A1A"/>
              </a:buClr>
              <a:buSzPts val="1400"/>
              <a:buAutoNum type="arabicPeriod"/>
            </a:pPr>
            <a:r>
              <a:rPr lang="en" sz="1400">
                <a:solidFill>
                  <a:srgbClr val="1A1A1A"/>
                </a:solidFill>
              </a:rPr>
              <a:t>Begin streaming IMU and BendLabs data</a:t>
            </a:r>
            <a:endParaRPr sz="1400">
              <a:solidFill>
                <a:srgbClr val="1A1A1A"/>
              </a:solidFill>
            </a:endParaRPr>
          </a:p>
          <a:p>
            <a:pPr marL="457200" lvl="0" indent="-317500" algn="l" rtl="0">
              <a:lnSpc>
                <a:spcPct val="115000"/>
              </a:lnSpc>
              <a:spcBef>
                <a:spcPts val="1000"/>
              </a:spcBef>
              <a:spcAft>
                <a:spcPts val="0"/>
              </a:spcAft>
              <a:buClr>
                <a:srgbClr val="1A1A1A"/>
              </a:buClr>
              <a:buSzPts val="1400"/>
              <a:buAutoNum type="arabicPeriod"/>
            </a:pPr>
            <a:r>
              <a:rPr lang="en" sz="1400">
                <a:solidFill>
                  <a:srgbClr val="1A1A1A"/>
                </a:solidFill>
              </a:rPr>
              <a:t>Collect 30s of baseline data</a:t>
            </a:r>
            <a:endParaRPr sz="1400">
              <a:solidFill>
                <a:srgbClr val="1A1A1A"/>
              </a:solidFill>
            </a:endParaRPr>
          </a:p>
          <a:p>
            <a:pPr marL="457200" lvl="0" indent="-317500" algn="l" rtl="0">
              <a:lnSpc>
                <a:spcPct val="115000"/>
              </a:lnSpc>
              <a:spcBef>
                <a:spcPts val="1000"/>
              </a:spcBef>
              <a:spcAft>
                <a:spcPts val="0"/>
              </a:spcAft>
              <a:buClr>
                <a:srgbClr val="1A1A1A"/>
              </a:buClr>
              <a:buSzPts val="1400"/>
              <a:buAutoNum type="arabicPeriod"/>
            </a:pPr>
            <a:r>
              <a:rPr lang="en" sz="1400">
                <a:solidFill>
                  <a:srgbClr val="1A1A1A"/>
                </a:solidFill>
              </a:rPr>
              <a:t>Swivel diving board in side-to-side lean motion for 30s</a:t>
            </a:r>
            <a:endParaRPr sz="1400">
              <a:solidFill>
                <a:srgbClr val="1A1A1A"/>
              </a:solidFill>
            </a:endParaRPr>
          </a:p>
          <a:p>
            <a:pPr marL="457200" lvl="0" indent="-317500" algn="l" rtl="0">
              <a:lnSpc>
                <a:spcPct val="115000"/>
              </a:lnSpc>
              <a:spcBef>
                <a:spcPts val="1000"/>
              </a:spcBef>
              <a:spcAft>
                <a:spcPts val="0"/>
              </a:spcAft>
              <a:buClr>
                <a:srgbClr val="1A1A1A"/>
              </a:buClr>
              <a:buSzPts val="1400"/>
              <a:buAutoNum type="arabicPeriod"/>
            </a:pPr>
            <a:r>
              <a:rPr lang="en" sz="1400">
                <a:solidFill>
                  <a:srgbClr val="1A1A1A"/>
                </a:solidFill>
              </a:rPr>
              <a:t>Repeat</a:t>
            </a:r>
            <a:endParaRPr sz="1400">
              <a:solidFill>
                <a:srgbClr val="1A1A1A"/>
              </a:solidFill>
            </a:endParaRPr>
          </a:p>
          <a:p>
            <a:pPr marL="457200" lvl="0" indent="-317500" algn="l" rtl="0">
              <a:lnSpc>
                <a:spcPct val="115000"/>
              </a:lnSpc>
              <a:spcBef>
                <a:spcPts val="1000"/>
              </a:spcBef>
              <a:spcAft>
                <a:spcPts val="0"/>
              </a:spcAft>
              <a:buClr>
                <a:srgbClr val="1A1A1A"/>
              </a:buClr>
              <a:buSzPts val="1400"/>
              <a:buAutoNum type="arabicPeriod"/>
            </a:pPr>
            <a:r>
              <a:rPr lang="en" sz="1400">
                <a:solidFill>
                  <a:srgbClr val="1A1A1A"/>
                </a:solidFill>
              </a:rPr>
              <a:t>Verify direction of force requirement</a:t>
            </a:r>
            <a:endParaRPr sz="1400">
              <a:solidFill>
                <a:srgbClr val="1A1A1A"/>
              </a:solidFill>
            </a:endParaRPr>
          </a:p>
          <a:p>
            <a:pPr marL="457200" lvl="0" indent="0" algn="l" rtl="0">
              <a:spcBef>
                <a:spcPts val="1000"/>
              </a:spcBef>
              <a:spcAft>
                <a:spcPts val="1000"/>
              </a:spcAft>
              <a:buNone/>
            </a:pPr>
            <a:endParaRPr sz="1400">
              <a:solidFill>
                <a:srgbClr val="1A1A1A"/>
              </a:solidFill>
            </a:endParaRPr>
          </a:p>
        </p:txBody>
      </p:sp>
      <p:sp>
        <p:nvSpPr>
          <p:cNvPr id="919" name="Google Shape;919;p5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5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Force Direction - Error Sources</a:t>
            </a:r>
            <a:endParaRPr/>
          </a:p>
        </p:txBody>
      </p:sp>
      <p:graphicFrame>
        <p:nvGraphicFramePr>
          <p:cNvPr id="925" name="Google Shape;925;p56"/>
          <p:cNvGraphicFramePr/>
          <p:nvPr/>
        </p:nvGraphicFramePr>
        <p:xfrm>
          <a:off x="670400" y="1747605"/>
          <a:ext cx="3000000" cy="3000000"/>
        </p:xfrm>
        <a:graphic>
          <a:graphicData uri="http://schemas.openxmlformats.org/drawingml/2006/table">
            <a:tbl>
              <a:tblPr>
                <a:noFill/>
                <a:tableStyleId>{75D779DE-6FEA-427D-A255-51E7C69A2D2E}</a:tableStyleId>
              </a:tblPr>
              <a:tblGrid>
                <a:gridCol w="2810200">
                  <a:extLst>
                    <a:ext uri="{9D8B030D-6E8A-4147-A177-3AD203B41FA5}">
                      <a16:colId xmlns:a16="http://schemas.microsoft.com/office/drawing/2014/main" val="20000"/>
                    </a:ext>
                  </a:extLst>
                </a:gridCol>
                <a:gridCol w="2195875">
                  <a:extLst>
                    <a:ext uri="{9D8B030D-6E8A-4147-A177-3AD203B41FA5}">
                      <a16:colId xmlns:a16="http://schemas.microsoft.com/office/drawing/2014/main" val="20001"/>
                    </a:ext>
                  </a:extLst>
                </a:gridCol>
                <a:gridCol w="745400">
                  <a:extLst>
                    <a:ext uri="{9D8B030D-6E8A-4147-A177-3AD203B41FA5}">
                      <a16:colId xmlns:a16="http://schemas.microsoft.com/office/drawing/2014/main" val="20002"/>
                    </a:ext>
                  </a:extLst>
                </a:gridCol>
                <a:gridCol w="2055325">
                  <a:extLst>
                    <a:ext uri="{9D8B030D-6E8A-4147-A177-3AD203B41FA5}">
                      <a16:colId xmlns:a16="http://schemas.microsoft.com/office/drawing/2014/main" val="20003"/>
                    </a:ext>
                  </a:extLst>
                </a:gridCol>
              </a:tblGrid>
              <a:tr h="541975">
                <a:tc>
                  <a:txBody>
                    <a:bodyPr/>
                    <a:lstStyle/>
                    <a:p>
                      <a:pPr marL="0" lvl="0" indent="0" algn="l" rtl="0">
                        <a:spcBef>
                          <a:spcPts val="0"/>
                        </a:spcBef>
                        <a:spcAft>
                          <a:spcPts val="0"/>
                        </a:spcAft>
                        <a:buNone/>
                      </a:pPr>
                      <a:r>
                        <a:rPr lang="en" sz="1600" b="1">
                          <a:latin typeface="Lato"/>
                          <a:ea typeface="Lato"/>
                          <a:cs typeface="Lato"/>
                          <a:sym typeface="Lato"/>
                        </a:rPr>
                        <a:t>Device</a:t>
                      </a:r>
                      <a:endParaRPr sz="1600">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 sz="1600" b="1">
                          <a:latin typeface="Lato"/>
                          <a:ea typeface="Lato"/>
                          <a:cs typeface="Lato"/>
                          <a:sym typeface="Lato"/>
                        </a:rPr>
                        <a:t>Time Budget</a:t>
                      </a:r>
                      <a:endParaRPr sz="1600" b="1">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9E9E9E"/>
                      </a:solidFill>
                      <a:prstDash val="dot"/>
                      <a:round/>
                      <a:headEnd type="none" w="sm" len="sm"/>
                      <a:tailEnd type="none" w="sm" len="sm"/>
                    </a:lnB>
                  </a:tcPr>
                </a:tc>
                <a:tc>
                  <a:txBody>
                    <a:bodyPr/>
                    <a:lstStyle/>
                    <a:p>
                      <a:pPr marL="0" lvl="0" indent="0" algn="l" rtl="0">
                        <a:spcBef>
                          <a:spcPts val="0"/>
                        </a:spcBef>
                        <a:spcAft>
                          <a:spcPts val="0"/>
                        </a:spcAft>
                        <a:buNone/>
                      </a:pPr>
                      <a:endParaRPr sz="1600" b="1">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 sz="1600" b="1">
                          <a:latin typeface="Lato"/>
                          <a:ea typeface="Lato"/>
                          <a:cs typeface="Lato"/>
                          <a:sym typeface="Lato"/>
                        </a:rPr>
                        <a:t>Error Budget</a:t>
                      </a:r>
                      <a:endParaRPr sz="1600" b="1">
                        <a:latin typeface="Lato"/>
                        <a:ea typeface="Lato"/>
                        <a:cs typeface="Lato"/>
                        <a:sym typeface="Lato"/>
                      </a:endParaRPr>
                    </a:p>
                    <a:p>
                      <a:pPr marL="0" lvl="0" indent="0" algn="l" rtl="0">
                        <a:spcBef>
                          <a:spcPts val="0"/>
                        </a:spcBef>
                        <a:spcAft>
                          <a:spcPts val="0"/>
                        </a:spcAft>
                        <a:buNone/>
                      </a:pPr>
                      <a:endParaRPr sz="1600" b="1">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9E9E9E"/>
                      </a:solidFill>
                      <a:prstDash val="dot"/>
                      <a:round/>
                      <a:headEnd type="none" w="sm" len="sm"/>
                      <a:tailEnd type="none" w="sm" len="sm"/>
                    </a:lnB>
                  </a:tcPr>
                </a:tc>
                <a:extLst>
                  <a:ext uri="{0D108BD9-81ED-4DB2-BD59-A6C34878D82A}">
                    <a16:rowId xmlns:a16="http://schemas.microsoft.com/office/drawing/2014/main" val="10000"/>
                  </a:ext>
                </a:extLst>
              </a:tr>
              <a:tr h="337000">
                <a:tc>
                  <a:txBody>
                    <a:bodyPr/>
                    <a:lstStyle/>
                    <a:p>
                      <a:pPr marL="0" lvl="0" indent="0" algn="l" rtl="0">
                        <a:lnSpc>
                          <a:spcPct val="200000"/>
                        </a:lnSpc>
                        <a:spcBef>
                          <a:spcPts val="0"/>
                        </a:spcBef>
                        <a:spcAft>
                          <a:spcPts val="0"/>
                        </a:spcAft>
                        <a:buNone/>
                      </a:pPr>
                      <a:r>
                        <a:rPr lang="en">
                          <a:latin typeface="Lato"/>
                          <a:ea typeface="Lato"/>
                          <a:cs typeface="Lato"/>
                          <a:sym typeface="Lato"/>
                        </a:rPr>
                        <a:t>Arduino Portenta H7</a:t>
                      </a:r>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
                          <a:latin typeface="Lato"/>
                          <a:ea typeface="Lato"/>
                          <a:cs typeface="Lato"/>
                          <a:sym typeface="Lato"/>
                        </a:rPr>
                        <a:t>5 ms</a:t>
                      </a:r>
                      <a:endParaRPr>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tcPr>
                </a:tc>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
                          <a:latin typeface="Lato"/>
                          <a:ea typeface="Lato"/>
                          <a:cs typeface="Lato"/>
                          <a:sym typeface="Lato"/>
                        </a:rPr>
                        <a:t>0°</a:t>
                      </a:r>
                      <a:endParaRPr>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tcPr>
                </a:tc>
                <a:extLst>
                  <a:ext uri="{0D108BD9-81ED-4DB2-BD59-A6C34878D82A}">
                    <a16:rowId xmlns:a16="http://schemas.microsoft.com/office/drawing/2014/main" val="10001"/>
                  </a:ext>
                </a:extLst>
              </a:tr>
              <a:tr h="361725">
                <a:tc>
                  <a:txBody>
                    <a:bodyPr/>
                    <a:lstStyle/>
                    <a:p>
                      <a:pPr marL="0" lvl="0" indent="0" algn="l" rtl="0">
                        <a:lnSpc>
                          <a:spcPct val="200000"/>
                        </a:lnSpc>
                        <a:spcBef>
                          <a:spcPts val="0"/>
                        </a:spcBef>
                        <a:spcAft>
                          <a:spcPts val="0"/>
                        </a:spcAft>
                        <a:buNone/>
                      </a:pPr>
                      <a:r>
                        <a:rPr lang="en">
                          <a:latin typeface="Lato"/>
                          <a:ea typeface="Lato"/>
                          <a:cs typeface="Lato"/>
                          <a:sym typeface="Lato"/>
                        </a:rPr>
                        <a:t>Drylin ZLN-40 linear actuator</a:t>
                      </a:r>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
                          <a:latin typeface="Lato"/>
                          <a:ea typeface="Lato"/>
                          <a:cs typeface="Lato"/>
                          <a:sym typeface="Lato"/>
                        </a:rPr>
                        <a:t>30 ms</a:t>
                      </a:r>
                      <a:endParaRPr>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tcPr>
                </a:tc>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
                          <a:latin typeface="Lato"/>
                          <a:ea typeface="Lato"/>
                          <a:cs typeface="Lato"/>
                          <a:sym typeface="Lato"/>
                        </a:rPr>
                        <a:t>0.1004°</a:t>
                      </a:r>
                      <a:endParaRPr>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tcPr>
                </a:tc>
                <a:extLst>
                  <a:ext uri="{0D108BD9-81ED-4DB2-BD59-A6C34878D82A}">
                    <a16:rowId xmlns:a16="http://schemas.microsoft.com/office/drawing/2014/main" val="10002"/>
                  </a:ext>
                </a:extLst>
              </a:tr>
              <a:tr h="443150">
                <a:tc>
                  <a:txBody>
                    <a:bodyPr/>
                    <a:lstStyle/>
                    <a:p>
                      <a:pPr marL="0" lvl="0" indent="0" algn="l" rtl="0">
                        <a:lnSpc>
                          <a:spcPct val="200000"/>
                        </a:lnSpc>
                        <a:spcBef>
                          <a:spcPts val="0"/>
                        </a:spcBef>
                        <a:spcAft>
                          <a:spcPts val="0"/>
                        </a:spcAft>
                        <a:buNone/>
                      </a:pPr>
                      <a:r>
                        <a:rPr lang="en">
                          <a:latin typeface="Lato"/>
                          <a:ea typeface="Lato"/>
                          <a:cs typeface="Lato"/>
                          <a:sym typeface="Lato"/>
                        </a:rPr>
                        <a:t>Bendlabs 1-Axis Evaluation Kit</a:t>
                      </a:r>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
                          <a:latin typeface="Lato"/>
                          <a:ea typeface="Lato"/>
                          <a:cs typeface="Lato"/>
                          <a:sym typeface="Lato"/>
                        </a:rPr>
                        <a:t>5 ms </a:t>
                      </a:r>
                      <a:endParaRPr>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tcPr>
                </a:tc>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
                          <a:latin typeface="Lato"/>
                          <a:ea typeface="Lato"/>
                          <a:cs typeface="Lato"/>
                          <a:sym typeface="Lato"/>
                        </a:rPr>
                        <a:t>0.18°</a:t>
                      </a:r>
                      <a:endParaRPr>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tcPr>
                </a:tc>
                <a:extLst>
                  <a:ext uri="{0D108BD9-81ED-4DB2-BD59-A6C34878D82A}">
                    <a16:rowId xmlns:a16="http://schemas.microsoft.com/office/drawing/2014/main" val="10003"/>
                  </a:ext>
                </a:extLst>
              </a:tr>
              <a:tr h="432300">
                <a:tc>
                  <a:txBody>
                    <a:bodyPr/>
                    <a:lstStyle/>
                    <a:p>
                      <a:pPr marL="0" lvl="0" indent="0" algn="r" rtl="0">
                        <a:spcBef>
                          <a:spcPts val="0"/>
                        </a:spcBef>
                        <a:spcAft>
                          <a:spcPts val="0"/>
                        </a:spcAft>
                        <a:buNone/>
                      </a:pPr>
                      <a:r>
                        <a:rPr lang="en" b="1">
                          <a:latin typeface="Lato"/>
                          <a:ea typeface="Lato"/>
                          <a:cs typeface="Lato"/>
                          <a:sym typeface="Lato"/>
                        </a:rPr>
                        <a:t>Total</a:t>
                      </a:r>
                      <a:endParaRPr b="1">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
                          <a:latin typeface="Lato"/>
                          <a:ea typeface="Lato"/>
                          <a:cs typeface="Lato"/>
                          <a:sym typeface="Lato"/>
                        </a:rPr>
                        <a:t>40 ms</a:t>
                      </a:r>
                      <a:endParaRPr>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9E9E9E"/>
                      </a:solidFill>
                      <a:prstDash val="dot"/>
                      <a:round/>
                      <a:headEnd type="none" w="sm" len="sm"/>
                      <a:tailEnd type="none" w="sm" len="sm"/>
                    </a:lnT>
                    <a:lnB w="19050" cap="flat" cmpd="sng">
                      <a:solidFill>
                        <a:srgbClr val="9E9E9E"/>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
                          <a:latin typeface="Lato"/>
                          <a:ea typeface="Lato"/>
                          <a:cs typeface="Lato"/>
                          <a:sym typeface="Lato"/>
                        </a:rPr>
                        <a:t>0.2804°</a:t>
                      </a:r>
                      <a:endParaRPr>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9E9E9E"/>
                      </a:solidFill>
                      <a:prstDash val="dot"/>
                      <a:round/>
                      <a:headEnd type="none" w="sm" len="sm"/>
                      <a:tailEnd type="none" w="sm" len="sm"/>
                    </a:lnT>
                    <a:lnB w="19050"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4"/>
                  </a:ext>
                </a:extLst>
              </a:tr>
              <a:tr h="432300">
                <a:tc>
                  <a:txBody>
                    <a:bodyPr/>
                    <a:lstStyle/>
                    <a:p>
                      <a:pPr marL="0" lvl="0" indent="0" algn="r" rtl="0">
                        <a:spcBef>
                          <a:spcPts val="0"/>
                        </a:spcBef>
                        <a:spcAft>
                          <a:spcPts val="0"/>
                        </a:spcAft>
                        <a:buNone/>
                      </a:pPr>
                      <a:r>
                        <a:rPr lang="en" b="1">
                          <a:latin typeface="Lato"/>
                          <a:ea typeface="Lato"/>
                          <a:cs typeface="Lato"/>
                          <a:sym typeface="Lato"/>
                        </a:rPr>
                        <a:t>Required</a:t>
                      </a:r>
                      <a:endParaRPr b="1">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
                          <a:latin typeface="Lato"/>
                          <a:ea typeface="Lato"/>
                          <a:cs typeface="Lato"/>
                          <a:sym typeface="Lato"/>
                        </a:rPr>
                        <a:t>84.03 ms</a:t>
                      </a:r>
                      <a:endParaRPr>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rgbClr val="9E9E9E"/>
                      </a:solidFill>
                      <a:prstDash val="solid"/>
                      <a:round/>
                      <a:headEnd type="none" w="sm" len="sm"/>
                      <a:tailEnd type="none" w="sm" len="sm"/>
                    </a:lnT>
                    <a:lnB w="9525" cap="flat" cmpd="sng">
                      <a:solidFill>
                        <a:srgbClr val="FFFFFF"/>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rgbClr val="9E9E9E"/>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926" name="Google Shape;926;p5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5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Force Direction - Test Success </a:t>
            </a:r>
            <a:endParaRPr/>
          </a:p>
        </p:txBody>
      </p:sp>
      <p:pic>
        <p:nvPicPr>
          <p:cNvPr id="932" name="Google Shape;932;p57"/>
          <p:cNvPicPr preferRelativeResize="0"/>
          <p:nvPr/>
        </p:nvPicPr>
        <p:blipFill>
          <a:blip r:embed="rId3">
            <a:alphaModFix/>
          </a:blip>
          <a:stretch>
            <a:fillRect/>
          </a:stretch>
        </p:blipFill>
        <p:spPr>
          <a:xfrm>
            <a:off x="1559548" y="1405452"/>
            <a:ext cx="7013404" cy="3642470"/>
          </a:xfrm>
          <a:prstGeom prst="rect">
            <a:avLst/>
          </a:prstGeom>
          <a:noFill/>
          <a:ln>
            <a:noFill/>
          </a:ln>
        </p:spPr>
      </p:pic>
      <p:grpSp>
        <p:nvGrpSpPr>
          <p:cNvPr id="933" name="Google Shape;933;p57"/>
          <p:cNvGrpSpPr/>
          <p:nvPr/>
        </p:nvGrpSpPr>
        <p:grpSpPr>
          <a:xfrm>
            <a:off x="571056" y="2046723"/>
            <a:ext cx="1554601" cy="1170007"/>
            <a:chOff x="5789167" y="3196088"/>
            <a:chExt cx="2469580" cy="1947415"/>
          </a:xfrm>
        </p:grpSpPr>
        <p:sp>
          <p:nvSpPr>
            <p:cNvPr id="934" name="Google Shape;934;p57"/>
            <p:cNvSpPr/>
            <p:nvPr/>
          </p:nvSpPr>
          <p:spPr>
            <a:xfrm rot="1420326">
              <a:off x="7302358" y="3653941"/>
              <a:ext cx="414693" cy="202717"/>
            </a:xfrm>
            <a:prstGeom prst="rightArrow">
              <a:avLst>
                <a:gd name="adj1" fmla="val 50000"/>
                <a:gd name="adj2" fmla="val 50000"/>
              </a:avLst>
            </a:pr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57"/>
            <p:cNvSpPr/>
            <p:nvPr/>
          </p:nvSpPr>
          <p:spPr>
            <a:xfrm rot="-1420326" flipH="1">
              <a:off x="6339933" y="3653941"/>
              <a:ext cx="414693" cy="202717"/>
            </a:xfrm>
            <a:prstGeom prst="rightArrow">
              <a:avLst>
                <a:gd name="adj1" fmla="val 50000"/>
                <a:gd name="adj2" fmla="val 50000"/>
              </a:avLst>
            </a:pr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6" name="Google Shape;936;p57"/>
            <p:cNvPicPr preferRelativeResize="0"/>
            <p:nvPr/>
          </p:nvPicPr>
          <p:blipFill>
            <a:blip r:embed="rId4">
              <a:alphaModFix/>
            </a:blip>
            <a:stretch>
              <a:fillRect/>
            </a:stretch>
          </p:blipFill>
          <p:spPr>
            <a:xfrm>
              <a:off x="6817063" y="3196087"/>
              <a:ext cx="422850" cy="1892075"/>
            </a:xfrm>
            <a:prstGeom prst="rect">
              <a:avLst/>
            </a:prstGeom>
            <a:noFill/>
            <a:ln>
              <a:noFill/>
            </a:ln>
          </p:spPr>
        </p:pic>
        <p:pic>
          <p:nvPicPr>
            <p:cNvPr id="937" name="Google Shape;937;p57"/>
            <p:cNvPicPr preferRelativeResize="0"/>
            <p:nvPr/>
          </p:nvPicPr>
          <p:blipFill>
            <a:blip r:embed="rId4">
              <a:alphaModFix amt="50000"/>
            </a:blip>
            <a:stretch>
              <a:fillRect/>
            </a:stretch>
          </p:blipFill>
          <p:spPr>
            <a:xfrm rot="2280015">
              <a:off x="7298275" y="3321812"/>
              <a:ext cx="422850" cy="1892075"/>
            </a:xfrm>
            <a:prstGeom prst="rect">
              <a:avLst/>
            </a:prstGeom>
            <a:noFill/>
            <a:ln>
              <a:noFill/>
            </a:ln>
          </p:spPr>
        </p:pic>
        <p:pic>
          <p:nvPicPr>
            <p:cNvPr id="938" name="Google Shape;938;p57"/>
            <p:cNvPicPr preferRelativeResize="0"/>
            <p:nvPr/>
          </p:nvPicPr>
          <p:blipFill>
            <a:blip r:embed="rId4">
              <a:alphaModFix amt="50000"/>
            </a:blip>
            <a:stretch>
              <a:fillRect/>
            </a:stretch>
          </p:blipFill>
          <p:spPr>
            <a:xfrm rot="-2331106">
              <a:off x="6335850" y="3321812"/>
              <a:ext cx="422850" cy="1892075"/>
            </a:xfrm>
            <a:prstGeom prst="rect">
              <a:avLst/>
            </a:prstGeom>
            <a:noFill/>
            <a:ln>
              <a:noFill/>
            </a:ln>
          </p:spPr>
        </p:pic>
      </p:grpSp>
      <p:sp>
        <p:nvSpPr>
          <p:cNvPr id="939" name="Google Shape;939;p57"/>
          <p:cNvSpPr/>
          <p:nvPr/>
        </p:nvSpPr>
        <p:spPr>
          <a:xfrm>
            <a:off x="1039324" y="3425886"/>
            <a:ext cx="625500" cy="1170000"/>
          </a:xfrm>
          <a:prstGeom prst="triangle">
            <a:avLst>
              <a:gd name="adj" fmla="val 50000"/>
            </a:avLst>
          </a:prstGeom>
          <a:solidFill>
            <a:srgbClr val="FFB8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7"/>
          <p:cNvSpPr txBox="1"/>
          <p:nvPr/>
        </p:nvSpPr>
        <p:spPr>
          <a:xfrm>
            <a:off x="1030663" y="4323299"/>
            <a:ext cx="423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Lato"/>
                <a:ea typeface="Lato"/>
                <a:cs typeface="Lato"/>
                <a:sym typeface="Lato"/>
              </a:rPr>
              <a:t>±2°</a:t>
            </a:r>
            <a:endParaRPr sz="1100">
              <a:latin typeface="Lato"/>
              <a:ea typeface="Lato"/>
              <a:cs typeface="Lato"/>
              <a:sym typeface="Lato"/>
            </a:endParaRPr>
          </a:p>
        </p:txBody>
      </p:sp>
      <p:cxnSp>
        <p:nvCxnSpPr>
          <p:cNvPr id="941" name="Google Shape;941;p57"/>
          <p:cNvCxnSpPr>
            <a:endCxn id="939" idx="3"/>
          </p:cNvCxnSpPr>
          <p:nvPr/>
        </p:nvCxnSpPr>
        <p:spPr>
          <a:xfrm>
            <a:off x="1347274" y="3435486"/>
            <a:ext cx="4800" cy="1160400"/>
          </a:xfrm>
          <a:prstGeom prst="straightConnector1">
            <a:avLst/>
          </a:prstGeom>
          <a:noFill/>
          <a:ln w="9525" cap="flat" cmpd="sng">
            <a:solidFill>
              <a:srgbClr val="1A1A1A"/>
            </a:solidFill>
            <a:prstDash val="dash"/>
            <a:round/>
            <a:headEnd type="none" w="med" len="med"/>
            <a:tailEnd type="none" w="med" len="med"/>
          </a:ln>
        </p:spPr>
      </p:cxnSp>
      <p:cxnSp>
        <p:nvCxnSpPr>
          <p:cNvPr id="942" name="Google Shape;942;p57"/>
          <p:cNvCxnSpPr>
            <a:stCxn id="939" idx="0"/>
          </p:cNvCxnSpPr>
          <p:nvPr/>
        </p:nvCxnSpPr>
        <p:spPr>
          <a:xfrm>
            <a:off x="1352074" y="3425886"/>
            <a:ext cx="3900" cy="786900"/>
          </a:xfrm>
          <a:prstGeom prst="straightConnector1">
            <a:avLst/>
          </a:prstGeom>
          <a:noFill/>
          <a:ln w="19050" cap="flat" cmpd="sng">
            <a:solidFill>
              <a:srgbClr val="FF0000"/>
            </a:solidFill>
            <a:prstDash val="solid"/>
            <a:round/>
            <a:headEnd type="none" w="med" len="med"/>
            <a:tailEnd type="triangle" w="med" len="med"/>
          </a:ln>
        </p:spPr>
      </p:cxnSp>
      <p:sp>
        <p:nvSpPr>
          <p:cNvPr id="943" name="Google Shape;943;p57"/>
          <p:cNvSpPr/>
          <p:nvPr/>
        </p:nvSpPr>
        <p:spPr>
          <a:xfrm>
            <a:off x="752635" y="2046870"/>
            <a:ext cx="1202400" cy="285600"/>
          </a:xfrm>
          <a:prstGeom prst="curvedDownArrow">
            <a:avLst>
              <a:gd name="adj1" fmla="val 25000"/>
              <a:gd name="adj2" fmla="val 50000"/>
              <a:gd name="adj3" fmla="val 25000"/>
            </a:avLst>
          </a:prstGeom>
          <a:solidFill>
            <a:srgbClr val="E9EDEE"/>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7"/>
          <p:cNvSpPr txBox="1"/>
          <p:nvPr/>
        </p:nvSpPr>
        <p:spPr>
          <a:xfrm>
            <a:off x="1135723" y="1630488"/>
            <a:ext cx="423900" cy="48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rgbClr val="0000FF"/>
                </a:solidFill>
                <a:latin typeface="Lato"/>
                <a:ea typeface="Lato"/>
                <a:cs typeface="Lato"/>
                <a:sym typeface="Lato"/>
              </a:rPr>
              <a:t>θ</a:t>
            </a:r>
            <a:endParaRPr sz="2800">
              <a:solidFill>
                <a:srgbClr val="0000FF"/>
              </a:solidFill>
              <a:latin typeface="Lato"/>
              <a:ea typeface="Lato"/>
              <a:cs typeface="Lato"/>
              <a:sym typeface="Lato"/>
            </a:endParaRPr>
          </a:p>
        </p:txBody>
      </p:sp>
      <p:cxnSp>
        <p:nvCxnSpPr>
          <p:cNvPr id="945" name="Google Shape;945;p57"/>
          <p:cNvCxnSpPr>
            <a:stCxn id="939" idx="0"/>
          </p:cNvCxnSpPr>
          <p:nvPr/>
        </p:nvCxnSpPr>
        <p:spPr>
          <a:xfrm flipH="1">
            <a:off x="1030774" y="3425886"/>
            <a:ext cx="321300" cy="1170000"/>
          </a:xfrm>
          <a:prstGeom prst="straightConnector1">
            <a:avLst/>
          </a:prstGeom>
          <a:noFill/>
          <a:ln w="19050" cap="flat" cmpd="sng">
            <a:solidFill>
              <a:srgbClr val="FF0000"/>
            </a:solidFill>
            <a:prstDash val="dash"/>
            <a:round/>
            <a:headEnd type="none" w="med" len="med"/>
            <a:tailEnd type="none" w="med" len="med"/>
          </a:ln>
        </p:spPr>
      </p:cxnSp>
      <p:cxnSp>
        <p:nvCxnSpPr>
          <p:cNvPr id="946" name="Google Shape;946;p57"/>
          <p:cNvCxnSpPr/>
          <p:nvPr/>
        </p:nvCxnSpPr>
        <p:spPr>
          <a:xfrm>
            <a:off x="1355792" y="3430625"/>
            <a:ext cx="321300" cy="1170000"/>
          </a:xfrm>
          <a:prstGeom prst="straightConnector1">
            <a:avLst/>
          </a:prstGeom>
          <a:noFill/>
          <a:ln w="19050" cap="flat" cmpd="sng">
            <a:solidFill>
              <a:srgbClr val="FF0000"/>
            </a:solidFill>
            <a:prstDash val="dash"/>
            <a:round/>
            <a:headEnd type="none" w="med" len="med"/>
            <a:tailEnd type="none" w="med" len="med"/>
          </a:ln>
        </p:spPr>
      </p:cxnSp>
      <p:sp>
        <p:nvSpPr>
          <p:cNvPr id="947" name="Google Shape;947;p57"/>
          <p:cNvSpPr txBox="1"/>
          <p:nvPr/>
        </p:nvSpPr>
        <p:spPr>
          <a:xfrm>
            <a:off x="7941900" y="4319875"/>
            <a:ext cx="1165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Lato"/>
                <a:ea typeface="Lato"/>
                <a:cs typeface="Lato"/>
                <a:sym typeface="Lato"/>
              </a:rPr>
              <a:t>*Not actual collected data</a:t>
            </a:r>
            <a:endParaRPr sz="900">
              <a:latin typeface="Lato"/>
              <a:ea typeface="Lato"/>
              <a:cs typeface="Lato"/>
              <a:sym typeface="Lato"/>
            </a:endParaRPr>
          </a:p>
        </p:txBody>
      </p:sp>
      <p:sp>
        <p:nvSpPr>
          <p:cNvPr id="948" name="Google Shape;948;p5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5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Friction</a:t>
            </a:r>
            <a:endParaRPr/>
          </a:p>
        </p:txBody>
      </p:sp>
      <p:pic>
        <p:nvPicPr>
          <p:cNvPr id="954" name="Google Shape;954;p58"/>
          <p:cNvPicPr preferRelativeResize="0"/>
          <p:nvPr/>
        </p:nvPicPr>
        <p:blipFill>
          <a:blip r:embed="rId3">
            <a:alphaModFix/>
          </a:blip>
          <a:stretch>
            <a:fillRect/>
          </a:stretch>
        </p:blipFill>
        <p:spPr>
          <a:xfrm>
            <a:off x="6915138" y="4070948"/>
            <a:ext cx="483748" cy="935623"/>
          </a:xfrm>
          <a:prstGeom prst="rect">
            <a:avLst/>
          </a:prstGeom>
          <a:noFill/>
          <a:ln>
            <a:noFill/>
          </a:ln>
        </p:spPr>
      </p:pic>
      <p:pic>
        <p:nvPicPr>
          <p:cNvPr id="955" name="Google Shape;955;p58"/>
          <p:cNvPicPr preferRelativeResize="0"/>
          <p:nvPr/>
        </p:nvPicPr>
        <p:blipFill>
          <a:blip r:embed="rId4">
            <a:alphaModFix/>
          </a:blip>
          <a:stretch>
            <a:fillRect/>
          </a:stretch>
        </p:blipFill>
        <p:spPr>
          <a:xfrm>
            <a:off x="5062725" y="4278324"/>
            <a:ext cx="572473" cy="728239"/>
          </a:xfrm>
          <a:prstGeom prst="rect">
            <a:avLst/>
          </a:prstGeom>
          <a:noFill/>
          <a:ln>
            <a:noFill/>
          </a:ln>
        </p:spPr>
      </p:pic>
      <p:grpSp>
        <p:nvGrpSpPr>
          <p:cNvPr id="956" name="Google Shape;956;p58"/>
          <p:cNvGrpSpPr/>
          <p:nvPr/>
        </p:nvGrpSpPr>
        <p:grpSpPr>
          <a:xfrm>
            <a:off x="4079859" y="1129749"/>
            <a:ext cx="3827527" cy="2779896"/>
            <a:chOff x="2844225" y="1573425"/>
            <a:chExt cx="4360363" cy="3312950"/>
          </a:xfrm>
        </p:grpSpPr>
        <p:pic>
          <p:nvPicPr>
            <p:cNvPr id="957" name="Google Shape;957;p58"/>
            <p:cNvPicPr preferRelativeResize="0"/>
            <p:nvPr/>
          </p:nvPicPr>
          <p:blipFill rotWithShape="1">
            <a:blip r:embed="rId5">
              <a:alphaModFix/>
            </a:blip>
            <a:srcRect l="37234" t="13829" r="23060" b="14955"/>
            <a:stretch/>
          </p:blipFill>
          <p:spPr>
            <a:xfrm>
              <a:off x="4284359" y="1695636"/>
              <a:ext cx="2920229" cy="2797624"/>
            </a:xfrm>
            <a:prstGeom prst="rect">
              <a:avLst/>
            </a:prstGeom>
            <a:noFill/>
            <a:ln>
              <a:noFill/>
            </a:ln>
          </p:spPr>
        </p:pic>
        <p:sp>
          <p:nvSpPr>
            <p:cNvPr id="958" name="Google Shape;958;p58"/>
            <p:cNvSpPr/>
            <p:nvPr/>
          </p:nvSpPr>
          <p:spPr>
            <a:xfrm>
              <a:off x="5717789" y="4156399"/>
              <a:ext cx="257400" cy="216900"/>
            </a:xfrm>
            <a:prstGeom prst="ellipse">
              <a:avLst/>
            </a:prstGeom>
            <a:solidFill>
              <a:srgbClr val="FFFFFF"/>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59" name="Google Shape;959;p58"/>
            <p:cNvCxnSpPr>
              <a:stCxn id="958" idx="1"/>
            </p:cNvCxnSpPr>
            <p:nvPr/>
          </p:nvCxnSpPr>
          <p:spPr>
            <a:xfrm rot="10800000">
              <a:off x="4441185" y="2075563"/>
              <a:ext cx="1314300" cy="2112600"/>
            </a:xfrm>
            <a:prstGeom prst="straightConnector1">
              <a:avLst/>
            </a:prstGeom>
            <a:noFill/>
            <a:ln w="19050" cap="flat" cmpd="sng">
              <a:solidFill>
                <a:srgbClr val="1A1A1A"/>
              </a:solidFill>
              <a:prstDash val="dash"/>
              <a:round/>
              <a:headEnd type="none" w="med" len="med"/>
              <a:tailEnd type="none" w="med" len="med"/>
            </a:ln>
          </p:spPr>
        </p:cxnSp>
        <p:cxnSp>
          <p:nvCxnSpPr>
            <p:cNvPr id="960" name="Google Shape;960;p58"/>
            <p:cNvCxnSpPr>
              <a:stCxn id="958" idx="7"/>
            </p:cNvCxnSpPr>
            <p:nvPr/>
          </p:nvCxnSpPr>
          <p:spPr>
            <a:xfrm rot="10800000" flipH="1">
              <a:off x="5937494" y="2093863"/>
              <a:ext cx="1142700" cy="2094300"/>
            </a:xfrm>
            <a:prstGeom prst="straightConnector1">
              <a:avLst/>
            </a:prstGeom>
            <a:noFill/>
            <a:ln w="19050" cap="flat" cmpd="sng">
              <a:solidFill>
                <a:srgbClr val="1A1A1A"/>
              </a:solidFill>
              <a:prstDash val="dash"/>
              <a:round/>
              <a:headEnd type="none" w="med" len="med"/>
              <a:tailEnd type="none" w="med" len="med"/>
            </a:ln>
          </p:spPr>
        </p:cxnSp>
        <p:pic>
          <p:nvPicPr>
            <p:cNvPr id="961" name="Google Shape;961;p58"/>
            <p:cNvPicPr preferRelativeResize="0"/>
            <p:nvPr/>
          </p:nvPicPr>
          <p:blipFill>
            <a:blip r:embed="rId6">
              <a:alphaModFix/>
            </a:blip>
            <a:stretch>
              <a:fillRect/>
            </a:stretch>
          </p:blipFill>
          <p:spPr>
            <a:xfrm rot="5400000">
              <a:off x="5624116" y="4008995"/>
              <a:ext cx="444621" cy="468219"/>
            </a:xfrm>
            <a:prstGeom prst="rect">
              <a:avLst/>
            </a:prstGeom>
            <a:noFill/>
            <a:ln>
              <a:noFill/>
            </a:ln>
          </p:spPr>
        </p:pic>
        <p:sp>
          <p:nvSpPr>
            <p:cNvPr id="962" name="Google Shape;962;p58"/>
            <p:cNvSpPr/>
            <p:nvPr/>
          </p:nvSpPr>
          <p:spPr>
            <a:xfrm rot="5400000">
              <a:off x="5443595" y="614475"/>
              <a:ext cx="601800" cy="2519700"/>
            </a:xfrm>
            <a:prstGeom prst="curvedRightArrow">
              <a:avLst>
                <a:gd name="adj1" fmla="val 25000"/>
                <a:gd name="adj2" fmla="val 50000"/>
                <a:gd name="adj3" fmla="val 25000"/>
              </a:avLst>
            </a:prstGeom>
            <a:solidFill>
              <a:srgbClr val="FF00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63" name="Google Shape;963;p58"/>
            <p:cNvCxnSpPr>
              <a:stCxn id="964" idx="3"/>
              <a:endCxn id="961" idx="2"/>
            </p:cNvCxnSpPr>
            <p:nvPr/>
          </p:nvCxnSpPr>
          <p:spPr>
            <a:xfrm rot="10800000" flipH="1">
              <a:off x="4010625" y="4243025"/>
              <a:ext cx="1601700" cy="313200"/>
            </a:xfrm>
            <a:prstGeom prst="straightConnector1">
              <a:avLst/>
            </a:prstGeom>
            <a:noFill/>
            <a:ln w="19050" cap="flat" cmpd="sng">
              <a:solidFill>
                <a:srgbClr val="FF0000"/>
              </a:solidFill>
              <a:prstDash val="solid"/>
              <a:round/>
              <a:headEnd type="none" w="med" len="med"/>
              <a:tailEnd type="triangle" w="med" len="med"/>
            </a:ln>
          </p:spPr>
        </p:cxnSp>
        <p:sp>
          <p:nvSpPr>
            <p:cNvPr id="965" name="Google Shape;965;p58"/>
            <p:cNvSpPr/>
            <p:nvPr/>
          </p:nvSpPr>
          <p:spPr>
            <a:xfrm>
              <a:off x="5433825" y="2814798"/>
              <a:ext cx="121500" cy="116100"/>
            </a:xfrm>
            <a:prstGeom prst="ellipse">
              <a:avLst/>
            </a:prstGeom>
            <a:solidFill>
              <a:srgbClr val="E9EDEE"/>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58"/>
            <p:cNvSpPr/>
            <p:nvPr/>
          </p:nvSpPr>
          <p:spPr>
            <a:xfrm>
              <a:off x="5975197" y="2814805"/>
              <a:ext cx="121500" cy="116100"/>
            </a:xfrm>
            <a:prstGeom prst="ellipse">
              <a:avLst/>
            </a:prstGeom>
            <a:solidFill>
              <a:srgbClr val="E9EDEE"/>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58"/>
            <p:cNvSpPr/>
            <p:nvPr/>
          </p:nvSpPr>
          <p:spPr>
            <a:xfrm>
              <a:off x="5735639" y="2399043"/>
              <a:ext cx="121500" cy="116100"/>
            </a:xfrm>
            <a:prstGeom prst="ellipse">
              <a:avLst/>
            </a:prstGeom>
            <a:solidFill>
              <a:srgbClr val="E9EDEE"/>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68" name="Google Shape;968;p58"/>
            <p:cNvCxnSpPr>
              <a:stCxn id="969" idx="0"/>
              <a:endCxn id="965" idx="3"/>
            </p:cNvCxnSpPr>
            <p:nvPr/>
          </p:nvCxnSpPr>
          <p:spPr>
            <a:xfrm rot="10800000" flipH="1">
              <a:off x="3806641" y="2913884"/>
              <a:ext cx="1644900" cy="495900"/>
            </a:xfrm>
            <a:prstGeom prst="straightConnector1">
              <a:avLst/>
            </a:prstGeom>
            <a:noFill/>
            <a:ln w="19050" cap="flat" cmpd="sng">
              <a:solidFill>
                <a:srgbClr val="FF0000"/>
              </a:solidFill>
              <a:prstDash val="solid"/>
              <a:round/>
              <a:headEnd type="none" w="med" len="med"/>
              <a:tailEnd type="triangle" w="med" len="med"/>
            </a:ln>
          </p:spPr>
        </p:cxnSp>
        <p:cxnSp>
          <p:nvCxnSpPr>
            <p:cNvPr id="970" name="Google Shape;970;p58"/>
            <p:cNvCxnSpPr>
              <a:stCxn id="969" idx="0"/>
              <a:endCxn id="966" idx="3"/>
            </p:cNvCxnSpPr>
            <p:nvPr/>
          </p:nvCxnSpPr>
          <p:spPr>
            <a:xfrm rot="10800000" flipH="1">
              <a:off x="3806641" y="2913884"/>
              <a:ext cx="2186400" cy="495900"/>
            </a:xfrm>
            <a:prstGeom prst="straightConnector1">
              <a:avLst/>
            </a:prstGeom>
            <a:noFill/>
            <a:ln w="19050" cap="flat" cmpd="sng">
              <a:solidFill>
                <a:srgbClr val="FF0000"/>
              </a:solidFill>
              <a:prstDash val="solid"/>
              <a:round/>
              <a:headEnd type="none" w="med" len="med"/>
              <a:tailEnd type="triangle" w="med" len="med"/>
            </a:ln>
          </p:spPr>
        </p:cxnSp>
        <p:cxnSp>
          <p:nvCxnSpPr>
            <p:cNvPr id="971" name="Google Shape;971;p58"/>
            <p:cNvCxnSpPr>
              <a:stCxn id="969" idx="0"/>
              <a:endCxn id="967" idx="3"/>
            </p:cNvCxnSpPr>
            <p:nvPr/>
          </p:nvCxnSpPr>
          <p:spPr>
            <a:xfrm rot="10800000" flipH="1">
              <a:off x="3806641" y="2498084"/>
              <a:ext cx="1946700" cy="911700"/>
            </a:xfrm>
            <a:prstGeom prst="straightConnector1">
              <a:avLst/>
            </a:prstGeom>
            <a:noFill/>
            <a:ln w="19050" cap="flat" cmpd="sng">
              <a:solidFill>
                <a:srgbClr val="FF0000"/>
              </a:solidFill>
              <a:prstDash val="solid"/>
              <a:round/>
              <a:headEnd type="none" w="med" len="med"/>
              <a:tailEnd type="triangle" w="med" len="med"/>
            </a:ln>
          </p:spPr>
        </p:cxnSp>
        <p:sp>
          <p:nvSpPr>
            <p:cNvPr id="964" name="Google Shape;964;p58"/>
            <p:cNvSpPr txBox="1"/>
            <p:nvPr/>
          </p:nvSpPr>
          <p:spPr>
            <a:xfrm>
              <a:off x="2844225" y="4226075"/>
              <a:ext cx="1166400" cy="660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2"/>
                  </a:solidFill>
                  <a:latin typeface="Lato"/>
                  <a:ea typeface="Lato"/>
                  <a:cs typeface="Lato"/>
                  <a:sym typeface="Lato"/>
                </a:rPr>
                <a:t>Thrust Bearing</a:t>
              </a:r>
              <a:endParaRPr sz="1200">
                <a:solidFill>
                  <a:schemeClr val="dk2"/>
                </a:solidFill>
                <a:latin typeface="Lato"/>
                <a:ea typeface="Lato"/>
                <a:cs typeface="Lato"/>
                <a:sym typeface="Lato"/>
              </a:endParaRPr>
            </a:p>
          </p:txBody>
        </p:sp>
        <p:sp>
          <p:nvSpPr>
            <p:cNvPr id="969" name="Google Shape;969;p58"/>
            <p:cNvSpPr txBox="1"/>
            <p:nvPr/>
          </p:nvSpPr>
          <p:spPr>
            <a:xfrm>
              <a:off x="3328891" y="3409784"/>
              <a:ext cx="955500" cy="660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2"/>
                  </a:solidFill>
                  <a:latin typeface="Lato"/>
                  <a:ea typeface="Lato"/>
                  <a:cs typeface="Lato"/>
                  <a:sym typeface="Lato"/>
                </a:rPr>
                <a:t>Ball Bearings</a:t>
              </a:r>
              <a:endParaRPr sz="1200">
                <a:solidFill>
                  <a:schemeClr val="dk2"/>
                </a:solidFill>
                <a:latin typeface="Lato"/>
                <a:ea typeface="Lato"/>
                <a:cs typeface="Lato"/>
                <a:sym typeface="Lato"/>
              </a:endParaRPr>
            </a:p>
          </p:txBody>
        </p:sp>
      </p:grpSp>
      <p:sp>
        <p:nvSpPr>
          <p:cNvPr id="972" name="Google Shape;972;p58"/>
          <p:cNvSpPr txBox="1"/>
          <p:nvPr/>
        </p:nvSpPr>
        <p:spPr>
          <a:xfrm>
            <a:off x="5896024" y="4429475"/>
            <a:ext cx="715500" cy="369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2"/>
                </a:solidFill>
                <a:latin typeface="Lato"/>
                <a:ea typeface="Lato"/>
                <a:cs typeface="Lato"/>
                <a:sym typeface="Lato"/>
              </a:rPr>
              <a:t>Pulleys</a:t>
            </a:r>
            <a:endParaRPr sz="1200">
              <a:solidFill>
                <a:schemeClr val="dk2"/>
              </a:solidFill>
              <a:latin typeface="Lato"/>
              <a:ea typeface="Lato"/>
              <a:cs typeface="Lato"/>
              <a:sym typeface="Lato"/>
            </a:endParaRPr>
          </a:p>
        </p:txBody>
      </p:sp>
      <p:sp>
        <p:nvSpPr>
          <p:cNvPr id="973" name="Google Shape;973;p58"/>
          <p:cNvSpPr txBox="1">
            <a:spLocks noGrp="1"/>
          </p:cNvSpPr>
          <p:nvPr>
            <p:ph type="body" idx="1"/>
          </p:nvPr>
        </p:nvSpPr>
        <p:spPr>
          <a:xfrm>
            <a:off x="729450" y="1365600"/>
            <a:ext cx="3350400" cy="37779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en" sz="1400" b="1">
                <a:solidFill>
                  <a:schemeClr val="dk2"/>
                </a:solidFill>
              </a:rPr>
              <a:t>Purpose: </a:t>
            </a:r>
            <a:r>
              <a:rPr lang="en" sz="1400">
                <a:solidFill>
                  <a:schemeClr val="dk2"/>
                </a:solidFill>
              </a:rPr>
              <a:t>Validate analytical model and verify </a:t>
            </a:r>
            <a:r>
              <a:rPr lang="en" sz="1400" b="1">
                <a:solidFill>
                  <a:schemeClr val="dk2"/>
                </a:solidFill>
              </a:rPr>
              <a:t>Functional Requirement 3</a:t>
            </a:r>
            <a:endParaRPr sz="1400" b="1">
              <a:solidFill>
                <a:schemeClr val="dk2"/>
              </a:solidFill>
            </a:endParaRPr>
          </a:p>
          <a:p>
            <a:pPr marL="0" lvl="0" indent="0" algn="l" rtl="0">
              <a:lnSpc>
                <a:spcPct val="150000"/>
              </a:lnSpc>
              <a:spcBef>
                <a:spcPts val="200"/>
              </a:spcBef>
              <a:spcAft>
                <a:spcPts val="0"/>
              </a:spcAft>
              <a:buNone/>
            </a:pPr>
            <a:endParaRPr sz="1400">
              <a:solidFill>
                <a:schemeClr val="dk2"/>
              </a:solidFill>
            </a:endParaRPr>
          </a:p>
          <a:p>
            <a:pPr marL="0" lvl="0" indent="0" algn="l" rtl="0">
              <a:lnSpc>
                <a:spcPct val="150000"/>
              </a:lnSpc>
              <a:spcBef>
                <a:spcPts val="200"/>
              </a:spcBef>
              <a:spcAft>
                <a:spcPts val="0"/>
              </a:spcAft>
              <a:buNone/>
            </a:pPr>
            <a:r>
              <a:rPr lang="en" sz="1400" b="1">
                <a:solidFill>
                  <a:schemeClr val="dk2"/>
                </a:solidFill>
              </a:rPr>
              <a:t>F3: </a:t>
            </a:r>
            <a:r>
              <a:rPr lang="en" sz="1400">
                <a:solidFill>
                  <a:schemeClr val="dk2"/>
                </a:solidFill>
              </a:rPr>
              <a:t>The device shall allow for user postural sway by limiting the coefficient of friction present opposite to the direction of sway to 0.3</a:t>
            </a:r>
            <a:endParaRPr sz="1400">
              <a:solidFill>
                <a:schemeClr val="dk2"/>
              </a:solidFill>
            </a:endParaRPr>
          </a:p>
          <a:p>
            <a:pPr marL="0" lvl="0" indent="457200" algn="l" rtl="0">
              <a:lnSpc>
                <a:spcPct val="115000"/>
              </a:lnSpc>
              <a:spcBef>
                <a:spcPts val="200"/>
              </a:spcBef>
              <a:spcAft>
                <a:spcPts val="200"/>
              </a:spcAft>
              <a:buNone/>
            </a:pPr>
            <a:r>
              <a:rPr lang="en" sz="1400">
                <a:solidFill>
                  <a:schemeClr val="dk2"/>
                </a:solidFill>
              </a:rPr>
              <a:t> </a:t>
            </a:r>
            <a:endParaRPr sz="1400">
              <a:solidFill>
                <a:schemeClr val="dk2"/>
              </a:solidFill>
            </a:endParaRPr>
          </a:p>
        </p:txBody>
      </p:sp>
      <p:sp>
        <p:nvSpPr>
          <p:cNvPr id="974" name="Google Shape;974;p5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59"/>
          <p:cNvSpPr txBox="1"/>
          <p:nvPr/>
        </p:nvSpPr>
        <p:spPr>
          <a:xfrm>
            <a:off x="769975" y="688075"/>
            <a:ext cx="7688700" cy="535200"/>
          </a:xfrm>
          <a:prstGeom prst="rect">
            <a:avLst/>
          </a:prstGeom>
          <a:noFill/>
          <a:ln>
            <a:noFill/>
          </a:ln>
        </p:spPr>
        <p:txBody>
          <a:bodyPr spcFirstLastPara="1" wrap="square" lIns="91425" tIns="91425" rIns="91425" bIns="91425" anchor="t" anchorCtr="0">
            <a:normAutofit/>
          </a:bodyPr>
          <a:lstStyle/>
          <a:p>
            <a:pPr marL="0" lvl="0" indent="0" algn="l" rtl="0">
              <a:lnSpc>
                <a:spcPct val="80000"/>
              </a:lnSpc>
              <a:spcBef>
                <a:spcPts val="0"/>
              </a:spcBef>
              <a:spcAft>
                <a:spcPts val="0"/>
              </a:spcAft>
              <a:buNone/>
            </a:pPr>
            <a:r>
              <a:rPr lang="en" sz="2300" b="1">
                <a:solidFill>
                  <a:srgbClr val="1A1A1A"/>
                </a:solidFill>
                <a:latin typeface="Raleway"/>
                <a:ea typeface="Raleway"/>
                <a:cs typeface="Raleway"/>
                <a:sym typeface="Raleway"/>
              </a:rPr>
              <a:t>Friction - Pulley Location</a:t>
            </a:r>
            <a:endParaRPr sz="2300" b="1">
              <a:solidFill>
                <a:srgbClr val="1A1A1A"/>
              </a:solidFill>
              <a:latin typeface="Raleway"/>
              <a:ea typeface="Raleway"/>
              <a:cs typeface="Raleway"/>
              <a:sym typeface="Raleway"/>
            </a:endParaRPr>
          </a:p>
        </p:txBody>
      </p:sp>
      <p:sp>
        <p:nvSpPr>
          <p:cNvPr id="980" name="Google Shape;980;p59"/>
          <p:cNvSpPr txBox="1"/>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a:solidFill>
                  <a:srgbClr val="595959"/>
                </a:solidFill>
                <a:latin typeface="Lato"/>
                <a:ea typeface="Lato"/>
                <a:cs typeface="Lato"/>
                <a:sym typeface="Lato"/>
              </a:rPr>
              <a:t>35</a:t>
            </a:fld>
            <a:endParaRPr sz="1000">
              <a:solidFill>
                <a:srgbClr val="595959"/>
              </a:solidFill>
              <a:latin typeface="Lato"/>
              <a:ea typeface="Lato"/>
              <a:cs typeface="Lato"/>
              <a:sym typeface="Lato"/>
            </a:endParaRPr>
          </a:p>
        </p:txBody>
      </p:sp>
      <p:pic>
        <p:nvPicPr>
          <p:cNvPr id="981" name="Google Shape;981;p59"/>
          <p:cNvPicPr preferRelativeResize="0"/>
          <p:nvPr/>
        </p:nvPicPr>
        <p:blipFill rotWithShape="1">
          <a:blip r:embed="rId3">
            <a:alphaModFix/>
          </a:blip>
          <a:srcRect l="17384" t="31638" r="5963" b="27499"/>
          <a:stretch/>
        </p:blipFill>
        <p:spPr>
          <a:xfrm>
            <a:off x="0" y="1566775"/>
            <a:ext cx="9144000" cy="2741996"/>
          </a:xfrm>
          <a:prstGeom prst="rect">
            <a:avLst/>
          </a:prstGeom>
          <a:noFill/>
          <a:ln>
            <a:noFill/>
          </a:ln>
        </p:spPr>
      </p:pic>
      <p:cxnSp>
        <p:nvCxnSpPr>
          <p:cNvPr id="982" name="Google Shape;982;p59"/>
          <p:cNvCxnSpPr/>
          <p:nvPr/>
        </p:nvCxnSpPr>
        <p:spPr>
          <a:xfrm>
            <a:off x="3838550" y="2841075"/>
            <a:ext cx="1681200" cy="7200"/>
          </a:xfrm>
          <a:prstGeom prst="straightConnector1">
            <a:avLst/>
          </a:prstGeom>
          <a:noFill/>
          <a:ln w="38100" cap="flat" cmpd="sng">
            <a:solidFill>
              <a:srgbClr val="FF0000"/>
            </a:solidFill>
            <a:prstDash val="solid"/>
            <a:round/>
            <a:headEnd type="none" w="med" len="med"/>
            <a:tailEnd type="triangle" w="med" len="med"/>
          </a:ln>
        </p:spPr>
      </p:cxnSp>
      <p:sp>
        <p:nvSpPr>
          <p:cNvPr id="983" name="Google Shape;983;p59"/>
          <p:cNvSpPr txBox="1"/>
          <p:nvPr/>
        </p:nvSpPr>
        <p:spPr>
          <a:xfrm>
            <a:off x="4121250" y="2470950"/>
            <a:ext cx="9015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rgbClr val="FFFFFF"/>
                </a:solidFill>
                <a:latin typeface="Lato"/>
                <a:ea typeface="Lato"/>
                <a:cs typeface="Lato"/>
                <a:sym typeface="Lato"/>
              </a:rPr>
              <a:t>User Leans</a:t>
            </a:r>
            <a:endParaRPr sz="1100">
              <a:solidFill>
                <a:srgbClr val="FFFFFF"/>
              </a:solidFill>
              <a:latin typeface="Lato"/>
              <a:ea typeface="Lato"/>
              <a:cs typeface="Lato"/>
              <a:sym typeface="Lato"/>
            </a:endParaRPr>
          </a:p>
        </p:txBody>
      </p:sp>
      <p:sp>
        <p:nvSpPr>
          <p:cNvPr id="984" name="Google Shape;984;p59"/>
          <p:cNvSpPr txBox="1"/>
          <p:nvPr/>
        </p:nvSpPr>
        <p:spPr>
          <a:xfrm>
            <a:off x="3001213" y="1142025"/>
            <a:ext cx="3231900" cy="861900"/>
          </a:xfrm>
          <a:prstGeom prst="rect">
            <a:avLst/>
          </a:prstGeom>
          <a:noFill/>
          <a:ln>
            <a:noFill/>
          </a:ln>
        </p:spPr>
        <p:txBody>
          <a:bodyPr spcFirstLastPara="1" wrap="square" lIns="91425" tIns="91425" rIns="91425" bIns="91425" anchor="t" anchorCtr="0">
            <a:spAutoFit/>
          </a:bodyPr>
          <a:lstStyle/>
          <a:p>
            <a:pPr marL="457200" lvl="0" indent="-298450" algn="l" rtl="0">
              <a:spcBef>
                <a:spcPts val="0"/>
              </a:spcBef>
              <a:spcAft>
                <a:spcPts val="0"/>
              </a:spcAft>
              <a:buSzPts val="1100"/>
              <a:buFont typeface="Lato"/>
              <a:buChar char="●"/>
            </a:pPr>
            <a:r>
              <a:rPr lang="en" sz="1100">
                <a:latin typeface="Lato"/>
                <a:ea typeface="Lato"/>
                <a:cs typeface="Lato"/>
                <a:sym typeface="Lato"/>
              </a:rPr>
              <a:t>User leans</a:t>
            </a:r>
            <a:endParaRPr sz="1100">
              <a:latin typeface="Lato"/>
              <a:ea typeface="Lato"/>
              <a:cs typeface="Lato"/>
              <a:sym typeface="Lato"/>
            </a:endParaRPr>
          </a:p>
          <a:p>
            <a:pPr marL="457200" lvl="0" indent="-298450" algn="l" rtl="0">
              <a:spcBef>
                <a:spcPts val="0"/>
              </a:spcBef>
              <a:spcAft>
                <a:spcPts val="0"/>
              </a:spcAft>
              <a:buSzPts val="1100"/>
              <a:buFont typeface="Lato"/>
              <a:buChar char="●"/>
            </a:pPr>
            <a:r>
              <a:rPr lang="en" sz="1100">
                <a:latin typeface="Lato"/>
                <a:ea typeface="Lato"/>
                <a:cs typeface="Lato"/>
                <a:sym typeface="Lato"/>
              </a:rPr>
              <a:t>SLA translates and Tether adjusts via pulley system</a:t>
            </a:r>
            <a:endParaRPr sz="1100">
              <a:latin typeface="Lato"/>
              <a:ea typeface="Lato"/>
              <a:cs typeface="Lato"/>
              <a:sym typeface="Lato"/>
            </a:endParaRPr>
          </a:p>
          <a:p>
            <a:pPr marL="457200" lvl="0" indent="-298450" algn="l" rtl="0">
              <a:spcBef>
                <a:spcPts val="0"/>
              </a:spcBef>
              <a:spcAft>
                <a:spcPts val="0"/>
              </a:spcAft>
              <a:buSzPts val="1100"/>
              <a:buFont typeface="Lato"/>
              <a:buChar char="●"/>
            </a:pPr>
            <a:r>
              <a:rPr lang="en" sz="1100">
                <a:latin typeface="Lato"/>
                <a:ea typeface="Lato"/>
                <a:cs typeface="Lato"/>
                <a:sym typeface="Lato"/>
              </a:rPr>
              <a:t>Note location of pulleys</a:t>
            </a:r>
            <a:endParaRPr sz="1100">
              <a:latin typeface="Lato"/>
              <a:ea typeface="Lato"/>
              <a:cs typeface="Lato"/>
              <a:sym typeface="Lato"/>
            </a:endParaRPr>
          </a:p>
        </p:txBody>
      </p:sp>
      <p:cxnSp>
        <p:nvCxnSpPr>
          <p:cNvPr id="985" name="Google Shape;985;p59"/>
          <p:cNvCxnSpPr>
            <a:stCxn id="984" idx="2"/>
            <a:endCxn id="986" idx="7"/>
          </p:cNvCxnSpPr>
          <p:nvPr/>
        </p:nvCxnSpPr>
        <p:spPr>
          <a:xfrm flipH="1">
            <a:off x="2770963" y="2003925"/>
            <a:ext cx="1846200" cy="1109100"/>
          </a:xfrm>
          <a:prstGeom prst="straightConnector1">
            <a:avLst/>
          </a:prstGeom>
          <a:noFill/>
          <a:ln w="19050" cap="flat" cmpd="sng">
            <a:solidFill>
              <a:srgbClr val="FF0000"/>
            </a:solidFill>
            <a:prstDash val="solid"/>
            <a:round/>
            <a:headEnd type="none" w="med" len="med"/>
            <a:tailEnd type="triangle" w="med" len="med"/>
          </a:ln>
        </p:spPr>
      </p:cxnSp>
      <p:cxnSp>
        <p:nvCxnSpPr>
          <p:cNvPr id="987" name="Google Shape;987;p59"/>
          <p:cNvCxnSpPr>
            <a:stCxn id="984" idx="2"/>
            <a:endCxn id="988" idx="1"/>
          </p:cNvCxnSpPr>
          <p:nvPr/>
        </p:nvCxnSpPr>
        <p:spPr>
          <a:xfrm>
            <a:off x="4617163" y="2003925"/>
            <a:ext cx="1803000" cy="1109100"/>
          </a:xfrm>
          <a:prstGeom prst="straightConnector1">
            <a:avLst/>
          </a:prstGeom>
          <a:noFill/>
          <a:ln w="19050" cap="flat" cmpd="sng">
            <a:solidFill>
              <a:srgbClr val="FF0000"/>
            </a:solidFill>
            <a:prstDash val="solid"/>
            <a:round/>
            <a:headEnd type="none" w="med" len="med"/>
            <a:tailEnd type="triangle" w="med" len="med"/>
          </a:ln>
        </p:spPr>
      </p:cxnSp>
      <p:cxnSp>
        <p:nvCxnSpPr>
          <p:cNvPr id="989" name="Google Shape;989;p59"/>
          <p:cNvCxnSpPr/>
          <p:nvPr/>
        </p:nvCxnSpPr>
        <p:spPr>
          <a:xfrm rot="10800000">
            <a:off x="686275" y="2894925"/>
            <a:ext cx="0" cy="1101600"/>
          </a:xfrm>
          <a:prstGeom prst="straightConnector1">
            <a:avLst/>
          </a:prstGeom>
          <a:noFill/>
          <a:ln w="38100" cap="flat" cmpd="sng">
            <a:solidFill>
              <a:srgbClr val="FF0000"/>
            </a:solidFill>
            <a:prstDash val="solid"/>
            <a:round/>
            <a:headEnd type="none" w="med" len="med"/>
            <a:tailEnd type="triangle" w="med" len="med"/>
          </a:ln>
        </p:spPr>
      </p:cxnSp>
      <p:cxnSp>
        <p:nvCxnSpPr>
          <p:cNvPr id="990" name="Google Shape;990;p59"/>
          <p:cNvCxnSpPr/>
          <p:nvPr/>
        </p:nvCxnSpPr>
        <p:spPr>
          <a:xfrm>
            <a:off x="8568150" y="2894900"/>
            <a:ext cx="1500" cy="1065900"/>
          </a:xfrm>
          <a:prstGeom prst="straightConnector1">
            <a:avLst/>
          </a:prstGeom>
          <a:noFill/>
          <a:ln w="38100" cap="flat" cmpd="sng">
            <a:solidFill>
              <a:srgbClr val="FF0000"/>
            </a:solidFill>
            <a:prstDash val="solid"/>
            <a:round/>
            <a:headEnd type="none" w="med" len="med"/>
            <a:tailEnd type="triangle" w="med" len="med"/>
          </a:ln>
        </p:spPr>
      </p:cxnSp>
      <p:sp>
        <p:nvSpPr>
          <p:cNvPr id="986" name="Google Shape;986;p59"/>
          <p:cNvSpPr/>
          <p:nvPr/>
        </p:nvSpPr>
        <p:spPr>
          <a:xfrm>
            <a:off x="2222475" y="3023650"/>
            <a:ext cx="642600" cy="609600"/>
          </a:xfrm>
          <a:prstGeom prst="donut">
            <a:avLst>
              <a:gd name="adj" fmla="val 10671"/>
            </a:avLst>
          </a:prstGeom>
          <a:solidFill>
            <a:srgbClr val="E06666"/>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59"/>
          <p:cNvSpPr/>
          <p:nvPr/>
        </p:nvSpPr>
        <p:spPr>
          <a:xfrm>
            <a:off x="6326000" y="3023650"/>
            <a:ext cx="642600" cy="609600"/>
          </a:xfrm>
          <a:prstGeom prst="donut">
            <a:avLst>
              <a:gd name="adj" fmla="val 10671"/>
            </a:avLst>
          </a:prstGeom>
          <a:solidFill>
            <a:srgbClr val="E06666"/>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59"/>
          <p:cNvSpPr/>
          <p:nvPr/>
        </p:nvSpPr>
        <p:spPr>
          <a:xfrm>
            <a:off x="886150" y="3023650"/>
            <a:ext cx="642600" cy="609600"/>
          </a:xfrm>
          <a:prstGeom prst="donut">
            <a:avLst>
              <a:gd name="adj" fmla="val 10671"/>
            </a:avLst>
          </a:prstGeom>
          <a:solidFill>
            <a:srgbClr val="E06666"/>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59"/>
          <p:cNvSpPr/>
          <p:nvPr/>
        </p:nvSpPr>
        <p:spPr>
          <a:xfrm>
            <a:off x="460000" y="1610250"/>
            <a:ext cx="930000" cy="961500"/>
          </a:xfrm>
          <a:prstGeom prst="donut">
            <a:avLst>
              <a:gd name="adj" fmla="val 5089"/>
            </a:avLst>
          </a:prstGeom>
          <a:solidFill>
            <a:srgbClr val="E06666"/>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9"/>
          <p:cNvSpPr/>
          <p:nvPr/>
        </p:nvSpPr>
        <p:spPr>
          <a:xfrm>
            <a:off x="7667950" y="3023650"/>
            <a:ext cx="642600" cy="609600"/>
          </a:xfrm>
          <a:prstGeom prst="donut">
            <a:avLst>
              <a:gd name="adj" fmla="val 10671"/>
            </a:avLst>
          </a:prstGeom>
          <a:solidFill>
            <a:srgbClr val="E06666"/>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9"/>
          <p:cNvSpPr/>
          <p:nvPr/>
        </p:nvSpPr>
        <p:spPr>
          <a:xfrm>
            <a:off x="7844350" y="1663875"/>
            <a:ext cx="930000" cy="961500"/>
          </a:xfrm>
          <a:prstGeom prst="donut">
            <a:avLst>
              <a:gd name="adj" fmla="val 5089"/>
            </a:avLst>
          </a:prstGeom>
          <a:solidFill>
            <a:srgbClr val="E06666"/>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5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Google Shape;1000;p60"/>
          <p:cNvSpPr txBox="1">
            <a:spLocks noGrp="1"/>
          </p:cNvSpPr>
          <p:nvPr>
            <p:ph type="title"/>
          </p:nvPr>
        </p:nvSpPr>
        <p:spPr>
          <a:xfrm>
            <a:off x="729450" y="5925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Pulley Friction </a:t>
            </a:r>
            <a:endParaRPr/>
          </a:p>
        </p:txBody>
      </p:sp>
      <p:sp>
        <p:nvSpPr>
          <p:cNvPr id="1001" name="Google Shape;1001;p60"/>
          <p:cNvSpPr txBox="1">
            <a:spLocks noGrp="1"/>
          </p:cNvSpPr>
          <p:nvPr>
            <p:ph type="body" idx="1"/>
          </p:nvPr>
        </p:nvSpPr>
        <p:spPr>
          <a:xfrm>
            <a:off x="727650" y="1740850"/>
            <a:ext cx="7688700" cy="30270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Clr>
                <a:schemeClr val="dk2"/>
              </a:buClr>
              <a:buSzPts val="1300"/>
              <a:buAutoNum type="arabicPeriod"/>
            </a:pPr>
            <a:r>
              <a:rPr lang="en">
                <a:solidFill>
                  <a:schemeClr val="dk2"/>
                </a:solidFill>
              </a:rPr>
              <a:t>Build Test Stand</a:t>
            </a:r>
            <a:endParaRPr>
              <a:solidFill>
                <a:schemeClr val="dk2"/>
              </a:solidFill>
            </a:endParaRPr>
          </a:p>
          <a:p>
            <a:pPr marL="457200" lvl="0" indent="-311150" algn="l" rtl="0">
              <a:spcBef>
                <a:spcPts val="1000"/>
              </a:spcBef>
              <a:spcAft>
                <a:spcPts val="0"/>
              </a:spcAft>
              <a:buClr>
                <a:schemeClr val="dk2"/>
              </a:buClr>
              <a:buSzPts val="1300"/>
              <a:buAutoNum type="arabicPeriod"/>
            </a:pPr>
            <a:r>
              <a:rPr lang="en">
                <a:solidFill>
                  <a:schemeClr val="dk2"/>
                </a:solidFill>
              </a:rPr>
              <a:t>Install tether</a:t>
            </a:r>
            <a:endParaRPr>
              <a:solidFill>
                <a:schemeClr val="dk2"/>
              </a:solidFill>
            </a:endParaRPr>
          </a:p>
          <a:p>
            <a:pPr marL="457200" lvl="0" indent="-311150" algn="l" rtl="0">
              <a:spcBef>
                <a:spcPts val="1000"/>
              </a:spcBef>
              <a:spcAft>
                <a:spcPts val="0"/>
              </a:spcAft>
              <a:buClr>
                <a:schemeClr val="dk2"/>
              </a:buClr>
              <a:buSzPts val="1300"/>
              <a:buAutoNum type="arabicPeriod"/>
            </a:pPr>
            <a:r>
              <a:rPr lang="en">
                <a:solidFill>
                  <a:schemeClr val="dk2"/>
                </a:solidFill>
              </a:rPr>
              <a:t>Center tether so that buckets are at identical heights</a:t>
            </a:r>
            <a:endParaRPr>
              <a:solidFill>
                <a:schemeClr val="dk2"/>
              </a:solidFill>
            </a:endParaRPr>
          </a:p>
          <a:p>
            <a:pPr marL="457200" lvl="0" indent="-311150" algn="l" rtl="0">
              <a:spcBef>
                <a:spcPts val="1000"/>
              </a:spcBef>
              <a:spcAft>
                <a:spcPts val="1000"/>
              </a:spcAft>
              <a:buClr>
                <a:schemeClr val="dk2"/>
              </a:buClr>
              <a:buSzPts val="1300"/>
              <a:buAutoNum type="arabicPeriod"/>
            </a:pPr>
            <a:r>
              <a:rPr lang="en">
                <a:solidFill>
                  <a:schemeClr val="dk2"/>
                </a:solidFill>
              </a:rPr>
              <a:t>Incrementally add weight to one side until system displaces</a:t>
            </a:r>
            <a:endParaRPr>
              <a:solidFill>
                <a:schemeClr val="dk2"/>
              </a:solidFill>
            </a:endParaRPr>
          </a:p>
        </p:txBody>
      </p:sp>
      <p:sp>
        <p:nvSpPr>
          <p:cNvPr id="1002" name="Google Shape;1002;p60"/>
          <p:cNvSpPr/>
          <p:nvPr/>
        </p:nvSpPr>
        <p:spPr>
          <a:xfrm>
            <a:off x="5802400" y="874050"/>
            <a:ext cx="2534700" cy="253800"/>
          </a:xfrm>
          <a:prstGeom prst="rect">
            <a:avLst/>
          </a:prstGeom>
          <a:solidFill>
            <a:srgbClr val="96622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60"/>
          <p:cNvSpPr/>
          <p:nvPr/>
        </p:nvSpPr>
        <p:spPr>
          <a:xfrm>
            <a:off x="5916700" y="1129550"/>
            <a:ext cx="181500" cy="12978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60"/>
          <p:cNvSpPr/>
          <p:nvPr/>
        </p:nvSpPr>
        <p:spPr>
          <a:xfrm>
            <a:off x="6992475" y="1176600"/>
            <a:ext cx="275700" cy="268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60"/>
          <p:cNvSpPr/>
          <p:nvPr/>
        </p:nvSpPr>
        <p:spPr>
          <a:xfrm>
            <a:off x="8079425" y="1129550"/>
            <a:ext cx="181500" cy="12978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60"/>
          <p:cNvSpPr/>
          <p:nvPr/>
        </p:nvSpPr>
        <p:spPr>
          <a:xfrm>
            <a:off x="7093350" y="1129550"/>
            <a:ext cx="73950" cy="215150"/>
          </a:xfrm>
          <a:prstGeom prst="flowChartProcess">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60"/>
          <p:cNvSpPr/>
          <p:nvPr/>
        </p:nvSpPr>
        <p:spPr>
          <a:xfrm>
            <a:off x="6557675" y="2010325"/>
            <a:ext cx="582725" cy="215150"/>
          </a:xfrm>
          <a:prstGeom prst="flowChart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x+dx</a:t>
            </a:r>
            <a:endParaRPr>
              <a:latin typeface="Lato"/>
              <a:ea typeface="Lato"/>
              <a:cs typeface="Lato"/>
              <a:sym typeface="Lato"/>
            </a:endParaRPr>
          </a:p>
        </p:txBody>
      </p:sp>
      <p:sp>
        <p:nvSpPr>
          <p:cNvPr id="1008" name="Google Shape;1008;p60"/>
          <p:cNvSpPr/>
          <p:nvPr/>
        </p:nvSpPr>
        <p:spPr>
          <a:xfrm>
            <a:off x="7167300" y="2010325"/>
            <a:ext cx="376525" cy="215150"/>
          </a:xfrm>
          <a:prstGeom prst="flowChart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x</a:t>
            </a:r>
            <a:endParaRPr>
              <a:latin typeface="Lato"/>
              <a:ea typeface="Lato"/>
              <a:cs typeface="Lato"/>
              <a:sym typeface="Lato"/>
            </a:endParaRPr>
          </a:p>
        </p:txBody>
      </p:sp>
      <p:sp>
        <p:nvSpPr>
          <p:cNvPr id="1009" name="Google Shape;1009;p60"/>
          <p:cNvSpPr/>
          <p:nvPr/>
        </p:nvSpPr>
        <p:spPr>
          <a:xfrm>
            <a:off x="6952125" y="1324525"/>
            <a:ext cx="33600" cy="6858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60"/>
          <p:cNvSpPr/>
          <p:nvPr/>
        </p:nvSpPr>
        <p:spPr>
          <a:xfrm>
            <a:off x="7274925" y="1324525"/>
            <a:ext cx="33600" cy="6858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1" name="Google Shape;1011;p60"/>
          <p:cNvPicPr preferRelativeResize="0"/>
          <p:nvPr/>
        </p:nvPicPr>
        <p:blipFill>
          <a:blip r:embed="rId3">
            <a:alphaModFix/>
          </a:blip>
          <a:stretch>
            <a:fillRect/>
          </a:stretch>
        </p:blipFill>
        <p:spPr>
          <a:xfrm>
            <a:off x="2341075" y="3789175"/>
            <a:ext cx="3852087" cy="498600"/>
          </a:xfrm>
          <a:prstGeom prst="rect">
            <a:avLst/>
          </a:prstGeom>
          <a:noFill/>
          <a:ln>
            <a:noFill/>
          </a:ln>
        </p:spPr>
      </p:pic>
      <p:sp>
        <p:nvSpPr>
          <p:cNvPr id="1012" name="Google Shape;1012;p6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6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Friction - Test Setup</a:t>
            </a:r>
            <a:endParaRPr/>
          </a:p>
        </p:txBody>
      </p:sp>
      <p:sp>
        <p:nvSpPr>
          <p:cNvPr id="1018" name="Google Shape;1018;p61"/>
          <p:cNvSpPr txBox="1">
            <a:spLocks noGrp="1"/>
          </p:cNvSpPr>
          <p:nvPr>
            <p:ph type="body" idx="1"/>
          </p:nvPr>
        </p:nvSpPr>
        <p:spPr>
          <a:xfrm>
            <a:off x="729450" y="1313100"/>
            <a:ext cx="2981700" cy="25491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Clr>
                <a:schemeClr val="dk2"/>
              </a:buClr>
              <a:buSzPts val="1300"/>
              <a:buAutoNum type="arabicPeriod"/>
            </a:pPr>
            <a:r>
              <a:rPr lang="en">
                <a:solidFill>
                  <a:schemeClr val="dk2"/>
                </a:solidFill>
              </a:rPr>
              <a:t>Testing fixture with 90 degree pulley</a:t>
            </a:r>
            <a:endParaRPr>
              <a:solidFill>
                <a:schemeClr val="dk2"/>
              </a:solidFill>
            </a:endParaRPr>
          </a:p>
          <a:p>
            <a:pPr marL="457200" lvl="0" indent="-311150" algn="l" rtl="0">
              <a:spcBef>
                <a:spcPts val="1000"/>
              </a:spcBef>
              <a:spcAft>
                <a:spcPts val="0"/>
              </a:spcAft>
              <a:buClr>
                <a:schemeClr val="dk2"/>
              </a:buClr>
              <a:buSzPts val="1300"/>
              <a:buAutoNum type="arabicPeriod"/>
            </a:pPr>
            <a:r>
              <a:rPr lang="en">
                <a:solidFill>
                  <a:schemeClr val="dk2"/>
                </a:solidFill>
              </a:rPr>
              <a:t>Tether connects to left side of diving board shown in </a:t>
            </a:r>
            <a:r>
              <a:rPr lang="en" b="1">
                <a:solidFill>
                  <a:srgbClr val="FF0000"/>
                </a:solidFill>
              </a:rPr>
              <a:t>RED</a:t>
            </a:r>
            <a:endParaRPr b="1">
              <a:solidFill>
                <a:srgbClr val="FF0000"/>
              </a:solidFill>
            </a:endParaRPr>
          </a:p>
          <a:p>
            <a:pPr marL="914400" lvl="1" indent="-298450" algn="l" rtl="0">
              <a:spcBef>
                <a:spcPts val="1000"/>
              </a:spcBef>
              <a:spcAft>
                <a:spcPts val="0"/>
              </a:spcAft>
              <a:buClr>
                <a:schemeClr val="dk2"/>
              </a:buClr>
              <a:buSzPts val="1100"/>
              <a:buChar char="○"/>
            </a:pPr>
            <a:r>
              <a:rPr lang="en">
                <a:solidFill>
                  <a:schemeClr val="dk2"/>
                </a:solidFill>
              </a:rPr>
              <a:t>Other end of pulley connected to counter weight, labelled “X”</a:t>
            </a:r>
            <a:endParaRPr>
              <a:solidFill>
                <a:schemeClr val="dk2"/>
              </a:solidFill>
            </a:endParaRPr>
          </a:p>
          <a:p>
            <a:pPr marL="457200" lvl="0" indent="-311150" algn="l" rtl="0">
              <a:spcBef>
                <a:spcPts val="1000"/>
              </a:spcBef>
              <a:spcAft>
                <a:spcPts val="1000"/>
              </a:spcAft>
              <a:buClr>
                <a:schemeClr val="dk2"/>
              </a:buClr>
              <a:buSzPts val="1300"/>
              <a:buAutoNum type="arabicPeriod"/>
            </a:pPr>
            <a:r>
              <a:rPr lang="en">
                <a:solidFill>
                  <a:schemeClr val="dk2"/>
                </a:solidFill>
              </a:rPr>
              <a:t>Dummy load placed on rotating diving board to simulate user’s weight</a:t>
            </a:r>
            <a:endParaRPr>
              <a:solidFill>
                <a:schemeClr val="dk2"/>
              </a:solidFill>
            </a:endParaRPr>
          </a:p>
        </p:txBody>
      </p:sp>
      <p:pic>
        <p:nvPicPr>
          <p:cNvPr id="1019" name="Google Shape;1019;p61"/>
          <p:cNvPicPr preferRelativeResize="0"/>
          <p:nvPr/>
        </p:nvPicPr>
        <p:blipFill>
          <a:blip r:embed="rId3">
            <a:alphaModFix/>
          </a:blip>
          <a:stretch>
            <a:fillRect/>
          </a:stretch>
        </p:blipFill>
        <p:spPr>
          <a:xfrm>
            <a:off x="4194524" y="1168048"/>
            <a:ext cx="4869027" cy="2498225"/>
          </a:xfrm>
          <a:prstGeom prst="rect">
            <a:avLst/>
          </a:prstGeom>
          <a:noFill/>
          <a:ln>
            <a:noFill/>
          </a:ln>
        </p:spPr>
      </p:pic>
      <p:sp>
        <p:nvSpPr>
          <p:cNvPr id="1020" name="Google Shape;1020;p61"/>
          <p:cNvSpPr/>
          <p:nvPr/>
        </p:nvSpPr>
        <p:spPr>
          <a:xfrm>
            <a:off x="4007575" y="2543525"/>
            <a:ext cx="1472100" cy="109500"/>
          </a:xfrm>
          <a:prstGeom prst="rect">
            <a:avLst/>
          </a:prstGeom>
          <a:solidFill>
            <a:srgbClr val="96622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61"/>
          <p:cNvSpPr/>
          <p:nvPr/>
        </p:nvSpPr>
        <p:spPr>
          <a:xfrm>
            <a:off x="4605775" y="2718225"/>
            <a:ext cx="206100" cy="206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61"/>
          <p:cNvSpPr/>
          <p:nvPr/>
        </p:nvSpPr>
        <p:spPr>
          <a:xfrm>
            <a:off x="4671850" y="2653025"/>
            <a:ext cx="73950" cy="215150"/>
          </a:xfrm>
          <a:prstGeom prst="flowChartProcess">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61"/>
          <p:cNvSpPr/>
          <p:nvPr/>
        </p:nvSpPr>
        <p:spPr>
          <a:xfrm>
            <a:off x="4044850" y="2624800"/>
            <a:ext cx="149700" cy="906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61"/>
          <p:cNvSpPr/>
          <p:nvPr/>
        </p:nvSpPr>
        <p:spPr>
          <a:xfrm>
            <a:off x="5255600" y="2624800"/>
            <a:ext cx="149700" cy="906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61"/>
          <p:cNvSpPr/>
          <p:nvPr/>
        </p:nvSpPr>
        <p:spPr>
          <a:xfrm>
            <a:off x="4804850" y="2762250"/>
            <a:ext cx="1100700" cy="564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61"/>
          <p:cNvSpPr/>
          <p:nvPr/>
        </p:nvSpPr>
        <p:spPr>
          <a:xfrm rot="5400000">
            <a:off x="4380000" y="2938650"/>
            <a:ext cx="409200" cy="564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61"/>
          <p:cNvSpPr/>
          <p:nvPr/>
        </p:nvSpPr>
        <p:spPr>
          <a:xfrm>
            <a:off x="4430900" y="3164400"/>
            <a:ext cx="314900" cy="282225"/>
          </a:xfrm>
          <a:prstGeom prst="flowChartProcess">
            <a:avLst/>
          </a:prstGeom>
          <a:solidFill>
            <a:srgbClr val="9E9E9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X</a:t>
            </a:r>
            <a:endParaRPr>
              <a:latin typeface="Lato"/>
              <a:ea typeface="Lato"/>
              <a:cs typeface="Lato"/>
              <a:sym typeface="Lato"/>
            </a:endParaRPr>
          </a:p>
        </p:txBody>
      </p:sp>
      <p:sp>
        <p:nvSpPr>
          <p:cNvPr id="1028" name="Google Shape;1028;p61"/>
          <p:cNvSpPr/>
          <p:nvPr/>
        </p:nvSpPr>
        <p:spPr>
          <a:xfrm>
            <a:off x="5729125" y="3584225"/>
            <a:ext cx="747900" cy="40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Pulley</a:t>
            </a:r>
            <a:endParaRPr>
              <a:latin typeface="Lato"/>
              <a:ea typeface="Lato"/>
              <a:cs typeface="Lato"/>
              <a:sym typeface="Lato"/>
            </a:endParaRPr>
          </a:p>
        </p:txBody>
      </p:sp>
      <p:sp>
        <p:nvSpPr>
          <p:cNvPr id="1029" name="Google Shape;1029;p61"/>
          <p:cNvSpPr/>
          <p:nvPr/>
        </p:nvSpPr>
        <p:spPr>
          <a:xfrm rot="-8457949">
            <a:off x="4785498" y="3258825"/>
            <a:ext cx="1089897" cy="109403"/>
          </a:xfrm>
          <a:prstGeom prst="rightArrow">
            <a:avLst>
              <a:gd name="adj1" fmla="val 50000"/>
              <a:gd name="adj2" fmla="val 50000"/>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61"/>
          <p:cNvSpPr/>
          <p:nvPr/>
        </p:nvSpPr>
        <p:spPr>
          <a:xfrm>
            <a:off x="4198050" y="1478850"/>
            <a:ext cx="747900" cy="40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Tether</a:t>
            </a:r>
            <a:endParaRPr>
              <a:latin typeface="Lato"/>
              <a:ea typeface="Lato"/>
              <a:cs typeface="Lato"/>
              <a:sym typeface="Lato"/>
            </a:endParaRPr>
          </a:p>
        </p:txBody>
      </p:sp>
      <p:sp>
        <p:nvSpPr>
          <p:cNvPr id="1031" name="Google Shape;1031;p61"/>
          <p:cNvSpPr/>
          <p:nvPr/>
        </p:nvSpPr>
        <p:spPr>
          <a:xfrm rot="2695807">
            <a:off x="4624888" y="2254120"/>
            <a:ext cx="1217427" cy="109460"/>
          </a:xfrm>
          <a:prstGeom prst="rightArrow">
            <a:avLst>
              <a:gd name="adj1" fmla="val 50000"/>
              <a:gd name="adj2" fmla="val 50000"/>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61"/>
          <p:cNvSpPr/>
          <p:nvPr/>
        </p:nvSpPr>
        <p:spPr>
          <a:xfrm>
            <a:off x="3857875" y="3900225"/>
            <a:ext cx="915600" cy="40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Testing Load</a:t>
            </a:r>
            <a:endParaRPr>
              <a:latin typeface="Lato"/>
              <a:ea typeface="Lato"/>
              <a:cs typeface="Lato"/>
              <a:sym typeface="Lato"/>
            </a:endParaRPr>
          </a:p>
        </p:txBody>
      </p:sp>
      <p:sp>
        <p:nvSpPr>
          <p:cNvPr id="1033" name="Google Shape;1033;p61"/>
          <p:cNvSpPr/>
          <p:nvPr/>
        </p:nvSpPr>
        <p:spPr>
          <a:xfrm rot="-3696903">
            <a:off x="4063775" y="3618656"/>
            <a:ext cx="456254" cy="109538"/>
          </a:xfrm>
          <a:prstGeom prst="rightArrow">
            <a:avLst>
              <a:gd name="adj1" fmla="val 50000"/>
              <a:gd name="adj2" fmla="val 50000"/>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61"/>
          <p:cNvSpPr/>
          <p:nvPr/>
        </p:nvSpPr>
        <p:spPr>
          <a:xfrm>
            <a:off x="6131275" y="2227050"/>
            <a:ext cx="811400" cy="535200"/>
          </a:xfrm>
          <a:prstGeom prst="flowChartProcess">
            <a:avLst/>
          </a:prstGeom>
          <a:solidFill>
            <a:srgbClr val="9E9E9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Dummy Load</a:t>
            </a:r>
            <a:endParaRPr>
              <a:latin typeface="Lato"/>
              <a:ea typeface="Lato"/>
              <a:cs typeface="Lato"/>
              <a:sym typeface="Lato"/>
            </a:endParaRPr>
          </a:p>
        </p:txBody>
      </p:sp>
      <p:sp>
        <p:nvSpPr>
          <p:cNvPr id="1035" name="Google Shape;1035;p6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p6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Friction - Testing</a:t>
            </a:r>
            <a:endParaRPr/>
          </a:p>
        </p:txBody>
      </p:sp>
      <p:sp>
        <p:nvSpPr>
          <p:cNvPr id="1041" name="Google Shape;1041;p62"/>
          <p:cNvSpPr txBox="1">
            <a:spLocks noGrp="1"/>
          </p:cNvSpPr>
          <p:nvPr>
            <p:ph type="body" idx="1"/>
          </p:nvPr>
        </p:nvSpPr>
        <p:spPr>
          <a:xfrm>
            <a:off x="334425" y="1224750"/>
            <a:ext cx="3523500" cy="3128400"/>
          </a:xfrm>
          <a:prstGeom prst="rect">
            <a:avLst/>
          </a:prstGeom>
        </p:spPr>
        <p:txBody>
          <a:bodyPr spcFirstLastPara="1" wrap="square" lIns="91425" tIns="91425" rIns="91425" bIns="91425" anchor="t" anchorCtr="0">
            <a:normAutofit/>
          </a:bodyPr>
          <a:lstStyle/>
          <a:p>
            <a:pPr marL="457200" lvl="0" indent="-311150" algn="l" rtl="0">
              <a:lnSpc>
                <a:spcPct val="115000"/>
              </a:lnSpc>
              <a:spcBef>
                <a:spcPts val="0"/>
              </a:spcBef>
              <a:spcAft>
                <a:spcPts val="0"/>
              </a:spcAft>
              <a:buClr>
                <a:schemeClr val="dk2"/>
              </a:buClr>
              <a:buSzPts val="1300"/>
              <a:buAutoNum type="arabicPeriod"/>
            </a:pPr>
            <a:r>
              <a:rPr lang="en">
                <a:solidFill>
                  <a:schemeClr val="dk2"/>
                </a:solidFill>
              </a:rPr>
              <a:t>As we load the counterweight</a:t>
            </a:r>
            <a:endParaRPr>
              <a:solidFill>
                <a:schemeClr val="dk2"/>
              </a:solidFill>
            </a:endParaRPr>
          </a:p>
          <a:p>
            <a:pPr marL="914400" lvl="1" indent="-298450" algn="l" rtl="0">
              <a:lnSpc>
                <a:spcPct val="115000"/>
              </a:lnSpc>
              <a:spcBef>
                <a:spcPts val="1000"/>
              </a:spcBef>
              <a:spcAft>
                <a:spcPts val="0"/>
              </a:spcAft>
              <a:buClr>
                <a:schemeClr val="dk2"/>
              </a:buClr>
              <a:buSzPts val="1100"/>
              <a:buChar char="○"/>
            </a:pPr>
            <a:r>
              <a:rPr lang="en">
                <a:solidFill>
                  <a:schemeClr val="dk2"/>
                </a:solidFill>
              </a:rPr>
              <a:t>Diving board rotates at some minimum testing load “X”</a:t>
            </a:r>
            <a:endParaRPr>
              <a:solidFill>
                <a:schemeClr val="dk2"/>
              </a:solidFill>
            </a:endParaRPr>
          </a:p>
          <a:p>
            <a:pPr marL="457200" lvl="0" indent="-311150" algn="l" rtl="0">
              <a:lnSpc>
                <a:spcPct val="115000"/>
              </a:lnSpc>
              <a:spcBef>
                <a:spcPts val="1000"/>
              </a:spcBef>
              <a:spcAft>
                <a:spcPts val="0"/>
              </a:spcAft>
              <a:buClr>
                <a:schemeClr val="dk2"/>
              </a:buClr>
              <a:buSzPts val="1300"/>
              <a:buAutoNum type="arabicPeriod"/>
            </a:pPr>
            <a:r>
              <a:rPr lang="en">
                <a:solidFill>
                  <a:schemeClr val="dk2"/>
                </a:solidFill>
              </a:rPr>
              <a:t>Then we have</a:t>
            </a:r>
            <a:endParaRPr>
              <a:solidFill>
                <a:schemeClr val="dk2"/>
              </a:solidFill>
            </a:endParaRPr>
          </a:p>
          <a:p>
            <a:pPr marL="914400" lvl="1" indent="-298450" algn="l" rtl="0">
              <a:lnSpc>
                <a:spcPct val="115000"/>
              </a:lnSpc>
              <a:spcBef>
                <a:spcPts val="1000"/>
              </a:spcBef>
              <a:spcAft>
                <a:spcPts val="0"/>
              </a:spcAft>
              <a:buClr>
                <a:schemeClr val="dk2"/>
              </a:buClr>
              <a:buSzPts val="1100"/>
              <a:buChar char="○"/>
            </a:pPr>
            <a:endParaRPr>
              <a:solidFill>
                <a:schemeClr val="dk2"/>
              </a:solidFill>
            </a:endParaRPr>
          </a:p>
          <a:p>
            <a:pPr marL="914400" lvl="1" indent="-298450" algn="l" rtl="0">
              <a:lnSpc>
                <a:spcPct val="115000"/>
              </a:lnSpc>
              <a:spcBef>
                <a:spcPts val="1000"/>
              </a:spcBef>
              <a:spcAft>
                <a:spcPts val="0"/>
              </a:spcAft>
              <a:buClr>
                <a:schemeClr val="dk2"/>
              </a:buClr>
              <a:buSzPts val="1100"/>
              <a:buChar char="○"/>
            </a:pPr>
            <a:endParaRPr>
              <a:solidFill>
                <a:schemeClr val="dk2"/>
              </a:solidFill>
            </a:endParaRPr>
          </a:p>
          <a:p>
            <a:pPr marL="457200" lvl="0" indent="-311150" algn="l" rtl="0">
              <a:lnSpc>
                <a:spcPct val="115000"/>
              </a:lnSpc>
              <a:spcBef>
                <a:spcPts val="1000"/>
              </a:spcBef>
              <a:spcAft>
                <a:spcPts val="0"/>
              </a:spcAft>
              <a:buClr>
                <a:schemeClr val="dk2"/>
              </a:buClr>
              <a:buSzPts val="1300"/>
              <a:buAutoNum type="arabicPeriod"/>
            </a:pPr>
            <a:r>
              <a:rPr lang="en">
                <a:solidFill>
                  <a:schemeClr val="dk2"/>
                </a:solidFill>
              </a:rPr>
              <a:t>Where W</a:t>
            </a:r>
            <a:r>
              <a:rPr lang="en" baseline="-25000">
                <a:solidFill>
                  <a:schemeClr val="dk2"/>
                </a:solidFill>
              </a:rPr>
              <a:t>LOAD</a:t>
            </a:r>
            <a:r>
              <a:rPr lang="en">
                <a:solidFill>
                  <a:schemeClr val="dk2"/>
                </a:solidFill>
              </a:rPr>
              <a:t> is just the Dummy Load</a:t>
            </a:r>
            <a:endParaRPr>
              <a:solidFill>
                <a:schemeClr val="dk2"/>
              </a:solidFill>
            </a:endParaRPr>
          </a:p>
          <a:p>
            <a:pPr marL="457200" lvl="0" indent="-311150" algn="l" rtl="0">
              <a:lnSpc>
                <a:spcPct val="115000"/>
              </a:lnSpc>
              <a:spcBef>
                <a:spcPts val="1000"/>
              </a:spcBef>
              <a:spcAft>
                <a:spcPts val="1000"/>
              </a:spcAft>
              <a:buClr>
                <a:schemeClr val="dk2"/>
              </a:buClr>
              <a:buSzPts val="1300"/>
              <a:buAutoNum type="arabicPeriod"/>
            </a:pPr>
            <a:r>
              <a:rPr lang="en">
                <a:solidFill>
                  <a:schemeClr val="dk2"/>
                </a:solidFill>
              </a:rPr>
              <a:t>Functional Requirement 3 requires this coefficient is always less than 0.3</a:t>
            </a:r>
            <a:endParaRPr>
              <a:solidFill>
                <a:schemeClr val="dk2"/>
              </a:solidFill>
            </a:endParaRPr>
          </a:p>
        </p:txBody>
      </p:sp>
      <p:pic>
        <p:nvPicPr>
          <p:cNvPr id="1042" name="Google Shape;1042;p62"/>
          <p:cNvPicPr preferRelativeResize="0"/>
          <p:nvPr/>
        </p:nvPicPr>
        <p:blipFill>
          <a:blip r:embed="rId3">
            <a:alphaModFix/>
          </a:blip>
          <a:stretch>
            <a:fillRect/>
          </a:stretch>
        </p:blipFill>
        <p:spPr>
          <a:xfrm>
            <a:off x="4194524" y="1168048"/>
            <a:ext cx="4869027" cy="2498225"/>
          </a:xfrm>
          <a:prstGeom prst="rect">
            <a:avLst/>
          </a:prstGeom>
          <a:noFill/>
          <a:ln>
            <a:noFill/>
          </a:ln>
        </p:spPr>
      </p:pic>
      <p:sp>
        <p:nvSpPr>
          <p:cNvPr id="1043" name="Google Shape;1043;p62"/>
          <p:cNvSpPr/>
          <p:nvPr/>
        </p:nvSpPr>
        <p:spPr>
          <a:xfrm>
            <a:off x="4007575" y="2543525"/>
            <a:ext cx="1472100" cy="109500"/>
          </a:xfrm>
          <a:prstGeom prst="rect">
            <a:avLst/>
          </a:prstGeom>
          <a:solidFill>
            <a:srgbClr val="96622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62"/>
          <p:cNvSpPr/>
          <p:nvPr/>
        </p:nvSpPr>
        <p:spPr>
          <a:xfrm>
            <a:off x="4605775" y="2718225"/>
            <a:ext cx="206100" cy="206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62"/>
          <p:cNvSpPr/>
          <p:nvPr/>
        </p:nvSpPr>
        <p:spPr>
          <a:xfrm>
            <a:off x="4671850" y="2653025"/>
            <a:ext cx="73950" cy="215150"/>
          </a:xfrm>
          <a:prstGeom prst="flowChartProcess">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62"/>
          <p:cNvSpPr/>
          <p:nvPr/>
        </p:nvSpPr>
        <p:spPr>
          <a:xfrm>
            <a:off x="4044850" y="2624800"/>
            <a:ext cx="149700" cy="906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62"/>
          <p:cNvSpPr/>
          <p:nvPr/>
        </p:nvSpPr>
        <p:spPr>
          <a:xfrm>
            <a:off x="5255600" y="2624800"/>
            <a:ext cx="149700" cy="906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62"/>
          <p:cNvSpPr/>
          <p:nvPr/>
        </p:nvSpPr>
        <p:spPr>
          <a:xfrm>
            <a:off x="4804850" y="2762250"/>
            <a:ext cx="1100700" cy="564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62"/>
          <p:cNvSpPr/>
          <p:nvPr/>
        </p:nvSpPr>
        <p:spPr>
          <a:xfrm rot="5400000">
            <a:off x="4380000" y="2938650"/>
            <a:ext cx="409200" cy="564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62"/>
          <p:cNvSpPr/>
          <p:nvPr/>
        </p:nvSpPr>
        <p:spPr>
          <a:xfrm>
            <a:off x="4430900" y="3164400"/>
            <a:ext cx="314900" cy="282225"/>
          </a:xfrm>
          <a:prstGeom prst="flowChartProcess">
            <a:avLst/>
          </a:prstGeom>
          <a:solidFill>
            <a:srgbClr val="9E9E9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Lato"/>
                <a:ea typeface="Lato"/>
                <a:cs typeface="Lato"/>
                <a:sym typeface="Lato"/>
              </a:rPr>
              <a:t>X</a:t>
            </a:r>
            <a:endParaRPr>
              <a:solidFill>
                <a:schemeClr val="dk2"/>
              </a:solidFill>
              <a:latin typeface="Lato"/>
              <a:ea typeface="Lato"/>
              <a:cs typeface="Lato"/>
              <a:sym typeface="Lato"/>
            </a:endParaRPr>
          </a:p>
        </p:txBody>
      </p:sp>
      <p:sp>
        <p:nvSpPr>
          <p:cNvPr id="1051" name="Google Shape;1051;p62"/>
          <p:cNvSpPr/>
          <p:nvPr/>
        </p:nvSpPr>
        <p:spPr>
          <a:xfrm>
            <a:off x="5729125" y="3584225"/>
            <a:ext cx="747900" cy="40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Lato"/>
                <a:ea typeface="Lato"/>
                <a:cs typeface="Lato"/>
                <a:sym typeface="Lato"/>
              </a:rPr>
              <a:t>Pulley</a:t>
            </a:r>
            <a:endParaRPr>
              <a:solidFill>
                <a:schemeClr val="dk2"/>
              </a:solidFill>
              <a:latin typeface="Lato"/>
              <a:ea typeface="Lato"/>
              <a:cs typeface="Lato"/>
              <a:sym typeface="Lato"/>
            </a:endParaRPr>
          </a:p>
        </p:txBody>
      </p:sp>
      <p:sp>
        <p:nvSpPr>
          <p:cNvPr id="1052" name="Google Shape;1052;p62"/>
          <p:cNvSpPr/>
          <p:nvPr/>
        </p:nvSpPr>
        <p:spPr>
          <a:xfrm rot="-8457949">
            <a:off x="4785498" y="3258825"/>
            <a:ext cx="1089897" cy="109403"/>
          </a:xfrm>
          <a:prstGeom prst="rightArrow">
            <a:avLst>
              <a:gd name="adj1" fmla="val 50000"/>
              <a:gd name="adj2" fmla="val 50000"/>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62"/>
          <p:cNvSpPr/>
          <p:nvPr/>
        </p:nvSpPr>
        <p:spPr>
          <a:xfrm>
            <a:off x="4198050" y="1478850"/>
            <a:ext cx="747900" cy="40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Lato"/>
                <a:ea typeface="Lato"/>
                <a:cs typeface="Lato"/>
                <a:sym typeface="Lato"/>
              </a:rPr>
              <a:t>Tether</a:t>
            </a:r>
            <a:endParaRPr>
              <a:solidFill>
                <a:schemeClr val="dk2"/>
              </a:solidFill>
              <a:latin typeface="Lato"/>
              <a:ea typeface="Lato"/>
              <a:cs typeface="Lato"/>
              <a:sym typeface="Lato"/>
            </a:endParaRPr>
          </a:p>
        </p:txBody>
      </p:sp>
      <p:sp>
        <p:nvSpPr>
          <p:cNvPr id="1054" name="Google Shape;1054;p62"/>
          <p:cNvSpPr/>
          <p:nvPr/>
        </p:nvSpPr>
        <p:spPr>
          <a:xfrm rot="2695807">
            <a:off x="4624888" y="2254120"/>
            <a:ext cx="1217427" cy="109460"/>
          </a:xfrm>
          <a:prstGeom prst="rightArrow">
            <a:avLst>
              <a:gd name="adj1" fmla="val 50000"/>
              <a:gd name="adj2" fmla="val 50000"/>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62"/>
          <p:cNvSpPr/>
          <p:nvPr/>
        </p:nvSpPr>
        <p:spPr>
          <a:xfrm rot="-3696903">
            <a:off x="4063775" y="3618656"/>
            <a:ext cx="456254" cy="109538"/>
          </a:xfrm>
          <a:prstGeom prst="rightArrow">
            <a:avLst>
              <a:gd name="adj1" fmla="val 50000"/>
              <a:gd name="adj2" fmla="val 50000"/>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62"/>
          <p:cNvSpPr txBox="1"/>
          <p:nvPr/>
        </p:nvSpPr>
        <p:spPr>
          <a:xfrm>
            <a:off x="5405300" y="4166100"/>
            <a:ext cx="3160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2"/>
                </a:solidFill>
                <a:latin typeface="Lato"/>
                <a:ea typeface="Lato"/>
                <a:cs typeface="Lato"/>
                <a:sym typeface="Lato"/>
              </a:rPr>
              <a:t>Note:</a:t>
            </a:r>
            <a:r>
              <a:rPr lang="en">
                <a:solidFill>
                  <a:schemeClr val="dk2"/>
                </a:solidFill>
                <a:latin typeface="Lato"/>
                <a:ea typeface="Lato"/>
                <a:cs typeface="Lato"/>
                <a:sym typeface="Lato"/>
              </a:rPr>
              <a:t> X represents the minimum input force from user required to overcome friction and “fall”</a:t>
            </a:r>
            <a:endParaRPr>
              <a:solidFill>
                <a:schemeClr val="dk2"/>
              </a:solidFill>
              <a:latin typeface="Lato"/>
              <a:ea typeface="Lato"/>
              <a:cs typeface="Lato"/>
              <a:sym typeface="Lato"/>
            </a:endParaRPr>
          </a:p>
        </p:txBody>
      </p:sp>
      <p:sp>
        <p:nvSpPr>
          <p:cNvPr id="1057" name="Google Shape;1057;p62"/>
          <p:cNvSpPr/>
          <p:nvPr/>
        </p:nvSpPr>
        <p:spPr>
          <a:xfrm>
            <a:off x="6131275" y="2227050"/>
            <a:ext cx="811400" cy="535200"/>
          </a:xfrm>
          <a:prstGeom prst="flowChartProcess">
            <a:avLst/>
          </a:prstGeom>
          <a:solidFill>
            <a:srgbClr val="9E9E9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Lato"/>
                <a:ea typeface="Lato"/>
                <a:cs typeface="Lato"/>
                <a:sym typeface="Lato"/>
              </a:rPr>
              <a:t>Dummy Load</a:t>
            </a:r>
            <a:endParaRPr>
              <a:solidFill>
                <a:schemeClr val="dk2"/>
              </a:solidFill>
              <a:latin typeface="Lato"/>
              <a:ea typeface="Lato"/>
              <a:cs typeface="Lato"/>
              <a:sym typeface="Lato"/>
            </a:endParaRPr>
          </a:p>
        </p:txBody>
      </p:sp>
      <p:pic>
        <p:nvPicPr>
          <p:cNvPr id="1058" name="Google Shape;1058;p62"/>
          <p:cNvPicPr preferRelativeResize="0"/>
          <p:nvPr/>
        </p:nvPicPr>
        <p:blipFill>
          <a:blip r:embed="rId4">
            <a:alphaModFix/>
          </a:blip>
          <a:stretch>
            <a:fillRect/>
          </a:stretch>
        </p:blipFill>
        <p:spPr>
          <a:xfrm>
            <a:off x="1239600" y="2525600"/>
            <a:ext cx="939300" cy="288194"/>
          </a:xfrm>
          <a:prstGeom prst="rect">
            <a:avLst/>
          </a:prstGeom>
          <a:noFill/>
          <a:ln>
            <a:noFill/>
          </a:ln>
        </p:spPr>
      </p:pic>
      <p:pic>
        <p:nvPicPr>
          <p:cNvPr id="1059" name="Google Shape;1059;p62"/>
          <p:cNvPicPr preferRelativeResize="0"/>
          <p:nvPr/>
        </p:nvPicPr>
        <p:blipFill>
          <a:blip r:embed="rId5">
            <a:alphaModFix/>
          </a:blip>
          <a:stretch>
            <a:fillRect/>
          </a:stretch>
        </p:blipFill>
        <p:spPr>
          <a:xfrm>
            <a:off x="1230975" y="2818650"/>
            <a:ext cx="2217472" cy="282225"/>
          </a:xfrm>
          <a:prstGeom prst="rect">
            <a:avLst/>
          </a:prstGeom>
          <a:noFill/>
          <a:ln>
            <a:noFill/>
          </a:ln>
        </p:spPr>
      </p:pic>
      <p:sp>
        <p:nvSpPr>
          <p:cNvPr id="1060" name="Google Shape;1060;p62"/>
          <p:cNvSpPr/>
          <p:nvPr/>
        </p:nvSpPr>
        <p:spPr>
          <a:xfrm>
            <a:off x="3857875" y="3900225"/>
            <a:ext cx="915600" cy="40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Lato"/>
                <a:ea typeface="Lato"/>
                <a:cs typeface="Lato"/>
                <a:sym typeface="Lato"/>
              </a:rPr>
              <a:t>Testing Load</a:t>
            </a:r>
            <a:endParaRPr>
              <a:solidFill>
                <a:schemeClr val="dk2"/>
              </a:solidFill>
              <a:latin typeface="Lato"/>
              <a:ea typeface="Lato"/>
              <a:cs typeface="Lato"/>
              <a:sym typeface="Lato"/>
            </a:endParaRPr>
          </a:p>
        </p:txBody>
      </p:sp>
      <p:sp>
        <p:nvSpPr>
          <p:cNvPr id="1061" name="Google Shape;1061;p6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6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Friction - Test Review</a:t>
            </a:r>
            <a:endParaRPr/>
          </a:p>
        </p:txBody>
      </p:sp>
      <p:sp>
        <p:nvSpPr>
          <p:cNvPr id="1067" name="Google Shape;1067;p63"/>
          <p:cNvSpPr txBox="1">
            <a:spLocks noGrp="1"/>
          </p:cNvSpPr>
          <p:nvPr>
            <p:ph type="body" idx="1"/>
          </p:nvPr>
        </p:nvSpPr>
        <p:spPr>
          <a:xfrm>
            <a:off x="729450" y="1478850"/>
            <a:ext cx="3079200" cy="3385800"/>
          </a:xfrm>
          <a:prstGeom prst="rect">
            <a:avLst/>
          </a:prstGeom>
        </p:spPr>
        <p:txBody>
          <a:bodyPr spcFirstLastPara="1" wrap="square" lIns="91425" tIns="91425" rIns="91425" bIns="91425" anchor="t" anchorCtr="0">
            <a:normAutofit/>
          </a:bodyPr>
          <a:lstStyle/>
          <a:p>
            <a:pPr marL="457200" lvl="0" indent="-311150" algn="l" rtl="0">
              <a:lnSpc>
                <a:spcPct val="150000"/>
              </a:lnSpc>
              <a:spcBef>
                <a:spcPts val="0"/>
              </a:spcBef>
              <a:spcAft>
                <a:spcPts val="0"/>
              </a:spcAft>
              <a:buClr>
                <a:schemeClr val="dk2"/>
              </a:buClr>
              <a:buSzPts val="1300"/>
              <a:buAutoNum type="arabicPeriod"/>
            </a:pPr>
            <a:r>
              <a:rPr lang="en">
                <a:solidFill>
                  <a:schemeClr val="dk2"/>
                </a:solidFill>
              </a:rPr>
              <a:t>Potential Errors &amp; Assumptions</a:t>
            </a:r>
            <a:endParaRPr>
              <a:solidFill>
                <a:schemeClr val="dk2"/>
              </a:solidFill>
            </a:endParaRPr>
          </a:p>
          <a:p>
            <a:pPr marL="914400" lvl="1" indent="-298450" algn="l" rtl="0">
              <a:lnSpc>
                <a:spcPct val="150000"/>
              </a:lnSpc>
              <a:spcBef>
                <a:spcPts val="0"/>
              </a:spcBef>
              <a:spcAft>
                <a:spcPts val="0"/>
              </a:spcAft>
              <a:buClr>
                <a:schemeClr val="dk2"/>
              </a:buClr>
              <a:buSzPts val="1100"/>
              <a:buAutoNum type="alphaLcPeriod"/>
            </a:pPr>
            <a:r>
              <a:rPr lang="en">
                <a:solidFill>
                  <a:schemeClr val="dk2"/>
                </a:solidFill>
              </a:rPr>
              <a:t>Location / height of perpendicular tether connection is assumed to be the CG of user</a:t>
            </a:r>
            <a:endParaRPr>
              <a:solidFill>
                <a:schemeClr val="dk2"/>
              </a:solidFill>
            </a:endParaRPr>
          </a:p>
          <a:p>
            <a:pPr marL="914400" lvl="1" indent="-298450" algn="l" rtl="0">
              <a:lnSpc>
                <a:spcPct val="150000"/>
              </a:lnSpc>
              <a:spcBef>
                <a:spcPts val="0"/>
              </a:spcBef>
              <a:spcAft>
                <a:spcPts val="0"/>
              </a:spcAft>
              <a:buClr>
                <a:schemeClr val="dk2"/>
              </a:buClr>
              <a:buSzPts val="1100"/>
              <a:buAutoNum type="alphaLcPeriod"/>
            </a:pPr>
            <a:r>
              <a:rPr lang="en">
                <a:solidFill>
                  <a:schemeClr val="dk2"/>
                </a:solidFill>
              </a:rPr>
              <a:t>Dummy load is a point load, whereas real users represent a distributed load</a:t>
            </a:r>
            <a:endParaRPr>
              <a:solidFill>
                <a:schemeClr val="dk2"/>
              </a:solidFill>
            </a:endParaRPr>
          </a:p>
          <a:p>
            <a:pPr marL="914400" lvl="1" indent="-298450" algn="l" rtl="0">
              <a:lnSpc>
                <a:spcPct val="150000"/>
              </a:lnSpc>
              <a:spcBef>
                <a:spcPts val="0"/>
              </a:spcBef>
              <a:spcAft>
                <a:spcPts val="0"/>
              </a:spcAft>
              <a:buClr>
                <a:schemeClr val="dk2"/>
              </a:buClr>
              <a:buSzPts val="1100"/>
              <a:buAutoNum type="alphaLcPeriod"/>
            </a:pPr>
            <a:r>
              <a:rPr lang="en">
                <a:solidFill>
                  <a:schemeClr val="dk2"/>
                </a:solidFill>
              </a:rPr>
              <a:t>Testing Load error</a:t>
            </a:r>
            <a:endParaRPr>
              <a:solidFill>
                <a:schemeClr val="dk2"/>
              </a:solidFill>
            </a:endParaRPr>
          </a:p>
          <a:p>
            <a:pPr marL="914400" lvl="1" indent="-298450" algn="l" rtl="0">
              <a:lnSpc>
                <a:spcPct val="150000"/>
              </a:lnSpc>
              <a:spcBef>
                <a:spcPts val="0"/>
              </a:spcBef>
              <a:spcAft>
                <a:spcPts val="0"/>
              </a:spcAft>
              <a:buClr>
                <a:schemeClr val="dk2"/>
              </a:buClr>
              <a:buSzPts val="1100"/>
              <a:buAutoNum type="alphaLcPeriod"/>
            </a:pPr>
            <a:r>
              <a:rPr lang="en">
                <a:solidFill>
                  <a:schemeClr val="dk2"/>
                </a:solidFill>
              </a:rPr>
              <a:t>Friction in the testing fixture pulley</a:t>
            </a:r>
            <a:endParaRPr>
              <a:solidFill>
                <a:schemeClr val="dk2"/>
              </a:solidFill>
            </a:endParaRPr>
          </a:p>
        </p:txBody>
      </p:sp>
      <p:pic>
        <p:nvPicPr>
          <p:cNvPr id="1068" name="Google Shape;1068;p63"/>
          <p:cNvPicPr preferRelativeResize="0"/>
          <p:nvPr/>
        </p:nvPicPr>
        <p:blipFill>
          <a:blip r:embed="rId3">
            <a:alphaModFix/>
          </a:blip>
          <a:stretch>
            <a:fillRect/>
          </a:stretch>
        </p:blipFill>
        <p:spPr>
          <a:xfrm>
            <a:off x="4194524" y="1168048"/>
            <a:ext cx="4869027" cy="2498225"/>
          </a:xfrm>
          <a:prstGeom prst="rect">
            <a:avLst/>
          </a:prstGeom>
          <a:noFill/>
          <a:ln>
            <a:noFill/>
          </a:ln>
        </p:spPr>
      </p:pic>
      <p:sp>
        <p:nvSpPr>
          <p:cNvPr id="1069" name="Google Shape;1069;p63"/>
          <p:cNvSpPr/>
          <p:nvPr/>
        </p:nvSpPr>
        <p:spPr>
          <a:xfrm>
            <a:off x="4007575" y="2543525"/>
            <a:ext cx="1472100" cy="109500"/>
          </a:xfrm>
          <a:prstGeom prst="rect">
            <a:avLst/>
          </a:prstGeom>
          <a:solidFill>
            <a:srgbClr val="96622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63"/>
          <p:cNvSpPr/>
          <p:nvPr/>
        </p:nvSpPr>
        <p:spPr>
          <a:xfrm>
            <a:off x="4605775" y="2718225"/>
            <a:ext cx="206100" cy="206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63"/>
          <p:cNvSpPr/>
          <p:nvPr/>
        </p:nvSpPr>
        <p:spPr>
          <a:xfrm>
            <a:off x="4671850" y="2653025"/>
            <a:ext cx="73950" cy="215150"/>
          </a:xfrm>
          <a:prstGeom prst="flowChartProcess">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63"/>
          <p:cNvSpPr/>
          <p:nvPr/>
        </p:nvSpPr>
        <p:spPr>
          <a:xfrm>
            <a:off x="4044850" y="2624800"/>
            <a:ext cx="149700" cy="906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63"/>
          <p:cNvSpPr/>
          <p:nvPr/>
        </p:nvSpPr>
        <p:spPr>
          <a:xfrm>
            <a:off x="5255600" y="2624800"/>
            <a:ext cx="149700" cy="906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63"/>
          <p:cNvSpPr/>
          <p:nvPr/>
        </p:nvSpPr>
        <p:spPr>
          <a:xfrm>
            <a:off x="4804850" y="2762250"/>
            <a:ext cx="1100700" cy="564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63"/>
          <p:cNvSpPr/>
          <p:nvPr/>
        </p:nvSpPr>
        <p:spPr>
          <a:xfrm rot="5400000">
            <a:off x="4380000" y="2938650"/>
            <a:ext cx="409200" cy="564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63"/>
          <p:cNvSpPr/>
          <p:nvPr/>
        </p:nvSpPr>
        <p:spPr>
          <a:xfrm>
            <a:off x="4430900" y="3164400"/>
            <a:ext cx="314900" cy="282225"/>
          </a:xfrm>
          <a:prstGeom prst="flowChartProcess">
            <a:avLst/>
          </a:prstGeom>
          <a:solidFill>
            <a:srgbClr val="9E9E9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Lato"/>
                <a:ea typeface="Lato"/>
                <a:cs typeface="Lato"/>
                <a:sym typeface="Lato"/>
              </a:rPr>
              <a:t>X</a:t>
            </a:r>
            <a:endParaRPr>
              <a:solidFill>
                <a:schemeClr val="dk2"/>
              </a:solidFill>
              <a:latin typeface="Lato"/>
              <a:ea typeface="Lato"/>
              <a:cs typeface="Lato"/>
              <a:sym typeface="Lato"/>
            </a:endParaRPr>
          </a:p>
        </p:txBody>
      </p:sp>
      <p:sp>
        <p:nvSpPr>
          <p:cNvPr id="1077" name="Google Shape;1077;p63"/>
          <p:cNvSpPr/>
          <p:nvPr/>
        </p:nvSpPr>
        <p:spPr>
          <a:xfrm>
            <a:off x="5729125" y="3584225"/>
            <a:ext cx="747900" cy="40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Lato"/>
                <a:ea typeface="Lato"/>
                <a:cs typeface="Lato"/>
                <a:sym typeface="Lato"/>
              </a:rPr>
              <a:t>Pulley</a:t>
            </a:r>
            <a:endParaRPr>
              <a:solidFill>
                <a:schemeClr val="dk2"/>
              </a:solidFill>
              <a:latin typeface="Lato"/>
              <a:ea typeface="Lato"/>
              <a:cs typeface="Lato"/>
              <a:sym typeface="Lato"/>
            </a:endParaRPr>
          </a:p>
        </p:txBody>
      </p:sp>
      <p:sp>
        <p:nvSpPr>
          <p:cNvPr id="1078" name="Google Shape;1078;p63"/>
          <p:cNvSpPr/>
          <p:nvPr/>
        </p:nvSpPr>
        <p:spPr>
          <a:xfrm rot="-8457949">
            <a:off x="4785498" y="3258825"/>
            <a:ext cx="1089897" cy="109403"/>
          </a:xfrm>
          <a:prstGeom prst="rightArrow">
            <a:avLst>
              <a:gd name="adj1" fmla="val 50000"/>
              <a:gd name="adj2" fmla="val 50000"/>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63"/>
          <p:cNvSpPr/>
          <p:nvPr/>
        </p:nvSpPr>
        <p:spPr>
          <a:xfrm>
            <a:off x="4198050" y="1478850"/>
            <a:ext cx="747900" cy="40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Lato"/>
                <a:ea typeface="Lato"/>
                <a:cs typeface="Lato"/>
                <a:sym typeface="Lato"/>
              </a:rPr>
              <a:t>Tether</a:t>
            </a:r>
            <a:endParaRPr>
              <a:solidFill>
                <a:schemeClr val="dk2"/>
              </a:solidFill>
              <a:latin typeface="Lato"/>
              <a:ea typeface="Lato"/>
              <a:cs typeface="Lato"/>
              <a:sym typeface="Lato"/>
            </a:endParaRPr>
          </a:p>
        </p:txBody>
      </p:sp>
      <p:sp>
        <p:nvSpPr>
          <p:cNvPr id="1080" name="Google Shape;1080;p63"/>
          <p:cNvSpPr/>
          <p:nvPr/>
        </p:nvSpPr>
        <p:spPr>
          <a:xfrm rot="2695807">
            <a:off x="4624888" y="2254120"/>
            <a:ext cx="1217427" cy="109460"/>
          </a:xfrm>
          <a:prstGeom prst="rightArrow">
            <a:avLst>
              <a:gd name="adj1" fmla="val 50000"/>
              <a:gd name="adj2" fmla="val 50000"/>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63"/>
          <p:cNvSpPr/>
          <p:nvPr/>
        </p:nvSpPr>
        <p:spPr>
          <a:xfrm rot="-3696903">
            <a:off x="4063775" y="3618656"/>
            <a:ext cx="456254" cy="109538"/>
          </a:xfrm>
          <a:prstGeom prst="rightArrow">
            <a:avLst>
              <a:gd name="adj1" fmla="val 50000"/>
              <a:gd name="adj2" fmla="val 50000"/>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63"/>
          <p:cNvSpPr/>
          <p:nvPr/>
        </p:nvSpPr>
        <p:spPr>
          <a:xfrm>
            <a:off x="6131275" y="2227050"/>
            <a:ext cx="811400" cy="535200"/>
          </a:xfrm>
          <a:prstGeom prst="flowChartProcess">
            <a:avLst/>
          </a:prstGeom>
          <a:solidFill>
            <a:srgbClr val="9E9E9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Lato"/>
                <a:ea typeface="Lato"/>
                <a:cs typeface="Lato"/>
                <a:sym typeface="Lato"/>
              </a:rPr>
              <a:t>Dummy Load</a:t>
            </a:r>
            <a:endParaRPr>
              <a:solidFill>
                <a:schemeClr val="dk2"/>
              </a:solidFill>
              <a:latin typeface="Lato"/>
              <a:ea typeface="Lato"/>
              <a:cs typeface="Lato"/>
              <a:sym typeface="Lato"/>
            </a:endParaRPr>
          </a:p>
        </p:txBody>
      </p:sp>
      <p:sp>
        <p:nvSpPr>
          <p:cNvPr id="1083" name="Google Shape;1083;p63"/>
          <p:cNvSpPr/>
          <p:nvPr/>
        </p:nvSpPr>
        <p:spPr>
          <a:xfrm>
            <a:off x="3857875" y="3900225"/>
            <a:ext cx="915600" cy="40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Lato"/>
                <a:ea typeface="Lato"/>
                <a:cs typeface="Lato"/>
                <a:sym typeface="Lato"/>
              </a:rPr>
              <a:t>Testing Load</a:t>
            </a:r>
            <a:endParaRPr>
              <a:solidFill>
                <a:schemeClr val="dk2"/>
              </a:solidFill>
              <a:latin typeface="Lato"/>
              <a:ea typeface="Lato"/>
              <a:cs typeface="Lato"/>
              <a:sym typeface="Lato"/>
            </a:endParaRPr>
          </a:p>
        </p:txBody>
      </p:sp>
      <p:sp>
        <p:nvSpPr>
          <p:cNvPr id="1084" name="Google Shape;1084;p6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8"/>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Project Overview</a:t>
            </a:r>
            <a:endParaRPr/>
          </a:p>
        </p:txBody>
      </p:sp>
      <p:sp>
        <p:nvSpPr>
          <p:cNvPr id="204" name="Google Shape;204;p2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6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Friction - Model Review</a:t>
            </a:r>
            <a:endParaRPr/>
          </a:p>
        </p:txBody>
      </p:sp>
      <p:sp>
        <p:nvSpPr>
          <p:cNvPr id="1090" name="Google Shape;1090;p64"/>
          <p:cNvSpPr txBox="1">
            <a:spLocks noGrp="1"/>
          </p:cNvSpPr>
          <p:nvPr>
            <p:ph type="body" idx="1"/>
          </p:nvPr>
        </p:nvSpPr>
        <p:spPr>
          <a:xfrm>
            <a:off x="514600" y="1349700"/>
            <a:ext cx="4290300" cy="3027000"/>
          </a:xfrm>
          <a:prstGeom prst="rect">
            <a:avLst/>
          </a:prstGeom>
        </p:spPr>
        <p:txBody>
          <a:bodyPr spcFirstLastPara="1" wrap="square" lIns="91425" tIns="91425" rIns="91425" bIns="91425" anchor="t" anchorCtr="0">
            <a:normAutofit/>
          </a:bodyPr>
          <a:lstStyle/>
          <a:p>
            <a:pPr marL="457200" lvl="0" indent="-311150" algn="l" rtl="0">
              <a:lnSpc>
                <a:spcPct val="150000"/>
              </a:lnSpc>
              <a:spcBef>
                <a:spcPts val="0"/>
              </a:spcBef>
              <a:spcAft>
                <a:spcPts val="0"/>
              </a:spcAft>
              <a:buClr>
                <a:schemeClr val="dk2"/>
              </a:buClr>
              <a:buSzPts val="1300"/>
              <a:buAutoNum type="arabicPeriod"/>
            </a:pPr>
            <a:r>
              <a:rPr lang="en">
                <a:solidFill>
                  <a:schemeClr val="dk2"/>
                </a:solidFill>
              </a:rPr>
              <a:t>We expect this test to validate the trend shown in this figure, derived from the model also shown</a:t>
            </a:r>
            <a:endParaRPr>
              <a:solidFill>
                <a:schemeClr val="dk2"/>
              </a:solidFill>
            </a:endParaRPr>
          </a:p>
          <a:p>
            <a:pPr marL="457200" lvl="0" indent="-311150" algn="l" rtl="0">
              <a:lnSpc>
                <a:spcPct val="150000"/>
              </a:lnSpc>
              <a:spcBef>
                <a:spcPts val="0"/>
              </a:spcBef>
              <a:spcAft>
                <a:spcPts val="0"/>
              </a:spcAft>
              <a:buClr>
                <a:schemeClr val="dk2"/>
              </a:buClr>
              <a:buSzPts val="1300"/>
              <a:buAutoNum type="arabicPeriod"/>
            </a:pPr>
            <a:r>
              <a:rPr lang="en">
                <a:solidFill>
                  <a:schemeClr val="dk2"/>
                </a:solidFill>
              </a:rPr>
              <a:t>A successful test verifies </a:t>
            </a:r>
            <a:r>
              <a:rPr lang="en" b="1">
                <a:solidFill>
                  <a:schemeClr val="dk2"/>
                </a:solidFill>
              </a:rPr>
              <a:t>Functional Requirement 3</a:t>
            </a:r>
            <a:r>
              <a:rPr lang="en">
                <a:solidFill>
                  <a:schemeClr val="dk2"/>
                </a:solidFill>
              </a:rPr>
              <a:t>, where all data points taken have friction coefficients less than 0.3 for all tested  user weights</a:t>
            </a:r>
            <a:endParaRPr>
              <a:solidFill>
                <a:schemeClr val="dk2"/>
              </a:solidFill>
            </a:endParaRPr>
          </a:p>
        </p:txBody>
      </p:sp>
      <p:pic>
        <p:nvPicPr>
          <p:cNvPr id="1091" name="Google Shape;1091;p64"/>
          <p:cNvPicPr preferRelativeResize="0"/>
          <p:nvPr/>
        </p:nvPicPr>
        <p:blipFill>
          <a:blip r:embed="rId3">
            <a:alphaModFix/>
          </a:blip>
          <a:stretch>
            <a:fillRect/>
          </a:stretch>
        </p:blipFill>
        <p:spPr>
          <a:xfrm>
            <a:off x="4957350" y="1358875"/>
            <a:ext cx="4034250" cy="3025687"/>
          </a:xfrm>
          <a:prstGeom prst="rect">
            <a:avLst/>
          </a:prstGeom>
          <a:noFill/>
          <a:ln>
            <a:noFill/>
          </a:ln>
        </p:spPr>
      </p:pic>
      <p:pic>
        <p:nvPicPr>
          <p:cNvPr id="1092" name="Google Shape;1092;p64"/>
          <p:cNvPicPr preferRelativeResize="0"/>
          <p:nvPr/>
        </p:nvPicPr>
        <p:blipFill>
          <a:blip r:embed="rId4">
            <a:alphaModFix/>
          </a:blip>
          <a:stretch>
            <a:fillRect/>
          </a:stretch>
        </p:blipFill>
        <p:spPr>
          <a:xfrm>
            <a:off x="353950" y="3259550"/>
            <a:ext cx="4451000" cy="1733325"/>
          </a:xfrm>
          <a:prstGeom prst="rect">
            <a:avLst/>
          </a:prstGeom>
          <a:noFill/>
          <a:ln>
            <a:noFill/>
          </a:ln>
        </p:spPr>
      </p:pic>
      <p:sp>
        <p:nvSpPr>
          <p:cNvPr id="1093" name="Google Shape;1093;p6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p65"/>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Budget</a:t>
            </a:r>
            <a:endParaRPr/>
          </a:p>
        </p:txBody>
      </p:sp>
      <p:sp>
        <p:nvSpPr>
          <p:cNvPr id="1099" name="Google Shape;1099;p6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1104" name="Google Shape;1104;p66"/>
          <p:cNvSpPr txBox="1">
            <a:spLocks noGrp="1"/>
          </p:cNvSpPr>
          <p:nvPr>
            <p:ph type="title"/>
          </p:nvPr>
        </p:nvSpPr>
        <p:spPr>
          <a:xfrm>
            <a:off x="727650" y="4897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Current Budget Overview</a:t>
            </a:r>
            <a:endParaRPr/>
          </a:p>
        </p:txBody>
      </p:sp>
      <p:sp>
        <p:nvSpPr>
          <p:cNvPr id="1105" name="Google Shape;1105;p66"/>
          <p:cNvSpPr txBox="1">
            <a:spLocks noGrp="1"/>
          </p:cNvSpPr>
          <p:nvPr>
            <p:ph type="body" idx="1"/>
          </p:nvPr>
        </p:nvSpPr>
        <p:spPr>
          <a:xfrm>
            <a:off x="564675" y="1344900"/>
            <a:ext cx="3281700" cy="34725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chemeClr val="dk2"/>
              </a:buClr>
              <a:buSzPts val="1300"/>
              <a:buChar char="●"/>
            </a:pPr>
            <a:r>
              <a:rPr lang="en">
                <a:solidFill>
                  <a:schemeClr val="dk2"/>
                </a:solidFill>
              </a:rPr>
              <a:t>Team is still under budget of with almost all structural material</a:t>
            </a:r>
            <a:endParaRPr>
              <a:solidFill>
                <a:schemeClr val="dk2"/>
              </a:solidFill>
            </a:endParaRPr>
          </a:p>
          <a:p>
            <a:pPr marL="457200" lvl="0" indent="-311150" algn="l" rtl="0">
              <a:spcBef>
                <a:spcPts val="1000"/>
              </a:spcBef>
              <a:spcAft>
                <a:spcPts val="0"/>
              </a:spcAft>
              <a:buClr>
                <a:schemeClr val="dk2"/>
              </a:buClr>
              <a:buSzPts val="1300"/>
              <a:buChar char="●"/>
            </a:pPr>
            <a:r>
              <a:rPr lang="en">
                <a:solidFill>
                  <a:schemeClr val="dk2"/>
                </a:solidFill>
              </a:rPr>
              <a:t>Shipping costs have significantly increased from the estimates calculated in the Fall </a:t>
            </a:r>
            <a:endParaRPr>
              <a:solidFill>
                <a:schemeClr val="dk2"/>
              </a:solidFill>
            </a:endParaRPr>
          </a:p>
          <a:p>
            <a:pPr marL="457200" lvl="0" indent="-311150" algn="l" rtl="0">
              <a:spcBef>
                <a:spcPts val="1000"/>
              </a:spcBef>
              <a:spcAft>
                <a:spcPts val="0"/>
              </a:spcAft>
              <a:buClr>
                <a:schemeClr val="dk2"/>
              </a:buClr>
              <a:buSzPts val="1300"/>
              <a:buChar char="●"/>
            </a:pPr>
            <a:r>
              <a:rPr lang="en" b="1">
                <a:solidFill>
                  <a:schemeClr val="dk2"/>
                </a:solidFill>
              </a:rPr>
              <a:t>Estimated $1,000</a:t>
            </a:r>
            <a:r>
              <a:rPr lang="en">
                <a:solidFill>
                  <a:schemeClr val="dk2"/>
                </a:solidFill>
              </a:rPr>
              <a:t> of items (w/ shipping) yet to be purchased with a current </a:t>
            </a:r>
            <a:r>
              <a:rPr lang="en" b="1">
                <a:solidFill>
                  <a:schemeClr val="dk2"/>
                </a:solidFill>
              </a:rPr>
              <a:t>$1,600 of budget left</a:t>
            </a:r>
            <a:r>
              <a:rPr lang="en">
                <a:solidFill>
                  <a:schemeClr val="dk2"/>
                </a:solidFill>
              </a:rPr>
              <a:t> </a:t>
            </a:r>
            <a:endParaRPr>
              <a:solidFill>
                <a:schemeClr val="dk2"/>
              </a:solidFill>
            </a:endParaRPr>
          </a:p>
          <a:p>
            <a:pPr marL="457200" lvl="0" indent="-311150" algn="l" rtl="0">
              <a:spcBef>
                <a:spcPts val="1000"/>
              </a:spcBef>
              <a:spcAft>
                <a:spcPts val="0"/>
              </a:spcAft>
              <a:buClr>
                <a:schemeClr val="dk2"/>
              </a:buClr>
              <a:buSzPts val="1300"/>
              <a:buChar char="●"/>
            </a:pPr>
            <a:r>
              <a:rPr lang="en" b="1">
                <a:solidFill>
                  <a:schemeClr val="dk2"/>
                </a:solidFill>
              </a:rPr>
              <a:t>Remaining Margins:</a:t>
            </a:r>
            <a:endParaRPr b="1">
              <a:solidFill>
                <a:schemeClr val="dk2"/>
              </a:solidFill>
            </a:endParaRPr>
          </a:p>
          <a:p>
            <a:pPr marL="914400" lvl="1" indent="-298450" algn="l" rtl="0">
              <a:spcBef>
                <a:spcPts val="0"/>
              </a:spcBef>
              <a:spcAft>
                <a:spcPts val="0"/>
              </a:spcAft>
              <a:buClr>
                <a:schemeClr val="dk2"/>
              </a:buClr>
              <a:buSzPts val="1100"/>
              <a:buChar char="○"/>
            </a:pPr>
            <a:r>
              <a:rPr lang="en" u="sng">
                <a:solidFill>
                  <a:schemeClr val="dk2"/>
                </a:solidFill>
              </a:rPr>
              <a:t>Structural:</a:t>
            </a:r>
            <a:r>
              <a:rPr lang="en">
                <a:solidFill>
                  <a:schemeClr val="dk2"/>
                </a:solidFill>
              </a:rPr>
              <a:t> -$275</a:t>
            </a:r>
            <a:endParaRPr>
              <a:solidFill>
                <a:schemeClr val="dk2"/>
              </a:solidFill>
            </a:endParaRPr>
          </a:p>
          <a:p>
            <a:pPr marL="914400" lvl="1" indent="-298450" algn="l" rtl="0">
              <a:spcBef>
                <a:spcPts val="0"/>
              </a:spcBef>
              <a:spcAft>
                <a:spcPts val="0"/>
              </a:spcAft>
              <a:buClr>
                <a:schemeClr val="dk2"/>
              </a:buClr>
              <a:buSzPts val="1100"/>
              <a:buChar char="○"/>
            </a:pPr>
            <a:r>
              <a:rPr lang="en" u="sng">
                <a:solidFill>
                  <a:schemeClr val="dk2"/>
                </a:solidFill>
              </a:rPr>
              <a:t>Electrical:</a:t>
            </a:r>
            <a:r>
              <a:rPr lang="en">
                <a:solidFill>
                  <a:schemeClr val="dk2"/>
                </a:solidFill>
              </a:rPr>
              <a:t> $247</a:t>
            </a:r>
            <a:endParaRPr>
              <a:solidFill>
                <a:schemeClr val="dk2"/>
              </a:solidFill>
            </a:endParaRPr>
          </a:p>
          <a:p>
            <a:pPr marL="914400" lvl="1" indent="-298450" algn="l" rtl="0">
              <a:spcBef>
                <a:spcPts val="0"/>
              </a:spcBef>
              <a:spcAft>
                <a:spcPts val="0"/>
              </a:spcAft>
              <a:buClr>
                <a:schemeClr val="dk2"/>
              </a:buClr>
              <a:buSzPts val="1100"/>
              <a:buChar char="○"/>
            </a:pPr>
            <a:r>
              <a:rPr lang="en" u="sng">
                <a:solidFill>
                  <a:schemeClr val="dk2"/>
                </a:solidFill>
              </a:rPr>
              <a:t>Loading System:</a:t>
            </a:r>
            <a:r>
              <a:rPr lang="en">
                <a:solidFill>
                  <a:schemeClr val="dk2"/>
                </a:solidFill>
              </a:rPr>
              <a:t> $1200</a:t>
            </a:r>
            <a:endParaRPr>
              <a:solidFill>
                <a:schemeClr val="dk2"/>
              </a:solidFill>
            </a:endParaRPr>
          </a:p>
          <a:p>
            <a:pPr marL="914400" lvl="1" indent="-298450" algn="l" rtl="0">
              <a:spcBef>
                <a:spcPts val="0"/>
              </a:spcBef>
              <a:spcAft>
                <a:spcPts val="0"/>
              </a:spcAft>
              <a:buClr>
                <a:schemeClr val="dk2"/>
              </a:buClr>
              <a:buSzPts val="1100"/>
              <a:buChar char="○"/>
            </a:pPr>
            <a:r>
              <a:rPr lang="en" u="sng">
                <a:solidFill>
                  <a:schemeClr val="dk2"/>
                </a:solidFill>
              </a:rPr>
              <a:t>Actuator System:</a:t>
            </a:r>
            <a:r>
              <a:rPr lang="en">
                <a:solidFill>
                  <a:schemeClr val="dk2"/>
                </a:solidFill>
              </a:rPr>
              <a:t> $217</a:t>
            </a:r>
            <a:endParaRPr>
              <a:solidFill>
                <a:schemeClr val="dk2"/>
              </a:solidFill>
            </a:endParaRPr>
          </a:p>
          <a:p>
            <a:pPr marL="914400" lvl="1" indent="-298450" algn="l" rtl="0">
              <a:spcBef>
                <a:spcPts val="0"/>
              </a:spcBef>
              <a:spcAft>
                <a:spcPts val="0"/>
              </a:spcAft>
              <a:buClr>
                <a:schemeClr val="dk2"/>
              </a:buClr>
              <a:buSzPts val="1100"/>
              <a:buChar char="○"/>
            </a:pPr>
            <a:r>
              <a:rPr lang="en" u="sng">
                <a:solidFill>
                  <a:schemeClr val="dk2"/>
                </a:solidFill>
              </a:rPr>
              <a:t>Safety Systems:</a:t>
            </a:r>
            <a:r>
              <a:rPr lang="en">
                <a:solidFill>
                  <a:schemeClr val="dk2"/>
                </a:solidFill>
              </a:rPr>
              <a:t> $227</a:t>
            </a:r>
            <a:endParaRPr>
              <a:solidFill>
                <a:schemeClr val="dk2"/>
              </a:solidFill>
            </a:endParaRPr>
          </a:p>
          <a:p>
            <a:pPr marL="457200" lvl="0" indent="0" algn="l" rtl="0">
              <a:spcBef>
                <a:spcPts val="1200"/>
              </a:spcBef>
              <a:spcAft>
                <a:spcPts val="1200"/>
              </a:spcAft>
              <a:buNone/>
            </a:pPr>
            <a:endParaRPr sz="1000">
              <a:solidFill>
                <a:schemeClr val="dk2"/>
              </a:solidFill>
            </a:endParaRPr>
          </a:p>
        </p:txBody>
      </p:sp>
      <p:pic>
        <p:nvPicPr>
          <p:cNvPr id="1106" name="Google Shape;1106;p66"/>
          <p:cNvPicPr preferRelativeResize="0"/>
          <p:nvPr/>
        </p:nvPicPr>
        <p:blipFill>
          <a:blip r:embed="rId3">
            <a:alphaModFix/>
          </a:blip>
          <a:stretch>
            <a:fillRect/>
          </a:stretch>
        </p:blipFill>
        <p:spPr>
          <a:xfrm>
            <a:off x="3846450" y="1253575"/>
            <a:ext cx="5221351" cy="3550745"/>
          </a:xfrm>
          <a:prstGeom prst="rect">
            <a:avLst/>
          </a:prstGeom>
          <a:noFill/>
          <a:ln>
            <a:noFill/>
          </a:ln>
        </p:spPr>
      </p:pic>
      <p:sp>
        <p:nvSpPr>
          <p:cNvPr id="1107" name="Google Shape;1107;p6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67"/>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Appendix</a:t>
            </a:r>
            <a:endParaRPr/>
          </a:p>
        </p:txBody>
      </p:sp>
      <p:sp>
        <p:nvSpPr>
          <p:cNvPr id="1113" name="Google Shape;1113;p6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Google Shape;1118;p6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Force Direction Test</a:t>
            </a:r>
            <a:endParaRPr/>
          </a:p>
        </p:txBody>
      </p:sp>
      <p:sp>
        <p:nvSpPr>
          <p:cNvPr id="1119" name="Google Shape;1119;p68"/>
          <p:cNvSpPr txBox="1">
            <a:spLocks noGrp="1"/>
          </p:cNvSpPr>
          <p:nvPr>
            <p:ph type="body" idx="1"/>
          </p:nvPr>
        </p:nvSpPr>
        <p:spPr>
          <a:xfrm>
            <a:off x="729450" y="1313100"/>
            <a:ext cx="4074900" cy="302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Purpose:</a:t>
            </a:r>
            <a:endParaRPr b="1"/>
          </a:p>
          <a:p>
            <a:pPr marL="457200" lvl="0" indent="-311150" algn="l" rtl="0">
              <a:spcBef>
                <a:spcPts val="200"/>
              </a:spcBef>
              <a:spcAft>
                <a:spcPts val="0"/>
              </a:spcAft>
              <a:buSzPts val="1300"/>
              <a:buChar char="●"/>
            </a:pPr>
            <a:r>
              <a:rPr lang="en"/>
              <a:t>Ensure the system meets </a:t>
            </a:r>
            <a:r>
              <a:rPr lang="en" b="1"/>
              <a:t>FR 2</a:t>
            </a:r>
            <a:endParaRPr b="1"/>
          </a:p>
          <a:p>
            <a:pPr marL="914400" lvl="1" indent="-298450" algn="l" rtl="0">
              <a:spcBef>
                <a:spcPts val="0"/>
              </a:spcBef>
              <a:spcAft>
                <a:spcPts val="0"/>
              </a:spcAft>
              <a:buSzPts val="1100"/>
              <a:buChar char="○"/>
            </a:pPr>
            <a:r>
              <a:rPr lang="en"/>
              <a:t> The applied force is within 2 degrees of normal to the support surface</a:t>
            </a:r>
            <a:endParaRPr/>
          </a:p>
          <a:p>
            <a:pPr marL="457200" lvl="0" indent="-311150" algn="l" rtl="0">
              <a:spcBef>
                <a:spcPts val="0"/>
              </a:spcBef>
              <a:spcAft>
                <a:spcPts val="0"/>
              </a:spcAft>
              <a:buSzPts val="1300"/>
              <a:buChar char="●"/>
            </a:pPr>
            <a:r>
              <a:rPr lang="en"/>
              <a:t>Ensure proper integration of system electronics, software, and structure</a:t>
            </a:r>
            <a:endParaRPr/>
          </a:p>
          <a:p>
            <a:pPr marL="0" lvl="0" indent="0" algn="l" rtl="0">
              <a:spcBef>
                <a:spcPts val="200"/>
              </a:spcBef>
              <a:spcAft>
                <a:spcPts val="0"/>
              </a:spcAft>
              <a:buNone/>
            </a:pPr>
            <a:endParaRPr b="1"/>
          </a:p>
          <a:p>
            <a:pPr marL="0" lvl="0" indent="0" algn="l" rtl="0">
              <a:spcBef>
                <a:spcPts val="200"/>
              </a:spcBef>
              <a:spcAft>
                <a:spcPts val="0"/>
              </a:spcAft>
              <a:buNone/>
            </a:pPr>
            <a:r>
              <a:rPr lang="en" b="1"/>
              <a:t>Test Equipment:</a:t>
            </a:r>
            <a:endParaRPr b="1"/>
          </a:p>
          <a:p>
            <a:pPr marL="457200" lvl="0" indent="-311150" algn="l" rtl="0">
              <a:spcBef>
                <a:spcPts val="200"/>
              </a:spcBef>
              <a:spcAft>
                <a:spcPts val="0"/>
              </a:spcAft>
              <a:buSzPts val="1300"/>
              <a:buChar char="●"/>
            </a:pPr>
            <a:r>
              <a:rPr lang="en"/>
              <a:t>Complete assembly of GOATSES</a:t>
            </a:r>
            <a:endParaRPr/>
          </a:p>
          <a:p>
            <a:pPr marL="457200" lvl="0" indent="-311150" algn="l" rtl="0">
              <a:spcBef>
                <a:spcPts val="0"/>
              </a:spcBef>
              <a:spcAft>
                <a:spcPts val="0"/>
              </a:spcAft>
              <a:buSzPts val="1300"/>
              <a:buChar char="●"/>
            </a:pPr>
            <a:r>
              <a:rPr lang="en"/>
              <a:t>Humanoid dummy mass (anthropomorphic shape)</a:t>
            </a:r>
            <a:endParaRPr/>
          </a:p>
          <a:p>
            <a:pPr marL="457200" lvl="0" indent="-311150" algn="l" rtl="0">
              <a:spcBef>
                <a:spcPts val="0"/>
              </a:spcBef>
              <a:spcAft>
                <a:spcPts val="0"/>
              </a:spcAft>
              <a:buSzPts val="1300"/>
              <a:buChar char="●"/>
            </a:pPr>
            <a:r>
              <a:rPr lang="en"/>
              <a:t>GOATSES Project space</a:t>
            </a:r>
            <a:endParaRPr/>
          </a:p>
          <a:p>
            <a:pPr marL="0" lvl="0" indent="0" algn="l" rtl="0">
              <a:spcBef>
                <a:spcPts val="200"/>
              </a:spcBef>
              <a:spcAft>
                <a:spcPts val="1200"/>
              </a:spcAft>
              <a:buNone/>
            </a:pPr>
            <a:endParaRPr/>
          </a:p>
        </p:txBody>
      </p:sp>
      <p:grpSp>
        <p:nvGrpSpPr>
          <p:cNvPr id="1120" name="Google Shape;1120;p68"/>
          <p:cNvGrpSpPr/>
          <p:nvPr/>
        </p:nvGrpSpPr>
        <p:grpSpPr>
          <a:xfrm>
            <a:off x="4495544" y="4534500"/>
            <a:ext cx="1426806" cy="523200"/>
            <a:chOff x="3299244" y="4723625"/>
            <a:chExt cx="1426806" cy="523200"/>
          </a:xfrm>
        </p:grpSpPr>
        <p:sp>
          <p:nvSpPr>
            <p:cNvPr id="1121" name="Google Shape;1121;p68"/>
            <p:cNvSpPr/>
            <p:nvPr/>
          </p:nvSpPr>
          <p:spPr>
            <a:xfrm>
              <a:off x="3299244" y="4870927"/>
              <a:ext cx="228600" cy="228600"/>
            </a:xfrm>
            <a:prstGeom prst="ellipse">
              <a:avLst/>
            </a:prstGeom>
            <a:solidFill>
              <a:srgbClr val="FFFF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68"/>
            <p:cNvSpPr txBox="1"/>
            <p:nvPr/>
          </p:nvSpPr>
          <p:spPr>
            <a:xfrm>
              <a:off x="3527850" y="4723625"/>
              <a:ext cx="11982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Lato"/>
                  <a:ea typeface="Lato"/>
                  <a:cs typeface="Lato"/>
                  <a:sym typeface="Lato"/>
                </a:rPr>
                <a:t>BendLabs Angle</a:t>
              </a:r>
              <a:endParaRPr sz="1100">
                <a:latin typeface="Lato"/>
                <a:ea typeface="Lato"/>
                <a:cs typeface="Lato"/>
                <a:sym typeface="Lato"/>
              </a:endParaRPr>
            </a:p>
            <a:p>
              <a:pPr marL="0" lvl="0" indent="0" algn="l" rtl="0">
                <a:spcBef>
                  <a:spcPts val="0"/>
                </a:spcBef>
                <a:spcAft>
                  <a:spcPts val="0"/>
                </a:spcAft>
                <a:buNone/>
              </a:pPr>
              <a:r>
                <a:rPr lang="en" sz="1100">
                  <a:latin typeface="Lato"/>
                  <a:ea typeface="Lato"/>
                  <a:cs typeface="Lato"/>
                  <a:sym typeface="Lato"/>
                </a:rPr>
                <a:t>Sensor</a:t>
              </a:r>
              <a:endParaRPr sz="1100">
                <a:latin typeface="Lato"/>
                <a:ea typeface="Lato"/>
                <a:cs typeface="Lato"/>
                <a:sym typeface="Lato"/>
              </a:endParaRPr>
            </a:p>
          </p:txBody>
        </p:sp>
      </p:grpSp>
      <p:grpSp>
        <p:nvGrpSpPr>
          <p:cNvPr id="1123" name="Google Shape;1123;p68"/>
          <p:cNvGrpSpPr/>
          <p:nvPr/>
        </p:nvGrpSpPr>
        <p:grpSpPr>
          <a:xfrm>
            <a:off x="7910094" y="4619100"/>
            <a:ext cx="1117806" cy="354000"/>
            <a:chOff x="7875444" y="4715975"/>
            <a:chExt cx="1117806" cy="354000"/>
          </a:xfrm>
        </p:grpSpPr>
        <p:sp>
          <p:nvSpPr>
            <p:cNvPr id="1124" name="Google Shape;1124;p68"/>
            <p:cNvSpPr/>
            <p:nvPr/>
          </p:nvSpPr>
          <p:spPr>
            <a:xfrm>
              <a:off x="7875444" y="4778665"/>
              <a:ext cx="228600" cy="228600"/>
            </a:xfrm>
            <a:prstGeom prst="ellipse">
              <a:avLst/>
            </a:prstGeom>
            <a:solidFill>
              <a:srgbClr val="FF00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68"/>
            <p:cNvSpPr txBox="1"/>
            <p:nvPr/>
          </p:nvSpPr>
          <p:spPr>
            <a:xfrm>
              <a:off x="8104050" y="4715975"/>
              <a:ext cx="8892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Lato"/>
                  <a:ea typeface="Lato"/>
                  <a:cs typeface="Lato"/>
                  <a:sym typeface="Lato"/>
                </a:rPr>
                <a:t>6-axis IMU</a:t>
              </a:r>
              <a:endParaRPr sz="1100">
                <a:latin typeface="Lato"/>
                <a:ea typeface="Lato"/>
                <a:cs typeface="Lato"/>
                <a:sym typeface="Lato"/>
              </a:endParaRPr>
            </a:p>
          </p:txBody>
        </p:sp>
      </p:grpSp>
      <p:grpSp>
        <p:nvGrpSpPr>
          <p:cNvPr id="1126" name="Google Shape;1126;p68"/>
          <p:cNvGrpSpPr/>
          <p:nvPr/>
        </p:nvGrpSpPr>
        <p:grpSpPr>
          <a:xfrm>
            <a:off x="5973919" y="4619100"/>
            <a:ext cx="1884606" cy="354000"/>
            <a:chOff x="5665644" y="4715975"/>
            <a:chExt cx="1884606" cy="354000"/>
          </a:xfrm>
        </p:grpSpPr>
        <p:sp>
          <p:nvSpPr>
            <p:cNvPr id="1127" name="Google Shape;1127;p68"/>
            <p:cNvSpPr/>
            <p:nvPr/>
          </p:nvSpPr>
          <p:spPr>
            <a:xfrm>
              <a:off x="5665644" y="4778665"/>
              <a:ext cx="228600" cy="228600"/>
            </a:xfrm>
            <a:prstGeom prst="ellipse">
              <a:avLst/>
            </a:prstGeom>
            <a:solidFill>
              <a:srgbClr val="1A9988"/>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68"/>
            <p:cNvSpPr txBox="1"/>
            <p:nvPr/>
          </p:nvSpPr>
          <p:spPr>
            <a:xfrm>
              <a:off x="5894250" y="4715975"/>
              <a:ext cx="1656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Lato"/>
                  <a:ea typeface="Lato"/>
                  <a:cs typeface="Lato"/>
                  <a:sym typeface="Lato"/>
                </a:rPr>
                <a:t>Actuator Limit Switches</a:t>
              </a:r>
              <a:endParaRPr sz="1100">
                <a:latin typeface="Lato"/>
                <a:ea typeface="Lato"/>
                <a:cs typeface="Lato"/>
                <a:sym typeface="Lato"/>
              </a:endParaRPr>
            </a:p>
          </p:txBody>
        </p:sp>
      </p:grpSp>
      <p:grpSp>
        <p:nvGrpSpPr>
          <p:cNvPr id="1129" name="Google Shape;1129;p68"/>
          <p:cNvGrpSpPr/>
          <p:nvPr/>
        </p:nvGrpSpPr>
        <p:grpSpPr>
          <a:xfrm>
            <a:off x="4804465" y="1210357"/>
            <a:ext cx="4223518" cy="3103940"/>
            <a:chOff x="3390271" y="710857"/>
            <a:chExt cx="5679825" cy="3707968"/>
          </a:xfrm>
        </p:grpSpPr>
        <p:grpSp>
          <p:nvGrpSpPr>
            <p:cNvPr id="1130" name="Google Shape;1130;p68"/>
            <p:cNvGrpSpPr/>
            <p:nvPr/>
          </p:nvGrpSpPr>
          <p:grpSpPr>
            <a:xfrm>
              <a:off x="3390271" y="710857"/>
              <a:ext cx="5679825" cy="3656215"/>
              <a:chOff x="4685575" y="1168051"/>
              <a:chExt cx="4232674" cy="3193201"/>
            </a:xfrm>
          </p:grpSpPr>
          <p:pic>
            <p:nvPicPr>
              <p:cNvPr id="1131" name="Google Shape;1131;p68"/>
              <p:cNvPicPr preferRelativeResize="0"/>
              <p:nvPr/>
            </p:nvPicPr>
            <p:blipFill rotWithShape="1">
              <a:blip r:embed="rId3">
                <a:alphaModFix/>
              </a:blip>
              <a:srcRect l="39772" t="26420" r="24714" b="29567"/>
              <a:stretch/>
            </p:blipFill>
            <p:spPr>
              <a:xfrm>
                <a:off x="4685575" y="1168051"/>
                <a:ext cx="4232674" cy="3193201"/>
              </a:xfrm>
              <a:prstGeom prst="rect">
                <a:avLst/>
              </a:prstGeom>
              <a:noFill/>
              <a:ln>
                <a:noFill/>
              </a:ln>
            </p:spPr>
          </p:pic>
          <p:sp>
            <p:nvSpPr>
              <p:cNvPr id="1132" name="Google Shape;1132;p68"/>
              <p:cNvSpPr/>
              <p:nvPr/>
            </p:nvSpPr>
            <p:spPr>
              <a:xfrm>
                <a:off x="6336792" y="2635598"/>
                <a:ext cx="936300" cy="1656900"/>
              </a:xfrm>
              <a:prstGeom prst="triangle">
                <a:avLst>
                  <a:gd name="adj" fmla="val 50000"/>
                </a:avLst>
              </a:prstGeom>
              <a:solidFill>
                <a:srgbClr val="FFB8A2">
                  <a:alpha val="77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33" name="Google Shape;1133;p68"/>
              <p:cNvCxnSpPr>
                <a:endCxn id="1132" idx="3"/>
              </p:cNvCxnSpPr>
              <p:nvPr/>
            </p:nvCxnSpPr>
            <p:spPr>
              <a:xfrm>
                <a:off x="6797742" y="2649098"/>
                <a:ext cx="7200" cy="1643400"/>
              </a:xfrm>
              <a:prstGeom prst="straightConnector1">
                <a:avLst/>
              </a:prstGeom>
              <a:noFill/>
              <a:ln w="9525" cap="flat" cmpd="sng">
                <a:solidFill>
                  <a:srgbClr val="1A1A1A"/>
                </a:solidFill>
                <a:prstDash val="dash"/>
                <a:round/>
                <a:headEnd type="none" w="med" len="med"/>
                <a:tailEnd type="none" w="med" len="med"/>
              </a:ln>
            </p:spPr>
          </p:cxnSp>
          <p:cxnSp>
            <p:nvCxnSpPr>
              <p:cNvPr id="1134" name="Google Shape;1134;p68"/>
              <p:cNvCxnSpPr>
                <a:stCxn id="1132" idx="0"/>
              </p:cNvCxnSpPr>
              <p:nvPr/>
            </p:nvCxnSpPr>
            <p:spPr>
              <a:xfrm>
                <a:off x="6804942" y="2635598"/>
                <a:ext cx="5700" cy="1114200"/>
              </a:xfrm>
              <a:prstGeom prst="straightConnector1">
                <a:avLst/>
              </a:prstGeom>
              <a:noFill/>
              <a:ln w="28575" cap="flat" cmpd="sng">
                <a:solidFill>
                  <a:srgbClr val="FF0000"/>
                </a:solidFill>
                <a:prstDash val="solid"/>
                <a:round/>
                <a:headEnd type="none" w="med" len="med"/>
                <a:tailEnd type="triangle" w="med" len="med"/>
              </a:ln>
            </p:spPr>
          </p:cxnSp>
          <p:cxnSp>
            <p:nvCxnSpPr>
              <p:cNvPr id="1135" name="Google Shape;1135;p68"/>
              <p:cNvCxnSpPr/>
              <p:nvPr/>
            </p:nvCxnSpPr>
            <p:spPr>
              <a:xfrm flipH="1">
                <a:off x="6450053" y="2687550"/>
                <a:ext cx="354900" cy="1203900"/>
              </a:xfrm>
              <a:prstGeom prst="straightConnector1">
                <a:avLst/>
              </a:prstGeom>
              <a:noFill/>
              <a:ln w="28575" cap="flat" cmpd="sng">
                <a:solidFill>
                  <a:srgbClr val="FF0000"/>
                </a:solidFill>
                <a:prstDash val="dash"/>
                <a:round/>
                <a:headEnd type="none" w="med" len="med"/>
                <a:tailEnd type="triangle" w="med" len="med"/>
              </a:ln>
            </p:spPr>
          </p:cxnSp>
          <p:cxnSp>
            <p:nvCxnSpPr>
              <p:cNvPr id="1136" name="Google Shape;1136;p68"/>
              <p:cNvCxnSpPr>
                <a:stCxn id="1132" idx="0"/>
              </p:cNvCxnSpPr>
              <p:nvPr/>
            </p:nvCxnSpPr>
            <p:spPr>
              <a:xfrm>
                <a:off x="6804942" y="2635598"/>
                <a:ext cx="345900" cy="1255800"/>
              </a:xfrm>
              <a:prstGeom prst="straightConnector1">
                <a:avLst/>
              </a:prstGeom>
              <a:noFill/>
              <a:ln w="28575" cap="flat" cmpd="sng">
                <a:solidFill>
                  <a:srgbClr val="FF0000"/>
                </a:solidFill>
                <a:prstDash val="dash"/>
                <a:round/>
                <a:headEnd type="none" w="med" len="med"/>
                <a:tailEnd type="triangle" w="med" len="med"/>
              </a:ln>
            </p:spPr>
          </p:cxnSp>
          <p:sp>
            <p:nvSpPr>
              <p:cNvPr id="1137" name="Google Shape;1137;p68"/>
              <p:cNvSpPr txBox="1"/>
              <p:nvPr/>
            </p:nvSpPr>
            <p:spPr>
              <a:xfrm>
                <a:off x="6531201" y="3073950"/>
                <a:ext cx="553200" cy="44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latin typeface="Lato"/>
                    <a:ea typeface="Lato"/>
                    <a:cs typeface="Lato"/>
                    <a:sym typeface="Lato"/>
                  </a:rPr>
                  <a:t>±2°</a:t>
                </a:r>
                <a:endParaRPr sz="1600" b="1">
                  <a:latin typeface="Lato"/>
                  <a:ea typeface="Lato"/>
                  <a:cs typeface="Lato"/>
                  <a:sym typeface="Lato"/>
                </a:endParaRPr>
              </a:p>
            </p:txBody>
          </p:sp>
        </p:grpSp>
        <p:cxnSp>
          <p:nvCxnSpPr>
            <p:cNvPr id="1138" name="Google Shape;1138;p68"/>
            <p:cNvCxnSpPr/>
            <p:nvPr/>
          </p:nvCxnSpPr>
          <p:spPr>
            <a:xfrm>
              <a:off x="3562310" y="4418825"/>
              <a:ext cx="835200" cy="0"/>
            </a:xfrm>
            <a:prstGeom prst="straightConnector1">
              <a:avLst/>
            </a:prstGeom>
            <a:noFill/>
            <a:ln w="19050" cap="flat" cmpd="sng">
              <a:solidFill>
                <a:srgbClr val="0000FF"/>
              </a:solidFill>
              <a:prstDash val="solid"/>
              <a:round/>
              <a:headEnd type="triangle" w="med" len="med"/>
              <a:tailEnd type="triangle" w="med" len="med"/>
            </a:ln>
          </p:spPr>
        </p:cxnSp>
        <p:cxnSp>
          <p:nvCxnSpPr>
            <p:cNvPr id="1139" name="Google Shape;1139;p68"/>
            <p:cNvCxnSpPr/>
            <p:nvPr/>
          </p:nvCxnSpPr>
          <p:spPr>
            <a:xfrm>
              <a:off x="8138095" y="4418825"/>
              <a:ext cx="835200" cy="0"/>
            </a:xfrm>
            <a:prstGeom prst="straightConnector1">
              <a:avLst/>
            </a:prstGeom>
            <a:noFill/>
            <a:ln w="19050" cap="flat" cmpd="sng">
              <a:solidFill>
                <a:srgbClr val="0000FF"/>
              </a:solidFill>
              <a:prstDash val="solid"/>
              <a:round/>
              <a:headEnd type="triangle" w="med" len="med"/>
              <a:tailEnd type="triangle" w="med" len="med"/>
            </a:ln>
          </p:spPr>
        </p:cxnSp>
        <p:sp>
          <p:nvSpPr>
            <p:cNvPr id="1140" name="Google Shape;1140;p68"/>
            <p:cNvSpPr txBox="1"/>
            <p:nvPr/>
          </p:nvSpPr>
          <p:spPr>
            <a:xfrm>
              <a:off x="7327626" y="750268"/>
              <a:ext cx="1742400" cy="73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Lato"/>
                  <a:ea typeface="Lato"/>
                  <a:cs typeface="Lato"/>
                  <a:sym typeface="Lato"/>
                </a:rPr>
                <a:t>Direction of Earth gravity</a:t>
              </a:r>
              <a:endParaRPr>
                <a:latin typeface="Lato"/>
                <a:ea typeface="Lato"/>
                <a:cs typeface="Lato"/>
                <a:sym typeface="Lato"/>
              </a:endParaRPr>
            </a:p>
          </p:txBody>
        </p:sp>
        <p:sp>
          <p:nvSpPr>
            <p:cNvPr id="1141" name="Google Shape;1141;p68"/>
            <p:cNvSpPr/>
            <p:nvPr/>
          </p:nvSpPr>
          <p:spPr>
            <a:xfrm>
              <a:off x="7892085" y="1455099"/>
              <a:ext cx="613500" cy="523500"/>
            </a:xfrm>
            <a:prstGeom prst="flowChartSummingJunction">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2" name="Google Shape;1142;p68"/>
            <p:cNvGrpSpPr/>
            <p:nvPr/>
          </p:nvGrpSpPr>
          <p:grpSpPr>
            <a:xfrm>
              <a:off x="4331689" y="1240835"/>
              <a:ext cx="3555597" cy="3100244"/>
              <a:chOff x="1476159" y="1531438"/>
              <a:chExt cx="1896217" cy="2063253"/>
            </a:xfrm>
          </p:grpSpPr>
          <p:cxnSp>
            <p:nvCxnSpPr>
              <p:cNvPr id="1143" name="Google Shape;1143;p68"/>
              <p:cNvCxnSpPr/>
              <p:nvPr/>
            </p:nvCxnSpPr>
            <p:spPr>
              <a:xfrm rot="10800000">
                <a:off x="1476159" y="1886881"/>
                <a:ext cx="944400" cy="1496100"/>
              </a:xfrm>
              <a:prstGeom prst="straightConnector1">
                <a:avLst/>
              </a:prstGeom>
              <a:noFill/>
              <a:ln w="19050" cap="flat" cmpd="sng">
                <a:solidFill>
                  <a:srgbClr val="1A1A1A"/>
                </a:solidFill>
                <a:prstDash val="dash"/>
                <a:round/>
                <a:headEnd type="none" w="med" len="med"/>
                <a:tailEnd type="none" w="med" len="med"/>
              </a:ln>
            </p:spPr>
          </p:cxnSp>
          <p:cxnSp>
            <p:nvCxnSpPr>
              <p:cNvPr id="1144" name="Google Shape;1144;p68"/>
              <p:cNvCxnSpPr/>
              <p:nvPr/>
            </p:nvCxnSpPr>
            <p:spPr>
              <a:xfrm rot="10800000" flipH="1">
                <a:off x="2551276" y="1899781"/>
                <a:ext cx="821100" cy="1483200"/>
              </a:xfrm>
              <a:prstGeom prst="straightConnector1">
                <a:avLst/>
              </a:prstGeom>
              <a:noFill/>
              <a:ln w="19050" cap="flat" cmpd="sng">
                <a:solidFill>
                  <a:srgbClr val="1A1A1A"/>
                </a:solidFill>
                <a:prstDash val="dash"/>
                <a:round/>
                <a:headEnd type="none" w="med" len="med"/>
                <a:tailEnd type="none" w="med" len="med"/>
              </a:ln>
            </p:spPr>
          </p:cxnSp>
          <p:pic>
            <p:nvPicPr>
              <p:cNvPr id="1145" name="Google Shape;1145;p68"/>
              <p:cNvPicPr preferRelativeResize="0"/>
              <p:nvPr/>
            </p:nvPicPr>
            <p:blipFill>
              <a:blip r:embed="rId4">
                <a:alphaModFix/>
              </a:blip>
              <a:stretch>
                <a:fillRect/>
              </a:stretch>
            </p:blipFill>
            <p:spPr>
              <a:xfrm rot="5400000">
                <a:off x="2328496" y="3269051"/>
                <a:ext cx="314845" cy="336434"/>
              </a:xfrm>
              <a:prstGeom prst="rect">
                <a:avLst/>
              </a:prstGeom>
              <a:noFill/>
              <a:ln>
                <a:noFill/>
              </a:ln>
            </p:spPr>
          </p:pic>
          <p:sp>
            <p:nvSpPr>
              <p:cNvPr id="1146" name="Google Shape;1146;p68"/>
              <p:cNvSpPr/>
              <p:nvPr/>
            </p:nvSpPr>
            <p:spPr>
              <a:xfrm rot="5400000">
                <a:off x="2199530" y="839338"/>
                <a:ext cx="426300" cy="1810500"/>
              </a:xfrm>
              <a:prstGeom prst="curvedRightArrow">
                <a:avLst>
                  <a:gd name="adj1" fmla="val 25000"/>
                  <a:gd name="adj2" fmla="val 50000"/>
                  <a:gd name="adj3" fmla="val 25000"/>
                </a:avLst>
              </a:prstGeom>
              <a:solidFill>
                <a:srgbClr val="FF00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7" name="Google Shape;1147;p68"/>
            <p:cNvSpPr/>
            <p:nvPr/>
          </p:nvSpPr>
          <p:spPr>
            <a:xfrm>
              <a:off x="3480524" y="4155363"/>
              <a:ext cx="120900" cy="102900"/>
            </a:xfrm>
            <a:prstGeom prst="ellipse">
              <a:avLst/>
            </a:prstGeom>
            <a:solidFill>
              <a:srgbClr val="1A9988"/>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68"/>
            <p:cNvSpPr/>
            <p:nvPr/>
          </p:nvSpPr>
          <p:spPr>
            <a:xfrm>
              <a:off x="4298518" y="4155363"/>
              <a:ext cx="120900" cy="102900"/>
            </a:xfrm>
            <a:prstGeom prst="ellipse">
              <a:avLst/>
            </a:prstGeom>
            <a:solidFill>
              <a:srgbClr val="1A9988"/>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68"/>
            <p:cNvSpPr/>
            <p:nvPr/>
          </p:nvSpPr>
          <p:spPr>
            <a:xfrm>
              <a:off x="8081738" y="4155363"/>
              <a:ext cx="120900" cy="102900"/>
            </a:xfrm>
            <a:prstGeom prst="ellipse">
              <a:avLst/>
            </a:prstGeom>
            <a:solidFill>
              <a:srgbClr val="1A9988"/>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68"/>
            <p:cNvSpPr/>
            <p:nvPr/>
          </p:nvSpPr>
          <p:spPr>
            <a:xfrm>
              <a:off x="8899731" y="4155363"/>
              <a:ext cx="120900" cy="102900"/>
            </a:xfrm>
            <a:prstGeom prst="ellipse">
              <a:avLst/>
            </a:prstGeom>
            <a:solidFill>
              <a:srgbClr val="1A9988"/>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68"/>
            <p:cNvSpPr/>
            <p:nvPr/>
          </p:nvSpPr>
          <p:spPr>
            <a:xfrm>
              <a:off x="3916762" y="4032946"/>
              <a:ext cx="129900" cy="120000"/>
            </a:xfrm>
            <a:prstGeom prst="ellipse">
              <a:avLst/>
            </a:prstGeom>
            <a:solidFill>
              <a:srgbClr val="FFFF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68"/>
            <p:cNvSpPr/>
            <p:nvPr/>
          </p:nvSpPr>
          <p:spPr>
            <a:xfrm>
              <a:off x="8490736" y="4032946"/>
              <a:ext cx="129900" cy="120000"/>
            </a:xfrm>
            <a:prstGeom prst="ellipse">
              <a:avLst/>
            </a:prstGeom>
            <a:solidFill>
              <a:srgbClr val="FFFF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68"/>
            <p:cNvSpPr/>
            <p:nvPr/>
          </p:nvSpPr>
          <p:spPr>
            <a:xfrm>
              <a:off x="6164835" y="1978605"/>
              <a:ext cx="129900" cy="120000"/>
            </a:xfrm>
            <a:prstGeom prst="ellipse">
              <a:avLst/>
            </a:prstGeom>
            <a:solidFill>
              <a:srgbClr val="FF00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4" name="Google Shape;1154;p6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sp>
        <p:nvSpPr>
          <p:cNvPr id="1159" name="Google Shape;1159;p6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Sensor Verification</a:t>
            </a:r>
            <a:endParaRPr/>
          </a:p>
        </p:txBody>
      </p:sp>
      <p:sp>
        <p:nvSpPr>
          <p:cNvPr id="1160" name="Google Shape;1160;p69"/>
          <p:cNvSpPr txBox="1">
            <a:spLocks noGrp="1"/>
          </p:cNvSpPr>
          <p:nvPr>
            <p:ph type="body" idx="1"/>
          </p:nvPr>
        </p:nvSpPr>
        <p:spPr>
          <a:xfrm>
            <a:off x="729450" y="1313100"/>
            <a:ext cx="3920100" cy="30270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Confirming advertised sensor accuracy</a:t>
            </a:r>
            <a:endParaRPr/>
          </a:p>
          <a:p>
            <a:pPr marL="457200" lvl="0" indent="-311150" algn="l" rtl="0">
              <a:spcBef>
                <a:spcPts val="0"/>
              </a:spcBef>
              <a:spcAft>
                <a:spcPts val="0"/>
              </a:spcAft>
              <a:buSzPts val="1300"/>
              <a:buChar char="●"/>
            </a:pPr>
            <a:r>
              <a:rPr lang="en"/>
              <a:t>Understanding sensor usage and implementation</a:t>
            </a:r>
            <a:endParaRPr/>
          </a:p>
          <a:p>
            <a:pPr marL="0" lvl="0" indent="0" algn="l" rtl="0">
              <a:spcBef>
                <a:spcPts val="1200"/>
              </a:spcBef>
              <a:spcAft>
                <a:spcPts val="0"/>
              </a:spcAft>
              <a:buNone/>
            </a:pPr>
            <a:r>
              <a:rPr lang="en" b="1"/>
              <a:t>6-Axis IMU: </a:t>
            </a:r>
            <a:endParaRPr b="1"/>
          </a:p>
          <a:p>
            <a:pPr marL="457200" lvl="0" indent="-311150" algn="l" rtl="0">
              <a:spcBef>
                <a:spcPts val="1200"/>
              </a:spcBef>
              <a:spcAft>
                <a:spcPts val="0"/>
              </a:spcAft>
              <a:buSzPts val="1300"/>
              <a:buChar char="●"/>
            </a:pPr>
            <a:r>
              <a:rPr lang="en"/>
              <a:t>Collect range of Gyroscope angle measurements at known angles, analyze error</a:t>
            </a:r>
            <a:endParaRPr/>
          </a:p>
          <a:p>
            <a:pPr marL="0" lvl="0" indent="0" algn="l" rtl="0">
              <a:spcBef>
                <a:spcPts val="1200"/>
              </a:spcBef>
              <a:spcAft>
                <a:spcPts val="0"/>
              </a:spcAft>
              <a:buNone/>
            </a:pPr>
            <a:r>
              <a:rPr lang="en" b="1"/>
              <a:t>BendLabs Angle Sensor:</a:t>
            </a:r>
            <a:endParaRPr b="1"/>
          </a:p>
          <a:p>
            <a:pPr marL="457200" lvl="0" indent="-311150" algn="l" rtl="0">
              <a:spcBef>
                <a:spcPts val="1200"/>
              </a:spcBef>
              <a:spcAft>
                <a:spcPts val="0"/>
              </a:spcAft>
              <a:buSzPts val="1300"/>
              <a:buChar char="●"/>
            </a:pPr>
            <a:r>
              <a:rPr lang="en"/>
              <a:t>Measure and collect data for incremental known angles using a high-tolerance granite flat surface and machinist angle blocks</a:t>
            </a:r>
            <a:endParaRPr/>
          </a:p>
        </p:txBody>
      </p:sp>
      <p:pic>
        <p:nvPicPr>
          <p:cNvPr id="1161" name="Google Shape;1161;p69"/>
          <p:cNvPicPr preferRelativeResize="0"/>
          <p:nvPr/>
        </p:nvPicPr>
        <p:blipFill rotWithShape="1">
          <a:blip r:embed="rId3">
            <a:alphaModFix/>
          </a:blip>
          <a:srcRect l="21222" t="8150" b="8509"/>
          <a:stretch/>
        </p:blipFill>
        <p:spPr>
          <a:xfrm>
            <a:off x="7112600" y="927600"/>
            <a:ext cx="1962674" cy="2768451"/>
          </a:xfrm>
          <a:prstGeom prst="rect">
            <a:avLst/>
          </a:prstGeom>
          <a:noFill/>
          <a:ln>
            <a:noFill/>
          </a:ln>
        </p:spPr>
      </p:pic>
      <p:pic>
        <p:nvPicPr>
          <p:cNvPr id="1162" name="Google Shape;1162;p69"/>
          <p:cNvPicPr preferRelativeResize="0"/>
          <p:nvPr/>
        </p:nvPicPr>
        <p:blipFill rotWithShape="1">
          <a:blip r:embed="rId4">
            <a:alphaModFix/>
          </a:blip>
          <a:srcRect t="17754" b="15622"/>
          <a:stretch/>
        </p:blipFill>
        <p:spPr>
          <a:xfrm>
            <a:off x="4649550" y="581761"/>
            <a:ext cx="2373625" cy="2108539"/>
          </a:xfrm>
          <a:prstGeom prst="rect">
            <a:avLst/>
          </a:prstGeom>
          <a:noFill/>
          <a:ln>
            <a:noFill/>
          </a:ln>
        </p:spPr>
      </p:pic>
      <p:pic>
        <p:nvPicPr>
          <p:cNvPr id="1163" name="Google Shape;1163;p69"/>
          <p:cNvPicPr preferRelativeResize="0"/>
          <p:nvPr/>
        </p:nvPicPr>
        <p:blipFill rotWithShape="1">
          <a:blip r:embed="rId5">
            <a:alphaModFix/>
          </a:blip>
          <a:srcRect l="27098" r="42117"/>
          <a:stretch/>
        </p:blipFill>
        <p:spPr>
          <a:xfrm rot="-5400000">
            <a:off x="6351437" y="2241112"/>
            <a:ext cx="1021825" cy="4425850"/>
          </a:xfrm>
          <a:prstGeom prst="rect">
            <a:avLst/>
          </a:prstGeom>
          <a:noFill/>
          <a:ln>
            <a:noFill/>
          </a:ln>
        </p:spPr>
      </p:pic>
      <p:grpSp>
        <p:nvGrpSpPr>
          <p:cNvPr id="1164" name="Google Shape;1164;p69"/>
          <p:cNvGrpSpPr/>
          <p:nvPr/>
        </p:nvGrpSpPr>
        <p:grpSpPr>
          <a:xfrm>
            <a:off x="4649278" y="2826725"/>
            <a:ext cx="2463269" cy="1092794"/>
            <a:chOff x="4649278" y="2674325"/>
            <a:chExt cx="2463269" cy="1092794"/>
          </a:xfrm>
        </p:grpSpPr>
        <p:sp>
          <p:nvSpPr>
            <p:cNvPr id="1165" name="Google Shape;1165;p69"/>
            <p:cNvSpPr/>
            <p:nvPr/>
          </p:nvSpPr>
          <p:spPr>
            <a:xfrm rot="3065181">
              <a:off x="6170915" y="2562376"/>
              <a:ext cx="444163" cy="1357986"/>
            </a:xfrm>
            <a:prstGeom prst="flowChartAlternateProcess">
              <a:avLst/>
            </a:prstGeom>
            <a:solidFill>
              <a:srgbClr val="B0812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69"/>
            <p:cNvSpPr/>
            <p:nvPr/>
          </p:nvSpPr>
          <p:spPr>
            <a:xfrm rot="5400000">
              <a:off x="5144428" y="2834065"/>
              <a:ext cx="423000" cy="1413300"/>
            </a:xfrm>
            <a:prstGeom prst="flowChartAlternateProcess">
              <a:avLst/>
            </a:prstGeom>
            <a:solidFill>
              <a:srgbClr val="B0812D"/>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69"/>
            <p:cNvSpPr/>
            <p:nvPr/>
          </p:nvSpPr>
          <p:spPr>
            <a:xfrm>
              <a:off x="4940252" y="3068601"/>
              <a:ext cx="847500" cy="345600"/>
            </a:xfrm>
            <a:prstGeom prst="leftArrow">
              <a:avLst>
                <a:gd name="adj1" fmla="val 50000"/>
                <a:gd name="adj2" fmla="val 0"/>
              </a:avLst>
            </a:pr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69"/>
            <p:cNvSpPr/>
            <p:nvPr/>
          </p:nvSpPr>
          <p:spPr>
            <a:xfrm rot="-1876987">
              <a:off x="5728536" y="2861100"/>
              <a:ext cx="812299" cy="363341"/>
            </a:xfrm>
            <a:prstGeom prst="leftArrow">
              <a:avLst>
                <a:gd name="adj1" fmla="val 50000"/>
                <a:gd name="adj2" fmla="val 0"/>
              </a:avLst>
            </a:pr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69"/>
            <p:cNvSpPr/>
            <p:nvPr/>
          </p:nvSpPr>
          <p:spPr>
            <a:xfrm>
              <a:off x="5728925" y="3199625"/>
              <a:ext cx="156300" cy="132000"/>
            </a:xfrm>
            <a:prstGeom prst="ellipse">
              <a:avLst/>
            </a:pr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70" name="Google Shape;1170;p69"/>
            <p:cNvCxnSpPr/>
            <p:nvPr/>
          </p:nvCxnSpPr>
          <p:spPr>
            <a:xfrm>
              <a:off x="5807075" y="3255425"/>
              <a:ext cx="1112700" cy="6000"/>
            </a:xfrm>
            <a:prstGeom prst="straightConnector1">
              <a:avLst/>
            </a:prstGeom>
            <a:noFill/>
            <a:ln w="38100" cap="flat" cmpd="sng">
              <a:solidFill>
                <a:srgbClr val="FF0000"/>
              </a:solidFill>
              <a:prstDash val="dash"/>
              <a:round/>
              <a:headEnd type="none" w="med" len="med"/>
              <a:tailEnd type="none" w="med" len="med"/>
            </a:ln>
          </p:spPr>
        </p:cxnSp>
        <p:cxnSp>
          <p:nvCxnSpPr>
            <p:cNvPr id="1171" name="Google Shape;1171;p69"/>
            <p:cNvCxnSpPr>
              <a:stCxn id="1169" idx="0"/>
            </p:cNvCxnSpPr>
            <p:nvPr/>
          </p:nvCxnSpPr>
          <p:spPr>
            <a:xfrm rot="10800000" flipH="1">
              <a:off x="5807075" y="2674325"/>
              <a:ext cx="937500" cy="525300"/>
            </a:xfrm>
            <a:prstGeom prst="straightConnector1">
              <a:avLst/>
            </a:prstGeom>
            <a:noFill/>
            <a:ln w="38100" cap="flat" cmpd="sng">
              <a:solidFill>
                <a:srgbClr val="FF0000"/>
              </a:solidFill>
              <a:prstDash val="dash"/>
              <a:round/>
              <a:headEnd type="none" w="med" len="med"/>
              <a:tailEnd type="none" w="med" len="med"/>
            </a:ln>
          </p:spPr>
        </p:cxnSp>
        <p:sp>
          <p:nvSpPr>
            <p:cNvPr id="1172" name="Google Shape;1172;p69"/>
            <p:cNvSpPr txBox="1"/>
            <p:nvPr/>
          </p:nvSpPr>
          <p:spPr>
            <a:xfrm>
              <a:off x="6174125" y="2937425"/>
              <a:ext cx="60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30°</a:t>
              </a:r>
              <a:endParaRPr>
                <a:latin typeface="Lato"/>
                <a:ea typeface="Lato"/>
                <a:cs typeface="Lato"/>
                <a:sym typeface="Lato"/>
              </a:endParaRPr>
            </a:p>
          </p:txBody>
        </p:sp>
      </p:grpSp>
      <p:cxnSp>
        <p:nvCxnSpPr>
          <p:cNvPr id="1173" name="Google Shape;1173;p69"/>
          <p:cNvCxnSpPr>
            <a:endCxn id="1165" idx="0"/>
          </p:cNvCxnSpPr>
          <p:nvPr/>
        </p:nvCxnSpPr>
        <p:spPr>
          <a:xfrm flipH="1">
            <a:off x="6973046" y="2367919"/>
            <a:ext cx="879000" cy="672900"/>
          </a:xfrm>
          <a:prstGeom prst="straightConnector1">
            <a:avLst/>
          </a:prstGeom>
          <a:noFill/>
          <a:ln w="19050" cap="flat" cmpd="sng">
            <a:solidFill>
              <a:srgbClr val="FF0000"/>
            </a:solidFill>
            <a:prstDash val="solid"/>
            <a:round/>
            <a:headEnd type="none" w="med" len="med"/>
            <a:tailEnd type="triangle" w="med" len="med"/>
          </a:ln>
        </p:spPr>
      </p:cxnSp>
      <p:sp>
        <p:nvSpPr>
          <p:cNvPr id="1174" name="Google Shape;1174;p69"/>
          <p:cNvSpPr/>
          <p:nvPr/>
        </p:nvSpPr>
        <p:spPr>
          <a:xfrm>
            <a:off x="5912425" y="3231350"/>
            <a:ext cx="243900" cy="464700"/>
          </a:xfrm>
          <a:prstGeom prst="arc">
            <a:avLst>
              <a:gd name="adj1" fmla="val 16200000"/>
              <a:gd name="adj2" fmla="val 19990904"/>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6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sp>
        <p:nvSpPr>
          <p:cNvPr id="1180" name="Google Shape;1180;p7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Motion Control Verification</a:t>
            </a:r>
            <a:endParaRPr/>
          </a:p>
        </p:txBody>
      </p:sp>
      <p:sp>
        <p:nvSpPr>
          <p:cNvPr id="1181" name="Google Shape;1181;p70"/>
          <p:cNvSpPr txBox="1"/>
          <p:nvPr/>
        </p:nvSpPr>
        <p:spPr>
          <a:xfrm>
            <a:off x="7537752" y="4717909"/>
            <a:ext cx="223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Lato"/>
                <a:ea typeface="Lato"/>
                <a:cs typeface="Lato"/>
                <a:sym typeface="Lato"/>
              </a:rPr>
              <a:t>*Not actual data</a:t>
            </a:r>
            <a:endParaRPr sz="1200">
              <a:latin typeface="Lato"/>
              <a:ea typeface="Lato"/>
              <a:cs typeface="Lato"/>
              <a:sym typeface="Lato"/>
            </a:endParaRPr>
          </a:p>
        </p:txBody>
      </p:sp>
      <p:sp>
        <p:nvSpPr>
          <p:cNvPr id="1182" name="Google Shape;1182;p70"/>
          <p:cNvSpPr txBox="1">
            <a:spLocks noGrp="1"/>
          </p:cNvSpPr>
          <p:nvPr>
            <p:ph type="body" idx="1"/>
          </p:nvPr>
        </p:nvSpPr>
        <p:spPr>
          <a:xfrm>
            <a:off x="729450" y="1313100"/>
            <a:ext cx="7688700" cy="23781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Confirm software and circuitry is able to communicate with and control the motor driver such that the actuator translates accordingly</a:t>
            </a:r>
            <a:endParaRPr/>
          </a:p>
          <a:p>
            <a:pPr marL="457200" lvl="0" indent="-311150" algn="l" rtl="0">
              <a:spcBef>
                <a:spcPts val="0"/>
              </a:spcBef>
              <a:spcAft>
                <a:spcPts val="0"/>
              </a:spcAft>
              <a:buSzPts val="1300"/>
              <a:buChar char="●"/>
            </a:pPr>
            <a:r>
              <a:rPr lang="en"/>
              <a:t>Ensure the actuator translates with expected delay, speed, and accuracy</a:t>
            </a:r>
            <a:endParaRPr/>
          </a:p>
          <a:p>
            <a:pPr marL="457200" lvl="0" indent="-311150" algn="l" rtl="0">
              <a:spcBef>
                <a:spcPts val="0"/>
              </a:spcBef>
              <a:spcAft>
                <a:spcPts val="0"/>
              </a:spcAft>
              <a:buSzPts val="1300"/>
              <a:buChar char="●"/>
            </a:pPr>
            <a:r>
              <a:rPr lang="en"/>
              <a:t>Will feed pre-built lean profile angles into the PID control law and send output commands to the Actuator</a:t>
            </a:r>
            <a:endParaRPr/>
          </a:p>
          <a:p>
            <a:pPr marL="457200" lvl="0" indent="-311150" algn="l" rtl="0">
              <a:spcBef>
                <a:spcPts val="0"/>
              </a:spcBef>
              <a:spcAft>
                <a:spcPts val="0"/>
              </a:spcAft>
              <a:buSzPts val="1300"/>
              <a:buChar char="●"/>
            </a:pPr>
            <a:r>
              <a:rPr lang="en"/>
              <a:t>Will measure the delay between data receival to command completion, actuator speed, and actuator translational accuracy (to PID output command)</a:t>
            </a:r>
            <a:endParaRPr/>
          </a:p>
        </p:txBody>
      </p:sp>
      <p:pic>
        <p:nvPicPr>
          <p:cNvPr id="1183" name="Google Shape;1183;p70"/>
          <p:cNvPicPr preferRelativeResize="0"/>
          <p:nvPr/>
        </p:nvPicPr>
        <p:blipFill>
          <a:blip r:embed="rId3">
            <a:alphaModFix/>
          </a:blip>
          <a:stretch>
            <a:fillRect/>
          </a:stretch>
        </p:blipFill>
        <p:spPr>
          <a:xfrm>
            <a:off x="1609861" y="3156050"/>
            <a:ext cx="5927883" cy="1931150"/>
          </a:xfrm>
          <a:prstGeom prst="rect">
            <a:avLst/>
          </a:prstGeom>
          <a:noFill/>
          <a:ln>
            <a:noFill/>
          </a:ln>
        </p:spPr>
      </p:pic>
      <p:sp>
        <p:nvSpPr>
          <p:cNvPr id="1184" name="Google Shape;1184;p7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89" name="Google Shape;1189;p71"/>
          <p:cNvSpPr txBox="1">
            <a:spLocks noGrp="1"/>
          </p:cNvSpPr>
          <p:nvPr>
            <p:ph type="body" idx="1"/>
          </p:nvPr>
        </p:nvSpPr>
        <p:spPr>
          <a:xfrm>
            <a:off x="362050" y="1267175"/>
            <a:ext cx="4482600" cy="37785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 b="1"/>
              <a:t>Purpose:</a:t>
            </a:r>
            <a:endParaRPr b="1"/>
          </a:p>
          <a:p>
            <a:pPr marL="457200" lvl="0" indent="-311150" algn="l" rtl="0">
              <a:spcBef>
                <a:spcPts val="200"/>
              </a:spcBef>
              <a:spcAft>
                <a:spcPts val="0"/>
              </a:spcAft>
              <a:buSzPts val="1300"/>
              <a:buChar char="●"/>
            </a:pPr>
            <a:r>
              <a:rPr lang="en"/>
              <a:t>Ensure crane scale is accurate to within 0.1 pound so that force magnitude can be accurately calculated</a:t>
            </a:r>
            <a:br>
              <a:rPr lang="en"/>
            </a:br>
            <a:endParaRPr/>
          </a:p>
          <a:p>
            <a:pPr marL="0" lvl="0" indent="0" algn="l" rtl="0">
              <a:spcBef>
                <a:spcPts val="200"/>
              </a:spcBef>
              <a:spcAft>
                <a:spcPts val="0"/>
              </a:spcAft>
              <a:buNone/>
            </a:pPr>
            <a:r>
              <a:rPr lang="en" b="1"/>
              <a:t>Test Equipment:</a:t>
            </a:r>
            <a:endParaRPr b="1"/>
          </a:p>
          <a:p>
            <a:pPr marL="457200" lvl="0" indent="-311150" algn="l" rtl="0">
              <a:spcBef>
                <a:spcPts val="200"/>
              </a:spcBef>
              <a:spcAft>
                <a:spcPts val="0"/>
              </a:spcAft>
              <a:buSzPts val="1300"/>
              <a:buChar char="●"/>
            </a:pPr>
            <a:r>
              <a:rPr lang="en"/>
              <a:t>Both crane scales, bucket, water, measuring cup</a:t>
            </a:r>
            <a:br>
              <a:rPr lang="en"/>
            </a:br>
            <a:endParaRPr/>
          </a:p>
          <a:p>
            <a:pPr marL="0" lvl="0" indent="0" algn="l" rtl="0">
              <a:spcBef>
                <a:spcPts val="200"/>
              </a:spcBef>
              <a:spcAft>
                <a:spcPts val="0"/>
              </a:spcAft>
              <a:buNone/>
            </a:pPr>
            <a:r>
              <a:rPr lang="en" b="1"/>
              <a:t>Test Procedure:</a:t>
            </a:r>
            <a:endParaRPr b="1"/>
          </a:p>
          <a:p>
            <a:pPr marL="457200" lvl="0" indent="-311150" algn="l" rtl="0">
              <a:spcBef>
                <a:spcPts val="200"/>
              </a:spcBef>
              <a:spcAft>
                <a:spcPts val="0"/>
              </a:spcAft>
              <a:buSzPts val="1300"/>
              <a:buAutoNum type="arabicPeriod"/>
            </a:pPr>
            <a:r>
              <a:rPr lang="en"/>
              <a:t>Hang up crane scale</a:t>
            </a:r>
            <a:endParaRPr/>
          </a:p>
          <a:p>
            <a:pPr marL="457200" lvl="0" indent="-311150" algn="l" rtl="0">
              <a:spcBef>
                <a:spcPts val="0"/>
              </a:spcBef>
              <a:spcAft>
                <a:spcPts val="0"/>
              </a:spcAft>
              <a:buSzPts val="1300"/>
              <a:buAutoNum type="arabicPeriod"/>
            </a:pPr>
            <a:r>
              <a:rPr lang="en"/>
              <a:t>Weigh bucket several times. Ensure weight is equal each time</a:t>
            </a:r>
            <a:endParaRPr/>
          </a:p>
          <a:p>
            <a:pPr marL="457200" lvl="0" indent="-311150" algn="l" rtl="0">
              <a:spcBef>
                <a:spcPts val="0"/>
              </a:spcBef>
              <a:spcAft>
                <a:spcPts val="0"/>
              </a:spcAft>
              <a:buSzPts val="1300"/>
              <a:buAutoNum type="arabicPeriod"/>
            </a:pPr>
            <a:r>
              <a:rPr lang="en"/>
              <a:t>Fill bucket with water in 1000 mL increments</a:t>
            </a:r>
            <a:endParaRPr/>
          </a:p>
          <a:p>
            <a:pPr marL="457200" lvl="0" indent="-311150" algn="l" rtl="0">
              <a:spcBef>
                <a:spcPts val="0"/>
              </a:spcBef>
              <a:spcAft>
                <a:spcPts val="0"/>
              </a:spcAft>
              <a:buSzPts val="1300"/>
              <a:buAutoNum type="arabicPeriod"/>
            </a:pPr>
            <a:r>
              <a:rPr lang="en"/>
              <a:t>Ensure weight value rises 2.2 pounds each time</a:t>
            </a:r>
            <a:endParaRPr/>
          </a:p>
          <a:p>
            <a:pPr marL="0" lvl="0" indent="0" algn="l" rtl="0">
              <a:spcBef>
                <a:spcPts val="1200"/>
              </a:spcBef>
              <a:spcAft>
                <a:spcPts val="0"/>
              </a:spcAft>
              <a:buNone/>
            </a:pPr>
            <a:r>
              <a:rPr lang="en" b="1"/>
              <a:t>Results:</a:t>
            </a:r>
            <a:endParaRPr b="1"/>
          </a:p>
          <a:p>
            <a:pPr marL="457200" lvl="0" indent="-311150" algn="l" rtl="0">
              <a:spcBef>
                <a:spcPts val="200"/>
              </a:spcBef>
              <a:spcAft>
                <a:spcPts val="200"/>
              </a:spcAft>
              <a:buSzPts val="1300"/>
              <a:buChar char="●"/>
            </a:pPr>
            <a:r>
              <a:rPr lang="en"/>
              <a:t>Crane scale passes test if value rises a uniform 2.2 pounds with each addition of 1000 mL water</a:t>
            </a:r>
            <a:endParaRPr b="1"/>
          </a:p>
        </p:txBody>
      </p:sp>
      <p:sp>
        <p:nvSpPr>
          <p:cNvPr id="1190" name="Google Shape;1190;p71"/>
          <p:cNvSpPr txBox="1">
            <a:spLocks noGrp="1"/>
          </p:cNvSpPr>
          <p:nvPr>
            <p:ph type="title"/>
          </p:nvPr>
        </p:nvSpPr>
        <p:spPr>
          <a:xfrm>
            <a:off x="729450" y="632850"/>
            <a:ext cx="41151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Crane Scale Verification</a:t>
            </a:r>
            <a:endParaRPr/>
          </a:p>
        </p:txBody>
      </p:sp>
      <p:pic>
        <p:nvPicPr>
          <p:cNvPr id="1191" name="Google Shape;1191;p71"/>
          <p:cNvPicPr preferRelativeResize="0"/>
          <p:nvPr/>
        </p:nvPicPr>
        <p:blipFill rotWithShape="1">
          <a:blip r:embed="rId3">
            <a:alphaModFix/>
          </a:blip>
          <a:srcRect l="25572" r="26032"/>
          <a:stretch/>
        </p:blipFill>
        <p:spPr>
          <a:xfrm>
            <a:off x="4844550" y="1267175"/>
            <a:ext cx="1630301" cy="3368700"/>
          </a:xfrm>
          <a:prstGeom prst="rect">
            <a:avLst/>
          </a:prstGeom>
          <a:noFill/>
          <a:ln>
            <a:noFill/>
          </a:ln>
        </p:spPr>
      </p:pic>
      <p:cxnSp>
        <p:nvCxnSpPr>
          <p:cNvPr id="1192" name="Google Shape;1192;p71"/>
          <p:cNvCxnSpPr/>
          <p:nvPr/>
        </p:nvCxnSpPr>
        <p:spPr>
          <a:xfrm>
            <a:off x="7577566" y="1398450"/>
            <a:ext cx="11700" cy="1611900"/>
          </a:xfrm>
          <a:prstGeom prst="straightConnector1">
            <a:avLst/>
          </a:prstGeom>
          <a:noFill/>
          <a:ln w="19050" cap="flat" cmpd="sng">
            <a:solidFill>
              <a:schemeClr val="dk2"/>
            </a:solidFill>
            <a:prstDash val="solid"/>
            <a:round/>
            <a:headEnd type="none" w="med" len="med"/>
            <a:tailEnd type="none" w="med" len="med"/>
          </a:ln>
        </p:spPr>
      </p:cxnSp>
      <p:sp>
        <p:nvSpPr>
          <p:cNvPr id="1193" name="Google Shape;1193;p71"/>
          <p:cNvSpPr/>
          <p:nvPr/>
        </p:nvSpPr>
        <p:spPr>
          <a:xfrm>
            <a:off x="7104675" y="1729294"/>
            <a:ext cx="957300" cy="469500"/>
          </a:xfrm>
          <a:prstGeom prst="rect">
            <a:avLst/>
          </a:prstGeom>
          <a:solidFill>
            <a:srgbClr val="FF743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71"/>
          <p:cNvSpPr/>
          <p:nvPr/>
        </p:nvSpPr>
        <p:spPr>
          <a:xfrm rot="10800000">
            <a:off x="7589307" y="2796668"/>
            <a:ext cx="437400" cy="428400"/>
          </a:xfrm>
          <a:prstGeom prst="arc">
            <a:avLst>
              <a:gd name="adj1" fmla="val 10743141"/>
              <a:gd name="adj2" fmla="val 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71"/>
          <p:cNvSpPr/>
          <p:nvPr/>
        </p:nvSpPr>
        <p:spPr>
          <a:xfrm>
            <a:off x="7250386" y="3605203"/>
            <a:ext cx="911100" cy="899400"/>
          </a:xfrm>
          <a:prstGeom prst="can">
            <a:avLst>
              <a:gd name="adj" fmla="val 25000"/>
            </a:avLst>
          </a:prstGeom>
          <a:solidFill>
            <a:srgbClr val="9E9E9E"/>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71"/>
          <p:cNvSpPr/>
          <p:nvPr/>
        </p:nvSpPr>
        <p:spPr>
          <a:xfrm>
            <a:off x="7250375" y="3971775"/>
            <a:ext cx="911083" cy="166127"/>
          </a:xfrm>
          <a:custGeom>
            <a:avLst/>
            <a:gdLst/>
            <a:ahLst/>
            <a:cxnLst/>
            <a:rect l="l" t="t" r="r" b="b"/>
            <a:pathLst>
              <a:path w="20906" h="4132" extrusionOk="0">
                <a:moveTo>
                  <a:pt x="0" y="3787"/>
                </a:moveTo>
                <a:cubicBezTo>
                  <a:pt x="852" y="3157"/>
                  <a:pt x="3661" y="-18"/>
                  <a:pt x="5110" y="4"/>
                </a:cubicBezTo>
                <a:cubicBezTo>
                  <a:pt x="6559" y="26"/>
                  <a:pt x="7311" y="3920"/>
                  <a:pt x="8694" y="3920"/>
                </a:cubicBezTo>
                <a:cubicBezTo>
                  <a:pt x="10077" y="3920"/>
                  <a:pt x="11946" y="-29"/>
                  <a:pt x="13406" y="4"/>
                </a:cubicBezTo>
                <a:cubicBezTo>
                  <a:pt x="14866" y="37"/>
                  <a:pt x="16205" y="4020"/>
                  <a:pt x="17455" y="4119"/>
                </a:cubicBezTo>
                <a:cubicBezTo>
                  <a:pt x="18705" y="4219"/>
                  <a:pt x="20331" y="1187"/>
                  <a:pt x="20906" y="601"/>
                </a:cubicBezTo>
              </a:path>
            </a:pathLst>
          </a:custGeom>
          <a:noFill/>
          <a:ln w="28575" cap="flat" cmpd="sng">
            <a:solidFill>
              <a:srgbClr val="4A86E8"/>
            </a:solidFill>
            <a:prstDash val="solid"/>
            <a:round/>
            <a:headEnd type="none" w="med" len="med"/>
            <a:tailEnd type="none" w="med" len="med"/>
          </a:ln>
        </p:spPr>
      </p:sp>
      <p:sp>
        <p:nvSpPr>
          <p:cNvPr id="1197" name="Google Shape;1197;p71"/>
          <p:cNvSpPr/>
          <p:nvPr/>
        </p:nvSpPr>
        <p:spPr>
          <a:xfrm>
            <a:off x="7250386" y="3082060"/>
            <a:ext cx="919482" cy="611156"/>
          </a:xfrm>
          <a:custGeom>
            <a:avLst/>
            <a:gdLst/>
            <a:ahLst/>
            <a:cxnLst/>
            <a:rect l="l" t="t" r="r" b="b"/>
            <a:pathLst>
              <a:path w="13805" h="15201" extrusionOk="0">
                <a:moveTo>
                  <a:pt x="0" y="15001"/>
                </a:moveTo>
                <a:cubicBezTo>
                  <a:pt x="1139" y="12501"/>
                  <a:pt x="4535" y="-31"/>
                  <a:pt x="6836" y="2"/>
                </a:cubicBezTo>
                <a:cubicBezTo>
                  <a:pt x="9137" y="35"/>
                  <a:pt x="12644" y="12668"/>
                  <a:pt x="13805" y="15201"/>
                </a:cubicBezTo>
              </a:path>
            </a:pathLst>
          </a:custGeom>
          <a:noFill/>
          <a:ln w="9525" cap="flat" cmpd="sng">
            <a:solidFill>
              <a:schemeClr val="dk2"/>
            </a:solidFill>
            <a:prstDash val="solid"/>
            <a:round/>
            <a:headEnd type="none" w="med" len="med"/>
            <a:tailEnd type="none" w="med" len="med"/>
          </a:ln>
        </p:spPr>
      </p:sp>
      <p:sp>
        <p:nvSpPr>
          <p:cNvPr id="1198" name="Google Shape;1198;p71"/>
          <p:cNvSpPr/>
          <p:nvPr/>
        </p:nvSpPr>
        <p:spPr>
          <a:xfrm>
            <a:off x="7250387" y="3999725"/>
            <a:ext cx="911083" cy="166127"/>
          </a:xfrm>
          <a:custGeom>
            <a:avLst/>
            <a:gdLst/>
            <a:ahLst/>
            <a:cxnLst/>
            <a:rect l="l" t="t" r="r" b="b"/>
            <a:pathLst>
              <a:path w="20906" h="4132" extrusionOk="0">
                <a:moveTo>
                  <a:pt x="0" y="3787"/>
                </a:moveTo>
                <a:cubicBezTo>
                  <a:pt x="852" y="3157"/>
                  <a:pt x="3661" y="-18"/>
                  <a:pt x="5110" y="4"/>
                </a:cubicBezTo>
                <a:cubicBezTo>
                  <a:pt x="6559" y="26"/>
                  <a:pt x="7311" y="3920"/>
                  <a:pt x="8694" y="3920"/>
                </a:cubicBezTo>
                <a:cubicBezTo>
                  <a:pt x="10077" y="3920"/>
                  <a:pt x="11946" y="-29"/>
                  <a:pt x="13406" y="4"/>
                </a:cubicBezTo>
                <a:cubicBezTo>
                  <a:pt x="14866" y="37"/>
                  <a:pt x="16205" y="4020"/>
                  <a:pt x="17455" y="4119"/>
                </a:cubicBezTo>
                <a:cubicBezTo>
                  <a:pt x="18705" y="4219"/>
                  <a:pt x="20331" y="1187"/>
                  <a:pt x="20906" y="601"/>
                </a:cubicBezTo>
              </a:path>
            </a:pathLst>
          </a:custGeom>
          <a:noFill/>
          <a:ln w="28575" cap="flat" cmpd="sng">
            <a:solidFill>
              <a:srgbClr val="4A86E8"/>
            </a:solidFill>
            <a:prstDash val="solid"/>
            <a:round/>
            <a:headEnd type="none" w="med" len="med"/>
            <a:tailEnd type="none" w="med" len="med"/>
          </a:ln>
        </p:spPr>
      </p:sp>
      <p:sp>
        <p:nvSpPr>
          <p:cNvPr id="1199" name="Google Shape;1199;p71"/>
          <p:cNvSpPr/>
          <p:nvPr/>
        </p:nvSpPr>
        <p:spPr>
          <a:xfrm>
            <a:off x="7275425" y="4068225"/>
            <a:ext cx="857930" cy="166127"/>
          </a:xfrm>
          <a:custGeom>
            <a:avLst/>
            <a:gdLst/>
            <a:ahLst/>
            <a:cxnLst/>
            <a:rect l="l" t="t" r="r" b="b"/>
            <a:pathLst>
              <a:path w="20906" h="4132" extrusionOk="0">
                <a:moveTo>
                  <a:pt x="0" y="3787"/>
                </a:moveTo>
                <a:cubicBezTo>
                  <a:pt x="852" y="3157"/>
                  <a:pt x="3661" y="-18"/>
                  <a:pt x="5110" y="4"/>
                </a:cubicBezTo>
                <a:cubicBezTo>
                  <a:pt x="6559" y="26"/>
                  <a:pt x="7311" y="3920"/>
                  <a:pt x="8694" y="3920"/>
                </a:cubicBezTo>
                <a:cubicBezTo>
                  <a:pt x="10077" y="3920"/>
                  <a:pt x="11946" y="-29"/>
                  <a:pt x="13406" y="4"/>
                </a:cubicBezTo>
                <a:cubicBezTo>
                  <a:pt x="14866" y="37"/>
                  <a:pt x="16205" y="4020"/>
                  <a:pt x="17455" y="4119"/>
                </a:cubicBezTo>
                <a:cubicBezTo>
                  <a:pt x="18705" y="4219"/>
                  <a:pt x="20331" y="1187"/>
                  <a:pt x="20906" y="601"/>
                </a:cubicBezTo>
              </a:path>
            </a:pathLst>
          </a:custGeom>
          <a:noFill/>
          <a:ln w="114300" cap="flat" cmpd="sng">
            <a:solidFill>
              <a:srgbClr val="4A86E8"/>
            </a:solidFill>
            <a:prstDash val="solid"/>
            <a:round/>
            <a:headEnd type="none" w="med" len="med"/>
            <a:tailEnd type="none" w="med" len="med"/>
          </a:ln>
        </p:spPr>
      </p:sp>
      <p:sp>
        <p:nvSpPr>
          <p:cNvPr id="1200" name="Google Shape;1200;p71"/>
          <p:cNvSpPr/>
          <p:nvPr/>
        </p:nvSpPr>
        <p:spPr>
          <a:xfrm>
            <a:off x="7275425" y="4165850"/>
            <a:ext cx="869533" cy="166127"/>
          </a:xfrm>
          <a:custGeom>
            <a:avLst/>
            <a:gdLst/>
            <a:ahLst/>
            <a:cxnLst/>
            <a:rect l="l" t="t" r="r" b="b"/>
            <a:pathLst>
              <a:path w="20906" h="4132" extrusionOk="0">
                <a:moveTo>
                  <a:pt x="0" y="3787"/>
                </a:moveTo>
                <a:cubicBezTo>
                  <a:pt x="852" y="3157"/>
                  <a:pt x="3661" y="-18"/>
                  <a:pt x="5110" y="4"/>
                </a:cubicBezTo>
                <a:cubicBezTo>
                  <a:pt x="6559" y="26"/>
                  <a:pt x="7311" y="3920"/>
                  <a:pt x="8694" y="3920"/>
                </a:cubicBezTo>
                <a:cubicBezTo>
                  <a:pt x="10077" y="3920"/>
                  <a:pt x="11946" y="-29"/>
                  <a:pt x="13406" y="4"/>
                </a:cubicBezTo>
                <a:cubicBezTo>
                  <a:pt x="14866" y="37"/>
                  <a:pt x="16205" y="4020"/>
                  <a:pt x="17455" y="4119"/>
                </a:cubicBezTo>
                <a:cubicBezTo>
                  <a:pt x="18705" y="4219"/>
                  <a:pt x="20331" y="1187"/>
                  <a:pt x="20906" y="601"/>
                </a:cubicBezTo>
              </a:path>
            </a:pathLst>
          </a:custGeom>
          <a:noFill/>
          <a:ln w="76200" cap="flat" cmpd="sng">
            <a:solidFill>
              <a:srgbClr val="4A86E8"/>
            </a:solidFill>
            <a:prstDash val="solid"/>
            <a:round/>
            <a:headEnd type="none" w="med" len="med"/>
            <a:tailEnd type="none" w="med" len="med"/>
          </a:ln>
        </p:spPr>
      </p:sp>
      <p:sp>
        <p:nvSpPr>
          <p:cNvPr id="1201" name="Google Shape;1201;p71"/>
          <p:cNvSpPr/>
          <p:nvPr/>
        </p:nvSpPr>
        <p:spPr>
          <a:xfrm>
            <a:off x="7275425" y="4244050"/>
            <a:ext cx="857930" cy="166127"/>
          </a:xfrm>
          <a:custGeom>
            <a:avLst/>
            <a:gdLst/>
            <a:ahLst/>
            <a:cxnLst/>
            <a:rect l="l" t="t" r="r" b="b"/>
            <a:pathLst>
              <a:path w="20906" h="4132" extrusionOk="0">
                <a:moveTo>
                  <a:pt x="0" y="3787"/>
                </a:moveTo>
                <a:cubicBezTo>
                  <a:pt x="852" y="3157"/>
                  <a:pt x="3661" y="-18"/>
                  <a:pt x="5110" y="4"/>
                </a:cubicBezTo>
                <a:cubicBezTo>
                  <a:pt x="6559" y="26"/>
                  <a:pt x="7311" y="3920"/>
                  <a:pt x="8694" y="3920"/>
                </a:cubicBezTo>
                <a:cubicBezTo>
                  <a:pt x="10077" y="3920"/>
                  <a:pt x="11946" y="-29"/>
                  <a:pt x="13406" y="4"/>
                </a:cubicBezTo>
                <a:cubicBezTo>
                  <a:pt x="14866" y="37"/>
                  <a:pt x="16205" y="4020"/>
                  <a:pt x="17455" y="4119"/>
                </a:cubicBezTo>
                <a:cubicBezTo>
                  <a:pt x="18705" y="4219"/>
                  <a:pt x="20331" y="1187"/>
                  <a:pt x="20906" y="601"/>
                </a:cubicBezTo>
              </a:path>
            </a:pathLst>
          </a:custGeom>
          <a:noFill/>
          <a:ln w="76200" cap="flat" cmpd="sng">
            <a:solidFill>
              <a:srgbClr val="4A86E8"/>
            </a:solidFill>
            <a:prstDash val="solid"/>
            <a:round/>
            <a:headEnd type="none" w="med" len="med"/>
            <a:tailEnd type="none" w="med" len="med"/>
          </a:ln>
        </p:spPr>
      </p:sp>
      <p:sp>
        <p:nvSpPr>
          <p:cNvPr id="1202" name="Google Shape;1202;p71"/>
          <p:cNvSpPr/>
          <p:nvPr/>
        </p:nvSpPr>
        <p:spPr>
          <a:xfrm>
            <a:off x="7250375" y="4113150"/>
            <a:ext cx="66300" cy="290400"/>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71"/>
          <p:cNvSpPr/>
          <p:nvPr/>
        </p:nvSpPr>
        <p:spPr>
          <a:xfrm>
            <a:off x="8092200" y="4059800"/>
            <a:ext cx="66300" cy="290400"/>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71"/>
          <p:cNvSpPr/>
          <p:nvPr/>
        </p:nvSpPr>
        <p:spPr>
          <a:xfrm rot="-2896229">
            <a:off x="7861067" y="4062079"/>
            <a:ext cx="104114" cy="333547"/>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71"/>
          <p:cNvSpPr/>
          <p:nvPr/>
        </p:nvSpPr>
        <p:spPr>
          <a:xfrm rot="-2832156">
            <a:off x="7514479" y="4083350"/>
            <a:ext cx="66234" cy="290423"/>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71"/>
          <p:cNvSpPr/>
          <p:nvPr/>
        </p:nvSpPr>
        <p:spPr>
          <a:xfrm>
            <a:off x="7250375" y="4113150"/>
            <a:ext cx="911100" cy="391500"/>
          </a:xfrm>
          <a:prstGeom prst="ca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71"/>
          <p:cNvSpPr/>
          <p:nvPr/>
        </p:nvSpPr>
        <p:spPr>
          <a:xfrm>
            <a:off x="7257325" y="4105700"/>
            <a:ext cx="904200" cy="226200"/>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71"/>
          <p:cNvSpPr txBox="1"/>
          <p:nvPr/>
        </p:nvSpPr>
        <p:spPr>
          <a:xfrm>
            <a:off x="7194275" y="1805200"/>
            <a:ext cx="783000" cy="300300"/>
          </a:xfrm>
          <a:prstGeom prst="rect">
            <a:avLst/>
          </a:prstGeom>
          <a:solidFill>
            <a:srgbClr val="FFFFFF"/>
          </a:solidFill>
          <a:ln w="9525" cap="flat" cmpd="sng">
            <a:solidFill>
              <a:srgbClr val="1A1A1A"/>
            </a:solidFill>
            <a:prstDash val="solid"/>
            <a:round/>
            <a:headEnd type="none" w="sm" len="sm"/>
            <a:tailEnd type="none" w="sm" len="sm"/>
          </a:ln>
        </p:spPr>
        <p:txBody>
          <a:bodyPr spcFirstLastPara="1" wrap="square" lIns="91425" tIns="91425" rIns="91425" bIns="91425" anchor="t" anchorCtr="0">
            <a:noAutofit/>
          </a:bodyPr>
          <a:lstStyle/>
          <a:p>
            <a:pPr marL="0" lvl="0" indent="0" algn="r" rtl="0">
              <a:lnSpc>
                <a:spcPct val="100000"/>
              </a:lnSpc>
              <a:spcBef>
                <a:spcPts val="0"/>
              </a:spcBef>
              <a:spcAft>
                <a:spcPts val="0"/>
              </a:spcAft>
              <a:buNone/>
            </a:pPr>
            <a:r>
              <a:rPr lang="en" sz="1300" b="1">
                <a:latin typeface="Courier New"/>
                <a:ea typeface="Courier New"/>
                <a:cs typeface="Courier New"/>
                <a:sym typeface="Courier New"/>
              </a:rPr>
              <a:t>X.X</a:t>
            </a:r>
            <a:endParaRPr sz="1300" b="1">
              <a:latin typeface="Courier New"/>
              <a:ea typeface="Courier New"/>
              <a:cs typeface="Courier New"/>
              <a:sym typeface="Courier New"/>
            </a:endParaRPr>
          </a:p>
        </p:txBody>
      </p:sp>
      <p:sp>
        <p:nvSpPr>
          <p:cNvPr id="1209" name="Google Shape;1209;p7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Google Shape;1214;p72"/>
          <p:cNvSpPr txBox="1">
            <a:spLocks noGrp="1"/>
          </p:cNvSpPr>
          <p:nvPr>
            <p:ph type="body" idx="1"/>
          </p:nvPr>
        </p:nvSpPr>
        <p:spPr>
          <a:xfrm>
            <a:off x="362050" y="1267175"/>
            <a:ext cx="4482600" cy="3778500"/>
          </a:xfrm>
          <a:prstGeom prst="rect">
            <a:avLst/>
          </a:prstGeom>
        </p:spPr>
        <p:txBody>
          <a:bodyPr spcFirstLastPara="1" wrap="square" lIns="91425" tIns="91425" rIns="91425" bIns="91425" anchor="t" anchorCtr="0">
            <a:normAutofit lnSpcReduction="20000"/>
          </a:bodyPr>
          <a:lstStyle/>
          <a:p>
            <a:pPr marL="0" lvl="0" indent="0" algn="l" rtl="0">
              <a:lnSpc>
                <a:spcPct val="115000"/>
              </a:lnSpc>
              <a:spcBef>
                <a:spcPts val="0"/>
              </a:spcBef>
              <a:spcAft>
                <a:spcPts val="0"/>
              </a:spcAft>
              <a:buNone/>
            </a:pPr>
            <a:r>
              <a:rPr lang="en" b="1"/>
              <a:t>Purpose:</a:t>
            </a:r>
            <a:endParaRPr b="1"/>
          </a:p>
          <a:p>
            <a:pPr marL="457200" lvl="0" indent="-311150" algn="l" rtl="0">
              <a:lnSpc>
                <a:spcPct val="115000"/>
              </a:lnSpc>
              <a:spcBef>
                <a:spcPts val="200"/>
              </a:spcBef>
              <a:spcAft>
                <a:spcPts val="0"/>
              </a:spcAft>
              <a:buSzPts val="1300"/>
              <a:buChar char="●"/>
            </a:pPr>
            <a:r>
              <a:rPr lang="en"/>
              <a:t>Ensure weakest aspects of GOATSES assembly can withstand operating stresses</a:t>
            </a:r>
            <a:br>
              <a:rPr lang="en"/>
            </a:br>
            <a:endParaRPr/>
          </a:p>
          <a:p>
            <a:pPr marL="0" lvl="0" indent="0" algn="l" rtl="0">
              <a:lnSpc>
                <a:spcPct val="115000"/>
              </a:lnSpc>
              <a:spcBef>
                <a:spcPts val="200"/>
              </a:spcBef>
              <a:spcAft>
                <a:spcPts val="0"/>
              </a:spcAft>
              <a:buNone/>
            </a:pPr>
            <a:r>
              <a:rPr lang="en" b="1"/>
              <a:t>Test Equipment:</a:t>
            </a:r>
            <a:endParaRPr b="1"/>
          </a:p>
          <a:p>
            <a:pPr marL="457200" lvl="0" indent="-311150" algn="l" rtl="0">
              <a:lnSpc>
                <a:spcPct val="115000"/>
              </a:lnSpc>
              <a:spcBef>
                <a:spcPts val="200"/>
              </a:spcBef>
              <a:spcAft>
                <a:spcPts val="0"/>
              </a:spcAft>
              <a:buSzPts val="1300"/>
              <a:buChar char="●"/>
            </a:pPr>
            <a:r>
              <a:rPr lang="en"/>
              <a:t>GOATSES test environment pre-final assembly</a:t>
            </a:r>
            <a:endParaRPr/>
          </a:p>
          <a:p>
            <a:pPr marL="457200" lvl="0" indent="-311150" algn="l" rtl="0">
              <a:lnSpc>
                <a:spcPct val="115000"/>
              </a:lnSpc>
              <a:spcBef>
                <a:spcPts val="200"/>
              </a:spcBef>
              <a:spcAft>
                <a:spcPts val="0"/>
              </a:spcAft>
              <a:buSzPts val="1300"/>
              <a:buChar char="●"/>
            </a:pPr>
            <a:r>
              <a:rPr lang="en"/>
              <a:t>Sand drum (filled with sand)</a:t>
            </a:r>
            <a:br>
              <a:rPr lang="en"/>
            </a:br>
            <a:endParaRPr/>
          </a:p>
          <a:p>
            <a:pPr marL="0" lvl="0" indent="0" algn="l" rtl="0">
              <a:lnSpc>
                <a:spcPct val="115000"/>
              </a:lnSpc>
              <a:spcBef>
                <a:spcPts val="200"/>
              </a:spcBef>
              <a:spcAft>
                <a:spcPts val="0"/>
              </a:spcAft>
              <a:buNone/>
            </a:pPr>
            <a:r>
              <a:rPr lang="en" b="1"/>
              <a:t>Test Procedure:</a:t>
            </a:r>
            <a:endParaRPr b="1"/>
          </a:p>
          <a:p>
            <a:pPr marL="457200" lvl="0" indent="-311150" algn="l" rtl="0">
              <a:lnSpc>
                <a:spcPct val="115000"/>
              </a:lnSpc>
              <a:spcBef>
                <a:spcPts val="200"/>
              </a:spcBef>
              <a:spcAft>
                <a:spcPts val="0"/>
              </a:spcAft>
              <a:buSzPts val="1300"/>
              <a:buAutoNum type="arabicPeriod"/>
            </a:pPr>
            <a:r>
              <a:rPr lang="en"/>
              <a:t>Fill sand drum to max capacity (225 pounds)</a:t>
            </a:r>
            <a:endParaRPr/>
          </a:p>
          <a:p>
            <a:pPr marL="457200" lvl="0" indent="-311150" algn="l" rtl="0">
              <a:lnSpc>
                <a:spcPct val="115000"/>
              </a:lnSpc>
              <a:spcBef>
                <a:spcPts val="0"/>
              </a:spcBef>
              <a:spcAft>
                <a:spcPts val="0"/>
              </a:spcAft>
              <a:buSzPts val="1300"/>
              <a:buAutoNum type="arabicPeriod"/>
            </a:pPr>
            <a:r>
              <a:rPr lang="en"/>
              <a:t>Place sand drum on support surface</a:t>
            </a:r>
            <a:endParaRPr/>
          </a:p>
          <a:p>
            <a:pPr marL="457200" lvl="0" indent="-311150" algn="l" rtl="0">
              <a:lnSpc>
                <a:spcPct val="115000"/>
              </a:lnSpc>
              <a:spcBef>
                <a:spcPts val="0"/>
              </a:spcBef>
              <a:spcAft>
                <a:spcPts val="0"/>
              </a:spcAft>
              <a:buSzPts val="1300"/>
              <a:buAutoNum type="arabicPeriod"/>
            </a:pPr>
            <a:r>
              <a:rPr lang="en"/>
              <a:t>Check for any visible deformation</a:t>
            </a:r>
            <a:endParaRPr/>
          </a:p>
          <a:p>
            <a:pPr marL="457200" lvl="0" indent="-311150" algn="l" rtl="0">
              <a:lnSpc>
                <a:spcPct val="115000"/>
              </a:lnSpc>
              <a:spcBef>
                <a:spcPts val="0"/>
              </a:spcBef>
              <a:spcAft>
                <a:spcPts val="0"/>
              </a:spcAft>
              <a:buSzPts val="1300"/>
              <a:buAutoNum type="arabicPeriod"/>
            </a:pPr>
            <a:r>
              <a:rPr lang="en"/>
              <a:t>Repeat 3 &amp; 4 for diving board and translation table</a:t>
            </a:r>
            <a:endParaRPr/>
          </a:p>
          <a:p>
            <a:pPr marL="0" lvl="0" indent="0" algn="l" rtl="0">
              <a:lnSpc>
                <a:spcPct val="115000"/>
              </a:lnSpc>
              <a:spcBef>
                <a:spcPts val="1200"/>
              </a:spcBef>
              <a:spcAft>
                <a:spcPts val="0"/>
              </a:spcAft>
              <a:buNone/>
            </a:pPr>
            <a:r>
              <a:rPr lang="en" b="1"/>
              <a:t>Results:</a:t>
            </a:r>
            <a:endParaRPr b="1"/>
          </a:p>
          <a:p>
            <a:pPr marL="457200" lvl="0" indent="-311150" algn="l" rtl="0">
              <a:lnSpc>
                <a:spcPct val="115000"/>
              </a:lnSpc>
              <a:spcBef>
                <a:spcPts val="200"/>
              </a:spcBef>
              <a:spcAft>
                <a:spcPts val="200"/>
              </a:spcAft>
              <a:buSzPts val="1300"/>
              <a:buChar char="●"/>
            </a:pPr>
            <a:r>
              <a:rPr lang="en"/>
              <a:t>Weakest parts of assembly are plywood components. If these components show no sign of deformation under high stresses, structure passes test</a:t>
            </a:r>
            <a:endParaRPr b="1"/>
          </a:p>
        </p:txBody>
      </p:sp>
      <p:sp>
        <p:nvSpPr>
          <p:cNvPr id="1215" name="Google Shape;1215;p72"/>
          <p:cNvSpPr txBox="1">
            <a:spLocks noGrp="1"/>
          </p:cNvSpPr>
          <p:nvPr>
            <p:ph type="title"/>
          </p:nvPr>
        </p:nvSpPr>
        <p:spPr>
          <a:xfrm>
            <a:off x="729450" y="632850"/>
            <a:ext cx="41151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Structural Testing</a:t>
            </a:r>
            <a:endParaRPr/>
          </a:p>
        </p:txBody>
      </p:sp>
      <p:pic>
        <p:nvPicPr>
          <p:cNvPr id="1216" name="Google Shape;1216;p72"/>
          <p:cNvPicPr preferRelativeResize="0"/>
          <p:nvPr/>
        </p:nvPicPr>
        <p:blipFill rotWithShape="1">
          <a:blip r:embed="rId3">
            <a:alphaModFix/>
          </a:blip>
          <a:srcRect l="27361" r="30032"/>
          <a:stretch/>
        </p:blipFill>
        <p:spPr>
          <a:xfrm>
            <a:off x="4937775" y="1168050"/>
            <a:ext cx="3895777" cy="3495950"/>
          </a:xfrm>
          <a:prstGeom prst="rect">
            <a:avLst/>
          </a:prstGeom>
          <a:noFill/>
          <a:ln>
            <a:noFill/>
          </a:ln>
        </p:spPr>
      </p:pic>
      <p:sp>
        <p:nvSpPr>
          <p:cNvPr id="1217" name="Google Shape;1217;p72"/>
          <p:cNvSpPr/>
          <p:nvPr/>
        </p:nvSpPr>
        <p:spPr>
          <a:xfrm>
            <a:off x="6676600" y="2010950"/>
            <a:ext cx="484500" cy="4116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1</a:t>
            </a:r>
            <a:endParaRPr/>
          </a:p>
        </p:txBody>
      </p:sp>
      <p:sp>
        <p:nvSpPr>
          <p:cNvPr id="1218" name="Google Shape;1218;p72"/>
          <p:cNvSpPr/>
          <p:nvPr/>
        </p:nvSpPr>
        <p:spPr>
          <a:xfrm>
            <a:off x="6550250" y="3245375"/>
            <a:ext cx="564300" cy="2721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2</a:t>
            </a:r>
            <a:endParaRPr/>
          </a:p>
        </p:txBody>
      </p:sp>
      <p:sp>
        <p:nvSpPr>
          <p:cNvPr id="1219" name="Google Shape;1219;p72"/>
          <p:cNvSpPr/>
          <p:nvPr/>
        </p:nvSpPr>
        <p:spPr>
          <a:xfrm>
            <a:off x="7546050" y="3484300"/>
            <a:ext cx="444300" cy="185700"/>
          </a:xfrm>
          <a:prstGeom prst="ellipse">
            <a:avLst/>
          </a:prstGeom>
          <a:solidFill>
            <a:schemeClr val="accent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t>3</a:t>
            </a:r>
            <a:endParaRPr sz="1300"/>
          </a:p>
        </p:txBody>
      </p:sp>
      <p:sp>
        <p:nvSpPr>
          <p:cNvPr id="1220" name="Google Shape;1220;p7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Google Shape;1225;p73"/>
          <p:cNvSpPr txBox="1">
            <a:spLocks noGrp="1"/>
          </p:cNvSpPr>
          <p:nvPr>
            <p:ph type="body" idx="1"/>
          </p:nvPr>
        </p:nvSpPr>
        <p:spPr>
          <a:xfrm>
            <a:off x="352875" y="1168050"/>
            <a:ext cx="5358900" cy="37785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935"/>
              <a:buNone/>
            </a:pPr>
            <a:r>
              <a:rPr lang="en" sz="1205" b="1"/>
              <a:t>Purpose:</a:t>
            </a:r>
            <a:endParaRPr sz="1205" b="1"/>
          </a:p>
          <a:p>
            <a:pPr marL="457200" lvl="0" indent="-305117" algn="l" rtl="0">
              <a:lnSpc>
                <a:spcPct val="95000"/>
              </a:lnSpc>
              <a:spcBef>
                <a:spcPts val="100"/>
              </a:spcBef>
              <a:spcAft>
                <a:spcPts val="0"/>
              </a:spcAft>
              <a:buSzPts val="1205"/>
              <a:buChar char="●"/>
            </a:pPr>
            <a:r>
              <a:rPr lang="en" sz="1205"/>
              <a:t>Ensure system meets requirement F6 and components providing user safety are robust</a:t>
            </a:r>
            <a:br>
              <a:rPr lang="en" sz="1205"/>
            </a:br>
            <a:endParaRPr sz="1205"/>
          </a:p>
          <a:p>
            <a:pPr marL="0" lvl="0" indent="0" algn="l" rtl="0">
              <a:lnSpc>
                <a:spcPct val="95000"/>
              </a:lnSpc>
              <a:spcBef>
                <a:spcPts val="100"/>
              </a:spcBef>
              <a:spcAft>
                <a:spcPts val="0"/>
              </a:spcAft>
              <a:buSzPts val="935"/>
              <a:buNone/>
            </a:pPr>
            <a:r>
              <a:rPr lang="en" sz="1205" b="1"/>
              <a:t>Test Equipment:</a:t>
            </a:r>
            <a:endParaRPr sz="1205" b="1"/>
          </a:p>
          <a:p>
            <a:pPr marL="457200" lvl="0" indent="-305117" algn="l" rtl="0">
              <a:lnSpc>
                <a:spcPct val="95000"/>
              </a:lnSpc>
              <a:spcBef>
                <a:spcPts val="100"/>
              </a:spcBef>
              <a:spcAft>
                <a:spcPts val="0"/>
              </a:spcAft>
              <a:buSzPts val="1205"/>
              <a:buChar char="●"/>
            </a:pPr>
            <a:r>
              <a:rPr lang="en" sz="1205"/>
              <a:t>GOATSES harness, D-rings, and snap shackles</a:t>
            </a:r>
            <a:endParaRPr sz="1205"/>
          </a:p>
          <a:p>
            <a:pPr marL="457200" lvl="0" indent="-305117" algn="l" rtl="0">
              <a:lnSpc>
                <a:spcPct val="95000"/>
              </a:lnSpc>
              <a:spcBef>
                <a:spcPts val="100"/>
              </a:spcBef>
              <a:spcAft>
                <a:spcPts val="0"/>
              </a:spcAft>
              <a:buSzPts val="1205"/>
              <a:buChar char="●"/>
            </a:pPr>
            <a:r>
              <a:rPr lang="en" sz="1205"/>
              <a:t>Crane scale</a:t>
            </a:r>
            <a:endParaRPr sz="1205"/>
          </a:p>
          <a:p>
            <a:pPr marL="457200" lvl="0" indent="-305117" algn="l" rtl="0">
              <a:lnSpc>
                <a:spcPct val="95000"/>
              </a:lnSpc>
              <a:spcBef>
                <a:spcPts val="100"/>
              </a:spcBef>
              <a:spcAft>
                <a:spcPts val="0"/>
              </a:spcAft>
              <a:buSzPts val="1205"/>
              <a:buChar char="●"/>
            </a:pPr>
            <a:r>
              <a:rPr lang="en" sz="1205"/>
              <a:t>Sand drum (filled with sand)</a:t>
            </a:r>
            <a:endParaRPr sz="1205"/>
          </a:p>
          <a:p>
            <a:pPr marL="457200" lvl="0" indent="-305117" algn="l" rtl="0">
              <a:lnSpc>
                <a:spcPct val="95000"/>
              </a:lnSpc>
              <a:spcBef>
                <a:spcPts val="100"/>
              </a:spcBef>
              <a:spcAft>
                <a:spcPts val="0"/>
              </a:spcAft>
              <a:buSzPts val="1205"/>
              <a:buChar char="●"/>
            </a:pPr>
            <a:r>
              <a:rPr lang="en" sz="1205"/>
              <a:t>Pulley</a:t>
            </a:r>
            <a:endParaRPr sz="1205"/>
          </a:p>
          <a:p>
            <a:pPr marL="457200" lvl="0" indent="-305117" algn="l" rtl="0">
              <a:lnSpc>
                <a:spcPct val="95000"/>
              </a:lnSpc>
              <a:spcBef>
                <a:spcPts val="100"/>
              </a:spcBef>
              <a:spcAft>
                <a:spcPts val="0"/>
              </a:spcAft>
              <a:buSzPts val="1205"/>
              <a:buChar char="●"/>
            </a:pPr>
            <a:r>
              <a:rPr lang="en" sz="1205"/>
              <a:t>Cable</a:t>
            </a:r>
            <a:br>
              <a:rPr lang="en" sz="1205"/>
            </a:br>
            <a:endParaRPr sz="1205"/>
          </a:p>
          <a:p>
            <a:pPr marL="0" lvl="0" indent="0" algn="l" rtl="0">
              <a:lnSpc>
                <a:spcPct val="95000"/>
              </a:lnSpc>
              <a:spcBef>
                <a:spcPts val="100"/>
              </a:spcBef>
              <a:spcAft>
                <a:spcPts val="0"/>
              </a:spcAft>
              <a:buSzPts val="935"/>
              <a:buNone/>
            </a:pPr>
            <a:r>
              <a:rPr lang="en" sz="1205" b="1"/>
              <a:t>Test Procedure:</a:t>
            </a:r>
            <a:endParaRPr sz="1205" b="1"/>
          </a:p>
          <a:p>
            <a:pPr marL="457200" lvl="0" indent="-305117" algn="l" rtl="0">
              <a:lnSpc>
                <a:spcPct val="95000"/>
              </a:lnSpc>
              <a:spcBef>
                <a:spcPts val="100"/>
              </a:spcBef>
              <a:spcAft>
                <a:spcPts val="0"/>
              </a:spcAft>
              <a:buSzPts val="1205"/>
              <a:buChar char="●"/>
            </a:pPr>
            <a:r>
              <a:rPr lang="en" sz="1205"/>
              <a:t>Fill sand drum to max capacity (225 pounds) and support it underneath</a:t>
            </a:r>
            <a:endParaRPr sz="1205"/>
          </a:p>
          <a:p>
            <a:pPr marL="457200" lvl="0" indent="-305117" algn="l" rtl="0">
              <a:lnSpc>
                <a:spcPct val="95000"/>
              </a:lnSpc>
              <a:spcBef>
                <a:spcPts val="100"/>
              </a:spcBef>
              <a:spcAft>
                <a:spcPts val="0"/>
              </a:spcAft>
              <a:buSzPts val="1205"/>
              <a:buChar char="●"/>
            </a:pPr>
            <a:r>
              <a:rPr lang="en" sz="1205"/>
              <a:t>Connect cable to harness material</a:t>
            </a:r>
            <a:endParaRPr sz="1205"/>
          </a:p>
          <a:p>
            <a:pPr marL="457200" lvl="0" indent="-305117" algn="l" rtl="0">
              <a:lnSpc>
                <a:spcPct val="95000"/>
              </a:lnSpc>
              <a:spcBef>
                <a:spcPts val="100"/>
              </a:spcBef>
              <a:spcAft>
                <a:spcPts val="0"/>
              </a:spcAft>
              <a:buSzPts val="1205"/>
              <a:buChar char="●"/>
            </a:pPr>
            <a:r>
              <a:rPr lang="en" sz="1205"/>
              <a:t>Release sand drum support</a:t>
            </a:r>
            <a:endParaRPr sz="1205"/>
          </a:p>
          <a:p>
            <a:pPr marL="457200" lvl="0" indent="-305117" algn="l" rtl="0">
              <a:lnSpc>
                <a:spcPct val="95000"/>
              </a:lnSpc>
              <a:spcBef>
                <a:spcPts val="100"/>
              </a:spcBef>
              <a:spcAft>
                <a:spcPts val="0"/>
              </a:spcAft>
              <a:buSzPts val="1205"/>
              <a:buChar char="●"/>
            </a:pPr>
            <a:r>
              <a:rPr lang="en" sz="1205"/>
              <a:t>Check for visible deformation</a:t>
            </a:r>
            <a:endParaRPr sz="1205"/>
          </a:p>
          <a:p>
            <a:pPr marL="457200" lvl="0" indent="-305117" algn="l" rtl="0">
              <a:lnSpc>
                <a:spcPct val="95000"/>
              </a:lnSpc>
              <a:spcBef>
                <a:spcPts val="100"/>
              </a:spcBef>
              <a:spcAft>
                <a:spcPts val="0"/>
              </a:spcAft>
              <a:buSzPts val="1205"/>
              <a:buChar char="●"/>
            </a:pPr>
            <a:r>
              <a:rPr lang="en" sz="1205"/>
              <a:t>Repeat for D-rings and snap shackles</a:t>
            </a:r>
            <a:endParaRPr sz="1205"/>
          </a:p>
          <a:p>
            <a:pPr marL="0" lvl="0" indent="0" algn="l" rtl="0">
              <a:lnSpc>
                <a:spcPct val="95000"/>
              </a:lnSpc>
              <a:spcBef>
                <a:spcPts val="100"/>
              </a:spcBef>
              <a:spcAft>
                <a:spcPts val="0"/>
              </a:spcAft>
              <a:buSzPts val="935"/>
              <a:buNone/>
            </a:pPr>
            <a:r>
              <a:rPr lang="en" sz="1205" b="1"/>
              <a:t>Results:</a:t>
            </a:r>
            <a:endParaRPr sz="1205" b="1"/>
          </a:p>
          <a:p>
            <a:pPr marL="457200" lvl="0" indent="-305117" algn="l" rtl="0">
              <a:lnSpc>
                <a:spcPct val="95000"/>
              </a:lnSpc>
              <a:spcBef>
                <a:spcPts val="100"/>
              </a:spcBef>
              <a:spcAft>
                <a:spcPts val="100"/>
              </a:spcAft>
              <a:buSzPts val="1205"/>
              <a:buChar char="●"/>
            </a:pPr>
            <a:r>
              <a:rPr lang="en" sz="1205"/>
              <a:t>If these components show no sign of deformation under high stresses, safety components pass test</a:t>
            </a:r>
            <a:endParaRPr sz="1205"/>
          </a:p>
        </p:txBody>
      </p:sp>
      <p:sp>
        <p:nvSpPr>
          <p:cNvPr id="1226" name="Google Shape;1226;p73"/>
          <p:cNvSpPr txBox="1">
            <a:spLocks noGrp="1"/>
          </p:cNvSpPr>
          <p:nvPr>
            <p:ph type="title"/>
          </p:nvPr>
        </p:nvSpPr>
        <p:spPr>
          <a:xfrm>
            <a:off x="729450" y="632850"/>
            <a:ext cx="41151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Safety Verification</a:t>
            </a:r>
            <a:endParaRPr/>
          </a:p>
        </p:txBody>
      </p:sp>
      <p:sp>
        <p:nvSpPr>
          <p:cNvPr id="1227" name="Google Shape;1227;p73"/>
          <p:cNvSpPr/>
          <p:nvPr/>
        </p:nvSpPr>
        <p:spPr>
          <a:xfrm>
            <a:off x="5647900" y="2268175"/>
            <a:ext cx="597300" cy="418200"/>
          </a:xfrm>
          <a:prstGeom prst="rect">
            <a:avLst/>
          </a:prstGeom>
          <a:solidFill>
            <a:srgbClr val="FD9B7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Device tested</a:t>
            </a:r>
            <a:endParaRPr sz="1000"/>
          </a:p>
        </p:txBody>
      </p:sp>
      <p:cxnSp>
        <p:nvCxnSpPr>
          <p:cNvPr id="1228" name="Google Shape;1228;p73"/>
          <p:cNvCxnSpPr>
            <a:stCxn id="1227" idx="2"/>
          </p:cNvCxnSpPr>
          <p:nvPr/>
        </p:nvCxnSpPr>
        <p:spPr>
          <a:xfrm flipH="1">
            <a:off x="5820550" y="2686375"/>
            <a:ext cx="126000" cy="328500"/>
          </a:xfrm>
          <a:prstGeom prst="straightConnector1">
            <a:avLst/>
          </a:prstGeom>
          <a:noFill/>
          <a:ln w="9525" cap="flat" cmpd="sng">
            <a:solidFill>
              <a:schemeClr val="dk2"/>
            </a:solidFill>
            <a:prstDash val="solid"/>
            <a:round/>
            <a:headEnd type="none" w="med" len="med"/>
            <a:tailEnd type="none" w="med" len="med"/>
          </a:ln>
        </p:spPr>
      </p:cxnSp>
      <p:sp>
        <p:nvSpPr>
          <p:cNvPr id="1229" name="Google Shape;1229;p73"/>
          <p:cNvSpPr/>
          <p:nvPr/>
        </p:nvSpPr>
        <p:spPr>
          <a:xfrm>
            <a:off x="5389075" y="3008175"/>
            <a:ext cx="630600" cy="384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Static support</a:t>
            </a:r>
            <a:endParaRPr sz="1000"/>
          </a:p>
        </p:txBody>
      </p:sp>
      <p:sp>
        <p:nvSpPr>
          <p:cNvPr id="1230" name="Google Shape;1230;p73"/>
          <p:cNvSpPr/>
          <p:nvPr/>
        </p:nvSpPr>
        <p:spPr>
          <a:xfrm>
            <a:off x="7718564" y="2977548"/>
            <a:ext cx="783300" cy="1348200"/>
          </a:xfrm>
          <a:prstGeom prst="ca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Sand drum </a:t>
            </a:r>
            <a:br>
              <a:rPr lang="en"/>
            </a:br>
            <a:r>
              <a:rPr lang="en"/>
              <a:t>(225 lbs)</a:t>
            </a:r>
            <a:endParaRPr/>
          </a:p>
        </p:txBody>
      </p:sp>
      <p:sp>
        <p:nvSpPr>
          <p:cNvPr id="1231" name="Google Shape;1231;p73"/>
          <p:cNvSpPr/>
          <p:nvPr/>
        </p:nvSpPr>
        <p:spPr>
          <a:xfrm>
            <a:off x="7718525" y="2659825"/>
            <a:ext cx="783129" cy="433115"/>
          </a:xfrm>
          <a:custGeom>
            <a:avLst/>
            <a:gdLst/>
            <a:ahLst/>
            <a:cxnLst/>
            <a:rect l="l" t="t" r="r" b="b"/>
            <a:pathLst>
              <a:path w="55218" h="28937" extrusionOk="0">
                <a:moveTo>
                  <a:pt x="0" y="28937"/>
                </a:moveTo>
                <a:cubicBezTo>
                  <a:pt x="5000" y="24114"/>
                  <a:pt x="20795" y="0"/>
                  <a:pt x="29998" y="0"/>
                </a:cubicBezTo>
                <a:cubicBezTo>
                  <a:pt x="39201" y="0"/>
                  <a:pt x="51015" y="24114"/>
                  <a:pt x="55218" y="28937"/>
                </a:cubicBezTo>
              </a:path>
            </a:pathLst>
          </a:custGeom>
          <a:noFill/>
          <a:ln w="9525" cap="flat" cmpd="sng">
            <a:solidFill>
              <a:schemeClr val="dk2"/>
            </a:solidFill>
            <a:prstDash val="solid"/>
            <a:round/>
            <a:headEnd type="none" w="med" len="med"/>
            <a:tailEnd type="none" w="med" len="med"/>
          </a:ln>
        </p:spPr>
      </p:sp>
      <p:grpSp>
        <p:nvGrpSpPr>
          <p:cNvPr id="1232" name="Google Shape;1232;p73"/>
          <p:cNvGrpSpPr/>
          <p:nvPr/>
        </p:nvGrpSpPr>
        <p:grpSpPr>
          <a:xfrm>
            <a:off x="7798200" y="1757622"/>
            <a:ext cx="509400" cy="928750"/>
            <a:chOff x="7552600" y="2296322"/>
            <a:chExt cx="509400" cy="928750"/>
          </a:xfrm>
        </p:grpSpPr>
        <p:cxnSp>
          <p:nvCxnSpPr>
            <p:cNvPr id="1233" name="Google Shape;1233;p73"/>
            <p:cNvCxnSpPr/>
            <p:nvPr/>
          </p:nvCxnSpPr>
          <p:spPr>
            <a:xfrm>
              <a:off x="7804223" y="2296322"/>
              <a:ext cx="6300" cy="819600"/>
            </a:xfrm>
            <a:prstGeom prst="straightConnector1">
              <a:avLst/>
            </a:prstGeom>
            <a:noFill/>
            <a:ln w="19050" cap="flat" cmpd="sng">
              <a:solidFill>
                <a:schemeClr val="dk2"/>
              </a:solidFill>
              <a:prstDash val="solid"/>
              <a:round/>
              <a:headEnd type="none" w="med" len="med"/>
              <a:tailEnd type="none" w="med" len="med"/>
            </a:ln>
          </p:spPr>
        </p:cxnSp>
        <p:sp>
          <p:nvSpPr>
            <p:cNvPr id="1234" name="Google Shape;1234;p73"/>
            <p:cNvSpPr/>
            <p:nvPr/>
          </p:nvSpPr>
          <p:spPr>
            <a:xfrm>
              <a:off x="7552600" y="2464540"/>
              <a:ext cx="509400" cy="238800"/>
            </a:xfrm>
            <a:prstGeom prst="rect">
              <a:avLst/>
            </a:prstGeom>
            <a:solidFill>
              <a:srgbClr val="FF743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73"/>
            <p:cNvSpPr/>
            <p:nvPr/>
          </p:nvSpPr>
          <p:spPr>
            <a:xfrm rot="10800000">
              <a:off x="7810409" y="3007272"/>
              <a:ext cx="232800" cy="217800"/>
            </a:xfrm>
            <a:prstGeom prst="arc">
              <a:avLst>
                <a:gd name="adj1" fmla="val 10743141"/>
                <a:gd name="adj2" fmla="val 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73"/>
            <p:cNvSpPr txBox="1"/>
            <p:nvPr/>
          </p:nvSpPr>
          <p:spPr>
            <a:xfrm>
              <a:off x="7600276" y="2503135"/>
              <a:ext cx="416700" cy="152700"/>
            </a:xfrm>
            <a:prstGeom prst="rect">
              <a:avLst/>
            </a:prstGeom>
            <a:solidFill>
              <a:srgbClr val="FFFFFF"/>
            </a:solidFill>
            <a:ln w="9525" cap="flat" cmpd="sng">
              <a:solidFill>
                <a:srgbClr val="1A1A1A"/>
              </a:solidFill>
              <a:prstDash val="solid"/>
              <a:round/>
              <a:headEnd type="none" w="sm" len="sm"/>
              <a:tailEnd type="none" w="sm" len="sm"/>
            </a:ln>
          </p:spPr>
          <p:txBody>
            <a:bodyPr spcFirstLastPara="1" wrap="square" lIns="91425" tIns="91425" rIns="91425" bIns="91425" anchor="t" anchorCtr="0">
              <a:noAutofit/>
            </a:bodyPr>
            <a:lstStyle/>
            <a:p>
              <a:pPr marL="0" lvl="0" indent="0" algn="r" rtl="0">
                <a:lnSpc>
                  <a:spcPct val="100000"/>
                </a:lnSpc>
                <a:spcBef>
                  <a:spcPts val="0"/>
                </a:spcBef>
                <a:spcAft>
                  <a:spcPts val="0"/>
                </a:spcAft>
                <a:buNone/>
              </a:pPr>
              <a:endParaRPr sz="1300" b="1">
                <a:latin typeface="Courier New"/>
                <a:ea typeface="Courier New"/>
                <a:cs typeface="Courier New"/>
                <a:sym typeface="Courier New"/>
              </a:endParaRPr>
            </a:p>
          </p:txBody>
        </p:sp>
      </p:grpSp>
      <p:sp>
        <p:nvSpPr>
          <p:cNvPr id="1237" name="Google Shape;1237;p73"/>
          <p:cNvSpPr/>
          <p:nvPr/>
        </p:nvSpPr>
        <p:spPr>
          <a:xfrm>
            <a:off x="5986375" y="632844"/>
            <a:ext cx="2070675" cy="1645275"/>
          </a:xfrm>
          <a:custGeom>
            <a:avLst/>
            <a:gdLst/>
            <a:ahLst/>
            <a:cxnLst/>
            <a:rect l="l" t="t" r="r" b="b"/>
            <a:pathLst>
              <a:path w="82827" h="65811" extrusionOk="0">
                <a:moveTo>
                  <a:pt x="0" y="65811"/>
                </a:moveTo>
                <a:cubicBezTo>
                  <a:pt x="6725" y="54883"/>
                  <a:pt x="26548" y="3558"/>
                  <a:pt x="40352" y="240"/>
                </a:cubicBezTo>
                <a:cubicBezTo>
                  <a:pt x="54157" y="-3078"/>
                  <a:pt x="75748" y="38291"/>
                  <a:pt x="82827" y="45901"/>
                </a:cubicBezTo>
              </a:path>
            </a:pathLst>
          </a:custGeom>
          <a:noFill/>
          <a:ln w="9525" cap="flat" cmpd="sng">
            <a:solidFill>
              <a:schemeClr val="dk2"/>
            </a:solidFill>
            <a:prstDash val="solid"/>
            <a:round/>
            <a:headEnd type="none" w="med" len="med"/>
            <a:tailEnd type="none" w="med" len="med"/>
          </a:ln>
        </p:spPr>
      </p:sp>
      <p:sp>
        <p:nvSpPr>
          <p:cNvPr id="1238" name="Google Shape;1238;p73"/>
          <p:cNvSpPr/>
          <p:nvPr/>
        </p:nvSpPr>
        <p:spPr>
          <a:xfrm>
            <a:off x="6696525" y="632850"/>
            <a:ext cx="716700" cy="696900"/>
          </a:xfrm>
          <a:prstGeom prst="donut">
            <a:avLst>
              <a:gd name="adj" fmla="val 45524"/>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7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9"/>
          <p:cNvSpPr txBox="1">
            <a:spLocks noGrp="1"/>
          </p:cNvSpPr>
          <p:nvPr>
            <p:ph type="title"/>
          </p:nvPr>
        </p:nvSpPr>
        <p:spPr>
          <a:xfrm>
            <a:off x="729450" y="632850"/>
            <a:ext cx="7688700" cy="5352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2400"/>
              <a:t>Project Objectives</a:t>
            </a:r>
            <a:endParaRPr sz="2400"/>
          </a:p>
        </p:txBody>
      </p:sp>
      <p:sp>
        <p:nvSpPr>
          <p:cNvPr id="210" name="Google Shape;210;p29"/>
          <p:cNvSpPr txBox="1">
            <a:spLocks noGrp="1"/>
          </p:cNvSpPr>
          <p:nvPr>
            <p:ph type="body" idx="1"/>
          </p:nvPr>
        </p:nvSpPr>
        <p:spPr>
          <a:xfrm>
            <a:off x="729450" y="1313100"/>
            <a:ext cx="3581400" cy="2610600"/>
          </a:xfrm>
          <a:prstGeom prst="rect">
            <a:avLst/>
          </a:prstGeom>
        </p:spPr>
        <p:txBody>
          <a:bodyPr spcFirstLastPara="1" wrap="square" lIns="91425" tIns="91425" rIns="91425" bIns="91425" anchor="t" anchorCtr="0">
            <a:spAutoFit/>
          </a:bodyPr>
          <a:lstStyle/>
          <a:p>
            <a:pPr marL="457200" lvl="0" indent="-311150" algn="l" rtl="0">
              <a:spcBef>
                <a:spcPts val="700"/>
              </a:spcBef>
              <a:spcAft>
                <a:spcPts val="0"/>
              </a:spcAft>
              <a:buClr>
                <a:schemeClr val="dk2"/>
              </a:buClr>
              <a:buSzPts val="1300"/>
              <a:buChar char="●"/>
            </a:pPr>
            <a:r>
              <a:rPr lang="en">
                <a:solidFill>
                  <a:schemeClr val="dk2"/>
                </a:solidFill>
              </a:rPr>
              <a:t>Current axial loading is problematic</a:t>
            </a:r>
            <a:endParaRPr>
              <a:solidFill>
                <a:schemeClr val="dk2"/>
              </a:solidFill>
            </a:endParaRPr>
          </a:p>
          <a:p>
            <a:pPr marL="457200" lvl="0" indent="-311150" algn="l" rtl="0">
              <a:spcBef>
                <a:spcPts val="1000"/>
              </a:spcBef>
              <a:spcAft>
                <a:spcPts val="0"/>
              </a:spcAft>
              <a:buClr>
                <a:schemeClr val="dk2"/>
              </a:buClr>
              <a:buSzPts val="1300"/>
              <a:buChar char="●"/>
            </a:pPr>
            <a:r>
              <a:rPr lang="en">
                <a:solidFill>
                  <a:schemeClr val="dk2"/>
                </a:solidFill>
              </a:rPr>
              <a:t>Hypothesis: More realistic gravitational loading = better proprioceptive functions</a:t>
            </a:r>
            <a:endParaRPr>
              <a:solidFill>
                <a:schemeClr val="dk2"/>
              </a:solidFill>
            </a:endParaRPr>
          </a:p>
          <a:p>
            <a:pPr marL="457200" lvl="0" indent="-311150" algn="l" rtl="0">
              <a:spcBef>
                <a:spcPts val="1000"/>
              </a:spcBef>
              <a:spcAft>
                <a:spcPts val="0"/>
              </a:spcAft>
              <a:buClr>
                <a:schemeClr val="dk2"/>
              </a:buClr>
              <a:buSzPts val="1300"/>
              <a:buChar char="●"/>
            </a:pPr>
            <a:r>
              <a:rPr lang="en">
                <a:solidFill>
                  <a:schemeClr val="dk2"/>
                </a:solidFill>
              </a:rPr>
              <a:t>Device will provide a load that stays </a:t>
            </a:r>
            <a:r>
              <a:rPr lang="en" b="1">
                <a:solidFill>
                  <a:schemeClr val="dk2"/>
                </a:solidFill>
              </a:rPr>
              <a:t>perpendicular</a:t>
            </a:r>
            <a:r>
              <a:rPr lang="en">
                <a:solidFill>
                  <a:schemeClr val="dk2"/>
                </a:solidFill>
              </a:rPr>
              <a:t> to support service</a:t>
            </a:r>
            <a:endParaRPr>
              <a:solidFill>
                <a:schemeClr val="dk2"/>
              </a:solidFill>
            </a:endParaRPr>
          </a:p>
          <a:p>
            <a:pPr marL="457200" lvl="0" indent="-311150" algn="l" rtl="0">
              <a:spcBef>
                <a:spcPts val="1000"/>
              </a:spcBef>
              <a:spcAft>
                <a:spcPts val="1000"/>
              </a:spcAft>
              <a:buClr>
                <a:schemeClr val="dk2"/>
              </a:buClr>
              <a:buSzPts val="1300"/>
              <a:buChar char="●"/>
            </a:pPr>
            <a:r>
              <a:rPr lang="en">
                <a:solidFill>
                  <a:schemeClr val="dk2"/>
                </a:solidFill>
              </a:rPr>
              <a:t>Main user base will be </a:t>
            </a:r>
            <a:r>
              <a:rPr lang="en" b="1">
                <a:solidFill>
                  <a:schemeClr val="dk2"/>
                </a:solidFill>
              </a:rPr>
              <a:t>bed rest</a:t>
            </a:r>
            <a:r>
              <a:rPr lang="en">
                <a:solidFill>
                  <a:schemeClr val="dk2"/>
                </a:solidFill>
              </a:rPr>
              <a:t> patients which offer scientists a way to see how the body adapts to weightlessness</a:t>
            </a:r>
            <a:endParaRPr>
              <a:solidFill>
                <a:schemeClr val="dk2"/>
              </a:solidFill>
            </a:endParaRPr>
          </a:p>
        </p:txBody>
      </p:sp>
      <p:pic>
        <p:nvPicPr>
          <p:cNvPr id="211" name="Google Shape;211;p29"/>
          <p:cNvPicPr preferRelativeResize="0"/>
          <p:nvPr/>
        </p:nvPicPr>
        <p:blipFill rotWithShape="1">
          <a:blip r:embed="rId3">
            <a:alphaModFix/>
          </a:blip>
          <a:srcRect b="50034"/>
          <a:stretch/>
        </p:blipFill>
        <p:spPr>
          <a:xfrm>
            <a:off x="4525000" y="943225"/>
            <a:ext cx="3829701" cy="1932400"/>
          </a:xfrm>
          <a:prstGeom prst="rect">
            <a:avLst/>
          </a:prstGeom>
          <a:noFill/>
          <a:ln>
            <a:noFill/>
          </a:ln>
        </p:spPr>
      </p:pic>
      <p:pic>
        <p:nvPicPr>
          <p:cNvPr id="212" name="Google Shape;212;p29"/>
          <p:cNvPicPr preferRelativeResize="0"/>
          <p:nvPr/>
        </p:nvPicPr>
        <p:blipFill rotWithShape="1">
          <a:blip r:embed="rId3">
            <a:alphaModFix/>
          </a:blip>
          <a:srcRect t="50034"/>
          <a:stretch/>
        </p:blipFill>
        <p:spPr>
          <a:xfrm>
            <a:off x="4525000" y="2878250"/>
            <a:ext cx="3829701" cy="1932400"/>
          </a:xfrm>
          <a:prstGeom prst="rect">
            <a:avLst/>
          </a:prstGeom>
          <a:noFill/>
          <a:ln>
            <a:noFill/>
          </a:ln>
        </p:spPr>
      </p:pic>
      <p:sp>
        <p:nvSpPr>
          <p:cNvPr id="213" name="Google Shape;213;p29"/>
          <p:cNvSpPr/>
          <p:nvPr/>
        </p:nvSpPr>
        <p:spPr>
          <a:xfrm>
            <a:off x="6922650" y="2490325"/>
            <a:ext cx="431100" cy="768600"/>
          </a:xfrm>
          <a:prstGeom prst="downArrow">
            <a:avLst>
              <a:gd name="adj1" fmla="val 50000"/>
              <a:gd name="adj2" fmla="val 5000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4" name="Google Shape;214;p29"/>
          <p:cNvPicPr preferRelativeResize="0"/>
          <p:nvPr/>
        </p:nvPicPr>
        <p:blipFill>
          <a:blip r:embed="rId4">
            <a:alphaModFix/>
          </a:blip>
          <a:stretch>
            <a:fillRect/>
          </a:stretch>
        </p:blipFill>
        <p:spPr>
          <a:xfrm flipH="1">
            <a:off x="4524998" y="1400350"/>
            <a:ext cx="4149376" cy="2755448"/>
          </a:xfrm>
          <a:prstGeom prst="rect">
            <a:avLst/>
          </a:prstGeom>
          <a:noFill/>
          <a:ln>
            <a:noFill/>
          </a:ln>
        </p:spPr>
      </p:pic>
      <p:sp>
        <p:nvSpPr>
          <p:cNvPr id="215" name="Google Shape;215;p2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214"/>
                                        </p:tgtEl>
                                        <p:attrNameLst>
                                          <p:attrName>style.visibility</p:attrName>
                                        </p:attrNameLst>
                                      </p:cBhvr>
                                      <p:to>
                                        <p:strVal val="hidden"/>
                                      </p:to>
                                    </p:set>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211"/>
                                        </p:tgtEl>
                                        <p:attrNameLst>
                                          <p:attrName>style.visibility</p:attrName>
                                        </p:attrNameLst>
                                      </p:cBhvr>
                                      <p:to>
                                        <p:strVal val="visible"/>
                                      </p:to>
                                    </p:set>
                                    <p:animEffect transition="in" filter="fade">
                                      <p:cBhvr>
                                        <p:cTn id="10" dur="1000"/>
                                        <p:tgtEl>
                                          <p:spTgt spid="2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3"/>
                                        </p:tgtEl>
                                        <p:attrNameLst>
                                          <p:attrName>style.visibility</p:attrName>
                                        </p:attrNameLst>
                                      </p:cBhvr>
                                      <p:to>
                                        <p:strVal val="visible"/>
                                      </p:to>
                                    </p:set>
                                    <p:animEffect transition="in" filter="fade">
                                      <p:cBhvr>
                                        <p:cTn id="15" dur="1000"/>
                                        <p:tgtEl>
                                          <p:spTgt spid="213"/>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212"/>
                                        </p:tgtEl>
                                        <p:attrNameLst>
                                          <p:attrName>style.visibility</p:attrName>
                                        </p:attrNameLst>
                                      </p:cBhvr>
                                      <p:to>
                                        <p:strVal val="visible"/>
                                      </p:to>
                                    </p:set>
                                    <p:animEffect transition="in" filter="fade">
                                      <p:cBhvr>
                                        <p:cTn id="19" dur="10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sp>
        <p:nvSpPr>
          <p:cNvPr id="1244" name="Google Shape;1244;p7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Friction Model Derivation - Bearings</a:t>
            </a:r>
            <a:endParaRPr/>
          </a:p>
        </p:txBody>
      </p:sp>
      <p:pic>
        <p:nvPicPr>
          <p:cNvPr id="1245" name="Google Shape;1245;p74"/>
          <p:cNvPicPr preferRelativeResize="0"/>
          <p:nvPr/>
        </p:nvPicPr>
        <p:blipFill>
          <a:blip r:embed="rId3">
            <a:alphaModFix/>
          </a:blip>
          <a:stretch>
            <a:fillRect/>
          </a:stretch>
        </p:blipFill>
        <p:spPr>
          <a:xfrm>
            <a:off x="152400" y="1320450"/>
            <a:ext cx="2627526" cy="3670651"/>
          </a:xfrm>
          <a:prstGeom prst="rect">
            <a:avLst/>
          </a:prstGeom>
          <a:noFill/>
          <a:ln>
            <a:noFill/>
          </a:ln>
        </p:spPr>
      </p:pic>
      <p:pic>
        <p:nvPicPr>
          <p:cNvPr id="1246" name="Google Shape;1246;p74"/>
          <p:cNvPicPr preferRelativeResize="0"/>
          <p:nvPr/>
        </p:nvPicPr>
        <p:blipFill>
          <a:blip r:embed="rId4">
            <a:alphaModFix/>
          </a:blip>
          <a:stretch>
            <a:fillRect/>
          </a:stretch>
        </p:blipFill>
        <p:spPr>
          <a:xfrm>
            <a:off x="2932326" y="1320450"/>
            <a:ext cx="2598850" cy="3670651"/>
          </a:xfrm>
          <a:prstGeom prst="rect">
            <a:avLst/>
          </a:prstGeom>
          <a:noFill/>
          <a:ln>
            <a:noFill/>
          </a:ln>
        </p:spPr>
      </p:pic>
      <p:pic>
        <p:nvPicPr>
          <p:cNvPr id="1247" name="Google Shape;1247;p74"/>
          <p:cNvPicPr preferRelativeResize="0"/>
          <p:nvPr/>
        </p:nvPicPr>
        <p:blipFill rotWithShape="1">
          <a:blip r:embed="rId5">
            <a:alphaModFix/>
          </a:blip>
          <a:srcRect l="37234" t="13829" r="23060" b="14955"/>
          <a:stretch/>
        </p:blipFill>
        <p:spPr>
          <a:xfrm rot="-6">
            <a:off x="5945579" y="1642380"/>
            <a:ext cx="2975626" cy="2855617"/>
          </a:xfrm>
          <a:prstGeom prst="rect">
            <a:avLst/>
          </a:prstGeom>
          <a:noFill/>
          <a:ln>
            <a:noFill/>
          </a:ln>
        </p:spPr>
      </p:pic>
      <p:sp>
        <p:nvSpPr>
          <p:cNvPr id="1248" name="Google Shape;1248;p7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Google Shape;1253;p7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Friction Model Derivation - Bearings</a:t>
            </a:r>
            <a:endParaRPr/>
          </a:p>
        </p:txBody>
      </p:sp>
      <p:pic>
        <p:nvPicPr>
          <p:cNvPr id="1254" name="Google Shape;1254;p75"/>
          <p:cNvPicPr preferRelativeResize="0"/>
          <p:nvPr/>
        </p:nvPicPr>
        <p:blipFill>
          <a:blip r:embed="rId3">
            <a:alphaModFix/>
          </a:blip>
          <a:stretch>
            <a:fillRect/>
          </a:stretch>
        </p:blipFill>
        <p:spPr>
          <a:xfrm>
            <a:off x="1343850" y="1364050"/>
            <a:ext cx="2593473" cy="3670651"/>
          </a:xfrm>
          <a:prstGeom prst="rect">
            <a:avLst/>
          </a:prstGeom>
          <a:noFill/>
          <a:ln>
            <a:noFill/>
          </a:ln>
        </p:spPr>
      </p:pic>
      <p:pic>
        <p:nvPicPr>
          <p:cNvPr id="1255" name="Google Shape;1255;p75"/>
          <p:cNvPicPr preferRelativeResize="0"/>
          <p:nvPr/>
        </p:nvPicPr>
        <p:blipFill rotWithShape="1">
          <a:blip r:embed="rId4">
            <a:alphaModFix/>
          </a:blip>
          <a:srcRect l="22299" r="10228" b="16135"/>
          <a:stretch/>
        </p:blipFill>
        <p:spPr>
          <a:xfrm>
            <a:off x="5348900" y="2175060"/>
            <a:ext cx="3016675" cy="2109100"/>
          </a:xfrm>
          <a:prstGeom prst="rect">
            <a:avLst/>
          </a:prstGeom>
          <a:noFill/>
          <a:ln>
            <a:noFill/>
          </a:ln>
        </p:spPr>
      </p:pic>
      <p:sp>
        <p:nvSpPr>
          <p:cNvPr id="1256" name="Google Shape;1256;p7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61" name="Google Shape;1261;p7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Friction Model Derivation - Pulleys</a:t>
            </a:r>
            <a:endParaRPr/>
          </a:p>
        </p:txBody>
      </p:sp>
      <p:pic>
        <p:nvPicPr>
          <p:cNvPr id="1262" name="Google Shape;1262;p76"/>
          <p:cNvPicPr preferRelativeResize="0"/>
          <p:nvPr/>
        </p:nvPicPr>
        <p:blipFill>
          <a:blip r:embed="rId3">
            <a:alphaModFix/>
          </a:blip>
          <a:stretch>
            <a:fillRect/>
          </a:stretch>
        </p:blipFill>
        <p:spPr>
          <a:xfrm>
            <a:off x="152400" y="1320450"/>
            <a:ext cx="2563003" cy="3670651"/>
          </a:xfrm>
          <a:prstGeom prst="rect">
            <a:avLst/>
          </a:prstGeom>
          <a:noFill/>
          <a:ln>
            <a:noFill/>
          </a:ln>
        </p:spPr>
      </p:pic>
      <p:pic>
        <p:nvPicPr>
          <p:cNvPr id="1263" name="Google Shape;1263;p76"/>
          <p:cNvPicPr preferRelativeResize="0"/>
          <p:nvPr/>
        </p:nvPicPr>
        <p:blipFill>
          <a:blip r:embed="rId4">
            <a:alphaModFix/>
          </a:blip>
          <a:stretch>
            <a:fillRect/>
          </a:stretch>
        </p:blipFill>
        <p:spPr>
          <a:xfrm>
            <a:off x="2867803" y="1320450"/>
            <a:ext cx="2656203" cy="3670651"/>
          </a:xfrm>
          <a:prstGeom prst="rect">
            <a:avLst/>
          </a:prstGeom>
          <a:noFill/>
          <a:ln>
            <a:noFill/>
          </a:ln>
        </p:spPr>
      </p:pic>
      <p:pic>
        <p:nvPicPr>
          <p:cNvPr id="1264" name="Google Shape;1264;p76"/>
          <p:cNvPicPr preferRelativeResize="0"/>
          <p:nvPr/>
        </p:nvPicPr>
        <p:blipFill>
          <a:blip r:embed="rId5">
            <a:alphaModFix/>
          </a:blip>
          <a:stretch>
            <a:fillRect/>
          </a:stretch>
        </p:blipFill>
        <p:spPr>
          <a:xfrm>
            <a:off x="5676407" y="1320450"/>
            <a:ext cx="2584511" cy="3670651"/>
          </a:xfrm>
          <a:prstGeom prst="rect">
            <a:avLst/>
          </a:prstGeom>
          <a:noFill/>
          <a:ln>
            <a:noFill/>
          </a:ln>
        </p:spPr>
      </p:pic>
      <p:sp>
        <p:nvSpPr>
          <p:cNvPr id="1265" name="Google Shape;1265;p7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sp>
        <p:nvSpPr>
          <p:cNvPr id="1270" name="Google Shape;1270;p77"/>
          <p:cNvSpPr txBox="1">
            <a:spLocks noGrp="1"/>
          </p:cNvSpPr>
          <p:nvPr>
            <p:ph type="body" idx="1"/>
          </p:nvPr>
        </p:nvSpPr>
        <p:spPr>
          <a:xfrm>
            <a:off x="727650" y="1363450"/>
            <a:ext cx="4613100" cy="3582300"/>
          </a:xfrm>
          <a:prstGeom prst="rect">
            <a:avLst/>
          </a:prstGeom>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000000"/>
                </a:solidFill>
              </a:rPr>
              <a:t>50th Percentile American Male, NASA Handbook </a:t>
            </a:r>
            <a:endParaRPr>
              <a:solidFill>
                <a:srgbClr val="000000"/>
              </a:solidFill>
            </a:endParaRPr>
          </a:p>
          <a:p>
            <a:pPr marL="0" lvl="0" indent="0" algn="l" rtl="0">
              <a:lnSpc>
                <a:spcPct val="115000"/>
              </a:lnSpc>
              <a:spcBef>
                <a:spcPts val="0"/>
              </a:spcBef>
              <a:spcAft>
                <a:spcPts val="0"/>
              </a:spcAft>
              <a:buNone/>
            </a:pPr>
            <a:r>
              <a:rPr lang="en" i="1">
                <a:solidFill>
                  <a:srgbClr val="000000"/>
                </a:solidFill>
              </a:rPr>
              <a:t>(APPENDIX B) </a:t>
            </a:r>
            <a:r>
              <a:rPr lang="en">
                <a:solidFill>
                  <a:srgbClr val="000000"/>
                </a:solidFill>
              </a:rPr>
              <a:t>[7]</a:t>
            </a:r>
            <a:endParaRPr>
              <a:solidFill>
                <a:srgbClr val="000000"/>
              </a:solidFill>
            </a:endParaRPr>
          </a:p>
          <a:p>
            <a:pPr marL="457200" lvl="0" indent="-311150" algn="l" rtl="0">
              <a:lnSpc>
                <a:spcPct val="115000"/>
              </a:lnSpc>
              <a:spcBef>
                <a:spcPts val="1200"/>
              </a:spcBef>
              <a:spcAft>
                <a:spcPts val="0"/>
              </a:spcAft>
              <a:buClr>
                <a:srgbClr val="000000"/>
              </a:buClr>
              <a:buSzPts val="1300"/>
              <a:buFont typeface="Courier New"/>
              <a:buChar char="●"/>
            </a:pPr>
            <a:r>
              <a:rPr lang="en">
                <a:solidFill>
                  <a:srgbClr val="000000"/>
                </a:solidFill>
              </a:rPr>
              <a:t>Height:	</a:t>
            </a:r>
            <a:r>
              <a:rPr lang="en" b="1">
                <a:solidFill>
                  <a:srgbClr val="000000"/>
                </a:solidFill>
              </a:rPr>
              <a:t>171.6 cm </a:t>
            </a:r>
            <a:endParaRPr b="1">
              <a:solidFill>
                <a:srgbClr val="000000"/>
              </a:solidFill>
            </a:endParaRPr>
          </a:p>
          <a:p>
            <a:pPr marL="457200" lvl="0" indent="-311150" algn="l" rtl="0">
              <a:lnSpc>
                <a:spcPct val="115000"/>
              </a:lnSpc>
              <a:spcBef>
                <a:spcPts val="0"/>
              </a:spcBef>
              <a:spcAft>
                <a:spcPts val="0"/>
              </a:spcAft>
              <a:buClr>
                <a:srgbClr val="000000"/>
              </a:buClr>
              <a:buSzPts val="1300"/>
              <a:buChar char="●"/>
            </a:pPr>
            <a:r>
              <a:rPr lang="en">
                <a:solidFill>
                  <a:srgbClr val="000000"/>
                </a:solidFill>
              </a:rPr>
              <a:t>Weight: </a:t>
            </a:r>
            <a:r>
              <a:rPr lang="en" b="1">
                <a:solidFill>
                  <a:srgbClr val="000000"/>
                </a:solidFill>
              </a:rPr>
              <a:t>	73 kg</a:t>
            </a:r>
            <a:endParaRPr b="1">
              <a:solidFill>
                <a:srgbClr val="000000"/>
              </a:solidFill>
            </a:endParaRPr>
          </a:p>
          <a:p>
            <a:pPr marL="457200" lvl="0" indent="-311150" algn="l" rtl="0">
              <a:lnSpc>
                <a:spcPct val="115000"/>
              </a:lnSpc>
              <a:spcBef>
                <a:spcPts val="0"/>
              </a:spcBef>
              <a:spcAft>
                <a:spcPts val="0"/>
              </a:spcAft>
              <a:buClr>
                <a:srgbClr val="000000"/>
              </a:buClr>
              <a:buSzPts val="1300"/>
              <a:buFont typeface="Courier New"/>
              <a:buChar char="●"/>
            </a:pPr>
            <a:r>
              <a:rPr lang="en">
                <a:solidFill>
                  <a:srgbClr val="000000"/>
                </a:solidFill>
              </a:rPr>
              <a:t>CoM:</a:t>
            </a:r>
            <a:r>
              <a:rPr lang="en" b="1">
                <a:solidFill>
                  <a:srgbClr val="000000"/>
                </a:solidFill>
              </a:rPr>
              <a:t>		103.1 cm</a:t>
            </a:r>
            <a:endParaRPr b="1">
              <a:solidFill>
                <a:srgbClr val="000000"/>
              </a:solidFill>
            </a:endParaRPr>
          </a:p>
          <a:p>
            <a:pPr marL="457200" lvl="0" indent="-311150" algn="l" rtl="0">
              <a:lnSpc>
                <a:spcPct val="115000"/>
              </a:lnSpc>
              <a:spcBef>
                <a:spcPts val="0"/>
              </a:spcBef>
              <a:spcAft>
                <a:spcPts val="0"/>
              </a:spcAft>
              <a:buClr>
                <a:srgbClr val="000000"/>
              </a:buClr>
              <a:buSzPts val="1300"/>
              <a:buFont typeface="Courier New"/>
              <a:buChar char="●"/>
            </a:pPr>
            <a:r>
              <a:rPr lang="en">
                <a:solidFill>
                  <a:srgbClr val="000000"/>
                </a:solidFill>
              </a:rPr>
              <a:t>Depth:	</a:t>
            </a:r>
            <a:r>
              <a:rPr lang="en" b="1">
                <a:solidFill>
                  <a:srgbClr val="000000"/>
                </a:solidFill>
              </a:rPr>
              <a:t>24.65 cm</a:t>
            </a:r>
            <a:endParaRPr b="1">
              <a:solidFill>
                <a:srgbClr val="000000"/>
              </a:solidFill>
            </a:endParaRPr>
          </a:p>
          <a:p>
            <a:pPr marL="457200" lvl="0" indent="-311150" algn="l" rtl="0">
              <a:lnSpc>
                <a:spcPct val="115000"/>
              </a:lnSpc>
              <a:spcBef>
                <a:spcPts val="0"/>
              </a:spcBef>
              <a:spcAft>
                <a:spcPts val="0"/>
              </a:spcAft>
              <a:buClr>
                <a:srgbClr val="000000"/>
              </a:buClr>
              <a:buSzPts val="1300"/>
              <a:buFont typeface="Courier New"/>
              <a:buChar char="●"/>
            </a:pPr>
            <a:r>
              <a:rPr lang="en">
                <a:solidFill>
                  <a:srgbClr val="000000"/>
                </a:solidFill>
              </a:rPr>
              <a:t>Foot Size:	</a:t>
            </a:r>
            <a:r>
              <a:rPr lang="en" b="1">
                <a:solidFill>
                  <a:srgbClr val="000000"/>
                </a:solidFill>
              </a:rPr>
              <a:t>26.05 cm</a:t>
            </a:r>
            <a:endParaRPr b="1">
              <a:solidFill>
                <a:srgbClr val="000000"/>
              </a:solidFill>
            </a:endParaRPr>
          </a:p>
          <a:p>
            <a:pPr marL="457200" lvl="0" indent="-311150" algn="l" rtl="0">
              <a:lnSpc>
                <a:spcPct val="115000"/>
              </a:lnSpc>
              <a:spcBef>
                <a:spcPts val="0"/>
              </a:spcBef>
              <a:spcAft>
                <a:spcPts val="0"/>
              </a:spcAft>
              <a:buClr>
                <a:srgbClr val="000000"/>
              </a:buClr>
              <a:buSzPts val="1300"/>
              <a:buFont typeface="Courier New"/>
              <a:buChar char="●"/>
            </a:pPr>
            <a:r>
              <a:rPr lang="en">
                <a:solidFill>
                  <a:srgbClr val="000000"/>
                </a:solidFill>
              </a:rPr>
              <a:t>Lean Max:	</a:t>
            </a:r>
            <a:r>
              <a:rPr lang="en" b="1">
                <a:solidFill>
                  <a:srgbClr val="000000"/>
                </a:solidFill>
              </a:rPr>
              <a:t>7.6</a:t>
            </a:r>
            <a:r>
              <a:rPr lang="en" b="1">
                <a:solidFill>
                  <a:srgbClr val="000000"/>
                </a:solidFill>
                <a:highlight>
                  <a:srgbClr val="FFFFFF"/>
                </a:highlight>
              </a:rPr>
              <a:t>º</a:t>
            </a:r>
            <a:endParaRPr b="1">
              <a:solidFill>
                <a:srgbClr val="000000"/>
              </a:solidFill>
            </a:endParaRPr>
          </a:p>
          <a:p>
            <a:pPr marL="0" lvl="0" indent="0" algn="l" rtl="0">
              <a:lnSpc>
                <a:spcPct val="115000"/>
              </a:lnSpc>
              <a:spcBef>
                <a:spcPts val="1000"/>
              </a:spcBef>
              <a:spcAft>
                <a:spcPts val="0"/>
              </a:spcAft>
              <a:buNone/>
            </a:pPr>
            <a:r>
              <a:rPr lang="en">
                <a:solidFill>
                  <a:srgbClr val="000000"/>
                </a:solidFill>
              </a:rPr>
              <a:t>Postural Sway of the Human Subject is modeled by </a:t>
            </a:r>
            <a:r>
              <a:rPr lang="en" b="1">
                <a:solidFill>
                  <a:srgbClr val="000000"/>
                </a:solidFill>
              </a:rPr>
              <a:t>0.5 hz sine wave,</a:t>
            </a:r>
            <a:r>
              <a:rPr lang="en">
                <a:solidFill>
                  <a:srgbClr val="000000"/>
                </a:solidFill>
              </a:rPr>
              <a:t> as per Dr. Temple’s research. </a:t>
            </a:r>
            <a:endParaRPr>
              <a:solidFill>
                <a:srgbClr val="000000"/>
              </a:solidFill>
            </a:endParaRPr>
          </a:p>
          <a:p>
            <a:pPr marL="0" lvl="0" indent="0" algn="l" rtl="0">
              <a:lnSpc>
                <a:spcPct val="115000"/>
              </a:lnSpc>
              <a:spcBef>
                <a:spcPts val="1200"/>
              </a:spcBef>
              <a:spcAft>
                <a:spcPts val="1200"/>
              </a:spcAft>
              <a:buNone/>
            </a:pPr>
            <a:r>
              <a:rPr lang="en">
                <a:solidFill>
                  <a:srgbClr val="000000"/>
                </a:solidFill>
              </a:rPr>
              <a:t>Back/forth displacement of the Universal Test Subject is assumed to be modeled as a pendulum swing, modeled in MATLAB.</a:t>
            </a:r>
            <a:endParaRPr>
              <a:solidFill>
                <a:srgbClr val="000000"/>
              </a:solidFill>
            </a:endParaRPr>
          </a:p>
        </p:txBody>
      </p:sp>
      <p:sp>
        <p:nvSpPr>
          <p:cNvPr id="1271" name="Google Shape;1271;p77"/>
          <p:cNvSpPr txBox="1">
            <a:spLocks noGrp="1"/>
          </p:cNvSpPr>
          <p:nvPr>
            <p:ph type="title"/>
          </p:nvPr>
        </p:nvSpPr>
        <p:spPr>
          <a:xfrm>
            <a:off x="727650" y="508250"/>
            <a:ext cx="7688700" cy="68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Universal Test Subject</a:t>
            </a:r>
            <a:endParaRPr sz="2400"/>
          </a:p>
        </p:txBody>
      </p:sp>
      <p:sp>
        <p:nvSpPr>
          <p:cNvPr id="1272" name="Google Shape;1272;p77"/>
          <p:cNvSpPr/>
          <p:nvPr/>
        </p:nvSpPr>
        <p:spPr>
          <a:xfrm rot="1420326">
            <a:off x="7302358" y="3653941"/>
            <a:ext cx="414693" cy="202717"/>
          </a:xfrm>
          <a:prstGeom prst="rightArrow">
            <a:avLst>
              <a:gd name="adj1" fmla="val 50000"/>
              <a:gd name="adj2" fmla="val 50000"/>
            </a:avLst>
          </a:pr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77"/>
          <p:cNvSpPr/>
          <p:nvPr/>
        </p:nvSpPr>
        <p:spPr>
          <a:xfrm rot="-1420326" flipH="1">
            <a:off x="6339933" y="3653941"/>
            <a:ext cx="414693" cy="202717"/>
          </a:xfrm>
          <a:prstGeom prst="rightArrow">
            <a:avLst>
              <a:gd name="adj1" fmla="val 50000"/>
              <a:gd name="adj2" fmla="val 50000"/>
            </a:avLst>
          </a:pr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74" name="Google Shape;1274;p77"/>
          <p:cNvPicPr preferRelativeResize="0"/>
          <p:nvPr/>
        </p:nvPicPr>
        <p:blipFill>
          <a:blip r:embed="rId3">
            <a:alphaModFix/>
          </a:blip>
          <a:stretch>
            <a:fillRect/>
          </a:stretch>
        </p:blipFill>
        <p:spPr>
          <a:xfrm>
            <a:off x="5295713" y="686050"/>
            <a:ext cx="3478625" cy="2608975"/>
          </a:xfrm>
          <a:prstGeom prst="rect">
            <a:avLst/>
          </a:prstGeom>
          <a:noFill/>
          <a:ln>
            <a:noFill/>
          </a:ln>
        </p:spPr>
      </p:pic>
      <p:pic>
        <p:nvPicPr>
          <p:cNvPr id="1275" name="Google Shape;1275;p77"/>
          <p:cNvPicPr preferRelativeResize="0"/>
          <p:nvPr/>
        </p:nvPicPr>
        <p:blipFill>
          <a:blip r:embed="rId4">
            <a:alphaModFix/>
          </a:blip>
          <a:stretch>
            <a:fillRect/>
          </a:stretch>
        </p:blipFill>
        <p:spPr>
          <a:xfrm>
            <a:off x="6817063" y="3196087"/>
            <a:ext cx="422850" cy="1892075"/>
          </a:xfrm>
          <a:prstGeom prst="rect">
            <a:avLst/>
          </a:prstGeom>
          <a:noFill/>
          <a:ln>
            <a:noFill/>
          </a:ln>
        </p:spPr>
      </p:pic>
      <p:pic>
        <p:nvPicPr>
          <p:cNvPr id="1276" name="Google Shape;1276;p77"/>
          <p:cNvPicPr preferRelativeResize="0"/>
          <p:nvPr/>
        </p:nvPicPr>
        <p:blipFill>
          <a:blip r:embed="rId4">
            <a:alphaModFix amt="50000"/>
          </a:blip>
          <a:stretch>
            <a:fillRect/>
          </a:stretch>
        </p:blipFill>
        <p:spPr>
          <a:xfrm rot="2280015">
            <a:off x="7298275" y="3321812"/>
            <a:ext cx="422850" cy="1892075"/>
          </a:xfrm>
          <a:prstGeom prst="rect">
            <a:avLst/>
          </a:prstGeom>
          <a:noFill/>
          <a:ln>
            <a:noFill/>
          </a:ln>
        </p:spPr>
      </p:pic>
      <p:pic>
        <p:nvPicPr>
          <p:cNvPr id="1277" name="Google Shape;1277;p77"/>
          <p:cNvPicPr preferRelativeResize="0"/>
          <p:nvPr/>
        </p:nvPicPr>
        <p:blipFill>
          <a:blip r:embed="rId4">
            <a:alphaModFix amt="50000"/>
          </a:blip>
          <a:stretch>
            <a:fillRect/>
          </a:stretch>
        </p:blipFill>
        <p:spPr>
          <a:xfrm rot="-2331106">
            <a:off x="6335850" y="3321812"/>
            <a:ext cx="422850" cy="1892075"/>
          </a:xfrm>
          <a:prstGeom prst="rect">
            <a:avLst/>
          </a:prstGeom>
          <a:noFill/>
          <a:ln>
            <a:noFill/>
          </a:ln>
        </p:spPr>
      </p:pic>
      <p:sp>
        <p:nvSpPr>
          <p:cNvPr id="1278" name="Google Shape;1278;p7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sp>
        <p:nvSpPr>
          <p:cNvPr id="1283" name="Google Shape;1283;p78"/>
          <p:cNvSpPr txBox="1">
            <a:spLocks noGrp="1"/>
          </p:cNvSpPr>
          <p:nvPr>
            <p:ph type="body" idx="1"/>
          </p:nvPr>
        </p:nvSpPr>
        <p:spPr>
          <a:xfrm>
            <a:off x="371750" y="1618175"/>
            <a:ext cx="4302600" cy="2839800"/>
          </a:xfrm>
          <a:prstGeom prst="rect">
            <a:avLst/>
          </a:prstGeom>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000000"/>
                </a:solidFill>
              </a:rPr>
              <a:t>50th Percentile American Male, NASA Handbook </a:t>
            </a:r>
            <a:r>
              <a:rPr lang="en" i="1">
                <a:solidFill>
                  <a:srgbClr val="000000"/>
                </a:solidFill>
              </a:rPr>
              <a:t>(APPENDIX B) </a:t>
            </a:r>
            <a:r>
              <a:rPr lang="en">
                <a:solidFill>
                  <a:srgbClr val="000000"/>
                </a:solidFill>
              </a:rPr>
              <a:t>[7]</a:t>
            </a:r>
            <a:endParaRPr>
              <a:solidFill>
                <a:srgbClr val="000000"/>
              </a:solidFill>
            </a:endParaRPr>
          </a:p>
          <a:p>
            <a:pPr marL="457200" lvl="0" indent="-311150" algn="l" rtl="0">
              <a:lnSpc>
                <a:spcPct val="115000"/>
              </a:lnSpc>
              <a:spcBef>
                <a:spcPts val="1200"/>
              </a:spcBef>
              <a:spcAft>
                <a:spcPts val="0"/>
              </a:spcAft>
              <a:buClr>
                <a:srgbClr val="000000"/>
              </a:buClr>
              <a:buSzPts val="1300"/>
              <a:buFont typeface="Courier New"/>
              <a:buChar char="●"/>
            </a:pPr>
            <a:r>
              <a:rPr lang="en">
                <a:solidFill>
                  <a:srgbClr val="000000"/>
                </a:solidFill>
              </a:rPr>
              <a:t>Height: 		</a:t>
            </a:r>
            <a:r>
              <a:rPr lang="en" b="1">
                <a:solidFill>
                  <a:srgbClr val="000000"/>
                </a:solidFill>
              </a:rPr>
              <a:t>171.6 cm </a:t>
            </a:r>
            <a:endParaRPr b="1">
              <a:solidFill>
                <a:srgbClr val="000000"/>
              </a:solidFill>
            </a:endParaRPr>
          </a:p>
          <a:p>
            <a:pPr marL="457200" lvl="0" indent="-311150" algn="l" rtl="0">
              <a:lnSpc>
                <a:spcPct val="115000"/>
              </a:lnSpc>
              <a:spcBef>
                <a:spcPts val="0"/>
              </a:spcBef>
              <a:spcAft>
                <a:spcPts val="0"/>
              </a:spcAft>
              <a:buClr>
                <a:srgbClr val="000000"/>
              </a:buClr>
              <a:buSzPts val="1300"/>
              <a:buFont typeface="Courier New"/>
              <a:buChar char="●"/>
            </a:pPr>
            <a:r>
              <a:rPr lang="en">
                <a:solidFill>
                  <a:srgbClr val="000000"/>
                </a:solidFill>
              </a:rPr>
              <a:t>CoM:</a:t>
            </a:r>
            <a:r>
              <a:rPr lang="en" b="1">
                <a:solidFill>
                  <a:srgbClr val="000000"/>
                </a:solidFill>
              </a:rPr>
              <a:t> 			103.1 cm </a:t>
            </a:r>
            <a:r>
              <a:rPr lang="en" i="1">
                <a:solidFill>
                  <a:srgbClr val="000000"/>
                </a:solidFill>
              </a:rPr>
              <a:t>(Up From Foot)</a:t>
            </a:r>
            <a:endParaRPr i="1">
              <a:solidFill>
                <a:srgbClr val="000000"/>
              </a:solidFill>
            </a:endParaRPr>
          </a:p>
          <a:p>
            <a:pPr marL="457200" lvl="0" indent="-311150" algn="l" rtl="0">
              <a:lnSpc>
                <a:spcPct val="115000"/>
              </a:lnSpc>
              <a:spcBef>
                <a:spcPts val="0"/>
              </a:spcBef>
              <a:spcAft>
                <a:spcPts val="0"/>
              </a:spcAft>
              <a:buClr>
                <a:srgbClr val="000000"/>
              </a:buClr>
              <a:buSzPts val="1300"/>
              <a:buFont typeface="Courier New"/>
              <a:buChar char="●"/>
            </a:pPr>
            <a:r>
              <a:rPr lang="en">
                <a:solidFill>
                  <a:srgbClr val="000000"/>
                </a:solidFill>
              </a:rPr>
              <a:t>Shoulder Width: 	</a:t>
            </a:r>
            <a:r>
              <a:rPr lang="en" b="1">
                <a:solidFill>
                  <a:srgbClr val="000000"/>
                </a:solidFill>
              </a:rPr>
              <a:t>46.95 cm</a:t>
            </a:r>
            <a:endParaRPr b="1">
              <a:solidFill>
                <a:srgbClr val="000000"/>
              </a:solidFill>
            </a:endParaRPr>
          </a:p>
          <a:p>
            <a:pPr marL="457200" lvl="0" indent="-311150" algn="l" rtl="0">
              <a:lnSpc>
                <a:spcPct val="115000"/>
              </a:lnSpc>
              <a:spcBef>
                <a:spcPts val="0"/>
              </a:spcBef>
              <a:spcAft>
                <a:spcPts val="0"/>
              </a:spcAft>
              <a:buClr>
                <a:srgbClr val="000000"/>
              </a:buClr>
              <a:buSzPts val="1300"/>
              <a:buFont typeface="Courier New"/>
              <a:buChar char="●"/>
            </a:pPr>
            <a:r>
              <a:rPr lang="en">
                <a:solidFill>
                  <a:srgbClr val="000000"/>
                </a:solidFill>
              </a:rPr>
              <a:t>Torso Width: 	</a:t>
            </a:r>
            <a:r>
              <a:rPr lang="en" b="1">
                <a:solidFill>
                  <a:srgbClr val="000000"/>
                </a:solidFill>
              </a:rPr>
              <a:t>38.4 cm</a:t>
            </a:r>
            <a:endParaRPr b="1">
              <a:solidFill>
                <a:srgbClr val="000000"/>
              </a:solidFill>
            </a:endParaRPr>
          </a:p>
          <a:p>
            <a:pPr marL="457200" lvl="0" indent="-311150" algn="l" rtl="0">
              <a:lnSpc>
                <a:spcPct val="115000"/>
              </a:lnSpc>
              <a:spcBef>
                <a:spcPts val="0"/>
              </a:spcBef>
              <a:spcAft>
                <a:spcPts val="0"/>
              </a:spcAft>
              <a:buClr>
                <a:srgbClr val="000000"/>
              </a:buClr>
              <a:buSzPts val="1300"/>
              <a:buFont typeface="Courier New"/>
              <a:buChar char="●"/>
            </a:pPr>
            <a:r>
              <a:rPr lang="en">
                <a:solidFill>
                  <a:srgbClr val="000000"/>
                </a:solidFill>
              </a:rPr>
              <a:t>Depth: 		</a:t>
            </a:r>
            <a:r>
              <a:rPr lang="en" b="1">
                <a:solidFill>
                  <a:srgbClr val="000000"/>
                </a:solidFill>
              </a:rPr>
              <a:t>24.65 cm</a:t>
            </a:r>
            <a:endParaRPr b="1">
              <a:solidFill>
                <a:srgbClr val="000000"/>
              </a:solidFill>
            </a:endParaRPr>
          </a:p>
          <a:p>
            <a:pPr marL="457200" lvl="0" indent="-311150" algn="l" rtl="0">
              <a:lnSpc>
                <a:spcPct val="115000"/>
              </a:lnSpc>
              <a:spcBef>
                <a:spcPts val="0"/>
              </a:spcBef>
              <a:spcAft>
                <a:spcPts val="0"/>
              </a:spcAft>
              <a:buClr>
                <a:srgbClr val="000000"/>
              </a:buClr>
              <a:buSzPts val="1300"/>
              <a:buFont typeface="Courier New"/>
              <a:buChar char="●"/>
            </a:pPr>
            <a:r>
              <a:rPr lang="en">
                <a:solidFill>
                  <a:srgbClr val="000000"/>
                </a:solidFill>
              </a:rPr>
              <a:t>Foot Size: 		</a:t>
            </a:r>
            <a:r>
              <a:rPr lang="en" b="1">
                <a:solidFill>
                  <a:srgbClr val="000000"/>
                </a:solidFill>
              </a:rPr>
              <a:t>26.05 cm</a:t>
            </a:r>
            <a:endParaRPr b="1">
              <a:solidFill>
                <a:srgbClr val="000000"/>
              </a:solidFill>
            </a:endParaRPr>
          </a:p>
          <a:p>
            <a:pPr marL="457200" lvl="0" indent="-311150" algn="l" rtl="0">
              <a:lnSpc>
                <a:spcPct val="115000"/>
              </a:lnSpc>
              <a:spcBef>
                <a:spcPts val="0"/>
              </a:spcBef>
              <a:spcAft>
                <a:spcPts val="0"/>
              </a:spcAft>
              <a:buClr>
                <a:srgbClr val="000000"/>
              </a:buClr>
              <a:buSzPts val="1300"/>
              <a:buFont typeface="Courier New"/>
              <a:buChar char="●"/>
            </a:pPr>
            <a:r>
              <a:rPr lang="en">
                <a:solidFill>
                  <a:srgbClr val="000000"/>
                </a:solidFill>
              </a:rPr>
              <a:t>Lean Max: 		</a:t>
            </a:r>
            <a:r>
              <a:rPr lang="en" b="1">
                <a:solidFill>
                  <a:srgbClr val="000000"/>
                </a:solidFill>
              </a:rPr>
              <a:t>7.6</a:t>
            </a:r>
            <a:r>
              <a:rPr lang="en" b="1">
                <a:solidFill>
                  <a:srgbClr val="000000"/>
                </a:solidFill>
                <a:highlight>
                  <a:srgbClr val="FFFFFF"/>
                </a:highlight>
              </a:rPr>
              <a:t>º</a:t>
            </a:r>
            <a:endParaRPr b="1">
              <a:solidFill>
                <a:srgbClr val="000000"/>
              </a:solidFill>
            </a:endParaRPr>
          </a:p>
          <a:p>
            <a:pPr marL="457200" lvl="0" indent="-311150" algn="l" rtl="0">
              <a:lnSpc>
                <a:spcPct val="115000"/>
              </a:lnSpc>
              <a:spcBef>
                <a:spcPts val="0"/>
              </a:spcBef>
              <a:spcAft>
                <a:spcPts val="0"/>
              </a:spcAft>
              <a:buClr>
                <a:srgbClr val="000000"/>
              </a:buClr>
              <a:buSzPts val="1300"/>
              <a:buFont typeface="Courier New"/>
              <a:buChar char="●"/>
            </a:pPr>
            <a:r>
              <a:rPr lang="en">
                <a:solidFill>
                  <a:srgbClr val="000000"/>
                </a:solidFill>
              </a:rPr>
              <a:t>Sway Max: 		</a:t>
            </a:r>
            <a:r>
              <a:rPr lang="en" b="1">
                <a:solidFill>
                  <a:srgbClr val="000000"/>
                </a:solidFill>
              </a:rPr>
              <a:t>5.4</a:t>
            </a:r>
            <a:r>
              <a:rPr lang="en" b="1">
                <a:solidFill>
                  <a:srgbClr val="000000"/>
                </a:solidFill>
                <a:highlight>
                  <a:srgbClr val="FFFFFF"/>
                </a:highlight>
              </a:rPr>
              <a:t>º </a:t>
            </a:r>
            <a:endParaRPr i="1">
              <a:solidFill>
                <a:srgbClr val="000000"/>
              </a:solidFill>
            </a:endParaRPr>
          </a:p>
          <a:p>
            <a:pPr marL="457200" lvl="0" indent="-311150" algn="l" rtl="0">
              <a:lnSpc>
                <a:spcPct val="115000"/>
              </a:lnSpc>
              <a:spcBef>
                <a:spcPts val="0"/>
              </a:spcBef>
              <a:spcAft>
                <a:spcPts val="0"/>
              </a:spcAft>
              <a:buClr>
                <a:srgbClr val="000000"/>
              </a:buClr>
              <a:buSzPts val="1300"/>
              <a:buFont typeface="Courier New"/>
              <a:buChar char="●"/>
            </a:pPr>
            <a:r>
              <a:rPr lang="en">
                <a:solidFill>
                  <a:srgbClr val="000000"/>
                </a:solidFill>
              </a:rPr>
              <a:t>Weight: 		</a:t>
            </a:r>
            <a:r>
              <a:rPr lang="en" b="1">
                <a:solidFill>
                  <a:srgbClr val="000000"/>
                </a:solidFill>
              </a:rPr>
              <a:t>73 kg</a:t>
            </a:r>
            <a:r>
              <a:rPr lang="en">
                <a:solidFill>
                  <a:srgbClr val="000000"/>
                </a:solidFill>
              </a:rPr>
              <a:t> </a:t>
            </a:r>
            <a:endParaRPr i="1">
              <a:solidFill>
                <a:srgbClr val="000000"/>
              </a:solidFill>
            </a:endParaRPr>
          </a:p>
        </p:txBody>
      </p:sp>
      <p:pic>
        <p:nvPicPr>
          <p:cNvPr id="1284" name="Google Shape;1284;p78"/>
          <p:cNvPicPr preferRelativeResize="0"/>
          <p:nvPr/>
        </p:nvPicPr>
        <p:blipFill>
          <a:blip r:embed="rId3">
            <a:alphaModFix/>
          </a:blip>
          <a:stretch>
            <a:fillRect/>
          </a:stretch>
        </p:blipFill>
        <p:spPr>
          <a:xfrm>
            <a:off x="4998151" y="1190149"/>
            <a:ext cx="3842700" cy="3621295"/>
          </a:xfrm>
          <a:prstGeom prst="rect">
            <a:avLst/>
          </a:prstGeom>
          <a:noFill/>
          <a:ln>
            <a:noFill/>
          </a:ln>
        </p:spPr>
      </p:pic>
      <p:sp>
        <p:nvSpPr>
          <p:cNvPr id="1285" name="Google Shape;1285;p78"/>
          <p:cNvSpPr txBox="1">
            <a:spLocks noGrp="1"/>
          </p:cNvSpPr>
          <p:nvPr>
            <p:ph type="title"/>
          </p:nvPr>
        </p:nvSpPr>
        <p:spPr>
          <a:xfrm>
            <a:off x="727650" y="508250"/>
            <a:ext cx="7688700" cy="68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Universal Test Subject</a:t>
            </a:r>
            <a:endParaRPr sz="2400"/>
          </a:p>
        </p:txBody>
      </p:sp>
      <p:sp>
        <p:nvSpPr>
          <p:cNvPr id="1286" name="Google Shape;1286;p7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sp>
        <p:nvSpPr>
          <p:cNvPr id="1291" name="Google Shape;1291;p7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Safety - Harness and Padding</a:t>
            </a:r>
            <a:endParaRPr/>
          </a:p>
        </p:txBody>
      </p:sp>
      <p:sp>
        <p:nvSpPr>
          <p:cNvPr id="1292" name="Google Shape;1292;p7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55</a:t>
            </a:fld>
            <a:endParaRPr/>
          </a:p>
        </p:txBody>
      </p:sp>
      <p:sp>
        <p:nvSpPr>
          <p:cNvPr id="1293" name="Google Shape;1293;p79"/>
          <p:cNvSpPr txBox="1">
            <a:spLocks noGrp="1"/>
          </p:cNvSpPr>
          <p:nvPr>
            <p:ph type="body" idx="1"/>
          </p:nvPr>
        </p:nvSpPr>
        <p:spPr>
          <a:xfrm>
            <a:off x="5181600" y="1160325"/>
            <a:ext cx="3903600" cy="126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Harness:</a:t>
            </a:r>
            <a:r>
              <a:rPr lang="en"/>
              <a:t>  </a:t>
            </a:r>
            <a:endParaRPr/>
          </a:p>
          <a:p>
            <a:pPr marL="0" lvl="0" indent="0" algn="l" rtl="0">
              <a:spcBef>
                <a:spcPts val="1200"/>
              </a:spcBef>
              <a:spcAft>
                <a:spcPts val="0"/>
              </a:spcAft>
              <a:buNone/>
            </a:pPr>
            <a:r>
              <a:rPr lang="en" sz="1100" b="1"/>
              <a:t>Webbing:</a:t>
            </a:r>
            <a:r>
              <a:rPr lang="en" sz="1100"/>
              <a:t>  </a:t>
            </a:r>
            <a:r>
              <a:rPr lang="en" sz="1100">
                <a:highlight>
                  <a:srgbClr val="FFFFFF"/>
                </a:highlight>
              </a:rPr>
              <a:t>Polypropylene, 2”width, supporting 1080 lbs AND Nylon, 1”width, supporting 1415 lbs. </a:t>
            </a:r>
            <a:endParaRPr sz="1100">
              <a:highlight>
                <a:srgbClr val="FFFFFF"/>
              </a:highlight>
            </a:endParaRPr>
          </a:p>
          <a:p>
            <a:pPr marL="0" lvl="0" indent="0" algn="l" rtl="0">
              <a:spcBef>
                <a:spcPts val="1200"/>
              </a:spcBef>
              <a:spcAft>
                <a:spcPts val="1200"/>
              </a:spcAft>
              <a:buNone/>
            </a:pPr>
            <a:r>
              <a:rPr lang="en" sz="1100" b="1">
                <a:highlight>
                  <a:srgbClr val="FFFFFF"/>
                </a:highlight>
              </a:rPr>
              <a:t>Sliders</a:t>
            </a:r>
            <a:r>
              <a:rPr lang="en" sz="1100">
                <a:highlight>
                  <a:srgbClr val="FFFFFF"/>
                </a:highlight>
              </a:rPr>
              <a:t>:  Supporting 500 lbs,    </a:t>
            </a:r>
            <a:r>
              <a:rPr lang="en" sz="1100" b="1">
                <a:highlight>
                  <a:srgbClr val="FFFFFF"/>
                </a:highlight>
              </a:rPr>
              <a:t>D-rings</a:t>
            </a:r>
            <a:r>
              <a:rPr lang="en" sz="1100">
                <a:highlight>
                  <a:srgbClr val="FFFFFF"/>
                </a:highlight>
              </a:rPr>
              <a:t>: Supporting 1000 lbs.</a:t>
            </a:r>
            <a:endParaRPr sz="1100"/>
          </a:p>
        </p:txBody>
      </p:sp>
      <p:sp>
        <p:nvSpPr>
          <p:cNvPr id="1294" name="Google Shape;1294;p79"/>
          <p:cNvSpPr txBox="1"/>
          <p:nvPr/>
        </p:nvSpPr>
        <p:spPr>
          <a:xfrm>
            <a:off x="231275" y="4225600"/>
            <a:ext cx="2201700" cy="71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u="sng">
                <a:solidFill>
                  <a:schemeClr val="accent1"/>
                </a:solidFill>
                <a:latin typeface="Lato"/>
                <a:ea typeface="Lato"/>
                <a:cs typeface="Lato"/>
                <a:sym typeface="Lato"/>
              </a:rPr>
              <a:t>Padding:</a:t>
            </a:r>
            <a:endParaRPr sz="1300" b="1" u="sng">
              <a:solidFill>
                <a:schemeClr val="accent1"/>
              </a:solidFill>
              <a:latin typeface="Lato"/>
              <a:ea typeface="Lato"/>
              <a:cs typeface="Lato"/>
              <a:sym typeface="Lato"/>
            </a:endParaRPr>
          </a:p>
          <a:p>
            <a:pPr marL="0" lvl="0" indent="0" algn="l" rtl="0">
              <a:spcBef>
                <a:spcPts val="1000"/>
              </a:spcBef>
              <a:spcAft>
                <a:spcPts val="0"/>
              </a:spcAft>
              <a:buNone/>
            </a:pPr>
            <a:r>
              <a:rPr lang="en" sz="1300">
                <a:solidFill>
                  <a:schemeClr val="accent1"/>
                </a:solidFill>
                <a:latin typeface="Lato"/>
                <a:ea typeface="Lato"/>
                <a:cs typeface="Lato"/>
                <a:sym typeface="Lato"/>
              </a:rPr>
              <a:t>Polyurethane foam, 2” thick</a:t>
            </a:r>
            <a:endParaRPr sz="1300">
              <a:solidFill>
                <a:schemeClr val="accent1"/>
              </a:solidFill>
              <a:latin typeface="Lato"/>
              <a:ea typeface="Lato"/>
              <a:cs typeface="Lato"/>
              <a:sym typeface="Lato"/>
            </a:endParaRPr>
          </a:p>
        </p:txBody>
      </p:sp>
      <p:grpSp>
        <p:nvGrpSpPr>
          <p:cNvPr id="1295" name="Google Shape;1295;p79"/>
          <p:cNvGrpSpPr/>
          <p:nvPr/>
        </p:nvGrpSpPr>
        <p:grpSpPr>
          <a:xfrm>
            <a:off x="5181600" y="2422425"/>
            <a:ext cx="3856200" cy="2588400"/>
            <a:chOff x="4572000" y="2422425"/>
            <a:chExt cx="3856200" cy="2588400"/>
          </a:xfrm>
        </p:grpSpPr>
        <p:sp>
          <p:nvSpPr>
            <p:cNvPr id="1296" name="Google Shape;1296;p79"/>
            <p:cNvSpPr/>
            <p:nvPr/>
          </p:nvSpPr>
          <p:spPr>
            <a:xfrm>
              <a:off x="4572000" y="2422425"/>
              <a:ext cx="3856200" cy="2588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Secondary visual (Eli ideas)</a:t>
              </a:r>
              <a:endParaRPr/>
            </a:p>
          </p:txBody>
        </p:sp>
        <p:pic>
          <p:nvPicPr>
            <p:cNvPr id="1297" name="Google Shape;1297;p79"/>
            <p:cNvPicPr preferRelativeResize="0"/>
            <p:nvPr/>
          </p:nvPicPr>
          <p:blipFill>
            <a:blip r:embed="rId3">
              <a:alphaModFix/>
            </a:blip>
            <a:stretch>
              <a:fillRect/>
            </a:stretch>
          </p:blipFill>
          <p:spPr>
            <a:xfrm>
              <a:off x="4709871" y="2541175"/>
              <a:ext cx="3580460" cy="2350924"/>
            </a:xfrm>
            <a:prstGeom prst="rect">
              <a:avLst/>
            </a:prstGeom>
            <a:noFill/>
            <a:ln>
              <a:noFill/>
            </a:ln>
          </p:spPr>
        </p:pic>
      </p:grpSp>
      <p:pic>
        <p:nvPicPr>
          <p:cNvPr id="1298" name="Google Shape;1298;p79"/>
          <p:cNvPicPr preferRelativeResize="0"/>
          <p:nvPr/>
        </p:nvPicPr>
        <p:blipFill rotWithShape="1">
          <a:blip r:embed="rId4">
            <a:alphaModFix/>
          </a:blip>
          <a:srcRect l="25417" t="11498" r="26158" b="6548"/>
          <a:stretch/>
        </p:blipFill>
        <p:spPr>
          <a:xfrm>
            <a:off x="2070550" y="1270938"/>
            <a:ext cx="2929051" cy="2851775"/>
          </a:xfrm>
          <a:prstGeom prst="rect">
            <a:avLst/>
          </a:prstGeom>
          <a:noFill/>
          <a:ln>
            <a:noFill/>
          </a:ln>
        </p:spPr>
      </p:pic>
      <p:cxnSp>
        <p:nvCxnSpPr>
          <p:cNvPr id="1299" name="Google Shape;1299;p79"/>
          <p:cNvCxnSpPr/>
          <p:nvPr/>
        </p:nvCxnSpPr>
        <p:spPr>
          <a:xfrm>
            <a:off x="4310775" y="1670600"/>
            <a:ext cx="386400" cy="1770300"/>
          </a:xfrm>
          <a:prstGeom prst="straightConnector1">
            <a:avLst/>
          </a:prstGeom>
          <a:noFill/>
          <a:ln w="76200" cap="flat" cmpd="sng">
            <a:solidFill>
              <a:srgbClr val="595959"/>
            </a:solidFill>
            <a:prstDash val="solid"/>
            <a:round/>
            <a:headEnd type="none" w="med" len="med"/>
            <a:tailEnd type="none" w="med" len="med"/>
          </a:ln>
        </p:spPr>
      </p:cxnSp>
      <p:sp>
        <p:nvSpPr>
          <p:cNvPr id="1300" name="Google Shape;1300;p79"/>
          <p:cNvSpPr txBox="1"/>
          <p:nvPr/>
        </p:nvSpPr>
        <p:spPr>
          <a:xfrm>
            <a:off x="70150" y="1924700"/>
            <a:ext cx="2000400" cy="135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u="sng">
                <a:solidFill>
                  <a:schemeClr val="accent1"/>
                </a:solidFill>
                <a:latin typeface="Lato"/>
                <a:ea typeface="Lato"/>
                <a:cs typeface="Lato"/>
                <a:sym typeface="Lato"/>
              </a:rPr>
              <a:t>Slackline:</a:t>
            </a:r>
            <a:endParaRPr sz="1300" b="1">
              <a:solidFill>
                <a:schemeClr val="accent1"/>
              </a:solidFill>
              <a:latin typeface="Lato"/>
              <a:ea typeface="Lato"/>
              <a:cs typeface="Lato"/>
              <a:sym typeface="Lato"/>
            </a:endParaRPr>
          </a:p>
          <a:p>
            <a:pPr marL="0" lvl="0" indent="0" algn="l" rtl="0">
              <a:spcBef>
                <a:spcPts val="1000"/>
              </a:spcBef>
              <a:spcAft>
                <a:spcPts val="0"/>
              </a:spcAft>
              <a:buNone/>
            </a:pPr>
            <a:r>
              <a:rPr lang="en" sz="1100" b="1">
                <a:solidFill>
                  <a:schemeClr val="accent1"/>
                </a:solidFill>
                <a:latin typeface="Lato"/>
                <a:ea typeface="Lato"/>
                <a:cs typeface="Lato"/>
                <a:sym typeface="Lato"/>
              </a:rPr>
              <a:t>D-Ring: </a:t>
            </a:r>
            <a:r>
              <a:rPr lang="en" sz="1100">
                <a:solidFill>
                  <a:schemeClr val="accent1"/>
                </a:solidFill>
                <a:latin typeface="Lato"/>
                <a:ea typeface="Lato"/>
                <a:cs typeface="Lato"/>
                <a:sym typeface="Lato"/>
              </a:rPr>
              <a:t>¼” mounted D-rings, supports 1,200 lbs.</a:t>
            </a:r>
            <a:endParaRPr sz="1100">
              <a:solidFill>
                <a:schemeClr val="accent1"/>
              </a:solidFill>
              <a:latin typeface="Lato"/>
              <a:ea typeface="Lato"/>
              <a:cs typeface="Lato"/>
              <a:sym typeface="Lato"/>
            </a:endParaRPr>
          </a:p>
          <a:p>
            <a:pPr marL="0" lvl="0" indent="0" algn="l" rtl="0">
              <a:spcBef>
                <a:spcPts val="0"/>
              </a:spcBef>
              <a:spcAft>
                <a:spcPts val="0"/>
              </a:spcAft>
              <a:buNone/>
            </a:pPr>
            <a:endParaRPr sz="1100">
              <a:solidFill>
                <a:schemeClr val="accent1"/>
              </a:solidFill>
              <a:latin typeface="Lato"/>
              <a:ea typeface="Lato"/>
              <a:cs typeface="Lato"/>
              <a:sym typeface="Lato"/>
            </a:endParaRPr>
          </a:p>
          <a:p>
            <a:pPr marL="0" lvl="0" indent="0" algn="l" rtl="0">
              <a:spcBef>
                <a:spcPts val="0"/>
              </a:spcBef>
              <a:spcAft>
                <a:spcPts val="0"/>
              </a:spcAft>
              <a:buNone/>
            </a:pPr>
            <a:r>
              <a:rPr lang="en" sz="1100" b="1">
                <a:solidFill>
                  <a:schemeClr val="accent1"/>
                </a:solidFill>
                <a:latin typeface="Lato"/>
                <a:ea typeface="Lato"/>
                <a:cs typeface="Lato"/>
                <a:sym typeface="Lato"/>
              </a:rPr>
              <a:t>Tether:</a:t>
            </a:r>
            <a:r>
              <a:rPr lang="en" sz="1100" b="1" u="sng">
                <a:solidFill>
                  <a:schemeClr val="accent1"/>
                </a:solidFill>
                <a:latin typeface="Lato"/>
                <a:ea typeface="Lato"/>
                <a:cs typeface="Lato"/>
                <a:sym typeface="Lato"/>
              </a:rPr>
              <a:t> </a:t>
            </a:r>
            <a:r>
              <a:rPr lang="en" sz="1100">
                <a:solidFill>
                  <a:schemeClr val="accent1"/>
                </a:solidFill>
                <a:latin typeface="Lato"/>
                <a:ea typeface="Lato"/>
                <a:cs typeface="Lato"/>
                <a:sym typeface="Lato"/>
              </a:rPr>
              <a:t>¼” Vectran rope, supports 1,600 lbs.</a:t>
            </a:r>
            <a:endParaRPr sz="1100">
              <a:solidFill>
                <a:schemeClr val="accent1"/>
              </a:solidFill>
              <a:latin typeface="Lato"/>
              <a:ea typeface="Lato"/>
              <a:cs typeface="Lato"/>
              <a:sym typeface="Lato"/>
            </a:endParaRPr>
          </a:p>
        </p:txBody>
      </p:sp>
      <p:pic>
        <p:nvPicPr>
          <p:cNvPr id="1301" name="Google Shape;1301;p79"/>
          <p:cNvPicPr preferRelativeResize="0"/>
          <p:nvPr/>
        </p:nvPicPr>
        <p:blipFill rotWithShape="1">
          <a:blip r:embed="rId5">
            <a:alphaModFix/>
          </a:blip>
          <a:srcRect l="28729" t="48100"/>
          <a:stretch/>
        </p:blipFill>
        <p:spPr>
          <a:xfrm>
            <a:off x="2574375" y="3761038"/>
            <a:ext cx="1540100" cy="1123426"/>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1306" name="Google Shape;1306;p8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Loading Mechanism - CAD</a:t>
            </a:r>
            <a:endParaRPr/>
          </a:p>
        </p:txBody>
      </p:sp>
      <p:sp>
        <p:nvSpPr>
          <p:cNvPr id="1307" name="Google Shape;1307;p8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56</a:t>
            </a:fld>
            <a:endParaRPr/>
          </a:p>
        </p:txBody>
      </p:sp>
      <p:pic>
        <p:nvPicPr>
          <p:cNvPr id="1308" name="Google Shape;1308;p80"/>
          <p:cNvPicPr preferRelativeResize="0"/>
          <p:nvPr/>
        </p:nvPicPr>
        <p:blipFill rotWithShape="1">
          <a:blip r:embed="rId3">
            <a:alphaModFix/>
          </a:blip>
          <a:srcRect l="43870" t="10757" r="30546" b="12016"/>
          <a:stretch/>
        </p:blipFill>
        <p:spPr>
          <a:xfrm>
            <a:off x="1557300" y="1219975"/>
            <a:ext cx="2162976" cy="3672575"/>
          </a:xfrm>
          <a:prstGeom prst="rect">
            <a:avLst/>
          </a:prstGeom>
          <a:noFill/>
          <a:ln>
            <a:noFill/>
          </a:ln>
        </p:spPr>
      </p:pic>
      <p:sp>
        <p:nvSpPr>
          <p:cNvPr id="1309" name="Google Shape;1309;p80"/>
          <p:cNvSpPr txBox="1"/>
          <p:nvPr/>
        </p:nvSpPr>
        <p:spPr>
          <a:xfrm>
            <a:off x="437200" y="3213350"/>
            <a:ext cx="13842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Sand-filled Barrel</a:t>
            </a:r>
            <a:endParaRPr sz="1100">
              <a:latin typeface="Lato"/>
              <a:ea typeface="Lato"/>
              <a:cs typeface="Lato"/>
              <a:sym typeface="Lato"/>
            </a:endParaRPr>
          </a:p>
        </p:txBody>
      </p:sp>
      <p:cxnSp>
        <p:nvCxnSpPr>
          <p:cNvPr id="1310" name="Google Shape;1310;p80"/>
          <p:cNvCxnSpPr>
            <a:stCxn id="1309" idx="3"/>
          </p:cNvCxnSpPr>
          <p:nvPr/>
        </p:nvCxnSpPr>
        <p:spPr>
          <a:xfrm rot="10800000" flipH="1">
            <a:off x="1821400" y="3389450"/>
            <a:ext cx="579300" cy="900"/>
          </a:xfrm>
          <a:prstGeom prst="straightConnector1">
            <a:avLst/>
          </a:prstGeom>
          <a:noFill/>
          <a:ln w="19050" cap="flat" cmpd="sng">
            <a:solidFill>
              <a:srgbClr val="FF0000"/>
            </a:solidFill>
            <a:prstDash val="solid"/>
            <a:round/>
            <a:headEnd type="none" w="med" len="med"/>
            <a:tailEnd type="triangle" w="med" len="med"/>
          </a:ln>
        </p:spPr>
      </p:cxnSp>
      <p:sp>
        <p:nvSpPr>
          <p:cNvPr id="1311" name="Google Shape;1311;p80"/>
          <p:cNvSpPr txBox="1"/>
          <p:nvPr/>
        </p:nvSpPr>
        <p:spPr>
          <a:xfrm>
            <a:off x="3776100" y="1586925"/>
            <a:ext cx="12969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Force Application Tether</a:t>
            </a:r>
            <a:endParaRPr sz="1100">
              <a:latin typeface="Lato"/>
              <a:ea typeface="Lato"/>
              <a:cs typeface="Lato"/>
              <a:sym typeface="Lato"/>
            </a:endParaRPr>
          </a:p>
        </p:txBody>
      </p:sp>
      <p:cxnSp>
        <p:nvCxnSpPr>
          <p:cNvPr id="1312" name="Google Shape;1312;p80"/>
          <p:cNvCxnSpPr>
            <a:stCxn id="1311" idx="1"/>
          </p:cNvCxnSpPr>
          <p:nvPr/>
        </p:nvCxnSpPr>
        <p:spPr>
          <a:xfrm flipH="1">
            <a:off x="3578700" y="1848525"/>
            <a:ext cx="197400" cy="15300"/>
          </a:xfrm>
          <a:prstGeom prst="straightConnector1">
            <a:avLst/>
          </a:prstGeom>
          <a:noFill/>
          <a:ln w="19050" cap="flat" cmpd="sng">
            <a:solidFill>
              <a:srgbClr val="FF0000"/>
            </a:solidFill>
            <a:prstDash val="solid"/>
            <a:round/>
            <a:headEnd type="none" w="med" len="med"/>
            <a:tailEnd type="triangle" w="med" len="med"/>
          </a:ln>
        </p:spPr>
      </p:cxnSp>
      <p:sp>
        <p:nvSpPr>
          <p:cNvPr id="1313" name="Google Shape;1313;p80"/>
          <p:cNvSpPr txBox="1"/>
          <p:nvPr/>
        </p:nvSpPr>
        <p:spPr>
          <a:xfrm>
            <a:off x="3424150" y="3626525"/>
            <a:ext cx="12423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Swiveling Pulley</a:t>
            </a:r>
            <a:endParaRPr sz="1100">
              <a:latin typeface="Lato"/>
              <a:ea typeface="Lato"/>
              <a:cs typeface="Lato"/>
              <a:sym typeface="Lato"/>
            </a:endParaRPr>
          </a:p>
        </p:txBody>
      </p:sp>
      <p:cxnSp>
        <p:nvCxnSpPr>
          <p:cNvPr id="1314" name="Google Shape;1314;p80"/>
          <p:cNvCxnSpPr>
            <a:stCxn id="1313" idx="0"/>
          </p:cNvCxnSpPr>
          <p:nvPr/>
        </p:nvCxnSpPr>
        <p:spPr>
          <a:xfrm rot="10800000">
            <a:off x="3553000" y="3389525"/>
            <a:ext cx="492300" cy="237000"/>
          </a:xfrm>
          <a:prstGeom prst="straightConnector1">
            <a:avLst/>
          </a:prstGeom>
          <a:noFill/>
          <a:ln w="19050" cap="flat" cmpd="sng">
            <a:solidFill>
              <a:srgbClr val="FF0000"/>
            </a:solidFill>
            <a:prstDash val="solid"/>
            <a:round/>
            <a:headEnd type="none" w="med" len="med"/>
            <a:tailEnd type="triangle" w="med" len="med"/>
          </a:ln>
        </p:spPr>
      </p:cxnSp>
      <p:sp>
        <p:nvSpPr>
          <p:cNvPr id="1315" name="Google Shape;1315;p80"/>
          <p:cNvSpPr txBox="1"/>
          <p:nvPr/>
        </p:nvSpPr>
        <p:spPr>
          <a:xfrm>
            <a:off x="369950" y="1619100"/>
            <a:ext cx="12969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Stationary Pulley</a:t>
            </a:r>
            <a:endParaRPr sz="1100">
              <a:latin typeface="Lato"/>
              <a:ea typeface="Lato"/>
              <a:cs typeface="Lato"/>
              <a:sym typeface="Lato"/>
            </a:endParaRPr>
          </a:p>
        </p:txBody>
      </p:sp>
      <p:cxnSp>
        <p:nvCxnSpPr>
          <p:cNvPr id="1316" name="Google Shape;1316;p80"/>
          <p:cNvCxnSpPr>
            <a:stCxn id="1315" idx="3"/>
          </p:cNvCxnSpPr>
          <p:nvPr/>
        </p:nvCxnSpPr>
        <p:spPr>
          <a:xfrm rot="10800000" flipH="1">
            <a:off x="1666850" y="1535400"/>
            <a:ext cx="939900" cy="260700"/>
          </a:xfrm>
          <a:prstGeom prst="straightConnector1">
            <a:avLst/>
          </a:prstGeom>
          <a:noFill/>
          <a:ln w="19050" cap="flat" cmpd="sng">
            <a:solidFill>
              <a:srgbClr val="FF0000"/>
            </a:solidFill>
            <a:prstDash val="solid"/>
            <a:round/>
            <a:headEnd type="none" w="med" len="med"/>
            <a:tailEnd type="triangle" w="med" len="med"/>
          </a:ln>
        </p:spPr>
      </p:cxnSp>
      <p:cxnSp>
        <p:nvCxnSpPr>
          <p:cNvPr id="1317" name="Google Shape;1317;p80"/>
          <p:cNvCxnSpPr>
            <a:stCxn id="1315" idx="3"/>
          </p:cNvCxnSpPr>
          <p:nvPr/>
        </p:nvCxnSpPr>
        <p:spPr>
          <a:xfrm rot="10800000" flipH="1">
            <a:off x="1666850" y="1599900"/>
            <a:ext cx="1615800" cy="196200"/>
          </a:xfrm>
          <a:prstGeom prst="straightConnector1">
            <a:avLst/>
          </a:prstGeom>
          <a:noFill/>
          <a:ln w="19050" cap="flat" cmpd="sng">
            <a:solidFill>
              <a:srgbClr val="FF0000"/>
            </a:solidFill>
            <a:prstDash val="solid"/>
            <a:round/>
            <a:headEnd type="none" w="med" len="med"/>
            <a:tailEnd type="triangle" w="med" len="med"/>
          </a:ln>
        </p:spPr>
      </p:cxnSp>
      <p:pic>
        <p:nvPicPr>
          <p:cNvPr id="1318" name="Google Shape;1318;p80"/>
          <p:cNvPicPr preferRelativeResize="0"/>
          <p:nvPr/>
        </p:nvPicPr>
        <p:blipFill rotWithShape="1">
          <a:blip r:embed="rId4">
            <a:alphaModFix/>
          </a:blip>
          <a:srcRect l="41610" t="6681" r="27144" b="5290"/>
          <a:stretch/>
        </p:blipFill>
        <p:spPr>
          <a:xfrm>
            <a:off x="5480350" y="1388579"/>
            <a:ext cx="2162976" cy="3427771"/>
          </a:xfrm>
          <a:prstGeom prst="rect">
            <a:avLst/>
          </a:prstGeom>
          <a:noFill/>
          <a:ln>
            <a:noFill/>
          </a:ln>
        </p:spPr>
      </p:pic>
      <p:cxnSp>
        <p:nvCxnSpPr>
          <p:cNvPr id="1319" name="Google Shape;1319;p80"/>
          <p:cNvCxnSpPr/>
          <p:nvPr/>
        </p:nvCxnSpPr>
        <p:spPr>
          <a:xfrm>
            <a:off x="7444500" y="1640900"/>
            <a:ext cx="0" cy="3076800"/>
          </a:xfrm>
          <a:prstGeom prst="straightConnector1">
            <a:avLst/>
          </a:prstGeom>
          <a:noFill/>
          <a:ln w="19050" cap="flat" cmpd="sng">
            <a:solidFill>
              <a:schemeClr val="dk2"/>
            </a:solidFill>
            <a:prstDash val="solid"/>
            <a:round/>
            <a:headEnd type="none" w="med" len="med"/>
            <a:tailEnd type="none" w="med" len="med"/>
          </a:ln>
        </p:spPr>
      </p:cxnSp>
      <p:sp>
        <p:nvSpPr>
          <p:cNvPr id="1320" name="Google Shape;1320;p80"/>
          <p:cNvSpPr txBox="1"/>
          <p:nvPr/>
        </p:nvSpPr>
        <p:spPr>
          <a:xfrm>
            <a:off x="7444500" y="3002300"/>
            <a:ext cx="7752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Lato"/>
                <a:ea typeface="Lato"/>
                <a:cs typeface="Lato"/>
                <a:sym typeface="Lato"/>
              </a:rPr>
              <a:t>50.875”</a:t>
            </a:r>
            <a:endParaRPr sz="1100">
              <a:latin typeface="Lato"/>
              <a:ea typeface="Lato"/>
              <a:cs typeface="Lato"/>
              <a:sym typeface="Lato"/>
            </a:endParaRPr>
          </a:p>
        </p:txBody>
      </p:sp>
      <p:cxnSp>
        <p:nvCxnSpPr>
          <p:cNvPr id="1321" name="Google Shape;1321;p80"/>
          <p:cNvCxnSpPr/>
          <p:nvPr/>
        </p:nvCxnSpPr>
        <p:spPr>
          <a:xfrm>
            <a:off x="5856925" y="4803775"/>
            <a:ext cx="1427700" cy="0"/>
          </a:xfrm>
          <a:prstGeom prst="straightConnector1">
            <a:avLst/>
          </a:prstGeom>
          <a:noFill/>
          <a:ln w="19050" cap="flat" cmpd="sng">
            <a:solidFill>
              <a:schemeClr val="dk2"/>
            </a:solidFill>
            <a:prstDash val="solid"/>
            <a:round/>
            <a:headEnd type="none" w="med" len="med"/>
            <a:tailEnd type="none" w="med" len="med"/>
          </a:ln>
        </p:spPr>
      </p:cxnSp>
      <p:sp>
        <p:nvSpPr>
          <p:cNvPr id="1322" name="Google Shape;1322;p80"/>
          <p:cNvSpPr txBox="1"/>
          <p:nvPr/>
        </p:nvSpPr>
        <p:spPr>
          <a:xfrm>
            <a:off x="6100825" y="4803775"/>
            <a:ext cx="9399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23.875”</a:t>
            </a:r>
            <a:endParaRPr sz="1100">
              <a:latin typeface="Lato"/>
              <a:ea typeface="Lato"/>
              <a:cs typeface="Lato"/>
              <a:sym typeface="Lato"/>
            </a:endParaRPr>
          </a:p>
        </p:txBody>
      </p:sp>
      <p:cxnSp>
        <p:nvCxnSpPr>
          <p:cNvPr id="1323" name="Google Shape;1323;p80"/>
          <p:cNvCxnSpPr/>
          <p:nvPr/>
        </p:nvCxnSpPr>
        <p:spPr>
          <a:xfrm>
            <a:off x="6041525" y="2578575"/>
            <a:ext cx="12300" cy="1796700"/>
          </a:xfrm>
          <a:prstGeom prst="straightConnector1">
            <a:avLst/>
          </a:prstGeom>
          <a:noFill/>
          <a:ln w="19050" cap="flat" cmpd="sng">
            <a:solidFill>
              <a:schemeClr val="dk2"/>
            </a:solidFill>
            <a:prstDash val="solid"/>
            <a:round/>
            <a:headEnd type="none" w="med" len="med"/>
            <a:tailEnd type="none" w="med" len="med"/>
          </a:ln>
        </p:spPr>
      </p:cxnSp>
      <p:sp>
        <p:nvSpPr>
          <p:cNvPr id="1324" name="Google Shape;1324;p80"/>
          <p:cNvSpPr txBox="1"/>
          <p:nvPr/>
        </p:nvSpPr>
        <p:spPr>
          <a:xfrm>
            <a:off x="5276538" y="3212900"/>
            <a:ext cx="6117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30.5”</a:t>
            </a:r>
            <a:endParaRPr sz="1100">
              <a:latin typeface="Lato"/>
              <a:ea typeface="Lato"/>
              <a:cs typeface="Lato"/>
              <a:sym typeface="Lato"/>
            </a:endParaRPr>
          </a:p>
        </p:txBody>
      </p:sp>
      <p:cxnSp>
        <p:nvCxnSpPr>
          <p:cNvPr id="1325" name="Google Shape;1325;p80"/>
          <p:cNvCxnSpPr/>
          <p:nvPr/>
        </p:nvCxnSpPr>
        <p:spPr>
          <a:xfrm rot="10800000" flipH="1">
            <a:off x="6080425" y="2467900"/>
            <a:ext cx="957900" cy="1200"/>
          </a:xfrm>
          <a:prstGeom prst="straightConnector1">
            <a:avLst/>
          </a:prstGeom>
          <a:noFill/>
          <a:ln w="19050" cap="flat" cmpd="sng">
            <a:solidFill>
              <a:schemeClr val="dk2"/>
            </a:solidFill>
            <a:prstDash val="solid"/>
            <a:round/>
            <a:headEnd type="none" w="med" len="med"/>
            <a:tailEnd type="none" w="med" len="med"/>
          </a:ln>
        </p:spPr>
      </p:cxnSp>
      <p:sp>
        <p:nvSpPr>
          <p:cNvPr id="1326" name="Google Shape;1326;p80"/>
          <p:cNvSpPr txBox="1"/>
          <p:nvPr/>
        </p:nvSpPr>
        <p:spPr>
          <a:xfrm>
            <a:off x="6264925" y="2113825"/>
            <a:ext cx="6117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15.75”</a:t>
            </a:r>
            <a:endParaRPr sz="1100">
              <a:latin typeface="Lato"/>
              <a:ea typeface="Lato"/>
              <a:cs typeface="Lato"/>
              <a:sym typeface="Lato"/>
            </a:endParaRPr>
          </a:p>
        </p:txBody>
      </p:sp>
      <p:cxnSp>
        <p:nvCxnSpPr>
          <p:cNvPr id="1327" name="Google Shape;1327;p80"/>
          <p:cNvCxnSpPr>
            <a:endCxn id="1328" idx="0"/>
          </p:cNvCxnSpPr>
          <p:nvPr/>
        </p:nvCxnSpPr>
        <p:spPr>
          <a:xfrm>
            <a:off x="6559375" y="2751775"/>
            <a:ext cx="11400" cy="1380600"/>
          </a:xfrm>
          <a:prstGeom prst="straightConnector1">
            <a:avLst/>
          </a:prstGeom>
          <a:noFill/>
          <a:ln w="38100" cap="flat" cmpd="sng">
            <a:solidFill>
              <a:schemeClr val="dk2"/>
            </a:solidFill>
            <a:prstDash val="solid"/>
            <a:round/>
            <a:headEnd type="triangle" w="med" len="med"/>
            <a:tailEnd type="triangle" w="med" len="med"/>
          </a:ln>
        </p:spPr>
      </p:cxnSp>
      <p:sp>
        <p:nvSpPr>
          <p:cNvPr id="1328" name="Google Shape;1328;p80"/>
          <p:cNvSpPr txBox="1"/>
          <p:nvPr/>
        </p:nvSpPr>
        <p:spPr>
          <a:xfrm>
            <a:off x="6210475" y="4132375"/>
            <a:ext cx="7206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a:latin typeface="Lato"/>
                <a:ea typeface="Lato"/>
                <a:cs typeface="Lato"/>
                <a:sym typeface="Lato"/>
              </a:rPr>
              <a:t>Motion</a:t>
            </a:r>
            <a:endParaRPr sz="1100" b="1">
              <a:latin typeface="Lato"/>
              <a:ea typeface="Lato"/>
              <a:cs typeface="Lato"/>
              <a:sym typeface="Lato"/>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sp>
        <p:nvSpPr>
          <p:cNvPr id="1333" name="Google Shape;1333;p8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Software Team Breakdown</a:t>
            </a:r>
            <a:endParaRPr/>
          </a:p>
        </p:txBody>
      </p:sp>
      <p:sp>
        <p:nvSpPr>
          <p:cNvPr id="1334" name="Google Shape;1334;p8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57</a:t>
            </a:fld>
            <a:endParaRPr/>
          </a:p>
        </p:txBody>
      </p:sp>
      <p:sp>
        <p:nvSpPr>
          <p:cNvPr id="1335" name="Google Shape;1335;p81"/>
          <p:cNvSpPr/>
          <p:nvPr/>
        </p:nvSpPr>
        <p:spPr>
          <a:xfrm>
            <a:off x="727575" y="1553400"/>
            <a:ext cx="3031500" cy="1360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Lato"/>
                <a:ea typeface="Lato"/>
                <a:cs typeface="Lato"/>
                <a:sym typeface="Lato"/>
              </a:rPr>
              <a:t>Actuator Control Team</a:t>
            </a:r>
            <a:endParaRPr b="1">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Develop encapsulated function(s) to control the linear actuator position given a desired position</a:t>
            </a:r>
            <a:endParaRPr>
              <a:latin typeface="Lato"/>
              <a:ea typeface="Lato"/>
              <a:cs typeface="Lato"/>
              <a:sym typeface="Lato"/>
            </a:endParaRPr>
          </a:p>
        </p:txBody>
      </p:sp>
      <p:sp>
        <p:nvSpPr>
          <p:cNvPr id="1336" name="Google Shape;1336;p81"/>
          <p:cNvSpPr/>
          <p:nvPr/>
        </p:nvSpPr>
        <p:spPr>
          <a:xfrm>
            <a:off x="5384925" y="1553400"/>
            <a:ext cx="3031500" cy="1360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Lato"/>
                <a:ea typeface="Lato"/>
                <a:cs typeface="Lato"/>
                <a:sym typeface="Lato"/>
              </a:rPr>
              <a:t>Sensor Data Collection Team</a:t>
            </a:r>
            <a:endParaRPr b="1">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Develop encapsulated function(s) to query and collect data from angle sensors and body mounted IMU</a:t>
            </a:r>
            <a:endParaRPr>
              <a:latin typeface="Lato"/>
              <a:ea typeface="Lato"/>
              <a:cs typeface="Lato"/>
              <a:sym typeface="Lato"/>
            </a:endParaRPr>
          </a:p>
        </p:txBody>
      </p:sp>
      <p:sp>
        <p:nvSpPr>
          <p:cNvPr id="1337" name="Google Shape;1337;p81"/>
          <p:cNvSpPr/>
          <p:nvPr/>
        </p:nvSpPr>
        <p:spPr>
          <a:xfrm>
            <a:off x="727575" y="3227650"/>
            <a:ext cx="3031500" cy="1522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Lato"/>
                <a:ea typeface="Lato"/>
                <a:cs typeface="Lato"/>
                <a:sym typeface="Lato"/>
              </a:rPr>
              <a:t>GUI &amp; Matlab Interface Team</a:t>
            </a:r>
            <a:endParaRPr b="1">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Develop a Graphical User Interface in Matlab designed to display test data and develop a simple method for Matlab to Arduino Connection</a:t>
            </a:r>
            <a:endParaRPr>
              <a:latin typeface="Lato"/>
              <a:ea typeface="Lato"/>
              <a:cs typeface="Lato"/>
              <a:sym typeface="Lato"/>
            </a:endParaRPr>
          </a:p>
        </p:txBody>
      </p:sp>
      <p:sp>
        <p:nvSpPr>
          <p:cNvPr id="1338" name="Google Shape;1338;p81"/>
          <p:cNvSpPr/>
          <p:nvPr/>
        </p:nvSpPr>
        <p:spPr>
          <a:xfrm>
            <a:off x="5384925" y="3227650"/>
            <a:ext cx="3031500" cy="1522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Lato"/>
                <a:ea typeface="Lato"/>
                <a:cs typeface="Lato"/>
                <a:sym typeface="Lato"/>
              </a:rPr>
              <a:t>Control Algorithm Team</a:t>
            </a:r>
            <a:endParaRPr b="1">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Develop encapsulated function(s) to compute the required actuator movement given current measured angle</a:t>
            </a:r>
            <a:endParaRPr>
              <a:latin typeface="Lato"/>
              <a:ea typeface="Lato"/>
              <a:cs typeface="Lato"/>
              <a:sym typeface="Lato"/>
            </a:endParaRPr>
          </a:p>
        </p:txBody>
      </p:sp>
      <p:sp>
        <p:nvSpPr>
          <p:cNvPr id="1339" name="Google Shape;1339;p81"/>
          <p:cNvSpPr/>
          <p:nvPr/>
        </p:nvSpPr>
        <p:spPr>
          <a:xfrm>
            <a:off x="3759000" y="2163450"/>
            <a:ext cx="1626000" cy="1818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Lato"/>
                <a:ea typeface="Lato"/>
                <a:cs typeface="Lato"/>
                <a:sym typeface="Lato"/>
              </a:rPr>
              <a:t>Software Systems Team</a:t>
            </a:r>
            <a:endParaRPr sz="1200" b="1">
              <a:latin typeface="Lato"/>
              <a:ea typeface="Lato"/>
              <a:cs typeface="Lato"/>
              <a:sym typeface="Lato"/>
            </a:endParaRPr>
          </a:p>
          <a:p>
            <a:pPr marL="0" lvl="0" indent="0" algn="ctr" rtl="0">
              <a:spcBef>
                <a:spcPts val="0"/>
              </a:spcBef>
              <a:spcAft>
                <a:spcPts val="0"/>
              </a:spcAft>
              <a:buNone/>
            </a:pPr>
            <a:endParaRPr sz="1200" b="1">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Coordinate the integration of all subsystems</a:t>
            </a:r>
            <a:endParaRPr sz="1200">
              <a:latin typeface="Lato"/>
              <a:ea typeface="Lato"/>
              <a:cs typeface="Lato"/>
              <a:sym typeface="Lato"/>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43"/>
        <p:cNvGrpSpPr/>
        <p:nvPr/>
      </p:nvGrpSpPr>
      <p:grpSpPr>
        <a:xfrm>
          <a:off x="0" y="0"/>
          <a:ext cx="0" cy="0"/>
          <a:chOff x="0" y="0"/>
          <a:chExt cx="0" cy="0"/>
        </a:xfrm>
      </p:grpSpPr>
      <p:sp>
        <p:nvSpPr>
          <p:cNvPr id="1344" name="Google Shape;1344;p82"/>
          <p:cNvSpPr/>
          <p:nvPr/>
        </p:nvSpPr>
        <p:spPr>
          <a:xfrm>
            <a:off x="5464875" y="1531738"/>
            <a:ext cx="1593900" cy="28818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82"/>
          <p:cNvSpPr/>
          <p:nvPr/>
        </p:nvSpPr>
        <p:spPr>
          <a:xfrm>
            <a:off x="3775050" y="1531738"/>
            <a:ext cx="1593900" cy="28818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8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Sensors and Controls - Component Choices</a:t>
            </a:r>
            <a:endParaRPr/>
          </a:p>
        </p:txBody>
      </p:sp>
      <p:sp>
        <p:nvSpPr>
          <p:cNvPr id="1347" name="Google Shape;1347;p82"/>
          <p:cNvSpPr txBox="1">
            <a:spLocks noGrp="1"/>
          </p:cNvSpPr>
          <p:nvPr>
            <p:ph type="sldNum" idx="12"/>
          </p:nvPr>
        </p:nvSpPr>
        <p:spPr>
          <a:xfrm>
            <a:off x="8536302" y="4777226"/>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58</a:t>
            </a:fld>
            <a:endParaRPr/>
          </a:p>
        </p:txBody>
      </p:sp>
      <p:pic>
        <p:nvPicPr>
          <p:cNvPr id="1348" name="Google Shape;1348;p82"/>
          <p:cNvPicPr preferRelativeResize="0"/>
          <p:nvPr/>
        </p:nvPicPr>
        <p:blipFill>
          <a:blip r:embed="rId3">
            <a:alphaModFix/>
          </a:blip>
          <a:stretch>
            <a:fillRect/>
          </a:stretch>
        </p:blipFill>
        <p:spPr>
          <a:xfrm>
            <a:off x="472600" y="2357887"/>
            <a:ext cx="1439501" cy="1079150"/>
          </a:xfrm>
          <a:prstGeom prst="rect">
            <a:avLst/>
          </a:prstGeom>
          <a:noFill/>
          <a:ln>
            <a:noFill/>
          </a:ln>
        </p:spPr>
      </p:pic>
      <p:sp>
        <p:nvSpPr>
          <p:cNvPr id="1349" name="Google Shape;1349;p82"/>
          <p:cNvSpPr txBox="1"/>
          <p:nvPr/>
        </p:nvSpPr>
        <p:spPr>
          <a:xfrm>
            <a:off x="472650" y="1770313"/>
            <a:ext cx="1439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Microcontroller</a:t>
            </a:r>
            <a:endParaRPr sz="1300">
              <a:latin typeface="Lato"/>
              <a:ea typeface="Lato"/>
              <a:cs typeface="Lato"/>
              <a:sym typeface="Lato"/>
            </a:endParaRPr>
          </a:p>
        </p:txBody>
      </p:sp>
      <p:sp>
        <p:nvSpPr>
          <p:cNvPr id="1350" name="Google Shape;1350;p82"/>
          <p:cNvSpPr txBox="1"/>
          <p:nvPr/>
        </p:nvSpPr>
        <p:spPr>
          <a:xfrm>
            <a:off x="472650" y="3437038"/>
            <a:ext cx="1439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Arduino Portentia H7</a:t>
            </a:r>
            <a:endParaRPr sz="1300">
              <a:latin typeface="Lato"/>
              <a:ea typeface="Lato"/>
              <a:cs typeface="Lato"/>
              <a:sym typeface="Lato"/>
            </a:endParaRPr>
          </a:p>
        </p:txBody>
      </p:sp>
      <p:sp>
        <p:nvSpPr>
          <p:cNvPr id="1351" name="Google Shape;1351;p82"/>
          <p:cNvSpPr txBox="1"/>
          <p:nvPr/>
        </p:nvSpPr>
        <p:spPr>
          <a:xfrm>
            <a:off x="2162475" y="1770313"/>
            <a:ext cx="1439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Angle Sensors</a:t>
            </a:r>
            <a:endParaRPr sz="1300">
              <a:latin typeface="Lato"/>
              <a:ea typeface="Lato"/>
              <a:cs typeface="Lato"/>
              <a:sym typeface="Lato"/>
            </a:endParaRPr>
          </a:p>
        </p:txBody>
      </p:sp>
      <p:sp>
        <p:nvSpPr>
          <p:cNvPr id="1352" name="Google Shape;1352;p82"/>
          <p:cNvSpPr txBox="1"/>
          <p:nvPr/>
        </p:nvSpPr>
        <p:spPr>
          <a:xfrm>
            <a:off x="2162475" y="3437038"/>
            <a:ext cx="1439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Bendlabs 1-Axis  Soft Flex Sensor</a:t>
            </a:r>
            <a:endParaRPr sz="1300">
              <a:latin typeface="Lato"/>
              <a:ea typeface="Lato"/>
              <a:cs typeface="Lato"/>
              <a:sym typeface="Lato"/>
            </a:endParaRPr>
          </a:p>
        </p:txBody>
      </p:sp>
      <p:pic>
        <p:nvPicPr>
          <p:cNvPr id="1353" name="Google Shape;1353;p82"/>
          <p:cNvPicPr preferRelativeResize="0"/>
          <p:nvPr/>
        </p:nvPicPr>
        <p:blipFill>
          <a:blip r:embed="rId4">
            <a:alphaModFix/>
          </a:blip>
          <a:stretch>
            <a:fillRect/>
          </a:stretch>
        </p:blipFill>
        <p:spPr>
          <a:xfrm>
            <a:off x="2085227" y="2365947"/>
            <a:ext cx="1593901" cy="1063040"/>
          </a:xfrm>
          <a:prstGeom prst="rect">
            <a:avLst/>
          </a:prstGeom>
          <a:noFill/>
          <a:ln>
            <a:noFill/>
          </a:ln>
        </p:spPr>
      </p:pic>
      <p:sp>
        <p:nvSpPr>
          <p:cNvPr id="1354" name="Google Shape;1354;p82"/>
          <p:cNvSpPr txBox="1"/>
          <p:nvPr/>
        </p:nvSpPr>
        <p:spPr>
          <a:xfrm>
            <a:off x="3852300" y="1770313"/>
            <a:ext cx="1439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Actuator Motor Controller</a:t>
            </a:r>
            <a:endParaRPr sz="1300">
              <a:latin typeface="Lato"/>
              <a:ea typeface="Lato"/>
              <a:cs typeface="Lato"/>
              <a:sym typeface="Lato"/>
            </a:endParaRPr>
          </a:p>
        </p:txBody>
      </p:sp>
      <p:sp>
        <p:nvSpPr>
          <p:cNvPr id="1355" name="Google Shape;1355;p82"/>
          <p:cNvSpPr txBox="1"/>
          <p:nvPr/>
        </p:nvSpPr>
        <p:spPr>
          <a:xfrm>
            <a:off x="3852300" y="3437038"/>
            <a:ext cx="14394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drylin D7 stepper motor output stage </a:t>
            </a:r>
            <a:endParaRPr sz="1300">
              <a:latin typeface="Lato"/>
              <a:ea typeface="Lato"/>
              <a:cs typeface="Lato"/>
              <a:sym typeface="Lato"/>
            </a:endParaRPr>
          </a:p>
        </p:txBody>
      </p:sp>
      <p:sp>
        <p:nvSpPr>
          <p:cNvPr id="1356" name="Google Shape;1356;p82"/>
          <p:cNvSpPr txBox="1"/>
          <p:nvPr/>
        </p:nvSpPr>
        <p:spPr>
          <a:xfrm>
            <a:off x="5542125" y="1770313"/>
            <a:ext cx="1439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Body IMU sensor</a:t>
            </a:r>
            <a:endParaRPr sz="1300">
              <a:latin typeface="Lato"/>
              <a:ea typeface="Lato"/>
              <a:cs typeface="Lato"/>
              <a:sym typeface="Lato"/>
            </a:endParaRPr>
          </a:p>
        </p:txBody>
      </p:sp>
      <p:sp>
        <p:nvSpPr>
          <p:cNvPr id="1357" name="Google Shape;1357;p82"/>
          <p:cNvSpPr txBox="1"/>
          <p:nvPr/>
        </p:nvSpPr>
        <p:spPr>
          <a:xfrm>
            <a:off x="5542125" y="3437038"/>
            <a:ext cx="1439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DFRobot SEN0386</a:t>
            </a:r>
            <a:endParaRPr sz="1300">
              <a:latin typeface="Lato"/>
              <a:ea typeface="Lato"/>
              <a:cs typeface="Lato"/>
              <a:sym typeface="Lato"/>
            </a:endParaRPr>
          </a:p>
        </p:txBody>
      </p:sp>
      <p:pic>
        <p:nvPicPr>
          <p:cNvPr id="1358" name="Google Shape;1358;p82"/>
          <p:cNvPicPr preferRelativeResize="0"/>
          <p:nvPr/>
        </p:nvPicPr>
        <p:blipFill>
          <a:blip r:embed="rId5">
            <a:alphaModFix/>
          </a:blip>
          <a:stretch>
            <a:fillRect/>
          </a:stretch>
        </p:blipFill>
        <p:spPr>
          <a:xfrm>
            <a:off x="5588700" y="2090787"/>
            <a:ext cx="1346250" cy="1346250"/>
          </a:xfrm>
          <a:prstGeom prst="rect">
            <a:avLst/>
          </a:prstGeom>
          <a:noFill/>
          <a:ln>
            <a:noFill/>
          </a:ln>
        </p:spPr>
      </p:pic>
      <p:sp>
        <p:nvSpPr>
          <p:cNvPr id="1359" name="Google Shape;1359;p82">
            <a:hlinkClick r:id="" action="ppaction://hlinkshowjump?jump=firstslide"/>
          </p:cNvPr>
          <p:cNvSpPr/>
          <p:nvPr/>
        </p:nvSpPr>
        <p:spPr>
          <a:xfrm>
            <a:off x="395400" y="1531738"/>
            <a:ext cx="1593900" cy="28818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82">
            <a:hlinkClick r:id="rId6" action="ppaction://hlinksldjump"/>
          </p:cNvPr>
          <p:cNvSpPr/>
          <p:nvPr/>
        </p:nvSpPr>
        <p:spPr>
          <a:xfrm>
            <a:off x="2085225" y="1531738"/>
            <a:ext cx="1593900" cy="28818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61" name="Google Shape;1361;p82"/>
          <p:cNvPicPr preferRelativeResize="0"/>
          <p:nvPr/>
        </p:nvPicPr>
        <p:blipFill>
          <a:blip r:embed="rId7">
            <a:alphaModFix/>
          </a:blip>
          <a:stretch>
            <a:fillRect/>
          </a:stretch>
        </p:blipFill>
        <p:spPr>
          <a:xfrm>
            <a:off x="3704511" y="2319125"/>
            <a:ext cx="1734975" cy="11566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1366" name="Google Shape;1366;p8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Chosen Sensor Specs </a:t>
            </a:r>
            <a:endParaRPr/>
          </a:p>
        </p:txBody>
      </p:sp>
      <p:sp>
        <p:nvSpPr>
          <p:cNvPr id="1367" name="Google Shape;1367;p8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59</a:t>
            </a:fld>
            <a:endParaRPr/>
          </a:p>
        </p:txBody>
      </p:sp>
      <p:sp>
        <p:nvSpPr>
          <p:cNvPr id="1368" name="Google Shape;1368;p83"/>
          <p:cNvSpPr txBox="1"/>
          <p:nvPr/>
        </p:nvSpPr>
        <p:spPr>
          <a:xfrm>
            <a:off x="450450" y="1633475"/>
            <a:ext cx="3609900" cy="1599600"/>
          </a:xfrm>
          <a:prstGeom prst="rect">
            <a:avLst/>
          </a:prstGeom>
          <a:noFill/>
          <a:ln>
            <a:noFill/>
          </a:ln>
        </p:spPr>
        <p:txBody>
          <a:bodyPr spcFirstLastPara="1" wrap="square" lIns="91425" tIns="91425" rIns="91425" bIns="91425" anchor="t" anchorCtr="0">
            <a:normAutofit/>
          </a:bodyPr>
          <a:lstStyle/>
          <a:p>
            <a:pPr marL="457200" lvl="0" indent="-311150" algn="l" rtl="0">
              <a:lnSpc>
                <a:spcPct val="115000"/>
              </a:lnSpc>
              <a:spcBef>
                <a:spcPts val="0"/>
              </a:spcBef>
              <a:spcAft>
                <a:spcPts val="0"/>
              </a:spcAft>
              <a:buClr>
                <a:srgbClr val="000000"/>
              </a:buClr>
              <a:buSzPts val="1300"/>
              <a:buFont typeface="Lato"/>
              <a:buChar char="●"/>
            </a:pPr>
            <a:r>
              <a:rPr lang="en" sz="1300" b="1">
                <a:latin typeface="Lato"/>
                <a:ea typeface="Lato"/>
                <a:cs typeface="Lato"/>
                <a:sym typeface="Lato"/>
              </a:rPr>
              <a:t>BendLabs 1-Axis Evaluation Kit</a:t>
            </a:r>
            <a:endParaRPr sz="1300">
              <a:latin typeface="Lato"/>
              <a:ea typeface="Lato"/>
              <a:cs typeface="Lato"/>
              <a:sym typeface="Lato"/>
            </a:endParaRPr>
          </a:p>
          <a:p>
            <a:pPr marL="914400" lvl="1" indent="-298450" algn="l" rtl="0">
              <a:lnSpc>
                <a:spcPct val="115000"/>
              </a:lnSpc>
              <a:spcBef>
                <a:spcPts val="0"/>
              </a:spcBef>
              <a:spcAft>
                <a:spcPts val="0"/>
              </a:spcAft>
              <a:buClr>
                <a:srgbClr val="000000"/>
              </a:buClr>
              <a:buSzPts val="1100"/>
              <a:buFont typeface="Lato"/>
              <a:buChar char="○"/>
            </a:pPr>
            <a:r>
              <a:rPr lang="en" sz="1100">
                <a:latin typeface="Lato"/>
                <a:ea typeface="Lato"/>
                <a:cs typeface="Lato"/>
                <a:sym typeface="Lato"/>
              </a:rPr>
              <a:t>High precision</a:t>
            </a:r>
            <a:endParaRPr sz="1100">
              <a:latin typeface="Lato"/>
              <a:ea typeface="Lato"/>
              <a:cs typeface="Lato"/>
              <a:sym typeface="Lato"/>
            </a:endParaRPr>
          </a:p>
          <a:p>
            <a:pPr marL="914400" lvl="1" indent="-298450" algn="l" rtl="0">
              <a:lnSpc>
                <a:spcPct val="115000"/>
              </a:lnSpc>
              <a:spcBef>
                <a:spcPts val="0"/>
              </a:spcBef>
              <a:spcAft>
                <a:spcPts val="0"/>
              </a:spcAft>
              <a:buClr>
                <a:srgbClr val="000000"/>
              </a:buClr>
              <a:buSzPts val="1100"/>
              <a:buFont typeface="Lato"/>
              <a:buChar char="○"/>
            </a:pPr>
            <a:r>
              <a:rPr lang="en" sz="1100">
                <a:latin typeface="Lato"/>
                <a:ea typeface="Lato"/>
                <a:cs typeface="Lato"/>
                <a:sym typeface="Lato"/>
              </a:rPr>
              <a:t>Low power </a:t>
            </a:r>
            <a:endParaRPr sz="1100">
              <a:latin typeface="Lato"/>
              <a:ea typeface="Lato"/>
              <a:cs typeface="Lato"/>
              <a:sym typeface="Lato"/>
            </a:endParaRPr>
          </a:p>
          <a:p>
            <a:pPr marL="914400" lvl="1" indent="-298450" algn="l" rtl="0">
              <a:lnSpc>
                <a:spcPct val="115000"/>
              </a:lnSpc>
              <a:spcBef>
                <a:spcPts val="0"/>
              </a:spcBef>
              <a:spcAft>
                <a:spcPts val="0"/>
              </a:spcAft>
              <a:buClr>
                <a:srgbClr val="000000"/>
              </a:buClr>
              <a:buSzPts val="1100"/>
              <a:buFont typeface="Lato"/>
              <a:buChar char="○"/>
            </a:pPr>
            <a:r>
              <a:rPr lang="en" sz="1100">
                <a:latin typeface="Lato"/>
                <a:ea typeface="Lato"/>
                <a:cs typeface="Lato"/>
                <a:sym typeface="Lato"/>
              </a:rPr>
              <a:t>Wireless option</a:t>
            </a:r>
            <a:endParaRPr sz="1100">
              <a:latin typeface="Lato"/>
              <a:ea typeface="Lato"/>
              <a:cs typeface="Lato"/>
              <a:sym typeface="Lato"/>
            </a:endParaRPr>
          </a:p>
          <a:p>
            <a:pPr marL="914400" lvl="1" indent="-298450" algn="l" rtl="0">
              <a:lnSpc>
                <a:spcPct val="115000"/>
              </a:lnSpc>
              <a:spcBef>
                <a:spcPts val="0"/>
              </a:spcBef>
              <a:spcAft>
                <a:spcPts val="0"/>
              </a:spcAft>
              <a:buClr>
                <a:srgbClr val="000000"/>
              </a:buClr>
              <a:buSzPts val="1100"/>
              <a:buFont typeface="Lato"/>
              <a:buChar char="○"/>
            </a:pPr>
            <a:r>
              <a:rPr lang="en" sz="1100">
                <a:latin typeface="Lato"/>
                <a:ea typeface="Lato"/>
                <a:cs typeface="Lato"/>
                <a:sym typeface="Lato"/>
              </a:rPr>
              <a:t>Interfaces with Arduino or LabView DAC</a:t>
            </a:r>
            <a:endParaRPr sz="1100">
              <a:latin typeface="Lato"/>
              <a:ea typeface="Lato"/>
              <a:cs typeface="Lato"/>
              <a:sym typeface="Lato"/>
            </a:endParaRPr>
          </a:p>
          <a:p>
            <a:pPr marL="914400" lvl="1" indent="-298450" algn="l" rtl="0">
              <a:lnSpc>
                <a:spcPct val="115000"/>
              </a:lnSpc>
              <a:spcBef>
                <a:spcPts val="0"/>
              </a:spcBef>
              <a:spcAft>
                <a:spcPts val="0"/>
              </a:spcAft>
              <a:buClr>
                <a:srgbClr val="000000"/>
              </a:buClr>
              <a:buSzPts val="1100"/>
              <a:buFont typeface="Lato"/>
              <a:buChar char="○"/>
            </a:pPr>
            <a:r>
              <a:rPr lang="en" sz="1100">
                <a:latin typeface="Lato"/>
                <a:ea typeface="Lato"/>
                <a:cs typeface="Lato"/>
                <a:sym typeface="Lato"/>
              </a:rPr>
              <a:t>High Refresh rate</a:t>
            </a:r>
            <a:endParaRPr sz="1100">
              <a:latin typeface="Lato"/>
              <a:ea typeface="Lato"/>
              <a:cs typeface="Lato"/>
              <a:sym typeface="Lato"/>
            </a:endParaRPr>
          </a:p>
          <a:p>
            <a:pPr marL="914400" lvl="1" indent="-298450" algn="l" rtl="0">
              <a:lnSpc>
                <a:spcPct val="115000"/>
              </a:lnSpc>
              <a:spcBef>
                <a:spcPts val="0"/>
              </a:spcBef>
              <a:spcAft>
                <a:spcPts val="0"/>
              </a:spcAft>
              <a:buClr>
                <a:srgbClr val="000000"/>
              </a:buClr>
              <a:buSzPts val="1100"/>
              <a:buFont typeface="Lato"/>
              <a:buChar char="○"/>
            </a:pPr>
            <a:r>
              <a:rPr lang="en" sz="1100">
                <a:latin typeface="Lato"/>
                <a:ea typeface="Lato"/>
                <a:cs typeface="Lato"/>
                <a:sym typeface="Lato"/>
              </a:rPr>
              <a:t>Relatively expensive</a:t>
            </a:r>
            <a:endParaRPr sz="1100">
              <a:latin typeface="Lato"/>
              <a:ea typeface="Lato"/>
              <a:cs typeface="Lato"/>
              <a:sym typeface="Lato"/>
            </a:endParaRPr>
          </a:p>
        </p:txBody>
      </p:sp>
      <p:pic>
        <p:nvPicPr>
          <p:cNvPr id="1369" name="Google Shape;1369;p83"/>
          <p:cNvPicPr preferRelativeResize="0"/>
          <p:nvPr/>
        </p:nvPicPr>
        <p:blipFill>
          <a:blip r:embed="rId3">
            <a:alphaModFix/>
          </a:blip>
          <a:stretch>
            <a:fillRect/>
          </a:stretch>
        </p:blipFill>
        <p:spPr>
          <a:xfrm>
            <a:off x="3626075" y="1337313"/>
            <a:ext cx="3706950" cy="2468858"/>
          </a:xfrm>
          <a:prstGeom prst="rect">
            <a:avLst/>
          </a:prstGeom>
          <a:noFill/>
          <a:ln>
            <a:noFill/>
          </a:ln>
        </p:spPr>
      </p:pic>
      <p:pic>
        <p:nvPicPr>
          <p:cNvPr id="1370" name="Google Shape;1370;p83"/>
          <p:cNvPicPr preferRelativeResize="0"/>
          <p:nvPr/>
        </p:nvPicPr>
        <p:blipFill>
          <a:blip r:embed="rId4">
            <a:alphaModFix/>
          </a:blip>
          <a:stretch>
            <a:fillRect/>
          </a:stretch>
        </p:blipFill>
        <p:spPr>
          <a:xfrm>
            <a:off x="450450" y="3597513"/>
            <a:ext cx="2715355" cy="1013850"/>
          </a:xfrm>
          <a:prstGeom prst="rect">
            <a:avLst/>
          </a:prstGeom>
          <a:noFill/>
          <a:ln>
            <a:noFill/>
          </a:ln>
        </p:spPr>
      </p:pic>
      <p:pic>
        <p:nvPicPr>
          <p:cNvPr id="1371" name="Google Shape;1371;p83"/>
          <p:cNvPicPr preferRelativeResize="0"/>
          <p:nvPr/>
        </p:nvPicPr>
        <p:blipFill>
          <a:blip r:embed="rId5">
            <a:alphaModFix/>
          </a:blip>
          <a:stretch>
            <a:fillRect/>
          </a:stretch>
        </p:blipFill>
        <p:spPr>
          <a:xfrm>
            <a:off x="3165798" y="3597513"/>
            <a:ext cx="5531349" cy="885025"/>
          </a:xfrm>
          <a:prstGeom prst="rect">
            <a:avLst/>
          </a:prstGeom>
          <a:noFill/>
          <a:ln>
            <a:noFill/>
          </a:ln>
        </p:spPr>
      </p:pic>
      <p:pic>
        <p:nvPicPr>
          <p:cNvPr id="1372" name="Google Shape;1372;p83"/>
          <p:cNvPicPr preferRelativeResize="0"/>
          <p:nvPr/>
        </p:nvPicPr>
        <p:blipFill>
          <a:blip r:embed="rId6">
            <a:alphaModFix/>
          </a:blip>
          <a:stretch>
            <a:fillRect/>
          </a:stretch>
        </p:blipFill>
        <p:spPr>
          <a:xfrm>
            <a:off x="6526124" y="780248"/>
            <a:ext cx="2380200" cy="19354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0"/>
          <p:cNvSpPr txBox="1">
            <a:spLocks noGrp="1"/>
          </p:cNvSpPr>
          <p:nvPr>
            <p:ph type="title"/>
          </p:nvPr>
        </p:nvSpPr>
        <p:spPr>
          <a:xfrm>
            <a:off x="729450" y="632850"/>
            <a:ext cx="7688700" cy="5352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2400"/>
              <a:t>Project Objectives</a:t>
            </a:r>
            <a:endParaRPr sz="2400"/>
          </a:p>
        </p:txBody>
      </p:sp>
      <p:sp>
        <p:nvSpPr>
          <p:cNvPr id="221" name="Google Shape;221;p30"/>
          <p:cNvSpPr txBox="1">
            <a:spLocks noGrp="1"/>
          </p:cNvSpPr>
          <p:nvPr>
            <p:ph type="body" idx="1"/>
          </p:nvPr>
        </p:nvSpPr>
        <p:spPr>
          <a:xfrm>
            <a:off x="729450" y="1313100"/>
            <a:ext cx="7688700" cy="3027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 </a:t>
            </a:r>
            <a:endParaRPr/>
          </a:p>
        </p:txBody>
      </p:sp>
      <p:graphicFrame>
        <p:nvGraphicFramePr>
          <p:cNvPr id="222" name="Google Shape;222;p30"/>
          <p:cNvGraphicFramePr/>
          <p:nvPr/>
        </p:nvGraphicFramePr>
        <p:xfrm>
          <a:off x="644413" y="1548400"/>
          <a:ext cx="3000000" cy="3000000"/>
        </p:xfrm>
        <a:graphic>
          <a:graphicData uri="http://schemas.openxmlformats.org/drawingml/2006/table">
            <a:tbl>
              <a:tblPr>
                <a:noFill/>
                <a:tableStyleId>{75D779DE-6FEA-427D-A255-51E7C69A2D2E}</a:tableStyleId>
              </a:tblPr>
              <a:tblGrid>
                <a:gridCol w="721150">
                  <a:extLst>
                    <a:ext uri="{9D8B030D-6E8A-4147-A177-3AD203B41FA5}">
                      <a16:colId xmlns:a16="http://schemas.microsoft.com/office/drawing/2014/main" val="20000"/>
                    </a:ext>
                  </a:extLst>
                </a:gridCol>
                <a:gridCol w="5751800">
                  <a:extLst>
                    <a:ext uri="{9D8B030D-6E8A-4147-A177-3AD203B41FA5}">
                      <a16:colId xmlns:a16="http://schemas.microsoft.com/office/drawing/2014/main" val="20001"/>
                    </a:ext>
                  </a:extLst>
                </a:gridCol>
                <a:gridCol w="1385800">
                  <a:extLst>
                    <a:ext uri="{9D8B030D-6E8A-4147-A177-3AD203B41FA5}">
                      <a16:colId xmlns:a16="http://schemas.microsoft.com/office/drawing/2014/main" val="20002"/>
                    </a:ext>
                  </a:extLst>
                </a:gridCol>
              </a:tblGrid>
              <a:tr h="252550">
                <a:tc>
                  <a:txBody>
                    <a:bodyPr/>
                    <a:lstStyle/>
                    <a:p>
                      <a:pPr marL="0" lvl="0" indent="0" algn="ctr" rtl="0">
                        <a:spcBef>
                          <a:spcPts val="0"/>
                        </a:spcBef>
                        <a:spcAft>
                          <a:spcPts val="0"/>
                        </a:spcAft>
                        <a:buNone/>
                      </a:pPr>
                      <a:r>
                        <a:rPr lang="en" sz="1100" b="1">
                          <a:solidFill>
                            <a:schemeClr val="dk2"/>
                          </a:solidFill>
                          <a:latin typeface="Lato"/>
                          <a:ea typeface="Lato"/>
                          <a:cs typeface="Lato"/>
                          <a:sym typeface="Lato"/>
                        </a:rPr>
                        <a:t>Number</a:t>
                      </a:r>
                      <a:endParaRPr sz="1100" b="1">
                        <a:solidFill>
                          <a:schemeClr val="dk2"/>
                        </a:solidFill>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 sz="1100" b="1">
                          <a:solidFill>
                            <a:schemeClr val="dk2"/>
                          </a:solidFill>
                          <a:latin typeface="Lato"/>
                          <a:ea typeface="Lato"/>
                          <a:cs typeface="Lato"/>
                          <a:sym typeface="Lato"/>
                        </a:rPr>
                        <a:t>Functional (Driving) Requirement</a:t>
                      </a:r>
                      <a:endParaRPr sz="1100" b="1">
                        <a:solidFill>
                          <a:schemeClr val="dk2"/>
                        </a:solidFill>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 sz="1100" b="1">
                          <a:solidFill>
                            <a:schemeClr val="dk2"/>
                          </a:solidFill>
                          <a:latin typeface="Lato"/>
                          <a:ea typeface="Lato"/>
                          <a:cs typeface="Lato"/>
                          <a:sym typeface="Lato"/>
                        </a:rPr>
                        <a:t>Verified By:</a:t>
                      </a:r>
                      <a:endParaRPr sz="1100" b="1">
                        <a:solidFill>
                          <a:schemeClr val="dk2"/>
                        </a:solidFill>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0">
                <a:tc>
                  <a:txBody>
                    <a:bodyPr/>
                    <a:lstStyle/>
                    <a:p>
                      <a:pPr marL="0" lvl="0" indent="0" algn="ctr" rtl="0">
                        <a:spcBef>
                          <a:spcPts val="0"/>
                        </a:spcBef>
                        <a:spcAft>
                          <a:spcPts val="0"/>
                        </a:spcAft>
                        <a:buNone/>
                      </a:pPr>
                      <a:r>
                        <a:rPr lang="en" sz="900" b="1">
                          <a:solidFill>
                            <a:schemeClr val="dk2"/>
                          </a:solidFill>
                          <a:latin typeface="Lato"/>
                          <a:ea typeface="Lato"/>
                          <a:cs typeface="Lato"/>
                          <a:sym typeface="Lato"/>
                        </a:rPr>
                        <a:t>F1</a:t>
                      </a:r>
                      <a:endParaRPr sz="900" b="1">
                        <a:solidFill>
                          <a:schemeClr val="dk2"/>
                        </a:solidFill>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F9CB9C"/>
                    </a:solidFill>
                  </a:tcPr>
                </a:tc>
                <a:tc>
                  <a:txBody>
                    <a:bodyPr/>
                    <a:lstStyle/>
                    <a:p>
                      <a:pPr marL="0" lvl="0" indent="0" algn="ctr" rtl="0">
                        <a:spcBef>
                          <a:spcPts val="0"/>
                        </a:spcBef>
                        <a:spcAft>
                          <a:spcPts val="0"/>
                        </a:spcAft>
                        <a:buNone/>
                      </a:pPr>
                      <a:r>
                        <a:rPr lang="en" sz="900" b="1">
                          <a:solidFill>
                            <a:schemeClr val="dk2"/>
                          </a:solidFill>
                          <a:latin typeface="Lato"/>
                          <a:ea typeface="Lato"/>
                          <a:cs typeface="Lato"/>
                          <a:sym typeface="Lato"/>
                        </a:rPr>
                        <a:t>The device shall provide a force on the user not to exceed 1.3 kN</a:t>
                      </a:r>
                      <a:endParaRPr sz="900" b="1">
                        <a:solidFill>
                          <a:schemeClr val="dk2"/>
                        </a:solidFill>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F9CB9C"/>
                    </a:solidFill>
                  </a:tcPr>
                </a:tc>
                <a:tc>
                  <a:txBody>
                    <a:bodyPr/>
                    <a:lstStyle/>
                    <a:p>
                      <a:pPr marL="0" lvl="0" indent="0" algn="ctr" rtl="0">
                        <a:spcBef>
                          <a:spcPts val="0"/>
                        </a:spcBef>
                        <a:spcAft>
                          <a:spcPts val="0"/>
                        </a:spcAft>
                        <a:buNone/>
                      </a:pPr>
                      <a:r>
                        <a:rPr lang="en" sz="900" b="1">
                          <a:solidFill>
                            <a:schemeClr val="dk2"/>
                          </a:solidFill>
                          <a:latin typeface="Lato"/>
                          <a:ea typeface="Lato"/>
                          <a:cs typeface="Lato"/>
                          <a:sym typeface="Lato"/>
                        </a:rPr>
                        <a:t>Force Measurement</a:t>
                      </a:r>
                      <a:endParaRPr sz="900" b="1">
                        <a:solidFill>
                          <a:schemeClr val="dk2"/>
                        </a:solidFill>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F9CB9C"/>
                    </a:solidFill>
                  </a:tcPr>
                </a:tc>
                <a:extLst>
                  <a:ext uri="{0D108BD9-81ED-4DB2-BD59-A6C34878D82A}">
                    <a16:rowId xmlns:a16="http://schemas.microsoft.com/office/drawing/2014/main" val="10001"/>
                  </a:ext>
                </a:extLst>
              </a:tr>
              <a:tr h="358300">
                <a:tc>
                  <a:txBody>
                    <a:bodyPr/>
                    <a:lstStyle/>
                    <a:p>
                      <a:pPr marL="0" lvl="0" indent="0" algn="ctr" rtl="0">
                        <a:spcBef>
                          <a:spcPts val="0"/>
                        </a:spcBef>
                        <a:spcAft>
                          <a:spcPts val="0"/>
                        </a:spcAft>
                        <a:buNone/>
                      </a:pPr>
                      <a:r>
                        <a:rPr lang="en" sz="900" b="1">
                          <a:solidFill>
                            <a:schemeClr val="dk2"/>
                          </a:solidFill>
                          <a:latin typeface="Lato"/>
                          <a:ea typeface="Lato"/>
                          <a:cs typeface="Lato"/>
                          <a:sym typeface="Lato"/>
                        </a:rPr>
                        <a:t>F2</a:t>
                      </a:r>
                      <a:endParaRPr sz="900" b="1">
                        <a:solidFill>
                          <a:schemeClr val="dk2"/>
                        </a:solidFill>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900" b="1">
                          <a:solidFill>
                            <a:schemeClr val="dk2"/>
                          </a:solidFill>
                          <a:latin typeface="Lato"/>
                          <a:ea typeface="Lato"/>
                          <a:cs typeface="Lato"/>
                          <a:sym typeface="Lato"/>
                        </a:rPr>
                        <a:t>The device shall generate a gravity vector that does not deviate greater than an angle of 2 degrees from the true perpendicular to the support surface</a:t>
                      </a:r>
                      <a:endParaRPr sz="900" b="1">
                        <a:solidFill>
                          <a:schemeClr val="dk2"/>
                        </a:solidFill>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900" b="1">
                          <a:solidFill>
                            <a:schemeClr val="dk2"/>
                          </a:solidFill>
                          <a:latin typeface="Lato"/>
                          <a:ea typeface="Lato"/>
                          <a:cs typeface="Lato"/>
                          <a:sym typeface="Lato"/>
                        </a:rPr>
                        <a:t>Angle Measurement</a:t>
                      </a:r>
                      <a:endParaRPr sz="900" b="1">
                        <a:solidFill>
                          <a:schemeClr val="dk2"/>
                        </a:solidFill>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FFE599"/>
                    </a:solidFill>
                  </a:tcPr>
                </a:tc>
                <a:extLst>
                  <a:ext uri="{0D108BD9-81ED-4DB2-BD59-A6C34878D82A}">
                    <a16:rowId xmlns:a16="http://schemas.microsoft.com/office/drawing/2014/main" val="10002"/>
                  </a:ext>
                </a:extLst>
              </a:tr>
              <a:tr h="0">
                <a:tc>
                  <a:txBody>
                    <a:bodyPr/>
                    <a:lstStyle/>
                    <a:p>
                      <a:pPr marL="0" lvl="0" indent="0" algn="ctr" rtl="0">
                        <a:spcBef>
                          <a:spcPts val="0"/>
                        </a:spcBef>
                        <a:spcAft>
                          <a:spcPts val="0"/>
                        </a:spcAft>
                        <a:buNone/>
                      </a:pPr>
                      <a:r>
                        <a:rPr lang="en" sz="900" b="1">
                          <a:solidFill>
                            <a:schemeClr val="dk2"/>
                          </a:solidFill>
                          <a:latin typeface="Lato"/>
                          <a:ea typeface="Lato"/>
                          <a:cs typeface="Lato"/>
                          <a:sym typeface="Lato"/>
                        </a:rPr>
                        <a:t>F3</a:t>
                      </a:r>
                      <a:endParaRPr sz="900" b="1">
                        <a:solidFill>
                          <a:schemeClr val="dk2"/>
                        </a:solidFill>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F9CB9C"/>
                    </a:solidFill>
                  </a:tcPr>
                </a:tc>
                <a:tc>
                  <a:txBody>
                    <a:bodyPr/>
                    <a:lstStyle/>
                    <a:p>
                      <a:pPr marL="0" lvl="0" indent="0" algn="ctr" rtl="0">
                        <a:spcBef>
                          <a:spcPts val="0"/>
                        </a:spcBef>
                        <a:spcAft>
                          <a:spcPts val="0"/>
                        </a:spcAft>
                        <a:buNone/>
                      </a:pPr>
                      <a:r>
                        <a:rPr lang="en" sz="900" b="1">
                          <a:solidFill>
                            <a:schemeClr val="dk2"/>
                          </a:solidFill>
                          <a:latin typeface="Lato"/>
                          <a:ea typeface="Lato"/>
                          <a:cs typeface="Lato"/>
                          <a:sym typeface="Lato"/>
                        </a:rPr>
                        <a:t>The device shall allow for user postural sway by limiting the coefficient of friction present opposite to the direction of sway to 0.3</a:t>
                      </a:r>
                      <a:endParaRPr sz="900" b="1">
                        <a:solidFill>
                          <a:schemeClr val="dk2"/>
                        </a:solidFill>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F9CB9C"/>
                    </a:solidFill>
                  </a:tcPr>
                </a:tc>
                <a:tc>
                  <a:txBody>
                    <a:bodyPr/>
                    <a:lstStyle/>
                    <a:p>
                      <a:pPr marL="0" lvl="0" indent="0" algn="ctr" rtl="0">
                        <a:spcBef>
                          <a:spcPts val="0"/>
                        </a:spcBef>
                        <a:spcAft>
                          <a:spcPts val="0"/>
                        </a:spcAft>
                        <a:buNone/>
                      </a:pPr>
                      <a:r>
                        <a:rPr lang="en" sz="900" b="1">
                          <a:solidFill>
                            <a:schemeClr val="dk2"/>
                          </a:solidFill>
                          <a:latin typeface="Lato"/>
                          <a:ea typeface="Lato"/>
                          <a:cs typeface="Lato"/>
                          <a:sym typeface="Lato"/>
                        </a:rPr>
                        <a:t>Friction Measurement</a:t>
                      </a:r>
                      <a:endParaRPr sz="900" b="1">
                        <a:solidFill>
                          <a:schemeClr val="dk2"/>
                        </a:solidFill>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F9CB9C"/>
                    </a:solidFill>
                  </a:tcPr>
                </a:tc>
                <a:extLst>
                  <a:ext uri="{0D108BD9-81ED-4DB2-BD59-A6C34878D82A}">
                    <a16:rowId xmlns:a16="http://schemas.microsoft.com/office/drawing/2014/main" val="10003"/>
                  </a:ext>
                </a:extLst>
              </a:tr>
              <a:tr h="0">
                <a:tc>
                  <a:txBody>
                    <a:bodyPr/>
                    <a:lstStyle/>
                    <a:p>
                      <a:pPr marL="0" lvl="0" indent="0" algn="ctr" rtl="0">
                        <a:spcBef>
                          <a:spcPts val="0"/>
                        </a:spcBef>
                        <a:spcAft>
                          <a:spcPts val="0"/>
                        </a:spcAft>
                        <a:buNone/>
                      </a:pPr>
                      <a:r>
                        <a:rPr lang="en" sz="900">
                          <a:solidFill>
                            <a:schemeClr val="dk2"/>
                          </a:solidFill>
                          <a:latin typeface="Lato"/>
                          <a:ea typeface="Lato"/>
                          <a:cs typeface="Lato"/>
                          <a:sym typeface="Lato"/>
                        </a:rPr>
                        <a:t>F4</a:t>
                      </a:r>
                      <a:endParaRPr sz="900">
                        <a:solidFill>
                          <a:schemeClr val="dk2"/>
                        </a:solidFill>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900">
                          <a:solidFill>
                            <a:schemeClr val="dk2"/>
                          </a:solidFill>
                          <a:latin typeface="Lato"/>
                          <a:ea typeface="Lato"/>
                          <a:cs typeface="Lato"/>
                          <a:sym typeface="Lato"/>
                        </a:rPr>
                        <a:t>The device shall be able to load the user as they move within a 1.75 </a:t>
                      </a:r>
                      <a:r>
                        <a:rPr lang="en" sz="900" i="1">
                          <a:solidFill>
                            <a:schemeClr val="dk2"/>
                          </a:solidFill>
                          <a:latin typeface="Lato"/>
                          <a:ea typeface="Lato"/>
                          <a:cs typeface="Lato"/>
                          <a:sym typeface="Lato"/>
                        </a:rPr>
                        <a:t>m</a:t>
                      </a:r>
                      <a:r>
                        <a:rPr lang="en" sz="900" baseline="30000">
                          <a:solidFill>
                            <a:schemeClr val="dk2"/>
                          </a:solidFill>
                          <a:latin typeface="Lato"/>
                          <a:ea typeface="Lato"/>
                          <a:cs typeface="Lato"/>
                          <a:sym typeface="Lato"/>
                        </a:rPr>
                        <a:t>2</a:t>
                      </a:r>
                      <a:r>
                        <a:rPr lang="en" sz="900">
                          <a:solidFill>
                            <a:schemeClr val="dk2"/>
                          </a:solidFill>
                          <a:latin typeface="Lato"/>
                          <a:ea typeface="Lato"/>
                          <a:cs typeface="Lato"/>
                          <a:sym typeface="Lato"/>
                        </a:rPr>
                        <a:t> area</a:t>
                      </a:r>
                      <a:endParaRPr sz="900">
                        <a:solidFill>
                          <a:schemeClr val="dk2"/>
                        </a:solidFill>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900">
                          <a:solidFill>
                            <a:schemeClr val="dk2"/>
                          </a:solidFill>
                          <a:latin typeface="Lato"/>
                          <a:ea typeface="Lato"/>
                          <a:cs typeface="Lato"/>
                          <a:sym typeface="Lato"/>
                        </a:rPr>
                        <a:t>Design Dimensions</a:t>
                      </a:r>
                      <a:endParaRPr sz="900">
                        <a:solidFill>
                          <a:schemeClr val="dk2"/>
                        </a:solidFill>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lvl="0" indent="0" algn="ctr" rtl="0">
                        <a:spcBef>
                          <a:spcPts val="0"/>
                        </a:spcBef>
                        <a:spcAft>
                          <a:spcPts val="0"/>
                        </a:spcAft>
                        <a:buNone/>
                      </a:pPr>
                      <a:r>
                        <a:rPr lang="en" sz="900">
                          <a:solidFill>
                            <a:schemeClr val="dk2"/>
                          </a:solidFill>
                          <a:latin typeface="Lato"/>
                          <a:ea typeface="Lato"/>
                          <a:cs typeface="Lato"/>
                          <a:sym typeface="Lato"/>
                        </a:rPr>
                        <a:t>F5</a:t>
                      </a:r>
                      <a:endParaRPr sz="900">
                        <a:solidFill>
                          <a:schemeClr val="dk2"/>
                        </a:solidFill>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900">
                          <a:solidFill>
                            <a:schemeClr val="dk2"/>
                          </a:solidFill>
                          <a:latin typeface="Lato"/>
                          <a:ea typeface="Lato"/>
                          <a:cs typeface="Lato"/>
                          <a:sym typeface="Lato"/>
                        </a:rPr>
                        <a:t>The artificial force should act between the hips and shoulders of the user</a:t>
                      </a:r>
                      <a:endParaRPr sz="900">
                        <a:solidFill>
                          <a:schemeClr val="dk2"/>
                        </a:solidFill>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900">
                          <a:solidFill>
                            <a:schemeClr val="dk2"/>
                          </a:solidFill>
                          <a:latin typeface="Lato"/>
                          <a:ea typeface="Lato"/>
                          <a:cs typeface="Lato"/>
                          <a:sym typeface="Lato"/>
                        </a:rPr>
                        <a:t>Biological Analysis</a:t>
                      </a:r>
                      <a:endParaRPr sz="900">
                        <a:solidFill>
                          <a:schemeClr val="dk2"/>
                        </a:solidFill>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r h="0">
                <a:tc>
                  <a:txBody>
                    <a:bodyPr/>
                    <a:lstStyle/>
                    <a:p>
                      <a:pPr marL="0" lvl="0" indent="0" algn="ctr" rtl="0">
                        <a:spcBef>
                          <a:spcPts val="0"/>
                        </a:spcBef>
                        <a:spcAft>
                          <a:spcPts val="0"/>
                        </a:spcAft>
                        <a:buNone/>
                      </a:pPr>
                      <a:r>
                        <a:rPr lang="en" sz="900">
                          <a:solidFill>
                            <a:schemeClr val="dk2"/>
                          </a:solidFill>
                          <a:latin typeface="Lato"/>
                          <a:ea typeface="Lato"/>
                          <a:cs typeface="Lato"/>
                          <a:sym typeface="Lato"/>
                        </a:rPr>
                        <a:t>F6</a:t>
                      </a:r>
                      <a:endParaRPr sz="900">
                        <a:solidFill>
                          <a:schemeClr val="dk2"/>
                        </a:solidFill>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900">
                          <a:solidFill>
                            <a:schemeClr val="dk2"/>
                          </a:solidFill>
                          <a:latin typeface="Lato"/>
                          <a:ea typeface="Lato"/>
                          <a:cs typeface="Lato"/>
                          <a:sym typeface="Lato"/>
                        </a:rPr>
                        <a:t>The device shall prevent the user from falling if the user enters an unrecoverable state</a:t>
                      </a:r>
                      <a:endParaRPr sz="900">
                        <a:solidFill>
                          <a:schemeClr val="dk2"/>
                        </a:solidFill>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900">
                          <a:solidFill>
                            <a:schemeClr val="dk2"/>
                          </a:solidFill>
                          <a:latin typeface="Lato"/>
                          <a:ea typeface="Lato"/>
                          <a:cs typeface="Lato"/>
                          <a:sym typeface="Lato"/>
                        </a:rPr>
                        <a:t>Simulated Fall</a:t>
                      </a:r>
                      <a:endParaRPr sz="900">
                        <a:solidFill>
                          <a:schemeClr val="dk2"/>
                        </a:solidFill>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r h="229850">
                <a:tc>
                  <a:txBody>
                    <a:bodyPr/>
                    <a:lstStyle/>
                    <a:p>
                      <a:pPr marL="0" lvl="0" indent="0" algn="ctr" rtl="0">
                        <a:spcBef>
                          <a:spcPts val="0"/>
                        </a:spcBef>
                        <a:spcAft>
                          <a:spcPts val="0"/>
                        </a:spcAft>
                        <a:buNone/>
                      </a:pPr>
                      <a:r>
                        <a:rPr lang="en" sz="900">
                          <a:solidFill>
                            <a:schemeClr val="dk2"/>
                          </a:solidFill>
                          <a:latin typeface="Lato"/>
                          <a:ea typeface="Lato"/>
                          <a:cs typeface="Lato"/>
                          <a:sym typeface="Lato"/>
                        </a:rPr>
                        <a:t>F7</a:t>
                      </a:r>
                      <a:endParaRPr sz="900">
                        <a:solidFill>
                          <a:schemeClr val="dk2"/>
                        </a:solidFill>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900">
                          <a:solidFill>
                            <a:schemeClr val="dk2"/>
                          </a:solidFill>
                          <a:latin typeface="Lato"/>
                          <a:ea typeface="Lato"/>
                          <a:cs typeface="Lato"/>
                          <a:sym typeface="Lato"/>
                        </a:rPr>
                        <a:t>The device shall be compatible with a person with a height of 1.5-2 m, a weight not to exceed 113.4 kg, and a hip breadth of 31-46 cm [7]</a:t>
                      </a:r>
                      <a:endParaRPr sz="900">
                        <a:solidFill>
                          <a:schemeClr val="dk2"/>
                        </a:solidFill>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900">
                          <a:solidFill>
                            <a:schemeClr val="dk2"/>
                          </a:solidFill>
                          <a:latin typeface="Lato"/>
                          <a:ea typeface="Lato"/>
                          <a:cs typeface="Lato"/>
                          <a:sym typeface="Lato"/>
                        </a:rPr>
                        <a:t>Design Dimensions</a:t>
                      </a:r>
                      <a:endParaRPr sz="900">
                        <a:solidFill>
                          <a:schemeClr val="dk2"/>
                        </a:solidFill>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7"/>
                  </a:ext>
                </a:extLst>
              </a:tr>
              <a:tr h="0">
                <a:tc>
                  <a:txBody>
                    <a:bodyPr/>
                    <a:lstStyle/>
                    <a:p>
                      <a:pPr marL="0" lvl="0" indent="0" algn="ctr" rtl="0">
                        <a:spcBef>
                          <a:spcPts val="0"/>
                        </a:spcBef>
                        <a:spcAft>
                          <a:spcPts val="0"/>
                        </a:spcAft>
                        <a:buNone/>
                      </a:pPr>
                      <a:r>
                        <a:rPr lang="en" sz="900">
                          <a:solidFill>
                            <a:schemeClr val="dk2"/>
                          </a:solidFill>
                          <a:latin typeface="Lato"/>
                          <a:ea typeface="Lato"/>
                          <a:cs typeface="Lato"/>
                          <a:sym typeface="Lato"/>
                        </a:rPr>
                        <a:t>F8</a:t>
                      </a:r>
                      <a:endParaRPr sz="900">
                        <a:solidFill>
                          <a:schemeClr val="dk2"/>
                        </a:solidFill>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900">
                          <a:solidFill>
                            <a:schemeClr val="dk2"/>
                          </a:solidFill>
                          <a:latin typeface="Lato"/>
                          <a:ea typeface="Lato"/>
                          <a:cs typeface="Lato"/>
                          <a:sym typeface="Lato"/>
                        </a:rPr>
                        <a:t>The device shall accommodate Earth-based testing such that Earth gravity will not be a confounding variable</a:t>
                      </a:r>
                      <a:endParaRPr sz="900">
                        <a:solidFill>
                          <a:schemeClr val="dk2"/>
                        </a:solidFill>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900">
                          <a:solidFill>
                            <a:schemeClr val="dk2"/>
                          </a:solidFill>
                          <a:latin typeface="Lato"/>
                          <a:ea typeface="Lato"/>
                          <a:cs typeface="Lato"/>
                          <a:sym typeface="Lato"/>
                        </a:rPr>
                        <a:t>Testing Equipment</a:t>
                      </a:r>
                      <a:endParaRPr sz="900">
                        <a:solidFill>
                          <a:schemeClr val="dk2"/>
                        </a:solidFill>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23" name="Google Shape;223;p3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1377" name="Google Shape;1377;p8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Chosen Sensor Specs </a:t>
            </a:r>
            <a:endParaRPr/>
          </a:p>
        </p:txBody>
      </p:sp>
      <p:sp>
        <p:nvSpPr>
          <p:cNvPr id="1378" name="Google Shape;1378;p8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60</a:t>
            </a:fld>
            <a:endParaRPr/>
          </a:p>
        </p:txBody>
      </p:sp>
      <p:sp>
        <p:nvSpPr>
          <p:cNvPr id="1379" name="Google Shape;1379;p84"/>
          <p:cNvSpPr txBox="1"/>
          <p:nvPr/>
        </p:nvSpPr>
        <p:spPr>
          <a:xfrm>
            <a:off x="727650" y="1305200"/>
            <a:ext cx="3131700" cy="1768200"/>
          </a:xfrm>
          <a:prstGeom prst="rect">
            <a:avLst/>
          </a:prstGeom>
          <a:noFill/>
          <a:ln>
            <a:noFill/>
          </a:ln>
        </p:spPr>
        <p:txBody>
          <a:bodyPr spcFirstLastPara="1" wrap="square" lIns="91425" tIns="91425" rIns="91425" bIns="91425" anchor="t" anchorCtr="0">
            <a:normAutofit/>
          </a:bodyPr>
          <a:lstStyle/>
          <a:p>
            <a:pPr marL="457200" lvl="0" indent="-311150" algn="l" rtl="0">
              <a:lnSpc>
                <a:spcPct val="115000"/>
              </a:lnSpc>
              <a:spcBef>
                <a:spcPts val="0"/>
              </a:spcBef>
              <a:spcAft>
                <a:spcPts val="0"/>
              </a:spcAft>
              <a:buClr>
                <a:srgbClr val="000000"/>
              </a:buClr>
              <a:buSzPts val="1300"/>
              <a:buFont typeface="Lato"/>
              <a:buChar char="●"/>
            </a:pPr>
            <a:r>
              <a:rPr lang="en" sz="1300" b="1">
                <a:latin typeface="Lato"/>
                <a:ea typeface="Lato"/>
                <a:cs typeface="Lato"/>
                <a:sym typeface="Lato"/>
              </a:rPr>
              <a:t>Arduino</a:t>
            </a:r>
            <a:endParaRPr sz="1300" b="1">
              <a:latin typeface="Lato"/>
              <a:ea typeface="Lato"/>
              <a:cs typeface="Lato"/>
              <a:sym typeface="Lato"/>
            </a:endParaRPr>
          </a:p>
          <a:p>
            <a:pPr marL="914400" lvl="1" indent="-298450" algn="l" rtl="0">
              <a:lnSpc>
                <a:spcPct val="115000"/>
              </a:lnSpc>
              <a:spcBef>
                <a:spcPts val="0"/>
              </a:spcBef>
              <a:spcAft>
                <a:spcPts val="0"/>
              </a:spcAft>
              <a:buClr>
                <a:srgbClr val="000000"/>
              </a:buClr>
              <a:buSzPts val="1100"/>
              <a:buFont typeface="Lato"/>
              <a:buChar char="○"/>
            </a:pPr>
            <a:r>
              <a:rPr lang="en" sz="1100">
                <a:latin typeface="Lato"/>
                <a:ea typeface="Lato"/>
                <a:cs typeface="Lato"/>
                <a:sym typeface="Lato"/>
              </a:rPr>
              <a:t>Arduino Portentia H7 for computations and actuator command </a:t>
            </a:r>
            <a:endParaRPr sz="1100">
              <a:latin typeface="Lato"/>
              <a:ea typeface="Lato"/>
              <a:cs typeface="Lato"/>
              <a:sym typeface="Lato"/>
            </a:endParaRPr>
          </a:p>
          <a:p>
            <a:pPr marL="914400" lvl="1" indent="-298450" algn="l" rtl="0">
              <a:lnSpc>
                <a:spcPct val="115000"/>
              </a:lnSpc>
              <a:spcBef>
                <a:spcPts val="0"/>
              </a:spcBef>
              <a:spcAft>
                <a:spcPts val="0"/>
              </a:spcAft>
              <a:buClr>
                <a:srgbClr val="000000"/>
              </a:buClr>
              <a:buSzPts val="1100"/>
              <a:buFont typeface="Lato"/>
              <a:buChar char="○"/>
            </a:pPr>
            <a:r>
              <a:rPr lang="en" sz="1100">
                <a:latin typeface="Lato"/>
                <a:ea typeface="Lato"/>
                <a:cs typeface="Lato"/>
                <a:sym typeface="Lato"/>
              </a:rPr>
              <a:t>Dual Cores for simultaneous Processing and command</a:t>
            </a:r>
            <a:endParaRPr sz="1100">
              <a:latin typeface="Lato"/>
              <a:ea typeface="Lato"/>
              <a:cs typeface="Lato"/>
              <a:sym typeface="Lato"/>
            </a:endParaRPr>
          </a:p>
          <a:p>
            <a:pPr marL="0" lvl="0" indent="0" algn="l" rtl="0">
              <a:lnSpc>
                <a:spcPct val="115000"/>
              </a:lnSpc>
              <a:spcBef>
                <a:spcPts val="1200"/>
              </a:spcBef>
              <a:spcAft>
                <a:spcPts val="1200"/>
              </a:spcAft>
              <a:buNone/>
            </a:pPr>
            <a:endParaRPr sz="1100">
              <a:latin typeface="Lato"/>
              <a:ea typeface="Lato"/>
              <a:cs typeface="Lato"/>
              <a:sym typeface="Lato"/>
            </a:endParaRPr>
          </a:p>
        </p:txBody>
      </p:sp>
      <p:pic>
        <p:nvPicPr>
          <p:cNvPr id="1380" name="Google Shape;1380;p84"/>
          <p:cNvPicPr preferRelativeResize="0"/>
          <p:nvPr/>
        </p:nvPicPr>
        <p:blipFill>
          <a:blip r:embed="rId3">
            <a:alphaModFix/>
          </a:blip>
          <a:stretch>
            <a:fillRect/>
          </a:stretch>
        </p:blipFill>
        <p:spPr>
          <a:xfrm>
            <a:off x="1423925" y="3073400"/>
            <a:ext cx="2029324" cy="1521326"/>
          </a:xfrm>
          <a:prstGeom prst="rect">
            <a:avLst/>
          </a:prstGeom>
          <a:noFill/>
          <a:ln>
            <a:noFill/>
          </a:ln>
        </p:spPr>
      </p:pic>
      <p:pic>
        <p:nvPicPr>
          <p:cNvPr id="1381" name="Google Shape;1381;p84"/>
          <p:cNvPicPr preferRelativeResize="0"/>
          <p:nvPr/>
        </p:nvPicPr>
        <p:blipFill>
          <a:blip r:embed="rId4">
            <a:alphaModFix/>
          </a:blip>
          <a:stretch>
            <a:fillRect/>
          </a:stretch>
        </p:blipFill>
        <p:spPr>
          <a:xfrm>
            <a:off x="4974250" y="1168050"/>
            <a:ext cx="3562051" cy="356205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85"/>
        <p:cNvGrpSpPr/>
        <p:nvPr/>
      </p:nvGrpSpPr>
      <p:grpSpPr>
        <a:xfrm>
          <a:off x="0" y="0"/>
          <a:ext cx="0" cy="0"/>
          <a:chOff x="0" y="0"/>
          <a:chExt cx="0" cy="0"/>
        </a:xfrm>
      </p:grpSpPr>
      <p:sp>
        <p:nvSpPr>
          <p:cNvPr id="1386" name="Google Shape;1386;p8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Chosen Actuator Specs </a:t>
            </a:r>
            <a:endParaRPr/>
          </a:p>
        </p:txBody>
      </p:sp>
      <p:sp>
        <p:nvSpPr>
          <p:cNvPr id="1387" name="Google Shape;1387;p85"/>
          <p:cNvSpPr txBox="1">
            <a:spLocks noGrp="1"/>
          </p:cNvSpPr>
          <p:nvPr>
            <p:ph type="body" idx="1"/>
          </p:nvPr>
        </p:nvSpPr>
        <p:spPr>
          <a:xfrm>
            <a:off x="729450" y="1313100"/>
            <a:ext cx="3943200" cy="30270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Clr>
                <a:srgbClr val="000000"/>
              </a:buClr>
              <a:buSzPts val="1400"/>
              <a:buChar char="●"/>
            </a:pPr>
            <a:r>
              <a:rPr lang="en" sz="1400">
                <a:solidFill>
                  <a:srgbClr val="000000"/>
                </a:solidFill>
              </a:rPr>
              <a:t>Actuator Specs:</a:t>
            </a:r>
            <a:endParaRPr sz="1400">
              <a:solidFill>
                <a:srgbClr val="000000"/>
              </a:solidFill>
            </a:endParaRPr>
          </a:p>
          <a:p>
            <a:pPr marL="914400" lvl="1" indent="-304800" algn="l" rtl="0">
              <a:spcBef>
                <a:spcPts val="0"/>
              </a:spcBef>
              <a:spcAft>
                <a:spcPts val="0"/>
              </a:spcAft>
              <a:buClr>
                <a:srgbClr val="000000"/>
              </a:buClr>
              <a:buSzPts val="1200"/>
              <a:buChar char="○"/>
            </a:pPr>
            <a:r>
              <a:rPr lang="en" sz="1200">
                <a:solidFill>
                  <a:srgbClr val="000000"/>
                </a:solidFill>
              </a:rPr>
              <a:t>350mm stroke length</a:t>
            </a:r>
            <a:endParaRPr sz="1200">
              <a:solidFill>
                <a:srgbClr val="000000"/>
              </a:solidFill>
            </a:endParaRPr>
          </a:p>
          <a:p>
            <a:pPr marL="914400" lvl="1" indent="-304800" algn="l" rtl="0">
              <a:spcBef>
                <a:spcPts val="0"/>
              </a:spcBef>
              <a:spcAft>
                <a:spcPts val="0"/>
              </a:spcAft>
              <a:buClr>
                <a:srgbClr val="000000"/>
              </a:buClr>
              <a:buSzPts val="1200"/>
              <a:buChar char="○"/>
            </a:pPr>
            <a:r>
              <a:rPr lang="en" sz="1200">
                <a:solidFill>
                  <a:srgbClr val="000000"/>
                </a:solidFill>
              </a:rPr>
              <a:t>NEMA-17 Motor with torque of 0.5 Nm</a:t>
            </a:r>
            <a:endParaRPr sz="1200">
              <a:solidFill>
                <a:srgbClr val="000000"/>
              </a:solidFill>
            </a:endParaRPr>
          </a:p>
          <a:p>
            <a:pPr marL="914400" lvl="1" indent="-304800" algn="l" rtl="0">
              <a:spcBef>
                <a:spcPts val="0"/>
              </a:spcBef>
              <a:spcAft>
                <a:spcPts val="0"/>
              </a:spcAft>
              <a:buClr>
                <a:srgbClr val="000000"/>
              </a:buClr>
              <a:buSzPts val="1200"/>
              <a:buChar char="○"/>
            </a:pPr>
            <a:r>
              <a:rPr lang="en" sz="1200">
                <a:solidFill>
                  <a:srgbClr val="000000"/>
                </a:solidFill>
              </a:rPr>
              <a:t>Acceleration controlled by controllers</a:t>
            </a:r>
            <a:endParaRPr sz="1200">
              <a:solidFill>
                <a:srgbClr val="000000"/>
              </a:solidFill>
            </a:endParaRPr>
          </a:p>
          <a:p>
            <a:pPr marL="914400" lvl="1" indent="-304800" algn="l" rtl="0">
              <a:spcBef>
                <a:spcPts val="0"/>
              </a:spcBef>
              <a:spcAft>
                <a:spcPts val="0"/>
              </a:spcAft>
              <a:buClr>
                <a:srgbClr val="000000"/>
              </a:buClr>
              <a:buSzPts val="1200"/>
              <a:buChar char="○"/>
            </a:pPr>
            <a:r>
              <a:rPr lang="en" sz="1200">
                <a:solidFill>
                  <a:srgbClr val="000000"/>
                </a:solidFill>
              </a:rPr>
              <a:t>48 VDC power input at 1.8A</a:t>
            </a:r>
            <a:endParaRPr sz="1200">
              <a:solidFill>
                <a:srgbClr val="000000"/>
              </a:solidFill>
            </a:endParaRPr>
          </a:p>
          <a:p>
            <a:pPr marL="914400" lvl="1" indent="-304800" algn="l" rtl="0">
              <a:spcBef>
                <a:spcPts val="0"/>
              </a:spcBef>
              <a:spcAft>
                <a:spcPts val="0"/>
              </a:spcAft>
              <a:buClr>
                <a:srgbClr val="000000"/>
              </a:buClr>
              <a:buSzPts val="1200"/>
              <a:buChar char="○"/>
            </a:pPr>
            <a:r>
              <a:rPr lang="en" sz="1200">
                <a:solidFill>
                  <a:srgbClr val="000000"/>
                </a:solidFill>
              </a:rPr>
              <a:t>Capable of speeds greater than required</a:t>
            </a:r>
            <a:endParaRPr sz="1200">
              <a:solidFill>
                <a:srgbClr val="000000"/>
              </a:solidFill>
            </a:endParaRPr>
          </a:p>
        </p:txBody>
      </p:sp>
      <p:sp>
        <p:nvSpPr>
          <p:cNvPr id="1388" name="Google Shape;1388;p8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61</a:t>
            </a:fld>
            <a:endParaRPr/>
          </a:p>
        </p:txBody>
      </p:sp>
      <p:pic>
        <p:nvPicPr>
          <p:cNvPr id="1389" name="Google Shape;1389;p85"/>
          <p:cNvPicPr preferRelativeResize="0"/>
          <p:nvPr/>
        </p:nvPicPr>
        <p:blipFill rotWithShape="1">
          <a:blip r:embed="rId3">
            <a:alphaModFix/>
          </a:blip>
          <a:srcRect l="30441" t="43709" r="21918" b="33732"/>
          <a:stretch/>
        </p:blipFill>
        <p:spPr>
          <a:xfrm>
            <a:off x="1308299" y="3069425"/>
            <a:ext cx="6527400" cy="17385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93"/>
        <p:cNvGrpSpPr/>
        <p:nvPr/>
      </p:nvGrpSpPr>
      <p:grpSpPr>
        <a:xfrm>
          <a:off x="0" y="0"/>
          <a:ext cx="0" cy="0"/>
          <a:chOff x="0" y="0"/>
          <a:chExt cx="0" cy="0"/>
        </a:xfrm>
      </p:grpSpPr>
      <p:sp>
        <p:nvSpPr>
          <p:cNvPr id="1394" name="Google Shape;1394;p8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Software Control Block Diagram</a:t>
            </a:r>
            <a:endParaRPr/>
          </a:p>
        </p:txBody>
      </p:sp>
      <p:pic>
        <p:nvPicPr>
          <p:cNvPr id="1395" name="Google Shape;1395;p86"/>
          <p:cNvPicPr preferRelativeResize="0"/>
          <p:nvPr/>
        </p:nvPicPr>
        <p:blipFill>
          <a:blip r:embed="rId3">
            <a:alphaModFix/>
          </a:blip>
          <a:stretch>
            <a:fillRect/>
          </a:stretch>
        </p:blipFill>
        <p:spPr>
          <a:xfrm>
            <a:off x="1884350" y="1168050"/>
            <a:ext cx="5375325" cy="3975449"/>
          </a:xfrm>
          <a:prstGeom prst="rect">
            <a:avLst/>
          </a:prstGeom>
          <a:noFill/>
          <a:ln>
            <a:noFill/>
          </a:ln>
        </p:spPr>
      </p:pic>
      <p:sp>
        <p:nvSpPr>
          <p:cNvPr id="1396" name="Google Shape;1396;p8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sp>
        <p:nvSpPr>
          <p:cNvPr id="1401" name="Google Shape;1401;p8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Server GUI</a:t>
            </a:r>
            <a:endParaRPr/>
          </a:p>
        </p:txBody>
      </p:sp>
      <p:pic>
        <p:nvPicPr>
          <p:cNvPr id="1402" name="Google Shape;1402;p87"/>
          <p:cNvPicPr preferRelativeResize="0"/>
          <p:nvPr/>
        </p:nvPicPr>
        <p:blipFill>
          <a:blip r:embed="rId3">
            <a:alphaModFix/>
          </a:blip>
          <a:stretch>
            <a:fillRect/>
          </a:stretch>
        </p:blipFill>
        <p:spPr>
          <a:xfrm>
            <a:off x="551975" y="1264125"/>
            <a:ext cx="8043629" cy="3879375"/>
          </a:xfrm>
          <a:prstGeom prst="rect">
            <a:avLst/>
          </a:prstGeom>
          <a:noFill/>
          <a:ln>
            <a:noFill/>
          </a:ln>
        </p:spPr>
      </p:pic>
      <p:sp>
        <p:nvSpPr>
          <p:cNvPr id="1403" name="Google Shape;1403;p87"/>
          <p:cNvSpPr txBox="1"/>
          <p:nvPr/>
        </p:nvSpPr>
        <p:spPr>
          <a:xfrm>
            <a:off x="3885050" y="4088625"/>
            <a:ext cx="1701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*Not actual data</a:t>
            </a:r>
            <a:endParaRPr>
              <a:solidFill>
                <a:schemeClr val="lt1"/>
              </a:solidFill>
              <a:latin typeface="Lato"/>
              <a:ea typeface="Lato"/>
              <a:cs typeface="Lato"/>
              <a:sym typeface="Lato"/>
            </a:endParaRPr>
          </a:p>
        </p:txBody>
      </p:sp>
      <p:sp>
        <p:nvSpPr>
          <p:cNvPr id="1404" name="Google Shape;1404;p8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08"/>
        <p:cNvGrpSpPr/>
        <p:nvPr/>
      </p:nvGrpSpPr>
      <p:grpSpPr>
        <a:xfrm>
          <a:off x="0" y="0"/>
          <a:ext cx="0" cy="0"/>
          <a:chOff x="0" y="0"/>
          <a:chExt cx="0" cy="0"/>
        </a:xfrm>
      </p:grpSpPr>
      <p:sp>
        <p:nvSpPr>
          <p:cNvPr id="1409" name="Google Shape;1409;p8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Engineering Budgets</a:t>
            </a:r>
            <a:endParaRPr/>
          </a:p>
        </p:txBody>
      </p:sp>
      <p:sp>
        <p:nvSpPr>
          <p:cNvPr id="1410" name="Google Shape;1410;p8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64</a:t>
            </a:fld>
            <a:endParaRPr/>
          </a:p>
        </p:txBody>
      </p:sp>
      <p:graphicFrame>
        <p:nvGraphicFramePr>
          <p:cNvPr id="1411" name="Google Shape;1411;p88"/>
          <p:cNvGraphicFramePr/>
          <p:nvPr/>
        </p:nvGraphicFramePr>
        <p:xfrm>
          <a:off x="190500" y="1924050"/>
          <a:ext cx="3000000" cy="3000000"/>
        </p:xfrm>
        <a:graphic>
          <a:graphicData uri="http://schemas.openxmlformats.org/drawingml/2006/table">
            <a:tbl>
              <a:tblPr>
                <a:noFill/>
                <a:tableStyleId>{75D779DE-6FEA-427D-A255-51E7C69A2D2E}</a:tableStyleId>
              </a:tblPr>
              <a:tblGrid>
                <a:gridCol w="2235975">
                  <a:extLst>
                    <a:ext uri="{9D8B030D-6E8A-4147-A177-3AD203B41FA5}">
                      <a16:colId xmlns:a16="http://schemas.microsoft.com/office/drawing/2014/main" val="20000"/>
                    </a:ext>
                  </a:extLst>
                </a:gridCol>
                <a:gridCol w="1907325">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 sz="1300" b="1">
                          <a:latin typeface="Lato"/>
                          <a:ea typeface="Lato"/>
                          <a:cs typeface="Lato"/>
                          <a:sym typeface="Lato"/>
                        </a:rPr>
                        <a:t>Component</a:t>
                      </a:r>
                      <a:endParaRPr sz="1300" b="1">
                        <a:latin typeface="Lato"/>
                        <a:ea typeface="Lato"/>
                        <a:cs typeface="Lato"/>
                        <a:sym typeface="Lato"/>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BFB4B4">
                        <a:alpha val="36610"/>
                      </a:srgbClr>
                    </a:solidFill>
                  </a:tcPr>
                </a:tc>
                <a:tc>
                  <a:txBody>
                    <a:bodyPr/>
                    <a:lstStyle/>
                    <a:p>
                      <a:pPr marL="0" lvl="0" indent="0" algn="ctr" rtl="0">
                        <a:spcBef>
                          <a:spcPts val="0"/>
                        </a:spcBef>
                        <a:spcAft>
                          <a:spcPts val="0"/>
                        </a:spcAft>
                        <a:buNone/>
                      </a:pPr>
                      <a:r>
                        <a:rPr lang="en" sz="1300" b="1">
                          <a:latin typeface="Lato"/>
                          <a:ea typeface="Lato"/>
                          <a:cs typeface="Lato"/>
                          <a:sym typeface="Lato"/>
                        </a:rPr>
                        <a:t>Power (W)</a:t>
                      </a:r>
                      <a:endParaRPr sz="1300" b="1">
                        <a:latin typeface="Lato"/>
                        <a:ea typeface="Lato"/>
                        <a:cs typeface="Lato"/>
                        <a:sym typeface="Lato"/>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BFB4B4">
                        <a:alpha val="36610"/>
                      </a:srgbClr>
                    </a:solidFill>
                  </a:tcPr>
                </a:tc>
                <a:extLst>
                  <a:ext uri="{0D108BD9-81ED-4DB2-BD59-A6C34878D82A}">
                    <a16:rowId xmlns:a16="http://schemas.microsoft.com/office/drawing/2014/main" val="10000"/>
                  </a:ext>
                </a:extLst>
              </a:tr>
              <a:tr h="396200">
                <a:tc>
                  <a:txBody>
                    <a:bodyPr/>
                    <a:lstStyle/>
                    <a:p>
                      <a:pPr marL="0" lvl="0" indent="0" algn="ctr" rtl="0">
                        <a:spcBef>
                          <a:spcPts val="0"/>
                        </a:spcBef>
                        <a:spcAft>
                          <a:spcPts val="0"/>
                        </a:spcAft>
                        <a:buNone/>
                      </a:pPr>
                      <a:r>
                        <a:rPr lang="en">
                          <a:latin typeface="Lato"/>
                          <a:ea typeface="Lato"/>
                          <a:cs typeface="Lato"/>
                          <a:sym typeface="Lato"/>
                        </a:rPr>
                        <a:t>6-Axis IMU</a:t>
                      </a:r>
                      <a:endParaRPr>
                        <a:latin typeface="Lato"/>
                        <a:ea typeface="Lato"/>
                        <a:cs typeface="Lato"/>
                        <a:sym typeface="Lato"/>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Lato"/>
                          <a:ea typeface="Lato"/>
                          <a:cs typeface="Lato"/>
                          <a:sym typeface="Lato"/>
                        </a:rPr>
                        <a:t>0.132</a:t>
                      </a:r>
                      <a:endParaRPr>
                        <a:latin typeface="Lato"/>
                        <a:ea typeface="Lato"/>
                        <a:cs typeface="Lato"/>
                        <a:sym typeface="Lato"/>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396200">
                <a:tc>
                  <a:txBody>
                    <a:bodyPr/>
                    <a:lstStyle/>
                    <a:p>
                      <a:pPr marL="0" lvl="0" indent="0" algn="ctr" rtl="0">
                        <a:spcBef>
                          <a:spcPts val="0"/>
                        </a:spcBef>
                        <a:spcAft>
                          <a:spcPts val="0"/>
                        </a:spcAft>
                        <a:buNone/>
                      </a:pPr>
                      <a:r>
                        <a:rPr lang="en">
                          <a:latin typeface="Lato"/>
                          <a:ea typeface="Lato"/>
                          <a:cs typeface="Lato"/>
                          <a:sym typeface="Lato"/>
                        </a:rPr>
                        <a:t>BendLabs Angle Sensor</a:t>
                      </a:r>
                      <a:endParaRPr>
                        <a:latin typeface="Lato"/>
                        <a:ea typeface="Lato"/>
                        <a:cs typeface="Lato"/>
                        <a:sym typeface="Lato"/>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Lato"/>
                          <a:ea typeface="Lato"/>
                          <a:cs typeface="Lato"/>
                          <a:sym typeface="Lato"/>
                        </a:rPr>
                        <a:t>0.00132</a:t>
                      </a:r>
                      <a:endParaRPr>
                        <a:latin typeface="Lato"/>
                        <a:ea typeface="Lato"/>
                        <a:cs typeface="Lato"/>
                        <a:sym typeface="Lato"/>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396200">
                <a:tc>
                  <a:txBody>
                    <a:bodyPr/>
                    <a:lstStyle/>
                    <a:p>
                      <a:pPr marL="0" lvl="0" indent="0" algn="ctr" rtl="0">
                        <a:spcBef>
                          <a:spcPts val="0"/>
                        </a:spcBef>
                        <a:spcAft>
                          <a:spcPts val="0"/>
                        </a:spcAft>
                        <a:buNone/>
                      </a:pPr>
                      <a:r>
                        <a:rPr lang="en">
                          <a:latin typeface="Lato"/>
                          <a:ea typeface="Lato"/>
                          <a:cs typeface="Lato"/>
                          <a:sym typeface="Lato"/>
                        </a:rPr>
                        <a:t>Stepper Controllers</a:t>
                      </a:r>
                      <a:endParaRPr>
                        <a:latin typeface="Lato"/>
                        <a:ea typeface="Lato"/>
                        <a:cs typeface="Lato"/>
                        <a:sym typeface="Lato"/>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Lato"/>
                          <a:ea typeface="Lato"/>
                          <a:cs typeface="Lato"/>
                          <a:sym typeface="Lato"/>
                        </a:rPr>
                        <a:t>172.8</a:t>
                      </a:r>
                      <a:endParaRPr>
                        <a:latin typeface="Lato"/>
                        <a:ea typeface="Lato"/>
                        <a:cs typeface="Lato"/>
                        <a:sym typeface="Lato"/>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396200">
                <a:tc>
                  <a:txBody>
                    <a:bodyPr/>
                    <a:lstStyle/>
                    <a:p>
                      <a:pPr marL="0" lvl="0" indent="0" algn="ctr" rtl="0">
                        <a:spcBef>
                          <a:spcPts val="0"/>
                        </a:spcBef>
                        <a:spcAft>
                          <a:spcPts val="0"/>
                        </a:spcAft>
                        <a:buNone/>
                      </a:pPr>
                      <a:r>
                        <a:rPr lang="en" b="1">
                          <a:latin typeface="Lato"/>
                          <a:ea typeface="Lato"/>
                          <a:cs typeface="Lato"/>
                          <a:sym typeface="Lato"/>
                        </a:rPr>
                        <a:t>Total:</a:t>
                      </a:r>
                      <a:endParaRPr b="1">
                        <a:latin typeface="Lato"/>
                        <a:ea typeface="Lato"/>
                        <a:cs typeface="Lato"/>
                        <a:sym typeface="Lato"/>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Lato"/>
                          <a:ea typeface="Lato"/>
                          <a:cs typeface="Lato"/>
                          <a:sym typeface="Lato"/>
                        </a:rPr>
                        <a:t>172.93332</a:t>
                      </a:r>
                      <a:endParaRPr>
                        <a:latin typeface="Lato"/>
                        <a:ea typeface="Lato"/>
                        <a:cs typeface="Lato"/>
                        <a:sym typeface="Lato"/>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aphicFrame>
        <p:nvGraphicFramePr>
          <p:cNvPr id="1412" name="Google Shape;1412;p88"/>
          <p:cNvGraphicFramePr/>
          <p:nvPr/>
        </p:nvGraphicFramePr>
        <p:xfrm>
          <a:off x="4762500" y="1924050"/>
          <a:ext cx="3000000" cy="3000000"/>
        </p:xfrm>
        <a:graphic>
          <a:graphicData uri="http://schemas.openxmlformats.org/drawingml/2006/table">
            <a:tbl>
              <a:tblPr>
                <a:noFill/>
                <a:tableStyleId>{75D779DE-6FEA-427D-A255-51E7C69A2D2E}</a:tableStyleId>
              </a:tblPr>
              <a:tblGrid>
                <a:gridCol w="2071650">
                  <a:extLst>
                    <a:ext uri="{9D8B030D-6E8A-4147-A177-3AD203B41FA5}">
                      <a16:colId xmlns:a16="http://schemas.microsoft.com/office/drawing/2014/main" val="20000"/>
                    </a:ext>
                  </a:extLst>
                </a:gridCol>
                <a:gridCol w="207165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 sz="1300" b="1">
                          <a:latin typeface="Lato"/>
                          <a:ea typeface="Lato"/>
                          <a:cs typeface="Lato"/>
                          <a:sym typeface="Lato"/>
                        </a:rPr>
                        <a:t>Subsystem</a:t>
                      </a:r>
                      <a:endParaRPr sz="1300" b="1">
                        <a:latin typeface="Lato"/>
                        <a:ea typeface="Lato"/>
                        <a:cs typeface="Lato"/>
                        <a:sym typeface="Lato"/>
                      </a:endParaRPr>
                    </a:p>
                  </a:txBody>
                  <a:tcPr marL="91425" marR="91425" marT="91425" marB="91425">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solidFill>
                      <a:srgbClr val="BFB4B4">
                        <a:alpha val="36610"/>
                      </a:srgbClr>
                    </a:solidFill>
                  </a:tcPr>
                </a:tc>
                <a:tc>
                  <a:txBody>
                    <a:bodyPr/>
                    <a:lstStyle/>
                    <a:p>
                      <a:pPr marL="0" lvl="0" indent="0" algn="ctr" rtl="0">
                        <a:spcBef>
                          <a:spcPts val="0"/>
                        </a:spcBef>
                        <a:spcAft>
                          <a:spcPts val="0"/>
                        </a:spcAft>
                        <a:buNone/>
                      </a:pPr>
                      <a:r>
                        <a:rPr lang="en" sz="1300" b="1">
                          <a:latin typeface="Lato"/>
                          <a:ea typeface="Lato"/>
                          <a:cs typeface="Lato"/>
                          <a:sym typeface="Lato"/>
                        </a:rPr>
                        <a:t>Mass (lb)</a:t>
                      </a:r>
                      <a:endParaRPr sz="1300" b="1">
                        <a:latin typeface="Lato"/>
                        <a:ea typeface="Lato"/>
                        <a:cs typeface="Lato"/>
                        <a:sym typeface="Lato"/>
                      </a:endParaRPr>
                    </a:p>
                  </a:txBody>
                  <a:tcPr marL="91425" marR="91425" marT="91425" marB="91425">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solidFill>
                      <a:srgbClr val="BFB4B4">
                        <a:alpha val="36610"/>
                      </a:srgbClr>
                    </a:solidFill>
                  </a:tcPr>
                </a:tc>
                <a:extLst>
                  <a:ext uri="{0D108BD9-81ED-4DB2-BD59-A6C34878D82A}">
                    <a16:rowId xmlns:a16="http://schemas.microsoft.com/office/drawing/2014/main" val="10000"/>
                  </a:ext>
                </a:extLst>
              </a:tr>
              <a:tr h="396200">
                <a:tc>
                  <a:txBody>
                    <a:bodyPr/>
                    <a:lstStyle/>
                    <a:p>
                      <a:pPr marL="0" lvl="0" indent="0" algn="ctr" rtl="0">
                        <a:spcBef>
                          <a:spcPts val="0"/>
                        </a:spcBef>
                        <a:spcAft>
                          <a:spcPts val="0"/>
                        </a:spcAft>
                        <a:buNone/>
                      </a:pPr>
                      <a:r>
                        <a:rPr lang="en">
                          <a:latin typeface="Lato"/>
                          <a:ea typeface="Lato"/>
                          <a:cs typeface="Lato"/>
                          <a:sym typeface="Lato"/>
                        </a:rPr>
                        <a:t>Loading Mechanism</a:t>
                      </a:r>
                      <a:endParaRPr>
                        <a:latin typeface="Lato"/>
                        <a:ea typeface="Lato"/>
                        <a:cs typeface="Lato"/>
                        <a:sym typeface="Lato"/>
                      </a:endParaRPr>
                    </a:p>
                  </a:txBody>
                  <a:tcPr marL="91425" marR="91425" marT="91425" marB="91425">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Lato"/>
                          <a:ea typeface="Lato"/>
                          <a:cs typeface="Lato"/>
                          <a:sym typeface="Lato"/>
                        </a:rPr>
                        <a:t>~100 (Unloaded), ~550 (Fully Loaded)</a:t>
                      </a:r>
                      <a:endParaRPr>
                        <a:latin typeface="Lato"/>
                        <a:ea typeface="Lato"/>
                        <a:cs typeface="Lato"/>
                        <a:sym typeface="Lato"/>
                      </a:endParaRPr>
                    </a:p>
                  </a:txBody>
                  <a:tcPr marL="91425" marR="91425" marT="91425" marB="91425">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extLst>
                  <a:ext uri="{0D108BD9-81ED-4DB2-BD59-A6C34878D82A}">
                    <a16:rowId xmlns:a16="http://schemas.microsoft.com/office/drawing/2014/main" val="10001"/>
                  </a:ext>
                </a:extLst>
              </a:tr>
              <a:tr h="396200">
                <a:tc>
                  <a:txBody>
                    <a:bodyPr/>
                    <a:lstStyle/>
                    <a:p>
                      <a:pPr marL="0" lvl="0" indent="0" algn="ctr" rtl="0">
                        <a:spcBef>
                          <a:spcPts val="0"/>
                        </a:spcBef>
                        <a:spcAft>
                          <a:spcPts val="0"/>
                        </a:spcAft>
                        <a:buNone/>
                      </a:pPr>
                      <a:r>
                        <a:rPr lang="en">
                          <a:latin typeface="Lato"/>
                          <a:ea typeface="Lato"/>
                          <a:cs typeface="Lato"/>
                          <a:sym typeface="Lato"/>
                        </a:rPr>
                        <a:t>Test Environment</a:t>
                      </a:r>
                      <a:endParaRPr>
                        <a:latin typeface="Lato"/>
                        <a:ea typeface="Lato"/>
                        <a:cs typeface="Lato"/>
                        <a:sym typeface="Lato"/>
                      </a:endParaRPr>
                    </a:p>
                  </a:txBody>
                  <a:tcPr marL="91425" marR="91425" marT="91425" marB="91425">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Lato"/>
                          <a:ea typeface="Lato"/>
                          <a:cs typeface="Lato"/>
                          <a:sym typeface="Lato"/>
                        </a:rPr>
                        <a:t>~178</a:t>
                      </a:r>
                      <a:endParaRPr>
                        <a:latin typeface="Lato"/>
                        <a:ea typeface="Lato"/>
                        <a:cs typeface="Lato"/>
                        <a:sym typeface="Lato"/>
                      </a:endParaRPr>
                    </a:p>
                  </a:txBody>
                  <a:tcPr marL="91425" marR="91425" marT="91425" marB="91425">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extLst>
                  <a:ext uri="{0D108BD9-81ED-4DB2-BD59-A6C34878D82A}">
                    <a16:rowId xmlns:a16="http://schemas.microsoft.com/office/drawing/2014/main" val="10002"/>
                  </a:ext>
                </a:extLst>
              </a:tr>
              <a:tr h="396200">
                <a:tc>
                  <a:txBody>
                    <a:bodyPr/>
                    <a:lstStyle/>
                    <a:p>
                      <a:pPr marL="0" lvl="0" indent="0" algn="ctr" rtl="0">
                        <a:spcBef>
                          <a:spcPts val="0"/>
                        </a:spcBef>
                        <a:spcAft>
                          <a:spcPts val="0"/>
                        </a:spcAft>
                        <a:buNone/>
                      </a:pPr>
                      <a:r>
                        <a:rPr lang="en">
                          <a:latin typeface="Lato"/>
                          <a:ea typeface="Lato"/>
                          <a:cs typeface="Lato"/>
                          <a:sym typeface="Lato"/>
                        </a:rPr>
                        <a:t>Sliding Load Attachment</a:t>
                      </a:r>
                      <a:endParaRPr>
                        <a:latin typeface="Lato"/>
                        <a:ea typeface="Lato"/>
                        <a:cs typeface="Lato"/>
                        <a:sym typeface="Lato"/>
                      </a:endParaRPr>
                    </a:p>
                  </a:txBody>
                  <a:tcPr marL="91425" marR="91425" marT="91425" marB="91425">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Lato"/>
                          <a:ea typeface="Lato"/>
                          <a:cs typeface="Lato"/>
                          <a:sym typeface="Lato"/>
                        </a:rPr>
                        <a:t>~18</a:t>
                      </a:r>
                      <a:endParaRPr>
                        <a:latin typeface="Lato"/>
                        <a:ea typeface="Lato"/>
                        <a:cs typeface="Lato"/>
                        <a:sym typeface="Lato"/>
                      </a:endParaRPr>
                    </a:p>
                  </a:txBody>
                  <a:tcPr marL="91425" marR="91425" marT="91425" marB="91425">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extLst>
                  <a:ext uri="{0D108BD9-81ED-4DB2-BD59-A6C34878D82A}">
                    <a16:rowId xmlns:a16="http://schemas.microsoft.com/office/drawing/2014/main" val="10003"/>
                  </a:ext>
                </a:extLst>
              </a:tr>
              <a:tr h="396200">
                <a:tc>
                  <a:txBody>
                    <a:bodyPr/>
                    <a:lstStyle/>
                    <a:p>
                      <a:pPr marL="0" lvl="0" indent="0" algn="ctr" rtl="0">
                        <a:spcBef>
                          <a:spcPts val="0"/>
                        </a:spcBef>
                        <a:spcAft>
                          <a:spcPts val="0"/>
                        </a:spcAft>
                        <a:buNone/>
                      </a:pPr>
                      <a:r>
                        <a:rPr lang="en" b="1">
                          <a:latin typeface="Lato"/>
                          <a:ea typeface="Lato"/>
                          <a:cs typeface="Lato"/>
                          <a:sym typeface="Lato"/>
                        </a:rPr>
                        <a:t>Total System Mass:</a:t>
                      </a:r>
                      <a:endParaRPr b="1">
                        <a:latin typeface="Lato"/>
                        <a:ea typeface="Lato"/>
                        <a:cs typeface="Lato"/>
                        <a:sym typeface="Lato"/>
                      </a:endParaRPr>
                    </a:p>
                  </a:txBody>
                  <a:tcPr marL="91425" marR="91425" marT="91425" marB="91425">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Lato"/>
                          <a:ea typeface="Lato"/>
                          <a:cs typeface="Lato"/>
                          <a:sym typeface="Lato"/>
                        </a:rPr>
                        <a:t>293 - 716</a:t>
                      </a:r>
                      <a:endParaRPr>
                        <a:latin typeface="Lato"/>
                        <a:ea typeface="Lato"/>
                        <a:cs typeface="Lato"/>
                        <a:sym typeface="Lato"/>
                      </a:endParaRPr>
                    </a:p>
                  </a:txBody>
                  <a:tcPr marL="91425" marR="91425" marT="91425" marB="91425">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sp>
        <p:nvSpPr>
          <p:cNvPr id="1417" name="Google Shape;1417;p8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Cost Plan Major Items BOM </a:t>
            </a:r>
            <a:r>
              <a:rPr lang="en" sz="1822">
                <a:solidFill>
                  <a:srgbClr val="595959"/>
                </a:solidFill>
              </a:rPr>
              <a:t>(Structural and Mechanical)</a:t>
            </a:r>
            <a:endParaRPr sz="1822">
              <a:solidFill>
                <a:srgbClr val="595959"/>
              </a:solidFill>
            </a:endParaRPr>
          </a:p>
        </p:txBody>
      </p:sp>
      <p:sp>
        <p:nvSpPr>
          <p:cNvPr id="1418" name="Google Shape;1418;p8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65</a:t>
            </a:fld>
            <a:endParaRPr/>
          </a:p>
        </p:txBody>
      </p:sp>
      <p:graphicFrame>
        <p:nvGraphicFramePr>
          <p:cNvPr id="1419" name="Google Shape;1419;p89"/>
          <p:cNvGraphicFramePr/>
          <p:nvPr/>
        </p:nvGraphicFramePr>
        <p:xfrm>
          <a:off x="954300" y="1400860"/>
          <a:ext cx="3000000" cy="3000000"/>
        </p:xfrm>
        <a:graphic>
          <a:graphicData uri="http://schemas.openxmlformats.org/drawingml/2006/table">
            <a:tbl>
              <a:tblPr>
                <a:noFill/>
                <a:tableStyleId>{75D779DE-6FEA-427D-A255-51E7C69A2D2E}</a:tableStyleId>
              </a:tblPr>
              <a:tblGrid>
                <a:gridCol w="1447800">
                  <a:extLst>
                    <a:ext uri="{9D8B030D-6E8A-4147-A177-3AD203B41FA5}">
                      <a16:colId xmlns:a16="http://schemas.microsoft.com/office/drawing/2014/main" val="20000"/>
                    </a:ext>
                  </a:extLst>
                </a:gridCol>
                <a:gridCol w="2368550">
                  <a:extLst>
                    <a:ext uri="{9D8B030D-6E8A-4147-A177-3AD203B41FA5}">
                      <a16:colId xmlns:a16="http://schemas.microsoft.com/office/drawing/2014/main" val="20001"/>
                    </a:ext>
                  </a:extLst>
                </a:gridCol>
                <a:gridCol w="1035050">
                  <a:extLst>
                    <a:ext uri="{9D8B030D-6E8A-4147-A177-3AD203B41FA5}">
                      <a16:colId xmlns:a16="http://schemas.microsoft.com/office/drawing/2014/main" val="20002"/>
                    </a:ext>
                  </a:extLst>
                </a:gridCol>
                <a:gridCol w="939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tblGrid>
              <a:tr h="345900">
                <a:tc>
                  <a:txBody>
                    <a:bodyPr/>
                    <a:lstStyle/>
                    <a:p>
                      <a:pPr marL="0" lvl="0" indent="0" algn="l" rtl="0">
                        <a:spcBef>
                          <a:spcPts val="0"/>
                        </a:spcBef>
                        <a:spcAft>
                          <a:spcPts val="0"/>
                        </a:spcAft>
                        <a:buNone/>
                      </a:pPr>
                      <a:r>
                        <a:rPr lang="en" sz="1200" u="sng">
                          <a:latin typeface="Lato"/>
                          <a:ea typeface="Lato"/>
                          <a:cs typeface="Lato"/>
                          <a:sym typeface="Lato"/>
                        </a:rPr>
                        <a:t>Major Item:</a:t>
                      </a:r>
                      <a:endParaRPr sz="1200" u="sng">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200" u="sng">
                          <a:latin typeface="Lato"/>
                          <a:ea typeface="Lato"/>
                          <a:cs typeface="Lato"/>
                          <a:sym typeface="Lato"/>
                        </a:rPr>
                        <a:t>Description</a:t>
                      </a:r>
                      <a:endParaRPr sz="1200" u="sng">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200" u="sng">
                          <a:latin typeface="Lato"/>
                          <a:ea typeface="Lato"/>
                          <a:cs typeface="Lato"/>
                          <a:sym typeface="Lato"/>
                        </a:rPr>
                        <a:t>Quantity</a:t>
                      </a:r>
                      <a:endParaRPr sz="1200" u="sng">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200" u="sng">
                          <a:latin typeface="Lato"/>
                          <a:ea typeface="Lato"/>
                          <a:cs typeface="Lato"/>
                          <a:sym typeface="Lato"/>
                        </a:rPr>
                        <a:t>Total Cost</a:t>
                      </a:r>
                      <a:endParaRPr sz="1200" u="sng">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200" u="sng">
                          <a:latin typeface="Lato"/>
                          <a:ea typeface="Lato"/>
                          <a:cs typeface="Lato"/>
                          <a:sym typeface="Lato"/>
                        </a:rPr>
                        <a:t>Vendor</a:t>
                      </a:r>
                      <a:endParaRPr sz="1200" u="sng">
                        <a:latin typeface="Lato"/>
                        <a:ea typeface="Lato"/>
                        <a:cs typeface="Lato"/>
                        <a:sym typeface="Lato"/>
                      </a:endParaRPr>
                    </a:p>
                  </a:txBody>
                  <a:tcPr marL="91425" marR="91425" marT="91425" marB="91425"/>
                </a:tc>
                <a:extLst>
                  <a:ext uri="{0D108BD9-81ED-4DB2-BD59-A6C34878D82A}">
                    <a16:rowId xmlns:a16="http://schemas.microsoft.com/office/drawing/2014/main" val="10000"/>
                  </a:ext>
                </a:extLst>
              </a:tr>
              <a:tr h="328150">
                <a:tc>
                  <a:txBody>
                    <a:bodyPr/>
                    <a:lstStyle/>
                    <a:p>
                      <a:pPr marL="0" lvl="0" indent="0" algn="l" rtl="0">
                        <a:spcBef>
                          <a:spcPts val="0"/>
                        </a:spcBef>
                        <a:spcAft>
                          <a:spcPts val="0"/>
                        </a:spcAft>
                        <a:buNone/>
                      </a:pPr>
                      <a:r>
                        <a:rPr lang="en" sz="1000">
                          <a:latin typeface="Lato"/>
                          <a:ea typeface="Lato"/>
                          <a:cs typeface="Lato"/>
                          <a:sym typeface="Lato"/>
                        </a:rPr>
                        <a:t>Structural Beams</a:t>
                      </a:r>
                      <a:endParaRPr sz="1000">
                        <a:latin typeface="Lato"/>
                        <a:ea typeface="Lato"/>
                        <a:cs typeface="Lato"/>
                        <a:sym typeface="Lato"/>
                      </a:endParaRPr>
                    </a:p>
                    <a:p>
                      <a:pPr marL="0" lvl="0" indent="0" algn="l" rtl="0">
                        <a:spcBef>
                          <a:spcPts val="0"/>
                        </a:spcBef>
                        <a:spcAft>
                          <a:spcPts val="0"/>
                        </a:spcAft>
                        <a:buNone/>
                      </a:pPr>
                      <a:r>
                        <a:rPr lang="en" sz="1000">
                          <a:latin typeface="Lato"/>
                          <a:ea typeface="Lato"/>
                          <a:cs typeface="Lato"/>
                          <a:sym typeface="Lato"/>
                        </a:rPr>
                        <a:t>(10’ Long)</a:t>
                      </a:r>
                      <a:endParaRPr sz="1000">
                        <a:latin typeface="Lato"/>
                        <a:ea typeface="Lato"/>
                        <a:cs typeface="Lato"/>
                        <a:sym typeface="Lato"/>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highlight>
                            <a:srgbClr val="FFFFFF"/>
                          </a:highlight>
                          <a:latin typeface="Lato"/>
                          <a:ea typeface="Lato"/>
                          <a:cs typeface="Lato"/>
                          <a:sym typeface="Lato"/>
                        </a:rPr>
                        <a:t>Aluminum 1.5"x1.5" square tubing. .125" Thick. 10’ Long</a:t>
                      </a:r>
                      <a:endParaRPr sz="1000">
                        <a:latin typeface="Lato"/>
                        <a:ea typeface="Lato"/>
                        <a:cs typeface="Lato"/>
                        <a:sym typeface="Lato"/>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Lato"/>
                          <a:ea typeface="Lato"/>
                          <a:cs typeface="Lato"/>
                          <a:sym typeface="Lato"/>
                        </a:rPr>
                        <a:t>x20</a:t>
                      </a:r>
                      <a:endParaRPr sz="1000">
                        <a:latin typeface="Lato"/>
                        <a:ea typeface="Lato"/>
                        <a:cs typeface="Lato"/>
                        <a:sym typeface="Lato"/>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Lato"/>
                          <a:ea typeface="Lato"/>
                          <a:cs typeface="Lato"/>
                          <a:sym typeface="Lato"/>
                        </a:rPr>
                        <a:t>$1,290.00</a:t>
                      </a:r>
                      <a:endParaRPr sz="1000">
                        <a:latin typeface="Lato"/>
                        <a:ea typeface="Lato"/>
                        <a:cs typeface="Lato"/>
                        <a:sym typeface="Lato"/>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latin typeface="Lato"/>
                          <a:ea typeface="Lato"/>
                          <a:cs typeface="Lato"/>
                          <a:sym typeface="Lato"/>
                        </a:rPr>
                        <a:t>McMaster-Carr</a:t>
                      </a:r>
                      <a:endParaRPr sz="1000">
                        <a:latin typeface="Lato"/>
                        <a:ea typeface="Lato"/>
                        <a:cs typeface="Lato"/>
                        <a:sym typeface="Lato"/>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28150">
                <a:tc>
                  <a:txBody>
                    <a:bodyPr/>
                    <a:lstStyle/>
                    <a:p>
                      <a:pPr marL="0" lvl="0" indent="0" algn="l" rtl="0">
                        <a:spcBef>
                          <a:spcPts val="0"/>
                        </a:spcBef>
                        <a:spcAft>
                          <a:spcPts val="0"/>
                        </a:spcAft>
                        <a:buNone/>
                      </a:pPr>
                      <a:r>
                        <a:rPr lang="en" sz="1000">
                          <a:latin typeface="Lato"/>
                          <a:ea typeface="Lato"/>
                          <a:cs typeface="Lato"/>
                          <a:sym typeface="Lato"/>
                        </a:rPr>
                        <a:t>Structural Beams</a:t>
                      </a:r>
                      <a:endParaRPr sz="1000">
                        <a:latin typeface="Lato"/>
                        <a:ea typeface="Lato"/>
                        <a:cs typeface="Lato"/>
                        <a:sym typeface="Lato"/>
                      </a:endParaRPr>
                    </a:p>
                    <a:p>
                      <a:pPr marL="0" lvl="0" indent="0" algn="l" rtl="0">
                        <a:spcBef>
                          <a:spcPts val="0"/>
                        </a:spcBef>
                        <a:spcAft>
                          <a:spcPts val="0"/>
                        </a:spcAft>
                        <a:buNone/>
                      </a:pPr>
                      <a:r>
                        <a:rPr lang="en" sz="1000">
                          <a:latin typeface="Lato"/>
                          <a:ea typeface="Lato"/>
                          <a:cs typeface="Lato"/>
                          <a:sym typeface="Lato"/>
                        </a:rPr>
                        <a:t>(8’ Long)</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highlight>
                            <a:srgbClr val="FFFFFF"/>
                          </a:highlight>
                          <a:latin typeface="Lato"/>
                          <a:ea typeface="Lato"/>
                          <a:cs typeface="Lato"/>
                          <a:sym typeface="Lato"/>
                        </a:rPr>
                        <a:t>Aluminum 1.5"x1.5" square tubing. .125" Thick. 8’ Long</a:t>
                      </a:r>
                      <a:endParaRPr sz="1000">
                        <a:highlight>
                          <a:srgbClr val="FFFFFF"/>
                        </a:highlight>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Lato"/>
                          <a:ea typeface="Lato"/>
                          <a:cs typeface="Lato"/>
                          <a:sym typeface="Lato"/>
                        </a:rPr>
                        <a:t>x6</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Lato"/>
                          <a:ea typeface="Lato"/>
                          <a:cs typeface="Lato"/>
                          <a:sym typeface="Lato"/>
                        </a:rPr>
                        <a:t>$312.36</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latin typeface="Lato"/>
                          <a:ea typeface="Lato"/>
                          <a:cs typeface="Lato"/>
                          <a:sym typeface="Lato"/>
                        </a:rPr>
                        <a:t>McMaster-Carr</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54500">
                <a:tc>
                  <a:txBody>
                    <a:bodyPr/>
                    <a:lstStyle/>
                    <a:p>
                      <a:pPr marL="0" lvl="0" indent="0" algn="l" rtl="0">
                        <a:spcBef>
                          <a:spcPts val="0"/>
                        </a:spcBef>
                        <a:spcAft>
                          <a:spcPts val="0"/>
                        </a:spcAft>
                        <a:buNone/>
                      </a:pPr>
                      <a:r>
                        <a:rPr lang="en" sz="1000">
                          <a:latin typeface="Lato"/>
                          <a:ea typeface="Lato"/>
                          <a:cs typeface="Lato"/>
                          <a:sym typeface="Lato"/>
                        </a:rPr>
                        <a:t>Angle Bar</a:t>
                      </a:r>
                      <a:endParaRPr sz="1000">
                        <a:latin typeface="Lato"/>
                        <a:ea typeface="Lato"/>
                        <a:cs typeface="Lato"/>
                        <a:sym typeface="Lato"/>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2500"/>
                        </a:lnSpc>
                        <a:spcBef>
                          <a:spcPts val="0"/>
                        </a:spcBef>
                        <a:spcAft>
                          <a:spcPts val="0"/>
                        </a:spcAft>
                        <a:buNone/>
                      </a:pPr>
                      <a:r>
                        <a:rPr lang="en" sz="1000">
                          <a:solidFill>
                            <a:schemeClr val="dk2"/>
                          </a:solidFill>
                          <a:highlight>
                            <a:srgbClr val="FFFFFF"/>
                          </a:highlight>
                          <a:latin typeface="Lato"/>
                          <a:ea typeface="Lato"/>
                          <a:cs typeface="Lato"/>
                          <a:sym typeface="Lato"/>
                        </a:rPr>
                        <a:t>Multipurpose 6061 Aluminum, .125” Thick, 90deg Angle with Round Edge, 1.5” Outside Height, 8’ Long</a:t>
                      </a:r>
                      <a:endParaRPr sz="1000">
                        <a:latin typeface="Lato"/>
                        <a:ea typeface="Lato"/>
                        <a:cs typeface="Lato"/>
                        <a:sym typeface="Lato"/>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Lato"/>
                          <a:ea typeface="Lato"/>
                          <a:cs typeface="Lato"/>
                          <a:sym typeface="Lato"/>
                        </a:rPr>
                        <a:t>x2</a:t>
                      </a:r>
                      <a:endParaRPr sz="1000">
                        <a:latin typeface="Lato"/>
                        <a:ea typeface="Lato"/>
                        <a:cs typeface="Lato"/>
                        <a:sym typeface="Lato"/>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Lato"/>
                          <a:ea typeface="Lato"/>
                          <a:cs typeface="Lato"/>
                          <a:sym typeface="Lato"/>
                        </a:rPr>
                        <a:t>$76.98</a:t>
                      </a:r>
                      <a:endParaRPr sz="1000">
                        <a:latin typeface="Lato"/>
                        <a:ea typeface="Lato"/>
                        <a:cs typeface="Lato"/>
                        <a:sym typeface="Lato"/>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latin typeface="Lato"/>
                          <a:ea typeface="Lato"/>
                          <a:cs typeface="Lato"/>
                          <a:sym typeface="Lato"/>
                        </a:rPr>
                        <a:t>McMaster-Carr</a:t>
                      </a:r>
                      <a:endParaRPr sz="1000">
                        <a:latin typeface="Lato"/>
                        <a:ea typeface="Lato"/>
                        <a:cs typeface="Lato"/>
                        <a:sym typeface="Lato"/>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54500">
                <a:tc>
                  <a:txBody>
                    <a:bodyPr/>
                    <a:lstStyle/>
                    <a:p>
                      <a:pPr marL="0" lvl="0" indent="0" algn="l" rtl="0">
                        <a:spcBef>
                          <a:spcPts val="0"/>
                        </a:spcBef>
                        <a:spcAft>
                          <a:spcPts val="0"/>
                        </a:spcAft>
                        <a:buNone/>
                      </a:pPr>
                      <a:r>
                        <a:rPr lang="en" sz="1000">
                          <a:latin typeface="Lato"/>
                          <a:ea typeface="Lato"/>
                          <a:cs typeface="Lato"/>
                          <a:sym typeface="Lato"/>
                        </a:rPr>
                        <a:t>Aluminum Bar #1</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highlight>
                            <a:srgbClr val="FFFFFF"/>
                          </a:highlight>
                          <a:latin typeface="Lato"/>
                          <a:ea typeface="Lato"/>
                          <a:cs typeface="Lato"/>
                          <a:sym typeface="Lato"/>
                        </a:rPr>
                        <a:t>.125”x4”x36” 6061 Aluminum</a:t>
                      </a:r>
                      <a:endParaRPr sz="1000">
                        <a:highlight>
                          <a:srgbClr val="FFFFFF"/>
                        </a:highlight>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Lato"/>
                          <a:ea typeface="Lato"/>
                          <a:cs typeface="Lato"/>
                          <a:sym typeface="Lato"/>
                        </a:rPr>
                        <a:t>x1</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Lato"/>
                          <a:ea typeface="Lato"/>
                          <a:cs typeface="Lato"/>
                          <a:sym typeface="Lato"/>
                        </a:rPr>
                        <a:t>$18.00</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latin typeface="Lato"/>
                          <a:ea typeface="Lato"/>
                          <a:cs typeface="Lato"/>
                          <a:sym typeface="Lato"/>
                        </a:rPr>
                        <a:t>McMaster-Carr</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354500">
                <a:tc>
                  <a:txBody>
                    <a:bodyPr/>
                    <a:lstStyle/>
                    <a:p>
                      <a:pPr marL="0" lvl="0" indent="0" algn="l" rtl="0">
                        <a:spcBef>
                          <a:spcPts val="0"/>
                        </a:spcBef>
                        <a:spcAft>
                          <a:spcPts val="0"/>
                        </a:spcAft>
                        <a:buNone/>
                      </a:pPr>
                      <a:r>
                        <a:rPr lang="en" sz="1000">
                          <a:latin typeface="Lato"/>
                          <a:ea typeface="Lato"/>
                          <a:cs typeface="Lato"/>
                          <a:sym typeface="Lato"/>
                        </a:rPr>
                        <a:t>Aluminum Bar #2</a:t>
                      </a:r>
                      <a:endParaRPr sz="1000">
                        <a:latin typeface="Lato"/>
                        <a:ea typeface="Lato"/>
                        <a:cs typeface="Lato"/>
                        <a:sym typeface="Lato"/>
                      </a:endParaRPr>
                    </a:p>
                    <a:p>
                      <a:pPr marL="0" lvl="0" indent="0" algn="l" rtl="0">
                        <a:spcBef>
                          <a:spcPts val="0"/>
                        </a:spcBef>
                        <a:spcAft>
                          <a:spcPts val="0"/>
                        </a:spcAft>
                        <a:buNone/>
                      </a:pPr>
                      <a:r>
                        <a:rPr lang="en" sz="1000">
                          <a:latin typeface="Lato"/>
                          <a:ea typeface="Lato"/>
                          <a:cs typeface="Lato"/>
                          <a:sym typeface="Lato"/>
                        </a:rPr>
                        <a:t>(6’ Long)</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highlight>
                            <a:schemeClr val="lt1"/>
                          </a:highlight>
                          <a:latin typeface="Lato"/>
                          <a:ea typeface="Lato"/>
                          <a:cs typeface="Lato"/>
                          <a:sym typeface="Lato"/>
                        </a:rPr>
                        <a:t>.125”x1.5” 6061 Aluminum</a:t>
                      </a:r>
                      <a:endParaRPr sz="1000">
                        <a:highlight>
                          <a:srgbClr val="FFFFFF"/>
                        </a:highlight>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Lato"/>
                          <a:ea typeface="Lato"/>
                          <a:cs typeface="Lato"/>
                          <a:sym typeface="Lato"/>
                        </a:rPr>
                        <a:t>x1</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Lato"/>
                          <a:ea typeface="Lato"/>
                          <a:cs typeface="Lato"/>
                          <a:sym typeface="Lato"/>
                        </a:rPr>
                        <a:t>$13.28</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latin typeface="Lato"/>
                          <a:ea typeface="Lato"/>
                          <a:cs typeface="Lato"/>
                          <a:sym typeface="Lato"/>
                        </a:rPr>
                        <a:t>McMaster-Carr</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354500">
                <a:tc>
                  <a:txBody>
                    <a:bodyPr/>
                    <a:lstStyle/>
                    <a:p>
                      <a:pPr marL="0" lvl="0" indent="0" algn="l" rtl="0">
                        <a:spcBef>
                          <a:spcPts val="0"/>
                        </a:spcBef>
                        <a:spcAft>
                          <a:spcPts val="0"/>
                        </a:spcAft>
                        <a:buNone/>
                      </a:pPr>
                      <a:r>
                        <a:rPr lang="en" sz="1000">
                          <a:latin typeface="Lato"/>
                          <a:ea typeface="Lato"/>
                          <a:cs typeface="Lato"/>
                          <a:sym typeface="Lato"/>
                        </a:rPr>
                        <a:t>Aluminum Bar #2</a:t>
                      </a:r>
                      <a:endParaRPr sz="1000">
                        <a:latin typeface="Lato"/>
                        <a:ea typeface="Lato"/>
                        <a:cs typeface="Lato"/>
                        <a:sym typeface="Lato"/>
                      </a:endParaRPr>
                    </a:p>
                    <a:p>
                      <a:pPr marL="0" lvl="0" indent="0" algn="l" rtl="0">
                        <a:spcBef>
                          <a:spcPts val="0"/>
                        </a:spcBef>
                        <a:spcAft>
                          <a:spcPts val="0"/>
                        </a:spcAft>
                        <a:buNone/>
                      </a:pPr>
                      <a:r>
                        <a:rPr lang="en" sz="1000">
                          <a:latin typeface="Lato"/>
                          <a:ea typeface="Lato"/>
                          <a:cs typeface="Lato"/>
                          <a:sym typeface="Lato"/>
                        </a:rPr>
                        <a:t>(3’ Long)</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highlight>
                            <a:schemeClr val="lt1"/>
                          </a:highlight>
                          <a:latin typeface="Lato"/>
                          <a:ea typeface="Lato"/>
                          <a:cs typeface="Lato"/>
                          <a:sym typeface="Lato"/>
                        </a:rPr>
                        <a:t>.125”x1.5” 6061 Aluminum</a:t>
                      </a:r>
                      <a:endParaRPr sz="1000">
                        <a:highlight>
                          <a:schemeClr val="lt1"/>
                        </a:highlight>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Lato"/>
                          <a:ea typeface="Lato"/>
                          <a:cs typeface="Lato"/>
                          <a:sym typeface="Lato"/>
                        </a:rPr>
                        <a:t>x1</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Lato"/>
                          <a:ea typeface="Lato"/>
                          <a:cs typeface="Lato"/>
                          <a:sym typeface="Lato"/>
                        </a:rPr>
                        <a:t>$7.57</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latin typeface="Lato"/>
                          <a:ea typeface="Lato"/>
                          <a:cs typeface="Lato"/>
                          <a:sym typeface="Lato"/>
                        </a:rPr>
                        <a:t>McMaster-Carr</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sp>
        <p:nvSpPr>
          <p:cNvPr id="1424" name="Google Shape;1424;p90"/>
          <p:cNvSpPr txBox="1">
            <a:spLocks noGrp="1"/>
          </p:cNvSpPr>
          <p:nvPr>
            <p:ph type="title"/>
          </p:nvPr>
        </p:nvSpPr>
        <p:spPr>
          <a:xfrm>
            <a:off x="727650" y="5576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Cost Plan Major Items BOM </a:t>
            </a:r>
            <a:r>
              <a:rPr lang="en" sz="1822">
                <a:solidFill>
                  <a:schemeClr val="accent1"/>
                </a:solidFill>
              </a:rPr>
              <a:t>(Structural and Mechanical CONT.)</a:t>
            </a:r>
            <a:endParaRPr sz="1822">
              <a:solidFill>
                <a:schemeClr val="accent1"/>
              </a:solidFill>
            </a:endParaRPr>
          </a:p>
          <a:p>
            <a:pPr marL="0" lvl="0" indent="0" algn="l" rtl="0">
              <a:spcBef>
                <a:spcPts val="0"/>
              </a:spcBef>
              <a:spcAft>
                <a:spcPts val="0"/>
              </a:spcAft>
              <a:buNone/>
            </a:pPr>
            <a:endParaRPr/>
          </a:p>
        </p:txBody>
      </p:sp>
      <p:sp>
        <p:nvSpPr>
          <p:cNvPr id="1425" name="Google Shape;1425;p9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66</a:t>
            </a:fld>
            <a:endParaRPr/>
          </a:p>
        </p:txBody>
      </p:sp>
      <p:graphicFrame>
        <p:nvGraphicFramePr>
          <p:cNvPr id="1426" name="Google Shape;1426;p90"/>
          <p:cNvGraphicFramePr/>
          <p:nvPr/>
        </p:nvGraphicFramePr>
        <p:xfrm>
          <a:off x="954300" y="1626810"/>
          <a:ext cx="3000000" cy="3000000"/>
        </p:xfrm>
        <a:graphic>
          <a:graphicData uri="http://schemas.openxmlformats.org/drawingml/2006/table">
            <a:tbl>
              <a:tblPr>
                <a:noFill/>
                <a:tableStyleId>{75D779DE-6FEA-427D-A255-51E7C69A2D2E}</a:tableStyleId>
              </a:tblPr>
              <a:tblGrid>
                <a:gridCol w="1447800">
                  <a:extLst>
                    <a:ext uri="{9D8B030D-6E8A-4147-A177-3AD203B41FA5}">
                      <a16:colId xmlns:a16="http://schemas.microsoft.com/office/drawing/2014/main" val="20000"/>
                    </a:ext>
                  </a:extLst>
                </a:gridCol>
                <a:gridCol w="2368550">
                  <a:extLst>
                    <a:ext uri="{9D8B030D-6E8A-4147-A177-3AD203B41FA5}">
                      <a16:colId xmlns:a16="http://schemas.microsoft.com/office/drawing/2014/main" val="20001"/>
                    </a:ext>
                  </a:extLst>
                </a:gridCol>
                <a:gridCol w="1035050">
                  <a:extLst>
                    <a:ext uri="{9D8B030D-6E8A-4147-A177-3AD203B41FA5}">
                      <a16:colId xmlns:a16="http://schemas.microsoft.com/office/drawing/2014/main" val="20002"/>
                    </a:ext>
                  </a:extLst>
                </a:gridCol>
                <a:gridCol w="939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tblGrid>
              <a:tr h="345900">
                <a:tc>
                  <a:txBody>
                    <a:bodyPr/>
                    <a:lstStyle/>
                    <a:p>
                      <a:pPr marL="0" lvl="0" indent="0" algn="l" rtl="0">
                        <a:spcBef>
                          <a:spcPts val="0"/>
                        </a:spcBef>
                        <a:spcAft>
                          <a:spcPts val="0"/>
                        </a:spcAft>
                        <a:buNone/>
                      </a:pPr>
                      <a:r>
                        <a:rPr lang="en" sz="1200" u="sng">
                          <a:latin typeface="Lato"/>
                          <a:ea typeface="Lato"/>
                          <a:cs typeface="Lato"/>
                          <a:sym typeface="Lato"/>
                        </a:rPr>
                        <a:t>Major Item:</a:t>
                      </a:r>
                      <a:endParaRPr sz="1200" u="sng">
                        <a:latin typeface="Lato"/>
                        <a:ea typeface="Lato"/>
                        <a:cs typeface="Lato"/>
                        <a:sym typeface="Lato"/>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u="sng">
                          <a:latin typeface="Lato"/>
                          <a:ea typeface="Lato"/>
                          <a:cs typeface="Lato"/>
                          <a:sym typeface="Lato"/>
                        </a:rPr>
                        <a:t>Description</a:t>
                      </a:r>
                      <a:endParaRPr sz="1200" u="sng">
                        <a:latin typeface="Lato"/>
                        <a:ea typeface="Lato"/>
                        <a:cs typeface="Lato"/>
                        <a:sym typeface="Lato"/>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u="sng">
                          <a:latin typeface="Lato"/>
                          <a:ea typeface="Lato"/>
                          <a:cs typeface="Lato"/>
                          <a:sym typeface="Lato"/>
                        </a:rPr>
                        <a:t>Quantity</a:t>
                      </a:r>
                      <a:endParaRPr sz="1200" u="sng">
                        <a:latin typeface="Lato"/>
                        <a:ea typeface="Lato"/>
                        <a:cs typeface="Lato"/>
                        <a:sym typeface="Lato"/>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u="sng">
                          <a:latin typeface="Lato"/>
                          <a:ea typeface="Lato"/>
                          <a:cs typeface="Lato"/>
                          <a:sym typeface="Lato"/>
                        </a:rPr>
                        <a:t>Total Cost</a:t>
                      </a:r>
                      <a:endParaRPr sz="1200" u="sng">
                        <a:latin typeface="Lato"/>
                        <a:ea typeface="Lato"/>
                        <a:cs typeface="Lato"/>
                        <a:sym typeface="Lato"/>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u="sng">
                          <a:latin typeface="Lato"/>
                          <a:ea typeface="Lato"/>
                          <a:cs typeface="Lato"/>
                          <a:sym typeface="Lato"/>
                        </a:rPr>
                        <a:t>Vendor</a:t>
                      </a:r>
                      <a:endParaRPr sz="1200" u="sng">
                        <a:latin typeface="Lato"/>
                        <a:ea typeface="Lato"/>
                        <a:cs typeface="Lato"/>
                        <a:sym typeface="Lato"/>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54500">
                <a:tc>
                  <a:txBody>
                    <a:bodyPr/>
                    <a:lstStyle/>
                    <a:p>
                      <a:pPr marL="0" lvl="0" indent="0" algn="l" rtl="0">
                        <a:spcBef>
                          <a:spcPts val="0"/>
                        </a:spcBef>
                        <a:spcAft>
                          <a:spcPts val="0"/>
                        </a:spcAft>
                        <a:buNone/>
                      </a:pPr>
                      <a:r>
                        <a:rPr lang="en" sz="1000">
                          <a:latin typeface="Lato"/>
                          <a:ea typeface="Lato"/>
                          <a:cs typeface="Lato"/>
                          <a:sym typeface="Lato"/>
                        </a:rPr>
                        <a:t>Force Tethers</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highlight>
                            <a:srgbClr val="FFFFFF"/>
                          </a:highlight>
                          <a:latin typeface="Lato"/>
                          <a:ea typeface="Lato"/>
                          <a:cs typeface="Lato"/>
                          <a:sym typeface="Lato"/>
                        </a:rPr>
                        <a:t>Low-Stretch Easy-Splice Rope—For Lifting</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Lato"/>
                          <a:ea typeface="Lato"/>
                          <a:cs typeface="Lato"/>
                          <a:sym typeface="Lato"/>
                        </a:rPr>
                        <a:t>1 x 25’ spool</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Lato"/>
                          <a:ea typeface="Lato"/>
                          <a:cs typeface="Lato"/>
                          <a:sym typeface="Lato"/>
                        </a:rPr>
                        <a:t>$70.00</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latin typeface="Lato"/>
                          <a:ea typeface="Lato"/>
                          <a:cs typeface="Lato"/>
                          <a:sym typeface="Lato"/>
                        </a:rPr>
                        <a:t>McMaster-Carr</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54500">
                <a:tc>
                  <a:txBody>
                    <a:bodyPr/>
                    <a:lstStyle/>
                    <a:p>
                      <a:pPr marL="0" lvl="0" indent="0" algn="l" rtl="0">
                        <a:spcBef>
                          <a:spcPts val="0"/>
                        </a:spcBef>
                        <a:spcAft>
                          <a:spcPts val="0"/>
                        </a:spcAft>
                        <a:buNone/>
                      </a:pPr>
                      <a:r>
                        <a:rPr lang="en" sz="1000">
                          <a:latin typeface="Lato"/>
                          <a:ea typeface="Lato"/>
                          <a:cs typeface="Lato"/>
                          <a:sym typeface="Lato"/>
                        </a:rPr>
                        <a:t>Weights</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latin typeface="Lato"/>
                          <a:ea typeface="Lato"/>
                          <a:cs typeface="Lato"/>
                          <a:sym typeface="Lato"/>
                        </a:rPr>
                        <a:t>50 lb Sandbags</a:t>
                      </a:r>
                      <a:endParaRPr sz="1000">
                        <a:highlight>
                          <a:srgbClr val="FFFFFF"/>
                        </a:highlight>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Lato"/>
                          <a:ea typeface="Lato"/>
                          <a:cs typeface="Lato"/>
                          <a:sym typeface="Lato"/>
                        </a:rPr>
                        <a:t>x9</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Lato"/>
                          <a:ea typeface="Lato"/>
                          <a:cs typeface="Lato"/>
                          <a:sym typeface="Lato"/>
                        </a:rPr>
                        <a:t>$35.82</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latin typeface="Lato"/>
                          <a:ea typeface="Lato"/>
                          <a:cs typeface="Lato"/>
                          <a:sym typeface="Lato"/>
                        </a:rPr>
                        <a:t>Lowe’s</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54500">
                <a:tc>
                  <a:txBody>
                    <a:bodyPr/>
                    <a:lstStyle/>
                    <a:p>
                      <a:pPr marL="0" lvl="0" indent="0" algn="l" rtl="0">
                        <a:spcBef>
                          <a:spcPts val="0"/>
                        </a:spcBef>
                        <a:spcAft>
                          <a:spcPts val="0"/>
                        </a:spcAft>
                        <a:buNone/>
                      </a:pPr>
                      <a:r>
                        <a:rPr lang="en" sz="1000">
                          <a:latin typeface="Lato"/>
                          <a:ea typeface="Lato"/>
                          <a:cs typeface="Lato"/>
                          <a:sym typeface="Lato"/>
                        </a:rPr>
                        <a:t>Platform Metal</a:t>
                      </a:r>
                      <a:endParaRPr sz="1000">
                        <a:latin typeface="Lato"/>
                        <a:ea typeface="Lato"/>
                        <a:cs typeface="Lato"/>
                        <a:sym typeface="Lato"/>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1000">
                          <a:highlight>
                            <a:srgbClr val="FFFFFF"/>
                          </a:highlight>
                          <a:latin typeface="Lato"/>
                          <a:ea typeface="Lato"/>
                          <a:cs typeface="Lato"/>
                          <a:sym typeface="Lato"/>
                        </a:rPr>
                        <a:t>4’x8’, .032" thick, Aluminum</a:t>
                      </a:r>
                      <a:endParaRPr sz="1000">
                        <a:latin typeface="Lato"/>
                        <a:ea typeface="Lato"/>
                        <a:cs typeface="Lato"/>
                        <a:sym typeface="Lato"/>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sz="1000">
                          <a:latin typeface="Lato"/>
                          <a:ea typeface="Lato"/>
                          <a:cs typeface="Lato"/>
                          <a:sym typeface="Lato"/>
                        </a:rPr>
                        <a:t>x1</a:t>
                      </a:r>
                      <a:endParaRPr sz="1000">
                        <a:latin typeface="Lato"/>
                        <a:ea typeface="Lato"/>
                        <a:cs typeface="Lato"/>
                        <a:sym typeface="Lato"/>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sz="1000">
                          <a:latin typeface="Lato"/>
                          <a:ea typeface="Lato"/>
                          <a:cs typeface="Lato"/>
                          <a:sym typeface="Lato"/>
                        </a:rPr>
                        <a:t>$137.23</a:t>
                      </a:r>
                      <a:endParaRPr sz="1000">
                        <a:latin typeface="Lato"/>
                        <a:ea typeface="Lato"/>
                        <a:cs typeface="Lato"/>
                        <a:sym typeface="Lato"/>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1000">
                          <a:latin typeface="Lato"/>
                          <a:ea typeface="Lato"/>
                          <a:cs typeface="Lato"/>
                          <a:sym typeface="Lato"/>
                        </a:rPr>
                        <a:t>Armor Steel</a:t>
                      </a:r>
                      <a:endParaRPr sz="1000">
                        <a:latin typeface="Lato"/>
                        <a:ea typeface="Lato"/>
                        <a:cs typeface="Lato"/>
                        <a:sym typeface="Lato"/>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3"/>
                  </a:ext>
                </a:extLst>
              </a:tr>
              <a:tr h="354500">
                <a:tc>
                  <a:txBody>
                    <a:bodyPr/>
                    <a:lstStyle/>
                    <a:p>
                      <a:pPr marL="0" lvl="0" indent="0" algn="l" rtl="0">
                        <a:spcBef>
                          <a:spcPts val="0"/>
                        </a:spcBef>
                        <a:spcAft>
                          <a:spcPts val="0"/>
                        </a:spcAft>
                        <a:buNone/>
                      </a:pPr>
                      <a:r>
                        <a:rPr lang="en" sz="1000">
                          <a:latin typeface="Lato"/>
                          <a:ea typeface="Lato"/>
                          <a:cs typeface="Lato"/>
                          <a:sym typeface="Lato"/>
                        </a:rPr>
                        <a:t>Platform Wood</a:t>
                      </a:r>
                      <a:endParaRPr sz="10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000">
                          <a:highlight>
                            <a:srgbClr val="FFFFFF"/>
                          </a:highlight>
                          <a:latin typeface="Lato"/>
                          <a:ea typeface="Lato"/>
                          <a:cs typeface="Lato"/>
                          <a:sym typeface="Lato"/>
                        </a:rPr>
                        <a:t>4’x8’ Southern Yellow Pine</a:t>
                      </a:r>
                      <a:endParaRPr sz="100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sz="1000">
                          <a:latin typeface="Lato"/>
                          <a:ea typeface="Lato"/>
                          <a:cs typeface="Lato"/>
                          <a:sym typeface="Lato"/>
                        </a:rPr>
                        <a:t>x2</a:t>
                      </a:r>
                      <a:endParaRPr sz="100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sz="1000">
                          <a:latin typeface="Lato"/>
                          <a:ea typeface="Lato"/>
                          <a:cs typeface="Lato"/>
                          <a:sym typeface="Lato"/>
                        </a:rPr>
                        <a:t>$74.36</a:t>
                      </a:r>
                      <a:endParaRPr sz="10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000">
                          <a:latin typeface="Lato"/>
                          <a:ea typeface="Lato"/>
                          <a:cs typeface="Lato"/>
                          <a:sym typeface="Lato"/>
                        </a:rPr>
                        <a:t>HomeDepot</a:t>
                      </a:r>
                      <a:endParaRPr sz="1000">
                        <a:latin typeface="Lato"/>
                        <a:ea typeface="Lato"/>
                        <a:cs typeface="Lato"/>
                        <a:sym typeface="Lato"/>
                      </a:endParaRPr>
                    </a:p>
                  </a:txBody>
                  <a:tcPr marL="91425" marR="91425" marT="91425" marB="91425"/>
                </a:tc>
                <a:extLst>
                  <a:ext uri="{0D108BD9-81ED-4DB2-BD59-A6C34878D82A}">
                    <a16:rowId xmlns:a16="http://schemas.microsoft.com/office/drawing/2014/main" val="10004"/>
                  </a:ext>
                </a:extLst>
              </a:tr>
              <a:tr h="478250">
                <a:tc>
                  <a:txBody>
                    <a:bodyPr/>
                    <a:lstStyle/>
                    <a:p>
                      <a:pPr marL="0" lvl="0" indent="0" algn="l" rtl="0">
                        <a:spcBef>
                          <a:spcPts val="0"/>
                        </a:spcBef>
                        <a:spcAft>
                          <a:spcPts val="0"/>
                        </a:spcAft>
                        <a:buNone/>
                      </a:pPr>
                      <a:r>
                        <a:rPr lang="en" sz="1000">
                          <a:latin typeface="Lato"/>
                          <a:ea typeface="Lato"/>
                          <a:cs typeface="Lato"/>
                          <a:sym typeface="Lato"/>
                        </a:rPr>
                        <a:t>Slewing Bearing</a:t>
                      </a:r>
                      <a:endParaRPr sz="1000">
                        <a:latin typeface="Lato"/>
                        <a:ea typeface="Lato"/>
                        <a:cs typeface="Lato"/>
                        <a:sym typeface="Lato"/>
                      </a:endParaRPr>
                    </a:p>
                  </a:txBody>
                  <a:tcPr marL="91425" marR="91425" marT="91425" marB="91425"/>
                </a:tc>
                <a:tc>
                  <a:txBody>
                    <a:bodyPr/>
                    <a:lstStyle/>
                    <a:p>
                      <a:pPr marL="0" lvl="0" indent="0" algn="l" rtl="0">
                        <a:lnSpc>
                          <a:spcPct val="130000"/>
                        </a:lnSpc>
                        <a:spcBef>
                          <a:spcPts val="0"/>
                        </a:spcBef>
                        <a:spcAft>
                          <a:spcPts val="0"/>
                        </a:spcAft>
                        <a:buNone/>
                      </a:pPr>
                      <a:r>
                        <a:rPr lang="en" sz="1000">
                          <a:latin typeface="Lato"/>
                          <a:ea typeface="Lato"/>
                          <a:cs typeface="Lato"/>
                          <a:sym typeface="Lato"/>
                        </a:rPr>
                        <a:t>Ring Bearing: Aluminum,30mm Inside Dia,100mm Outside Dia, 29mm Wd</a:t>
                      </a:r>
                      <a:endParaRPr sz="100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sz="1000">
                          <a:latin typeface="Lato"/>
                          <a:ea typeface="Lato"/>
                          <a:cs typeface="Lato"/>
                          <a:sym typeface="Lato"/>
                        </a:rPr>
                        <a:t>x1</a:t>
                      </a:r>
                      <a:endParaRPr sz="100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sz="1000">
                          <a:latin typeface="Lato"/>
                          <a:ea typeface="Lato"/>
                          <a:cs typeface="Lato"/>
                          <a:sym typeface="Lato"/>
                        </a:rPr>
                        <a:t>$238.00</a:t>
                      </a:r>
                      <a:endParaRPr sz="10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000">
                          <a:latin typeface="Lato"/>
                          <a:ea typeface="Lato"/>
                          <a:cs typeface="Lato"/>
                          <a:sym typeface="Lato"/>
                        </a:rPr>
                        <a:t>Grainger</a:t>
                      </a:r>
                      <a:endParaRPr sz="1000">
                        <a:latin typeface="Lato"/>
                        <a:ea typeface="Lato"/>
                        <a:cs typeface="Lato"/>
                        <a:sym typeface="Lato"/>
                      </a:endParaRPr>
                    </a:p>
                  </a:txBody>
                  <a:tcPr marL="91425" marR="91425" marT="91425" marB="91425"/>
                </a:tc>
                <a:extLst>
                  <a:ext uri="{0D108BD9-81ED-4DB2-BD59-A6C34878D82A}">
                    <a16:rowId xmlns:a16="http://schemas.microsoft.com/office/drawing/2014/main" val="10005"/>
                  </a:ext>
                </a:extLst>
              </a:tr>
              <a:tr h="354500">
                <a:tc>
                  <a:txBody>
                    <a:bodyPr/>
                    <a:lstStyle/>
                    <a:p>
                      <a:pPr marL="0" lvl="0" indent="0" algn="l" rtl="0">
                        <a:spcBef>
                          <a:spcPts val="0"/>
                        </a:spcBef>
                        <a:spcAft>
                          <a:spcPts val="0"/>
                        </a:spcAft>
                        <a:buNone/>
                      </a:pPr>
                      <a:r>
                        <a:rPr lang="en" sz="1000">
                          <a:latin typeface="Lato"/>
                          <a:ea typeface="Lato"/>
                          <a:cs typeface="Lato"/>
                          <a:sym typeface="Lato"/>
                        </a:rPr>
                        <a:t>Ball Bearing Castors</a:t>
                      </a:r>
                      <a:endParaRPr sz="10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000">
                          <a:highlight>
                            <a:srgbClr val="FFFFFF"/>
                          </a:highlight>
                          <a:latin typeface="Lato"/>
                          <a:ea typeface="Lato"/>
                          <a:cs typeface="Lato"/>
                          <a:sym typeface="Lato"/>
                        </a:rPr>
                        <a:t>286 lbs Heavy Duty Stainless Steel Ball Transfer Unit</a:t>
                      </a:r>
                      <a:endParaRPr sz="100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sz="1000">
                          <a:latin typeface="Lato"/>
                          <a:ea typeface="Lato"/>
                          <a:cs typeface="Lato"/>
                          <a:sym typeface="Lato"/>
                        </a:rPr>
                        <a:t>x3</a:t>
                      </a:r>
                      <a:endParaRPr sz="100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sz="1000">
                          <a:latin typeface="Lato"/>
                          <a:ea typeface="Lato"/>
                          <a:cs typeface="Lato"/>
                          <a:sym typeface="Lato"/>
                        </a:rPr>
                        <a:t>$65.25</a:t>
                      </a:r>
                      <a:endParaRPr sz="10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000">
                          <a:latin typeface="Lato"/>
                          <a:ea typeface="Lato"/>
                          <a:cs typeface="Lato"/>
                          <a:sym typeface="Lato"/>
                        </a:rPr>
                        <a:t>VXB Ball Bearings</a:t>
                      </a:r>
                      <a:endParaRPr sz="1000">
                        <a:latin typeface="Lato"/>
                        <a:ea typeface="Lato"/>
                        <a:cs typeface="Lato"/>
                        <a:sym typeface="Lato"/>
                      </a:endParaRPr>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sp>
        <p:nvSpPr>
          <p:cNvPr id="1431" name="Google Shape;1431;p9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Cost Plan Major Items BOM </a:t>
            </a:r>
            <a:r>
              <a:rPr lang="en" sz="1822">
                <a:solidFill>
                  <a:srgbClr val="595959"/>
                </a:solidFill>
              </a:rPr>
              <a:t>(Electrical and Human Factors)</a:t>
            </a:r>
            <a:endParaRPr sz="1822">
              <a:solidFill>
                <a:srgbClr val="595959"/>
              </a:solidFill>
            </a:endParaRPr>
          </a:p>
        </p:txBody>
      </p:sp>
      <p:sp>
        <p:nvSpPr>
          <p:cNvPr id="1432" name="Google Shape;1432;p9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67</a:t>
            </a:fld>
            <a:endParaRPr/>
          </a:p>
        </p:txBody>
      </p:sp>
      <p:graphicFrame>
        <p:nvGraphicFramePr>
          <p:cNvPr id="1433" name="Google Shape;1433;p91"/>
          <p:cNvGraphicFramePr/>
          <p:nvPr/>
        </p:nvGraphicFramePr>
        <p:xfrm>
          <a:off x="952500" y="1312028"/>
          <a:ext cx="3000000" cy="3000000"/>
        </p:xfrm>
        <a:graphic>
          <a:graphicData uri="http://schemas.openxmlformats.org/drawingml/2006/table">
            <a:tbl>
              <a:tblPr>
                <a:noFill/>
                <a:tableStyleId>{75D779DE-6FEA-427D-A255-51E7C69A2D2E}</a:tableStyleId>
              </a:tblPr>
              <a:tblGrid>
                <a:gridCol w="1447800">
                  <a:extLst>
                    <a:ext uri="{9D8B030D-6E8A-4147-A177-3AD203B41FA5}">
                      <a16:colId xmlns:a16="http://schemas.microsoft.com/office/drawing/2014/main" val="20000"/>
                    </a:ext>
                  </a:extLst>
                </a:gridCol>
                <a:gridCol w="2449525">
                  <a:extLst>
                    <a:ext uri="{9D8B030D-6E8A-4147-A177-3AD203B41FA5}">
                      <a16:colId xmlns:a16="http://schemas.microsoft.com/office/drawing/2014/main" val="20001"/>
                    </a:ext>
                  </a:extLst>
                </a:gridCol>
                <a:gridCol w="835025">
                  <a:extLst>
                    <a:ext uri="{9D8B030D-6E8A-4147-A177-3AD203B41FA5}">
                      <a16:colId xmlns:a16="http://schemas.microsoft.com/office/drawing/2014/main" val="20002"/>
                    </a:ext>
                  </a:extLst>
                </a:gridCol>
                <a:gridCol w="105885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tblGrid>
              <a:tr h="448000">
                <a:tc>
                  <a:txBody>
                    <a:bodyPr/>
                    <a:lstStyle/>
                    <a:p>
                      <a:pPr marL="0" lvl="0" indent="0" algn="l" rtl="0">
                        <a:spcBef>
                          <a:spcPts val="0"/>
                        </a:spcBef>
                        <a:spcAft>
                          <a:spcPts val="0"/>
                        </a:spcAft>
                        <a:buNone/>
                      </a:pPr>
                      <a:r>
                        <a:rPr lang="en" sz="1200" u="sng">
                          <a:latin typeface="Lato"/>
                          <a:ea typeface="Lato"/>
                          <a:cs typeface="Lato"/>
                          <a:sym typeface="Lato"/>
                        </a:rPr>
                        <a:t>Major Item:</a:t>
                      </a:r>
                      <a:endParaRPr sz="1200" u="sng">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u="sng">
                          <a:latin typeface="Lato"/>
                          <a:ea typeface="Lato"/>
                          <a:cs typeface="Lato"/>
                          <a:sym typeface="Lato"/>
                        </a:rPr>
                        <a:t>Description</a:t>
                      </a:r>
                      <a:endParaRPr sz="1200" u="sng">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u="sng">
                          <a:latin typeface="Lato"/>
                          <a:ea typeface="Lato"/>
                          <a:cs typeface="Lato"/>
                          <a:sym typeface="Lato"/>
                        </a:rPr>
                        <a:t>Quantity</a:t>
                      </a:r>
                      <a:endParaRPr sz="1200" u="sng">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u="sng">
                          <a:latin typeface="Lato"/>
                          <a:ea typeface="Lato"/>
                          <a:cs typeface="Lato"/>
                          <a:sym typeface="Lato"/>
                        </a:rPr>
                        <a:t>Total Cost</a:t>
                      </a:r>
                      <a:endParaRPr sz="1200" u="sng">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u="sng">
                          <a:latin typeface="Lato"/>
                          <a:ea typeface="Lato"/>
                          <a:cs typeface="Lato"/>
                          <a:sym typeface="Lato"/>
                        </a:rPr>
                        <a:t>Vendor</a:t>
                      </a:r>
                      <a:endParaRPr sz="1200" u="sng">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448000">
                <a:tc>
                  <a:txBody>
                    <a:bodyPr/>
                    <a:lstStyle/>
                    <a:p>
                      <a:pPr marL="0" lvl="0" indent="0" algn="l" rtl="0">
                        <a:spcBef>
                          <a:spcPts val="0"/>
                        </a:spcBef>
                        <a:spcAft>
                          <a:spcPts val="0"/>
                        </a:spcAft>
                        <a:buNone/>
                      </a:pPr>
                      <a:r>
                        <a:rPr lang="en" sz="1000">
                          <a:latin typeface="Lato"/>
                          <a:ea typeface="Lato"/>
                          <a:cs typeface="Lato"/>
                          <a:sym typeface="Lato"/>
                        </a:rPr>
                        <a:t>Linear Actuators</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highlight>
                            <a:srgbClr val="FFFFFF"/>
                          </a:highlight>
                          <a:latin typeface="Lato"/>
                          <a:ea typeface="Lato"/>
                          <a:cs typeface="Lato"/>
                          <a:sym typeface="Lato"/>
                        </a:rPr>
                        <a:t>ZLN-40 Linear Actuator</a:t>
                      </a:r>
                      <a:endParaRPr sz="1000">
                        <a:highlight>
                          <a:srgbClr val="FFFFFF"/>
                        </a:highlight>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Lato"/>
                          <a:ea typeface="Lato"/>
                          <a:cs typeface="Lato"/>
                          <a:sym typeface="Lato"/>
                        </a:rPr>
                        <a:t>x2</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Lato"/>
                          <a:ea typeface="Lato"/>
                          <a:cs typeface="Lato"/>
                          <a:sym typeface="Lato"/>
                        </a:rPr>
                        <a:t>$354.22</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latin typeface="Lato"/>
                          <a:ea typeface="Lato"/>
                          <a:cs typeface="Lato"/>
                          <a:sym typeface="Lato"/>
                        </a:rPr>
                        <a:t>Drylin Drive Technology</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48000">
                <a:tc>
                  <a:txBody>
                    <a:bodyPr/>
                    <a:lstStyle/>
                    <a:p>
                      <a:pPr marL="0" lvl="0" indent="0" algn="l" rtl="0">
                        <a:spcBef>
                          <a:spcPts val="0"/>
                        </a:spcBef>
                        <a:spcAft>
                          <a:spcPts val="0"/>
                        </a:spcAft>
                        <a:buNone/>
                      </a:pPr>
                      <a:r>
                        <a:rPr lang="en" sz="1000">
                          <a:latin typeface="Lato"/>
                          <a:ea typeface="Lato"/>
                          <a:cs typeface="Lato"/>
                          <a:sym typeface="Lato"/>
                        </a:rPr>
                        <a:t>Angle Sensors</a:t>
                      </a:r>
                      <a:endParaRPr sz="1000">
                        <a:latin typeface="Lato"/>
                        <a:ea typeface="Lato"/>
                        <a:cs typeface="Lato"/>
                        <a:sym typeface="Lato"/>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1000">
                          <a:highlight>
                            <a:srgbClr val="FFFFFF"/>
                          </a:highlight>
                          <a:latin typeface="Lato"/>
                          <a:ea typeface="Lato"/>
                          <a:cs typeface="Lato"/>
                          <a:sym typeface="Lato"/>
                        </a:rPr>
                        <a:t>1-Axis Evaluation Kit, Flexible bidirectional sensor</a:t>
                      </a:r>
                      <a:endParaRPr sz="1000">
                        <a:latin typeface="Lato"/>
                        <a:ea typeface="Lato"/>
                        <a:cs typeface="Lato"/>
                        <a:sym typeface="Lato"/>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sz="1000">
                          <a:latin typeface="Lato"/>
                          <a:ea typeface="Lato"/>
                          <a:cs typeface="Lato"/>
                          <a:sym typeface="Lato"/>
                        </a:rPr>
                        <a:t>x2</a:t>
                      </a:r>
                      <a:endParaRPr sz="1000">
                        <a:latin typeface="Lato"/>
                        <a:ea typeface="Lato"/>
                        <a:cs typeface="Lato"/>
                        <a:sym typeface="Lato"/>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sz="1000">
                          <a:latin typeface="Lato"/>
                          <a:ea typeface="Lato"/>
                          <a:cs typeface="Lato"/>
                          <a:sym typeface="Lato"/>
                        </a:rPr>
                        <a:t>$199.98</a:t>
                      </a:r>
                      <a:endParaRPr sz="1000">
                        <a:latin typeface="Lato"/>
                        <a:ea typeface="Lato"/>
                        <a:cs typeface="Lato"/>
                        <a:sym typeface="Lato"/>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1000">
                          <a:latin typeface="Lato"/>
                          <a:ea typeface="Lato"/>
                          <a:cs typeface="Lato"/>
                          <a:sym typeface="Lato"/>
                        </a:rPr>
                        <a:t>Bendlabs</a:t>
                      </a:r>
                      <a:endParaRPr sz="1000">
                        <a:latin typeface="Lato"/>
                        <a:ea typeface="Lato"/>
                        <a:cs typeface="Lato"/>
                        <a:sym typeface="Lato"/>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2"/>
                  </a:ext>
                </a:extLst>
              </a:tr>
              <a:tr h="537575">
                <a:tc>
                  <a:txBody>
                    <a:bodyPr/>
                    <a:lstStyle/>
                    <a:p>
                      <a:pPr marL="0" lvl="0" indent="0" algn="l" rtl="0">
                        <a:spcBef>
                          <a:spcPts val="0"/>
                        </a:spcBef>
                        <a:spcAft>
                          <a:spcPts val="0"/>
                        </a:spcAft>
                        <a:buNone/>
                      </a:pPr>
                      <a:r>
                        <a:rPr lang="en" sz="1000">
                          <a:latin typeface="Lato"/>
                          <a:ea typeface="Lato"/>
                          <a:cs typeface="Lato"/>
                          <a:sym typeface="Lato"/>
                        </a:rPr>
                        <a:t>Arduino</a:t>
                      </a:r>
                      <a:endParaRPr sz="10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000">
                          <a:highlight>
                            <a:srgbClr val="FFFFFF"/>
                          </a:highlight>
                          <a:latin typeface="Lato"/>
                          <a:ea typeface="Lato"/>
                          <a:cs typeface="Lato"/>
                          <a:sym typeface="Lato"/>
                        </a:rPr>
                        <a:t>Arduino Portenta H7 Dual Core Microcontroller</a:t>
                      </a:r>
                      <a:endParaRPr sz="100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sz="1000">
                          <a:latin typeface="Lato"/>
                          <a:ea typeface="Lato"/>
                          <a:cs typeface="Lato"/>
                          <a:sym typeface="Lato"/>
                        </a:rPr>
                        <a:t>x1</a:t>
                      </a:r>
                      <a:endParaRPr sz="100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sz="1000">
                          <a:latin typeface="Lato"/>
                          <a:ea typeface="Lato"/>
                          <a:cs typeface="Lato"/>
                          <a:sym typeface="Lato"/>
                        </a:rPr>
                        <a:t>$103.40</a:t>
                      </a:r>
                      <a:endParaRPr sz="10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000">
                          <a:latin typeface="Lato"/>
                          <a:ea typeface="Lato"/>
                          <a:cs typeface="Lato"/>
                          <a:sym typeface="Lato"/>
                        </a:rPr>
                        <a:t>Arduino</a:t>
                      </a:r>
                      <a:endParaRPr sz="1000">
                        <a:latin typeface="Lato"/>
                        <a:ea typeface="Lato"/>
                        <a:cs typeface="Lato"/>
                        <a:sym typeface="Lato"/>
                      </a:endParaRPr>
                    </a:p>
                  </a:txBody>
                  <a:tcPr marL="91425" marR="91425" marT="91425" marB="91425"/>
                </a:tc>
                <a:extLst>
                  <a:ext uri="{0D108BD9-81ED-4DB2-BD59-A6C34878D82A}">
                    <a16:rowId xmlns:a16="http://schemas.microsoft.com/office/drawing/2014/main" val="10003"/>
                  </a:ext>
                </a:extLst>
              </a:tr>
              <a:tr h="500425">
                <a:tc>
                  <a:txBody>
                    <a:bodyPr/>
                    <a:lstStyle/>
                    <a:p>
                      <a:pPr marL="0" lvl="0" indent="0" algn="l" rtl="0">
                        <a:spcBef>
                          <a:spcPts val="0"/>
                        </a:spcBef>
                        <a:spcAft>
                          <a:spcPts val="0"/>
                        </a:spcAft>
                        <a:buNone/>
                      </a:pPr>
                      <a:r>
                        <a:rPr lang="en" sz="1000">
                          <a:latin typeface="Lato"/>
                          <a:ea typeface="Lato"/>
                          <a:cs typeface="Lato"/>
                          <a:sym typeface="Lato"/>
                        </a:rPr>
                        <a:t>Stepper Motors</a:t>
                      </a:r>
                      <a:endParaRPr sz="10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000">
                          <a:highlight>
                            <a:srgbClr val="FFFFFF"/>
                          </a:highlight>
                          <a:latin typeface="Lato"/>
                          <a:ea typeface="Lato"/>
                          <a:cs typeface="Lato"/>
                          <a:sym typeface="Lato"/>
                        </a:rPr>
                        <a:t>TB67S249FTG Stepper Motor Driver Carrier - Full Breakout 47V at 1.7 A, NEMA 17</a:t>
                      </a:r>
                      <a:endParaRPr sz="100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sz="1000">
                          <a:latin typeface="Lato"/>
                          <a:ea typeface="Lato"/>
                          <a:cs typeface="Lato"/>
                          <a:sym typeface="Lato"/>
                        </a:rPr>
                        <a:t>x2</a:t>
                      </a:r>
                      <a:endParaRPr sz="100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sz="1000">
                          <a:latin typeface="Lato"/>
                          <a:ea typeface="Lato"/>
                          <a:cs typeface="Lato"/>
                          <a:sym typeface="Lato"/>
                        </a:rPr>
                        <a:t>$23.90</a:t>
                      </a:r>
                      <a:endParaRPr sz="10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000">
                          <a:latin typeface="Lato"/>
                          <a:ea typeface="Lato"/>
                          <a:cs typeface="Lato"/>
                          <a:sym typeface="Lato"/>
                        </a:rPr>
                        <a:t>Pololu</a:t>
                      </a:r>
                      <a:endParaRPr sz="1000">
                        <a:latin typeface="Lato"/>
                        <a:ea typeface="Lato"/>
                        <a:cs typeface="Lato"/>
                        <a:sym typeface="Lato"/>
                      </a:endParaRPr>
                    </a:p>
                  </a:txBody>
                  <a:tcPr marL="91425" marR="91425" marT="91425" marB="91425"/>
                </a:tc>
                <a:extLst>
                  <a:ext uri="{0D108BD9-81ED-4DB2-BD59-A6C34878D82A}">
                    <a16:rowId xmlns:a16="http://schemas.microsoft.com/office/drawing/2014/main" val="10004"/>
                  </a:ext>
                </a:extLst>
              </a:tr>
              <a:tr h="448000">
                <a:tc>
                  <a:txBody>
                    <a:bodyPr/>
                    <a:lstStyle/>
                    <a:p>
                      <a:pPr marL="0" lvl="0" indent="0" algn="l" rtl="0">
                        <a:spcBef>
                          <a:spcPts val="0"/>
                        </a:spcBef>
                        <a:spcAft>
                          <a:spcPts val="0"/>
                        </a:spcAft>
                        <a:buNone/>
                      </a:pPr>
                      <a:r>
                        <a:rPr lang="en" sz="1000">
                          <a:latin typeface="Lato"/>
                          <a:ea typeface="Lato"/>
                          <a:cs typeface="Lato"/>
                          <a:sym typeface="Lato"/>
                        </a:rPr>
                        <a:t>Mattress Topper</a:t>
                      </a:r>
                      <a:endParaRPr sz="10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000">
                          <a:highlight>
                            <a:srgbClr val="FFFFFF"/>
                          </a:highlight>
                          <a:latin typeface="Lato"/>
                          <a:ea typeface="Lato"/>
                          <a:cs typeface="Lato"/>
                          <a:sym typeface="Lato"/>
                        </a:rPr>
                        <a:t>Polyurethane foam, 2”x 22” x 22”</a:t>
                      </a:r>
                      <a:endParaRPr sz="100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sz="1000">
                          <a:latin typeface="Lato"/>
                          <a:ea typeface="Lato"/>
                          <a:cs typeface="Lato"/>
                          <a:sym typeface="Lato"/>
                        </a:rPr>
                        <a:t>x2</a:t>
                      </a:r>
                      <a:endParaRPr sz="100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sz="1000">
                          <a:latin typeface="Lato"/>
                          <a:ea typeface="Lato"/>
                          <a:cs typeface="Lato"/>
                          <a:sym typeface="Lato"/>
                        </a:rPr>
                        <a:t>$17.96</a:t>
                      </a:r>
                      <a:endParaRPr sz="10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000">
                          <a:latin typeface="Lato"/>
                          <a:ea typeface="Lato"/>
                          <a:cs typeface="Lato"/>
                          <a:sym typeface="Lato"/>
                        </a:rPr>
                        <a:t>HomeDepot</a:t>
                      </a:r>
                      <a:endParaRPr sz="1000">
                        <a:latin typeface="Lato"/>
                        <a:ea typeface="Lato"/>
                        <a:cs typeface="Lato"/>
                        <a:sym typeface="Lato"/>
                      </a:endParaRPr>
                    </a:p>
                  </a:txBody>
                  <a:tcPr marL="91425" marR="91425" marT="91425" marB="91425"/>
                </a:tc>
                <a:extLst>
                  <a:ext uri="{0D108BD9-81ED-4DB2-BD59-A6C34878D82A}">
                    <a16:rowId xmlns:a16="http://schemas.microsoft.com/office/drawing/2014/main" val="10005"/>
                  </a:ext>
                </a:extLst>
              </a:tr>
              <a:tr h="448000">
                <a:tc>
                  <a:txBody>
                    <a:bodyPr/>
                    <a:lstStyle/>
                    <a:p>
                      <a:pPr marL="0" lvl="0" indent="0" algn="l" rtl="0">
                        <a:spcBef>
                          <a:spcPts val="0"/>
                        </a:spcBef>
                        <a:spcAft>
                          <a:spcPts val="0"/>
                        </a:spcAft>
                        <a:buNone/>
                      </a:pPr>
                      <a:r>
                        <a:rPr lang="en" sz="1000">
                          <a:latin typeface="Lato"/>
                          <a:ea typeface="Lato"/>
                          <a:cs typeface="Lato"/>
                          <a:sym typeface="Lato"/>
                        </a:rPr>
                        <a:t>Support Surface Mat</a:t>
                      </a:r>
                      <a:endParaRPr sz="10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000">
                          <a:highlight>
                            <a:srgbClr val="FFFFFF"/>
                          </a:highlight>
                          <a:latin typeface="Lato"/>
                          <a:ea typeface="Lato"/>
                          <a:cs typeface="Lato"/>
                          <a:sym typeface="Lato"/>
                        </a:rPr>
                        <a:t>Plywood Board</a:t>
                      </a:r>
                      <a:endParaRPr sz="1000">
                        <a:highlight>
                          <a:srgbClr val="FFFFFF"/>
                        </a:highlight>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sz="1000">
                          <a:latin typeface="Lato"/>
                          <a:ea typeface="Lato"/>
                          <a:cs typeface="Lato"/>
                          <a:sym typeface="Lato"/>
                        </a:rPr>
                        <a:t>x1</a:t>
                      </a:r>
                      <a:endParaRPr sz="100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sz="1000">
                          <a:latin typeface="Lato"/>
                          <a:ea typeface="Lato"/>
                          <a:cs typeface="Lato"/>
                          <a:sym typeface="Lato"/>
                        </a:rPr>
                        <a:t>$37.00</a:t>
                      </a:r>
                      <a:endParaRPr sz="10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000">
                          <a:latin typeface="Lato"/>
                          <a:ea typeface="Lato"/>
                          <a:cs typeface="Lato"/>
                          <a:sym typeface="Lato"/>
                        </a:rPr>
                        <a:t>HomeDepot</a:t>
                      </a:r>
                      <a:endParaRPr sz="1000">
                        <a:latin typeface="Lato"/>
                        <a:ea typeface="Lato"/>
                        <a:cs typeface="Lato"/>
                        <a:sym typeface="Lato"/>
                      </a:endParaRPr>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9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Cost Plan Current Budget Outlook Spreadsheet</a:t>
            </a:r>
            <a:endParaRPr/>
          </a:p>
        </p:txBody>
      </p:sp>
      <p:graphicFrame>
        <p:nvGraphicFramePr>
          <p:cNvPr id="1439" name="Google Shape;1439;p92"/>
          <p:cNvGraphicFramePr/>
          <p:nvPr/>
        </p:nvGraphicFramePr>
        <p:xfrm>
          <a:off x="1865525" y="1168050"/>
          <a:ext cx="3000000" cy="3000000"/>
        </p:xfrm>
        <a:graphic>
          <a:graphicData uri="http://schemas.openxmlformats.org/drawingml/2006/table">
            <a:tbl>
              <a:tblPr>
                <a:noFill/>
                <a:tableStyleId>{75D779DE-6FEA-427D-A255-51E7C69A2D2E}</a:tableStyleId>
              </a:tblPr>
              <a:tblGrid>
                <a:gridCol w="1085600">
                  <a:extLst>
                    <a:ext uri="{9D8B030D-6E8A-4147-A177-3AD203B41FA5}">
                      <a16:colId xmlns:a16="http://schemas.microsoft.com/office/drawing/2014/main" val="20000"/>
                    </a:ext>
                  </a:extLst>
                </a:gridCol>
                <a:gridCol w="783950">
                  <a:extLst>
                    <a:ext uri="{9D8B030D-6E8A-4147-A177-3AD203B41FA5}">
                      <a16:colId xmlns:a16="http://schemas.microsoft.com/office/drawing/2014/main" val="20001"/>
                    </a:ext>
                  </a:extLst>
                </a:gridCol>
                <a:gridCol w="924250">
                  <a:extLst>
                    <a:ext uri="{9D8B030D-6E8A-4147-A177-3AD203B41FA5}">
                      <a16:colId xmlns:a16="http://schemas.microsoft.com/office/drawing/2014/main" val="20002"/>
                    </a:ext>
                  </a:extLst>
                </a:gridCol>
                <a:gridCol w="1278800">
                  <a:extLst>
                    <a:ext uri="{9D8B030D-6E8A-4147-A177-3AD203B41FA5}">
                      <a16:colId xmlns:a16="http://schemas.microsoft.com/office/drawing/2014/main" val="20003"/>
                    </a:ext>
                  </a:extLst>
                </a:gridCol>
                <a:gridCol w="1340350">
                  <a:extLst>
                    <a:ext uri="{9D8B030D-6E8A-4147-A177-3AD203B41FA5}">
                      <a16:colId xmlns:a16="http://schemas.microsoft.com/office/drawing/2014/main" val="20004"/>
                    </a:ext>
                  </a:extLst>
                </a:gridCol>
              </a:tblGrid>
              <a:tr h="558775">
                <a:tc>
                  <a:txBody>
                    <a:bodyPr/>
                    <a:lstStyle/>
                    <a:p>
                      <a:pPr marL="0" lvl="0" indent="0" algn="l" rtl="0">
                        <a:spcBef>
                          <a:spcPts val="0"/>
                        </a:spcBef>
                        <a:spcAft>
                          <a:spcPts val="0"/>
                        </a:spcAft>
                        <a:buNone/>
                      </a:pPr>
                      <a:r>
                        <a:rPr lang="en" sz="1100" u="sng"/>
                        <a:t>Category</a:t>
                      </a:r>
                      <a:endParaRPr sz="1100" u="sng"/>
                    </a:p>
                  </a:txBody>
                  <a:tcPr marL="91425" marR="91425" marT="91425" marB="91425"/>
                </a:tc>
                <a:tc>
                  <a:txBody>
                    <a:bodyPr/>
                    <a:lstStyle/>
                    <a:p>
                      <a:pPr marL="0" lvl="0" indent="0" algn="l" rtl="0">
                        <a:spcBef>
                          <a:spcPts val="0"/>
                        </a:spcBef>
                        <a:spcAft>
                          <a:spcPts val="0"/>
                        </a:spcAft>
                        <a:buNone/>
                      </a:pPr>
                      <a:r>
                        <a:rPr lang="en" sz="1100" u="sng"/>
                        <a:t>Fall Budget</a:t>
                      </a:r>
                      <a:endParaRPr sz="1100" u="sng"/>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1100" u="sng"/>
                        <a:t>Fall Cost Estimate</a:t>
                      </a:r>
                      <a:endParaRPr sz="1100" u="sng"/>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u="sng"/>
                        <a:t>Current Cost</a:t>
                      </a:r>
                      <a:endParaRPr sz="1100" u="sng"/>
                    </a:p>
                    <a:p>
                      <a:pPr marL="0" lvl="0" indent="0" algn="l" rtl="0">
                        <a:spcBef>
                          <a:spcPts val="0"/>
                        </a:spcBef>
                        <a:spcAft>
                          <a:spcPts val="0"/>
                        </a:spcAft>
                        <a:buNone/>
                      </a:pPr>
                      <a:r>
                        <a:rPr lang="en" sz="1000"/>
                        <a:t>(as of 2/14/22)</a:t>
                      </a:r>
                      <a:endParaRPr sz="1000" u="sng"/>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u="sng"/>
                        <a:t>Remaining Margin </a:t>
                      </a:r>
                      <a:endParaRPr sz="1100" u="sng"/>
                    </a:p>
                    <a:p>
                      <a:pPr marL="0" lvl="0" indent="0" algn="l" rtl="0">
                        <a:spcBef>
                          <a:spcPts val="0"/>
                        </a:spcBef>
                        <a:spcAft>
                          <a:spcPts val="0"/>
                        </a:spcAft>
                        <a:buNone/>
                      </a:pPr>
                      <a:r>
                        <a:rPr lang="en" sz="1000"/>
                        <a:t>(as of 2/14/22)</a:t>
                      </a:r>
                      <a:endParaRPr sz="1000" u="sng"/>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518125">
                <a:tc>
                  <a:txBody>
                    <a:bodyPr/>
                    <a:lstStyle/>
                    <a:p>
                      <a:pPr marL="0" lvl="0" indent="0" algn="l" rtl="0">
                        <a:spcBef>
                          <a:spcPts val="0"/>
                        </a:spcBef>
                        <a:spcAft>
                          <a:spcPts val="0"/>
                        </a:spcAft>
                        <a:buNone/>
                      </a:pPr>
                      <a:r>
                        <a:rPr lang="en" sz="1100"/>
                        <a:t>Structural Material</a:t>
                      </a:r>
                      <a:endParaRPr sz="1100"/>
                    </a:p>
                  </a:txBody>
                  <a:tcPr marL="91425" marR="91425" marT="91425" marB="91425"/>
                </a:tc>
                <a:tc>
                  <a:txBody>
                    <a:bodyPr/>
                    <a:lstStyle/>
                    <a:p>
                      <a:pPr marL="0" lvl="0" indent="0" algn="ctr" rtl="0">
                        <a:spcBef>
                          <a:spcPts val="0"/>
                        </a:spcBef>
                        <a:spcAft>
                          <a:spcPts val="0"/>
                        </a:spcAft>
                        <a:buNone/>
                      </a:pPr>
                      <a:r>
                        <a:rPr lang="en" sz="1100"/>
                        <a:t>$2,250</a:t>
                      </a:r>
                      <a:endParaRPr sz="1100"/>
                    </a:p>
                  </a:txBody>
                  <a:tcPr marL="91425" marR="91425" marT="91425" marB="91425"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sz="1100"/>
                        <a:t>$1,847</a:t>
                      </a:r>
                      <a:endParaRPr sz="11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100"/>
                        <a:t>$2,482</a:t>
                      </a:r>
                      <a:endParaRPr sz="11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100"/>
                        <a:t>-$232</a:t>
                      </a:r>
                      <a:endParaRPr sz="11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518125">
                <a:tc>
                  <a:txBody>
                    <a:bodyPr/>
                    <a:lstStyle/>
                    <a:p>
                      <a:pPr marL="0" lvl="0" indent="0" algn="l" rtl="0">
                        <a:spcBef>
                          <a:spcPts val="0"/>
                        </a:spcBef>
                        <a:spcAft>
                          <a:spcPts val="0"/>
                        </a:spcAft>
                        <a:buNone/>
                      </a:pPr>
                      <a:r>
                        <a:rPr lang="en" sz="1100"/>
                        <a:t>Electronic Components</a:t>
                      </a:r>
                      <a:endParaRPr sz="1100"/>
                    </a:p>
                  </a:txBody>
                  <a:tcPr marL="91425" marR="91425" marT="91425" marB="91425"/>
                </a:tc>
                <a:tc>
                  <a:txBody>
                    <a:bodyPr/>
                    <a:lstStyle/>
                    <a:p>
                      <a:pPr marL="0" lvl="0" indent="0" algn="ctr" rtl="0">
                        <a:spcBef>
                          <a:spcPts val="0"/>
                        </a:spcBef>
                        <a:spcAft>
                          <a:spcPts val="0"/>
                        </a:spcAft>
                        <a:buNone/>
                      </a:pPr>
                      <a:r>
                        <a:rPr lang="en" sz="1100"/>
                        <a:t>$1,300</a:t>
                      </a:r>
                      <a:endParaRPr sz="1100"/>
                    </a:p>
                  </a:txBody>
                  <a:tcPr marL="91425" marR="91425" marT="91425" marB="91425"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sz="1100"/>
                        <a:t>$1,253</a:t>
                      </a:r>
                      <a:endParaRPr sz="11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100"/>
                        <a:t>$1,053</a:t>
                      </a:r>
                      <a:endParaRPr sz="11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100"/>
                        <a:t>$247</a:t>
                      </a:r>
                      <a:endParaRPr sz="11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685775">
                <a:tc>
                  <a:txBody>
                    <a:bodyPr/>
                    <a:lstStyle/>
                    <a:p>
                      <a:pPr marL="0" lvl="0" indent="0" algn="l" rtl="0">
                        <a:spcBef>
                          <a:spcPts val="0"/>
                        </a:spcBef>
                        <a:spcAft>
                          <a:spcPts val="0"/>
                        </a:spcAft>
                        <a:buNone/>
                      </a:pPr>
                      <a:r>
                        <a:rPr lang="en" sz="1100"/>
                        <a:t>Loading Application</a:t>
                      </a:r>
                      <a:endParaRPr sz="1100"/>
                    </a:p>
                    <a:p>
                      <a:pPr marL="0" lvl="0" indent="0" algn="l" rtl="0">
                        <a:spcBef>
                          <a:spcPts val="0"/>
                        </a:spcBef>
                        <a:spcAft>
                          <a:spcPts val="0"/>
                        </a:spcAft>
                        <a:buNone/>
                      </a:pPr>
                      <a:r>
                        <a:rPr lang="en" sz="1100"/>
                        <a:t>Systems </a:t>
                      </a:r>
                      <a:endParaRPr sz="1100"/>
                    </a:p>
                  </a:txBody>
                  <a:tcPr marL="91425" marR="91425" marT="91425" marB="91425"/>
                </a:tc>
                <a:tc>
                  <a:txBody>
                    <a:bodyPr/>
                    <a:lstStyle/>
                    <a:p>
                      <a:pPr marL="0" lvl="0" indent="0" algn="ctr" rtl="0">
                        <a:spcBef>
                          <a:spcPts val="0"/>
                        </a:spcBef>
                        <a:spcAft>
                          <a:spcPts val="0"/>
                        </a:spcAft>
                        <a:buNone/>
                      </a:pPr>
                      <a:r>
                        <a:rPr lang="en" sz="1100"/>
                        <a:t>$1,500</a:t>
                      </a:r>
                      <a:endParaRPr sz="1100"/>
                    </a:p>
                  </a:txBody>
                  <a:tcPr marL="91425" marR="91425" marT="91425" marB="91425"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sz="1100"/>
                        <a:t>$1,372</a:t>
                      </a:r>
                      <a:endParaRPr sz="11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100"/>
                        <a:t>$700</a:t>
                      </a:r>
                      <a:endParaRPr sz="11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100"/>
                        <a:t>$800</a:t>
                      </a:r>
                      <a:endParaRPr sz="11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518125">
                <a:tc>
                  <a:txBody>
                    <a:bodyPr/>
                    <a:lstStyle/>
                    <a:p>
                      <a:pPr marL="0" lvl="0" indent="0" algn="l" rtl="0">
                        <a:spcBef>
                          <a:spcPts val="0"/>
                        </a:spcBef>
                        <a:spcAft>
                          <a:spcPts val="0"/>
                        </a:spcAft>
                        <a:buNone/>
                      </a:pPr>
                      <a:r>
                        <a:rPr lang="en" sz="1100"/>
                        <a:t>Actuator System</a:t>
                      </a:r>
                      <a:endParaRPr sz="1100"/>
                    </a:p>
                  </a:txBody>
                  <a:tcPr marL="91425" marR="91425" marT="91425" marB="91425"/>
                </a:tc>
                <a:tc>
                  <a:txBody>
                    <a:bodyPr/>
                    <a:lstStyle/>
                    <a:p>
                      <a:pPr marL="0" lvl="0" indent="0" algn="ctr" rtl="0">
                        <a:spcBef>
                          <a:spcPts val="0"/>
                        </a:spcBef>
                        <a:spcAft>
                          <a:spcPts val="0"/>
                        </a:spcAft>
                        <a:buNone/>
                      </a:pPr>
                      <a:r>
                        <a:rPr lang="en" sz="1100"/>
                        <a:t>$750</a:t>
                      </a:r>
                      <a:endParaRPr sz="1100"/>
                    </a:p>
                  </a:txBody>
                  <a:tcPr marL="91425" marR="91425" marT="91425" marB="91425"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sz="1100"/>
                        <a:t>$602</a:t>
                      </a:r>
                      <a:endParaRPr sz="11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100"/>
                        <a:t>$533</a:t>
                      </a:r>
                      <a:endParaRPr sz="11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100"/>
                        <a:t>$217</a:t>
                      </a:r>
                      <a:endParaRPr sz="11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545825">
                <a:tc>
                  <a:txBody>
                    <a:bodyPr/>
                    <a:lstStyle/>
                    <a:p>
                      <a:pPr marL="0" lvl="0" indent="0" algn="l" rtl="0">
                        <a:spcBef>
                          <a:spcPts val="0"/>
                        </a:spcBef>
                        <a:spcAft>
                          <a:spcPts val="0"/>
                        </a:spcAft>
                        <a:buNone/>
                      </a:pPr>
                      <a:r>
                        <a:rPr lang="en" sz="1100"/>
                        <a:t>Safety Material</a:t>
                      </a:r>
                      <a:endParaRPr sz="1100"/>
                    </a:p>
                  </a:txBody>
                  <a:tcPr marL="91425" marR="91425" marT="91425" marB="91425"/>
                </a:tc>
                <a:tc>
                  <a:txBody>
                    <a:bodyPr/>
                    <a:lstStyle/>
                    <a:p>
                      <a:pPr marL="0" lvl="0" indent="0" algn="ctr" rtl="0">
                        <a:spcBef>
                          <a:spcPts val="0"/>
                        </a:spcBef>
                        <a:spcAft>
                          <a:spcPts val="0"/>
                        </a:spcAft>
                        <a:buNone/>
                      </a:pPr>
                      <a:r>
                        <a:rPr lang="en" sz="1100"/>
                        <a:t>$200</a:t>
                      </a:r>
                      <a:endParaRPr sz="1100"/>
                    </a:p>
                  </a:txBody>
                  <a:tcPr marL="91425" marR="91425" marT="91425" marB="91425"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sz="1100"/>
                        <a:t>$140</a:t>
                      </a:r>
                      <a:endParaRPr sz="11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100"/>
                        <a:t>$23</a:t>
                      </a:r>
                      <a:endParaRPr sz="11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100"/>
                        <a:t>$117</a:t>
                      </a:r>
                      <a:endParaRPr sz="11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463600">
                <a:tc>
                  <a:txBody>
                    <a:bodyPr/>
                    <a:lstStyle/>
                    <a:p>
                      <a:pPr marL="0" lvl="0" indent="0" algn="l" rtl="0">
                        <a:spcBef>
                          <a:spcPts val="0"/>
                        </a:spcBef>
                        <a:spcAft>
                          <a:spcPts val="0"/>
                        </a:spcAft>
                        <a:buNone/>
                      </a:pPr>
                      <a:r>
                        <a:rPr lang="en" sz="1100"/>
                        <a:t>Total</a:t>
                      </a:r>
                      <a:endParaRPr sz="1100"/>
                    </a:p>
                  </a:txBody>
                  <a:tcPr marL="91425" marR="91425" marT="91425" marB="91425"/>
                </a:tc>
                <a:tc>
                  <a:txBody>
                    <a:bodyPr/>
                    <a:lstStyle/>
                    <a:p>
                      <a:pPr marL="0" lvl="0" indent="0" algn="ctr" rtl="0">
                        <a:spcBef>
                          <a:spcPts val="0"/>
                        </a:spcBef>
                        <a:spcAft>
                          <a:spcPts val="0"/>
                        </a:spcAft>
                        <a:buNone/>
                      </a:pPr>
                      <a:r>
                        <a:rPr lang="en" sz="1100"/>
                        <a:t>$6,000</a:t>
                      </a:r>
                      <a:endParaRPr sz="1100"/>
                    </a:p>
                  </a:txBody>
                  <a:tcPr marL="91425" marR="91425" marT="91425" marB="91425"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sz="1100"/>
                        <a:t>$5,214</a:t>
                      </a:r>
                      <a:endParaRPr sz="11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100"/>
                        <a:t>$4,791</a:t>
                      </a:r>
                      <a:endParaRPr sz="11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100"/>
                        <a:t>$1,209</a:t>
                      </a:r>
                      <a:endParaRPr sz="11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440" name="Google Shape;1440;p9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9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References</a:t>
            </a:r>
            <a:endParaRPr/>
          </a:p>
        </p:txBody>
      </p:sp>
      <p:sp>
        <p:nvSpPr>
          <p:cNvPr id="1446" name="Google Shape;1446;p9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Levels of Success</a:t>
            </a:r>
            <a:endParaRPr/>
          </a:p>
        </p:txBody>
      </p:sp>
      <p:pic>
        <p:nvPicPr>
          <p:cNvPr id="229" name="Google Shape;229;p31"/>
          <p:cNvPicPr preferRelativeResize="0"/>
          <p:nvPr/>
        </p:nvPicPr>
        <p:blipFill>
          <a:blip r:embed="rId3">
            <a:alphaModFix/>
          </a:blip>
          <a:stretch>
            <a:fillRect/>
          </a:stretch>
        </p:blipFill>
        <p:spPr>
          <a:xfrm>
            <a:off x="1706463" y="1168050"/>
            <a:ext cx="5731082" cy="3670651"/>
          </a:xfrm>
          <a:prstGeom prst="rect">
            <a:avLst/>
          </a:prstGeom>
          <a:noFill/>
          <a:ln>
            <a:noFill/>
          </a:ln>
        </p:spPr>
      </p:pic>
      <p:sp>
        <p:nvSpPr>
          <p:cNvPr id="230" name="Google Shape;230;p3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1" name="Google Shape;1451;p94"/>
          <p:cNvSpPr txBox="1">
            <a:spLocks noGrp="1"/>
          </p:cNvSpPr>
          <p:nvPr>
            <p:ph type="title"/>
          </p:nvPr>
        </p:nvSpPr>
        <p:spPr>
          <a:xfrm>
            <a:off x="727650" y="498875"/>
            <a:ext cx="7688700" cy="6894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Presentation References</a:t>
            </a:r>
            <a:endParaRPr sz="2400"/>
          </a:p>
        </p:txBody>
      </p:sp>
      <p:sp>
        <p:nvSpPr>
          <p:cNvPr id="1452" name="Google Shape;1452;p94"/>
          <p:cNvSpPr txBox="1">
            <a:spLocks noGrp="1"/>
          </p:cNvSpPr>
          <p:nvPr>
            <p:ph type="body" idx="1"/>
          </p:nvPr>
        </p:nvSpPr>
        <p:spPr>
          <a:xfrm>
            <a:off x="701350" y="1408425"/>
            <a:ext cx="7688700" cy="34524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sz="1100">
                <a:solidFill>
                  <a:srgbClr val="000000"/>
                </a:solidFill>
              </a:rPr>
              <a:t>[1] Garcia, Mark. “Astronaut David Saint-Jacques Is Carried to a Medical Tent.” </a:t>
            </a:r>
            <a:r>
              <a:rPr lang="en" sz="1100" i="1">
                <a:solidFill>
                  <a:srgbClr val="000000"/>
                </a:solidFill>
              </a:rPr>
              <a:t>NASA</a:t>
            </a:r>
            <a:r>
              <a:rPr lang="en" sz="1100">
                <a:solidFill>
                  <a:srgbClr val="000000"/>
                </a:solidFill>
              </a:rPr>
              <a:t>, NASA, 25 June 2019, https://www.nasa.gov/image-feature/expedition-59-canadian-space-agency-astronaut-david-saint-jacques-is-carried-to-a. </a:t>
            </a:r>
            <a:endParaRPr sz="1100">
              <a:solidFill>
                <a:srgbClr val="000000"/>
              </a:solidFill>
            </a:endParaRPr>
          </a:p>
          <a:p>
            <a:pPr marL="0" lvl="0" indent="0" algn="l" rtl="0">
              <a:spcBef>
                <a:spcPts val="1200"/>
              </a:spcBef>
              <a:spcAft>
                <a:spcPts val="0"/>
              </a:spcAft>
              <a:buNone/>
            </a:pPr>
            <a:r>
              <a:rPr lang="en" sz="1100">
                <a:solidFill>
                  <a:srgbClr val="000000"/>
                </a:solidFill>
              </a:rPr>
              <a:t>[2] Mulavara, Ajitkumar P., et al. “Locomotor function after long-duration space flight: effects and motor learning during recovery.” \emph{Experimental Brain Research} vol. 202, no. 3, 2010, pp. 649-659 doi: 10.1007/s00221-010-2171-0.</a:t>
            </a:r>
            <a:endParaRPr sz="1100">
              <a:solidFill>
                <a:srgbClr val="000000"/>
              </a:solidFill>
            </a:endParaRPr>
          </a:p>
          <a:p>
            <a:pPr marL="0" lvl="0" indent="0" algn="l" rtl="0">
              <a:spcBef>
                <a:spcPts val="1200"/>
              </a:spcBef>
              <a:spcAft>
                <a:spcPts val="0"/>
              </a:spcAft>
              <a:buNone/>
            </a:pPr>
            <a:r>
              <a:rPr lang="en" sz="1100">
                <a:solidFill>
                  <a:srgbClr val="000000"/>
                </a:solidFill>
              </a:rPr>
              <a:t>[3] Mars, Kelli. “Analog Missions: Bed Rest Faqs.” </a:t>
            </a:r>
            <a:r>
              <a:rPr lang="en" sz="1100" i="1">
                <a:solidFill>
                  <a:srgbClr val="000000"/>
                </a:solidFill>
              </a:rPr>
              <a:t>NASA</a:t>
            </a:r>
            <a:r>
              <a:rPr lang="en" sz="1100">
                <a:solidFill>
                  <a:srgbClr val="000000"/>
                </a:solidFill>
              </a:rPr>
              <a:t>, NASA, 26 Mar. 2019, https://www.nasa.gov/analogs/envihab/bed-rest-faqs. </a:t>
            </a:r>
            <a:endParaRPr sz="1100">
              <a:solidFill>
                <a:srgbClr val="000000"/>
              </a:solidFill>
            </a:endParaRPr>
          </a:p>
          <a:p>
            <a:pPr marL="0" lvl="0" indent="0" algn="l" rtl="0">
              <a:spcBef>
                <a:spcPts val="1200"/>
              </a:spcBef>
              <a:spcAft>
                <a:spcPts val="0"/>
              </a:spcAft>
              <a:buNone/>
            </a:pPr>
            <a:r>
              <a:rPr lang="en" sz="1100">
                <a:solidFill>
                  <a:srgbClr val="000000"/>
                </a:solidFill>
              </a:rPr>
              <a:t>[4] McMaster-Carr,“Fibrous Rope”,</a:t>
            </a:r>
            <a:r>
              <a:rPr lang="en" sz="1100" i="1">
                <a:solidFill>
                  <a:srgbClr val="000000"/>
                </a:solidFill>
              </a:rPr>
              <a:t>McMaster-Carr</a:t>
            </a:r>
            <a:r>
              <a:rPr lang="en" sz="1100">
                <a:solidFill>
                  <a:srgbClr val="000000"/>
                </a:solidFill>
              </a:rPr>
              <a:t>,</a:t>
            </a:r>
            <a:r>
              <a:rPr lang="en" sz="1100" u="sng">
                <a:solidFill>
                  <a:srgbClr val="000000"/>
                </a:solidFill>
                <a:hlinkClick r:id="rId3">
                  <a:extLst>
                    <a:ext uri="{A12FA001-AC4F-418D-AE19-62706E023703}">
                      <ahyp:hlinkClr xmlns:ahyp="http://schemas.microsoft.com/office/drawing/2018/hyperlinkcolor" val="tx"/>
                    </a:ext>
                  </a:extLst>
                </a:hlinkClick>
              </a:rPr>
              <a:t>https://www.mcmaster.com/fibrous-rope/</a:t>
            </a:r>
            <a:endParaRPr sz="1100">
              <a:solidFill>
                <a:srgbClr val="000000"/>
              </a:solidFill>
            </a:endParaRPr>
          </a:p>
          <a:p>
            <a:pPr marL="0" lvl="0" indent="0" algn="l" rtl="0">
              <a:spcBef>
                <a:spcPts val="1200"/>
              </a:spcBef>
              <a:spcAft>
                <a:spcPts val="0"/>
              </a:spcAft>
              <a:buNone/>
            </a:pPr>
            <a:r>
              <a:rPr lang="en" sz="1100">
                <a:solidFill>
                  <a:srgbClr val="000000"/>
                </a:solidFill>
              </a:rPr>
              <a:t>[5] </a:t>
            </a:r>
            <a:r>
              <a:rPr lang="en" sz="1100" i="1">
                <a:solidFill>
                  <a:srgbClr val="000000"/>
                </a:solidFill>
              </a:rPr>
              <a:t>Densities of materials</a:t>
            </a:r>
            <a:r>
              <a:rPr lang="en" sz="1100">
                <a:solidFill>
                  <a:srgbClr val="000000"/>
                </a:solidFill>
              </a:rPr>
              <a:t>. Engineering ToolBox. (n.d.). Retrieved October 5, 2021, from https://www.engineeringtoolbox.com/density-materials-d_1652.html. </a:t>
            </a:r>
            <a:endParaRPr sz="1100">
              <a:solidFill>
                <a:srgbClr val="000000"/>
              </a:solidFill>
            </a:endParaRPr>
          </a:p>
          <a:p>
            <a:pPr marL="0" lvl="0" indent="0" algn="l" rtl="0">
              <a:spcBef>
                <a:spcPts val="1200"/>
              </a:spcBef>
              <a:spcAft>
                <a:spcPts val="0"/>
              </a:spcAft>
              <a:buNone/>
            </a:pPr>
            <a:r>
              <a:rPr lang="en" sz="1100">
                <a:solidFill>
                  <a:srgbClr val="000000"/>
                </a:solidFill>
              </a:rPr>
              <a:t>[6] Tleto. “Polyurethane Coefficient of Friction.” </a:t>
            </a:r>
            <a:r>
              <a:rPr lang="en" sz="1100" i="1">
                <a:solidFill>
                  <a:srgbClr val="000000"/>
                </a:solidFill>
              </a:rPr>
              <a:t>Gallagher Custom Polyurethane Molding</a:t>
            </a:r>
            <a:r>
              <a:rPr lang="en" sz="1100">
                <a:solidFill>
                  <a:srgbClr val="000000"/>
                </a:solidFill>
              </a:rPr>
              <a:t>, 29 Oct. 2020, https://gallaghercorp.com/polyurethane-coefficient-of-friction/. </a:t>
            </a:r>
            <a:endParaRPr sz="1100">
              <a:solidFill>
                <a:srgbClr val="000000"/>
              </a:solidFill>
            </a:endParaRPr>
          </a:p>
          <a:p>
            <a:pPr marL="0" lvl="0" indent="0" algn="l" rtl="0">
              <a:spcBef>
                <a:spcPts val="1200"/>
              </a:spcBef>
              <a:spcAft>
                <a:spcPts val="1200"/>
              </a:spcAft>
              <a:buNone/>
            </a:pPr>
            <a:r>
              <a:rPr lang="en" sz="1100">
                <a:solidFill>
                  <a:srgbClr val="000000"/>
                </a:solidFill>
              </a:rPr>
              <a:t>[7] NASA, “Human Integration Design Handbook (HIDH)”, NASA Special Publication SP-2010-3407-REV1, 2014.</a:t>
            </a:r>
            <a:endParaRPr sz="1100">
              <a:solidFill>
                <a:srgbClr val="000000"/>
              </a:solidFill>
            </a:endParaRPr>
          </a:p>
        </p:txBody>
      </p:sp>
      <p:sp>
        <p:nvSpPr>
          <p:cNvPr id="1453" name="Google Shape;1453;p9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sp>
        <p:nvSpPr>
          <p:cNvPr id="1458" name="Google Shape;1458;p95"/>
          <p:cNvSpPr txBox="1">
            <a:spLocks noGrp="1"/>
          </p:cNvSpPr>
          <p:nvPr>
            <p:ph type="title"/>
          </p:nvPr>
        </p:nvSpPr>
        <p:spPr>
          <a:xfrm>
            <a:off x="727650" y="445200"/>
            <a:ext cx="7688700" cy="7434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Presentation References</a:t>
            </a:r>
            <a:endParaRPr sz="2400"/>
          </a:p>
        </p:txBody>
      </p:sp>
      <p:sp>
        <p:nvSpPr>
          <p:cNvPr id="1459" name="Google Shape;1459;p95"/>
          <p:cNvSpPr txBox="1">
            <a:spLocks noGrp="1"/>
          </p:cNvSpPr>
          <p:nvPr>
            <p:ph type="body" idx="1"/>
          </p:nvPr>
        </p:nvSpPr>
        <p:spPr>
          <a:xfrm>
            <a:off x="701350" y="1408425"/>
            <a:ext cx="7688700" cy="34524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None/>
            </a:pPr>
            <a:r>
              <a:rPr lang="en" sz="1100">
                <a:solidFill>
                  <a:srgbClr val="000000"/>
                </a:solidFill>
              </a:rPr>
              <a:t>[8] “Friction and Friction Coefficients.” </a:t>
            </a:r>
            <a:r>
              <a:rPr lang="en" sz="1100" i="1">
                <a:solidFill>
                  <a:srgbClr val="000000"/>
                </a:solidFill>
              </a:rPr>
              <a:t>Engineering ToolBox</a:t>
            </a:r>
            <a:r>
              <a:rPr lang="en" sz="1100">
                <a:solidFill>
                  <a:srgbClr val="000000"/>
                </a:solidFill>
              </a:rPr>
              <a:t>, https://www.engineeringtoolbox.com/friction-coefficients-d_778.html. </a:t>
            </a:r>
            <a:endParaRPr sz="1100">
              <a:solidFill>
                <a:srgbClr val="000000"/>
              </a:solidFill>
            </a:endParaRPr>
          </a:p>
          <a:p>
            <a:pPr marL="0" lvl="0" indent="0" algn="l" rtl="0">
              <a:spcBef>
                <a:spcPts val="1200"/>
              </a:spcBef>
              <a:spcAft>
                <a:spcPts val="0"/>
              </a:spcAft>
              <a:buNone/>
            </a:pPr>
            <a:r>
              <a:rPr lang="en" sz="1100">
                <a:solidFill>
                  <a:srgbClr val="000000"/>
                </a:solidFill>
              </a:rPr>
              <a:t>[9] “Measuring Stepper Motor holding torque” </a:t>
            </a:r>
            <a:r>
              <a:rPr lang="en" sz="1100" u="sng">
                <a:solidFill>
                  <a:srgbClr val="000000"/>
                </a:solidFill>
                <a:hlinkClick r:id="rId3">
                  <a:extLst>
                    <a:ext uri="{A12FA001-AC4F-418D-AE19-62706E023703}">
                      <ahyp:hlinkClr xmlns:ahyp="http://schemas.microsoft.com/office/drawing/2018/hyperlinkcolor" val="tx"/>
                    </a:ext>
                  </a:extLst>
                </a:hlinkClick>
              </a:rPr>
              <a:t>https://www.applied-motion.com/news/2015/10/dynamic-torque-step-motor-sizing</a:t>
            </a:r>
            <a:endParaRPr sz="1100">
              <a:solidFill>
                <a:srgbClr val="000000"/>
              </a:solidFill>
            </a:endParaRPr>
          </a:p>
          <a:p>
            <a:pPr marL="0" lvl="0" indent="0" algn="l" rtl="0">
              <a:spcBef>
                <a:spcPts val="1200"/>
              </a:spcBef>
              <a:spcAft>
                <a:spcPts val="1200"/>
              </a:spcAft>
              <a:buNone/>
            </a:pPr>
            <a:r>
              <a:rPr lang="en" sz="1100">
                <a:solidFill>
                  <a:srgbClr val="000000"/>
                </a:solidFill>
              </a:rPr>
              <a:t>[10] Fryar CD, Carroll MD, Gu Q, Afful J, Ogden CL. “Anthropometric reference data for children and adults: United States, 2015–2018.” National Center for Health Statistics. Vital Health Stat 3(46). 2021.</a:t>
            </a:r>
            <a:endParaRPr sz="1100">
              <a:solidFill>
                <a:srgbClr val="000000"/>
              </a:solidFill>
            </a:endParaRPr>
          </a:p>
        </p:txBody>
      </p:sp>
      <p:sp>
        <p:nvSpPr>
          <p:cNvPr id="1460" name="Google Shape;1460;p9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71</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Levels of Success</a:t>
            </a:r>
            <a:endParaRPr/>
          </a:p>
        </p:txBody>
      </p:sp>
      <p:pic>
        <p:nvPicPr>
          <p:cNvPr id="236" name="Google Shape;236;p32"/>
          <p:cNvPicPr preferRelativeResize="0"/>
          <p:nvPr/>
        </p:nvPicPr>
        <p:blipFill>
          <a:blip r:embed="rId3">
            <a:alphaModFix/>
          </a:blip>
          <a:stretch>
            <a:fillRect/>
          </a:stretch>
        </p:blipFill>
        <p:spPr>
          <a:xfrm>
            <a:off x="2018325" y="1168051"/>
            <a:ext cx="5107349" cy="3837775"/>
          </a:xfrm>
          <a:prstGeom prst="rect">
            <a:avLst/>
          </a:prstGeom>
          <a:noFill/>
          <a:ln>
            <a:noFill/>
          </a:ln>
        </p:spPr>
      </p:pic>
      <p:sp>
        <p:nvSpPr>
          <p:cNvPr id="237" name="Google Shape;237;p3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41"/>
        <p:cNvGrpSpPr/>
        <p:nvPr/>
      </p:nvGrpSpPr>
      <p:grpSpPr>
        <a:xfrm>
          <a:off x="0" y="0"/>
          <a:ext cx="0" cy="0"/>
          <a:chOff x="0" y="0"/>
          <a:chExt cx="0" cy="0"/>
        </a:xfrm>
      </p:grpSpPr>
      <p:sp>
        <p:nvSpPr>
          <p:cNvPr id="242" name="Google Shape;242;p33"/>
          <p:cNvSpPr txBox="1"/>
          <p:nvPr/>
        </p:nvSpPr>
        <p:spPr>
          <a:xfrm>
            <a:off x="688925" y="1147347"/>
            <a:ext cx="1016100" cy="2193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00">
              <a:latin typeface="Lato"/>
              <a:ea typeface="Lato"/>
              <a:cs typeface="Lato"/>
              <a:sym typeface="Lato"/>
            </a:endParaRPr>
          </a:p>
        </p:txBody>
      </p:sp>
      <p:cxnSp>
        <p:nvCxnSpPr>
          <p:cNvPr id="243" name="Google Shape;243;p33"/>
          <p:cNvCxnSpPr/>
          <p:nvPr/>
        </p:nvCxnSpPr>
        <p:spPr>
          <a:xfrm>
            <a:off x="7265063" y="3000"/>
            <a:ext cx="0" cy="5137500"/>
          </a:xfrm>
          <a:prstGeom prst="straightConnector1">
            <a:avLst/>
          </a:prstGeom>
          <a:noFill/>
          <a:ln w="9525" cap="flat" cmpd="sng">
            <a:solidFill>
              <a:schemeClr val="dk2"/>
            </a:solidFill>
            <a:prstDash val="solid"/>
            <a:round/>
            <a:headEnd type="none" w="med" len="med"/>
            <a:tailEnd type="none" w="med" len="med"/>
          </a:ln>
        </p:spPr>
      </p:cxnSp>
      <p:cxnSp>
        <p:nvCxnSpPr>
          <p:cNvPr id="244" name="Google Shape;244;p33"/>
          <p:cNvCxnSpPr/>
          <p:nvPr/>
        </p:nvCxnSpPr>
        <p:spPr>
          <a:xfrm>
            <a:off x="3072488" y="3000"/>
            <a:ext cx="0" cy="5137500"/>
          </a:xfrm>
          <a:prstGeom prst="straightConnector1">
            <a:avLst/>
          </a:prstGeom>
          <a:noFill/>
          <a:ln w="9525" cap="flat" cmpd="sng">
            <a:solidFill>
              <a:schemeClr val="dk2"/>
            </a:solidFill>
            <a:prstDash val="solid"/>
            <a:round/>
            <a:headEnd type="none" w="med" len="med"/>
            <a:tailEnd type="none" w="med" len="med"/>
          </a:ln>
        </p:spPr>
      </p:cxnSp>
      <p:cxnSp>
        <p:nvCxnSpPr>
          <p:cNvPr id="245" name="Google Shape;245;p33"/>
          <p:cNvCxnSpPr/>
          <p:nvPr/>
        </p:nvCxnSpPr>
        <p:spPr>
          <a:xfrm>
            <a:off x="1412113" y="3000"/>
            <a:ext cx="0" cy="5137500"/>
          </a:xfrm>
          <a:prstGeom prst="straightConnector1">
            <a:avLst/>
          </a:prstGeom>
          <a:noFill/>
          <a:ln w="9525" cap="flat" cmpd="sng">
            <a:solidFill>
              <a:schemeClr val="dk2"/>
            </a:solidFill>
            <a:prstDash val="solid"/>
            <a:round/>
            <a:headEnd type="none" w="med" len="med"/>
            <a:tailEnd type="none" w="med" len="med"/>
          </a:ln>
        </p:spPr>
      </p:cxnSp>
      <p:sp>
        <p:nvSpPr>
          <p:cNvPr id="246" name="Google Shape;246;p33"/>
          <p:cNvSpPr txBox="1"/>
          <p:nvPr/>
        </p:nvSpPr>
        <p:spPr>
          <a:xfrm>
            <a:off x="13" y="594025"/>
            <a:ext cx="14121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Lato"/>
                <a:ea typeface="Lato"/>
                <a:cs typeface="Lato"/>
                <a:sym typeface="Lato"/>
              </a:rPr>
              <a:t>Prep</a:t>
            </a:r>
            <a:endParaRPr sz="1800">
              <a:latin typeface="Lato"/>
              <a:ea typeface="Lato"/>
              <a:cs typeface="Lato"/>
              <a:sym typeface="Lato"/>
            </a:endParaRPr>
          </a:p>
        </p:txBody>
      </p:sp>
      <p:sp>
        <p:nvSpPr>
          <p:cNvPr id="247" name="Google Shape;247;p33"/>
          <p:cNvSpPr txBox="1"/>
          <p:nvPr/>
        </p:nvSpPr>
        <p:spPr>
          <a:xfrm>
            <a:off x="3055163" y="515213"/>
            <a:ext cx="4201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Lato"/>
                <a:ea typeface="Lato"/>
                <a:cs typeface="Lato"/>
                <a:sym typeface="Lato"/>
              </a:rPr>
              <a:t>Use</a:t>
            </a:r>
            <a:endParaRPr sz="1800">
              <a:latin typeface="Lato"/>
              <a:ea typeface="Lato"/>
              <a:cs typeface="Lato"/>
              <a:sym typeface="Lato"/>
            </a:endParaRPr>
          </a:p>
        </p:txBody>
      </p:sp>
      <p:sp>
        <p:nvSpPr>
          <p:cNvPr id="248" name="Google Shape;248;p33"/>
          <p:cNvSpPr txBox="1"/>
          <p:nvPr/>
        </p:nvSpPr>
        <p:spPr>
          <a:xfrm>
            <a:off x="-3500" y="2870400"/>
            <a:ext cx="14121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Lato"/>
                <a:ea typeface="Lato"/>
                <a:cs typeface="Lato"/>
                <a:sym typeface="Lato"/>
              </a:rPr>
              <a:t>Loading mechanism is assembled and modified to take into account user’s mass and anthropomorphic data</a:t>
            </a:r>
            <a:endParaRPr sz="1000">
              <a:latin typeface="Lato"/>
              <a:ea typeface="Lato"/>
              <a:cs typeface="Lato"/>
              <a:sym typeface="Lato"/>
            </a:endParaRPr>
          </a:p>
        </p:txBody>
      </p:sp>
      <p:sp>
        <p:nvSpPr>
          <p:cNvPr id="249" name="Google Shape;249;p33"/>
          <p:cNvSpPr txBox="1"/>
          <p:nvPr/>
        </p:nvSpPr>
        <p:spPr>
          <a:xfrm>
            <a:off x="3079463" y="2870400"/>
            <a:ext cx="41532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Lato"/>
                <a:ea typeface="Lato"/>
                <a:cs typeface="Lato"/>
                <a:sym typeface="Lato"/>
              </a:rPr>
              <a:t>Tether base pulls in a direction normal to the stationary base and moves with the user’s general center of gravity as the user leans.</a:t>
            </a:r>
            <a:endParaRPr sz="1000">
              <a:latin typeface="Lato"/>
              <a:ea typeface="Lato"/>
              <a:cs typeface="Lato"/>
              <a:sym typeface="Lato"/>
            </a:endParaRPr>
          </a:p>
          <a:p>
            <a:pPr marL="0" lvl="0" indent="0" algn="l" rtl="0">
              <a:spcBef>
                <a:spcPts val="0"/>
              </a:spcBef>
              <a:spcAft>
                <a:spcPts val="0"/>
              </a:spcAft>
              <a:buNone/>
            </a:pPr>
            <a:endParaRPr sz="1000">
              <a:latin typeface="Lato"/>
              <a:ea typeface="Lato"/>
              <a:cs typeface="Lato"/>
              <a:sym typeface="Lato"/>
            </a:endParaRPr>
          </a:p>
          <a:p>
            <a:pPr marL="0" lvl="0" indent="0" algn="l" rtl="0">
              <a:spcBef>
                <a:spcPts val="0"/>
              </a:spcBef>
              <a:spcAft>
                <a:spcPts val="0"/>
              </a:spcAft>
              <a:buNone/>
            </a:pPr>
            <a:r>
              <a:rPr lang="en" sz="1000">
                <a:latin typeface="Lato"/>
                <a:ea typeface="Lato"/>
                <a:cs typeface="Lato"/>
                <a:sym typeface="Lato"/>
              </a:rPr>
              <a:t>Fail-safe mechanisms engage if user falls.</a:t>
            </a:r>
            <a:endParaRPr sz="1000">
              <a:latin typeface="Lato"/>
              <a:ea typeface="Lato"/>
              <a:cs typeface="Lato"/>
              <a:sym typeface="Lato"/>
            </a:endParaRPr>
          </a:p>
          <a:p>
            <a:pPr marL="0" lvl="0" indent="0" algn="l" rtl="0">
              <a:spcBef>
                <a:spcPts val="0"/>
              </a:spcBef>
              <a:spcAft>
                <a:spcPts val="0"/>
              </a:spcAft>
              <a:buNone/>
            </a:pPr>
            <a:endParaRPr sz="1000">
              <a:latin typeface="Lato"/>
              <a:ea typeface="Lato"/>
              <a:cs typeface="Lato"/>
              <a:sym typeface="Lato"/>
            </a:endParaRPr>
          </a:p>
          <a:p>
            <a:pPr marL="0" lvl="0" indent="0" algn="l" rtl="0">
              <a:spcBef>
                <a:spcPts val="0"/>
              </a:spcBef>
              <a:spcAft>
                <a:spcPts val="0"/>
              </a:spcAft>
              <a:buNone/>
            </a:pPr>
            <a:r>
              <a:rPr lang="en" sz="1000">
                <a:latin typeface="Lato"/>
                <a:ea typeface="Lato"/>
                <a:cs typeface="Lato"/>
                <a:sym typeface="Lato"/>
              </a:rPr>
              <a:t>Body angle, tether angle, and tether tension data is stored and displayed.</a:t>
            </a:r>
            <a:endParaRPr sz="1000">
              <a:latin typeface="Lato"/>
              <a:ea typeface="Lato"/>
              <a:cs typeface="Lato"/>
              <a:sym typeface="Lato"/>
            </a:endParaRPr>
          </a:p>
        </p:txBody>
      </p:sp>
      <p:sp>
        <p:nvSpPr>
          <p:cNvPr id="250" name="Google Shape;250;p33"/>
          <p:cNvSpPr/>
          <p:nvPr/>
        </p:nvSpPr>
        <p:spPr>
          <a:xfrm>
            <a:off x="2764100" y="4327188"/>
            <a:ext cx="3903300" cy="195300"/>
          </a:xfrm>
          <a:prstGeom prst="rightArrow">
            <a:avLst>
              <a:gd name="adj1" fmla="val 50000"/>
              <a:gd name="adj2"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3"/>
          <p:cNvSpPr/>
          <p:nvPr/>
        </p:nvSpPr>
        <p:spPr>
          <a:xfrm rot="-10798676">
            <a:off x="2767700" y="4717950"/>
            <a:ext cx="3896100" cy="195300"/>
          </a:xfrm>
          <a:prstGeom prst="rightArrow">
            <a:avLst>
              <a:gd name="adj1" fmla="val 50000"/>
              <a:gd name="adj2"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3"/>
          <p:cNvSpPr/>
          <p:nvPr/>
        </p:nvSpPr>
        <p:spPr>
          <a:xfrm>
            <a:off x="6852513" y="4349600"/>
            <a:ext cx="597900" cy="539700"/>
          </a:xfrm>
          <a:prstGeom prst="curvedLeftArrow">
            <a:avLst>
              <a:gd name="adj1" fmla="val 25000"/>
              <a:gd name="adj2" fmla="val 50000"/>
              <a:gd name="adj3" fmla="val 25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3"/>
          <p:cNvSpPr/>
          <p:nvPr/>
        </p:nvSpPr>
        <p:spPr>
          <a:xfrm rot="10800000">
            <a:off x="1981075" y="4312875"/>
            <a:ext cx="597900" cy="539700"/>
          </a:xfrm>
          <a:prstGeom prst="curvedLeftArrow">
            <a:avLst>
              <a:gd name="adj1" fmla="val 25000"/>
              <a:gd name="adj2" fmla="val 50000"/>
              <a:gd name="adj3" fmla="val 25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3"/>
          <p:cNvSpPr txBox="1"/>
          <p:nvPr/>
        </p:nvSpPr>
        <p:spPr>
          <a:xfrm>
            <a:off x="3073720" y="4382750"/>
            <a:ext cx="3282300" cy="47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Repeat</a:t>
            </a:r>
            <a:endParaRPr>
              <a:latin typeface="Lato"/>
              <a:ea typeface="Lato"/>
              <a:cs typeface="Lato"/>
              <a:sym typeface="Lato"/>
            </a:endParaRPr>
          </a:p>
        </p:txBody>
      </p:sp>
      <p:sp>
        <p:nvSpPr>
          <p:cNvPr id="255" name="Google Shape;255;p33"/>
          <p:cNvSpPr txBox="1"/>
          <p:nvPr/>
        </p:nvSpPr>
        <p:spPr>
          <a:xfrm>
            <a:off x="7237963" y="517013"/>
            <a:ext cx="19287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Lato"/>
                <a:ea typeface="Lato"/>
                <a:cs typeface="Lato"/>
                <a:sym typeface="Lato"/>
              </a:rPr>
              <a:t>Egress</a:t>
            </a:r>
            <a:endParaRPr sz="1800">
              <a:latin typeface="Lato"/>
              <a:ea typeface="Lato"/>
              <a:cs typeface="Lato"/>
              <a:sym typeface="Lato"/>
            </a:endParaRPr>
          </a:p>
        </p:txBody>
      </p:sp>
      <p:sp>
        <p:nvSpPr>
          <p:cNvPr id="256" name="Google Shape;256;p33"/>
          <p:cNvSpPr txBox="1"/>
          <p:nvPr/>
        </p:nvSpPr>
        <p:spPr>
          <a:xfrm>
            <a:off x="1394662" y="543838"/>
            <a:ext cx="1695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Lato"/>
                <a:ea typeface="Lato"/>
                <a:cs typeface="Lato"/>
                <a:sym typeface="Lato"/>
              </a:rPr>
              <a:t>Ingress</a:t>
            </a:r>
            <a:endParaRPr sz="1800">
              <a:latin typeface="Lato"/>
              <a:ea typeface="Lato"/>
              <a:cs typeface="Lato"/>
              <a:sym typeface="Lato"/>
            </a:endParaRPr>
          </a:p>
        </p:txBody>
      </p:sp>
      <p:sp>
        <p:nvSpPr>
          <p:cNvPr id="257" name="Google Shape;257;p33"/>
          <p:cNvSpPr txBox="1"/>
          <p:nvPr/>
        </p:nvSpPr>
        <p:spPr>
          <a:xfrm>
            <a:off x="1425125" y="2870400"/>
            <a:ext cx="1653300" cy="126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Lato"/>
                <a:ea typeface="Lato"/>
                <a:cs typeface="Lato"/>
                <a:sym typeface="Lato"/>
              </a:rPr>
              <a:t>User can get into loading system without standing, laying on their back OR their side. </a:t>
            </a:r>
            <a:endParaRPr sz="1000">
              <a:latin typeface="Lato"/>
              <a:ea typeface="Lato"/>
              <a:cs typeface="Lato"/>
              <a:sym typeface="Lato"/>
            </a:endParaRPr>
          </a:p>
          <a:p>
            <a:pPr marL="0" lvl="0" indent="0" algn="ctr" rtl="0">
              <a:spcBef>
                <a:spcPts val="0"/>
              </a:spcBef>
              <a:spcAft>
                <a:spcPts val="0"/>
              </a:spcAft>
              <a:buNone/>
            </a:pPr>
            <a:endParaRPr sz="1000">
              <a:latin typeface="Lato"/>
              <a:ea typeface="Lato"/>
              <a:cs typeface="Lato"/>
              <a:sym typeface="Lato"/>
            </a:endParaRPr>
          </a:p>
          <a:p>
            <a:pPr marL="0" lvl="0" indent="0" algn="ctr" rtl="0">
              <a:spcBef>
                <a:spcPts val="0"/>
              </a:spcBef>
              <a:spcAft>
                <a:spcPts val="0"/>
              </a:spcAft>
              <a:buNone/>
            </a:pPr>
            <a:r>
              <a:rPr lang="en" sz="1000">
                <a:latin typeface="Lato"/>
                <a:ea typeface="Lato"/>
                <a:cs typeface="Lato"/>
                <a:sym typeface="Lato"/>
              </a:rPr>
              <a:t>Harness is adjustable to user size.</a:t>
            </a:r>
            <a:endParaRPr sz="1000">
              <a:latin typeface="Lato"/>
              <a:ea typeface="Lato"/>
              <a:cs typeface="Lato"/>
              <a:sym typeface="Lato"/>
            </a:endParaRPr>
          </a:p>
        </p:txBody>
      </p:sp>
      <p:sp>
        <p:nvSpPr>
          <p:cNvPr id="258" name="Google Shape;258;p33"/>
          <p:cNvSpPr txBox="1"/>
          <p:nvPr/>
        </p:nvSpPr>
        <p:spPr>
          <a:xfrm>
            <a:off x="7233725" y="2879175"/>
            <a:ext cx="1873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Lato"/>
                <a:ea typeface="Lato"/>
                <a:cs typeface="Lato"/>
                <a:sym typeface="Lato"/>
              </a:rPr>
              <a:t>Harness is easily removed without need for the user to stand.</a:t>
            </a:r>
            <a:endParaRPr sz="1000">
              <a:latin typeface="Lato"/>
              <a:ea typeface="Lato"/>
              <a:cs typeface="Lato"/>
              <a:sym typeface="Lato"/>
            </a:endParaRPr>
          </a:p>
        </p:txBody>
      </p:sp>
      <p:sp>
        <p:nvSpPr>
          <p:cNvPr id="259" name="Google Shape;259;p33"/>
          <p:cNvSpPr/>
          <p:nvPr/>
        </p:nvSpPr>
        <p:spPr>
          <a:xfrm>
            <a:off x="593933" y="4521800"/>
            <a:ext cx="1164000" cy="195300"/>
          </a:xfrm>
          <a:prstGeom prst="rightArrow">
            <a:avLst>
              <a:gd name="adj1" fmla="val 50000"/>
              <a:gd name="adj2"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260;p33"/>
          <p:cNvGrpSpPr/>
          <p:nvPr/>
        </p:nvGrpSpPr>
        <p:grpSpPr>
          <a:xfrm>
            <a:off x="1557604" y="1055713"/>
            <a:ext cx="1369409" cy="1634313"/>
            <a:chOff x="1557604" y="1330313"/>
            <a:chExt cx="1369409" cy="1634313"/>
          </a:xfrm>
        </p:grpSpPr>
        <p:pic>
          <p:nvPicPr>
            <p:cNvPr id="261" name="Google Shape;261;p33"/>
            <p:cNvPicPr preferRelativeResize="0"/>
            <p:nvPr/>
          </p:nvPicPr>
          <p:blipFill>
            <a:blip r:embed="rId3">
              <a:alphaModFix/>
            </a:blip>
            <a:stretch>
              <a:fillRect/>
            </a:stretch>
          </p:blipFill>
          <p:spPr>
            <a:xfrm rot="-661252">
              <a:off x="1641735" y="1571703"/>
              <a:ext cx="1132628" cy="1291625"/>
            </a:xfrm>
            <a:prstGeom prst="rect">
              <a:avLst/>
            </a:prstGeom>
            <a:noFill/>
            <a:ln>
              <a:noFill/>
            </a:ln>
          </p:spPr>
        </p:pic>
        <p:pic>
          <p:nvPicPr>
            <p:cNvPr id="262" name="Google Shape;262;p33"/>
            <p:cNvPicPr preferRelativeResize="0"/>
            <p:nvPr/>
          </p:nvPicPr>
          <p:blipFill>
            <a:blip r:embed="rId4">
              <a:alphaModFix/>
            </a:blip>
            <a:stretch>
              <a:fillRect/>
            </a:stretch>
          </p:blipFill>
          <p:spPr>
            <a:xfrm rot="-4642517" flipH="1">
              <a:off x="1901150" y="1415304"/>
              <a:ext cx="613796" cy="1065003"/>
            </a:xfrm>
            <a:prstGeom prst="rect">
              <a:avLst/>
            </a:prstGeom>
            <a:noFill/>
            <a:ln>
              <a:noFill/>
            </a:ln>
          </p:spPr>
        </p:pic>
        <p:sp>
          <p:nvSpPr>
            <p:cNvPr id="263" name="Google Shape;263;p33"/>
            <p:cNvSpPr/>
            <p:nvPr/>
          </p:nvSpPr>
          <p:spPr>
            <a:xfrm rot="-6780885" flipH="1">
              <a:off x="2442868" y="1267401"/>
              <a:ext cx="36832" cy="81979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3"/>
            <p:cNvSpPr/>
            <p:nvPr/>
          </p:nvSpPr>
          <p:spPr>
            <a:xfrm rot="-4510483">
              <a:off x="2642441" y="1504635"/>
              <a:ext cx="406844" cy="60254"/>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3"/>
            <p:cNvSpPr/>
            <p:nvPr/>
          </p:nvSpPr>
          <p:spPr>
            <a:xfrm rot="-2406054">
              <a:off x="2343592" y="1803671"/>
              <a:ext cx="37259" cy="739169"/>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3"/>
            <p:cNvSpPr/>
            <p:nvPr/>
          </p:nvSpPr>
          <p:spPr>
            <a:xfrm rot="-4510483">
              <a:off x="2415041" y="2378785"/>
              <a:ext cx="406844" cy="60254"/>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3"/>
            <p:cNvSpPr/>
            <p:nvPr/>
          </p:nvSpPr>
          <p:spPr>
            <a:xfrm rot="-4491641">
              <a:off x="2787286" y="1504498"/>
              <a:ext cx="117166" cy="60544"/>
            </a:xfrm>
            <a:prstGeom prst="roundRect">
              <a:avLst>
                <a:gd name="adj" fmla="val 16667"/>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3"/>
            <p:cNvSpPr/>
            <p:nvPr/>
          </p:nvSpPr>
          <p:spPr>
            <a:xfrm rot="-4511898">
              <a:off x="2435544" y="1984035"/>
              <a:ext cx="571877" cy="60254"/>
            </a:xfrm>
            <a:prstGeom prst="rect">
              <a:avLst/>
            </a:prstGeom>
            <a:solidFill>
              <a:srgbClr val="5959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3"/>
            <p:cNvSpPr/>
            <p:nvPr/>
          </p:nvSpPr>
          <p:spPr>
            <a:xfrm rot="-4483857">
              <a:off x="2553519" y="2417839"/>
              <a:ext cx="108220" cy="58071"/>
            </a:xfrm>
            <a:prstGeom prst="roundRect">
              <a:avLst>
                <a:gd name="adj" fmla="val 16667"/>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3"/>
            <p:cNvSpPr/>
            <p:nvPr/>
          </p:nvSpPr>
          <p:spPr>
            <a:xfrm rot="-4603878">
              <a:off x="1982848" y="1834683"/>
              <a:ext cx="244425" cy="66148"/>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1" name="Google Shape;271;p33"/>
            <p:cNvPicPr preferRelativeResize="0"/>
            <p:nvPr/>
          </p:nvPicPr>
          <p:blipFill>
            <a:blip r:embed="rId5">
              <a:alphaModFix/>
            </a:blip>
            <a:stretch>
              <a:fillRect/>
            </a:stretch>
          </p:blipFill>
          <p:spPr>
            <a:xfrm rot="-5400000">
              <a:off x="2065980" y="1832732"/>
              <a:ext cx="78165" cy="70051"/>
            </a:xfrm>
            <a:prstGeom prst="rect">
              <a:avLst/>
            </a:prstGeom>
            <a:noFill/>
            <a:ln>
              <a:noFill/>
            </a:ln>
          </p:spPr>
        </p:pic>
      </p:grpSp>
      <p:grpSp>
        <p:nvGrpSpPr>
          <p:cNvPr id="272" name="Google Shape;272;p33"/>
          <p:cNvGrpSpPr/>
          <p:nvPr/>
        </p:nvGrpSpPr>
        <p:grpSpPr>
          <a:xfrm>
            <a:off x="102699" y="1147322"/>
            <a:ext cx="1163957" cy="1366089"/>
            <a:chOff x="88574" y="1401647"/>
            <a:chExt cx="1163957" cy="1366089"/>
          </a:xfrm>
        </p:grpSpPr>
        <p:pic>
          <p:nvPicPr>
            <p:cNvPr id="273" name="Google Shape;273;p33"/>
            <p:cNvPicPr preferRelativeResize="0"/>
            <p:nvPr/>
          </p:nvPicPr>
          <p:blipFill>
            <a:blip r:embed="rId3">
              <a:alphaModFix/>
            </a:blip>
            <a:stretch>
              <a:fillRect/>
            </a:stretch>
          </p:blipFill>
          <p:spPr>
            <a:xfrm rot="-650555">
              <a:off x="160369" y="1603278"/>
              <a:ext cx="962075" cy="1079985"/>
            </a:xfrm>
            <a:prstGeom prst="rect">
              <a:avLst/>
            </a:prstGeom>
            <a:noFill/>
            <a:ln>
              <a:noFill/>
            </a:ln>
          </p:spPr>
        </p:pic>
        <p:sp>
          <p:nvSpPr>
            <p:cNvPr id="274" name="Google Shape;274;p33"/>
            <p:cNvSpPr/>
            <p:nvPr/>
          </p:nvSpPr>
          <p:spPr>
            <a:xfrm rot="-8100000" flipH="1">
              <a:off x="1000790" y="1491415"/>
              <a:ext cx="35214" cy="458645"/>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3"/>
            <p:cNvSpPr/>
            <p:nvPr/>
          </p:nvSpPr>
          <p:spPr>
            <a:xfrm rot="-4496116">
              <a:off x="1013279" y="1546920"/>
              <a:ext cx="340502" cy="51153"/>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3"/>
            <p:cNvSpPr/>
            <p:nvPr/>
          </p:nvSpPr>
          <p:spPr>
            <a:xfrm rot="-794431">
              <a:off x="894677" y="1926806"/>
              <a:ext cx="31436" cy="432999"/>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3"/>
            <p:cNvSpPr/>
            <p:nvPr/>
          </p:nvSpPr>
          <p:spPr>
            <a:xfrm rot="-4496116">
              <a:off x="820005" y="2277570"/>
              <a:ext cx="340502" cy="51153"/>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3"/>
            <p:cNvSpPr/>
            <p:nvPr/>
          </p:nvSpPr>
          <p:spPr>
            <a:xfrm rot="-4473621">
              <a:off x="1134575" y="1546830"/>
              <a:ext cx="98038" cy="51444"/>
            </a:xfrm>
            <a:prstGeom prst="roundRect">
              <a:avLst>
                <a:gd name="adj" fmla="val 16667"/>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3"/>
            <p:cNvSpPr/>
            <p:nvPr/>
          </p:nvSpPr>
          <p:spPr>
            <a:xfrm rot="-4497172">
              <a:off x="838617" y="1947722"/>
              <a:ext cx="478403" cy="51153"/>
            </a:xfrm>
            <a:prstGeom prst="rect">
              <a:avLst/>
            </a:prstGeom>
            <a:solidFill>
              <a:srgbClr val="5959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3"/>
            <p:cNvSpPr/>
            <p:nvPr/>
          </p:nvSpPr>
          <p:spPr>
            <a:xfrm rot="-4466726">
              <a:off x="935759" y="2310322"/>
              <a:ext cx="90619" cy="49336"/>
            </a:xfrm>
            <a:prstGeom prst="roundRect">
              <a:avLst>
                <a:gd name="adj" fmla="val 16667"/>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3"/>
            <p:cNvSpPr/>
            <p:nvPr/>
          </p:nvSpPr>
          <p:spPr>
            <a:xfrm rot="-4590844">
              <a:off x="756793" y="1874961"/>
              <a:ext cx="204540" cy="56004"/>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 name="Google Shape;282;p33"/>
          <p:cNvGrpSpPr/>
          <p:nvPr/>
        </p:nvGrpSpPr>
        <p:grpSpPr>
          <a:xfrm>
            <a:off x="7384728" y="1184688"/>
            <a:ext cx="1597372" cy="1283963"/>
            <a:chOff x="7493628" y="1272163"/>
            <a:chExt cx="1597372" cy="1283963"/>
          </a:xfrm>
        </p:grpSpPr>
        <p:pic>
          <p:nvPicPr>
            <p:cNvPr id="283" name="Google Shape;283;p33"/>
            <p:cNvPicPr preferRelativeResize="0"/>
            <p:nvPr/>
          </p:nvPicPr>
          <p:blipFill>
            <a:blip r:embed="rId3">
              <a:alphaModFix/>
            </a:blip>
            <a:stretch>
              <a:fillRect/>
            </a:stretch>
          </p:blipFill>
          <p:spPr>
            <a:xfrm rot="11">
              <a:off x="7493628" y="1323094"/>
              <a:ext cx="1015956" cy="1233031"/>
            </a:xfrm>
            <a:prstGeom prst="rect">
              <a:avLst/>
            </a:prstGeom>
            <a:noFill/>
            <a:ln>
              <a:noFill/>
            </a:ln>
          </p:spPr>
        </p:pic>
        <p:pic>
          <p:nvPicPr>
            <p:cNvPr id="284" name="Google Shape;284;p33"/>
            <p:cNvPicPr preferRelativeResize="0"/>
            <p:nvPr/>
          </p:nvPicPr>
          <p:blipFill>
            <a:blip r:embed="rId4">
              <a:alphaModFix/>
            </a:blip>
            <a:stretch>
              <a:fillRect/>
            </a:stretch>
          </p:blipFill>
          <p:spPr>
            <a:xfrm rot="-5031575" flipH="1">
              <a:off x="7720048" y="1200071"/>
              <a:ext cx="562346" cy="933164"/>
            </a:xfrm>
            <a:prstGeom prst="rect">
              <a:avLst/>
            </a:prstGeom>
            <a:noFill/>
            <a:ln>
              <a:noFill/>
            </a:ln>
          </p:spPr>
        </p:pic>
        <p:sp>
          <p:nvSpPr>
            <p:cNvPr id="285" name="Google Shape;285;p33"/>
            <p:cNvSpPr/>
            <p:nvPr/>
          </p:nvSpPr>
          <p:spPr>
            <a:xfrm rot="-8082550" flipH="1">
              <a:off x="8794679" y="1381930"/>
              <a:ext cx="41791" cy="543907"/>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3"/>
            <p:cNvSpPr/>
            <p:nvPr/>
          </p:nvSpPr>
          <p:spPr>
            <a:xfrm rot="-4510483">
              <a:off x="8806428" y="1446485"/>
              <a:ext cx="406844" cy="60254"/>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3"/>
            <p:cNvSpPr/>
            <p:nvPr/>
          </p:nvSpPr>
          <p:spPr>
            <a:xfrm rot="-815159">
              <a:off x="8670004" y="1900595"/>
              <a:ext cx="37036" cy="517549"/>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3"/>
            <p:cNvSpPr/>
            <p:nvPr/>
          </p:nvSpPr>
          <p:spPr>
            <a:xfrm rot="-4510483">
              <a:off x="8579028" y="2320635"/>
              <a:ext cx="406844" cy="60254"/>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3"/>
            <p:cNvSpPr/>
            <p:nvPr/>
          </p:nvSpPr>
          <p:spPr>
            <a:xfrm rot="-4491641">
              <a:off x="8951274" y="1446348"/>
              <a:ext cx="117166" cy="60544"/>
            </a:xfrm>
            <a:prstGeom prst="roundRect">
              <a:avLst>
                <a:gd name="adj" fmla="val 16667"/>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3"/>
            <p:cNvSpPr/>
            <p:nvPr/>
          </p:nvSpPr>
          <p:spPr>
            <a:xfrm rot="-4511898">
              <a:off x="8599532" y="1925885"/>
              <a:ext cx="571877" cy="60254"/>
            </a:xfrm>
            <a:prstGeom prst="rect">
              <a:avLst/>
            </a:prstGeom>
            <a:solidFill>
              <a:srgbClr val="5959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3"/>
            <p:cNvSpPr/>
            <p:nvPr/>
          </p:nvSpPr>
          <p:spPr>
            <a:xfrm rot="-4483857">
              <a:off x="8717506" y="2359689"/>
              <a:ext cx="108220" cy="58071"/>
            </a:xfrm>
            <a:prstGeom prst="roundRect">
              <a:avLst>
                <a:gd name="adj" fmla="val 16667"/>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3"/>
            <p:cNvSpPr/>
            <p:nvPr/>
          </p:nvSpPr>
          <p:spPr>
            <a:xfrm rot="-4603878">
              <a:off x="8505961" y="1838908"/>
              <a:ext cx="244425" cy="66148"/>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 name="Google Shape;293;p33"/>
          <p:cNvGrpSpPr/>
          <p:nvPr/>
        </p:nvGrpSpPr>
        <p:grpSpPr>
          <a:xfrm>
            <a:off x="7450425" y="3525675"/>
            <a:ext cx="1782100" cy="1493450"/>
            <a:chOff x="7428400" y="3673700"/>
            <a:chExt cx="1782100" cy="1493450"/>
          </a:xfrm>
        </p:grpSpPr>
        <p:sp>
          <p:nvSpPr>
            <p:cNvPr id="294" name="Google Shape;294;p33"/>
            <p:cNvSpPr txBox="1"/>
            <p:nvPr/>
          </p:nvSpPr>
          <p:spPr>
            <a:xfrm>
              <a:off x="7781848" y="4144825"/>
              <a:ext cx="11058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Lato"/>
                  <a:ea typeface="Lato"/>
                  <a:cs typeface="Lato"/>
                  <a:sym typeface="Lato"/>
                </a:rPr>
                <a:t>= harness</a:t>
              </a:r>
              <a:endParaRPr sz="900">
                <a:latin typeface="Lato"/>
                <a:ea typeface="Lato"/>
                <a:cs typeface="Lato"/>
                <a:sym typeface="Lato"/>
              </a:endParaRPr>
            </a:p>
          </p:txBody>
        </p:sp>
        <p:sp>
          <p:nvSpPr>
            <p:cNvPr id="295" name="Google Shape;295;p33"/>
            <p:cNvSpPr txBox="1"/>
            <p:nvPr/>
          </p:nvSpPr>
          <p:spPr>
            <a:xfrm>
              <a:off x="7798401" y="4383950"/>
              <a:ext cx="10929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Lato"/>
                  <a:ea typeface="Lato"/>
                  <a:cs typeface="Lato"/>
                  <a:sym typeface="Lato"/>
                </a:rPr>
                <a:t>= tether</a:t>
              </a:r>
              <a:endParaRPr sz="900">
                <a:latin typeface="Lato"/>
                <a:ea typeface="Lato"/>
                <a:cs typeface="Lato"/>
                <a:sym typeface="Lato"/>
              </a:endParaRPr>
            </a:p>
          </p:txBody>
        </p:sp>
        <p:sp>
          <p:nvSpPr>
            <p:cNvPr id="296" name="Google Shape;296;p33"/>
            <p:cNvSpPr txBox="1"/>
            <p:nvPr/>
          </p:nvSpPr>
          <p:spPr>
            <a:xfrm>
              <a:off x="7798400" y="4615950"/>
              <a:ext cx="14121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Lato"/>
                  <a:ea typeface="Lato"/>
                  <a:cs typeface="Lato"/>
                  <a:sym typeface="Lato"/>
                </a:rPr>
                <a:t>= sliding attachment</a:t>
              </a:r>
              <a:endParaRPr sz="900">
                <a:latin typeface="Lato"/>
                <a:ea typeface="Lato"/>
                <a:cs typeface="Lato"/>
                <a:sym typeface="Lato"/>
              </a:endParaRPr>
            </a:p>
          </p:txBody>
        </p:sp>
        <p:sp>
          <p:nvSpPr>
            <p:cNvPr id="297" name="Google Shape;297;p33"/>
            <p:cNvSpPr/>
            <p:nvPr/>
          </p:nvSpPr>
          <p:spPr>
            <a:xfrm rot="-5400000">
              <a:off x="7644001" y="4234044"/>
              <a:ext cx="139800" cy="136200"/>
            </a:xfrm>
            <a:prstGeom prst="rect">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700"/>
            </a:p>
          </p:txBody>
        </p:sp>
        <p:sp>
          <p:nvSpPr>
            <p:cNvPr id="298" name="Google Shape;298;p33"/>
            <p:cNvSpPr/>
            <p:nvPr/>
          </p:nvSpPr>
          <p:spPr>
            <a:xfrm rot="6031">
              <a:off x="7645801" y="4928807"/>
              <a:ext cx="171000" cy="139500"/>
            </a:xfrm>
            <a:prstGeom prst="rightArrow">
              <a:avLst>
                <a:gd name="adj1" fmla="val 50000"/>
                <a:gd name="adj2" fmla="val 64054"/>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700"/>
            </a:p>
          </p:txBody>
        </p:sp>
        <p:sp>
          <p:nvSpPr>
            <p:cNvPr id="299" name="Google Shape;299;p33"/>
            <p:cNvSpPr txBox="1"/>
            <p:nvPr/>
          </p:nvSpPr>
          <p:spPr>
            <a:xfrm>
              <a:off x="7762451" y="4844050"/>
              <a:ext cx="11058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Lato"/>
                  <a:ea typeface="Lato"/>
                  <a:cs typeface="Lato"/>
                  <a:sym typeface="Lato"/>
                </a:rPr>
                <a:t>= sliding direction</a:t>
              </a:r>
              <a:endParaRPr sz="900">
                <a:latin typeface="Lato"/>
                <a:ea typeface="Lato"/>
                <a:cs typeface="Lato"/>
                <a:sym typeface="Lato"/>
              </a:endParaRPr>
            </a:p>
          </p:txBody>
        </p:sp>
        <p:sp>
          <p:nvSpPr>
            <p:cNvPr id="300" name="Google Shape;300;p33"/>
            <p:cNvSpPr/>
            <p:nvPr/>
          </p:nvSpPr>
          <p:spPr>
            <a:xfrm rot="-5400000">
              <a:off x="7644001" y="4479314"/>
              <a:ext cx="139800" cy="1362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700"/>
            </a:p>
          </p:txBody>
        </p:sp>
        <p:sp>
          <p:nvSpPr>
            <p:cNvPr id="301" name="Google Shape;301;p33"/>
            <p:cNvSpPr/>
            <p:nvPr/>
          </p:nvSpPr>
          <p:spPr>
            <a:xfrm rot="-5400000">
              <a:off x="7644015" y="4704815"/>
              <a:ext cx="139800" cy="136200"/>
            </a:xfrm>
            <a:prstGeom prst="rect">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700"/>
            </a:p>
          </p:txBody>
        </p:sp>
        <p:cxnSp>
          <p:nvCxnSpPr>
            <p:cNvPr id="302" name="Google Shape;302;p33"/>
            <p:cNvCxnSpPr/>
            <p:nvPr/>
          </p:nvCxnSpPr>
          <p:spPr>
            <a:xfrm>
              <a:off x="7428400" y="4069130"/>
              <a:ext cx="383100" cy="0"/>
            </a:xfrm>
            <a:prstGeom prst="straightConnector1">
              <a:avLst/>
            </a:prstGeom>
            <a:noFill/>
            <a:ln w="28575" cap="flat" cmpd="sng">
              <a:solidFill>
                <a:srgbClr val="FF9900"/>
              </a:solidFill>
              <a:prstDash val="solid"/>
              <a:round/>
              <a:headEnd type="none" w="med" len="med"/>
              <a:tailEnd type="triangle" w="med" len="med"/>
            </a:ln>
          </p:spPr>
        </p:cxnSp>
        <p:sp>
          <p:nvSpPr>
            <p:cNvPr id="303" name="Google Shape;303;p33"/>
            <p:cNvSpPr txBox="1"/>
            <p:nvPr/>
          </p:nvSpPr>
          <p:spPr>
            <a:xfrm>
              <a:off x="7798425" y="3958025"/>
              <a:ext cx="1368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Lato"/>
                  <a:ea typeface="Lato"/>
                  <a:cs typeface="Lato"/>
                  <a:sym typeface="Lato"/>
                </a:rPr>
                <a:t>= net force direction</a:t>
              </a:r>
              <a:endParaRPr sz="900">
                <a:latin typeface="Lato"/>
                <a:ea typeface="Lato"/>
                <a:cs typeface="Lato"/>
                <a:sym typeface="Lato"/>
              </a:endParaRPr>
            </a:p>
          </p:txBody>
        </p:sp>
        <p:sp>
          <p:nvSpPr>
            <p:cNvPr id="304" name="Google Shape;304;p33"/>
            <p:cNvSpPr/>
            <p:nvPr/>
          </p:nvSpPr>
          <p:spPr>
            <a:xfrm rot="1686549" flipH="1">
              <a:off x="7534718" y="3833378"/>
              <a:ext cx="358482" cy="304169"/>
            </a:xfrm>
            <a:prstGeom prst="arc">
              <a:avLst>
                <a:gd name="adj1" fmla="val 14257566"/>
                <a:gd name="adj2" fmla="val 0"/>
              </a:avLst>
            </a:prstGeom>
            <a:noFill/>
            <a:ln w="28575" cap="flat" cmpd="sng">
              <a:solidFill>
                <a:srgbClr val="FF0000"/>
              </a:solidFill>
              <a:prstDash val="solid"/>
              <a:round/>
              <a:headEnd type="stealth"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305" name="Google Shape;305;p33"/>
            <p:cNvSpPr txBox="1"/>
            <p:nvPr/>
          </p:nvSpPr>
          <p:spPr>
            <a:xfrm>
              <a:off x="7798401" y="3673700"/>
              <a:ext cx="1368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Lato"/>
                  <a:ea typeface="Lato"/>
                  <a:cs typeface="Lato"/>
                  <a:sym typeface="Lato"/>
                </a:rPr>
                <a:t>= user lean direction</a:t>
              </a:r>
              <a:endParaRPr sz="900">
                <a:latin typeface="Lato"/>
                <a:ea typeface="Lato"/>
                <a:cs typeface="Lato"/>
                <a:sym typeface="Lato"/>
              </a:endParaRPr>
            </a:p>
          </p:txBody>
        </p:sp>
      </p:grpSp>
      <p:sp>
        <p:nvSpPr>
          <p:cNvPr id="306" name="Google Shape;306;p33"/>
          <p:cNvSpPr txBox="1">
            <a:spLocks noGrp="1"/>
          </p:cNvSpPr>
          <p:nvPr>
            <p:ph type="title"/>
          </p:nvPr>
        </p:nvSpPr>
        <p:spPr>
          <a:xfrm>
            <a:off x="727650" y="-32775"/>
            <a:ext cx="7688700" cy="5352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340"/>
              <a:t>CONOPS</a:t>
            </a:r>
            <a:endParaRPr sz="2340"/>
          </a:p>
        </p:txBody>
      </p:sp>
      <p:cxnSp>
        <p:nvCxnSpPr>
          <p:cNvPr id="307" name="Google Shape;307;p33"/>
          <p:cNvCxnSpPr/>
          <p:nvPr/>
        </p:nvCxnSpPr>
        <p:spPr>
          <a:xfrm rot="10800000" flipH="1">
            <a:off x="3760350" y="449925"/>
            <a:ext cx="1623300" cy="6300"/>
          </a:xfrm>
          <a:prstGeom prst="straightConnector1">
            <a:avLst/>
          </a:prstGeom>
          <a:noFill/>
          <a:ln w="9525" cap="flat" cmpd="sng">
            <a:solidFill>
              <a:schemeClr val="dk2"/>
            </a:solidFill>
            <a:prstDash val="solid"/>
            <a:round/>
            <a:headEnd type="none" w="med" len="med"/>
            <a:tailEnd type="none" w="med" len="med"/>
          </a:ln>
        </p:spPr>
      </p:cxnSp>
      <p:grpSp>
        <p:nvGrpSpPr>
          <p:cNvPr id="308" name="Google Shape;308;p33"/>
          <p:cNvGrpSpPr/>
          <p:nvPr/>
        </p:nvGrpSpPr>
        <p:grpSpPr>
          <a:xfrm>
            <a:off x="3130867" y="772325"/>
            <a:ext cx="3903260" cy="1999651"/>
            <a:chOff x="3217517" y="1035913"/>
            <a:chExt cx="3903260" cy="1999651"/>
          </a:xfrm>
        </p:grpSpPr>
        <p:sp>
          <p:nvSpPr>
            <p:cNvPr id="309" name="Google Shape;309;p33"/>
            <p:cNvSpPr/>
            <p:nvPr/>
          </p:nvSpPr>
          <p:spPr>
            <a:xfrm rot="-4479860">
              <a:off x="6673276" y="2415094"/>
              <a:ext cx="224597" cy="146115"/>
            </a:xfrm>
            <a:prstGeom prst="rightArrow">
              <a:avLst>
                <a:gd name="adj1" fmla="val 50000"/>
                <a:gd name="adj2" fmla="val 64054"/>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3"/>
            <p:cNvSpPr txBox="1"/>
            <p:nvPr/>
          </p:nvSpPr>
          <p:spPr>
            <a:xfrm>
              <a:off x="3217964" y="1035913"/>
              <a:ext cx="1092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Lato"/>
                  <a:ea typeface="Lato"/>
                  <a:cs typeface="Lato"/>
                  <a:sym typeface="Lato"/>
                </a:rPr>
                <a:t>Top-Down View</a:t>
              </a:r>
              <a:endParaRPr sz="1000">
                <a:latin typeface="Lato"/>
                <a:ea typeface="Lato"/>
                <a:cs typeface="Lato"/>
                <a:sym typeface="Lato"/>
              </a:endParaRPr>
            </a:p>
          </p:txBody>
        </p:sp>
        <p:pic>
          <p:nvPicPr>
            <p:cNvPr id="311" name="Google Shape;311;p33"/>
            <p:cNvPicPr preferRelativeResize="0"/>
            <p:nvPr/>
          </p:nvPicPr>
          <p:blipFill>
            <a:blip r:embed="rId3">
              <a:alphaModFix/>
            </a:blip>
            <a:stretch>
              <a:fillRect/>
            </a:stretch>
          </p:blipFill>
          <p:spPr>
            <a:xfrm rot="-670418">
              <a:off x="3518214" y="1620199"/>
              <a:ext cx="1117205" cy="1291084"/>
            </a:xfrm>
            <a:prstGeom prst="rect">
              <a:avLst/>
            </a:prstGeom>
            <a:noFill/>
            <a:ln>
              <a:noFill/>
            </a:ln>
          </p:spPr>
        </p:pic>
        <p:pic>
          <p:nvPicPr>
            <p:cNvPr id="312" name="Google Shape;312;p33"/>
            <p:cNvPicPr preferRelativeResize="0"/>
            <p:nvPr/>
          </p:nvPicPr>
          <p:blipFill>
            <a:blip r:embed="rId4">
              <a:alphaModFix/>
            </a:blip>
            <a:stretch>
              <a:fillRect/>
            </a:stretch>
          </p:blipFill>
          <p:spPr>
            <a:xfrm rot="-4652800" flipH="1">
              <a:off x="3770157" y="1470570"/>
              <a:ext cx="613315" cy="1050987"/>
            </a:xfrm>
            <a:prstGeom prst="rect">
              <a:avLst/>
            </a:prstGeom>
            <a:noFill/>
            <a:ln>
              <a:noFill/>
            </a:ln>
          </p:spPr>
        </p:pic>
        <p:sp>
          <p:nvSpPr>
            <p:cNvPr id="313" name="Google Shape;313;p33"/>
            <p:cNvSpPr/>
            <p:nvPr/>
          </p:nvSpPr>
          <p:spPr>
            <a:xfrm rot="-6755031" flipH="1">
              <a:off x="4307983" y="1320625"/>
              <a:ext cx="36715" cy="809889"/>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3"/>
            <p:cNvSpPr/>
            <p:nvPr/>
          </p:nvSpPr>
          <p:spPr>
            <a:xfrm rot="-4520293">
              <a:off x="4502443" y="1553355"/>
              <a:ext cx="406538" cy="59386"/>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3"/>
            <p:cNvSpPr/>
            <p:nvPr/>
          </p:nvSpPr>
          <p:spPr>
            <a:xfrm rot="-2445093">
              <a:off x="4210195" y="1853982"/>
              <a:ext cx="37225" cy="734472"/>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3"/>
            <p:cNvSpPr/>
            <p:nvPr/>
          </p:nvSpPr>
          <p:spPr>
            <a:xfrm rot="-4520293">
              <a:off x="4278257" y="2427401"/>
              <a:ext cx="406538" cy="59386"/>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3"/>
            <p:cNvSpPr/>
            <p:nvPr/>
          </p:nvSpPr>
          <p:spPr>
            <a:xfrm rot="-4508657">
              <a:off x="4646996" y="1553235"/>
              <a:ext cx="117011" cy="59675"/>
            </a:xfrm>
            <a:prstGeom prst="roundRect">
              <a:avLst>
                <a:gd name="adj" fmla="val 16667"/>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3"/>
            <p:cNvSpPr/>
            <p:nvPr/>
          </p:nvSpPr>
          <p:spPr>
            <a:xfrm rot="-4524114">
              <a:off x="4297265" y="2032688"/>
              <a:ext cx="571344" cy="59386"/>
            </a:xfrm>
            <a:prstGeom prst="rect">
              <a:avLst/>
            </a:prstGeom>
            <a:solidFill>
              <a:srgbClr val="5959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3"/>
            <p:cNvSpPr/>
            <p:nvPr/>
          </p:nvSpPr>
          <p:spPr>
            <a:xfrm rot="-4493057">
              <a:off x="4416825" y="2466322"/>
              <a:ext cx="108142" cy="57491"/>
            </a:xfrm>
            <a:prstGeom prst="roundRect">
              <a:avLst>
                <a:gd name="adj" fmla="val 16667"/>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3"/>
            <p:cNvSpPr/>
            <p:nvPr/>
          </p:nvSpPr>
          <p:spPr>
            <a:xfrm rot="-4612096">
              <a:off x="3853083" y="1883405"/>
              <a:ext cx="244288" cy="64912"/>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1" name="Google Shape;321;p33"/>
            <p:cNvPicPr preferRelativeResize="0"/>
            <p:nvPr/>
          </p:nvPicPr>
          <p:blipFill>
            <a:blip r:embed="rId5">
              <a:alphaModFix/>
            </a:blip>
            <a:stretch>
              <a:fillRect/>
            </a:stretch>
          </p:blipFill>
          <p:spPr>
            <a:xfrm rot="-5400000">
              <a:off x="3936207" y="1881496"/>
              <a:ext cx="78156" cy="69060"/>
            </a:xfrm>
            <a:prstGeom prst="rect">
              <a:avLst/>
            </a:prstGeom>
            <a:noFill/>
            <a:ln>
              <a:noFill/>
            </a:ln>
          </p:spPr>
        </p:pic>
        <p:pic>
          <p:nvPicPr>
            <p:cNvPr id="322" name="Google Shape;322;p33"/>
            <p:cNvPicPr preferRelativeResize="0"/>
            <p:nvPr/>
          </p:nvPicPr>
          <p:blipFill>
            <a:blip r:embed="rId3">
              <a:alphaModFix/>
            </a:blip>
            <a:stretch>
              <a:fillRect/>
            </a:stretch>
          </p:blipFill>
          <p:spPr>
            <a:xfrm rot="-661928">
              <a:off x="5664675" y="1638592"/>
              <a:ext cx="1134786" cy="1295364"/>
            </a:xfrm>
            <a:prstGeom prst="rect">
              <a:avLst/>
            </a:prstGeom>
            <a:noFill/>
            <a:ln>
              <a:noFill/>
            </a:ln>
          </p:spPr>
        </p:pic>
        <p:pic>
          <p:nvPicPr>
            <p:cNvPr id="323" name="Google Shape;323;p33"/>
            <p:cNvPicPr preferRelativeResize="0"/>
            <p:nvPr/>
          </p:nvPicPr>
          <p:blipFill rotWithShape="1">
            <a:blip r:embed="rId4">
              <a:alphaModFix/>
            </a:blip>
            <a:srcRect/>
            <a:stretch/>
          </p:blipFill>
          <p:spPr>
            <a:xfrm rot="-3528209" flipH="1">
              <a:off x="5879629" y="1457777"/>
              <a:ext cx="618314" cy="1061915"/>
            </a:xfrm>
            <a:prstGeom prst="rect">
              <a:avLst/>
            </a:prstGeom>
            <a:noFill/>
            <a:ln>
              <a:noFill/>
            </a:ln>
          </p:spPr>
        </p:pic>
        <p:sp>
          <p:nvSpPr>
            <p:cNvPr id="324" name="Google Shape;324;p33"/>
            <p:cNvSpPr/>
            <p:nvPr/>
          </p:nvSpPr>
          <p:spPr>
            <a:xfrm rot="-7147729" flipH="1">
              <a:off x="6497469" y="1235162"/>
              <a:ext cx="44990" cy="926843"/>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3"/>
            <p:cNvSpPr/>
            <p:nvPr/>
          </p:nvSpPr>
          <p:spPr>
            <a:xfrm rot="-4510627">
              <a:off x="6667029" y="1571463"/>
              <a:ext cx="408080" cy="60333"/>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3"/>
            <p:cNvSpPr/>
            <p:nvPr/>
          </p:nvSpPr>
          <p:spPr>
            <a:xfrm rot="-2931408">
              <a:off x="6377694" y="1811421"/>
              <a:ext cx="37845" cy="742882"/>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3"/>
            <p:cNvSpPr/>
            <p:nvPr/>
          </p:nvSpPr>
          <p:spPr>
            <a:xfrm rot="-4510627">
              <a:off x="6439205" y="2448163"/>
              <a:ext cx="408080" cy="60333"/>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3"/>
            <p:cNvSpPr/>
            <p:nvPr/>
          </p:nvSpPr>
          <p:spPr>
            <a:xfrm rot="-4496216">
              <a:off x="6855318" y="1430646"/>
              <a:ext cx="117746" cy="60622"/>
            </a:xfrm>
            <a:prstGeom prst="roundRect">
              <a:avLst>
                <a:gd name="adj" fmla="val 16667"/>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3"/>
            <p:cNvSpPr/>
            <p:nvPr/>
          </p:nvSpPr>
          <p:spPr>
            <a:xfrm rot="-4512457">
              <a:off x="6459716" y="2052344"/>
              <a:ext cx="573404" cy="60333"/>
            </a:xfrm>
            <a:prstGeom prst="rect">
              <a:avLst/>
            </a:prstGeom>
            <a:solidFill>
              <a:srgbClr val="5959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3"/>
            <p:cNvSpPr/>
            <p:nvPr/>
          </p:nvSpPr>
          <p:spPr>
            <a:xfrm rot="-4516353">
              <a:off x="6602501" y="2391997"/>
              <a:ext cx="108567" cy="58284"/>
            </a:xfrm>
            <a:prstGeom prst="roundRect">
              <a:avLst>
                <a:gd name="adj" fmla="val 16667"/>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3"/>
            <p:cNvSpPr/>
            <p:nvPr/>
          </p:nvSpPr>
          <p:spPr>
            <a:xfrm rot="-3620504">
              <a:off x="6005921" y="1902442"/>
              <a:ext cx="246147" cy="65829"/>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2" name="Google Shape;332;p33"/>
            <p:cNvPicPr preferRelativeResize="0"/>
            <p:nvPr/>
          </p:nvPicPr>
          <p:blipFill>
            <a:blip r:embed="rId5">
              <a:alphaModFix/>
            </a:blip>
            <a:stretch>
              <a:fillRect/>
            </a:stretch>
          </p:blipFill>
          <p:spPr>
            <a:xfrm rot="-5400000">
              <a:off x="6089693" y="1900405"/>
              <a:ext cx="78392" cy="70182"/>
            </a:xfrm>
            <a:prstGeom prst="rect">
              <a:avLst/>
            </a:prstGeom>
            <a:noFill/>
            <a:ln>
              <a:noFill/>
            </a:ln>
          </p:spPr>
        </p:pic>
        <p:sp>
          <p:nvSpPr>
            <p:cNvPr id="333" name="Google Shape;333;p33"/>
            <p:cNvSpPr/>
            <p:nvPr/>
          </p:nvSpPr>
          <p:spPr>
            <a:xfrm rot="-4479860">
              <a:off x="6908128" y="1479897"/>
              <a:ext cx="224597" cy="146115"/>
            </a:xfrm>
            <a:prstGeom prst="rightArrow">
              <a:avLst>
                <a:gd name="adj1" fmla="val 50000"/>
                <a:gd name="adj2" fmla="val 64054"/>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3"/>
            <p:cNvSpPr/>
            <p:nvPr/>
          </p:nvSpPr>
          <p:spPr>
            <a:xfrm rot="-2222375" flipH="1">
              <a:off x="3334156" y="1512609"/>
              <a:ext cx="628023" cy="591872"/>
            </a:xfrm>
            <a:prstGeom prst="arc">
              <a:avLst>
                <a:gd name="adj1" fmla="val 15688598"/>
                <a:gd name="adj2" fmla="val 0"/>
              </a:avLst>
            </a:prstGeom>
            <a:noFill/>
            <a:ln w="28575" cap="flat" cmpd="sng">
              <a:solidFill>
                <a:srgbClr val="FF0000"/>
              </a:solidFill>
              <a:prstDash val="solid"/>
              <a:round/>
              <a:headEnd type="stealth" w="sm" len="sm"/>
              <a:tailEnd type="stealth"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3"/>
            <p:cNvSpPr/>
            <p:nvPr/>
          </p:nvSpPr>
          <p:spPr>
            <a:xfrm rot="-2201154" flipH="1">
              <a:off x="5452510" y="1438892"/>
              <a:ext cx="635223" cy="596540"/>
            </a:xfrm>
            <a:prstGeom prst="arc">
              <a:avLst>
                <a:gd name="adj1" fmla="val 15688598"/>
                <a:gd name="adj2" fmla="val 0"/>
              </a:avLst>
            </a:prstGeom>
            <a:noFill/>
            <a:ln w="28575" cap="flat" cmpd="sng">
              <a:solidFill>
                <a:srgbClr val="FF0000"/>
              </a:solidFill>
              <a:prstDash val="solid"/>
              <a:round/>
              <a:headEnd type="stealth"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36" name="Google Shape;336;p33"/>
            <p:cNvCxnSpPr/>
            <p:nvPr/>
          </p:nvCxnSpPr>
          <p:spPr>
            <a:xfrm>
              <a:off x="3986181" y="1962509"/>
              <a:ext cx="680400" cy="115200"/>
            </a:xfrm>
            <a:prstGeom prst="straightConnector1">
              <a:avLst/>
            </a:prstGeom>
            <a:noFill/>
            <a:ln w="28575" cap="flat" cmpd="sng">
              <a:solidFill>
                <a:srgbClr val="FF9900"/>
              </a:solidFill>
              <a:prstDash val="solid"/>
              <a:round/>
              <a:headEnd type="none" w="med" len="med"/>
              <a:tailEnd type="triangle" w="med" len="med"/>
            </a:ln>
          </p:spPr>
        </p:cxnSp>
        <p:cxnSp>
          <p:nvCxnSpPr>
            <p:cNvPr id="337" name="Google Shape;337;p33"/>
            <p:cNvCxnSpPr/>
            <p:nvPr/>
          </p:nvCxnSpPr>
          <p:spPr>
            <a:xfrm>
              <a:off x="6104478" y="1930998"/>
              <a:ext cx="691500" cy="115500"/>
            </a:xfrm>
            <a:prstGeom prst="straightConnector1">
              <a:avLst/>
            </a:prstGeom>
            <a:noFill/>
            <a:ln w="28575" cap="flat" cmpd="sng">
              <a:solidFill>
                <a:srgbClr val="FF9900"/>
              </a:solidFill>
              <a:prstDash val="solid"/>
              <a:round/>
              <a:headEnd type="none" w="med" len="med"/>
              <a:tailEnd type="triangle" w="med" len="med"/>
            </a:ln>
          </p:spPr>
        </p:cxnSp>
        <p:sp>
          <p:nvSpPr>
            <p:cNvPr id="338" name="Google Shape;338;p33"/>
            <p:cNvSpPr txBox="1"/>
            <p:nvPr/>
          </p:nvSpPr>
          <p:spPr>
            <a:xfrm>
              <a:off x="4670513" y="2342113"/>
              <a:ext cx="9711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User leans</a:t>
              </a:r>
              <a:endParaRPr sz="1100">
                <a:latin typeface="Lato"/>
                <a:ea typeface="Lato"/>
                <a:cs typeface="Lato"/>
                <a:sym typeface="Lato"/>
              </a:endParaRPr>
            </a:p>
          </p:txBody>
        </p:sp>
        <p:sp>
          <p:nvSpPr>
            <p:cNvPr id="339" name="Google Shape;339;p33"/>
            <p:cNvSpPr/>
            <p:nvPr/>
          </p:nvSpPr>
          <p:spPr>
            <a:xfrm>
              <a:off x="4791800" y="2203475"/>
              <a:ext cx="680400" cy="214800"/>
            </a:xfrm>
            <a:prstGeom prst="rightArrow">
              <a:avLst>
                <a:gd name="adj1" fmla="val 50000"/>
                <a:gd name="adj2"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0" name="Google Shape;340;p33"/>
          <p:cNvSpPr txBox="1">
            <a:spLocks noGrp="1"/>
          </p:cNvSpPr>
          <p:nvPr>
            <p:ph type="sldNum" idx="12"/>
          </p:nvPr>
        </p:nvSpPr>
        <p:spPr>
          <a:xfrm>
            <a:off x="8822050" y="4749850"/>
            <a:ext cx="344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animEffect transition="in" filter="fade">
                                      <p:cBhvr>
                                        <p:cTn id="7" dur="1000"/>
                                        <p:tgtEl>
                                          <p:spTgt spid="246"/>
                                        </p:tgtEl>
                                      </p:cBhvr>
                                    </p:animEffect>
                                  </p:childTnLst>
                                </p:cTn>
                              </p:par>
                              <p:par>
                                <p:cTn id="8" presetID="10" presetClass="entr" presetSubtype="0" fill="hold" nodeType="withEffect">
                                  <p:stCondLst>
                                    <p:cond delay="0"/>
                                  </p:stCondLst>
                                  <p:childTnLst>
                                    <p:set>
                                      <p:cBhvr>
                                        <p:cTn id="9" dur="1" fill="hold">
                                          <p:stCondLst>
                                            <p:cond delay="0"/>
                                          </p:stCondLst>
                                        </p:cTn>
                                        <p:tgtEl>
                                          <p:spTgt spid="248"/>
                                        </p:tgtEl>
                                        <p:attrNameLst>
                                          <p:attrName>style.visibility</p:attrName>
                                        </p:attrNameLst>
                                      </p:cBhvr>
                                      <p:to>
                                        <p:strVal val="visible"/>
                                      </p:to>
                                    </p:set>
                                    <p:animEffect transition="in" filter="fade">
                                      <p:cBhvr>
                                        <p:cTn id="10" dur="1000"/>
                                        <p:tgtEl>
                                          <p:spTgt spid="248"/>
                                        </p:tgtEl>
                                      </p:cBhvr>
                                    </p:animEffect>
                                  </p:childTnLst>
                                </p:cTn>
                              </p:par>
                              <p:par>
                                <p:cTn id="11" presetID="10" presetClass="entr" presetSubtype="0" fill="hold" nodeType="withEffect">
                                  <p:stCondLst>
                                    <p:cond delay="0"/>
                                  </p:stCondLst>
                                  <p:childTnLst>
                                    <p:set>
                                      <p:cBhvr>
                                        <p:cTn id="12" dur="1" fill="hold">
                                          <p:stCondLst>
                                            <p:cond delay="0"/>
                                          </p:stCondLst>
                                        </p:cTn>
                                        <p:tgtEl>
                                          <p:spTgt spid="272"/>
                                        </p:tgtEl>
                                        <p:attrNameLst>
                                          <p:attrName>style.visibility</p:attrName>
                                        </p:attrNameLst>
                                      </p:cBhvr>
                                      <p:to>
                                        <p:strVal val="visible"/>
                                      </p:to>
                                    </p:set>
                                    <p:animEffect transition="in" filter="fade">
                                      <p:cBhvr>
                                        <p:cTn id="13" dur="1000"/>
                                        <p:tgtEl>
                                          <p:spTgt spid="272"/>
                                        </p:tgtEl>
                                      </p:cBhvr>
                                    </p:animEffect>
                                  </p:childTnLst>
                                </p:cTn>
                              </p:par>
                              <p:par>
                                <p:cTn id="14" presetID="10" presetClass="entr" presetSubtype="0" fill="hold" nodeType="withEffect">
                                  <p:stCondLst>
                                    <p:cond delay="0"/>
                                  </p:stCondLst>
                                  <p:childTnLst>
                                    <p:set>
                                      <p:cBhvr>
                                        <p:cTn id="15" dur="1" fill="hold">
                                          <p:stCondLst>
                                            <p:cond delay="0"/>
                                          </p:stCondLst>
                                        </p:cTn>
                                        <p:tgtEl>
                                          <p:spTgt spid="245"/>
                                        </p:tgtEl>
                                        <p:attrNameLst>
                                          <p:attrName>style.visibility</p:attrName>
                                        </p:attrNameLst>
                                      </p:cBhvr>
                                      <p:to>
                                        <p:strVal val="visible"/>
                                      </p:to>
                                    </p:set>
                                    <p:animEffect transition="in" filter="fade">
                                      <p:cBhvr>
                                        <p:cTn id="16" dur="1000"/>
                                        <p:tgtEl>
                                          <p:spTgt spid="24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6"/>
                                        </p:tgtEl>
                                        <p:attrNameLst>
                                          <p:attrName>style.visibility</p:attrName>
                                        </p:attrNameLst>
                                      </p:cBhvr>
                                      <p:to>
                                        <p:strVal val="visible"/>
                                      </p:to>
                                    </p:set>
                                    <p:animEffect transition="in" filter="fade">
                                      <p:cBhvr>
                                        <p:cTn id="21" dur="1000"/>
                                        <p:tgtEl>
                                          <p:spTgt spid="256"/>
                                        </p:tgtEl>
                                      </p:cBhvr>
                                    </p:animEffect>
                                  </p:childTnLst>
                                </p:cTn>
                              </p:par>
                              <p:par>
                                <p:cTn id="22" presetID="10" presetClass="entr" presetSubtype="0" fill="hold" nodeType="withEffect">
                                  <p:stCondLst>
                                    <p:cond delay="0"/>
                                  </p:stCondLst>
                                  <p:childTnLst>
                                    <p:set>
                                      <p:cBhvr>
                                        <p:cTn id="23" dur="1" fill="hold">
                                          <p:stCondLst>
                                            <p:cond delay="0"/>
                                          </p:stCondLst>
                                        </p:cTn>
                                        <p:tgtEl>
                                          <p:spTgt spid="257"/>
                                        </p:tgtEl>
                                        <p:attrNameLst>
                                          <p:attrName>style.visibility</p:attrName>
                                        </p:attrNameLst>
                                      </p:cBhvr>
                                      <p:to>
                                        <p:strVal val="visible"/>
                                      </p:to>
                                    </p:set>
                                    <p:animEffect transition="in" filter="fade">
                                      <p:cBhvr>
                                        <p:cTn id="24" dur="1000"/>
                                        <p:tgtEl>
                                          <p:spTgt spid="257"/>
                                        </p:tgtEl>
                                      </p:cBhvr>
                                    </p:animEffect>
                                  </p:childTnLst>
                                </p:cTn>
                              </p:par>
                              <p:par>
                                <p:cTn id="25" presetID="10" presetClass="entr" presetSubtype="0" fill="hold" nodeType="withEffect">
                                  <p:stCondLst>
                                    <p:cond delay="0"/>
                                  </p:stCondLst>
                                  <p:childTnLst>
                                    <p:set>
                                      <p:cBhvr>
                                        <p:cTn id="26" dur="1" fill="hold">
                                          <p:stCondLst>
                                            <p:cond delay="0"/>
                                          </p:stCondLst>
                                        </p:cTn>
                                        <p:tgtEl>
                                          <p:spTgt spid="259"/>
                                        </p:tgtEl>
                                        <p:attrNameLst>
                                          <p:attrName>style.visibility</p:attrName>
                                        </p:attrNameLst>
                                      </p:cBhvr>
                                      <p:to>
                                        <p:strVal val="visible"/>
                                      </p:to>
                                    </p:set>
                                    <p:animEffect transition="in" filter="fade">
                                      <p:cBhvr>
                                        <p:cTn id="27" dur="1000"/>
                                        <p:tgtEl>
                                          <p:spTgt spid="259"/>
                                        </p:tgtEl>
                                      </p:cBhvr>
                                    </p:animEffect>
                                  </p:childTnLst>
                                </p:cTn>
                              </p:par>
                              <p:par>
                                <p:cTn id="28" presetID="10" presetClass="entr" presetSubtype="0" fill="hold" nodeType="withEffect">
                                  <p:stCondLst>
                                    <p:cond delay="0"/>
                                  </p:stCondLst>
                                  <p:childTnLst>
                                    <p:set>
                                      <p:cBhvr>
                                        <p:cTn id="29" dur="1" fill="hold">
                                          <p:stCondLst>
                                            <p:cond delay="0"/>
                                          </p:stCondLst>
                                        </p:cTn>
                                        <p:tgtEl>
                                          <p:spTgt spid="260"/>
                                        </p:tgtEl>
                                        <p:attrNameLst>
                                          <p:attrName>style.visibility</p:attrName>
                                        </p:attrNameLst>
                                      </p:cBhvr>
                                      <p:to>
                                        <p:strVal val="visible"/>
                                      </p:to>
                                    </p:set>
                                    <p:animEffect transition="in" filter="fade">
                                      <p:cBhvr>
                                        <p:cTn id="30" dur="1000"/>
                                        <p:tgtEl>
                                          <p:spTgt spid="260"/>
                                        </p:tgtEl>
                                      </p:cBhvr>
                                    </p:animEffect>
                                  </p:childTnLst>
                                </p:cTn>
                              </p:par>
                              <p:par>
                                <p:cTn id="31" presetID="10" presetClass="entr" presetSubtype="0" fill="hold" nodeType="withEffect">
                                  <p:stCondLst>
                                    <p:cond delay="0"/>
                                  </p:stCondLst>
                                  <p:childTnLst>
                                    <p:set>
                                      <p:cBhvr>
                                        <p:cTn id="32" dur="1" fill="hold">
                                          <p:stCondLst>
                                            <p:cond delay="0"/>
                                          </p:stCondLst>
                                        </p:cTn>
                                        <p:tgtEl>
                                          <p:spTgt spid="244"/>
                                        </p:tgtEl>
                                        <p:attrNameLst>
                                          <p:attrName>style.visibility</p:attrName>
                                        </p:attrNameLst>
                                      </p:cBhvr>
                                      <p:to>
                                        <p:strVal val="visible"/>
                                      </p:to>
                                    </p:set>
                                    <p:animEffect transition="in" filter="fade">
                                      <p:cBhvr>
                                        <p:cTn id="33" dur="1000"/>
                                        <p:tgtEl>
                                          <p:spTgt spid="24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47"/>
                                        </p:tgtEl>
                                        <p:attrNameLst>
                                          <p:attrName>style.visibility</p:attrName>
                                        </p:attrNameLst>
                                      </p:cBhvr>
                                      <p:to>
                                        <p:strVal val="visible"/>
                                      </p:to>
                                    </p:set>
                                    <p:animEffect transition="in" filter="fade">
                                      <p:cBhvr>
                                        <p:cTn id="38" dur="1000"/>
                                        <p:tgtEl>
                                          <p:spTgt spid="247"/>
                                        </p:tgtEl>
                                      </p:cBhvr>
                                    </p:animEffect>
                                  </p:childTnLst>
                                </p:cTn>
                              </p:par>
                              <p:par>
                                <p:cTn id="39" presetID="10" presetClass="entr" presetSubtype="0" fill="hold" nodeType="withEffect">
                                  <p:stCondLst>
                                    <p:cond delay="0"/>
                                  </p:stCondLst>
                                  <p:childTnLst>
                                    <p:set>
                                      <p:cBhvr>
                                        <p:cTn id="40" dur="1" fill="hold">
                                          <p:stCondLst>
                                            <p:cond delay="0"/>
                                          </p:stCondLst>
                                        </p:cTn>
                                        <p:tgtEl>
                                          <p:spTgt spid="249"/>
                                        </p:tgtEl>
                                        <p:attrNameLst>
                                          <p:attrName>style.visibility</p:attrName>
                                        </p:attrNameLst>
                                      </p:cBhvr>
                                      <p:to>
                                        <p:strVal val="visible"/>
                                      </p:to>
                                    </p:set>
                                    <p:animEffect transition="in" filter="fade">
                                      <p:cBhvr>
                                        <p:cTn id="41" dur="1000"/>
                                        <p:tgtEl>
                                          <p:spTgt spid="249"/>
                                        </p:tgtEl>
                                      </p:cBhvr>
                                    </p:animEffect>
                                  </p:childTnLst>
                                </p:cTn>
                              </p:par>
                              <p:par>
                                <p:cTn id="42" presetID="10" presetClass="entr" presetSubtype="0" fill="hold" nodeType="withEffect">
                                  <p:stCondLst>
                                    <p:cond delay="0"/>
                                  </p:stCondLst>
                                  <p:childTnLst>
                                    <p:set>
                                      <p:cBhvr>
                                        <p:cTn id="43" dur="1" fill="hold">
                                          <p:stCondLst>
                                            <p:cond delay="0"/>
                                          </p:stCondLst>
                                        </p:cTn>
                                        <p:tgtEl>
                                          <p:spTgt spid="308"/>
                                        </p:tgtEl>
                                        <p:attrNameLst>
                                          <p:attrName>style.visibility</p:attrName>
                                        </p:attrNameLst>
                                      </p:cBhvr>
                                      <p:to>
                                        <p:strVal val="visible"/>
                                      </p:to>
                                    </p:set>
                                    <p:animEffect transition="in" filter="fade">
                                      <p:cBhvr>
                                        <p:cTn id="44" dur="1000"/>
                                        <p:tgtEl>
                                          <p:spTgt spid="308"/>
                                        </p:tgtEl>
                                      </p:cBhvr>
                                    </p:animEffect>
                                  </p:childTnLst>
                                </p:cTn>
                              </p:par>
                              <p:par>
                                <p:cTn id="45" presetID="10" presetClass="entr" presetSubtype="0" fill="hold" nodeType="withEffect">
                                  <p:stCondLst>
                                    <p:cond delay="0"/>
                                  </p:stCondLst>
                                  <p:childTnLst>
                                    <p:set>
                                      <p:cBhvr>
                                        <p:cTn id="46" dur="1" fill="hold">
                                          <p:stCondLst>
                                            <p:cond delay="0"/>
                                          </p:stCondLst>
                                        </p:cTn>
                                        <p:tgtEl>
                                          <p:spTgt spid="250"/>
                                        </p:tgtEl>
                                        <p:attrNameLst>
                                          <p:attrName>style.visibility</p:attrName>
                                        </p:attrNameLst>
                                      </p:cBhvr>
                                      <p:to>
                                        <p:strVal val="visible"/>
                                      </p:to>
                                    </p:set>
                                    <p:animEffect transition="in" filter="fade">
                                      <p:cBhvr>
                                        <p:cTn id="47" dur="1000"/>
                                        <p:tgtEl>
                                          <p:spTgt spid="250"/>
                                        </p:tgtEl>
                                      </p:cBhvr>
                                    </p:animEffect>
                                  </p:childTnLst>
                                </p:cTn>
                              </p:par>
                              <p:par>
                                <p:cTn id="48" presetID="10" presetClass="entr" presetSubtype="0" fill="hold" nodeType="withEffect">
                                  <p:stCondLst>
                                    <p:cond delay="0"/>
                                  </p:stCondLst>
                                  <p:childTnLst>
                                    <p:set>
                                      <p:cBhvr>
                                        <p:cTn id="49" dur="1" fill="hold">
                                          <p:stCondLst>
                                            <p:cond delay="0"/>
                                          </p:stCondLst>
                                        </p:cTn>
                                        <p:tgtEl>
                                          <p:spTgt spid="293"/>
                                        </p:tgtEl>
                                        <p:attrNameLst>
                                          <p:attrName>style.visibility</p:attrName>
                                        </p:attrNameLst>
                                      </p:cBhvr>
                                      <p:to>
                                        <p:strVal val="visible"/>
                                      </p:to>
                                    </p:set>
                                    <p:animEffect transition="in" filter="fade">
                                      <p:cBhvr>
                                        <p:cTn id="50" dur="1000"/>
                                        <p:tgtEl>
                                          <p:spTgt spid="29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43"/>
                                        </p:tgtEl>
                                        <p:attrNameLst>
                                          <p:attrName>style.visibility</p:attrName>
                                        </p:attrNameLst>
                                      </p:cBhvr>
                                      <p:to>
                                        <p:strVal val="visible"/>
                                      </p:to>
                                    </p:set>
                                    <p:animEffect transition="in" filter="fade">
                                      <p:cBhvr>
                                        <p:cTn id="55" dur="1000"/>
                                        <p:tgtEl>
                                          <p:spTgt spid="243"/>
                                        </p:tgtEl>
                                      </p:cBhvr>
                                    </p:animEffect>
                                  </p:childTnLst>
                                </p:cTn>
                              </p:par>
                              <p:par>
                                <p:cTn id="56" presetID="10" presetClass="entr" presetSubtype="0" fill="hold" nodeType="withEffect">
                                  <p:stCondLst>
                                    <p:cond delay="0"/>
                                  </p:stCondLst>
                                  <p:childTnLst>
                                    <p:set>
                                      <p:cBhvr>
                                        <p:cTn id="57" dur="1" fill="hold">
                                          <p:stCondLst>
                                            <p:cond delay="0"/>
                                          </p:stCondLst>
                                        </p:cTn>
                                        <p:tgtEl>
                                          <p:spTgt spid="251"/>
                                        </p:tgtEl>
                                        <p:attrNameLst>
                                          <p:attrName>style.visibility</p:attrName>
                                        </p:attrNameLst>
                                      </p:cBhvr>
                                      <p:to>
                                        <p:strVal val="visible"/>
                                      </p:to>
                                    </p:set>
                                    <p:animEffect transition="in" filter="fade">
                                      <p:cBhvr>
                                        <p:cTn id="58" dur="1000"/>
                                        <p:tgtEl>
                                          <p:spTgt spid="251"/>
                                        </p:tgtEl>
                                      </p:cBhvr>
                                    </p:animEffect>
                                  </p:childTnLst>
                                </p:cTn>
                              </p:par>
                              <p:par>
                                <p:cTn id="59" presetID="10" presetClass="entr" presetSubtype="0" fill="hold" nodeType="withEffect">
                                  <p:stCondLst>
                                    <p:cond delay="0"/>
                                  </p:stCondLst>
                                  <p:childTnLst>
                                    <p:set>
                                      <p:cBhvr>
                                        <p:cTn id="60" dur="1" fill="hold">
                                          <p:stCondLst>
                                            <p:cond delay="0"/>
                                          </p:stCondLst>
                                        </p:cTn>
                                        <p:tgtEl>
                                          <p:spTgt spid="252"/>
                                        </p:tgtEl>
                                        <p:attrNameLst>
                                          <p:attrName>style.visibility</p:attrName>
                                        </p:attrNameLst>
                                      </p:cBhvr>
                                      <p:to>
                                        <p:strVal val="visible"/>
                                      </p:to>
                                    </p:set>
                                    <p:animEffect transition="in" filter="fade">
                                      <p:cBhvr>
                                        <p:cTn id="61" dur="1000"/>
                                        <p:tgtEl>
                                          <p:spTgt spid="252"/>
                                        </p:tgtEl>
                                      </p:cBhvr>
                                    </p:animEffect>
                                  </p:childTnLst>
                                </p:cTn>
                              </p:par>
                              <p:par>
                                <p:cTn id="62" presetID="10" presetClass="entr" presetSubtype="0" fill="hold" nodeType="withEffect">
                                  <p:stCondLst>
                                    <p:cond delay="0"/>
                                  </p:stCondLst>
                                  <p:childTnLst>
                                    <p:set>
                                      <p:cBhvr>
                                        <p:cTn id="63" dur="1" fill="hold">
                                          <p:stCondLst>
                                            <p:cond delay="0"/>
                                          </p:stCondLst>
                                        </p:cTn>
                                        <p:tgtEl>
                                          <p:spTgt spid="254"/>
                                        </p:tgtEl>
                                        <p:attrNameLst>
                                          <p:attrName>style.visibility</p:attrName>
                                        </p:attrNameLst>
                                      </p:cBhvr>
                                      <p:to>
                                        <p:strVal val="visible"/>
                                      </p:to>
                                    </p:set>
                                    <p:animEffect transition="in" filter="fade">
                                      <p:cBhvr>
                                        <p:cTn id="64" dur="1000"/>
                                        <p:tgtEl>
                                          <p:spTgt spid="254"/>
                                        </p:tgtEl>
                                      </p:cBhvr>
                                    </p:animEffect>
                                  </p:childTnLst>
                                </p:cTn>
                              </p:par>
                              <p:par>
                                <p:cTn id="65" presetID="10" presetClass="entr" presetSubtype="0" fill="hold" nodeType="withEffect">
                                  <p:stCondLst>
                                    <p:cond delay="0"/>
                                  </p:stCondLst>
                                  <p:childTnLst>
                                    <p:set>
                                      <p:cBhvr>
                                        <p:cTn id="66" dur="1" fill="hold">
                                          <p:stCondLst>
                                            <p:cond delay="0"/>
                                          </p:stCondLst>
                                        </p:cTn>
                                        <p:tgtEl>
                                          <p:spTgt spid="255"/>
                                        </p:tgtEl>
                                        <p:attrNameLst>
                                          <p:attrName>style.visibility</p:attrName>
                                        </p:attrNameLst>
                                      </p:cBhvr>
                                      <p:to>
                                        <p:strVal val="visible"/>
                                      </p:to>
                                    </p:set>
                                    <p:animEffect transition="in" filter="fade">
                                      <p:cBhvr>
                                        <p:cTn id="67" dur="1000"/>
                                        <p:tgtEl>
                                          <p:spTgt spid="255"/>
                                        </p:tgtEl>
                                      </p:cBhvr>
                                    </p:animEffect>
                                  </p:childTnLst>
                                </p:cTn>
                              </p:par>
                              <p:par>
                                <p:cTn id="68" presetID="10" presetClass="entr" presetSubtype="0" fill="hold" nodeType="withEffect">
                                  <p:stCondLst>
                                    <p:cond delay="0"/>
                                  </p:stCondLst>
                                  <p:childTnLst>
                                    <p:set>
                                      <p:cBhvr>
                                        <p:cTn id="69" dur="1" fill="hold">
                                          <p:stCondLst>
                                            <p:cond delay="0"/>
                                          </p:stCondLst>
                                        </p:cTn>
                                        <p:tgtEl>
                                          <p:spTgt spid="258"/>
                                        </p:tgtEl>
                                        <p:attrNameLst>
                                          <p:attrName>style.visibility</p:attrName>
                                        </p:attrNameLst>
                                      </p:cBhvr>
                                      <p:to>
                                        <p:strVal val="visible"/>
                                      </p:to>
                                    </p:set>
                                    <p:animEffect transition="in" filter="fade">
                                      <p:cBhvr>
                                        <p:cTn id="70" dur="1000"/>
                                        <p:tgtEl>
                                          <p:spTgt spid="258"/>
                                        </p:tgtEl>
                                      </p:cBhvr>
                                    </p:animEffect>
                                  </p:childTnLst>
                                </p:cTn>
                              </p:par>
                              <p:par>
                                <p:cTn id="71" presetID="10" presetClass="entr" presetSubtype="0" fill="hold" nodeType="withEffect">
                                  <p:stCondLst>
                                    <p:cond delay="0"/>
                                  </p:stCondLst>
                                  <p:childTnLst>
                                    <p:set>
                                      <p:cBhvr>
                                        <p:cTn id="72" dur="1" fill="hold">
                                          <p:stCondLst>
                                            <p:cond delay="0"/>
                                          </p:stCondLst>
                                        </p:cTn>
                                        <p:tgtEl>
                                          <p:spTgt spid="282"/>
                                        </p:tgtEl>
                                        <p:attrNameLst>
                                          <p:attrName>style.visibility</p:attrName>
                                        </p:attrNameLst>
                                      </p:cBhvr>
                                      <p:to>
                                        <p:strVal val="visible"/>
                                      </p:to>
                                    </p:set>
                                    <p:animEffect transition="in" filter="fade">
                                      <p:cBhvr>
                                        <p:cTn id="73" dur="1000"/>
                                        <p:tgtEl>
                                          <p:spTgt spid="282"/>
                                        </p:tgtEl>
                                      </p:cBhvr>
                                    </p:animEffect>
                                  </p:childTnLst>
                                </p:cTn>
                              </p:par>
                              <p:par>
                                <p:cTn id="74" presetID="10" presetClass="entr" presetSubtype="0" fill="hold" nodeType="withEffect">
                                  <p:stCondLst>
                                    <p:cond delay="0"/>
                                  </p:stCondLst>
                                  <p:childTnLst>
                                    <p:set>
                                      <p:cBhvr>
                                        <p:cTn id="75" dur="1" fill="hold">
                                          <p:stCondLst>
                                            <p:cond delay="0"/>
                                          </p:stCondLst>
                                        </p:cTn>
                                        <p:tgtEl>
                                          <p:spTgt spid="253"/>
                                        </p:tgtEl>
                                        <p:attrNameLst>
                                          <p:attrName>style.visibility</p:attrName>
                                        </p:attrNameLst>
                                      </p:cBhvr>
                                      <p:to>
                                        <p:strVal val="visible"/>
                                      </p:to>
                                    </p:set>
                                    <p:animEffect transition="in" filter="fade">
                                      <p:cBhvr>
                                        <p:cTn id="76" dur="1000"/>
                                        <p:tgtEl>
                                          <p:spTgt spid="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5331</Words>
  <Application>Microsoft Macintosh PowerPoint</Application>
  <PresentationFormat>On-screen Show (16:9)</PresentationFormat>
  <Paragraphs>930</Paragraphs>
  <Slides>71</Slides>
  <Notes>71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71</vt:i4>
      </vt:variant>
    </vt:vector>
  </HeadingPairs>
  <TitlesOfParts>
    <vt:vector size="79" baseType="lpstr">
      <vt:lpstr>Courier New</vt:lpstr>
      <vt:lpstr>Raleway</vt:lpstr>
      <vt:lpstr>Comic Sans MS</vt:lpstr>
      <vt:lpstr>Helvetica Neue</vt:lpstr>
      <vt:lpstr>Lato</vt:lpstr>
      <vt:lpstr>Arial</vt:lpstr>
      <vt:lpstr>Streamline</vt:lpstr>
      <vt:lpstr>Streamline</vt:lpstr>
      <vt:lpstr>Gravity Offloading and Tethering Somatosensory Enhancement System (GOATSES)  Test Readiness Review</vt:lpstr>
      <vt:lpstr>MEET THE TEAM</vt:lpstr>
      <vt:lpstr>Agenda </vt:lpstr>
      <vt:lpstr>Project Overview</vt:lpstr>
      <vt:lpstr>Project Objectives</vt:lpstr>
      <vt:lpstr>Project Objectives</vt:lpstr>
      <vt:lpstr>Levels of Success</vt:lpstr>
      <vt:lpstr>Levels of Success</vt:lpstr>
      <vt:lpstr>CONOPS</vt:lpstr>
      <vt:lpstr>Top-Level Overview</vt:lpstr>
      <vt:lpstr>Sensors and Controls</vt:lpstr>
      <vt:lpstr>Functional Block Diagram</vt:lpstr>
      <vt:lpstr>Design Changes</vt:lpstr>
      <vt:lpstr>Critical Project Elements</vt:lpstr>
      <vt:lpstr>Schedule</vt:lpstr>
      <vt:lpstr>Phase 1: Manufacturing &amp; Component Tests</vt:lpstr>
      <vt:lpstr>Phase 1: Manufacturing &amp; Component Tests</vt:lpstr>
      <vt:lpstr>Phase 1: Manufacturing &amp; Component Tests</vt:lpstr>
      <vt:lpstr>Phase 2: System Integration &amp; Test</vt:lpstr>
      <vt:lpstr>Phase 2: System Integration &amp; Test</vt:lpstr>
      <vt:lpstr>System Verification &amp; Validation Schedule </vt:lpstr>
      <vt:lpstr>Critical Path</vt:lpstr>
      <vt:lpstr>Test Readiness</vt:lpstr>
      <vt:lpstr>Testing Overview</vt:lpstr>
      <vt:lpstr>Force Magnitude</vt:lpstr>
      <vt:lpstr>Force Magnitude - Test Procedure</vt:lpstr>
      <vt:lpstr>Force Magnitude - Results</vt:lpstr>
      <vt:lpstr>Force Magnitude - Error Quantification</vt:lpstr>
      <vt:lpstr>Force Direction</vt:lpstr>
      <vt:lpstr>Force Direction - Result</vt:lpstr>
      <vt:lpstr>Force Direction - Test Procedure</vt:lpstr>
      <vt:lpstr>Force Direction - Error Sources</vt:lpstr>
      <vt:lpstr>Force Direction - Test Success </vt:lpstr>
      <vt:lpstr>Friction</vt:lpstr>
      <vt:lpstr>PowerPoint Presentation</vt:lpstr>
      <vt:lpstr>Pulley Friction </vt:lpstr>
      <vt:lpstr>Friction - Test Setup</vt:lpstr>
      <vt:lpstr>Friction - Testing</vt:lpstr>
      <vt:lpstr>Friction - Test Review</vt:lpstr>
      <vt:lpstr>Friction - Model Review</vt:lpstr>
      <vt:lpstr>Budget</vt:lpstr>
      <vt:lpstr>Current Budget Overview</vt:lpstr>
      <vt:lpstr>Appendix</vt:lpstr>
      <vt:lpstr>Force Direction Test</vt:lpstr>
      <vt:lpstr>Sensor Verification</vt:lpstr>
      <vt:lpstr>Motion Control Verification</vt:lpstr>
      <vt:lpstr>Crane Scale Verification</vt:lpstr>
      <vt:lpstr>Structural Testing</vt:lpstr>
      <vt:lpstr>Safety Verification</vt:lpstr>
      <vt:lpstr>Friction Model Derivation - Bearings</vt:lpstr>
      <vt:lpstr>Friction Model Derivation - Bearings</vt:lpstr>
      <vt:lpstr>Friction Model Derivation - Pulleys</vt:lpstr>
      <vt:lpstr>Universal Test Subject</vt:lpstr>
      <vt:lpstr>Universal Test Subject</vt:lpstr>
      <vt:lpstr>Safety - Harness and Padding</vt:lpstr>
      <vt:lpstr>Loading Mechanism - CAD</vt:lpstr>
      <vt:lpstr>Software Team Breakdown</vt:lpstr>
      <vt:lpstr>Sensors and Controls - Component Choices</vt:lpstr>
      <vt:lpstr>Chosen Sensor Specs </vt:lpstr>
      <vt:lpstr>Chosen Sensor Specs </vt:lpstr>
      <vt:lpstr>Chosen Actuator Specs </vt:lpstr>
      <vt:lpstr>Software Control Block Diagram</vt:lpstr>
      <vt:lpstr>Server GUI</vt:lpstr>
      <vt:lpstr>Engineering Budgets</vt:lpstr>
      <vt:lpstr>Cost Plan Major Items BOM (Structural and Mechanical)</vt:lpstr>
      <vt:lpstr>Cost Plan Major Items BOM (Structural and Mechanical CONT.) </vt:lpstr>
      <vt:lpstr>Cost Plan Major Items BOM (Electrical and Human Factors)</vt:lpstr>
      <vt:lpstr>Cost Plan Current Budget Outlook Spreadsheet</vt:lpstr>
      <vt:lpstr>References</vt:lpstr>
      <vt:lpstr>Presentation References</vt:lpstr>
      <vt:lpstr>Presentation 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Gravity Offloading and Tethering Somatosensory Enhancement System (GOATSES)  Test Readiness Review</dc:title>
  <cp:lastModifiedBy>Grace Antonucci</cp:lastModifiedBy>
  <cp:revision>1</cp:revision>
  <dcterms:modified xsi:type="dcterms:W3CDTF">2022-02-14T04:09:25Z</dcterms:modified>
</cp:coreProperties>
</file>