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2.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3.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4.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Lst>
  <p:sldSz cx="9144000" cy="5143500" type="screen16x9"/>
  <p:notesSz cx="6858000" cy="9144000"/>
  <p:embeddedFontLst>
    <p:embeddedFont>
      <p:font typeface="Comic Sans MS" panose="030F0902030302020204" pitchFamily="66" charset="0"/>
      <p:regular r:id="rId68"/>
    </p:embeddedFont>
    <p:embeddedFont>
      <p:font typeface="Helvetica Neue" panose="02000503000000020004" pitchFamily="2" charset="0"/>
      <p:regular r:id="rId69"/>
      <p:bold r:id="rId70"/>
      <p:italic r:id="rId71"/>
      <p:boldItalic r:id="rId72"/>
    </p:embeddedFont>
    <p:embeddedFont>
      <p:font typeface="Lato" panose="020F0502020204030203" pitchFamily="34" charset="0"/>
      <p:regular r:id="rId73"/>
      <p:bold r:id="rId74"/>
      <p:italic r:id="rId75"/>
      <p:boldItalic r:id="rId76"/>
    </p:embeddedFont>
    <p:embeddedFont>
      <p:font typeface="Montserrat" pitchFamily="2" charset="77"/>
      <p:regular r:id="rId77"/>
      <p:bold r:id="rId78"/>
      <p:italic r:id="rId79"/>
      <p:boldItalic r:id="rId80"/>
    </p:embeddedFont>
    <p:embeddedFont>
      <p:font typeface="Raleway" pitchFamily="2" charset="77"/>
      <p:regular r:id="rId81"/>
      <p:bold r:id="rId82"/>
      <p:italic r:id="rId83"/>
      <p:boldItalic r:id="rId84"/>
    </p:embeddedFont>
    <p:embeddedFont>
      <p:font typeface="Roboto" panose="02000000000000000000" pitchFamily="2" charset="0"/>
      <p:regular r:id="rId85"/>
      <p:bold r:id="rId86"/>
      <p:italic r:id="rId87"/>
      <p:boldItalic r:id="rId88"/>
    </p:embeddedFont>
    <p:embeddedFont>
      <p:font typeface="Roboto Mono" pitchFamily="49"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saac Timko" initials="" lastIdx="4" clrIdx="0"/>
  <p:cmAuthor id="1" name="Gracie Antonucci" initials="" lastIdx="2" clrIdx="1"/>
  <p:cmAuthor id="2" name="Ben BEFO8528" initials="" lastIdx="1" clrIdx="2"/>
  <p:cmAuthor id="3" name="Elena Salgado" initials="" lastIdx="3" clrIdx="3"/>
  <p:cmAuthor id="4" name="Jack Harrison" initials="" lastIdx="2" clrIdx="4"/>
  <p:cmAuthor id="5" name="August auha2352" initials="" lastIdx="1" clrIdx="5"/>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FB89BA6-6D9B-4722-92F4-90E4344D6D20}">
  <a:tblStyle styleId="{DFB89BA6-6D9B-4722-92F4-90E4344D6D2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67"/>
    <p:restoredTop sz="94835"/>
  </p:normalViewPr>
  <p:slideViewPr>
    <p:cSldViewPr snapToGrid="0">
      <p:cViewPr varScale="1">
        <p:scale>
          <a:sx n="203" d="100"/>
          <a:sy n="203" d="100"/>
        </p:scale>
        <p:origin x="82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90" Type="http://schemas.openxmlformats.org/officeDocument/2006/relationships/font" Target="fonts/font23.fntdata"/><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2.fntdata"/><Relationship Id="rId80" Type="http://schemas.openxmlformats.org/officeDocument/2006/relationships/font" Target="fonts/font13.fntdata"/><Relationship Id="rId85"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font" Target="fonts/font24.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4.fntdata"/><Relationship Id="rId92" Type="http://schemas.openxmlformats.org/officeDocument/2006/relationships/font" Target="fonts/font2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0.fntdata"/><Relationship Id="rId61" Type="http://schemas.openxmlformats.org/officeDocument/2006/relationships/slide" Target="slides/slide60.xml"/><Relationship Id="rId82"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9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10-06T19:57:49.844" idx="3">
    <p:pos x="6000" y="200"/>
    <p:text>This is the human analog that generates the design-to requirement</p:text>
  </p:cm>
  <p:cm authorId="0" dt="2021-10-06T19:59:56.199" idx="1">
    <p:pos x="6000" y="0"/>
    <p:text>"This will be referenced throughout the rest of this presentation"</p:text>
  </p:cm>
  <p:cm authorId="0" dt="2021-10-06T20:00:35.262" idx="2">
    <p:pos x="6000" y="100"/>
    <p:text>"This is a quantitative representation of human postural sway"</p:text>
  </p:cm>
  <p:cm authorId="1" dt="2021-10-10T23:10:39.843" idx="1">
    <p:pos x="458" y="320"/>
    <p:text>Changing this to Worst Case Test Subject?</p:text>
  </p:cm>
  <p:cm authorId="2" dt="2021-10-10T23:10:39.843" idx="1">
    <p:pos x="458" y="320"/>
    <p:text>I know professor Rhode said that, but "worst case" is only true for the angle. Everything else (height, weight) is not worst case at all. I think we should keep it like this.</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1-10-06T20:27:08.207" idx="4">
    <p:pos x="6000" y="0"/>
    <p:text>Can we replace some of the text in this slide with a side by side comparison of two images like the one shown?</p:text>
  </p:cm>
</p:cmLst>
</file>

<file path=ppt/comments/comment3.xml><?xml version="1.0" encoding="utf-8"?>
<p:cmLst xmlns:a="http://schemas.openxmlformats.org/drawingml/2006/main" xmlns:r="http://schemas.openxmlformats.org/officeDocument/2006/relationships" xmlns:p="http://schemas.openxmlformats.org/presentationml/2006/main">
  <p:cm authorId="3" dt="2021-10-08T17:38:42.142" idx="1">
    <p:pos x="6000" y="0"/>
    <p:text>Again I think you should highlight the "worst ones" (aka the ones you are most worried about), or if that would be too much for this slide, point them out and mention them at least while presenting</p:text>
  </p:cm>
</p:cmLst>
</file>

<file path=ppt/comments/comment4.xml><?xml version="1.0" encoding="utf-8"?>
<p:cmLst xmlns:a="http://schemas.openxmlformats.org/drawingml/2006/main" xmlns:r="http://schemas.openxmlformats.org/officeDocument/2006/relationships" xmlns:p="http://schemas.openxmlformats.org/presentationml/2006/main">
  <p:cm authorId="3" dt="2021-10-08T18:18:42.560" idx="2">
    <p:pos x="6000" y="0"/>
    <p:text>Not to mention the linear actuator which is listed at $933 on these slides (and we'll need 2 of them) @auha2352@colorado.edu</p:text>
  </p:cm>
  <p:cm authorId="5" dt="2021-10-08T18:42:43.096" idx="1">
    <p:pos x="6000" y="0"/>
    <p:text>Wait where is this? I was never told by anyone that we chose a ~1000$ actuator.</p:text>
  </p:cm>
  <p:cm authorId="3" dt="2021-10-08T18:48:23.689" idx="3">
    <p:pos x="6000" y="0"/>
    <p:text>3 slides above this one.  I dont think we have chosen an actuator yet, but thats just what is listed on the slide, so we should talk about this as a group a lil bit.</p:text>
  </p:cm>
  <p:cm authorId="4" dt="2021-10-08T18:51:35.638" idx="2">
    <p:pos x="6000" y="0"/>
    <p:text>I highly doubt we'll be choosing the $933 one tho. It's just way too expensive</p:text>
  </p:cm>
  <p:cm authorId="4" dt="2021-10-08T18:54:48.960" idx="1">
    <p:pos x="6000" y="0"/>
    <p:text>I think electronics should be weighted heavier and mechanical lighter. The stepper motors/drivers and actuation devices are going to be quite expensive. And unless we're doing air bearings, mechanical probably won't get close to $2000.
I had to find new motors and a driver because the applied force is higher than originally thought. The new price for force application is probably going to be around 500-600ish. (177 + 177 + 119 + buffer for cable attachment and motor attachment to plate)</p:text>
  </p:cm>
  <p:cm authorId="1" dt="2021-10-08T18:54:48.960" idx="2">
    <p:pos x="6000" y="0"/>
    <p:text>Yea, august I think it's fine as is. We'd most likely buy the more expensive ones if we get EEF funding. Which you might want to mention that we applied for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f6e39e2c43_3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f6e39e2c43_3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f6e39e2c43_3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f6e39e2c43_3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f6e39e2c43_3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f6e39e2c43_3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f6e39e2c43_3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f6e39e2c43_3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f50b88d725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f50b88d725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f50b88d725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f50b88d725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lnSpc>
                <a:spcPct val="100000"/>
              </a:lnSpc>
              <a:spcBef>
                <a:spcPts val="1000"/>
              </a:spcBef>
              <a:spcAft>
                <a:spcPts val="0"/>
              </a:spcAft>
              <a:buClr>
                <a:srgbClr val="595959"/>
              </a:buClr>
              <a:buSzPts val="1000"/>
              <a:buFont typeface="Lato"/>
              <a:buChar char="●"/>
            </a:pPr>
            <a:r>
              <a:rPr lang="en" sz="1000">
                <a:solidFill>
                  <a:srgbClr val="595959"/>
                </a:solidFill>
                <a:latin typeface="Lato"/>
                <a:ea typeface="Lato"/>
                <a:cs typeface="Lato"/>
                <a:sym typeface="Lato"/>
              </a:rPr>
              <a:t>Subject lays on their back or side on a rolling platform</a:t>
            </a:r>
            <a:endParaRPr sz="1000">
              <a:solidFill>
                <a:srgbClr val="595959"/>
              </a:solidFill>
              <a:latin typeface="Lato"/>
              <a:ea typeface="Lato"/>
              <a:cs typeface="Lato"/>
              <a:sym typeface="Lato"/>
            </a:endParaRPr>
          </a:p>
          <a:p>
            <a:pPr marL="457200" lvl="0" indent="-292100" algn="l" rtl="0">
              <a:lnSpc>
                <a:spcPct val="100000"/>
              </a:lnSpc>
              <a:spcBef>
                <a:spcPts val="1000"/>
              </a:spcBef>
              <a:spcAft>
                <a:spcPts val="0"/>
              </a:spcAft>
              <a:buClr>
                <a:srgbClr val="595959"/>
              </a:buClr>
              <a:buSzPts val="1000"/>
              <a:buFont typeface="Lato"/>
              <a:buChar char="●"/>
            </a:pPr>
            <a:r>
              <a:rPr lang="en" sz="1000">
                <a:solidFill>
                  <a:srgbClr val="595959"/>
                </a:solidFill>
                <a:latin typeface="Lato"/>
                <a:ea typeface="Lato"/>
                <a:cs typeface="Lato"/>
                <a:sym typeface="Lato"/>
              </a:rPr>
              <a:t>Two tethers will produce a simulated gravity force perpendicular to Earth’s gravity</a:t>
            </a:r>
            <a:endParaRPr sz="1000">
              <a:solidFill>
                <a:srgbClr val="595959"/>
              </a:solidFill>
              <a:latin typeface="Lato"/>
              <a:ea typeface="Lato"/>
              <a:cs typeface="Lato"/>
              <a:sym typeface="Lato"/>
            </a:endParaRPr>
          </a:p>
          <a:p>
            <a:pPr marL="457200" lvl="0" indent="-292100" algn="l" rtl="0">
              <a:lnSpc>
                <a:spcPct val="100000"/>
              </a:lnSpc>
              <a:spcBef>
                <a:spcPts val="1000"/>
              </a:spcBef>
              <a:spcAft>
                <a:spcPts val="0"/>
              </a:spcAft>
              <a:buClr>
                <a:srgbClr val="595959"/>
              </a:buClr>
              <a:buSzPts val="1000"/>
              <a:buFont typeface="Lato"/>
              <a:buChar char="●"/>
            </a:pPr>
            <a:r>
              <a:rPr lang="en" sz="1000">
                <a:solidFill>
                  <a:srgbClr val="595959"/>
                </a:solidFill>
                <a:latin typeface="Lato"/>
                <a:ea typeface="Lato"/>
                <a:cs typeface="Lato"/>
                <a:sym typeface="Lato"/>
              </a:rPr>
              <a:t>The tethers will be loaded via torque motors or sandbags on a pulley system</a:t>
            </a:r>
            <a:endParaRPr sz="1000">
              <a:solidFill>
                <a:srgbClr val="595959"/>
              </a:solidFill>
              <a:latin typeface="Lato"/>
              <a:ea typeface="Lato"/>
              <a:cs typeface="Lato"/>
              <a:sym typeface="Lato"/>
            </a:endParaRPr>
          </a:p>
          <a:p>
            <a:pPr marL="457200" lvl="0" indent="-279400" algn="l" rtl="0">
              <a:lnSpc>
                <a:spcPct val="115000"/>
              </a:lnSpc>
              <a:spcBef>
                <a:spcPts val="1200"/>
              </a:spcBef>
              <a:spcAft>
                <a:spcPts val="1200"/>
              </a:spcAft>
              <a:buClr>
                <a:srgbClr val="595959"/>
              </a:buClr>
              <a:buSzPts val="800"/>
              <a:buFont typeface="Lato"/>
              <a:buChar char="●"/>
            </a:pPr>
            <a:r>
              <a:rPr lang="en">
                <a:solidFill>
                  <a:srgbClr val="595959"/>
                </a:solidFill>
                <a:latin typeface="Lato"/>
                <a:ea typeface="Lato"/>
                <a:cs typeface="Lato"/>
                <a:sym typeface="Lato"/>
              </a:rPr>
              <a:t>When the subject leans, the tether attachment points will be moved using a linear actuator to keep the net force perpendicular to the support surface as the subject moves</a:t>
            </a:r>
            <a:endParaRPr sz="800">
              <a:solidFill>
                <a:srgbClr val="595959"/>
              </a:solidFill>
              <a:latin typeface="Lato"/>
              <a:ea typeface="Lato"/>
              <a:cs typeface="Lato"/>
              <a:sym typeface="La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f552b74f7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f552b74f7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Mention that a feasibility study will be done later in the presentation to cover mu</a:t>
            </a:r>
            <a:endParaRPr/>
          </a:p>
          <a:p>
            <a:pPr marL="0" lvl="0" indent="0" algn="l" rtl="0">
              <a:spcBef>
                <a:spcPts val="0"/>
              </a:spcBef>
              <a:spcAft>
                <a:spcPts val="0"/>
              </a:spcAft>
              <a:buNone/>
            </a:pPr>
            <a:endParaRPr/>
          </a:p>
          <a:p>
            <a:pPr marL="0" lvl="0" indent="0" algn="l" rtl="0">
              <a:spcBef>
                <a:spcPts val="0"/>
              </a:spcBef>
              <a:spcAft>
                <a:spcPts val="0"/>
              </a:spcAft>
              <a:buNone/>
            </a:pPr>
            <a:r>
              <a:rPr lang="en"/>
              <a:t>Mention adjustable height?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f552b74f7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f552b74f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Two tethers connected to subject</a:t>
            </a:r>
            <a:endParaRPr/>
          </a:p>
          <a:p>
            <a:pPr marL="0" lvl="0" indent="0" algn="l" rtl="0">
              <a:spcBef>
                <a:spcPts val="0"/>
              </a:spcBef>
              <a:spcAft>
                <a:spcPts val="0"/>
              </a:spcAft>
              <a:buNone/>
            </a:pPr>
            <a:r>
              <a:rPr lang="en"/>
              <a:t>F1 = F2 = constant</a:t>
            </a:r>
            <a:endParaRPr/>
          </a:p>
          <a:p>
            <a:pPr marL="0" lvl="0" indent="0" algn="l" rtl="0">
              <a:spcBef>
                <a:spcPts val="0"/>
              </a:spcBef>
              <a:spcAft>
                <a:spcPts val="0"/>
              </a:spcAft>
              <a:buNone/>
            </a:pPr>
            <a:endParaRPr/>
          </a:p>
          <a:p>
            <a:pPr marL="0" lvl="0" indent="0" algn="l" rtl="0">
              <a:spcBef>
                <a:spcPts val="0"/>
              </a:spcBef>
              <a:spcAft>
                <a:spcPts val="0"/>
              </a:spcAft>
              <a:buNone/>
            </a:pPr>
            <a:r>
              <a:rPr lang="en"/>
              <a:t>Not enough time. Both feasible. Team discretion. (Just taking notes)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f157fcc3e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f157fcc3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f6e39e2c43_6_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f6e39e2c43_6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f6b087251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f6b087251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f50b88d725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f50b88d725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f50b88d725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f50b88d725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f50b88d725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f50b88d725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mic Sans MS"/>
                <a:ea typeface="Comic Sans MS"/>
                <a:cs typeface="Comic Sans MS"/>
                <a:sym typeface="Comic Sans MS"/>
              </a:rPr>
              <a:t>SAFETY IS A CONCERN, BUT IS IN APPENDIX AND IS FEASIBLE: tHESE ARE OUR PROBLEMS</a:t>
            </a:r>
            <a:endParaRPr>
              <a:latin typeface="Comic Sans MS"/>
              <a:ea typeface="Comic Sans MS"/>
              <a:cs typeface="Comic Sans MS"/>
              <a:sym typeface="Comic Sans M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f50b88d725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f50b88d725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mic Sans MS"/>
                <a:ea typeface="Comic Sans MS"/>
                <a:cs typeface="Comic Sans MS"/>
                <a:sym typeface="Comic Sans MS"/>
              </a:rPr>
              <a:t>dr clark used a pendulum w/ .5 hz sine wave with 10 degree amplitude. It’s an assumption: we want to do humans: we MODEL sway as pendulum sway.  Mention that these are not worst case (except for the angle)</a:t>
            </a:r>
            <a:endParaRPr>
              <a:latin typeface="Comic Sans MS"/>
              <a:ea typeface="Comic Sans MS"/>
              <a:cs typeface="Comic Sans MS"/>
              <a:sym typeface="Comic Sans M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f710b0cb7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f710b0cb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f50b88d725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f50b88d725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f5cebe87d8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f5cebe87d8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f56f483418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f56f48341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Notes: +/- 10 N bounds are because of 1 kilogram sensitivity. Client stressed correct angle is more important than correct force magnitude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f56f48341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f56f4834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f1fc87a9ff_11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f1fc87a9ff_1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56f48305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56f4830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f1fc87a9ff_2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f1fc87a9f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f50b88d725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f50b88d725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f1fc87a9ff_2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f1fc87a9ff_2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Movement accuracy is neglected because motor and actuator precision is significantly higher than all of our positioning requirements</a:t>
            </a:r>
            <a:endParaRPr/>
          </a:p>
          <a:p>
            <a:pPr marL="0" lvl="0" indent="0" algn="l" rtl="0">
              <a:spcBef>
                <a:spcPts val="0"/>
              </a:spcBef>
              <a:spcAft>
                <a:spcPts val="0"/>
              </a:spcAft>
              <a:buNone/>
            </a:pPr>
            <a:r>
              <a:rPr lang="en"/>
              <a:t>Current sensor accuracy and inertial forces are also neglected as they are insignificant compared to the other delays and accuracy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f56b2bcaa0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f56b2bcaa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f56b2bca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3" name="Google Shape;1303;gf56b2bca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are the WORST case component selections that can meet our requirements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f56b2bcaa0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2" name="Google Shape;1312;gf56b2bcaa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Thoroughly explain all lines on both plots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f56f48305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f56f48305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f50b88d725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f50b88d725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More initial budget given to mechanical and non-data driven electronic subsystems as the project is primarily mechanical:</a:t>
            </a:r>
            <a:endParaRPr sz="1300">
              <a:solidFill>
                <a:srgbClr val="595959"/>
              </a:solidFill>
              <a:latin typeface="Lato"/>
              <a:ea typeface="Lato"/>
              <a:cs typeface="Lato"/>
              <a:sym typeface="Lato"/>
            </a:endParaRPr>
          </a:p>
          <a:p>
            <a:pPr marL="914400" lvl="1" indent="-298450" algn="l" rtl="0">
              <a:lnSpc>
                <a:spcPct val="115000"/>
              </a:lnSpc>
              <a:spcBef>
                <a:spcPts val="0"/>
              </a:spcBef>
              <a:spcAft>
                <a:spcPts val="0"/>
              </a:spcAft>
              <a:buClr>
                <a:srgbClr val="595959"/>
              </a:buClr>
              <a:buSzPts val="1100"/>
              <a:buFont typeface="Lato"/>
              <a:buChar char="○"/>
            </a:pPr>
            <a:r>
              <a:rPr lang="en">
                <a:solidFill>
                  <a:srgbClr val="595959"/>
                </a:solidFill>
                <a:latin typeface="Lato"/>
                <a:ea typeface="Lato"/>
                <a:cs typeface="Lato"/>
                <a:sym typeface="Lato"/>
              </a:rPr>
              <a:t>The combined costs of tethers, structural materials, motors, etc. place an initial cost estimate of a few thousand dollars.</a:t>
            </a:r>
            <a:endParaRPr>
              <a:solidFill>
                <a:srgbClr val="595959"/>
              </a:solidFill>
              <a:latin typeface="Lato"/>
              <a:ea typeface="Lato"/>
              <a:cs typeface="Lato"/>
              <a:sym typeface="Lato"/>
            </a:endParaRPr>
          </a:p>
          <a:p>
            <a:pPr marL="914400" lvl="1" indent="-298450" algn="l" rtl="0">
              <a:lnSpc>
                <a:spcPct val="115000"/>
              </a:lnSpc>
              <a:spcBef>
                <a:spcPts val="0"/>
              </a:spcBef>
              <a:spcAft>
                <a:spcPts val="0"/>
              </a:spcAft>
              <a:buClr>
                <a:srgbClr val="595959"/>
              </a:buClr>
              <a:buSzPts val="1100"/>
              <a:buFont typeface="Lato"/>
              <a:buChar char="○"/>
            </a:pPr>
            <a:r>
              <a:rPr lang="en">
                <a:solidFill>
                  <a:srgbClr val="595959"/>
                </a:solidFill>
                <a:latin typeface="Lato"/>
                <a:ea typeface="Lato"/>
                <a:cs typeface="Lato"/>
                <a:sym typeface="Lato"/>
              </a:rPr>
              <a:t>The Mechanical, Electronic, and Sensor categories were given $500, $250, and $250, respectively,  of budget margins to account for needed part replacements and/or increasing design complexity.</a:t>
            </a:r>
            <a:endParaRPr>
              <a:solidFill>
                <a:srgbClr val="595959"/>
              </a:solidFill>
              <a:latin typeface="Lato"/>
              <a:ea typeface="Lato"/>
              <a:cs typeface="Lato"/>
              <a:sym typeface="Lato"/>
            </a:endParaRPr>
          </a:p>
          <a:p>
            <a:pPr marL="914400" lvl="1" indent="-298450" algn="l" rtl="0">
              <a:lnSpc>
                <a:spcPct val="115000"/>
              </a:lnSpc>
              <a:spcBef>
                <a:spcPts val="0"/>
              </a:spcBef>
              <a:spcAft>
                <a:spcPts val="0"/>
              </a:spcAft>
              <a:buClr>
                <a:srgbClr val="595959"/>
              </a:buClr>
              <a:buSzPts val="1100"/>
              <a:buFont typeface="Lato"/>
              <a:buChar char="○"/>
            </a:pPr>
            <a:r>
              <a:rPr lang="en">
                <a:solidFill>
                  <a:srgbClr val="595959"/>
                </a:solidFill>
                <a:latin typeface="Lato"/>
                <a:ea typeface="Lato"/>
                <a:cs typeface="Lato"/>
                <a:sym typeface="Lato"/>
              </a:rPr>
              <a:t>Unaffiliated overall margin of $200 set aside for the whole of the project to be distributed as necessary.</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f50b88d725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f50b88d725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f50b88d725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3" name="Google Shape;1383;gf50b88d725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f50b88d725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f50b88d725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Astronauts require, on average, 15 days to recover pre-flight levels of locomotive function required for egress. [2]</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Astronauts sufficiently maintain muscular and cardiovascular strength, but typically experience loss of proprioceptive function.</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Proprioceptive function relates to one’s understanding of how their body is positioned and how it is moving.</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Loss of proprioceptive functions result in difficulty with tasks such as standing, walking, and balancing. </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Retention of postural control is vital for long duration spaceflight missions.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f50b88d725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f50b88d725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f6b0872514_3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f6b0872514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f50b88d725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f50b88d725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f1b7db6b1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f1b7db6b1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4"/>
                </a:highlight>
              </a:rPr>
              <a:t>Add in dr clark about the pendulum .5 hz sway assumption: we want to do humans: we MODEL sway as pendulum sway</a:t>
            </a:r>
            <a:endParaRPr>
              <a:highlight>
                <a:schemeClr val="accent4"/>
              </a:highlight>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f1b7db6b10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f1b7db6b1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chemeClr val="accent4"/>
              </a:highlight>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f56f48305a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1" name="Google Shape;1471;gf56f48305a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f56f483418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1" name="Google Shape;1481;gf56f48341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gf56f483418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9" name="Google Shape;1489;gf56f48341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f50b88d725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f50b88d725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f19a864d05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4" name="Google Shape;1524;gf19a864d05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f56f48305a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f56f48305a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1150">
                <a:solidFill>
                  <a:srgbClr val="333333"/>
                </a:solidFill>
                <a:highlight>
                  <a:srgbClr val="FFFFFF"/>
                </a:highlight>
                <a:latin typeface="Helvetica Neue"/>
                <a:ea typeface="Helvetica Neue"/>
                <a:cs typeface="Helvetica Neue"/>
                <a:sym typeface="Helvetica Neue"/>
              </a:rPr>
              <a:t>Bed rest studies offer scientists ways to see how the body adapts to weightlessness. Volunteers spend up to 70 days in bed with a six-degree head-down tilt. They must eat, exercise, and even shower in the head-down position.</a:t>
            </a:r>
            <a:endParaRPr sz="1150">
              <a:solidFill>
                <a:srgbClr val="333333"/>
              </a:solidFill>
              <a:highlight>
                <a:srgbClr val="FFFFFF"/>
              </a:highlight>
              <a:latin typeface="Helvetica Neue"/>
              <a:ea typeface="Helvetica Neue"/>
              <a:cs typeface="Helvetica Neue"/>
              <a:sym typeface="Helvetica Neue"/>
            </a:endParaRPr>
          </a:p>
          <a:p>
            <a:pPr marL="457200" lvl="0" indent="0" algn="l" rtl="0">
              <a:lnSpc>
                <a:spcPct val="115000"/>
              </a:lnSpc>
              <a:spcBef>
                <a:spcPts val="1200"/>
              </a:spcBef>
              <a:spcAft>
                <a:spcPts val="0"/>
              </a:spcAft>
              <a:buNone/>
            </a:pPr>
            <a:endParaRPr sz="1150">
              <a:solidFill>
                <a:srgbClr val="333333"/>
              </a:solidFill>
              <a:highlight>
                <a:srgbClr val="FFFFFF"/>
              </a:highlight>
              <a:latin typeface="Helvetica Neue"/>
              <a:ea typeface="Helvetica Neue"/>
              <a:cs typeface="Helvetica Neue"/>
              <a:sym typeface="Helvetica Neue"/>
            </a:endParaRPr>
          </a:p>
          <a:p>
            <a:pPr marL="457200" lvl="0" indent="-323850" algn="l" rtl="0">
              <a:lnSpc>
                <a:spcPct val="115000"/>
              </a:lnSpc>
              <a:spcBef>
                <a:spcPts val="1200"/>
              </a:spcBef>
              <a:spcAft>
                <a:spcPts val="0"/>
              </a:spcAft>
              <a:buClr>
                <a:srgbClr val="595959"/>
              </a:buClr>
              <a:buSzPts val="1500"/>
              <a:buFont typeface="Lato"/>
              <a:buChar char="●"/>
            </a:pPr>
            <a:r>
              <a:rPr lang="en" sz="1500">
                <a:solidFill>
                  <a:srgbClr val="595959"/>
                </a:solidFill>
                <a:latin typeface="Lato"/>
                <a:ea typeface="Lato"/>
                <a:cs typeface="Lato"/>
                <a:sym typeface="Lato"/>
              </a:rPr>
              <a:t>Our project aims to create a device in which maintains a force on the user that is perpendicular to their support surface regardless of postural sway. </a:t>
            </a:r>
            <a:endParaRPr sz="1500">
              <a:solidFill>
                <a:srgbClr val="595959"/>
              </a:solidFill>
              <a:latin typeface="Lato"/>
              <a:ea typeface="Lato"/>
              <a:cs typeface="Lato"/>
              <a:sym typeface="Lato"/>
            </a:endParaRPr>
          </a:p>
          <a:p>
            <a:pPr marL="457200" lvl="0" indent="-323850" algn="l" rtl="0">
              <a:lnSpc>
                <a:spcPct val="115000"/>
              </a:lnSpc>
              <a:spcBef>
                <a:spcPts val="700"/>
              </a:spcBef>
              <a:spcAft>
                <a:spcPts val="0"/>
              </a:spcAft>
              <a:buClr>
                <a:srgbClr val="595959"/>
              </a:buClr>
              <a:buSzPts val="1500"/>
              <a:buFont typeface="Lato"/>
              <a:buChar char="●"/>
            </a:pPr>
            <a:r>
              <a:rPr lang="en" sz="1500">
                <a:solidFill>
                  <a:srgbClr val="595959"/>
                </a:solidFill>
                <a:latin typeface="Lato"/>
                <a:ea typeface="Lato"/>
                <a:cs typeface="Lato"/>
                <a:sym typeface="Lato"/>
              </a:rPr>
              <a:t>This device will be used in laboratory studies to prove whether this improvement in loading direction yields better retention of proprioceptive functions. </a:t>
            </a:r>
            <a:endParaRPr sz="1500">
              <a:solidFill>
                <a:srgbClr val="595959"/>
              </a:solidFill>
              <a:latin typeface="Lato"/>
              <a:ea typeface="Lato"/>
              <a:cs typeface="Lato"/>
              <a:sym typeface="Lato"/>
            </a:endParaRPr>
          </a:p>
          <a:p>
            <a:pPr marL="457200" lvl="0" indent="-323850" algn="l" rtl="0">
              <a:lnSpc>
                <a:spcPct val="115000"/>
              </a:lnSpc>
              <a:spcBef>
                <a:spcPts val="700"/>
              </a:spcBef>
              <a:spcAft>
                <a:spcPts val="0"/>
              </a:spcAft>
              <a:buClr>
                <a:srgbClr val="595959"/>
              </a:buClr>
              <a:buSzPts val="1500"/>
              <a:buFont typeface="Lato"/>
              <a:buChar char="●"/>
            </a:pPr>
            <a:r>
              <a:rPr lang="en" sz="1500">
                <a:solidFill>
                  <a:srgbClr val="595959"/>
                </a:solidFill>
                <a:latin typeface="Lato"/>
                <a:ea typeface="Lato"/>
                <a:cs typeface="Lato"/>
                <a:sym typeface="Lato"/>
              </a:rPr>
              <a:t>Study requires a spaceflight analog such as bedrest.</a:t>
            </a:r>
            <a:endParaRPr sz="1500">
              <a:solidFill>
                <a:srgbClr val="595959"/>
              </a:solidFill>
              <a:latin typeface="Lato"/>
              <a:ea typeface="Lato"/>
              <a:cs typeface="Lato"/>
              <a:sym typeface="Lato"/>
            </a:endParaRPr>
          </a:p>
          <a:p>
            <a:pPr marL="914400" lvl="1"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Bedrest: volunteers spend up to 70 days in bed with a six-degree head-down tilt. They must eat, exercise, and shower in this position. [3]</a:t>
            </a:r>
            <a:endParaRPr sz="1300">
              <a:solidFill>
                <a:srgbClr val="595959"/>
              </a:solidFill>
              <a:latin typeface="Lato"/>
              <a:ea typeface="Lato"/>
              <a:cs typeface="Lato"/>
              <a:sym typeface="Lato"/>
            </a:endParaRPr>
          </a:p>
          <a:p>
            <a:pPr marL="914400" lvl="1" indent="-311150" algn="l" rtl="0">
              <a:lnSpc>
                <a:spcPct val="115000"/>
              </a:lnSpc>
              <a:spcBef>
                <a:spcPts val="0"/>
              </a:spcBef>
              <a:spcAft>
                <a:spcPts val="0"/>
              </a:spcAft>
              <a:buClr>
                <a:srgbClr val="595959"/>
              </a:buClr>
              <a:buSzPts val="1300"/>
              <a:buFont typeface="Lato"/>
              <a:buChar char="○"/>
            </a:pPr>
            <a:endParaRPr sz="1300">
              <a:solidFill>
                <a:srgbClr val="595959"/>
              </a:solidFill>
              <a:latin typeface="Lato"/>
              <a:ea typeface="Lato"/>
              <a:cs typeface="Lato"/>
              <a:sym typeface="Lato"/>
            </a:endParaRPr>
          </a:p>
          <a:p>
            <a:pPr marL="457200" lvl="0" indent="0" algn="l" rtl="0">
              <a:lnSpc>
                <a:spcPct val="115000"/>
              </a:lnSpc>
              <a:spcBef>
                <a:spcPts val="0"/>
              </a:spcBef>
              <a:spcAft>
                <a:spcPts val="0"/>
              </a:spcAft>
              <a:buNone/>
            </a:pPr>
            <a:endParaRPr sz="1150">
              <a:solidFill>
                <a:srgbClr val="333333"/>
              </a:solidFill>
              <a:highlight>
                <a:srgbClr val="FFFFFF"/>
              </a:highlight>
              <a:latin typeface="Helvetica Neue"/>
              <a:ea typeface="Helvetica Neue"/>
              <a:cs typeface="Helvetica Neue"/>
              <a:sym typeface="Helvetica Neue"/>
            </a:endParaRPr>
          </a:p>
          <a:p>
            <a:pPr marL="457200" lvl="0" indent="-311150" algn="l" rtl="0">
              <a:lnSpc>
                <a:spcPct val="115000"/>
              </a:lnSpc>
              <a:spcBef>
                <a:spcPts val="1200"/>
              </a:spcBef>
              <a:spcAft>
                <a:spcPts val="0"/>
              </a:spcAft>
              <a:buClr>
                <a:srgbClr val="595959"/>
              </a:buClr>
              <a:buSzPts val="1300"/>
              <a:buFont typeface="Lato"/>
              <a:buChar char="●"/>
            </a:pPr>
            <a:r>
              <a:rPr lang="en" sz="1300">
                <a:solidFill>
                  <a:srgbClr val="595959"/>
                </a:solidFill>
                <a:latin typeface="Lato"/>
                <a:ea typeface="Lato"/>
                <a:cs typeface="Lato"/>
                <a:sym typeface="Lato"/>
              </a:rPr>
              <a:t>Astronauts are currently loaded to a single fixed point and therefore they do not need to balance themselves.</a:t>
            </a:r>
            <a:endParaRPr sz="1300">
              <a:solidFill>
                <a:srgbClr val="595959"/>
              </a:solidFill>
              <a:latin typeface="Lato"/>
              <a:ea typeface="Lato"/>
              <a:cs typeface="Lato"/>
              <a:sym typeface="Lato"/>
            </a:endParaRPr>
          </a:p>
          <a:p>
            <a:pPr marL="457200" lvl="0" indent="-311150" algn="l" rtl="0">
              <a:lnSpc>
                <a:spcPct val="115000"/>
              </a:lnSpc>
              <a:spcBef>
                <a:spcPts val="700"/>
              </a:spcBef>
              <a:spcAft>
                <a:spcPts val="0"/>
              </a:spcAft>
              <a:buClr>
                <a:srgbClr val="595959"/>
              </a:buClr>
              <a:buSzPts val="1300"/>
              <a:buFont typeface="Lato"/>
              <a:buChar char="●"/>
            </a:pPr>
            <a:r>
              <a:rPr lang="en" sz="1300">
                <a:solidFill>
                  <a:srgbClr val="595959"/>
                </a:solidFill>
                <a:latin typeface="Lato"/>
                <a:ea typeface="Lato"/>
                <a:cs typeface="Lato"/>
                <a:sym typeface="Lato"/>
              </a:rPr>
              <a:t>It is hypothesized that if astronauts were loaded as if in a realistic gravitational field, it would help maintain proprioceptive function by requiring them to balance themselves. </a:t>
            </a:r>
            <a:endParaRPr sz="1300">
              <a:solidFill>
                <a:srgbClr val="595959"/>
              </a:solidFill>
              <a:latin typeface="Lato"/>
              <a:ea typeface="Lato"/>
              <a:cs typeface="Lato"/>
              <a:sym typeface="Lato"/>
            </a:endParaRPr>
          </a:p>
          <a:p>
            <a:pPr marL="457200" lvl="0" indent="-311150" algn="l" rtl="0">
              <a:lnSpc>
                <a:spcPct val="115000"/>
              </a:lnSpc>
              <a:spcBef>
                <a:spcPts val="700"/>
              </a:spcBef>
              <a:spcAft>
                <a:spcPts val="0"/>
              </a:spcAft>
              <a:buClr>
                <a:srgbClr val="595959"/>
              </a:buClr>
              <a:buSzPts val="1300"/>
              <a:buFont typeface="Lato"/>
              <a:buChar char="●"/>
            </a:pPr>
            <a:r>
              <a:rPr lang="en" sz="1300">
                <a:solidFill>
                  <a:srgbClr val="595959"/>
                </a:solidFill>
                <a:latin typeface="Lato"/>
                <a:ea typeface="Lato"/>
                <a:cs typeface="Lato"/>
                <a:sym typeface="Lato"/>
              </a:rPr>
              <a:t>Our project aims to create a device in which maintains a force on the user that is perpendicular to their support surface regardless of postural sway. </a:t>
            </a:r>
            <a:endParaRPr sz="1300">
              <a:solidFill>
                <a:srgbClr val="595959"/>
              </a:solidFill>
              <a:latin typeface="Lato"/>
              <a:ea typeface="Lato"/>
              <a:cs typeface="Lato"/>
              <a:sym typeface="Lato"/>
            </a:endParaRPr>
          </a:p>
          <a:p>
            <a:pPr marL="457200" lvl="0" indent="-311150" algn="l" rtl="0">
              <a:lnSpc>
                <a:spcPct val="115000"/>
              </a:lnSpc>
              <a:spcBef>
                <a:spcPts val="700"/>
              </a:spcBef>
              <a:spcAft>
                <a:spcPts val="0"/>
              </a:spcAft>
              <a:buClr>
                <a:srgbClr val="595959"/>
              </a:buClr>
              <a:buSzPts val="1300"/>
              <a:buFont typeface="Lato"/>
              <a:buChar char="●"/>
            </a:pPr>
            <a:r>
              <a:rPr lang="en" sz="1300">
                <a:solidFill>
                  <a:srgbClr val="595959"/>
                </a:solidFill>
                <a:latin typeface="Lato"/>
                <a:ea typeface="Lato"/>
                <a:cs typeface="Lato"/>
                <a:sym typeface="Lato"/>
              </a:rPr>
              <a:t>This device will be used in laboratory studies to prove whether this improvement in loading direction yields better retention of proprioceptive functions. </a:t>
            </a:r>
            <a:endParaRPr sz="1300">
              <a:solidFill>
                <a:srgbClr val="595959"/>
              </a:solidFill>
              <a:latin typeface="Lato"/>
              <a:ea typeface="Lato"/>
              <a:cs typeface="Lato"/>
              <a:sym typeface="Lato"/>
            </a:endParaRPr>
          </a:p>
          <a:p>
            <a:pPr marL="457200" lvl="0" indent="-311150" algn="l" rtl="0">
              <a:lnSpc>
                <a:spcPct val="115000"/>
              </a:lnSpc>
              <a:spcBef>
                <a:spcPts val="700"/>
              </a:spcBef>
              <a:spcAft>
                <a:spcPts val="0"/>
              </a:spcAft>
              <a:buClr>
                <a:srgbClr val="595959"/>
              </a:buClr>
              <a:buSzPts val="1300"/>
              <a:buFont typeface="Lato"/>
              <a:buChar char="●"/>
            </a:pPr>
            <a:r>
              <a:rPr lang="en" sz="1300">
                <a:solidFill>
                  <a:srgbClr val="595959"/>
                </a:solidFill>
                <a:latin typeface="Lato"/>
                <a:ea typeface="Lato"/>
                <a:cs typeface="Lato"/>
                <a:sym typeface="Lato"/>
              </a:rPr>
              <a:t>Study requires spaceflight analog such as bedrest.</a:t>
            </a:r>
            <a:endParaRPr sz="1300">
              <a:solidFill>
                <a:srgbClr val="595959"/>
              </a:solidFill>
              <a:latin typeface="Lato"/>
              <a:ea typeface="Lato"/>
              <a:cs typeface="Lato"/>
              <a:sym typeface="Lato"/>
            </a:endParaRPr>
          </a:p>
          <a:p>
            <a:pPr marL="914400" lvl="1" indent="-298450" algn="l" rtl="0">
              <a:lnSpc>
                <a:spcPct val="115000"/>
              </a:lnSpc>
              <a:spcBef>
                <a:spcPts val="0"/>
              </a:spcBef>
              <a:spcAft>
                <a:spcPts val="0"/>
              </a:spcAft>
              <a:buClr>
                <a:srgbClr val="595959"/>
              </a:buClr>
              <a:buSzPts val="1100"/>
              <a:buFont typeface="Lato"/>
              <a:buChar char="○"/>
            </a:pPr>
            <a:r>
              <a:rPr lang="en">
                <a:solidFill>
                  <a:srgbClr val="595959"/>
                </a:solidFill>
                <a:latin typeface="Lato"/>
                <a:ea typeface="Lato"/>
                <a:cs typeface="Lato"/>
                <a:sym typeface="Lato"/>
              </a:rPr>
              <a:t>Bedrest: volunteers spend up to 70 days in bed with a six-degree head-down tilt. They must eat, exercise, and shower in this position. [3]</a:t>
            </a:r>
            <a:endParaRPr sz="1150">
              <a:solidFill>
                <a:srgbClr val="333333"/>
              </a:solidFill>
              <a:highlight>
                <a:srgbClr val="FFFFFF"/>
              </a:highlight>
              <a:latin typeface="Helvetica Neue"/>
              <a:ea typeface="Helvetica Neue"/>
              <a:cs typeface="Helvetica Neue"/>
              <a:sym typeface="Helvetica Neue"/>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f50b88d831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1" name="Google Shape;1531;gf50b88d83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f1e03ef1f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f1e03ef1f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f50b88d725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f50b88d725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gf19a864d05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5" name="Google Shape;1615;gf19a864d05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gf1e03ef1f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0" name="Google Shape;1650;gf1e03ef1f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gf5bb21b176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2" name="Google Shape;1722;gf5bb21b17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gf5bb21b1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9" name="Google Shape;1729;gf5bb21b1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Google Shape;1735;gf162eca29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6" name="Google Shape;1736;gf162eca29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f6c270a1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4" name="Google Shape;1744;gf6c270a1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Response time</a:t>
            </a:r>
            <a:endParaRPr/>
          </a:p>
          <a:p>
            <a:pPr marL="0" lvl="0" indent="0" algn="l" rtl="0">
              <a:spcBef>
                <a:spcPts val="0"/>
              </a:spcBef>
              <a:spcAft>
                <a:spcPts val="0"/>
              </a:spcAft>
              <a:buNone/>
            </a:pPr>
            <a:endParaRPr/>
          </a:p>
          <a:p>
            <a:pPr marL="0" lvl="0" indent="0" algn="l" rtl="0">
              <a:spcBef>
                <a:spcPts val="0"/>
              </a:spcBef>
              <a:spcAft>
                <a:spcPts val="0"/>
              </a:spcAft>
              <a:buNone/>
            </a:pPr>
            <a:r>
              <a:rPr lang="en"/>
              <a:t>Current does not need to be changing. Very small steps can be taken until the rope is taught enough for desired tension. Stepper motor can turn cw or ccw to respond to cable slack. Tension sensor data will be very important and fed back through the controller to keep tension constant at desired value</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gf56b2bcaa0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2" name="Google Shape;1752;gf56b2bcaa0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f50b88d725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f50b88d725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gf209c446d5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0" name="Google Shape;1760;gf209c446d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Thoroughly explain all lines on both plots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Google Shape;1773;gf204149df9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4" name="Google Shape;1774;gf204149df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
        <p:cNvGrpSpPr/>
        <p:nvPr/>
      </p:nvGrpSpPr>
      <p:grpSpPr>
        <a:xfrm>
          <a:off x="0" y="0"/>
          <a:ext cx="0" cy="0"/>
          <a:chOff x="0" y="0"/>
          <a:chExt cx="0" cy="0"/>
        </a:xfrm>
      </p:grpSpPr>
      <p:sp>
        <p:nvSpPr>
          <p:cNvPr id="1784" name="Google Shape;1784;gf700b4752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5" name="Google Shape;1785;gf700b475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gf56f48305a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6" name="Google Shape;1796;gf56f48305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f56f48305a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2" name="Google Shape;1802;gf56f48305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gf56f48305a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9" name="Google Shape;1809;gf56f48305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f50b88d725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f50b88d725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f6e39e2c43_3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f6e39e2c43_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f50b88d725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f50b88d725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5"/>
        <p:cNvGrpSpPr/>
        <p:nvPr/>
      </p:nvGrpSpPr>
      <p:grpSpPr>
        <a:xfrm>
          <a:off x="0" y="0"/>
          <a:ext cx="0" cy="0"/>
          <a:chOff x="0" y="0"/>
          <a:chExt cx="0" cy="0"/>
        </a:xfrm>
      </p:grpSpPr>
      <p:grpSp>
        <p:nvGrpSpPr>
          <p:cNvPr id="76" name="Google Shape;76;p11"/>
          <p:cNvGrpSpPr/>
          <p:nvPr/>
        </p:nvGrpSpPr>
        <p:grpSpPr>
          <a:xfrm>
            <a:off x="830392" y="4169130"/>
            <a:ext cx="745763" cy="45826"/>
            <a:chOff x="4580561" y="2589004"/>
            <a:chExt cx="1064464" cy="25200"/>
          </a:xfrm>
        </p:grpSpPr>
        <p:sp>
          <p:nvSpPr>
            <p:cNvPr id="77" name="Google Shape;77;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80" name="Google Shape;80;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81" name="Google Shape;81;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
        <p:cNvGrpSpPr/>
        <p:nvPr/>
      </p:nvGrpSpPr>
      <p:grpSpPr>
        <a:xfrm>
          <a:off x="0" y="0"/>
          <a:ext cx="0" cy="0"/>
          <a:chOff x="0" y="0"/>
          <a:chExt cx="0" cy="0"/>
        </a:xfrm>
      </p:grpSpPr>
      <p:sp>
        <p:nvSpPr>
          <p:cNvPr id="83" name="Google Shape;83;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4"/>
          <p:cNvPicPr preferRelativeResize="0"/>
          <p:nvPr/>
        </p:nvPicPr>
        <p:blipFill>
          <a:blip r:embed="rId2">
            <a:alphaModFix/>
          </a:blip>
          <a:stretch>
            <a:fillRect/>
          </a:stretch>
        </p:blipFill>
        <p:spPr>
          <a:xfrm>
            <a:off x="8315225" y="-8350"/>
            <a:ext cx="828776" cy="772850"/>
          </a:xfrm>
          <a:prstGeom prst="rect">
            <a:avLst/>
          </a:prstGeom>
          <a:noFill/>
          <a:ln>
            <a:noFill/>
          </a:ln>
        </p:spPr>
      </p:pic>
      <p:pic>
        <p:nvPicPr>
          <p:cNvPr id="32" name="Google Shape;32;p4"/>
          <p:cNvPicPr preferRelativeResize="0"/>
          <p:nvPr/>
        </p:nvPicPr>
        <p:blipFill>
          <a:blip r:embed="rId3">
            <a:alphaModFix/>
          </a:blip>
          <a:stretch>
            <a:fillRect/>
          </a:stretch>
        </p:blipFill>
        <p:spPr>
          <a:xfrm>
            <a:off x="0" y="11"/>
            <a:ext cx="727650" cy="75613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35;p5"/>
          <p:cNvGrpSpPr/>
          <p:nvPr/>
        </p:nvGrpSpPr>
        <p:grpSpPr>
          <a:xfrm>
            <a:off x="830392" y="1191256"/>
            <a:ext cx="745763" cy="45826"/>
            <a:chOff x="4580561" y="2589004"/>
            <a:chExt cx="1064464" cy="25200"/>
          </a:xfrm>
        </p:grpSpPr>
        <p:sp>
          <p:nvSpPr>
            <p:cNvPr id="36" name="Google Shape;36;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9" name="Google Shape;39;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0" name="Google Shape;40;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1" name="Google Shape;41;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44;p6"/>
          <p:cNvGrpSpPr/>
          <p:nvPr/>
        </p:nvGrpSpPr>
        <p:grpSpPr>
          <a:xfrm>
            <a:off x="830392" y="1191256"/>
            <a:ext cx="745763" cy="45826"/>
            <a:chOff x="4580561" y="2589004"/>
            <a:chExt cx="1064464" cy="25200"/>
          </a:xfrm>
        </p:grpSpPr>
        <p:sp>
          <p:nvSpPr>
            <p:cNvPr id="45" name="Google Shape;45;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8" name="Google Shape;48;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
        <p:cNvGrpSpPr/>
        <p:nvPr/>
      </p:nvGrpSpPr>
      <p:grpSpPr>
        <a:xfrm>
          <a:off x="0" y="0"/>
          <a:ext cx="0" cy="0"/>
          <a:chOff x="0" y="0"/>
          <a:chExt cx="0" cy="0"/>
        </a:xfrm>
      </p:grpSpPr>
      <p:sp>
        <p:nvSpPr>
          <p:cNvPr id="50" name="Google Shape;50;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51;p7"/>
          <p:cNvGrpSpPr/>
          <p:nvPr/>
        </p:nvGrpSpPr>
        <p:grpSpPr>
          <a:xfrm>
            <a:off x="830392" y="1191256"/>
            <a:ext cx="745763" cy="45826"/>
            <a:chOff x="4580561" y="2589004"/>
            <a:chExt cx="1064464" cy="25200"/>
          </a:xfrm>
        </p:grpSpPr>
        <p:sp>
          <p:nvSpPr>
            <p:cNvPr id="52" name="Google Shape;52;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Google Shape;54;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5" name="Google Shape;55;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6" name="Google Shape;56;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7"/>
        <p:cNvGrpSpPr/>
        <p:nvPr/>
      </p:nvGrpSpPr>
      <p:grpSpPr>
        <a:xfrm>
          <a:off x="0" y="0"/>
          <a:ext cx="0" cy="0"/>
          <a:chOff x="0" y="0"/>
          <a:chExt cx="0" cy="0"/>
        </a:xfrm>
      </p:grpSpPr>
      <p:grpSp>
        <p:nvGrpSpPr>
          <p:cNvPr id="58" name="Google Shape;58;p8"/>
          <p:cNvGrpSpPr/>
          <p:nvPr/>
        </p:nvGrpSpPr>
        <p:grpSpPr>
          <a:xfrm>
            <a:off x="830392" y="4169130"/>
            <a:ext cx="745763" cy="45826"/>
            <a:chOff x="4580561" y="2589004"/>
            <a:chExt cx="1064464" cy="25200"/>
          </a:xfrm>
        </p:grpSpPr>
        <p:sp>
          <p:nvSpPr>
            <p:cNvPr id="59" name="Google Shape;59;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2" name="Google Shape;62;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3"/>
        <p:cNvGrpSpPr/>
        <p:nvPr/>
      </p:nvGrpSpPr>
      <p:grpSpPr>
        <a:xfrm>
          <a:off x="0" y="0"/>
          <a:ext cx="0" cy="0"/>
          <a:chOff x="0" y="0"/>
          <a:chExt cx="0" cy="0"/>
        </a:xfrm>
      </p:grpSpPr>
      <p:sp>
        <p:nvSpPr>
          <p:cNvPr id="64" name="Google Shape;64;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9"/>
          <p:cNvGrpSpPr/>
          <p:nvPr/>
        </p:nvGrpSpPr>
        <p:grpSpPr>
          <a:xfrm>
            <a:off x="830392" y="1191256"/>
            <a:ext cx="745763" cy="45826"/>
            <a:chOff x="4580561" y="2589004"/>
            <a:chExt cx="1064464" cy="25200"/>
          </a:xfrm>
        </p:grpSpPr>
        <p:sp>
          <p:nvSpPr>
            <p:cNvPr id="66" name="Google Shape;66;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9" name="Google Shape;69;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70" name="Google Shape;70;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1" name="Google Shape;71;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4" name="Google Shape;74;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slide" Target="slide5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www.mouser.com/ProductDetail/DFRobot/SEN0386?qs=DRkmTr78QAS3VaTwMlAopw%3D%3D"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slide" Target="slide56.xml"/><Relationship Id="rId5" Type="http://schemas.openxmlformats.org/officeDocument/2006/relationships/hyperlink" Target="https://catalog.orientalmotor.com/item/all-categories-components/eacm-az-linear-cylinders/eacm4we10azac-g" TargetMode="External"/><Relationship Id="rId4" Type="http://schemas.openxmlformats.org/officeDocument/2006/relationships/hyperlink" Target="https://www.nutsvolts.com/magazine/article/arduino-pid-temperature-contro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slide" Target="slide60.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comments" Target="../comments/commen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s://deltron.com/search/Slides_Ball_Crossed_Roller_Model.aspx?pkid=3310"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hyperlink" Target="https://www.igus.com/drylinHTSConfigurator/?cf=LTW-00035525" TargetMode="External"/><Relationship Id="rId5" Type="http://schemas.openxmlformats.org/officeDocument/2006/relationships/hyperlink" Target="https://us.misumi-ec.com/vona2/detail/110302495440/?CategorySpec=00000072252%3a%3ac%2cd%0900000069927%3a%3ae%0900000072513%3a%3aa%0900000072034%3a%3aa%09unitType%3a%3a1%0900000070465%3a%3amig00000001501436&amp;curSearch=%7b%22field%22%3a%22%40search%22%2c%22seriesCode%22%3a%22110302495440%22%2c%22innerCode%22%3a%22%22%2c%22sort%22%3a1%2c%22specSortFlag%22%3a0%2c%22allSpecFlag%22%3a0%2c%22page%22%3a1%2c%22pageSize%22%3a%2260%22%2c%2200000070717%22%3a%22a%22%2c%2200000072097%22%3a%22a%22%2c%2200000072568%22%3a%22a%22%2c%2200000072034%22%3a%22a%22%2c%2200000070465%22%3a%22mig00000001501436%22%2c%22fixedInfo%22%3a%22innerCode%3aMDMA00000DNWEO%7c23%22%7d&amp;Tab=wysiwyg_area_0" TargetMode="External"/><Relationship Id="rId4" Type="http://schemas.openxmlformats.org/officeDocument/2006/relationships/hyperlink" Target="https://catalog.orientalmotor.com/item/all-categories-components/eacm-az-linear-cylinders/eacm4we10azac-g"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futek.com/store/load-cells/threaded-in-line-load-cells/miniature-threaded-in-line-LCM300/FSH03886"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hyperlink" Target="https://www.amazon.com/Paddie-Shipping-Platform-Portable-Stainless/dp/B089W7H86L/ref=sr_1_49?dchild=1&amp;keywords=postal+scale+heavy&amp;qid=1633114320&amp;sr=8-49" TargetMode="External"/><Relationship Id="rId4" Type="http://schemas.openxmlformats.org/officeDocument/2006/relationships/hyperlink" Target="https://www.checkline.com/tension_sensors/te-rfs"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moonsindustries.com/p/nema-34-standard-hybrid-stepper-motors/ml34hd2l4350-000004611110009802"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hyperlink" Target="https://www.moonsindustries.com/p/sr-series-two-phase-dc-stepper-motor-drives/sr8-plus-000004696351000503"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nutsvolts.com/magazine/article/arduino-pid-temperature-control"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hyperlink" Target="http://seriouslypro.com/spracingf3" TargetMode="External"/><Relationship Id="rId4" Type="http://schemas.openxmlformats.org/officeDocument/2006/relationships/hyperlink" Target="https://www.raspberrypi.org/products/raspberry-pi-4-model-b/specification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mcmaster.com/fibrous-rope/"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www.applied-motion.com/news/2015/10/dynamic-torque-step-motor-sizing"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580"/>
              <a:t>Gravity Offloading and Tethering Somatosensory Enhancement System (GOATSES)</a:t>
            </a:r>
            <a:endParaRPr sz="3580"/>
          </a:p>
          <a:p>
            <a:pPr marL="0" lvl="0" indent="0" algn="l" rtl="0">
              <a:spcBef>
                <a:spcPts val="0"/>
              </a:spcBef>
              <a:spcAft>
                <a:spcPts val="0"/>
              </a:spcAft>
              <a:buSzPts val="990"/>
              <a:buNone/>
            </a:pPr>
            <a:r>
              <a:rPr lang="en" sz="3580"/>
              <a:t>Preliminary Design Review</a:t>
            </a:r>
            <a:endParaRPr sz="3580"/>
          </a:p>
        </p:txBody>
      </p:sp>
      <p:sp>
        <p:nvSpPr>
          <p:cNvPr id="89" name="Google Shape;89;p13"/>
          <p:cNvSpPr txBox="1">
            <a:spLocks noGrp="1"/>
          </p:cNvSpPr>
          <p:nvPr>
            <p:ph type="subTitle" idx="1"/>
          </p:nvPr>
        </p:nvSpPr>
        <p:spPr>
          <a:xfrm>
            <a:off x="729627" y="4087300"/>
            <a:ext cx="7688100" cy="5412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a:t>Grace Antonucci, Ben Foehr, Jack Harrison, August Hauter, Quentin Morton, Elena Salgado, Nick Taylor, Isaac Timko, &amp; Cody Wheeler</a:t>
            </a:r>
            <a:endParaRPr/>
          </a:p>
        </p:txBody>
      </p:sp>
      <p:sp>
        <p:nvSpPr>
          <p:cNvPr id="90" name="Google Shape;90;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2"/>
          <p:cNvSpPr txBox="1">
            <a:spLocks noGrp="1"/>
          </p:cNvSpPr>
          <p:nvPr>
            <p:ph type="title"/>
          </p:nvPr>
        </p:nvSpPr>
        <p:spPr>
          <a:xfrm>
            <a:off x="729450" y="498875"/>
            <a:ext cx="7688700" cy="689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CONOPS</a:t>
            </a:r>
            <a:endParaRPr sz="2400"/>
          </a:p>
        </p:txBody>
      </p:sp>
      <p:sp>
        <p:nvSpPr>
          <p:cNvPr id="200" name="Google Shape;200;p22"/>
          <p:cNvSpPr txBox="1">
            <a:spLocks noGrp="1"/>
          </p:cNvSpPr>
          <p:nvPr>
            <p:ph type="body" idx="1"/>
          </p:nvPr>
        </p:nvSpPr>
        <p:spPr>
          <a:xfrm>
            <a:off x="729450" y="1485675"/>
            <a:ext cx="2704500" cy="3252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t>Stage 2: Ingress</a:t>
            </a:r>
            <a:endParaRPr sz="1800"/>
          </a:p>
          <a:p>
            <a:pPr marL="457200" lvl="0" indent="-311150" algn="l" rtl="0">
              <a:spcBef>
                <a:spcPts val="1200"/>
              </a:spcBef>
              <a:spcAft>
                <a:spcPts val="0"/>
              </a:spcAft>
              <a:buSzPts val="1300"/>
              <a:buChar char="●"/>
            </a:pPr>
            <a:r>
              <a:rPr lang="en"/>
              <a:t>User is helped into loading mechanism</a:t>
            </a:r>
            <a:endParaRPr/>
          </a:p>
          <a:p>
            <a:pPr marL="914400" lvl="1" indent="-298450" algn="l" rtl="0">
              <a:spcBef>
                <a:spcPts val="0"/>
              </a:spcBef>
              <a:spcAft>
                <a:spcPts val="0"/>
              </a:spcAft>
              <a:buSzPts val="1100"/>
              <a:buChar char="○"/>
            </a:pPr>
            <a:r>
              <a:rPr lang="en"/>
              <a:t>Patient cannot stand</a:t>
            </a:r>
            <a:endParaRPr/>
          </a:p>
          <a:p>
            <a:pPr marL="457200" lvl="0" indent="-311150" algn="l" rtl="0">
              <a:spcBef>
                <a:spcPts val="0"/>
              </a:spcBef>
              <a:spcAft>
                <a:spcPts val="0"/>
              </a:spcAft>
              <a:buSzPts val="1300"/>
              <a:buChar char="●"/>
            </a:pPr>
            <a:r>
              <a:rPr lang="en"/>
              <a:t>Harness is adjusted to fit comfortably</a:t>
            </a:r>
            <a:endParaRPr/>
          </a:p>
        </p:txBody>
      </p:sp>
      <p:pic>
        <p:nvPicPr>
          <p:cNvPr id="201" name="Google Shape;201;p22"/>
          <p:cNvPicPr preferRelativeResize="0"/>
          <p:nvPr/>
        </p:nvPicPr>
        <p:blipFill>
          <a:blip r:embed="rId3">
            <a:alphaModFix/>
          </a:blip>
          <a:stretch>
            <a:fillRect/>
          </a:stretch>
        </p:blipFill>
        <p:spPr>
          <a:xfrm rot="-640832">
            <a:off x="6542391" y="2066325"/>
            <a:ext cx="1717037" cy="1899672"/>
          </a:xfrm>
          <a:prstGeom prst="rect">
            <a:avLst/>
          </a:prstGeom>
          <a:noFill/>
          <a:ln>
            <a:noFill/>
          </a:ln>
        </p:spPr>
      </p:pic>
      <p:pic>
        <p:nvPicPr>
          <p:cNvPr id="202" name="Google Shape;202;p22"/>
          <p:cNvPicPr preferRelativeResize="0"/>
          <p:nvPr/>
        </p:nvPicPr>
        <p:blipFill>
          <a:blip r:embed="rId4">
            <a:alphaModFix/>
          </a:blip>
          <a:stretch>
            <a:fillRect/>
          </a:stretch>
        </p:blipFill>
        <p:spPr>
          <a:xfrm rot="-4618614" flipH="1">
            <a:off x="6949140" y="1813321"/>
            <a:ext cx="903535" cy="1612883"/>
          </a:xfrm>
          <a:prstGeom prst="rect">
            <a:avLst/>
          </a:prstGeom>
          <a:noFill/>
          <a:ln>
            <a:noFill/>
          </a:ln>
        </p:spPr>
      </p:pic>
      <p:sp>
        <p:nvSpPr>
          <p:cNvPr id="203" name="Google Shape;203;p22"/>
          <p:cNvSpPr/>
          <p:nvPr/>
        </p:nvSpPr>
        <p:spPr>
          <a:xfrm rot="-6824276" flipH="1">
            <a:off x="7758006" y="1603329"/>
            <a:ext cx="54403" cy="1237894"/>
          </a:xfrm>
          <a:prstGeom prst="rect">
            <a:avLst/>
          </a:prstGeom>
          <a:solidFill>
            <a:srgbClr val="00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p:nvPr/>
        </p:nvSpPr>
        <p:spPr>
          <a:xfrm rot="-4482278">
            <a:off x="8069244" y="1967064"/>
            <a:ext cx="599329" cy="91099"/>
          </a:xfrm>
          <a:prstGeom prst="rect">
            <a:avLst/>
          </a:prstGeom>
          <a:solidFill>
            <a:srgbClr val="999999"/>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2"/>
          <p:cNvSpPr/>
          <p:nvPr/>
        </p:nvSpPr>
        <p:spPr>
          <a:xfrm rot="-2359963">
            <a:off x="7606890" y="2400319"/>
            <a:ext cx="55852" cy="1101362"/>
          </a:xfrm>
          <a:prstGeom prst="rect">
            <a:avLst/>
          </a:prstGeom>
          <a:solidFill>
            <a:srgbClr val="00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2"/>
          <p:cNvSpPr/>
          <p:nvPr/>
        </p:nvSpPr>
        <p:spPr>
          <a:xfrm rot="-4482278">
            <a:off x="7724118" y="3251816"/>
            <a:ext cx="599329" cy="91099"/>
          </a:xfrm>
          <a:prstGeom prst="rect">
            <a:avLst/>
          </a:prstGeom>
          <a:solidFill>
            <a:srgbClr val="999999"/>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2"/>
          <p:cNvSpPr/>
          <p:nvPr/>
        </p:nvSpPr>
        <p:spPr>
          <a:xfrm rot="-4462156">
            <a:off x="8282676" y="1966828"/>
            <a:ext cx="172582" cy="91680"/>
          </a:xfrm>
          <a:prstGeom prst="roundRect">
            <a:avLst>
              <a:gd name="adj" fmla="val 16667"/>
            </a:avLst>
          </a:prstGeom>
          <a:solidFill>
            <a:srgbClr val="FFD96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2"/>
          <p:cNvSpPr/>
          <p:nvPr/>
        </p:nvSpPr>
        <p:spPr>
          <a:xfrm rot="-4484478">
            <a:off x="7758867" y="2671628"/>
            <a:ext cx="842397" cy="91099"/>
          </a:xfrm>
          <a:prstGeom prst="rect">
            <a:avLst/>
          </a:prstGeom>
          <a:solidFill>
            <a:srgbClr val="37474F"/>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2"/>
          <p:cNvSpPr/>
          <p:nvPr/>
        </p:nvSpPr>
        <p:spPr>
          <a:xfrm rot="-4457482">
            <a:off x="7927573" y="3309114"/>
            <a:ext cx="159559" cy="87970"/>
          </a:xfrm>
          <a:prstGeom prst="roundRect">
            <a:avLst>
              <a:gd name="adj" fmla="val 16667"/>
            </a:avLst>
          </a:prstGeom>
          <a:solidFill>
            <a:srgbClr val="FFD96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2"/>
          <p:cNvSpPr/>
          <p:nvPr/>
        </p:nvSpPr>
        <p:spPr>
          <a:xfrm rot="-4577990">
            <a:off x="7064728" y="2452150"/>
            <a:ext cx="359735" cy="100056"/>
          </a:xfrm>
          <a:prstGeom prst="roundRect">
            <a:avLst>
              <a:gd name="adj" fmla="val 16667"/>
            </a:avLst>
          </a:prstGeom>
          <a:solidFill>
            <a:srgbClr val="9900FF"/>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1" name="Google Shape;211;p22"/>
          <p:cNvPicPr preferRelativeResize="0"/>
          <p:nvPr/>
        </p:nvPicPr>
        <p:blipFill>
          <a:blip r:embed="rId5">
            <a:alphaModFix/>
          </a:blip>
          <a:stretch>
            <a:fillRect/>
          </a:stretch>
        </p:blipFill>
        <p:spPr>
          <a:xfrm rot="-5400000">
            <a:off x="7187164" y="2448958"/>
            <a:ext cx="114881" cy="106316"/>
          </a:xfrm>
          <a:prstGeom prst="rect">
            <a:avLst/>
          </a:prstGeom>
          <a:noFill/>
          <a:ln>
            <a:noFill/>
          </a:ln>
        </p:spPr>
      </p:pic>
      <p:pic>
        <p:nvPicPr>
          <p:cNvPr id="212" name="Google Shape;212;p22"/>
          <p:cNvPicPr preferRelativeResize="0"/>
          <p:nvPr/>
        </p:nvPicPr>
        <p:blipFill>
          <a:blip r:embed="rId4">
            <a:alphaModFix/>
          </a:blip>
          <a:stretch>
            <a:fillRect/>
          </a:stretch>
        </p:blipFill>
        <p:spPr>
          <a:xfrm rot="-5504803" flipH="1">
            <a:off x="4241815" y="1813321"/>
            <a:ext cx="903535" cy="1612884"/>
          </a:xfrm>
          <a:prstGeom prst="rect">
            <a:avLst/>
          </a:prstGeom>
          <a:noFill/>
          <a:ln>
            <a:noFill/>
          </a:ln>
        </p:spPr>
      </p:pic>
      <p:sp>
        <p:nvSpPr>
          <p:cNvPr id="213" name="Google Shape;213;p22"/>
          <p:cNvSpPr/>
          <p:nvPr/>
        </p:nvSpPr>
        <p:spPr>
          <a:xfrm>
            <a:off x="5914775" y="2392675"/>
            <a:ext cx="309900" cy="219000"/>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3"/>
          <p:cNvSpPr txBox="1">
            <a:spLocks noGrp="1"/>
          </p:cNvSpPr>
          <p:nvPr>
            <p:ph type="body" idx="1"/>
          </p:nvPr>
        </p:nvSpPr>
        <p:spPr>
          <a:xfrm>
            <a:off x="729450" y="1485675"/>
            <a:ext cx="2704500" cy="3252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t>Stage 3a: Use</a:t>
            </a:r>
            <a:endParaRPr sz="1800"/>
          </a:p>
          <a:p>
            <a:pPr marL="457200" lvl="0" indent="-311150" algn="l" rtl="0">
              <a:spcBef>
                <a:spcPts val="1200"/>
              </a:spcBef>
              <a:spcAft>
                <a:spcPts val="0"/>
              </a:spcAft>
              <a:buSzPts val="1300"/>
              <a:buChar char="●"/>
            </a:pPr>
            <a:r>
              <a:rPr lang="en"/>
              <a:t>User can be on their side</a:t>
            </a:r>
            <a:endParaRPr/>
          </a:p>
          <a:p>
            <a:pPr marL="914400" lvl="1" indent="-298450" algn="l" rtl="0">
              <a:spcBef>
                <a:spcPts val="0"/>
              </a:spcBef>
              <a:spcAft>
                <a:spcPts val="0"/>
              </a:spcAft>
              <a:buSzPts val="1100"/>
              <a:buChar char="○"/>
            </a:pPr>
            <a:r>
              <a:rPr lang="en"/>
              <a:t>Leans front to back</a:t>
            </a:r>
            <a:endParaRPr/>
          </a:p>
          <a:p>
            <a:pPr marL="457200" lvl="0" indent="-311150" algn="l" rtl="0">
              <a:spcBef>
                <a:spcPts val="0"/>
              </a:spcBef>
              <a:spcAft>
                <a:spcPts val="0"/>
              </a:spcAft>
              <a:buSzPts val="1300"/>
              <a:buChar char="●"/>
            </a:pPr>
            <a:r>
              <a:rPr lang="en"/>
              <a:t>OR User can be on their back</a:t>
            </a:r>
            <a:endParaRPr/>
          </a:p>
          <a:p>
            <a:pPr marL="914400" lvl="1" indent="-298450" algn="l" rtl="0">
              <a:spcBef>
                <a:spcPts val="0"/>
              </a:spcBef>
              <a:spcAft>
                <a:spcPts val="0"/>
              </a:spcAft>
              <a:buSzPts val="1100"/>
              <a:buChar char="○"/>
            </a:pPr>
            <a:r>
              <a:rPr lang="en"/>
              <a:t>Leans side to side</a:t>
            </a:r>
            <a:endParaRPr/>
          </a:p>
          <a:p>
            <a:pPr marL="457200" lvl="0" indent="-311150" algn="l" rtl="0">
              <a:spcBef>
                <a:spcPts val="0"/>
              </a:spcBef>
              <a:spcAft>
                <a:spcPts val="0"/>
              </a:spcAft>
              <a:buSzPts val="1300"/>
              <a:buChar char="●"/>
            </a:pPr>
            <a:r>
              <a:rPr lang="en"/>
              <a:t>Trains proprioceptive function</a:t>
            </a:r>
            <a:endParaRPr/>
          </a:p>
        </p:txBody>
      </p:sp>
      <p:sp>
        <p:nvSpPr>
          <p:cNvPr id="220" name="Google Shape;220;p23"/>
          <p:cNvSpPr/>
          <p:nvPr/>
        </p:nvSpPr>
        <p:spPr>
          <a:xfrm rot="-4490620">
            <a:off x="8094171" y="4068985"/>
            <a:ext cx="305217" cy="196552"/>
          </a:xfrm>
          <a:prstGeom prst="rightArrow">
            <a:avLst>
              <a:gd name="adj1" fmla="val 50000"/>
              <a:gd name="adj2" fmla="val 64054"/>
            </a:avLst>
          </a:prstGeom>
          <a:solidFill>
            <a:srgbClr val="FF00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p:nvPr/>
        </p:nvSpPr>
        <p:spPr>
          <a:xfrm rot="5400000">
            <a:off x="5108730" y="3089138"/>
            <a:ext cx="645300" cy="1003200"/>
          </a:xfrm>
          <a:prstGeom prst="bentUpArrow">
            <a:avLst>
              <a:gd name="adj1" fmla="val 13500"/>
              <a:gd name="adj2" fmla="val 18172"/>
              <a:gd name="adj3" fmla="val 28931"/>
            </a:avLst>
          </a:prstGeom>
          <a:solidFill>
            <a:srgbClr val="4A86E8"/>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3"/>
          <p:cNvSpPr txBox="1"/>
          <p:nvPr/>
        </p:nvSpPr>
        <p:spPr>
          <a:xfrm>
            <a:off x="4237442" y="3844771"/>
            <a:ext cx="22266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Roboto Mono"/>
                <a:ea typeface="Roboto Mono"/>
                <a:cs typeface="Roboto Mono"/>
                <a:sym typeface="Roboto Mono"/>
              </a:rPr>
              <a:t>User leans</a:t>
            </a:r>
            <a:endParaRPr sz="1000">
              <a:latin typeface="Roboto Mono"/>
              <a:ea typeface="Roboto Mono"/>
              <a:cs typeface="Roboto Mono"/>
              <a:sym typeface="Roboto Mono"/>
            </a:endParaRPr>
          </a:p>
          <a:p>
            <a:pPr marL="0" lvl="0" indent="0" algn="l" rtl="0">
              <a:spcBef>
                <a:spcPts val="0"/>
              </a:spcBef>
              <a:spcAft>
                <a:spcPts val="0"/>
              </a:spcAft>
              <a:buNone/>
            </a:pPr>
            <a:endParaRPr sz="1000">
              <a:latin typeface="Roboto Mono"/>
              <a:ea typeface="Roboto Mono"/>
              <a:cs typeface="Roboto Mono"/>
              <a:sym typeface="Roboto Mono"/>
            </a:endParaRPr>
          </a:p>
          <a:p>
            <a:pPr marL="0" lvl="0" indent="0" algn="l" rtl="0">
              <a:spcBef>
                <a:spcPts val="0"/>
              </a:spcBef>
              <a:spcAft>
                <a:spcPts val="0"/>
              </a:spcAft>
              <a:buNone/>
            </a:pPr>
            <a:endParaRPr sz="1000">
              <a:latin typeface="Roboto Mono"/>
              <a:ea typeface="Roboto Mono"/>
              <a:cs typeface="Roboto Mono"/>
              <a:sym typeface="Roboto Mono"/>
            </a:endParaRPr>
          </a:p>
        </p:txBody>
      </p:sp>
      <p:pic>
        <p:nvPicPr>
          <p:cNvPr id="223" name="Google Shape;223;p23"/>
          <p:cNvPicPr preferRelativeResize="0"/>
          <p:nvPr/>
        </p:nvPicPr>
        <p:blipFill>
          <a:blip r:embed="rId3">
            <a:alphaModFix/>
          </a:blip>
          <a:stretch>
            <a:fillRect/>
          </a:stretch>
        </p:blipFill>
        <p:spPr>
          <a:xfrm rot="-670921">
            <a:off x="4598381" y="1288758"/>
            <a:ext cx="1523921" cy="1762373"/>
          </a:xfrm>
          <a:prstGeom prst="rect">
            <a:avLst/>
          </a:prstGeom>
          <a:noFill/>
          <a:ln>
            <a:noFill/>
          </a:ln>
        </p:spPr>
      </p:pic>
      <p:pic>
        <p:nvPicPr>
          <p:cNvPr id="224" name="Google Shape;224;p23"/>
          <p:cNvPicPr preferRelativeResize="0"/>
          <p:nvPr/>
        </p:nvPicPr>
        <p:blipFill>
          <a:blip r:embed="rId4">
            <a:alphaModFix/>
          </a:blip>
          <a:stretch>
            <a:fillRect/>
          </a:stretch>
        </p:blipFill>
        <p:spPr>
          <a:xfrm rot="-4653353" flipH="1">
            <a:off x="4941752" y="1085003"/>
            <a:ext cx="837178" cy="1433634"/>
          </a:xfrm>
          <a:prstGeom prst="rect">
            <a:avLst/>
          </a:prstGeom>
          <a:noFill/>
          <a:ln>
            <a:noFill/>
          </a:ln>
        </p:spPr>
      </p:pic>
      <p:sp>
        <p:nvSpPr>
          <p:cNvPr id="225" name="Google Shape;225;p23"/>
          <p:cNvSpPr/>
          <p:nvPr/>
        </p:nvSpPr>
        <p:spPr>
          <a:xfrm rot="-6773012" flipH="1">
            <a:off x="5675632" y="880258"/>
            <a:ext cx="50147" cy="1104595"/>
          </a:xfrm>
          <a:prstGeom prst="rect">
            <a:avLst/>
          </a:prstGeom>
          <a:solidFill>
            <a:srgbClr val="00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3"/>
          <p:cNvSpPr/>
          <p:nvPr/>
        </p:nvSpPr>
        <p:spPr>
          <a:xfrm rot="-4522669">
            <a:off x="5940468" y="1197653"/>
            <a:ext cx="554975" cy="80936"/>
          </a:xfrm>
          <a:prstGeom prst="rect">
            <a:avLst/>
          </a:prstGeom>
          <a:solidFill>
            <a:srgbClr val="999999"/>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3"/>
          <p:cNvSpPr/>
          <p:nvPr/>
        </p:nvSpPr>
        <p:spPr>
          <a:xfrm rot="-2440496">
            <a:off x="5542346" y="1608093"/>
            <a:ext cx="50632" cy="1002316"/>
          </a:xfrm>
          <a:prstGeom prst="rect">
            <a:avLst/>
          </a:prstGeom>
          <a:solidFill>
            <a:srgbClr val="00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3"/>
          <p:cNvSpPr/>
          <p:nvPr/>
        </p:nvSpPr>
        <p:spPr>
          <a:xfrm rot="-4522669">
            <a:off x="5634676" y="2390773"/>
            <a:ext cx="554975" cy="80936"/>
          </a:xfrm>
          <a:prstGeom prst="rect">
            <a:avLst/>
          </a:prstGeom>
          <a:solidFill>
            <a:srgbClr val="999999"/>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3"/>
          <p:cNvSpPr/>
          <p:nvPr/>
        </p:nvSpPr>
        <p:spPr>
          <a:xfrm rot="-4506193">
            <a:off x="6138045" y="1197404"/>
            <a:ext cx="159873" cy="81514"/>
          </a:xfrm>
          <a:prstGeom prst="roundRect">
            <a:avLst>
              <a:gd name="adj" fmla="val 16667"/>
            </a:avLst>
          </a:prstGeom>
          <a:solidFill>
            <a:srgbClr val="FFD96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3"/>
          <p:cNvSpPr/>
          <p:nvPr/>
        </p:nvSpPr>
        <p:spPr>
          <a:xfrm rot="-4524472">
            <a:off x="5660679" y="1852000"/>
            <a:ext cx="779959" cy="80936"/>
          </a:xfrm>
          <a:prstGeom prst="rect">
            <a:avLst/>
          </a:prstGeom>
          <a:solidFill>
            <a:srgbClr val="37474F"/>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1" name="Google Shape;231;p23"/>
          <p:cNvCxnSpPr>
            <a:endCxn id="230" idx="2"/>
          </p:cNvCxnSpPr>
          <p:nvPr/>
        </p:nvCxnSpPr>
        <p:spPr>
          <a:xfrm>
            <a:off x="5216959" y="1709768"/>
            <a:ext cx="872700" cy="193500"/>
          </a:xfrm>
          <a:prstGeom prst="straightConnector1">
            <a:avLst/>
          </a:prstGeom>
          <a:noFill/>
          <a:ln w="28575" cap="flat" cmpd="sng">
            <a:solidFill>
              <a:srgbClr val="FF9900"/>
            </a:solidFill>
            <a:prstDash val="solid"/>
            <a:round/>
            <a:headEnd type="none" w="med" len="med"/>
            <a:tailEnd type="triangle" w="med" len="med"/>
          </a:ln>
        </p:spPr>
      </p:cxnSp>
      <p:sp>
        <p:nvSpPr>
          <p:cNvPr id="232" name="Google Shape;232;p23"/>
          <p:cNvSpPr/>
          <p:nvPr/>
        </p:nvSpPr>
        <p:spPr>
          <a:xfrm rot="-4495112">
            <a:off x="5824146" y="2443769"/>
            <a:ext cx="147583" cy="78672"/>
          </a:xfrm>
          <a:prstGeom prst="roundRect">
            <a:avLst>
              <a:gd name="adj" fmla="val 16667"/>
            </a:avLst>
          </a:prstGeom>
          <a:solidFill>
            <a:srgbClr val="FFD96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3"/>
          <p:cNvSpPr/>
          <p:nvPr/>
        </p:nvSpPr>
        <p:spPr>
          <a:xfrm rot="-4610352">
            <a:off x="5055292" y="1648152"/>
            <a:ext cx="333356" cy="88821"/>
          </a:xfrm>
          <a:prstGeom prst="roundRect">
            <a:avLst>
              <a:gd name="adj" fmla="val 16667"/>
            </a:avLst>
          </a:prstGeom>
          <a:solidFill>
            <a:srgbClr val="9900FF"/>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4" name="Google Shape;234;p23"/>
          <p:cNvPicPr preferRelativeResize="0"/>
          <p:nvPr/>
        </p:nvPicPr>
        <p:blipFill>
          <a:blip r:embed="rId5">
            <a:alphaModFix/>
          </a:blip>
          <a:stretch>
            <a:fillRect/>
          </a:stretch>
        </p:blipFill>
        <p:spPr>
          <a:xfrm rot="-5400000">
            <a:off x="5168509" y="1645464"/>
            <a:ext cx="106687" cy="94199"/>
          </a:xfrm>
          <a:prstGeom prst="rect">
            <a:avLst/>
          </a:prstGeom>
          <a:noFill/>
          <a:ln>
            <a:noFill/>
          </a:ln>
        </p:spPr>
      </p:pic>
      <p:pic>
        <p:nvPicPr>
          <p:cNvPr id="235" name="Google Shape;235;p23"/>
          <p:cNvPicPr preferRelativeResize="0"/>
          <p:nvPr/>
        </p:nvPicPr>
        <p:blipFill>
          <a:blip r:embed="rId3">
            <a:alphaModFix/>
          </a:blip>
          <a:stretch>
            <a:fillRect/>
          </a:stretch>
        </p:blipFill>
        <p:spPr>
          <a:xfrm rot="-670921">
            <a:off x="6741728" y="3011210"/>
            <a:ext cx="1523921" cy="1762373"/>
          </a:xfrm>
          <a:prstGeom prst="rect">
            <a:avLst/>
          </a:prstGeom>
          <a:noFill/>
          <a:ln>
            <a:noFill/>
          </a:ln>
        </p:spPr>
      </p:pic>
      <p:pic>
        <p:nvPicPr>
          <p:cNvPr id="236" name="Google Shape;236;p23"/>
          <p:cNvPicPr preferRelativeResize="0"/>
          <p:nvPr/>
        </p:nvPicPr>
        <p:blipFill rotWithShape="1">
          <a:blip r:embed="rId4">
            <a:alphaModFix/>
          </a:blip>
          <a:srcRect/>
          <a:stretch/>
        </p:blipFill>
        <p:spPr>
          <a:xfrm rot="-3549211" flipH="1">
            <a:off x="7026402" y="2771794"/>
            <a:ext cx="838390" cy="1431351"/>
          </a:xfrm>
          <a:prstGeom prst="rect">
            <a:avLst/>
          </a:prstGeom>
          <a:noFill/>
          <a:ln>
            <a:noFill/>
          </a:ln>
        </p:spPr>
      </p:pic>
      <p:sp>
        <p:nvSpPr>
          <p:cNvPr id="237" name="Google Shape;237;p23"/>
          <p:cNvSpPr/>
          <p:nvPr/>
        </p:nvSpPr>
        <p:spPr>
          <a:xfrm rot="-7130130" flipH="1">
            <a:off x="7859487" y="2468799"/>
            <a:ext cx="60958" cy="1247786"/>
          </a:xfrm>
          <a:prstGeom prst="rect">
            <a:avLst/>
          </a:prstGeom>
          <a:solidFill>
            <a:srgbClr val="00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3"/>
          <p:cNvSpPr/>
          <p:nvPr/>
        </p:nvSpPr>
        <p:spPr>
          <a:xfrm rot="-4522669">
            <a:off x="8083814" y="2920105"/>
            <a:ext cx="554975" cy="80936"/>
          </a:xfrm>
          <a:prstGeom prst="rect">
            <a:avLst/>
          </a:prstGeom>
          <a:solidFill>
            <a:srgbClr val="999999"/>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3"/>
          <p:cNvSpPr/>
          <p:nvPr/>
        </p:nvSpPr>
        <p:spPr>
          <a:xfrm rot="-2944115">
            <a:off x="7699098" y="3250244"/>
            <a:ext cx="50828" cy="1003276"/>
          </a:xfrm>
          <a:prstGeom prst="rect">
            <a:avLst/>
          </a:prstGeom>
          <a:solidFill>
            <a:srgbClr val="00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3"/>
          <p:cNvSpPr/>
          <p:nvPr/>
        </p:nvSpPr>
        <p:spPr>
          <a:xfrm rot="-4522669">
            <a:off x="7778023" y="4113225"/>
            <a:ext cx="554975" cy="80936"/>
          </a:xfrm>
          <a:prstGeom prst="rect">
            <a:avLst/>
          </a:prstGeom>
          <a:solidFill>
            <a:srgbClr val="999999"/>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3"/>
          <p:cNvSpPr/>
          <p:nvPr/>
        </p:nvSpPr>
        <p:spPr>
          <a:xfrm rot="-4506193">
            <a:off x="8339372" y="2728549"/>
            <a:ext cx="159873" cy="81514"/>
          </a:xfrm>
          <a:prstGeom prst="roundRect">
            <a:avLst>
              <a:gd name="adj" fmla="val 16667"/>
            </a:avLst>
          </a:prstGeom>
          <a:solidFill>
            <a:srgbClr val="FFD96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3"/>
          <p:cNvSpPr/>
          <p:nvPr/>
        </p:nvSpPr>
        <p:spPr>
          <a:xfrm rot="-4524472">
            <a:off x="7804026" y="3574452"/>
            <a:ext cx="779959" cy="80936"/>
          </a:xfrm>
          <a:prstGeom prst="rect">
            <a:avLst/>
          </a:prstGeom>
          <a:solidFill>
            <a:srgbClr val="37474F"/>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3"/>
          <p:cNvSpPr/>
          <p:nvPr/>
        </p:nvSpPr>
        <p:spPr>
          <a:xfrm rot="-4530690">
            <a:off x="8000038" y="4036776"/>
            <a:ext cx="147491" cy="78516"/>
          </a:xfrm>
          <a:prstGeom prst="roundRect">
            <a:avLst>
              <a:gd name="adj" fmla="val 16667"/>
            </a:avLst>
          </a:prstGeom>
          <a:solidFill>
            <a:srgbClr val="FFD96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3"/>
          <p:cNvSpPr/>
          <p:nvPr/>
        </p:nvSpPr>
        <p:spPr>
          <a:xfrm rot="-3637525">
            <a:off x="7198487" y="3370587"/>
            <a:ext cx="333933" cy="88703"/>
          </a:xfrm>
          <a:prstGeom prst="roundRect">
            <a:avLst>
              <a:gd name="adj" fmla="val 16667"/>
            </a:avLst>
          </a:prstGeom>
          <a:solidFill>
            <a:srgbClr val="9900FF"/>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5" name="Google Shape;245;p23"/>
          <p:cNvPicPr preferRelativeResize="0"/>
          <p:nvPr/>
        </p:nvPicPr>
        <p:blipFill>
          <a:blip r:embed="rId5">
            <a:alphaModFix/>
          </a:blip>
          <a:stretch>
            <a:fillRect/>
          </a:stretch>
        </p:blipFill>
        <p:spPr>
          <a:xfrm rot="-5400000">
            <a:off x="7311856" y="3367916"/>
            <a:ext cx="106687" cy="94199"/>
          </a:xfrm>
          <a:prstGeom prst="rect">
            <a:avLst/>
          </a:prstGeom>
          <a:noFill/>
          <a:ln>
            <a:noFill/>
          </a:ln>
        </p:spPr>
      </p:pic>
      <p:sp>
        <p:nvSpPr>
          <p:cNvPr id="246" name="Google Shape;246;p23"/>
          <p:cNvSpPr/>
          <p:nvPr/>
        </p:nvSpPr>
        <p:spPr>
          <a:xfrm rot="-4490620">
            <a:off x="8409395" y="2796257"/>
            <a:ext cx="305217" cy="196552"/>
          </a:xfrm>
          <a:prstGeom prst="rightArrow">
            <a:avLst>
              <a:gd name="adj1" fmla="val 50000"/>
              <a:gd name="adj2" fmla="val 64054"/>
            </a:avLst>
          </a:prstGeom>
          <a:solidFill>
            <a:srgbClr val="FF00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3"/>
          <p:cNvSpPr/>
          <p:nvPr/>
        </p:nvSpPr>
        <p:spPr>
          <a:xfrm rot="-2223509" flipH="1">
            <a:off x="4396481" y="1211561"/>
            <a:ext cx="856745" cy="807820"/>
          </a:xfrm>
          <a:prstGeom prst="arc">
            <a:avLst>
              <a:gd name="adj1" fmla="val 15688598"/>
              <a:gd name="adj2" fmla="val 0"/>
            </a:avLst>
          </a:prstGeom>
          <a:noFill/>
          <a:ln w="28575" cap="flat" cmpd="sng">
            <a:solidFill>
              <a:srgbClr val="FF0000"/>
            </a:solidFill>
            <a:prstDash val="solid"/>
            <a:round/>
            <a:headEnd type="stealth"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3"/>
          <p:cNvSpPr/>
          <p:nvPr/>
        </p:nvSpPr>
        <p:spPr>
          <a:xfrm rot="-2223509" flipH="1">
            <a:off x="6610607" y="2739630"/>
            <a:ext cx="856745" cy="807820"/>
          </a:xfrm>
          <a:prstGeom prst="arc">
            <a:avLst>
              <a:gd name="adj1" fmla="val 15688598"/>
              <a:gd name="adj2" fmla="val 0"/>
            </a:avLst>
          </a:prstGeom>
          <a:noFill/>
          <a:ln w="28575" cap="flat" cmpd="sng">
            <a:solidFill>
              <a:srgbClr val="FF0000"/>
            </a:solidFill>
            <a:prstDash val="solid"/>
            <a:round/>
            <a:headEnd type="stealth"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9" name="Google Shape;249;p23"/>
          <p:cNvCxnSpPr/>
          <p:nvPr/>
        </p:nvCxnSpPr>
        <p:spPr>
          <a:xfrm>
            <a:off x="7332435" y="3408895"/>
            <a:ext cx="927900" cy="157200"/>
          </a:xfrm>
          <a:prstGeom prst="straightConnector1">
            <a:avLst/>
          </a:prstGeom>
          <a:noFill/>
          <a:ln w="28575" cap="flat" cmpd="sng">
            <a:solidFill>
              <a:srgbClr val="FF9900"/>
            </a:solidFill>
            <a:prstDash val="solid"/>
            <a:round/>
            <a:headEnd type="none" w="med" len="med"/>
            <a:tailEnd type="triangle" w="med" len="med"/>
          </a:ln>
        </p:spPr>
      </p:cxnSp>
      <p:sp>
        <p:nvSpPr>
          <p:cNvPr id="250" name="Google Shape;250;p23"/>
          <p:cNvSpPr txBox="1"/>
          <p:nvPr/>
        </p:nvSpPr>
        <p:spPr>
          <a:xfrm>
            <a:off x="3526900" y="1140050"/>
            <a:ext cx="1203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Degree of Freedom </a:t>
            </a:r>
            <a:endParaRPr sz="1200">
              <a:latin typeface="Lato"/>
              <a:ea typeface="Lato"/>
              <a:cs typeface="Lato"/>
              <a:sym typeface="Lato"/>
            </a:endParaRPr>
          </a:p>
        </p:txBody>
      </p:sp>
      <p:sp>
        <p:nvSpPr>
          <p:cNvPr id="251" name="Google Shape;251;p23"/>
          <p:cNvSpPr txBox="1"/>
          <p:nvPr/>
        </p:nvSpPr>
        <p:spPr>
          <a:xfrm>
            <a:off x="6215750" y="1700025"/>
            <a:ext cx="1174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Net</a:t>
            </a:r>
            <a:r>
              <a:rPr lang="en" sz="1300">
                <a:latin typeface="Lato"/>
                <a:ea typeface="Lato"/>
                <a:cs typeface="Lato"/>
                <a:sym typeface="Lato"/>
              </a:rPr>
              <a:t> </a:t>
            </a:r>
            <a:r>
              <a:rPr lang="en" sz="1300" baseline="-25000">
                <a:latin typeface="Lato"/>
                <a:ea typeface="Lato"/>
                <a:cs typeface="Lato"/>
                <a:sym typeface="Lato"/>
              </a:rPr>
              <a:t>   </a:t>
            </a:r>
            <a:endParaRPr sz="1200" baseline="-25000">
              <a:latin typeface="Lato"/>
              <a:ea typeface="Lato"/>
              <a:cs typeface="Lato"/>
              <a:sym typeface="Lato"/>
            </a:endParaRPr>
          </a:p>
        </p:txBody>
      </p:sp>
      <p:pic>
        <p:nvPicPr>
          <p:cNvPr id="252" name="Google Shape;252;p23"/>
          <p:cNvPicPr preferRelativeResize="0"/>
          <p:nvPr/>
        </p:nvPicPr>
        <p:blipFill>
          <a:blip r:embed="rId6">
            <a:alphaModFix/>
          </a:blip>
          <a:stretch>
            <a:fillRect/>
          </a:stretch>
        </p:blipFill>
        <p:spPr>
          <a:xfrm>
            <a:off x="6579600" y="1790025"/>
            <a:ext cx="274500" cy="266654"/>
          </a:xfrm>
          <a:prstGeom prst="rect">
            <a:avLst/>
          </a:prstGeom>
          <a:noFill/>
          <a:ln>
            <a:noFill/>
          </a:ln>
        </p:spPr>
      </p:pic>
      <p:sp>
        <p:nvSpPr>
          <p:cNvPr id="253" name="Google Shape;253;p23"/>
          <p:cNvSpPr txBox="1"/>
          <p:nvPr/>
        </p:nvSpPr>
        <p:spPr>
          <a:xfrm>
            <a:off x="8331250" y="3518300"/>
            <a:ext cx="1174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Net</a:t>
            </a:r>
            <a:r>
              <a:rPr lang="en" sz="1300">
                <a:latin typeface="Lato"/>
                <a:ea typeface="Lato"/>
                <a:cs typeface="Lato"/>
                <a:sym typeface="Lato"/>
              </a:rPr>
              <a:t> </a:t>
            </a:r>
            <a:r>
              <a:rPr lang="en" sz="1300" baseline="-25000">
                <a:latin typeface="Lato"/>
                <a:ea typeface="Lato"/>
                <a:cs typeface="Lato"/>
                <a:sym typeface="Lato"/>
              </a:rPr>
              <a:t>   </a:t>
            </a:r>
            <a:endParaRPr sz="1200" baseline="-25000">
              <a:latin typeface="Lato"/>
              <a:ea typeface="Lato"/>
              <a:cs typeface="Lato"/>
              <a:sym typeface="Lato"/>
            </a:endParaRPr>
          </a:p>
        </p:txBody>
      </p:sp>
      <p:pic>
        <p:nvPicPr>
          <p:cNvPr id="254" name="Google Shape;254;p23"/>
          <p:cNvPicPr preferRelativeResize="0"/>
          <p:nvPr/>
        </p:nvPicPr>
        <p:blipFill>
          <a:blip r:embed="rId6">
            <a:alphaModFix/>
          </a:blip>
          <a:stretch>
            <a:fillRect/>
          </a:stretch>
        </p:blipFill>
        <p:spPr>
          <a:xfrm>
            <a:off x="8695100" y="3608300"/>
            <a:ext cx="274500" cy="266654"/>
          </a:xfrm>
          <a:prstGeom prst="rect">
            <a:avLst/>
          </a:prstGeom>
          <a:noFill/>
          <a:ln>
            <a:noFill/>
          </a:ln>
        </p:spPr>
      </p:pic>
      <p:sp>
        <p:nvSpPr>
          <p:cNvPr id="255" name="Google Shape;255;p23"/>
          <p:cNvSpPr txBox="1">
            <a:spLocks noGrp="1"/>
          </p:cNvSpPr>
          <p:nvPr>
            <p:ph type="title"/>
          </p:nvPr>
        </p:nvSpPr>
        <p:spPr>
          <a:xfrm>
            <a:off x="729450" y="498875"/>
            <a:ext cx="7688700" cy="689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CONOPS</a:t>
            </a:r>
            <a:endParaRPr sz="2400"/>
          </a:p>
        </p:txBody>
      </p:sp>
      <p:sp>
        <p:nvSpPr>
          <p:cNvPr id="256" name="Google Shape;256;p2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1000"/>
                                        <p:tgtEl>
                                          <p:spTgt spid="251"/>
                                        </p:tgtEl>
                                      </p:cBhvr>
                                    </p:animEffect>
                                  </p:childTnLst>
                                </p:cTn>
                              </p:par>
                              <p:par>
                                <p:cTn id="8" presetID="10" presetClass="entr" presetSubtype="0" fill="hold" nodeType="withEffect">
                                  <p:stCondLst>
                                    <p:cond delay="0"/>
                                  </p:stCondLst>
                                  <p:childTnLst>
                                    <p:set>
                                      <p:cBhvr>
                                        <p:cTn id="9" dur="1" fill="hold">
                                          <p:stCondLst>
                                            <p:cond delay="0"/>
                                          </p:stCondLst>
                                        </p:cTn>
                                        <p:tgtEl>
                                          <p:spTgt spid="252"/>
                                        </p:tgtEl>
                                        <p:attrNameLst>
                                          <p:attrName>style.visibility</p:attrName>
                                        </p:attrNameLst>
                                      </p:cBhvr>
                                      <p:to>
                                        <p:strVal val="visible"/>
                                      </p:to>
                                    </p:set>
                                    <p:animEffect transition="in" filter="fade">
                                      <p:cBhvr>
                                        <p:cTn id="10" dur="1000"/>
                                        <p:tgtEl>
                                          <p:spTgt spid="252"/>
                                        </p:tgtEl>
                                      </p:cBhvr>
                                    </p:animEffect>
                                  </p:childTnLst>
                                </p:cTn>
                              </p:par>
                              <p:par>
                                <p:cTn id="11" presetID="10" presetClass="entr" presetSubtype="0" fill="hold" nodeType="withEffect">
                                  <p:stCondLst>
                                    <p:cond delay="0"/>
                                  </p:stCondLst>
                                  <p:childTnLst>
                                    <p:set>
                                      <p:cBhvr>
                                        <p:cTn id="12" dur="1" fill="hold">
                                          <p:stCondLst>
                                            <p:cond delay="0"/>
                                          </p:stCondLst>
                                        </p:cTn>
                                        <p:tgtEl>
                                          <p:spTgt spid="231"/>
                                        </p:tgtEl>
                                        <p:attrNameLst>
                                          <p:attrName>style.visibility</p:attrName>
                                        </p:attrNameLst>
                                      </p:cBhvr>
                                      <p:to>
                                        <p:strVal val="visible"/>
                                      </p:to>
                                    </p:set>
                                    <p:animEffect transition="in" filter="fade">
                                      <p:cBhvr>
                                        <p:cTn id="13" dur="1000"/>
                                        <p:tgtEl>
                                          <p:spTgt spid="2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1"/>
                                        </p:tgtEl>
                                        <p:attrNameLst>
                                          <p:attrName>style.visibility</p:attrName>
                                        </p:attrNameLst>
                                      </p:cBhvr>
                                      <p:to>
                                        <p:strVal val="visible"/>
                                      </p:to>
                                    </p:set>
                                    <p:animEffect transition="in" filter="fade">
                                      <p:cBhvr>
                                        <p:cTn id="18" dur="1000"/>
                                        <p:tgtEl>
                                          <p:spTgt spid="221"/>
                                        </p:tgtEl>
                                      </p:cBhvr>
                                    </p:animEffect>
                                  </p:childTnLst>
                                </p:cTn>
                              </p:par>
                              <p:par>
                                <p:cTn id="19" presetID="10" presetClass="entr" presetSubtype="0" fill="hold" nodeType="withEffect">
                                  <p:stCondLst>
                                    <p:cond delay="0"/>
                                  </p:stCondLst>
                                  <p:childTnLst>
                                    <p:set>
                                      <p:cBhvr>
                                        <p:cTn id="20" dur="1" fill="hold">
                                          <p:stCondLst>
                                            <p:cond delay="0"/>
                                          </p:stCondLst>
                                        </p:cTn>
                                        <p:tgtEl>
                                          <p:spTgt spid="222"/>
                                        </p:tgtEl>
                                        <p:attrNameLst>
                                          <p:attrName>style.visibility</p:attrName>
                                        </p:attrNameLst>
                                      </p:cBhvr>
                                      <p:to>
                                        <p:strVal val="visible"/>
                                      </p:to>
                                    </p:set>
                                    <p:animEffect transition="in" filter="fade">
                                      <p:cBhvr>
                                        <p:cTn id="21" dur="1000"/>
                                        <p:tgtEl>
                                          <p:spTgt spid="22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35"/>
                                        </p:tgtEl>
                                        <p:attrNameLst>
                                          <p:attrName>style.visibility</p:attrName>
                                        </p:attrNameLst>
                                      </p:cBhvr>
                                      <p:to>
                                        <p:strVal val="visible"/>
                                      </p:to>
                                    </p:set>
                                    <p:animEffect transition="in" filter="fade">
                                      <p:cBhvr>
                                        <p:cTn id="25" dur="1000"/>
                                        <p:tgtEl>
                                          <p:spTgt spid="235"/>
                                        </p:tgtEl>
                                      </p:cBhvr>
                                    </p:animEffect>
                                  </p:childTnLst>
                                </p:cTn>
                              </p:par>
                              <p:par>
                                <p:cTn id="26" presetID="10" presetClass="entr" presetSubtype="0" fill="hold" nodeType="withEffect">
                                  <p:stCondLst>
                                    <p:cond delay="0"/>
                                  </p:stCondLst>
                                  <p:childTnLst>
                                    <p:set>
                                      <p:cBhvr>
                                        <p:cTn id="27" dur="1" fill="hold">
                                          <p:stCondLst>
                                            <p:cond delay="0"/>
                                          </p:stCondLst>
                                        </p:cTn>
                                        <p:tgtEl>
                                          <p:spTgt spid="236"/>
                                        </p:tgtEl>
                                        <p:attrNameLst>
                                          <p:attrName>style.visibility</p:attrName>
                                        </p:attrNameLst>
                                      </p:cBhvr>
                                      <p:to>
                                        <p:strVal val="visible"/>
                                      </p:to>
                                    </p:set>
                                    <p:animEffect transition="in" filter="fade">
                                      <p:cBhvr>
                                        <p:cTn id="28" dur="1000"/>
                                        <p:tgtEl>
                                          <p:spTgt spid="236"/>
                                        </p:tgtEl>
                                      </p:cBhvr>
                                    </p:animEffect>
                                  </p:childTnLst>
                                </p:cTn>
                              </p:par>
                              <p:par>
                                <p:cTn id="29" presetID="10" presetClass="entr" presetSubtype="0" fill="hold" nodeType="withEffect">
                                  <p:stCondLst>
                                    <p:cond delay="0"/>
                                  </p:stCondLst>
                                  <p:childTnLst>
                                    <p:set>
                                      <p:cBhvr>
                                        <p:cTn id="30" dur="1" fill="hold">
                                          <p:stCondLst>
                                            <p:cond delay="0"/>
                                          </p:stCondLst>
                                        </p:cTn>
                                        <p:tgtEl>
                                          <p:spTgt spid="237"/>
                                        </p:tgtEl>
                                        <p:attrNameLst>
                                          <p:attrName>style.visibility</p:attrName>
                                        </p:attrNameLst>
                                      </p:cBhvr>
                                      <p:to>
                                        <p:strVal val="visible"/>
                                      </p:to>
                                    </p:set>
                                    <p:animEffect transition="in" filter="fade">
                                      <p:cBhvr>
                                        <p:cTn id="31" dur="1000"/>
                                        <p:tgtEl>
                                          <p:spTgt spid="237"/>
                                        </p:tgtEl>
                                      </p:cBhvr>
                                    </p:animEffect>
                                  </p:childTnLst>
                                </p:cTn>
                              </p:par>
                              <p:par>
                                <p:cTn id="32" presetID="10" presetClass="entr" presetSubtype="0" fill="hold" nodeType="withEffect">
                                  <p:stCondLst>
                                    <p:cond delay="0"/>
                                  </p:stCondLst>
                                  <p:childTnLst>
                                    <p:set>
                                      <p:cBhvr>
                                        <p:cTn id="33" dur="1" fill="hold">
                                          <p:stCondLst>
                                            <p:cond delay="0"/>
                                          </p:stCondLst>
                                        </p:cTn>
                                        <p:tgtEl>
                                          <p:spTgt spid="238"/>
                                        </p:tgtEl>
                                        <p:attrNameLst>
                                          <p:attrName>style.visibility</p:attrName>
                                        </p:attrNameLst>
                                      </p:cBhvr>
                                      <p:to>
                                        <p:strVal val="visible"/>
                                      </p:to>
                                    </p:set>
                                    <p:animEffect transition="in" filter="fade">
                                      <p:cBhvr>
                                        <p:cTn id="34" dur="1000"/>
                                        <p:tgtEl>
                                          <p:spTgt spid="238"/>
                                        </p:tgtEl>
                                      </p:cBhvr>
                                    </p:animEffect>
                                  </p:childTnLst>
                                </p:cTn>
                              </p:par>
                              <p:par>
                                <p:cTn id="35" presetID="10" presetClass="entr" presetSubtype="0" fill="hold" nodeType="withEffect">
                                  <p:stCondLst>
                                    <p:cond delay="0"/>
                                  </p:stCondLst>
                                  <p:childTnLst>
                                    <p:set>
                                      <p:cBhvr>
                                        <p:cTn id="36" dur="1" fill="hold">
                                          <p:stCondLst>
                                            <p:cond delay="0"/>
                                          </p:stCondLst>
                                        </p:cTn>
                                        <p:tgtEl>
                                          <p:spTgt spid="239"/>
                                        </p:tgtEl>
                                        <p:attrNameLst>
                                          <p:attrName>style.visibility</p:attrName>
                                        </p:attrNameLst>
                                      </p:cBhvr>
                                      <p:to>
                                        <p:strVal val="visible"/>
                                      </p:to>
                                    </p:set>
                                    <p:animEffect transition="in" filter="fade">
                                      <p:cBhvr>
                                        <p:cTn id="37" dur="1000"/>
                                        <p:tgtEl>
                                          <p:spTgt spid="239"/>
                                        </p:tgtEl>
                                      </p:cBhvr>
                                    </p:animEffect>
                                  </p:childTnLst>
                                </p:cTn>
                              </p:par>
                              <p:par>
                                <p:cTn id="38" presetID="10" presetClass="entr" presetSubtype="0" fill="hold" nodeType="withEffect">
                                  <p:stCondLst>
                                    <p:cond delay="0"/>
                                  </p:stCondLst>
                                  <p:childTnLst>
                                    <p:set>
                                      <p:cBhvr>
                                        <p:cTn id="39" dur="1" fill="hold">
                                          <p:stCondLst>
                                            <p:cond delay="0"/>
                                          </p:stCondLst>
                                        </p:cTn>
                                        <p:tgtEl>
                                          <p:spTgt spid="240"/>
                                        </p:tgtEl>
                                        <p:attrNameLst>
                                          <p:attrName>style.visibility</p:attrName>
                                        </p:attrNameLst>
                                      </p:cBhvr>
                                      <p:to>
                                        <p:strVal val="visible"/>
                                      </p:to>
                                    </p:set>
                                    <p:animEffect transition="in" filter="fade">
                                      <p:cBhvr>
                                        <p:cTn id="40" dur="1000"/>
                                        <p:tgtEl>
                                          <p:spTgt spid="240"/>
                                        </p:tgtEl>
                                      </p:cBhvr>
                                    </p:animEffect>
                                  </p:childTnLst>
                                </p:cTn>
                              </p:par>
                              <p:par>
                                <p:cTn id="41" presetID="10" presetClass="entr" presetSubtype="0" fill="hold" nodeType="withEffect">
                                  <p:stCondLst>
                                    <p:cond delay="0"/>
                                  </p:stCondLst>
                                  <p:childTnLst>
                                    <p:set>
                                      <p:cBhvr>
                                        <p:cTn id="42" dur="1" fill="hold">
                                          <p:stCondLst>
                                            <p:cond delay="0"/>
                                          </p:stCondLst>
                                        </p:cTn>
                                        <p:tgtEl>
                                          <p:spTgt spid="241"/>
                                        </p:tgtEl>
                                        <p:attrNameLst>
                                          <p:attrName>style.visibility</p:attrName>
                                        </p:attrNameLst>
                                      </p:cBhvr>
                                      <p:to>
                                        <p:strVal val="visible"/>
                                      </p:to>
                                    </p:set>
                                    <p:animEffect transition="in" filter="fade">
                                      <p:cBhvr>
                                        <p:cTn id="43" dur="1000"/>
                                        <p:tgtEl>
                                          <p:spTgt spid="241"/>
                                        </p:tgtEl>
                                      </p:cBhvr>
                                    </p:animEffect>
                                  </p:childTnLst>
                                </p:cTn>
                              </p:par>
                              <p:par>
                                <p:cTn id="44" presetID="10" presetClass="entr" presetSubtype="0" fill="hold" nodeType="withEffect">
                                  <p:stCondLst>
                                    <p:cond delay="0"/>
                                  </p:stCondLst>
                                  <p:childTnLst>
                                    <p:set>
                                      <p:cBhvr>
                                        <p:cTn id="45" dur="1" fill="hold">
                                          <p:stCondLst>
                                            <p:cond delay="0"/>
                                          </p:stCondLst>
                                        </p:cTn>
                                        <p:tgtEl>
                                          <p:spTgt spid="242"/>
                                        </p:tgtEl>
                                        <p:attrNameLst>
                                          <p:attrName>style.visibility</p:attrName>
                                        </p:attrNameLst>
                                      </p:cBhvr>
                                      <p:to>
                                        <p:strVal val="visible"/>
                                      </p:to>
                                    </p:set>
                                    <p:animEffect transition="in" filter="fade">
                                      <p:cBhvr>
                                        <p:cTn id="46" dur="1000"/>
                                        <p:tgtEl>
                                          <p:spTgt spid="242"/>
                                        </p:tgtEl>
                                      </p:cBhvr>
                                    </p:animEffect>
                                  </p:childTnLst>
                                </p:cTn>
                              </p:par>
                              <p:par>
                                <p:cTn id="47" presetID="10" presetClass="entr" presetSubtype="0" fill="hold" nodeType="withEffect">
                                  <p:stCondLst>
                                    <p:cond delay="0"/>
                                  </p:stCondLst>
                                  <p:childTnLst>
                                    <p:set>
                                      <p:cBhvr>
                                        <p:cTn id="48" dur="1" fill="hold">
                                          <p:stCondLst>
                                            <p:cond delay="0"/>
                                          </p:stCondLst>
                                        </p:cTn>
                                        <p:tgtEl>
                                          <p:spTgt spid="243"/>
                                        </p:tgtEl>
                                        <p:attrNameLst>
                                          <p:attrName>style.visibility</p:attrName>
                                        </p:attrNameLst>
                                      </p:cBhvr>
                                      <p:to>
                                        <p:strVal val="visible"/>
                                      </p:to>
                                    </p:set>
                                    <p:animEffect transition="in" filter="fade">
                                      <p:cBhvr>
                                        <p:cTn id="49" dur="1000"/>
                                        <p:tgtEl>
                                          <p:spTgt spid="243"/>
                                        </p:tgtEl>
                                      </p:cBhvr>
                                    </p:animEffect>
                                  </p:childTnLst>
                                </p:cTn>
                              </p:par>
                              <p:par>
                                <p:cTn id="50" presetID="10" presetClass="entr" presetSubtype="0" fill="hold" nodeType="withEffect">
                                  <p:stCondLst>
                                    <p:cond delay="0"/>
                                  </p:stCondLst>
                                  <p:childTnLst>
                                    <p:set>
                                      <p:cBhvr>
                                        <p:cTn id="51" dur="1" fill="hold">
                                          <p:stCondLst>
                                            <p:cond delay="0"/>
                                          </p:stCondLst>
                                        </p:cTn>
                                        <p:tgtEl>
                                          <p:spTgt spid="244"/>
                                        </p:tgtEl>
                                        <p:attrNameLst>
                                          <p:attrName>style.visibility</p:attrName>
                                        </p:attrNameLst>
                                      </p:cBhvr>
                                      <p:to>
                                        <p:strVal val="visible"/>
                                      </p:to>
                                    </p:set>
                                    <p:animEffect transition="in" filter="fade">
                                      <p:cBhvr>
                                        <p:cTn id="52" dur="1000"/>
                                        <p:tgtEl>
                                          <p:spTgt spid="244"/>
                                        </p:tgtEl>
                                      </p:cBhvr>
                                    </p:animEffect>
                                  </p:childTnLst>
                                </p:cTn>
                              </p:par>
                              <p:par>
                                <p:cTn id="53" presetID="10" presetClass="entr" presetSubtype="0" fill="hold" nodeType="withEffect">
                                  <p:stCondLst>
                                    <p:cond delay="0"/>
                                  </p:stCondLst>
                                  <p:childTnLst>
                                    <p:set>
                                      <p:cBhvr>
                                        <p:cTn id="54" dur="1" fill="hold">
                                          <p:stCondLst>
                                            <p:cond delay="0"/>
                                          </p:stCondLst>
                                        </p:cTn>
                                        <p:tgtEl>
                                          <p:spTgt spid="245"/>
                                        </p:tgtEl>
                                        <p:attrNameLst>
                                          <p:attrName>style.visibility</p:attrName>
                                        </p:attrNameLst>
                                      </p:cBhvr>
                                      <p:to>
                                        <p:strVal val="visible"/>
                                      </p:to>
                                    </p:set>
                                    <p:animEffect transition="in" filter="fade">
                                      <p:cBhvr>
                                        <p:cTn id="55" dur="1000"/>
                                        <p:tgtEl>
                                          <p:spTgt spid="245"/>
                                        </p:tgtEl>
                                      </p:cBhvr>
                                    </p:animEffect>
                                  </p:childTnLst>
                                </p:cTn>
                              </p:par>
                              <p:par>
                                <p:cTn id="56" presetID="10" presetClass="entr" presetSubtype="0" fill="hold" nodeType="withEffect">
                                  <p:stCondLst>
                                    <p:cond delay="0"/>
                                  </p:stCondLst>
                                  <p:childTnLst>
                                    <p:set>
                                      <p:cBhvr>
                                        <p:cTn id="57" dur="1" fill="hold">
                                          <p:stCondLst>
                                            <p:cond delay="0"/>
                                          </p:stCondLst>
                                        </p:cTn>
                                        <p:tgtEl>
                                          <p:spTgt spid="248"/>
                                        </p:tgtEl>
                                        <p:attrNameLst>
                                          <p:attrName>style.visibility</p:attrName>
                                        </p:attrNameLst>
                                      </p:cBhvr>
                                      <p:to>
                                        <p:strVal val="visible"/>
                                      </p:to>
                                    </p:set>
                                    <p:animEffect transition="in" filter="fade">
                                      <p:cBhvr>
                                        <p:cTn id="58" dur="1000"/>
                                        <p:tgtEl>
                                          <p:spTgt spid="24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20"/>
                                        </p:tgtEl>
                                        <p:attrNameLst>
                                          <p:attrName>style.visibility</p:attrName>
                                        </p:attrNameLst>
                                      </p:cBhvr>
                                      <p:to>
                                        <p:strVal val="visible"/>
                                      </p:to>
                                    </p:set>
                                    <p:animEffect transition="in" filter="fade">
                                      <p:cBhvr>
                                        <p:cTn id="63" dur="1000"/>
                                        <p:tgtEl>
                                          <p:spTgt spid="220"/>
                                        </p:tgtEl>
                                      </p:cBhvr>
                                    </p:animEffect>
                                  </p:childTnLst>
                                </p:cTn>
                              </p:par>
                              <p:par>
                                <p:cTn id="64" presetID="10" presetClass="entr" presetSubtype="0" fill="hold" nodeType="withEffect">
                                  <p:stCondLst>
                                    <p:cond delay="0"/>
                                  </p:stCondLst>
                                  <p:childTnLst>
                                    <p:set>
                                      <p:cBhvr>
                                        <p:cTn id="65" dur="1" fill="hold">
                                          <p:stCondLst>
                                            <p:cond delay="0"/>
                                          </p:stCondLst>
                                        </p:cTn>
                                        <p:tgtEl>
                                          <p:spTgt spid="246"/>
                                        </p:tgtEl>
                                        <p:attrNameLst>
                                          <p:attrName>style.visibility</p:attrName>
                                        </p:attrNameLst>
                                      </p:cBhvr>
                                      <p:to>
                                        <p:strVal val="visible"/>
                                      </p:to>
                                    </p:set>
                                    <p:animEffect transition="in" filter="fade">
                                      <p:cBhvr>
                                        <p:cTn id="66" dur="1000"/>
                                        <p:tgtEl>
                                          <p:spTgt spid="24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49"/>
                                        </p:tgtEl>
                                        <p:attrNameLst>
                                          <p:attrName>style.visibility</p:attrName>
                                        </p:attrNameLst>
                                      </p:cBhvr>
                                      <p:to>
                                        <p:strVal val="visible"/>
                                      </p:to>
                                    </p:set>
                                    <p:animEffect transition="in" filter="fade">
                                      <p:cBhvr>
                                        <p:cTn id="71" dur="1000"/>
                                        <p:tgtEl>
                                          <p:spTgt spid="249"/>
                                        </p:tgtEl>
                                      </p:cBhvr>
                                    </p:animEffect>
                                  </p:childTnLst>
                                </p:cTn>
                              </p:par>
                              <p:par>
                                <p:cTn id="72" presetID="10" presetClass="entr" presetSubtype="0" fill="hold" nodeType="withEffect">
                                  <p:stCondLst>
                                    <p:cond delay="0"/>
                                  </p:stCondLst>
                                  <p:childTnLst>
                                    <p:set>
                                      <p:cBhvr>
                                        <p:cTn id="73" dur="1" fill="hold">
                                          <p:stCondLst>
                                            <p:cond delay="0"/>
                                          </p:stCondLst>
                                        </p:cTn>
                                        <p:tgtEl>
                                          <p:spTgt spid="254"/>
                                        </p:tgtEl>
                                        <p:attrNameLst>
                                          <p:attrName>style.visibility</p:attrName>
                                        </p:attrNameLst>
                                      </p:cBhvr>
                                      <p:to>
                                        <p:strVal val="visible"/>
                                      </p:to>
                                    </p:set>
                                    <p:animEffect transition="in" filter="fade">
                                      <p:cBhvr>
                                        <p:cTn id="74" dur="1000"/>
                                        <p:tgtEl>
                                          <p:spTgt spid="254"/>
                                        </p:tgtEl>
                                      </p:cBhvr>
                                    </p:animEffect>
                                  </p:childTnLst>
                                </p:cTn>
                              </p:par>
                              <p:par>
                                <p:cTn id="75" presetID="10" presetClass="entr" presetSubtype="0" fill="hold" nodeType="withEffect">
                                  <p:stCondLst>
                                    <p:cond delay="0"/>
                                  </p:stCondLst>
                                  <p:childTnLst>
                                    <p:set>
                                      <p:cBhvr>
                                        <p:cTn id="76" dur="1" fill="hold">
                                          <p:stCondLst>
                                            <p:cond delay="0"/>
                                          </p:stCondLst>
                                        </p:cTn>
                                        <p:tgtEl>
                                          <p:spTgt spid="253"/>
                                        </p:tgtEl>
                                        <p:attrNameLst>
                                          <p:attrName>style.visibility</p:attrName>
                                        </p:attrNameLst>
                                      </p:cBhvr>
                                      <p:to>
                                        <p:strVal val="visible"/>
                                      </p:to>
                                    </p:set>
                                    <p:animEffect transition="in" filter="fade">
                                      <p:cBhvr>
                                        <p:cTn id="77" dur="1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4"/>
          <p:cNvSpPr txBox="1">
            <a:spLocks noGrp="1"/>
          </p:cNvSpPr>
          <p:nvPr>
            <p:ph type="title"/>
          </p:nvPr>
        </p:nvSpPr>
        <p:spPr>
          <a:xfrm>
            <a:off x="729450" y="498875"/>
            <a:ext cx="7688700" cy="689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CONOPS</a:t>
            </a:r>
            <a:endParaRPr sz="2400"/>
          </a:p>
        </p:txBody>
      </p:sp>
      <p:sp>
        <p:nvSpPr>
          <p:cNvPr id="262" name="Google Shape;262;p24"/>
          <p:cNvSpPr txBox="1">
            <a:spLocks noGrp="1"/>
          </p:cNvSpPr>
          <p:nvPr>
            <p:ph type="body" idx="1"/>
          </p:nvPr>
        </p:nvSpPr>
        <p:spPr>
          <a:xfrm>
            <a:off x="729450" y="1485675"/>
            <a:ext cx="2791500" cy="3252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t>Stage 3b: Data Collection </a:t>
            </a:r>
            <a:endParaRPr sz="1800"/>
          </a:p>
          <a:p>
            <a:pPr marL="457200" lvl="0" indent="-311150" algn="l" rtl="0">
              <a:spcBef>
                <a:spcPts val="1200"/>
              </a:spcBef>
              <a:spcAft>
                <a:spcPts val="0"/>
              </a:spcAft>
              <a:buSzPts val="1300"/>
              <a:buChar char="●"/>
            </a:pPr>
            <a:r>
              <a:rPr lang="en"/>
              <a:t>Angle measurement</a:t>
            </a:r>
            <a:endParaRPr/>
          </a:p>
          <a:p>
            <a:pPr marL="914400" lvl="1" indent="-298450" algn="l" rtl="0">
              <a:spcBef>
                <a:spcPts val="0"/>
              </a:spcBef>
              <a:spcAft>
                <a:spcPts val="0"/>
              </a:spcAft>
              <a:buSzPts val="1100"/>
              <a:buChar char="○"/>
            </a:pPr>
            <a:r>
              <a:rPr lang="en"/>
              <a:t>Body Angle</a:t>
            </a:r>
            <a:endParaRPr/>
          </a:p>
          <a:p>
            <a:pPr marL="914400" lvl="1" indent="-298450" algn="l" rtl="0">
              <a:spcBef>
                <a:spcPts val="0"/>
              </a:spcBef>
              <a:spcAft>
                <a:spcPts val="0"/>
              </a:spcAft>
              <a:buSzPts val="1100"/>
              <a:buChar char="○"/>
            </a:pPr>
            <a:r>
              <a:rPr lang="en"/>
              <a:t>Tether Angles</a:t>
            </a:r>
            <a:endParaRPr/>
          </a:p>
          <a:p>
            <a:pPr marL="457200" lvl="0" indent="-311150" algn="l" rtl="0">
              <a:spcBef>
                <a:spcPts val="0"/>
              </a:spcBef>
              <a:spcAft>
                <a:spcPts val="0"/>
              </a:spcAft>
              <a:buSzPts val="1300"/>
              <a:buChar char="●"/>
            </a:pPr>
            <a:r>
              <a:rPr lang="en"/>
              <a:t>Load measurement</a:t>
            </a:r>
            <a:endParaRPr/>
          </a:p>
          <a:p>
            <a:pPr marL="914400" lvl="1" indent="-298450" algn="l" rtl="0">
              <a:spcBef>
                <a:spcPts val="0"/>
              </a:spcBef>
              <a:spcAft>
                <a:spcPts val="0"/>
              </a:spcAft>
              <a:buSzPts val="1100"/>
              <a:buChar char="○"/>
            </a:pPr>
            <a:r>
              <a:rPr lang="en"/>
              <a:t>Tether Tension</a:t>
            </a:r>
            <a:endParaRPr/>
          </a:p>
          <a:p>
            <a:pPr marL="0" lvl="0" indent="0" algn="l" rtl="0">
              <a:spcBef>
                <a:spcPts val="1200"/>
              </a:spcBef>
              <a:spcAft>
                <a:spcPts val="1200"/>
              </a:spcAft>
              <a:buNone/>
            </a:pPr>
            <a:endParaRPr/>
          </a:p>
        </p:txBody>
      </p:sp>
      <p:sp>
        <p:nvSpPr>
          <p:cNvPr id="263" name="Google Shape;263;p24"/>
          <p:cNvSpPr/>
          <p:nvPr/>
        </p:nvSpPr>
        <p:spPr>
          <a:xfrm rot="-4503880">
            <a:off x="6753316" y="3202740"/>
            <a:ext cx="282856" cy="179683"/>
          </a:xfrm>
          <a:prstGeom prst="rightArrow">
            <a:avLst>
              <a:gd name="adj1" fmla="val 50000"/>
              <a:gd name="adj2" fmla="val 64054"/>
            </a:avLst>
          </a:prstGeom>
          <a:solidFill>
            <a:srgbClr val="FF00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4" name="Google Shape;264;p24"/>
          <p:cNvPicPr preferRelativeResize="0"/>
          <p:nvPr/>
        </p:nvPicPr>
        <p:blipFill>
          <a:blip r:embed="rId3">
            <a:alphaModFix/>
          </a:blip>
          <a:stretch>
            <a:fillRect/>
          </a:stretch>
        </p:blipFill>
        <p:spPr>
          <a:xfrm rot="-681962">
            <a:off x="5520032" y="2219326"/>
            <a:ext cx="1392365" cy="1635817"/>
          </a:xfrm>
          <a:prstGeom prst="rect">
            <a:avLst/>
          </a:prstGeom>
          <a:noFill/>
          <a:ln>
            <a:noFill/>
          </a:ln>
        </p:spPr>
      </p:pic>
      <p:pic>
        <p:nvPicPr>
          <p:cNvPr id="265" name="Google Shape;265;p24"/>
          <p:cNvPicPr preferRelativeResize="0"/>
          <p:nvPr/>
        </p:nvPicPr>
        <p:blipFill rotWithShape="1">
          <a:blip r:embed="rId4">
            <a:alphaModFix/>
          </a:blip>
          <a:srcRect/>
          <a:stretch/>
        </p:blipFill>
        <p:spPr>
          <a:xfrm rot="-3574457" flipH="1">
            <a:off x="5775636" y="2004368"/>
            <a:ext cx="775074" cy="1313778"/>
          </a:xfrm>
          <a:prstGeom prst="rect">
            <a:avLst/>
          </a:prstGeom>
          <a:noFill/>
          <a:ln>
            <a:noFill/>
          </a:ln>
        </p:spPr>
      </p:pic>
      <p:sp>
        <p:nvSpPr>
          <p:cNvPr id="266" name="Google Shape;266;p24"/>
          <p:cNvSpPr/>
          <p:nvPr/>
        </p:nvSpPr>
        <p:spPr>
          <a:xfrm rot="-7100529" flipH="1">
            <a:off x="6540808" y="1722670"/>
            <a:ext cx="56242" cy="1144115"/>
          </a:xfrm>
          <a:prstGeom prst="rect">
            <a:avLst/>
          </a:prstGeom>
          <a:solidFill>
            <a:srgbClr val="00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4"/>
          <p:cNvSpPr/>
          <p:nvPr/>
        </p:nvSpPr>
        <p:spPr>
          <a:xfrm rot="-4535973">
            <a:off x="6741778" y="2134962"/>
            <a:ext cx="515083" cy="73887"/>
          </a:xfrm>
          <a:prstGeom prst="rect">
            <a:avLst/>
          </a:prstGeom>
          <a:solidFill>
            <a:srgbClr val="999999"/>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4"/>
          <p:cNvSpPr/>
          <p:nvPr/>
        </p:nvSpPr>
        <p:spPr>
          <a:xfrm rot="-2978128">
            <a:off x="6394284" y="2445096"/>
            <a:ext cx="47248" cy="922779"/>
          </a:xfrm>
          <a:prstGeom prst="rect">
            <a:avLst/>
          </a:prstGeom>
          <a:solidFill>
            <a:srgbClr val="00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4"/>
          <p:cNvSpPr/>
          <p:nvPr/>
        </p:nvSpPr>
        <p:spPr>
          <a:xfrm rot="-4535973">
            <a:off x="6462563" y="3242785"/>
            <a:ext cx="515083" cy="73887"/>
          </a:xfrm>
          <a:prstGeom prst="rect">
            <a:avLst/>
          </a:prstGeom>
          <a:solidFill>
            <a:srgbClr val="999999"/>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4"/>
          <p:cNvSpPr/>
          <p:nvPr/>
        </p:nvSpPr>
        <p:spPr>
          <a:xfrm rot="-4520698">
            <a:off x="6978248" y="1957108"/>
            <a:ext cx="148222" cy="74753"/>
          </a:xfrm>
          <a:prstGeom prst="roundRect">
            <a:avLst>
              <a:gd name="adj" fmla="val 16667"/>
            </a:avLst>
          </a:prstGeom>
          <a:solidFill>
            <a:srgbClr val="FFD96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4"/>
          <p:cNvSpPr/>
          <p:nvPr/>
        </p:nvSpPr>
        <p:spPr>
          <a:xfrm rot="-4538462">
            <a:off x="6484766" y="2742694"/>
            <a:ext cx="723398" cy="73887"/>
          </a:xfrm>
          <a:prstGeom prst="rect">
            <a:avLst/>
          </a:prstGeom>
          <a:solidFill>
            <a:srgbClr val="37474F"/>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4"/>
          <p:cNvSpPr/>
          <p:nvPr/>
        </p:nvSpPr>
        <p:spPr>
          <a:xfrm rot="-4544998">
            <a:off x="6668464" y="3171982"/>
            <a:ext cx="136500" cy="71753"/>
          </a:xfrm>
          <a:prstGeom prst="roundRect">
            <a:avLst>
              <a:gd name="adj" fmla="val 16667"/>
            </a:avLst>
          </a:prstGeom>
          <a:solidFill>
            <a:srgbClr val="FFD96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4"/>
          <p:cNvSpPr/>
          <p:nvPr/>
        </p:nvSpPr>
        <p:spPr>
          <a:xfrm rot="-3661262">
            <a:off x="5935653" y="2553056"/>
            <a:ext cx="308986" cy="81460"/>
          </a:xfrm>
          <a:prstGeom prst="roundRect">
            <a:avLst>
              <a:gd name="adj" fmla="val 16667"/>
            </a:avLst>
          </a:prstGeom>
          <a:solidFill>
            <a:srgbClr val="9900FF"/>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4" name="Google Shape;274;p24"/>
          <p:cNvPicPr preferRelativeResize="0"/>
          <p:nvPr/>
        </p:nvPicPr>
        <p:blipFill>
          <a:blip r:embed="rId5">
            <a:alphaModFix/>
          </a:blip>
          <a:stretch>
            <a:fillRect/>
          </a:stretch>
        </p:blipFill>
        <p:spPr>
          <a:xfrm rot="-5400000">
            <a:off x="6040235" y="2550976"/>
            <a:ext cx="99059" cy="86014"/>
          </a:xfrm>
          <a:prstGeom prst="rect">
            <a:avLst/>
          </a:prstGeom>
          <a:noFill/>
          <a:ln>
            <a:noFill/>
          </a:ln>
        </p:spPr>
      </p:pic>
      <p:sp>
        <p:nvSpPr>
          <p:cNvPr id="275" name="Google Shape;275;p24"/>
          <p:cNvSpPr/>
          <p:nvPr/>
        </p:nvSpPr>
        <p:spPr>
          <a:xfrm rot="-4503880">
            <a:off x="7041143" y="2020999"/>
            <a:ext cx="282856" cy="179683"/>
          </a:xfrm>
          <a:prstGeom prst="rightArrow">
            <a:avLst>
              <a:gd name="adj1" fmla="val 50000"/>
              <a:gd name="adj2" fmla="val 64054"/>
            </a:avLst>
          </a:prstGeom>
          <a:solidFill>
            <a:srgbClr val="FF00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4"/>
          <p:cNvSpPr/>
          <p:nvPr/>
        </p:nvSpPr>
        <p:spPr>
          <a:xfrm rot="-2251240" flipH="1">
            <a:off x="5398210" y="1969237"/>
            <a:ext cx="787131" cy="745321"/>
          </a:xfrm>
          <a:prstGeom prst="arc">
            <a:avLst>
              <a:gd name="adj1" fmla="val 15688598"/>
              <a:gd name="adj2" fmla="val 0"/>
            </a:avLst>
          </a:prstGeom>
          <a:noFill/>
          <a:ln w="28575" cap="flat" cmpd="sng">
            <a:solidFill>
              <a:srgbClr val="FF0000"/>
            </a:solidFill>
            <a:prstDash val="solid"/>
            <a:round/>
            <a:headEnd type="stealth"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7" name="Google Shape;277;p24"/>
          <p:cNvCxnSpPr/>
          <p:nvPr/>
        </p:nvCxnSpPr>
        <p:spPr>
          <a:xfrm rot="10800000">
            <a:off x="4869666" y="1704348"/>
            <a:ext cx="385800" cy="462300"/>
          </a:xfrm>
          <a:prstGeom prst="straightConnector1">
            <a:avLst/>
          </a:prstGeom>
          <a:noFill/>
          <a:ln w="19050" cap="flat" cmpd="sng">
            <a:solidFill>
              <a:schemeClr val="dk2"/>
            </a:solidFill>
            <a:prstDash val="solid"/>
            <a:round/>
            <a:headEnd type="none" w="med" len="med"/>
            <a:tailEnd type="triangle" w="med" len="med"/>
          </a:ln>
        </p:spPr>
      </p:cxnSp>
      <p:cxnSp>
        <p:nvCxnSpPr>
          <p:cNvPr id="278" name="Google Shape;278;p24"/>
          <p:cNvCxnSpPr/>
          <p:nvPr/>
        </p:nvCxnSpPr>
        <p:spPr>
          <a:xfrm rot="10800000" flipH="1">
            <a:off x="6657534" y="1402813"/>
            <a:ext cx="620100" cy="636300"/>
          </a:xfrm>
          <a:prstGeom prst="straightConnector1">
            <a:avLst/>
          </a:prstGeom>
          <a:noFill/>
          <a:ln w="19050" cap="flat" cmpd="sng">
            <a:solidFill>
              <a:schemeClr val="dk2"/>
            </a:solidFill>
            <a:prstDash val="solid"/>
            <a:round/>
            <a:headEnd type="none" w="med" len="med"/>
            <a:tailEnd type="triangle" w="med" len="med"/>
          </a:ln>
        </p:spPr>
      </p:cxnSp>
      <p:cxnSp>
        <p:nvCxnSpPr>
          <p:cNvPr id="279" name="Google Shape;279;p24"/>
          <p:cNvCxnSpPr/>
          <p:nvPr/>
        </p:nvCxnSpPr>
        <p:spPr>
          <a:xfrm>
            <a:off x="6381871" y="3132364"/>
            <a:ext cx="471900" cy="1165500"/>
          </a:xfrm>
          <a:prstGeom prst="straightConnector1">
            <a:avLst/>
          </a:prstGeom>
          <a:noFill/>
          <a:ln w="19050" cap="flat" cmpd="sng">
            <a:solidFill>
              <a:schemeClr val="dk2"/>
            </a:solidFill>
            <a:prstDash val="solid"/>
            <a:round/>
            <a:headEnd type="none" w="med" len="med"/>
            <a:tailEnd type="triangle" w="med" len="med"/>
          </a:ln>
        </p:spPr>
      </p:cxnSp>
      <p:sp>
        <p:nvSpPr>
          <p:cNvPr id="280" name="Google Shape;280;p24"/>
          <p:cNvSpPr txBox="1"/>
          <p:nvPr/>
        </p:nvSpPr>
        <p:spPr>
          <a:xfrm>
            <a:off x="4052175" y="1188275"/>
            <a:ext cx="1203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Body Angle </a:t>
            </a:r>
            <a:r>
              <a:rPr lang="en" sz="2200">
                <a:latin typeface="Lato"/>
                <a:ea typeface="Lato"/>
                <a:cs typeface="Lato"/>
                <a:sym typeface="Lato"/>
              </a:rPr>
              <a:t>∠</a:t>
            </a:r>
            <a:r>
              <a:rPr lang="en" sz="1300">
                <a:latin typeface="Lato"/>
                <a:ea typeface="Lato"/>
                <a:cs typeface="Lato"/>
                <a:sym typeface="Lato"/>
              </a:rPr>
              <a:t> </a:t>
            </a:r>
            <a:endParaRPr sz="1200">
              <a:latin typeface="Lato"/>
              <a:ea typeface="Lato"/>
              <a:cs typeface="Lato"/>
              <a:sym typeface="Lato"/>
            </a:endParaRPr>
          </a:p>
        </p:txBody>
      </p:sp>
      <p:sp>
        <p:nvSpPr>
          <p:cNvPr id="281" name="Google Shape;281;p24"/>
          <p:cNvSpPr txBox="1"/>
          <p:nvPr/>
        </p:nvSpPr>
        <p:spPr>
          <a:xfrm>
            <a:off x="6931450" y="4098875"/>
            <a:ext cx="14406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Tether Angle  </a:t>
            </a:r>
            <a:r>
              <a:rPr lang="en" sz="2200">
                <a:latin typeface="Lato"/>
                <a:ea typeface="Lato"/>
                <a:cs typeface="Lato"/>
                <a:sym typeface="Lato"/>
              </a:rPr>
              <a:t>∠</a:t>
            </a:r>
            <a:r>
              <a:rPr lang="en" sz="1300">
                <a:latin typeface="Lato"/>
                <a:ea typeface="Lato"/>
                <a:cs typeface="Lato"/>
                <a:sym typeface="Lato"/>
              </a:rPr>
              <a:t> </a:t>
            </a:r>
            <a:endParaRPr sz="1200">
              <a:latin typeface="Lato"/>
              <a:ea typeface="Lato"/>
              <a:cs typeface="Lato"/>
              <a:sym typeface="Lato"/>
            </a:endParaRPr>
          </a:p>
        </p:txBody>
      </p:sp>
      <p:sp>
        <p:nvSpPr>
          <p:cNvPr id="282" name="Google Shape;282;p24"/>
          <p:cNvSpPr txBox="1"/>
          <p:nvPr/>
        </p:nvSpPr>
        <p:spPr>
          <a:xfrm>
            <a:off x="7305725" y="962475"/>
            <a:ext cx="1353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Tether Angle </a:t>
            </a:r>
            <a:r>
              <a:rPr lang="en" sz="2200">
                <a:latin typeface="Lato"/>
                <a:ea typeface="Lato"/>
                <a:cs typeface="Lato"/>
                <a:sym typeface="Lato"/>
              </a:rPr>
              <a:t>∠</a:t>
            </a:r>
            <a:r>
              <a:rPr lang="en" sz="1300">
                <a:latin typeface="Lato"/>
                <a:ea typeface="Lato"/>
                <a:cs typeface="Lato"/>
                <a:sym typeface="Lato"/>
              </a:rPr>
              <a:t> </a:t>
            </a:r>
            <a:endParaRPr sz="1200">
              <a:latin typeface="Lato"/>
              <a:ea typeface="Lato"/>
              <a:cs typeface="Lato"/>
              <a:sym typeface="Lato"/>
            </a:endParaRPr>
          </a:p>
        </p:txBody>
      </p:sp>
      <p:sp>
        <p:nvSpPr>
          <p:cNvPr id="283" name="Google Shape;283;p24"/>
          <p:cNvSpPr txBox="1"/>
          <p:nvPr/>
        </p:nvSpPr>
        <p:spPr>
          <a:xfrm>
            <a:off x="6931450" y="4427450"/>
            <a:ext cx="1203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Tension  </a:t>
            </a:r>
            <a:endParaRPr sz="1200">
              <a:latin typeface="Lato"/>
              <a:ea typeface="Lato"/>
              <a:cs typeface="Lato"/>
              <a:sym typeface="Lato"/>
            </a:endParaRPr>
          </a:p>
        </p:txBody>
      </p:sp>
      <p:sp>
        <p:nvSpPr>
          <p:cNvPr id="284" name="Google Shape;284;p24"/>
          <p:cNvSpPr txBox="1"/>
          <p:nvPr/>
        </p:nvSpPr>
        <p:spPr>
          <a:xfrm>
            <a:off x="7305725" y="1319450"/>
            <a:ext cx="1203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Tension  </a:t>
            </a:r>
            <a:endParaRPr sz="1200">
              <a:latin typeface="Lato"/>
              <a:ea typeface="Lato"/>
              <a:cs typeface="Lato"/>
              <a:sym typeface="Lato"/>
            </a:endParaRPr>
          </a:p>
        </p:txBody>
      </p:sp>
      <p:cxnSp>
        <p:nvCxnSpPr>
          <p:cNvPr id="285" name="Google Shape;285;p24"/>
          <p:cNvCxnSpPr/>
          <p:nvPr/>
        </p:nvCxnSpPr>
        <p:spPr>
          <a:xfrm>
            <a:off x="7677900" y="4622075"/>
            <a:ext cx="289500" cy="0"/>
          </a:xfrm>
          <a:prstGeom prst="straightConnector1">
            <a:avLst/>
          </a:prstGeom>
          <a:noFill/>
          <a:ln w="9525" cap="flat" cmpd="sng">
            <a:solidFill>
              <a:schemeClr val="dk2"/>
            </a:solidFill>
            <a:prstDash val="solid"/>
            <a:round/>
            <a:headEnd type="triangle" w="med" len="med"/>
            <a:tailEnd type="triangle" w="med" len="med"/>
          </a:ln>
        </p:spPr>
      </p:cxnSp>
      <p:cxnSp>
        <p:nvCxnSpPr>
          <p:cNvPr id="286" name="Google Shape;286;p24"/>
          <p:cNvCxnSpPr/>
          <p:nvPr/>
        </p:nvCxnSpPr>
        <p:spPr>
          <a:xfrm>
            <a:off x="8023075" y="1511900"/>
            <a:ext cx="289500" cy="0"/>
          </a:xfrm>
          <a:prstGeom prst="straightConnector1">
            <a:avLst/>
          </a:prstGeom>
          <a:noFill/>
          <a:ln w="9525" cap="flat" cmpd="sng">
            <a:solidFill>
              <a:schemeClr val="dk2"/>
            </a:solidFill>
            <a:prstDash val="solid"/>
            <a:round/>
            <a:headEnd type="triangle" w="med" len="med"/>
            <a:tailEnd type="triangle" w="med" len="med"/>
          </a:ln>
        </p:spPr>
      </p:cxnSp>
      <p:sp>
        <p:nvSpPr>
          <p:cNvPr id="287" name="Google Shape;287;p2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animEffect transition="in" filter="fade">
                                      <p:cBhvr>
                                        <p:cTn id="7" dur="1000"/>
                                        <p:tgtEl>
                                          <p:spTgt spid="277"/>
                                        </p:tgtEl>
                                      </p:cBhvr>
                                    </p:animEffect>
                                  </p:childTnLst>
                                </p:cTn>
                              </p:par>
                              <p:par>
                                <p:cTn id="8" presetID="10" presetClass="entr" presetSubtype="0" fill="hold" nodeType="withEffect">
                                  <p:stCondLst>
                                    <p:cond delay="0"/>
                                  </p:stCondLst>
                                  <p:childTnLst>
                                    <p:set>
                                      <p:cBhvr>
                                        <p:cTn id="9" dur="1" fill="hold">
                                          <p:stCondLst>
                                            <p:cond delay="0"/>
                                          </p:stCondLst>
                                        </p:cTn>
                                        <p:tgtEl>
                                          <p:spTgt spid="280"/>
                                        </p:tgtEl>
                                        <p:attrNameLst>
                                          <p:attrName>style.visibility</p:attrName>
                                        </p:attrNameLst>
                                      </p:cBhvr>
                                      <p:to>
                                        <p:strVal val="visible"/>
                                      </p:to>
                                    </p:set>
                                    <p:animEffect transition="in" filter="fade">
                                      <p:cBhvr>
                                        <p:cTn id="10" dur="1000"/>
                                        <p:tgtEl>
                                          <p:spTgt spid="2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8"/>
                                        </p:tgtEl>
                                        <p:attrNameLst>
                                          <p:attrName>style.visibility</p:attrName>
                                        </p:attrNameLst>
                                      </p:cBhvr>
                                      <p:to>
                                        <p:strVal val="visible"/>
                                      </p:to>
                                    </p:set>
                                    <p:animEffect transition="in" filter="fade">
                                      <p:cBhvr>
                                        <p:cTn id="15" dur="1000"/>
                                        <p:tgtEl>
                                          <p:spTgt spid="278"/>
                                        </p:tgtEl>
                                      </p:cBhvr>
                                    </p:animEffect>
                                  </p:childTnLst>
                                </p:cTn>
                              </p:par>
                              <p:par>
                                <p:cTn id="16" presetID="10" presetClass="entr" presetSubtype="0" fill="hold" nodeType="withEffect">
                                  <p:stCondLst>
                                    <p:cond delay="0"/>
                                  </p:stCondLst>
                                  <p:childTnLst>
                                    <p:set>
                                      <p:cBhvr>
                                        <p:cTn id="17" dur="1" fill="hold">
                                          <p:stCondLst>
                                            <p:cond delay="0"/>
                                          </p:stCondLst>
                                        </p:cTn>
                                        <p:tgtEl>
                                          <p:spTgt spid="282"/>
                                        </p:tgtEl>
                                        <p:attrNameLst>
                                          <p:attrName>style.visibility</p:attrName>
                                        </p:attrNameLst>
                                      </p:cBhvr>
                                      <p:to>
                                        <p:strVal val="visible"/>
                                      </p:to>
                                    </p:set>
                                    <p:animEffect transition="in" filter="fade">
                                      <p:cBhvr>
                                        <p:cTn id="18" dur="1000"/>
                                        <p:tgtEl>
                                          <p:spTgt spid="282"/>
                                        </p:tgtEl>
                                      </p:cBhvr>
                                    </p:animEffect>
                                  </p:childTnLst>
                                </p:cTn>
                              </p:par>
                              <p:par>
                                <p:cTn id="19" presetID="10" presetClass="entr" presetSubtype="0" fill="hold" nodeType="withEffect">
                                  <p:stCondLst>
                                    <p:cond delay="0"/>
                                  </p:stCondLst>
                                  <p:childTnLst>
                                    <p:set>
                                      <p:cBhvr>
                                        <p:cTn id="20" dur="1" fill="hold">
                                          <p:stCondLst>
                                            <p:cond delay="0"/>
                                          </p:stCondLst>
                                        </p:cTn>
                                        <p:tgtEl>
                                          <p:spTgt spid="279"/>
                                        </p:tgtEl>
                                        <p:attrNameLst>
                                          <p:attrName>style.visibility</p:attrName>
                                        </p:attrNameLst>
                                      </p:cBhvr>
                                      <p:to>
                                        <p:strVal val="visible"/>
                                      </p:to>
                                    </p:set>
                                    <p:animEffect transition="in" filter="fade">
                                      <p:cBhvr>
                                        <p:cTn id="21" dur="1000"/>
                                        <p:tgtEl>
                                          <p:spTgt spid="279"/>
                                        </p:tgtEl>
                                      </p:cBhvr>
                                    </p:animEffect>
                                  </p:childTnLst>
                                </p:cTn>
                              </p:par>
                              <p:par>
                                <p:cTn id="22" presetID="10" presetClass="entr" presetSubtype="0" fill="hold" nodeType="withEffect">
                                  <p:stCondLst>
                                    <p:cond delay="0"/>
                                  </p:stCondLst>
                                  <p:childTnLst>
                                    <p:set>
                                      <p:cBhvr>
                                        <p:cTn id="23" dur="1" fill="hold">
                                          <p:stCondLst>
                                            <p:cond delay="0"/>
                                          </p:stCondLst>
                                        </p:cTn>
                                        <p:tgtEl>
                                          <p:spTgt spid="281"/>
                                        </p:tgtEl>
                                        <p:attrNameLst>
                                          <p:attrName>style.visibility</p:attrName>
                                        </p:attrNameLst>
                                      </p:cBhvr>
                                      <p:to>
                                        <p:strVal val="visible"/>
                                      </p:to>
                                    </p:set>
                                    <p:animEffect transition="in" filter="fade">
                                      <p:cBhvr>
                                        <p:cTn id="24" dur="1000"/>
                                        <p:tgtEl>
                                          <p:spTgt spid="28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83"/>
                                        </p:tgtEl>
                                        <p:attrNameLst>
                                          <p:attrName>style.visibility</p:attrName>
                                        </p:attrNameLst>
                                      </p:cBhvr>
                                      <p:to>
                                        <p:strVal val="visible"/>
                                      </p:to>
                                    </p:set>
                                    <p:animEffect transition="in" filter="fade">
                                      <p:cBhvr>
                                        <p:cTn id="29" dur="1000"/>
                                        <p:tgtEl>
                                          <p:spTgt spid="283"/>
                                        </p:tgtEl>
                                      </p:cBhvr>
                                    </p:animEffect>
                                  </p:childTnLst>
                                </p:cTn>
                              </p:par>
                              <p:par>
                                <p:cTn id="30" presetID="10" presetClass="entr" presetSubtype="0" fill="hold" nodeType="withEffect">
                                  <p:stCondLst>
                                    <p:cond delay="0"/>
                                  </p:stCondLst>
                                  <p:childTnLst>
                                    <p:set>
                                      <p:cBhvr>
                                        <p:cTn id="31" dur="1" fill="hold">
                                          <p:stCondLst>
                                            <p:cond delay="0"/>
                                          </p:stCondLst>
                                        </p:cTn>
                                        <p:tgtEl>
                                          <p:spTgt spid="284"/>
                                        </p:tgtEl>
                                        <p:attrNameLst>
                                          <p:attrName>style.visibility</p:attrName>
                                        </p:attrNameLst>
                                      </p:cBhvr>
                                      <p:to>
                                        <p:strVal val="visible"/>
                                      </p:to>
                                    </p:set>
                                    <p:animEffect transition="in" filter="fade">
                                      <p:cBhvr>
                                        <p:cTn id="32" dur="1000"/>
                                        <p:tgtEl>
                                          <p:spTgt spid="284"/>
                                        </p:tgtEl>
                                      </p:cBhvr>
                                    </p:animEffect>
                                  </p:childTnLst>
                                </p:cTn>
                              </p:par>
                              <p:par>
                                <p:cTn id="33" presetID="10" presetClass="entr" presetSubtype="0" fill="hold" nodeType="withEffect">
                                  <p:stCondLst>
                                    <p:cond delay="0"/>
                                  </p:stCondLst>
                                  <p:childTnLst>
                                    <p:set>
                                      <p:cBhvr>
                                        <p:cTn id="34" dur="1" fill="hold">
                                          <p:stCondLst>
                                            <p:cond delay="0"/>
                                          </p:stCondLst>
                                        </p:cTn>
                                        <p:tgtEl>
                                          <p:spTgt spid="286"/>
                                        </p:tgtEl>
                                        <p:attrNameLst>
                                          <p:attrName>style.visibility</p:attrName>
                                        </p:attrNameLst>
                                      </p:cBhvr>
                                      <p:to>
                                        <p:strVal val="visible"/>
                                      </p:to>
                                    </p:set>
                                    <p:animEffect transition="in" filter="fade">
                                      <p:cBhvr>
                                        <p:cTn id="35" dur="1000"/>
                                        <p:tgtEl>
                                          <p:spTgt spid="286"/>
                                        </p:tgtEl>
                                      </p:cBhvr>
                                    </p:animEffect>
                                  </p:childTnLst>
                                </p:cTn>
                              </p:par>
                              <p:par>
                                <p:cTn id="36" presetID="10" presetClass="entr" presetSubtype="0" fill="hold" nodeType="withEffect">
                                  <p:stCondLst>
                                    <p:cond delay="0"/>
                                  </p:stCondLst>
                                  <p:childTnLst>
                                    <p:set>
                                      <p:cBhvr>
                                        <p:cTn id="37" dur="1" fill="hold">
                                          <p:stCondLst>
                                            <p:cond delay="0"/>
                                          </p:stCondLst>
                                        </p:cTn>
                                        <p:tgtEl>
                                          <p:spTgt spid="285"/>
                                        </p:tgtEl>
                                        <p:attrNameLst>
                                          <p:attrName>style.visibility</p:attrName>
                                        </p:attrNameLst>
                                      </p:cBhvr>
                                      <p:to>
                                        <p:strVal val="visible"/>
                                      </p:to>
                                    </p:set>
                                    <p:animEffect transition="in" filter="fade">
                                      <p:cBhvr>
                                        <p:cTn id="38" dur="10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5"/>
          <p:cNvSpPr txBox="1">
            <a:spLocks noGrp="1"/>
          </p:cNvSpPr>
          <p:nvPr>
            <p:ph type="title"/>
          </p:nvPr>
        </p:nvSpPr>
        <p:spPr>
          <a:xfrm>
            <a:off x="729450" y="498875"/>
            <a:ext cx="7688700" cy="689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CONOPS</a:t>
            </a:r>
            <a:endParaRPr sz="2400"/>
          </a:p>
        </p:txBody>
      </p:sp>
      <p:sp>
        <p:nvSpPr>
          <p:cNvPr id="293" name="Google Shape;293;p25"/>
          <p:cNvSpPr txBox="1">
            <a:spLocks noGrp="1"/>
          </p:cNvSpPr>
          <p:nvPr>
            <p:ph type="body" idx="1"/>
          </p:nvPr>
        </p:nvSpPr>
        <p:spPr>
          <a:xfrm>
            <a:off x="729450" y="1485675"/>
            <a:ext cx="2704500" cy="3609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t>Stage 4: Egress</a:t>
            </a:r>
            <a:endParaRPr sz="1800"/>
          </a:p>
          <a:p>
            <a:pPr marL="457200" lvl="0" indent="-311150" algn="l" rtl="0">
              <a:spcBef>
                <a:spcPts val="1200"/>
              </a:spcBef>
              <a:spcAft>
                <a:spcPts val="0"/>
              </a:spcAft>
              <a:buSzPts val="1300"/>
              <a:buChar char="●"/>
            </a:pPr>
            <a:r>
              <a:rPr lang="en"/>
              <a:t>User is helped out of loading mechanism</a:t>
            </a:r>
            <a:endParaRPr/>
          </a:p>
          <a:p>
            <a:pPr marL="914400" lvl="1" indent="-298450" algn="l" rtl="0">
              <a:spcBef>
                <a:spcPts val="0"/>
              </a:spcBef>
              <a:spcAft>
                <a:spcPts val="0"/>
              </a:spcAft>
              <a:buSzPts val="1100"/>
              <a:buChar char="○"/>
            </a:pPr>
            <a:r>
              <a:rPr lang="en"/>
              <a:t>Patient cannot stand</a:t>
            </a:r>
            <a:endParaRPr/>
          </a:p>
          <a:p>
            <a:pPr marL="0" lvl="0" indent="0" algn="l" rtl="0">
              <a:spcBef>
                <a:spcPts val="1200"/>
              </a:spcBef>
              <a:spcAft>
                <a:spcPts val="0"/>
              </a:spcAft>
              <a:buNone/>
            </a:pPr>
            <a:endParaRPr sz="1100"/>
          </a:p>
          <a:p>
            <a:pPr marL="0" lvl="0" indent="0" algn="l" rtl="0">
              <a:spcBef>
                <a:spcPts val="1200"/>
              </a:spcBef>
              <a:spcAft>
                <a:spcPts val="1200"/>
              </a:spcAft>
              <a:buNone/>
            </a:pPr>
            <a:endParaRPr/>
          </a:p>
        </p:txBody>
      </p:sp>
      <p:pic>
        <p:nvPicPr>
          <p:cNvPr id="294" name="Google Shape;294;p25"/>
          <p:cNvPicPr preferRelativeResize="0"/>
          <p:nvPr/>
        </p:nvPicPr>
        <p:blipFill>
          <a:blip r:embed="rId3">
            <a:alphaModFix/>
          </a:blip>
          <a:stretch>
            <a:fillRect/>
          </a:stretch>
        </p:blipFill>
        <p:spPr>
          <a:xfrm rot="-640832">
            <a:off x="6542391" y="2066325"/>
            <a:ext cx="1717037" cy="1899672"/>
          </a:xfrm>
          <a:prstGeom prst="rect">
            <a:avLst/>
          </a:prstGeom>
          <a:noFill/>
          <a:ln>
            <a:noFill/>
          </a:ln>
        </p:spPr>
      </p:pic>
      <p:pic>
        <p:nvPicPr>
          <p:cNvPr id="295" name="Google Shape;295;p25"/>
          <p:cNvPicPr preferRelativeResize="0"/>
          <p:nvPr/>
        </p:nvPicPr>
        <p:blipFill>
          <a:blip r:embed="rId4">
            <a:alphaModFix/>
          </a:blip>
          <a:stretch>
            <a:fillRect/>
          </a:stretch>
        </p:blipFill>
        <p:spPr>
          <a:xfrm rot="-4618614" flipH="1">
            <a:off x="6949140" y="1813321"/>
            <a:ext cx="903535" cy="1612883"/>
          </a:xfrm>
          <a:prstGeom prst="rect">
            <a:avLst/>
          </a:prstGeom>
          <a:noFill/>
          <a:ln>
            <a:noFill/>
          </a:ln>
        </p:spPr>
      </p:pic>
      <p:sp>
        <p:nvSpPr>
          <p:cNvPr id="296" name="Google Shape;296;p25"/>
          <p:cNvSpPr/>
          <p:nvPr/>
        </p:nvSpPr>
        <p:spPr>
          <a:xfrm rot="-6824276" flipH="1">
            <a:off x="7758006" y="1603329"/>
            <a:ext cx="54403" cy="1237894"/>
          </a:xfrm>
          <a:prstGeom prst="rect">
            <a:avLst/>
          </a:prstGeom>
          <a:solidFill>
            <a:srgbClr val="00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5"/>
          <p:cNvSpPr/>
          <p:nvPr/>
        </p:nvSpPr>
        <p:spPr>
          <a:xfrm rot="-4482278">
            <a:off x="8069244" y="1967064"/>
            <a:ext cx="599329" cy="91099"/>
          </a:xfrm>
          <a:prstGeom prst="rect">
            <a:avLst/>
          </a:prstGeom>
          <a:solidFill>
            <a:srgbClr val="999999"/>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5"/>
          <p:cNvSpPr/>
          <p:nvPr/>
        </p:nvSpPr>
        <p:spPr>
          <a:xfrm rot="-2359963">
            <a:off x="7606890" y="2400319"/>
            <a:ext cx="55852" cy="1101362"/>
          </a:xfrm>
          <a:prstGeom prst="rect">
            <a:avLst/>
          </a:prstGeom>
          <a:solidFill>
            <a:srgbClr val="00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5"/>
          <p:cNvSpPr/>
          <p:nvPr/>
        </p:nvSpPr>
        <p:spPr>
          <a:xfrm rot="-4482278">
            <a:off x="7724118" y="3251816"/>
            <a:ext cx="599329" cy="91099"/>
          </a:xfrm>
          <a:prstGeom prst="rect">
            <a:avLst/>
          </a:prstGeom>
          <a:solidFill>
            <a:srgbClr val="999999"/>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5"/>
          <p:cNvSpPr/>
          <p:nvPr/>
        </p:nvSpPr>
        <p:spPr>
          <a:xfrm rot="-4462156">
            <a:off x="8282676" y="1966828"/>
            <a:ext cx="172582" cy="91680"/>
          </a:xfrm>
          <a:prstGeom prst="roundRect">
            <a:avLst>
              <a:gd name="adj" fmla="val 16667"/>
            </a:avLst>
          </a:prstGeom>
          <a:solidFill>
            <a:srgbClr val="FFD96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5"/>
          <p:cNvSpPr/>
          <p:nvPr/>
        </p:nvSpPr>
        <p:spPr>
          <a:xfrm rot="-4484478">
            <a:off x="7758867" y="2671628"/>
            <a:ext cx="842397" cy="91099"/>
          </a:xfrm>
          <a:prstGeom prst="rect">
            <a:avLst/>
          </a:prstGeom>
          <a:solidFill>
            <a:srgbClr val="37474F"/>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5"/>
          <p:cNvSpPr/>
          <p:nvPr/>
        </p:nvSpPr>
        <p:spPr>
          <a:xfrm rot="-4457482">
            <a:off x="7927573" y="3309114"/>
            <a:ext cx="159559" cy="87970"/>
          </a:xfrm>
          <a:prstGeom prst="roundRect">
            <a:avLst>
              <a:gd name="adj" fmla="val 16667"/>
            </a:avLst>
          </a:prstGeom>
          <a:solidFill>
            <a:srgbClr val="FFD96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5"/>
          <p:cNvSpPr/>
          <p:nvPr/>
        </p:nvSpPr>
        <p:spPr>
          <a:xfrm rot="-4577990">
            <a:off x="7064728" y="2452150"/>
            <a:ext cx="359735" cy="100056"/>
          </a:xfrm>
          <a:prstGeom prst="roundRect">
            <a:avLst>
              <a:gd name="adj" fmla="val 16667"/>
            </a:avLst>
          </a:prstGeom>
          <a:solidFill>
            <a:srgbClr val="9900FF"/>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4" name="Google Shape;304;p25"/>
          <p:cNvPicPr preferRelativeResize="0"/>
          <p:nvPr/>
        </p:nvPicPr>
        <p:blipFill>
          <a:blip r:embed="rId5">
            <a:alphaModFix/>
          </a:blip>
          <a:stretch>
            <a:fillRect/>
          </a:stretch>
        </p:blipFill>
        <p:spPr>
          <a:xfrm rot="-5400000">
            <a:off x="7187164" y="2448958"/>
            <a:ext cx="114881" cy="106316"/>
          </a:xfrm>
          <a:prstGeom prst="rect">
            <a:avLst/>
          </a:prstGeom>
          <a:noFill/>
          <a:ln>
            <a:noFill/>
          </a:ln>
        </p:spPr>
      </p:pic>
      <p:pic>
        <p:nvPicPr>
          <p:cNvPr id="305" name="Google Shape;305;p25"/>
          <p:cNvPicPr preferRelativeResize="0"/>
          <p:nvPr/>
        </p:nvPicPr>
        <p:blipFill>
          <a:blip r:embed="rId4">
            <a:alphaModFix/>
          </a:blip>
          <a:stretch>
            <a:fillRect/>
          </a:stretch>
        </p:blipFill>
        <p:spPr>
          <a:xfrm rot="-5504803" flipH="1">
            <a:off x="4241815" y="1813321"/>
            <a:ext cx="903535" cy="1612884"/>
          </a:xfrm>
          <a:prstGeom prst="rect">
            <a:avLst/>
          </a:prstGeom>
          <a:noFill/>
          <a:ln>
            <a:noFill/>
          </a:ln>
        </p:spPr>
      </p:pic>
      <p:sp>
        <p:nvSpPr>
          <p:cNvPr id="306" name="Google Shape;306;p25"/>
          <p:cNvSpPr/>
          <p:nvPr/>
        </p:nvSpPr>
        <p:spPr>
          <a:xfrm flipH="1">
            <a:off x="5914775" y="2392675"/>
            <a:ext cx="309900" cy="219000"/>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6"/>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Baseline Design</a:t>
            </a:r>
            <a:endParaRPr/>
          </a:p>
        </p:txBody>
      </p:sp>
      <p:sp>
        <p:nvSpPr>
          <p:cNvPr id="313" name="Google Shape;313;p2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7"/>
          <p:cNvSpPr/>
          <p:nvPr/>
        </p:nvSpPr>
        <p:spPr>
          <a:xfrm>
            <a:off x="6276975" y="1235400"/>
            <a:ext cx="1200150" cy="1898244"/>
          </a:xfrm>
          <a:custGeom>
            <a:avLst/>
            <a:gdLst/>
            <a:ahLst/>
            <a:cxnLst/>
            <a:rect l="l" t="t" r="r" b="b"/>
            <a:pathLst>
              <a:path w="48006" h="86906" extrusionOk="0">
                <a:moveTo>
                  <a:pt x="44387" y="0"/>
                </a:moveTo>
                <a:lnTo>
                  <a:pt x="0" y="0"/>
                </a:lnTo>
                <a:lnTo>
                  <a:pt x="0" y="86906"/>
                </a:lnTo>
                <a:lnTo>
                  <a:pt x="48006" y="86906"/>
                </a:lnTo>
                <a:lnTo>
                  <a:pt x="48006" y="609"/>
                </a:lnTo>
              </a:path>
            </a:pathLst>
          </a:custGeom>
          <a:noFill/>
          <a:ln w="38100" cap="flat" cmpd="sng">
            <a:solidFill>
              <a:schemeClr val="dk2"/>
            </a:solidFill>
            <a:prstDash val="solid"/>
            <a:round/>
            <a:headEnd type="none" w="med" len="med"/>
            <a:tailEnd type="none" w="med" len="med"/>
          </a:ln>
          <a:effectLst>
            <a:outerShdw blurRad="57150" dist="19050" dir="5400000" algn="bl" rotWithShape="0">
              <a:srgbClr val="000000">
                <a:alpha val="50000"/>
              </a:srgbClr>
            </a:outerShdw>
          </a:effectLst>
        </p:spPr>
      </p:sp>
      <p:sp>
        <p:nvSpPr>
          <p:cNvPr id="319" name="Google Shape;319;p27"/>
          <p:cNvSpPr txBox="1">
            <a:spLocks noGrp="1"/>
          </p:cNvSpPr>
          <p:nvPr>
            <p:ph type="title"/>
          </p:nvPr>
        </p:nvSpPr>
        <p:spPr>
          <a:xfrm>
            <a:off x="727650" y="508250"/>
            <a:ext cx="47832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Baseline Design Overview</a:t>
            </a:r>
            <a:endParaRPr sz="2400"/>
          </a:p>
        </p:txBody>
      </p:sp>
      <p:sp>
        <p:nvSpPr>
          <p:cNvPr id="320" name="Google Shape;320;p27"/>
          <p:cNvSpPr txBox="1">
            <a:spLocks noGrp="1"/>
          </p:cNvSpPr>
          <p:nvPr>
            <p:ph type="body" idx="1"/>
          </p:nvPr>
        </p:nvSpPr>
        <p:spPr>
          <a:xfrm>
            <a:off x="727650" y="1605400"/>
            <a:ext cx="3842400" cy="1898400"/>
          </a:xfrm>
          <a:prstGeom prst="rect">
            <a:avLst/>
          </a:prstGeom>
        </p:spPr>
        <p:txBody>
          <a:bodyPr spcFirstLastPara="1" wrap="square" lIns="91425" tIns="91425" rIns="91425" bIns="91425" anchor="t" anchorCtr="0">
            <a:normAutofit/>
          </a:bodyPr>
          <a:lstStyle/>
          <a:p>
            <a:pPr marL="457200" lvl="0" indent="-311150" algn="l" rtl="0">
              <a:lnSpc>
                <a:spcPct val="115000"/>
              </a:lnSpc>
              <a:spcBef>
                <a:spcPts val="1000"/>
              </a:spcBef>
              <a:spcAft>
                <a:spcPts val="0"/>
              </a:spcAft>
              <a:buSzPts val="1300"/>
              <a:buChar char="●"/>
            </a:pPr>
            <a:r>
              <a:rPr lang="en"/>
              <a:t>Project contains three components:</a:t>
            </a:r>
            <a:endParaRPr/>
          </a:p>
          <a:p>
            <a:pPr marL="914400" lvl="1" indent="-298450" algn="l" rtl="0">
              <a:lnSpc>
                <a:spcPct val="115000"/>
              </a:lnSpc>
              <a:spcBef>
                <a:spcPts val="1200"/>
              </a:spcBef>
              <a:spcAft>
                <a:spcPts val="0"/>
              </a:spcAft>
              <a:buSzPts val="1100"/>
              <a:buChar char="○"/>
            </a:pPr>
            <a:r>
              <a:rPr lang="en"/>
              <a:t>Test Environment to remove influence of Earth Gravity</a:t>
            </a:r>
            <a:endParaRPr/>
          </a:p>
          <a:p>
            <a:pPr marL="914400" lvl="1" indent="-298450" algn="l" rtl="0">
              <a:lnSpc>
                <a:spcPct val="115000"/>
              </a:lnSpc>
              <a:spcBef>
                <a:spcPts val="1200"/>
              </a:spcBef>
              <a:spcAft>
                <a:spcPts val="0"/>
              </a:spcAft>
              <a:buSzPts val="1100"/>
              <a:buChar char="○"/>
            </a:pPr>
            <a:r>
              <a:rPr lang="en"/>
              <a:t>Tensioning system to produce force in tether</a:t>
            </a:r>
            <a:endParaRPr/>
          </a:p>
          <a:p>
            <a:pPr marL="914400" lvl="1" indent="-298450" algn="l" rtl="0">
              <a:lnSpc>
                <a:spcPct val="115000"/>
              </a:lnSpc>
              <a:spcBef>
                <a:spcPts val="1200"/>
              </a:spcBef>
              <a:spcAft>
                <a:spcPts val="1200"/>
              </a:spcAft>
              <a:buSzPts val="1100"/>
              <a:buChar char="○"/>
            </a:pPr>
            <a:r>
              <a:rPr lang="en"/>
              <a:t>Translating device (linear actuator) to adjust location of tether</a:t>
            </a:r>
            <a:endParaRPr/>
          </a:p>
        </p:txBody>
      </p:sp>
      <p:pic>
        <p:nvPicPr>
          <p:cNvPr id="321" name="Google Shape;321;p27"/>
          <p:cNvPicPr preferRelativeResize="0"/>
          <p:nvPr/>
        </p:nvPicPr>
        <p:blipFill rotWithShape="1">
          <a:blip r:embed="rId3">
            <a:alphaModFix amt="28000"/>
          </a:blip>
          <a:srcRect b="2657"/>
          <a:stretch/>
        </p:blipFill>
        <p:spPr>
          <a:xfrm rot="-43" flipH="1">
            <a:off x="6315050" y="1199294"/>
            <a:ext cx="1005900" cy="2235488"/>
          </a:xfrm>
          <a:prstGeom prst="rect">
            <a:avLst/>
          </a:prstGeom>
          <a:noFill/>
          <a:ln>
            <a:noFill/>
          </a:ln>
        </p:spPr>
      </p:pic>
      <p:sp>
        <p:nvSpPr>
          <p:cNvPr id="322" name="Google Shape;322;p27"/>
          <p:cNvSpPr/>
          <p:nvPr/>
        </p:nvSpPr>
        <p:spPr>
          <a:xfrm rot="10794434">
            <a:off x="5355873" y="3335653"/>
            <a:ext cx="2964904" cy="154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7"/>
          <p:cNvSpPr txBox="1"/>
          <p:nvPr/>
        </p:nvSpPr>
        <p:spPr>
          <a:xfrm>
            <a:off x="6415499" y="3244000"/>
            <a:ext cx="1634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latin typeface="Lato"/>
                <a:ea typeface="Lato"/>
                <a:cs typeface="Lato"/>
                <a:sym typeface="Lato"/>
              </a:rPr>
              <a:t>Support Surface</a:t>
            </a:r>
            <a:endParaRPr sz="1100">
              <a:solidFill>
                <a:schemeClr val="lt1"/>
              </a:solidFill>
              <a:latin typeface="Lato"/>
              <a:ea typeface="Lato"/>
              <a:cs typeface="Lato"/>
              <a:sym typeface="Lato"/>
            </a:endParaRPr>
          </a:p>
        </p:txBody>
      </p:sp>
      <p:cxnSp>
        <p:nvCxnSpPr>
          <p:cNvPr id="324" name="Google Shape;324;p27"/>
          <p:cNvCxnSpPr/>
          <p:nvPr/>
        </p:nvCxnSpPr>
        <p:spPr>
          <a:xfrm>
            <a:off x="7824500" y="1300800"/>
            <a:ext cx="7800" cy="627300"/>
          </a:xfrm>
          <a:prstGeom prst="straightConnector1">
            <a:avLst/>
          </a:prstGeom>
          <a:noFill/>
          <a:ln w="9525" cap="flat" cmpd="sng">
            <a:solidFill>
              <a:srgbClr val="FF0000"/>
            </a:solidFill>
            <a:prstDash val="solid"/>
            <a:round/>
            <a:headEnd type="none" w="med" len="med"/>
            <a:tailEnd type="triangle" w="med" len="med"/>
          </a:ln>
        </p:spPr>
      </p:cxnSp>
      <p:sp>
        <p:nvSpPr>
          <p:cNvPr id="325" name="Google Shape;325;p27"/>
          <p:cNvSpPr txBox="1"/>
          <p:nvPr/>
        </p:nvSpPr>
        <p:spPr>
          <a:xfrm>
            <a:off x="7788188" y="1322700"/>
            <a:ext cx="1095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Simulated  Gravity</a:t>
            </a:r>
            <a:endParaRPr sz="800">
              <a:latin typeface="Lato"/>
              <a:ea typeface="Lato"/>
              <a:cs typeface="Lato"/>
              <a:sym typeface="Lato"/>
            </a:endParaRPr>
          </a:p>
        </p:txBody>
      </p:sp>
      <p:sp>
        <p:nvSpPr>
          <p:cNvPr id="326" name="Google Shape;326;p27"/>
          <p:cNvSpPr/>
          <p:nvPr/>
        </p:nvSpPr>
        <p:spPr>
          <a:xfrm>
            <a:off x="8546375" y="812550"/>
            <a:ext cx="117900" cy="117900"/>
          </a:xfrm>
          <a:prstGeom prst="flowChartSummingJunction">
            <a:avLst/>
          </a:prstGeom>
          <a:solidFill>
            <a:schemeClr val="lt1"/>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7"/>
          <p:cNvSpPr txBox="1"/>
          <p:nvPr/>
        </p:nvSpPr>
        <p:spPr>
          <a:xfrm>
            <a:off x="7811048" y="763300"/>
            <a:ext cx="887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Earth  Gravity</a:t>
            </a:r>
            <a:endParaRPr sz="800">
              <a:latin typeface="Lato"/>
              <a:ea typeface="Lato"/>
              <a:cs typeface="Lato"/>
              <a:sym typeface="Lato"/>
            </a:endParaRPr>
          </a:p>
        </p:txBody>
      </p:sp>
      <p:sp>
        <p:nvSpPr>
          <p:cNvPr id="328" name="Google Shape;328;p27"/>
          <p:cNvSpPr/>
          <p:nvPr/>
        </p:nvSpPr>
        <p:spPr>
          <a:xfrm rot="2841">
            <a:off x="6694350" y="2085660"/>
            <a:ext cx="363000" cy="1098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9" name="Google Shape;329;p27"/>
          <p:cNvCxnSpPr>
            <a:endCxn id="330" idx="3"/>
          </p:cNvCxnSpPr>
          <p:nvPr/>
        </p:nvCxnSpPr>
        <p:spPr>
          <a:xfrm>
            <a:off x="7057425" y="2124074"/>
            <a:ext cx="1493700" cy="1152300"/>
          </a:xfrm>
          <a:prstGeom prst="straightConnector1">
            <a:avLst/>
          </a:prstGeom>
          <a:noFill/>
          <a:ln w="9525" cap="flat" cmpd="sng">
            <a:solidFill>
              <a:schemeClr val="dk2"/>
            </a:solidFill>
            <a:prstDash val="solid"/>
            <a:round/>
            <a:headEnd type="none" w="med" len="med"/>
            <a:tailEnd type="none" w="med" len="med"/>
          </a:ln>
        </p:spPr>
      </p:cxnSp>
      <p:cxnSp>
        <p:nvCxnSpPr>
          <p:cNvPr id="331" name="Google Shape;331;p27"/>
          <p:cNvCxnSpPr>
            <a:endCxn id="332" idx="3"/>
          </p:cNvCxnSpPr>
          <p:nvPr/>
        </p:nvCxnSpPr>
        <p:spPr>
          <a:xfrm flipH="1">
            <a:off x="5119481" y="2114474"/>
            <a:ext cx="1604100" cy="1161900"/>
          </a:xfrm>
          <a:prstGeom prst="straightConnector1">
            <a:avLst/>
          </a:prstGeom>
          <a:noFill/>
          <a:ln w="9525" cap="flat" cmpd="sng">
            <a:solidFill>
              <a:schemeClr val="dk2"/>
            </a:solidFill>
            <a:prstDash val="solid"/>
            <a:round/>
            <a:headEnd type="none" w="med" len="med"/>
            <a:tailEnd type="none" w="med" len="med"/>
          </a:ln>
        </p:spPr>
      </p:cxnSp>
      <p:cxnSp>
        <p:nvCxnSpPr>
          <p:cNvPr id="333" name="Google Shape;333;p27"/>
          <p:cNvCxnSpPr/>
          <p:nvPr/>
        </p:nvCxnSpPr>
        <p:spPr>
          <a:xfrm>
            <a:off x="6867053" y="2208517"/>
            <a:ext cx="18300" cy="748500"/>
          </a:xfrm>
          <a:prstGeom prst="straightConnector1">
            <a:avLst/>
          </a:prstGeom>
          <a:noFill/>
          <a:ln w="19050" cap="flat" cmpd="sng">
            <a:solidFill>
              <a:srgbClr val="FF0000"/>
            </a:solidFill>
            <a:prstDash val="solid"/>
            <a:round/>
            <a:headEnd type="none" w="med" len="med"/>
            <a:tailEnd type="triangle" w="med" len="med"/>
          </a:ln>
        </p:spPr>
      </p:cxnSp>
      <p:sp>
        <p:nvSpPr>
          <p:cNvPr id="334" name="Google Shape;334;p27"/>
          <p:cNvSpPr txBox="1"/>
          <p:nvPr/>
        </p:nvSpPr>
        <p:spPr>
          <a:xfrm>
            <a:off x="6868575" y="2657475"/>
            <a:ext cx="705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FF0000"/>
                </a:solidFill>
                <a:latin typeface="Lato"/>
                <a:ea typeface="Lato"/>
                <a:cs typeface="Lato"/>
                <a:sym typeface="Lato"/>
              </a:rPr>
              <a:t>F</a:t>
            </a:r>
            <a:r>
              <a:rPr lang="en" sz="1300" baseline="-25000">
                <a:solidFill>
                  <a:srgbClr val="FF0000"/>
                </a:solidFill>
                <a:latin typeface="Lato"/>
                <a:ea typeface="Lato"/>
                <a:cs typeface="Lato"/>
                <a:sym typeface="Lato"/>
              </a:rPr>
              <a:t>g</a:t>
            </a:r>
            <a:endParaRPr sz="1300" baseline="-25000">
              <a:solidFill>
                <a:srgbClr val="FF0000"/>
              </a:solidFill>
              <a:latin typeface="Lato"/>
              <a:ea typeface="Lato"/>
              <a:cs typeface="Lato"/>
              <a:sym typeface="Lato"/>
            </a:endParaRPr>
          </a:p>
        </p:txBody>
      </p:sp>
      <p:sp>
        <p:nvSpPr>
          <p:cNvPr id="335" name="Google Shape;335;p27"/>
          <p:cNvSpPr txBox="1"/>
          <p:nvPr/>
        </p:nvSpPr>
        <p:spPr>
          <a:xfrm>
            <a:off x="6604752" y="1986660"/>
            <a:ext cx="573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Lato"/>
                <a:ea typeface="Lato"/>
                <a:cs typeface="Lato"/>
                <a:sym typeface="Lato"/>
              </a:rPr>
              <a:t>Harness</a:t>
            </a:r>
            <a:endParaRPr sz="800">
              <a:solidFill>
                <a:schemeClr val="lt1"/>
              </a:solidFill>
              <a:latin typeface="Lato"/>
              <a:ea typeface="Lato"/>
              <a:cs typeface="Lato"/>
              <a:sym typeface="Lato"/>
            </a:endParaRPr>
          </a:p>
        </p:txBody>
      </p:sp>
      <p:sp>
        <p:nvSpPr>
          <p:cNvPr id="336" name="Google Shape;336;p27"/>
          <p:cNvSpPr/>
          <p:nvPr/>
        </p:nvSpPr>
        <p:spPr>
          <a:xfrm>
            <a:off x="7381875" y="1235400"/>
            <a:ext cx="95250" cy="47625"/>
          </a:xfrm>
          <a:custGeom>
            <a:avLst/>
            <a:gdLst/>
            <a:ahLst/>
            <a:cxnLst/>
            <a:rect l="l" t="t" r="r" b="b"/>
            <a:pathLst>
              <a:path w="3810" h="1905" extrusionOk="0">
                <a:moveTo>
                  <a:pt x="0" y="0"/>
                </a:moveTo>
                <a:lnTo>
                  <a:pt x="3810" y="0"/>
                </a:lnTo>
                <a:lnTo>
                  <a:pt x="3810" y="1905"/>
                </a:lnTo>
                <a:lnTo>
                  <a:pt x="3810" y="0"/>
                </a:lnTo>
                <a:close/>
              </a:path>
            </a:pathLst>
          </a:custGeom>
          <a:solidFill>
            <a:schemeClr val="lt2"/>
          </a:solidFill>
          <a:ln w="38100" cap="flat" cmpd="sng">
            <a:solidFill>
              <a:schemeClr val="dk2"/>
            </a:solidFill>
            <a:prstDash val="solid"/>
            <a:round/>
            <a:headEnd type="none" w="med" len="med"/>
            <a:tailEnd type="none" w="med" len="med"/>
          </a:ln>
          <a:effectLst>
            <a:outerShdw blurRad="57150" dist="19050" dir="5400000" algn="bl" rotWithShape="0">
              <a:srgbClr val="000000">
                <a:alpha val="50000"/>
              </a:srgbClr>
            </a:outerShdw>
          </a:effectLst>
        </p:spPr>
      </p:sp>
      <p:sp>
        <p:nvSpPr>
          <p:cNvPr id="337" name="Google Shape;337;p27"/>
          <p:cNvSpPr/>
          <p:nvPr/>
        </p:nvSpPr>
        <p:spPr>
          <a:xfrm>
            <a:off x="6765125" y="1208950"/>
            <a:ext cx="213128" cy="110097"/>
          </a:xfrm>
          <a:custGeom>
            <a:avLst/>
            <a:gdLst/>
            <a:ahLst/>
            <a:cxnLst/>
            <a:rect l="l" t="t" r="r" b="b"/>
            <a:pathLst>
              <a:path w="8716" h="4239" extrusionOk="0">
                <a:moveTo>
                  <a:pt x="2096" y="239"/>
                </a:moveTo>
                <a:lnTo>
                  <a:pt x="1334" y="715"/>
                </a:lnTo>
                <a:lnTo>
                  <a:pt x="381" y="1810"/>
                </a:lnTo>
                <a:lnTo>
                  <a:pt x="48" y="2525"/>
                </a:lnTo>
                <a:lnTo>
                  <a:pt x="0" y="4096"/>
                </a:lnTo>
                <a:lnTo>
                  <a:pt x="8716" y="4239"/>
                </a:lnTo>
                <a:lnTo>
                  <a:pt x="8525" y="2763"/>
                </a:lnTo>
                <a:lnTo>
                  <a:pt x="7906" y="1715"/>
                </a:lnTo>
                <a:lnTo>
                  <a:pt x="7382" y="715"/>
                </a:lnTo>
                <a:lnTo>
                  <a:pt x="6763" y="334"/>
                </a:lnTo>
                <a:lnTo>
                  <a:pt x="5811" y="0"/>
                </a:lnTo>
                <a:close/>
              </a:path>
            </a:pathLst>
          </a:custGeom>
          <a:solidFill>
            <a:srgbClr val="BDC1C6"/>
          </a:solidFill>
          <a:ln w="9525" cap="flat" cmpd="sng">
            <a:solidFill>
              <a:srgbClr val="BDC1C6"/>
            </a:solidFill>
            <a:prstDash val="solid"/>
            <a:round/>
            <a:headEnd type="none" w="med" len="med"/>
            <a:tailEnd type="none" w="med" len="med"/>
          </a:ln>
        </p:spPr>
      </p:sp>
      <p:sp>
        <p:nvSpPr>
          <p:cNvPr id="338" name="Google Shape;338;p27"/>
          <p:cNvSpPr/>
          <p:nvPr/>
        </p:nvSpPr>
        <p:spPr>
          <a:xfrm>
            <a:off x="6675600" y="3085375"/>
            <a:ext cx="105950" cy="95250"/>
          </a:xfrm>
          <a:custGeom>
            <a:avLst/>
            <a:gdLst/>
            <a:ahLst/>
            <a:cxnLst/>
            <a:rect l="l" t="t" r="r" b="b"/>
            <a:pathLst>
              <a:path w="4238" h="3810" extrusionOk="0">
                <a:moveTo>
                  <a:pt x="0" y="0"/>
                </a:moveTo>
                <a:lnTo>
                  <a:pt x="762" y="3810"/>
                </a:lnTo>
                <a:lnTo>
                  <a:pt x="4143" y="3572"/>
                </a:lnTo>
                <a:lnTo>
                  <a:pt x="4238" y="239"/>
                </a:lnTo>
                <a:close/>
              </a:path>
            </a:pathLst>
          </a:custGeom>
          <a:solidFill>
            <a:srgbClr val="BDC1C6"/>
          </a:solidFill>
          <a:ln w="9525" cap="flat" cmpd="sng">
            <a:solidFill>
              <a:srgbClr val="BDC1C6"/>
            </a:solidFill>
            <a:prstDash val="solid"/>
            <a:round/>
            <a:headEnd type="none" w="med" len="med"/>
            <a:tailEnd type="none" w="med" len="med"/>
          </a:ln>
        </p:spPr>
      </p:sp>
      <p:sp>
        <p:nvSpPr>
          <p:cNvPr id="339" name="Google Shape;339;p27"/>
          <p:cNvSpPr/>
          <p:nvPr/>
        </p:nvSpPr>
        <p:spPr>
          <a:xfrm>
            <a:off x="6936350" y="3094900"/>
            <a:ext cx="100000" cy="105975"/>
          </a:xfrm>
          <a:custGeom>
            <a:avLst/>
            <a:gdLst/>
            <a:ahLst/>
            <a:cxnLst/>
            <a:rect l="l" t="t" r="r" b="b"/>
            <a:pathLst>
              <a:path w="4000" h="4239" extrusionOk="0">
                <a:moveTo>
                  <a:pt x="143" y="0"/>
                </a:moveTo>
                <a:lnTo>
                  <a:pt x="0" y="4049"/>
                </a:lnTo>
                <a:lnTo>
                  <a:pt x="2571" y="4239"/>
                </a:lnTo>
                <a:lnTo>
                  <a:pt x="4000" y="143"/>
                </a:lnTo>
                <a:close/>
              </a:path>
            </a:pathLst>
          </a:custGeom>
          <a:solidFill>
            <a:srgbClr val="BDC1C6"/>
          </a:solidFill>
          <a:ln w="9525" cap="flat" cmpd="sng">
            <a:solidFill>
              <a:srgbClr val="BDC1C6"/>
            </a:solidFill>
            <a:prstDash val="solid"/>
            <a:round/>
            <a:headEnd type="none" w="med" len="med"/>
            <a:tailEnd type="none" w="med" len="med"/>
          </a:ln>
        </p:spPr>
      </p:sp>
      <p:sp>
        <p:nvSpPr>
          <p:cNvPr id="340" name="Google Shape;340;p27"/>
          <p:cNvSpPr txBox="1"/>
          <p:nvPr/>
        </p:nvSpPr>
        <p:spPr>
          <a:xfrm>
            <a:off x="5720350" y="958425"/>
            <a:ext cx="872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Platform</a:t>
            </a:r>
            <a:endParaRPr sz="800">
              <a:latin typeface="Lato"/>
              <a:ea typeface="Lato"/>
              <a:cs typeface="Lato"/>
              <a:sym typeface="Lato"/>
            </a:endParaRPr>
          </a:p>
        </p:txBody>
      </p:sp>
      <p:cxnSp>
        <p:nvCxnSpPr>
          <p:cNvPr id="341" name="Google Shape;341;p27"/>
          <p:cNvCxnSpPr/>
          <p:nvPr/>
        </p:nvCxnSpPr>
        <p:spPr>
          <a:xfrm>
            <a:off x="6042400" y="1168500"/>
            <a:ext cx="228600" cy="165600"/>
          </a:xfrm>
          <a:prstGeom prst="straightConnector1">
            <a:avLst/>
          </a:prstGeom>
          <a:noFill/>
          <a:ln w="9525" cap="flat" cmpd="sng">
            <a:solidFill>
              <a:schemeClr val="dk2"/>
            </a:solidFill>
            <a:prstDash val="solid"/>
            <a:round/>
            <a:headEnd type="none" w="med" len="med"/>
            <a:tailEnd type="none" w="med" len="med"/>
          </a:ln>
        </p:spPr>
      </p:cxnSp>
      <p:sp>
        <p:nvSpPr>
          <p:cNvPr id="342" name="Google Shape;342;p27"/>
          <p:cNvSpPr/>
          <p:nvPr/>
        </p:nvSpPr>
        <p:spPr>
          <a:xfrm>
            <a:off x="2061925" y="4263221"/>
            <a:ext cx="2348703" cy="665014"/>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343" name="Google Shape;343;p27"/>
          <p:cNvSpPr/>
          <p:nvPr/>
        </p:nvSpPr>
        <p:spPr>
          <a:xfrm>
            <a:off x="2289470" y="4394641"/>
            <a:ext cx="1893627" cy="61742"/>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344" name="Google Shape;344;p27"/>
          <p:cNvSpPr/>
          <p:nvPr/>
        </p:nvSpPr>
        <p:spPr>
          <a:xfrm>
            <a:off x="2943360" y="4270155"/>
            <a:ext cx="722400" cy="2370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7"/>
          <p:cNvSpPr/>
          <p:nvPr/>
        </p:nvSpPr>
        <p:spPr>
          <a:xfrm>
            <a:off x="2953795" y="3978681"/>
            <a:ext cx="471000" cy="2889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7"/>
          <p:cNvSpPr/>
          <p:nvPr/>
        </p:nvSpPr>
        <p:spPr>
          <a:xfrm>
            <a:off x="3431404" y="4083906"/>
            <a:ext cx="234000" cy="615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7" name="Google Shape;347;p27"/>
          <p:cNvCxnSpPr/>
          <p:nvPr/>
        </p:nvCxnSpPr>
        <p:spPr>
          <a:xfrm rot="10800000" flipH="1">
            <a:off x="3612863" y="3544428"/>
            <a:ext cx="489600" cy="599700"/>
          </a:xfrm>
          <a:prstGeom prst="straightConnector1">
            <a:avLst/>
          </a:prstGeom>
          <a:noFill/>
          <a:ln w="9525" cap="flat" cmpd="sng">
            <a:solidFill>
              <a:schemeClr val="dk2"/>
            </a:solidFill>
            <a:prstDash val="solid"/>
            <a:round/>
            <a:headEnd type="none" w="med" len="med"/>
            <a:tailEnd type="none" w="med" len="med"/>
          </a:ln>
        </p:spPr>
      </p:cxnSp>
      <p:cxnSp>
        <p:nvCxnSpPr>
          <p:cNvPr id="348" name="Google Shape;348;p27"/>
          <p:cNvCxnSpPr>
            <a:endCxn id="346" idx="2"/>
          </p:cNvCxnSpPr>
          <p:nvPr/>
        </p:nvCxnSpPr>
        <p:spPr>
          <a:xfrm flipH="1">
            <a:off x="3548404" y="4087206"/>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349" name="Google Shape;349;p27"/>
          <p:cNvCxnSpPr/>
          <p:nvPr/>
        </p:nvCxnSpPr>
        <p:spPr>
          <a:xfrm flipH="1">
            <a:off x="3483690" y="4085738"/>
            <a:ext cx="44400" cy="58200"/>
          </a:xfrm>
          <a:prstGeom prst="straightConnector1">
            <a:avLst/>
          </a:prstGeom>
          <a:noFill/>
          <a:ln w="9525" cap="flat" cmpd="sng">
            <a:solidFill>
              <a:schemeClr val="dk2"/>
            </a:solidFill>
            <a:prstDash val="solid"/>
            <a:round/>
            <a:headEnd type="none" w="med" len="med"/>
            <a:tailEnd type="none" w="med" len="med"/>
          </a:ln>
        </p:spPr>
      </p:cxnSp>
      <p:sp>
        <p:nvSpPr>
          <p:cNvPr id="350" name="Google Shape;350;p27"/>
          <p:cNvSpPr/>
          <p:nvPr/>
        </p:nvSpPr>
        <p:spPr>
          <a:xfrm>
            <a:off x="3528090" y="3893209"/>
            <a:ext cx="232756" cy="158077"/>
          </a:xfrm>
          <a:custGeom>
            <a:avLst/>
            <a:gdLst/>
            <a:ahLst/>
            <a:cxnLst/>
            <a:rect l="l" t="t" r="r" b="b"/>
            <a:pathLst>
              <a:path w="5041" h="3625" extrusionOk="0">
                <a:moveTo>
                  <a:pt x="0" y="3625"/>
                </a:moveTo>
                <a:lnTo>
                  <a:pt x="2549" y="3625"/>
                </a:lnTo>
                <a:lnTo>
                  <a:pt x="4815" y="680"/>
                </a:lnTo>
                <a:lnTo>
                  <a:pt x="5041" y="0"/>
                </a:lnTo>
              </a:path>
            </a:pathLst>
          </a:custGeom>
          <a:noFill/>
          <a:ln w="38100" cap="flat" cmpd="sng">
            <a:solidFill>
              <a:srgbClr val="FF00FF"/>
            </a:solidFill>
            <a:prstDash val="solid"/>
            <a:round/>
            <a:headEnd type="none" w="med" len="med"/>
            <a:tailEnd type="none" w="med" len="med"/>
          </a:ln>
        </p:spPr>
      </p:sp>
      <p:sp>
        <p:nvSpPr>
          <p:cNvPr id="351" name="Google Shape;351;p27"/>
          <p:cNvSpPr/>
          <p:nvPr/>
        </p:nvSpPr>
        <p:spPr>
          <a:xfrm>
            <a:off x="4611425" y="3325273"/>
            <a:ext cx="744199" cy="219181"/>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352" name="Google Shape;352;p27"/>
          <p:cNvSpPr/>
          <p:nvPr/>
        </p:nvSpPr>
        <p:spPr>
          <a:xfrm>
            <a:off x="4681873" y="3368591"/>
            <a:ext cx="600006" cy="20352"/>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353" name="Google Shape;353;p27"/>
          <p:cNvSpPr/>
          <p:nvPr/>
        </p:nvSpPr>
        <p:spPr>
          <a:xfrm>
            <a:off x="4890731" y="3327558"/>
            <a:ext cx="228900" cy="780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7"/>
          <p:cNvSpPr/>
          <p:nvPr/>
        </p:nvSpPr>
        <p:spPr>
          <a:xfrm>
            <a:off x="4894038" y="3231494"/>
            <a:ext cx="149100" cy="951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7"/>
          <p:cNvSpPr/>
          <p:nvPr/>
        </p:nvSpPr>
        <p:spPr>
          <a:xfrm>
            <a:off x="5045381" y="3266174"/>
            <a:ext cx="74100" cy="204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5" name="Google Shape;355;p27"/>
          <p:cNvCxnSpPr>
            <a:endCxn id="332" idx="2"/>
          </p:cNvCxnSpPr>
          <p:nvPr/>
        </p:nvCxnSpPr>
        <p:spPr>
          <a:xfrm flipH="1">
            <a:off x="5082431" y="3267374"/>
            <a:ext cx="14100" cy="19200"/>
          </a:xfrm>
          <a:prstGeom prst="straightConnector1">
            <a:avLst/>
          </a:prstGeom>
          <a:noFill/>
          <a:ln w="9525" cap="flat" cmpd="sng">
            <a:solidFill>
              <a:schemeClr val="dk2"/>
            </a:solidFill>
            <a:prstDash val="solid"/>
            <a:round/>
            <a:headEnd type="none" w="med" len="med"/>
            <a:tailEnd type="none" w="med" len="med"/>
          </a:ln>
        </p:spPr>
      </p:cxnSp>
      <p:cxnSp>
        <p:nvCxnSpPr>
          <p:cNvPr id="356" name="Google Shape;356;p27"/>
          <p:cNvCxnSpPr/>
          <p:nvPr/>
        </p:nvCxnSpPr>
        <p:spPr>
          <a:xfrm flipH="1">
            <a:off x="5061918" y="3266778"/>
            <a:ext cx="14100" cy="19200"/>
          </a:xfrm>
          <a:prstGeom prst="straightConnector1">
            <a:avLst/>
          </a:prstGeom>
          <a:noFill/>
          <a:ln w="9525" cap="flat" cmpd="sng">
            <a:solidFill>
              <a:schemeClr val="dk2"/>
            </a:solidFill>
            <a:prstDash val="solid"/>
            <a:round/>
            <a:headEnd type="none" w="med" len="med"/>
            <a:tailEnd type="none" w="med" len="med"/>
          </a:ln>
        </p:spPr>
      </p:cxnSp>
      <p:sp>
        <p:nvSpPr>
          <p:cNvPr id="357" name="Google Shape;357;p27"/>
          <p:cNvSpPr/>
          <p:nvPr/>
        </p:nvSpPr>
        <p:spPr>
          <a:xfrm>
            <a:off x="5076029" y="3200875"/>
            <a:ext cx="105949" cy="52100"/>
          </a:xfrm>
          <a:custGeom>
            <a:avLst/>
            <a:gdLst/>
            <a:ahLst/>
            <a:cxnLst/>
            <a:rect l="l" t="t" r="r" b="b"/>
            <a:pathLst>
              <a:path w="5041" h="3625" extrusionOk="0">
                <a:moveTo>
                  <a:pt x="0" y="3625"/>
                </a:moveTo>
                <a:lnTo>
                  <a:pt x="2549" y="3625"/>
                </a:lnTo>
                <a:lnTo>
                  <a:pt x="4815" y="680"/>
                </a:lnTo>
                <a:lnTo>
                  <a:pt x="5041" y="0"/>
                </a:lnTo>
              </a:path>
            </a:pathLst>
          </a:custGeom>
          <a:noFill/>
          <a:ln w="28575" cap="flat" cmpd="sng">
            <a:solidFill>
              <a:srgbClr val="FF00FF"/>
            </a:solidFill>
            <a:prstDash val="solid"/>
            <a:round/>
            <a:headEnd type="none" w="med" len="med"/>
            <a:tailEnd type="none" w="med" len="med"/>
          </a:ln>
        </p:spPr>
      </p:sp>
      <p:sp>
        <p:nvSpPr>
          <p:cNvPr id="358" name="Google Shape;358;p27"/>
          <p:cNvSpPr/>
          <p:nvPr/>
        </p:nvSpPr>
        <p:spPr>
          <a:xfrm flipH="1">
            <a:off x="8327392" y="3325272"/>
            <a:ext cx="705030" cy="219181"/>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359" name="Google Shape;359;p27"/>
          <p:cNvSpPr/>
          <p:nvPr/>
        </p:nvSpPr>
        <p:spPr>
          <a:xfrm flipH="1">
            <a:off x="8397259" y="3368589"/>
            <a:ext cx="568426" cy="20352"/>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360" name="Google Shape;360;p27"/>
          <p:cNvSpPr/>
          <p:nvPr/>
        </p:nvSpPr>
        <p:spPr>
          <a:xfrm flipH="1">
            <a:off x="8550929" y="3327557"/>
            <a:ext cx="216900" cy="780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7"/>
          <p:cNvSpPr/>
          <p:nvPr/>
        </p:nvSpPr>
        <p:spPr>
          <a:xfrm flipH="1">
            <a:off x="8623396" y="3231494"/>
            <a:ext cx="141300" cy="951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7"/>
          <p:cNvSpPr/>
          <p:nvPr/>
        </p:nvSpPr>
        <p:spPr>
          <a:xfrm flipH="1">
            <a:off x="8551125" y="3266174"/>
            <a:ext cx="70200" cy="204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2" name="Google Shape;362;p27"/>
          <p:cNvCxnSpPr>
            <a:endCxn id="330" idx="2"/>
          </p:cNvCxnSpPr>
          <p:nvPr/>
        </p:nvCxnSpPr>
        <p:spPr>
          <a:xfrm>
            <a:off x="8572725" y="3267374"/>
            <a:ext cx="13500" cy="19200"/>
          </a:xfrm>
          <a:prstGeom prst="straightConnector1">
            <a:avLst/>
          </a:prstGeom>
          <a:noFill/>
          <a:ln w="9525" cap="flat" cmpd="sng">
            <a:solidFill>
              <a:schemeClr val="dk2"/>
            </a:solidFill>
            <a:prstDash val="solid"/>
            <a:round/>
            <a:headEnd type="none" w="med" len="med"/>
            <a:tailEnd type="none" w="med" len="med"/>
          </a:ln>
        </p:spPr>
      </p:cxnSp>
      <p:cxnSp>
        <p:nvCxnSpPr>
          <p:cNvPr id="363" name="Google Shape;363;p27"/>
          <p:cNvCxnSpPr/>
          <p:nvPr/>
        </p:nvCxnSpPr>
        <p:spPr>
          <a:xfrm>
            <a:off x="8592301" y="3266777"/>
            <a:ext cx="13500" cy="19200"/>
          </a:xfrm>
          <a:prstGeom prst="straightConnector1">
            <a:avLst/>
          </a:prstGeom>
          <a:noFill/>
          <a:ln w="9525" cap="flat" cmpd="sng">
            <a:solidFill>
              <a:schemeClr val="dk2"/>
            </a:solidFill>
            <a:prstDash val="solid"/>
            <a:round/>
            <a:headEnd type="none" w="med" len="med"/>
            <a:tailEnd type="none" w="med" len="med"/>
          </a:ln>
        </p:spPr>
      </p:cxnSp>
      <p:sp>
        <p:nvSpPr>
          <p:cNvPr id="364" name="Google Shape;364;p27"/>
          <p:cNvSpPr/>
          <p:nvPr/>
        </p:nvSpPr>
        <p:spPr>
          <a:xfrm flipH="1">
            <a:off x="8491925" y="3200875"/>
            <a:ext cx="100366" cy="52100"/>
          </a:xfrm>
          <a:custGeom>
            <a:avLst/>
            <a:gdLst/>
            <a:ahLst/>
            <a:cxnLst/>
            <a:rect l="l" t="t" r="r" b="b"/>
            <a:pathLst>
              <a:path w="5041" h="3625" extrusionOk="0">
                <a:moveTo>
                  <a:pt x="0" y="3625"/>
                </a:moveTo>
                <a:lnTo>
                  <a:pt x="2549" y="3625"/>
                </a:lnTo>
                <a:lnTo>
                  <a:pt x="4815" y="680"/>
                </a:lnTo>
                <a:lnTo>
                  <a:pt x="5041" y="0"/>
                </a:lnTo>
              </a:path>
            </a:pathLst>
          </a:custGeom>
          <a:noFill/>
          <a:ln w="28575" cap="flat" cmpd="sng">
            <a:solidFill>
              <a:srgbClr val="FF00FF"/>
            </a:solidFill>
            <a:prstDash val="solid"/>
            <a:round/>
            <a:headEnd type="none" w="med" len="med"/>
            <a:tailEnd type="none" w="med" len="med"/>
          </a:ln>
        </p:spPr>
      </p:sp>
      <p:sp>
        <p:nvSpPr>
          <p:cNvPr id="365" name="Google Shape;365;p27"/>
          <p:cNvSpPr/>
          <p:nvPr/>
        </p:nvSpPr>
        <p:spPr>
          <a:xfrm>
            <a:off x="4509050" y="3133650"/>
            <a:ext cx="971700" cy="5391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6" name="Google Shape;366;p27"/>
          <p:cNvCxnSpPr/>
          <p:nvPr/>
        </p:nvCxnSpPr>
        <p:spPr>
          <a:xfrm flipH="1">
            <a:off x="4565800" y="3672750"/>
            <a:ext cx="521100" cy="337800"/>
          </a:xfrm>
          <a:prstGeom prst="straightConnector1">
            <a:avLst/>
          </a:prstGeom>
          <a:noFill/>
          <a:ln w="19050" cap="flat" cmpd="sng">
            <a:solidFill>
              <a:schemeClr val="dk2"/>
            </a:solidFill>
            <a:prstDash val="solid"/>
            <a:round/>
            <a:headEnd type="none" w="med" len="med"/>
            <a:tailEnd type="triangle" w="med" len="med"/>
          </a:ln>
        </p:spPr>
      </p:cxnSp>
      <p:sp>
        <p:nvSpPr>
          <p:cNvPr id="367" name="Google Shape;367;p27"/>
          <p:cNvSpPr txBox="1"/>
          <p:nvPr/>
        </p:nvSpPr>
        <p:spPr>
          <a:xfrm>
            <a:off x="512950" y="3434775"/>
            <a:ext cx="1590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Lato"/>
                <a:ea typeface="Lato"/>
                <a:cs typeface="Lato"/>
                <a:sym typeface="Lato"/>
              </a:rPr>
              <a:t>Tensioning and Translating Systems:</a:t>
            </a: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r>
              <a:rPr lang="en" sz="1200">
                <a:highlight>
                  <a:srgbClr val="F1C232"/>
                </a:highlight>
                <a:latin typeface="Lato"/>
                <a:ea typeface="Lato"/>
                <a:cs typeface="Lato"/>
                <a:sym typeface="Lato"/>
              </a:rPr>
              <a:t>Screw Drive Linear Actuator</a:t>
            </a:r>
            <a:endParaRPr sz="1200">
              <a:highlight>
                <a:srgbClr val="F1C232"/>
              </a:highlight>
              <a:latin typeface="Lato"/>
              <a:ea typeface="Lato"/>
              <a:cs typeface="Lato"/>
              <a:sym typeface="Lato"/>
            </a:endParaRPr>
          </a:p>
          <a:p>
            <a:pPr marL="0" lvl="0" indent="0" algn="l" rtl="0">
              <a:spcBef>
                <a:spcPts val="0"/>
              </a:spcBef>
              <a:spcAft>
                <a:spcPts val="0"/>
              </a:spcAft>
              <a:buNone/>
            </a:pPr>
            <a:r>
              <a:rPr lang="en" sz="1200">
                <a:highlight>
                  <a:schemeClr val="accent2"/>
                </a:highlight>
                <a:latin typeface="Lato"/>
                <a:ea typeface="Lato"/>
                <a:cs typeface="Lato"/>
                <a:sym typeface="Lato"/>
              </a:rPr>
              <a:t>Torque Motor</a:t>
            </a:r>
            <a:endParaRPr sz="1200">
              <a:highlight>
                <a:schemeClr val="accent2"/>
              </a:highlight>
              <a:latin typeface="Lato"/>
              <a:ea typeface="Lato"/>
              <a:cs typeface="Lato"/>
              <a:sym typeface="Lato"/>
            </a:endParaRPr>
          </a:p>
          <a:p>
            <a:pPr marL="0" lvl="0" indent="0" algn="l" rtl="0">
              <a:spcBef>
                <a:spcPts val="0"/>
              </a:spcBef>
              <a:spcAft>
                <a:spcPts val="0"/>
              </a:spcAft>
              <a:buNone/>
            </a:pPr>
            <a:r>
              <a:rPr lang="en" sz="1200">
                <a:highlight>
                  <a:srgbClr val="FF00FF"/>
                </a:highlight>
                <a:latin typeface="Lato"/>
                <a:ea typeface="Lato"/>
                <a:cs typeface="Lato"/>
                <a:sym typeface="Lato"/>
              </a:rPr>
              <a:t>Angle Sensor</a:t>
            </a:r>
            <a:endParaRPr sz="1200">
              <a:highlight>
                <a:srgbClr val="FF00FF"/>
              </a:highlight>
              <a:latin typeface="Lato"/>
              <a:ea typeface="Lato"/>
              <a:cs typeface="Lato"/>
              <a:sym typeface="Lato"/>
            </a:endParaRPr>
          </a:p>
        </p:txBody>
      </p:sp>
      <p:cxnSp>
        <p:nvCxnSpPr>
          <p:cNvPr id="368" name="Google Shape;368;p27"/>
          <p:cNvCxnSpPr/>
          <p:nvPr/>
        </p:nvCxnSpPr>
        <p:spPr>
          <a:xfrm flipH="1">
            <a:off x="4085247" y="4396429"/>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369" name="Google Shape;369;p27"/>
          <p:cNvCxnSpPr/>
          <p:nvPr/>
        </p:nvCxnSpPr>
        <p:spPr>
          <a:xfrm flipH="1">
            <a:off x="4013129" y="4396429"/>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370" name="Google Shape;370;p27"/>
          <p:cNvCxnSpPr/>
          <p:nvPr/>
        </p:nvCxnSpPr>
        <p:spPr>
          <a:xfrm flipH="1">
            <a:off x="3929123" y="4396429"/>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371" name="Google Shape;371;p27"/>
          <p:cNvCxnSpPr/>
          <p:nvPr/>
        </p:nvCxnSpPr>
        <p:spPr>
          <a:xfrm flipH="1">
            <a:off x="3860248" y="4396443"/>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372" name="Google Shape;372;p27"/>
          <p:cNvCxnSpPr/>
          <p:nvPr/>
        </p:nvCxnSpPr>
        <p:spPr>
          <a:xfrm flipH="1">
            <a:off x="3791374" y="4396443"/>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373" name="Google Shape;373;p27"/>
          <p:cNvCxnSpPr/>
          <p:nvPr/>
        </p:nvCxnSpPr>
        <p:spPr>
          <a:xfrm flipH="1">
            <a:off x="3722499" y="4396443"/>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374" name="Google Shape;374;p27"/>
          <p:cNvCxnSpPr/>
          <p:nvPr/>
        </p:nvCxnSpPr>
        <p:spPr>
          <a:xfrm flipH="1">
            <a:off x="2640441" y="4396429"/>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375" name="Google Shape;375;p27"/>
          <p:cNvCxnSpPr/>
          <p:nvPr/>
        </p:nvCxnSpPr>
        <p:spPr>
          <a:xfrm flipH="1">
            <a:off x="2556435" y="4396429"/>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376" name="Google Shape;376;p27"/>
          <p:cNvCxnSpPr/>
          <p:nvPr/>
        </p:nvCxnSpPr>
        <p:spPr>
          <a:xfrm flipH="1">
            <a:off x="2487560" y="4396443"/>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377" name="Google Shape;377;p27"/>
          <p:cNvCxnSpPr/>
          <p:nvPr/>
        </p:nvCxnSpPr>
        <p:spPr>
          <a:xfrm flipH="1">
            <a:off x="2418686" y="4396443"/>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378" name="Google Shape;378;p27"/>
          <p:cNvCxnSpPr/>
          <p:nvPr/>
        </p:nvCxnSpPr>
        <p:spPr>
          <a:xfrm flipH="1">
            <a:off x="2349811" y="4396443"/>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379" name="Google Shape;379;p27"/>
          <p:cNvCxnSpPr/>
          <p:nvPr/>
        </p:nvCxnSpPr>
        <p:spPr>
          <a:xfrm flipH="1">
            <a:off x="2715426" y="4396415"/>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380" name="Google Shape;380;p27"/>
          <p:cNvCxnSpPr/>
          <p:nvPr/>
        </p:nvCxnSpPr>
        <p:spPr>
          <a:xfrm flipH="1">
            <a:off x="2791867" y="4396458"/>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381" name="Google Shape;381;p27"/>
          <p:cNvCxnSpPr/>
          <p:nvPr/>
        </p:nvCxnSpPr>
        <p:spPr>
          <a:xfrm flipH="1">
            <a:off x="2862182" y="4396458"/>
            <a:ext cx="44400" cy="58200"/>
          </a:xfrm>
          <a:prstGeom prst="straightConnector1">
            <a:avLst/>
          </a:prstGeom>
          <a:noFill/>
          <a:ln w="9525" cap="flat" cmpd="sng">
            <a:solidFill>
              <a:schemeClr val="dk2"/>
            </a:solidFill>
            <a:prstDash val="solid"/>
            <a:round/>
            <a:headEnd type="none" w="med" len="med"/>
            <a:tailEnd type="none" w="med" len="med"/>
          </a:ln>
        </p:spPr>
      </p:cxnSp>
      <p:sp>
        <p:nvSpPr>
          <p:cNvPr id="382" name="Google Shape;382;p2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8"/>
          <p:cNvSpPr txBox="1">
            <a:spLocks noGrp="1"/>
          </p:cNvSpPr>
          <p:nvPr>
            <p:ph type="title"/>
          </p:nvPr>
        </p:nvSpPr>
        <p:spPr>
          <a:xfrm>
            <a:off x="727650" y="482825"/>
            <a:ext cx="7688700" cy="693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Test Environment Baseline Design</a:t>
            </a:r>
            <a:endParaRPr sz="2400"/>
          </a:p>
        </p:txBody>
      </p:sp>
      <p:sp>
        <p:nvSpPr>
          <p:cNvPr id="388" name="Google Shape;388;p28"/>
          <p:cNvSpPr txBox="1">
            <a:spLocks noGrp="1"/>
          </p:cNvSpPr>
          <p:nvPr>
            <p:ph type="body" idx="1"/>
          </p:nvPr>
        </p:nvSpPr>
        <p:spPr>
          <a:xfrm>
            <a:off x="729450" y="1621675"/>
            <a:ext cx="4142100" cy="3216000"/>
          </a:xfrm>
          <a:prstGeom prst="rect">
            <a:avLst/>
          </a:prstGeom>
        </p:spPr>
        <p:txBody>
          <a:bodyPr spcFirstLastPara="1" wrap="square" lIns="91425" tIns="91425" rIns="91425" bIns="91425" anchor="t" anchorCtr="0">
            <a:normAutofit/>
          </a:bodyPr>
          <a:lstStyle/>
          <a:p>
            <a:pPr marL="457200" lvl="0" indent="-311150" algn="l" rtl="0">
              <a:spcBef>
                <a:spcPts val="1000"/>
              </a:spcBef>
              <a:spcAft>
                <a:spcPts val="0"/>
              </a:spcAft>
              <a:buSzPts val="1300"/>
              <a:buChar char="●"/>
            </a:pPr>
            <a:r>
              <a:rPr lang="en"/>
              <a:t>A 90-degree test bed removes effect of Earth gravity in the direction of gravity simulation.</a:t>
            </a:r>
            <a:endParaRPr/>
          </a:p>
          <a:p>
            <a:pPr marL="457200" lvl="0" indent="-311150" algn="l" rtl="0">
              <a:spcBef>
                <a:spcPts val="1200"/>
              </a:spcBef>
              <a:spcAft>
                <a:spcPts val="0"/>
              </a:spcAft>
              <a:buSzPts val="1300"/>
              <a:buChar char="●"/>
            </a:pPr>
            <a:r>
              <a:rPr lang="en"/>
              <a:t>This setup will have some friction, which would not be present in a real zero-gravity environment</a:t>
            </a:r>
            <a:endParaRPr/>
          </a:p>
          <a:p>
            <a:pPr marL="457200" lvl="0" indent="-311150" algn="l" rtl="0">
              <a:spcBef>
                <a:spcPts val="1000"/>
              </a:spcBef>
              <a:spcAft>
                <a:spcPts val="1200"/>
              </a:spcAft>
              <a:buSzPts val="1300"/>
              <a:buChar char="●"/>
            </a:pPr>
            <a:r>
              <a:rPr lang="en"/>
              <a:t>Coefficient of friction must be low (</a:t>
            </a:r>
            <a:r>
              <a:rPr lang="en" sz="1400">
                <a:solidFill>
                  <a:srgbClr val="000000"/>
                </a:solidFill>
              </a:rPr>
              <a:t>𝝻 &lt; 0.3</a:t>
            </a:r>
            <a:r>
              <a:rPr lang="en"/>
              <a:t>) to create most realistic environment</a:t>
            </a:r>
            <a:endParaRPr/>
          </a:p>
        </p:txBody>
      </p:sp>
      <p:pic>
        <p:nvPicPr>
          <p:cNvPr id="389" name="Google Shape;389;p28"/>
          <p:cNvPicPr preferRelativeResize="0"/>
          <p:nvPr/>
        </p:nvPicPr>
        <p:blipFill rotWithShape="1">
          <a:blip r:embed="rId3">
            <a:alphaModFix amt="28000"/>
          </a:blip>
          <a:srcRect r="31623"/>
          <a:stretch/>
        </p:blipFill>
        <p:spPr>
          <a:xfrm rot="5400000">
            <a:off x="6486662" y="1468713"/>
            <a:ext cx="745500" cy="2489325"/>
          </a:xfrm>
          <a:prstGeom prst="rect">
            <a:avLst/>
          </a:prstGeom>
          <a:noFill/>
          <a:ln>
            <a:noFill/>
          </a:ln>
        </p:spPr>
      </p:pic>
      <p:sp>
        <p:nvSpPr>
          <p:cNvPr id="390" name="Google Shape;390;p28"/>
          <p:cNvSpPr/>
          <p:nvPr/>
        </p:nvSpPr>
        <p:spPr>
          <a:xfrm>
            <a:off x="5780450" y="3086100"/>
            <a:ext cx="2335800" cy="96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1" name="Google Shape;391;p28"/>
          <p:cNvCxnSpPr/>
          <p:nvPr/>
        </p:nvCxnSpPr>
        <p:spPr>
          <a:xfrm>
            <a:off x="5893125" y="3190875"/>
            <a:ext cx="0" cy="71400"/>
          </a:xfrm>
          <a:prstGeom prst="straightConnector1">
            <a:avLst/>
          </a:prstGeom>
          <a:noFill/>
          <a:ln w="9525" cap="flat" cmpd="sng">
            <a:solidFill>
              <a:schemeClr val="dk2"/>
            </a:solidFill>
            <a:prstDash val="solid"/>
            <a:round/>
            <a:headEnd type="none" w="med" len="med"/>
            <a:tailEnd type="none" w="med" len="med"/>
          </a:ln>
        </p:spPr>
      </p:cxnSp>
      <p:cxnSp>
        <p:nvCxnSpPr>
          <p:cNvPr id="392" name="Google Shape;392;p28"/>
          <p:cNvCxnSpPr/>
          <p:nvPr/>
        </p:nvCxnSpPr>
        <p:spPr>
          <a:xfrm>
            <a:off x="7955275" y="3190875"/>
            <a:ext cx="0" cy="71400"/>
          </a:xfrm>
          <a:prstGeom prst="straightConnector1">
            <a:avLst/>
          </a:prstGeom>
          <a:noFill/>
          <a:ln w="9525" cap="flat" cmpd="sng">
            <a:solidFill>
              <a:schemeClr val="dk2"/>
            </a:solidFill>
            <a:prstDash val="solid"/>
            <a:round/>
            <a:headEnd type="none" w="med" len="med"/>
            <a:tailEnd type="none" w="med" len="med"/>
          </a:ln>
        </p:spPr>
      </p:cxnSp>
      <p:sp>
        <p:nvSpPr>
          <p:cNvPr id="393" name="Google Shape;393;p28"/>
          <p:cNvSpPr/>
          <p:nvPr/>
        </p:nvSpPr>
        <p:spPr>
          <a:xfrm>
            <a:off x="5845425" y="3270150"/>
            <a:ext cx="95400" cy="969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8"/>
          <p:cNvSpPr/>
          <p:nvPr/>
        </p:nvSpPr>
        <p:spPr>
          <a:xfrm>
            <a:off x="7907575" y="3270150"/>
            <a:ext cx="95400" cy="969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8"/>
          <p:cNvSpPr/>
          <p:nvPr/>
        </p:nvSpPr>
        <p:spPr>
          <a:xfrm>
            <a:off x="5780450" y="3374925"/>
            <a:ext cx="2335800" cy="96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6" name="Google Shape;396;p28"/>
          <p:cNvCxnSpPr/>
          <p:nvPr/>
        </p:nvCxnSpPr>
        <p:spPr>
          <a:xfrm>
            <a:off x="5780450" y="3471825"/>
            <a:ext cx="0" cy="885000"/>
          </a:xfrm>
          <a:prstGeom prst="straightConnector1">
            <a:avLst/>
          </a:prstGeom>
          <a:noFill/>
          <a:ln w="38100" cap="flat" cmpd="sng">
            <a:solidFill>
              <a:schemeClr val="dk2"/>
            </a:solidFill>
            <a:prstDash val="solid"/>
            <a:round/>
            <a:headEnd type="none" w="med" len="med"/>
            <a:tailEnd type="none" w="med" len="med"/>
          </a:ln>
        </p:spPr>
      </p:cxnSp>
      <p:cxnSp>
        <p:nvCxnSpPr>
          <p:cNvPr id="397" name="Google Shape;397;p28"/>
          <p:cNvCxnSpPr/>
          <p:nvPr/>
        </p:nvCxnSpPr>
        <p:spPr>
          <a:xfrm>
            <a:off x="8104075" y="3471825"/>
            <a:ext cx="0" cy="885000"/>
          </a:xfrm>
          <a:prstGeom prst="straightConnector1">
            <a:avLst/>
          </a:prstGeom>
          <a:noFill/>
          <a:ln w="38100" cap="flat" cmpd="sng">
            <a:solidFill>
              <a:schemeClr val="dk2"/>
            </a:solidFill>
            <a:prstDash val="solid"/>
            <a:round/>
            <a:headEnd type="none" w="med" len="med"/>
            <a:tailEnd type="none" w="med" len="med"/>
          </a:ln>
        </p:spPr>
      </p:cxnSp>
      <p:sp>
        <p:nvSpPr>
          <p:cNvPr id="398" name="Google Shape;398;p28"/>
          <p:cNvSpPr/>
          <p:nvPr/>
        </p:nvSpPr>
        <p:spPr>
          <a:xfrm rot="5394416">
            <a:off x="5079311" y="2664921"/>
            <a:ext cx="1108201" cy="96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9" name="Google Shape;399;p28"/>
          <p:cNvCxnSpPr/>
          <p:nvPr/>
        </p:nvCxnSpPr>
        <p:spPr>
          <a:xfrm>
            <a:off x="8669288" y="1569075"/>
            <a:ext cx="300" cy="883500"/>
          </a:xfrm>
          <a:prstGeom prst="straightConnector1">
            <a:avLst/>
          </a:prstGeom>
          <a:noFill/>
          <a:ln w="9525" cap="flat" cmpd="sng">
            <a:solidFill>
              <a:srgbClr val="FF0000"/>
            </a:solidFill>
            <a:prstDash val="solid"/>
            <a:round/>
            <a:headEnd type="none" w="med" len="med"/>
            <a:tailEnd type="triangle" w="med" len="med"/>
          </a:ln>
        </p:spPr>
      </p:cxnSp>
      <p:cxnSp>
        <p:nvCxnSpPr>
          <p:cNvPr id="400" name="Google Shape;400;p28"/>
          <p:cNvCxnSpPr/>
          <p:nvPr/>
        </p:nvCxnSpPr>
        <p:spPr>
          <a:xfrm flipH="1">
            <a:off x="7859875" y="1573525"/>
            <a:ext cx="819300" cy="9900"/>
          </a:xfrm>
          <a:prstGeom prst="straightConnector1">
            <a:avLst/>
          </a:prstGeom>
          <a:noFill/>
          <a:ln w="9525" cap="flat" cmpd="sng">
            <a:solidFill>
              <a:srgbClr val="FF0000"/>
            </a:solidFill>
            <a:prstDash val="solid"/>
            <a:round/>
            <a:headEnd type="none" w="med" len="med"/>
            <a:tailEnd type="triangle" w="med" len="med"/>
          </a:ln>
        </p:spPr>
      </p:cxnSp>
      <p:sp>
        <p:nvSpPr>
          <p:cNvPr id="401" name="Google Shape;401;p28"/>
          <p:cNvSpPr txBox="1"/>
          <p:nvPr/>
        </p:nvSpPr>
        <p:spPr>
          <a:xfrm>
            <a:off x="7846175" y="2083275"/>
            <a:ext cx="866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Earth Gravity</a:t>
            </a:r>
            <a:endParaRPr sz="800">
              <a:latin typeface="Lato"/>
              <a:ea typeface="Lato"/>
              <a:cs typeface="Lato"/>
              <a:sym typeface="Lato"/>
            </a:endParaRPr>
          </a:p>
        </p:txBody>
      </p:sp>
      <p:sp>
        <p:nvSpPr>
          <p:cNvPr id="402" name="Google Shape;402;p28"/>
          <p:cNvSpPr txBox="1"/>
          <p:nvPr/>
        </p:nvSpPr>
        <p:spPr>
          <a:xfrm>
            <a:off x="6861413" y="1274900"/>
            <a:ext cx="1095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Simulated  Gravity</a:t>
            </a:r>
            <a:endParaRPr sz="800">
              <a:latin typeface="Lato"/>
              <a:ea typeface="Lato"/>
              <a:cs typeface="Lato"/>
              <a:sym typeface="Lato"/>
            </a:endParaRPr>
          </a:p>
        </p:txBody>
      </p:sp>
      <p:sp>
        <p:nvSpPr>
          <p:cNvPr id="403" name="Google Shape;403;p28"/>
          <p:cNvSpPr txBox="1"/>
          <p:nvPr/>
        </p:nvSpPr>
        <p:spPr>
          <a:xfrm>
            <a:off x="8289600" y="2965425"/>
            <a:ext cx="866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Low coefficient of friction between rollers and table</a:t>
            </a:r>
            <a:endParaRPr sz="800">
              <a:latin typeface="Lato"/>
              <a:ea typeface="Lato"/>
              <a:cs typeface="Lato"/>
              <a:sym typeface="Lato"/>
            </a:endParaRPr>
          </a:p>
        </p:txBody>
      </p:sp>
      <p:cxnSp>
        <p:nvCxnSpPr>
          <p:cNvPr id="404" name="Google Shape;404;p28"/>
          <p:cNvCxnSpPr/>
          <p:nvPr/>
        </p:nvCxnSpPr>
        <p:spPr>
          <a:xfrm flipH="1">
            <a:off x="8043675" y="3211050"/>
            <a:ext cx="302400" cy="125700"/>
          </a:xfrm>
          <a:prstGeom prst="straightConnector1">
            <a:avLst/>
          </a:prstGeom>
          <a:noFill/>
          <a:ln w="9525" cap="flat" cmpd="sng">
            <a:solidFill>
              <a:srgbClr val="FF0000"/>
            </a:solidFill>
            <a:prstDash val="solid"/>
            <a:round/>
            <a:headEnd type="none" w="med" len="med"/>
            <a:tailEnd type="triangle" w="med" len="med"/>
          </a:ln>
        </p:spPr>
      </p:cxnSp>
      <p:sp>
        <p:nvSpPr>
          <p:cNvPr id="405" name="Google Shape;405;p28"/>
          <p:cNvSpPr txBox="1"/>
          <p:nvPr/>
        </p:nvSpPr>
        <p:spPr>
          <a:xfrm>
            <a:off x="6692200" y="2980650"/>
            <a:ext cx="846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Lato"/>
                <a:ea typeface="Lato"/>
                <a:cs typeface="Lato"/>
                <a:sym typeface="Lato"/>
              </a:rPr>
              <a:t>Platform</a:t>
            </a:r>
            <a:endParaRPr sz="800">
              <a:solidFill>
                <a:schemeClr val="lt1"/>
              </a:solidFill>
              <a:latin typeface="Lato"/>
              <a:ea typeface="Lato"/>
              <a:cs typeface="Lato"/>
              <a:sym typeface="Lato"/>
            </a:endParaRPr>
          </a:p>
        </p:txBody>
      </p:sp>
      <p:sp>
        <p:nvSpPr>
          <p:cNvPr id="406" name="Google Shape;406;p28"/>
          <p:cNvSpPr txBox="1"/>
          <p:nvPr/>
        </p:nvSpPr>
        <p:spPr>
          <a:xfrm>
            <a:off x="6782750" y="3269475"/>
            <a:ext cx="479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Lato"/>
                <a:ea typeface="Lato"/>
                <a:cs typeface="Lato"/>
                <a:sym typeface="Lato"/>
              </a:rPr>
              <a:t>Table</a:t>
            </a:r>
            <a:endParaRPr sz="800">
              <a:solidFill>
                <a:schemeClr val="lt1"/>
              </a:solidFill>
              <a:latin typeface="Lato"/>
              <a:ea typeface="Lato"/>
              <a:cs typeface="Lato"/>
              <a:sym typeface="Lato"/>
            </a:endParaRPr>
          </a:p>
        </p:txBody>
      </p:sp>
      <p:sp>
        <p:nvSpPr>
          <p:cNvPr id="407" name="Google Shape;407;p28"/>
          <p:cNvSpPr txBox="1"/>
          <p:nvPr/>
        </p:nvSpPr>
        <p:spPr>
          <a:xfrm rot="-5400000">
            <a:off x="5084700" y="2517150"/>
            <a:ext cx="1082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Lato"/>
                <a:ea typeface="Lato"/>
                <a:cs typeface="Lato"/>
                <a:sym typeface="Lato"/>
              </a:rPr>
              <a:t>Support Surface</a:t>
            </a:r>
            <a:endParaRPr sz="800">
              <a:solidFill>
                <a:schemeClr val="lt1"/>
              </a:solidFill>
              <a:latin typeface="Lato"/>
              <a:ea typeface="Lato"/>
              <a:cs typeface="Lato"/>
              <a:sym typeface="Lato"/>
            </a:endParaRPr>
          </a:p>
        </p:txBody>
      </p:sp>
      <p:cxnSp>
        <p:nvCxnSpPr>
          <p:cNvPr id="408" name="Google Shape;408;p28"/>
          <p:cNvCxnSpPr/>
          <p:nvPr/>
        </p:nvCxnSpPr>
        <p:spPr>
          <a:xfrm rot="10800000">
            <a:off x="7351525" y="3190875"/>
            <a:ext cx="0" cy="578100"/>
          </a:xfrm>
          <a:prstGeom prst="straightConnector1">
            <a:avLst/>
          </a:prstGeom>
          <a:noFill/>
          <a:ln w="19050" cap="flat" cmpd="sng">
            <a:solidFill>
              <a:srgbClr val="FF0000"/>
            </a:solidFill>
            <a:prstDash val="solid"/>
            <a:round/>
            <a:headEnd type="none" w="med" len="med"/>
            <a:tailEnd type="triangle" w="med" len="med"/>
          </a:ln>
        </p:spPr>
      </p:cxnSp>
      <p:sp>
        <p:nvSpPr>
          <p:cNvPr id="409" name="Google Shape;409;p28"/>
          <p:cNvSpPr txBox="1"/>
          <p:nvPr/>
        </p:nvSpPr>
        <p:spPr>
          <a:xfrm>
            <a:off x="7285150" y="3500025"/>
            <a:ext cx="75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latin typeface="Lato"/>
                <a:ea typeface="Lato"/>
                <a:cs typeface="Lato"/>
                <a:sym typeface="Lato"/>
              </a:rPr>
              <a:t>N</a:t>
            </a:r>
            <a:endParaRPr>
              <a:solidFill>
                <a:srgbClr val="FF0000"/>
              </a:solidFill>
              <a:latin typeface="Lato"/>
              <a:ea typeface="Lato"/>
              <a:cs typeface="Lato"/>
              <a:sym typeface="Lato"/>
            </a:endParaRPr>
          </a:p>
        </p:txBody>
      </p:sp>
      <p:sp>
        <p:nvSpPr>
          <p:cNvPr id="410" name="Google Shape;410;p28"/>
          <p:cNvSpPr txBox="1"/>
          <p:nvPr/>
        </p:nvSpPr>
        <p:spPr>
          <a:xfrm>
            <a:off x="5940825" y="3928425"/>
            <a:ext cx="652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Friction</a:t>
            </a:r>
            <a:r>
              <a:rPr lang="en" baseline="-25000">
                <a:latin typeface="Lato"/>
                <a:ea typeface="Lato"/>
                <a:cs typeface="Lato"/>
                <a:sym typeface="Lato"/>
              </a:rPr>
              <a:t> </a:t>
            </a:r>
            <a:r>
              <a:rPr lang="en">
                <a:latin typeface="Lato"/>
                <a:ea typeface="Lato"/>
                <a:cs typeface="Lato"/>
                <a:sym typeface="Lato"/>
              </a:rPr>
              <a:t>= 𝝻*N</a:t>
            </a:r>
            <a:endParaRPr>
              <a:latin typeface="Lato"/>
              <a:ea typeface="Lato"/>
              <a:cs typeface="Lato"/>
              <a:sym typeface="Lato"/>
            </a:endParaRPr>
          </a:p>
        </p:txBody>
      </p:sp>
      <p:sp>
        <p:nvSpPr>
          <p:cNvPr id="411" name="Google Shape;411;p2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9"/>
          <p:cNvSpPr/>
          <p:nvPr/>
        </p:nvSpPr>
        <p:spPr>
          <a:xfrm>
            <a:off x="1901625" y="3832872"/>
            <a:ext cx="601500" cy="4311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9"/>
          <p:cNvSpPr txBox="1">
            <a:spLocks noGrp="1"/>
          </p:cNvSpPr>
          <p:nvPr>
            <p:ph type="body" idx="1"/>
          </p:nvPr>
        </p:nvSpPr>
        <p:spPr>
          <a:xfrm>
            <a:off x="272250" y="1322700"/>
            <a:ext cx="4125300" cy="3492300"/>
          </a:xfrm>
          <a:prstGeom prst="rect">
            <a:avLst/>
          </a:prstGeom>
        </p:spPr>
        <p:txBody>
          <a:bodyPr spcFirstLastPara="1" wrap="square" lIns="91425" tIns="91425" rIns="91425" bIns="91425" anchor="t" anchorCtr="0">
            <a:normAutofit/>
          </a:bodyPr>
          <a:lstStyle/>
          <a:p>
            <a:pPr marL="457200" lvl="0" indent="-311150" algn="l" rtl="0">
              <a:spcBef>
                <a:spcPts val="1000"/>
              </a:spcBef>
              <a:spcAft>
                <a:spcPts val="0"/>
              </a:spcAft>
              <a:buSzPts val="1300"/>
              <a:buChar char="●"/>
            </a:pPr>
            <a:r>
              <a:rPr lang="en" b="1"/>
              <a:t>Active tensioning  system</a:t>
            </a:r>
            <a:endParaRPr sz="600" b="1"/>
          </a:p>
          <a:p>
            <a:pPr marL="914400" lvl="1" indent="-298450" algn="l" rtl="0">
              <a:spcBef>
                <a:spcPts val="1000"/>
              </a:spcBef>
              <a:spcAft>
                <a:spcPts val="0"/>
              </a:spcAft>
              <a:buSzPts val="1100"/>
              <a:buChar char="○"/>
            </a:pPr>
            <a:r>
              <a:rPr lang="en"/>
              <a:t>Torque motor winds end of tether to produce tension</a:t>
            </a: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457200" lvl="0" indent="-311150" algn="l" rtl="0">
              <a:spcBef>
                <a:spcPts val="1000"/>
              </a:spcBef>
              <a:spcAft>
                <a:spcPts val="0"/>
              </a:spcAft>
              <a:buSzPts val="1300"/>
              <a:buChar char="●"/>
            </a:pPr>
            <a:r>
              <a:rPr lang="en" b="1"/>
              <a:t>Passive tensioning system</a:t>
            </a:r>
            <a:endParaRPr b="1"/>
          </a:p>
          <a:p>
            <a:pPr marL="914400" lvl="1" indent="-298450" algn="l" rtl="0">
              <a:spcBef>
                <a:spcPts val="1000"/>
              </a:spcBef>
              <a:spcAft>
                <a:spcPts val="0"/>
              </a:spcAft>
              <a:buSzPts val="1100"/>
              <a:buChar char="○"/>
            </a:pPr>
            <a:r>
              <a:rPr lang="en"/>
              <a:t>Load supplied by sandbag on a pulley system connected to each tether</a:t>
            </a:r>
            <a:endParaRPr/>
          </a:p>
          <a:p>
            <a:pPr marL="0" lvl="0" indent="0" algn="l" rtl="0">
              <a:spcBef>
                <a:spcPts val="1000"/>
              </a:spcBef>
              <a:spcAft>
                <a:spcPts val="0"/>
              </a:spcAft>
              <a:buNone/>
            </a:pPr>
            <a:endParaRPr/>
          </a:p>
          <a:p>
            <a:pPr marL="0" lvl="0" indent="0" algn="l" rtl="0">
              <a:spcBef>
                <a:spcPts val="1000"/>
              </a:spcBef>
              <a:spcAft>
                <a:spcPts val="0"/>
              </a:spcAft>
              <a:buNone/>
            </a:pPr>
            <a:endParaRPr/>
          </a:p>
        </p:txBody>
      </p:sp>
      <p:pic>
        <p:nvPicPr>
          <p:cNvPr id="418" name="Google Shape;418;p29"/>
          <p:cNvPicPr preferRelativeResize="0"/>
          <p:nvPr/>
        </p:nvPicPr>
        <p:blipFill rotWithShape="1">
          <a:blip r:embed="rId3">
            <a:alphaModFix amt="28000"/>
          </a:blip>
          <a:srcRect b="2657"/>
          <a:stretch/>
        </p:blipFill>
        <p:spPr>
          <a:xfrm rot="-39" flipH="1">
            <a:off x="6071171" y="1149433"/>
            <a:ext cx="957550" cy="1935750"/>
          </a:xfrm>
          <a:prstGeom prst="rect">
            <a:avLst/>
          </a:prstGeom>
          <a:noFill/>
          <a:ln>
            <a:noFill/>
          </a:ln>
        </p:spPr>
      </p:pic>
      <p:sp>
        <p:nvSpPr>
          <p:cNvPr id="419" name="Google Shape;419;p29"/>
          <p:cNvSpPr/>
          <p:nvPr/>
        </p:nvSpPr>
        <p:spPr>
          <a:xfrm rot="10794833">
            <a:off x="5148876" y="2972751"/>
            <a:ext cx="2794203" cy="1338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0" name="Google Shape;420;p29"/>
          <p:cNvCxnSpPr/>
          <p:nvPr/>
        </p:nvCxnSpPr>
        <p:spPr>
          <a:xfrm>
            <a:off x="7498976" y="1540606"/>
            <a:ext cx="7500" cy="543000"/>
          </a:xfrm>
          <a:prstGeom prst="straightConnector1">
            <a:avLst/>
          </a:prstGeom>
          <a:noFill/>
          <a:ln w="9525" cap="flat" cmpd="sng">
            <a:solidFill>
              <a:srgbClr val="FF0000"/>
            </a:solidFill>
            <a:prstDash val="solid"/>
            <a:round/>
            <a:headEnd type="none" w="med" len="med"/>
            <a:tailEnd type="triangle" w="med" len="med"/>
          </a:ln>
        </p:spPr>
      </p:cxnSp>
      <p:sp>
        <p:nvSpPr>
          <p:cNvPr id="421" name="Google Shape;421;p29"/>
          <p:cNvSpPr txBox="1"/>
          <p:nvPr/>
        </p:nvSpPr>
        <p:spPr>
          <a:xfrm>
            <a:off x="7464409" y="1559570"/>
            <a:ext cx="1042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Simulated  Gravity</a:t>
            </a:r>
            <a:endParaRPr sz="800">
              <a:latin typeface="Lato"/>
              <a:ea typeface="Lato"/>
              <a:cs typeface="Lato"/>
              <a:sym typeface="Lato"/>
            </a:endParaRPr>
          </a:p>
        </p:txBody>
      </p:sp>
      <p:sp>
        <p:nvSpPr>
          <p:cNvPr id="422" name="Google Shape;422;p29"/>
          <p:cNvSpPr/>
          <p:nvPr/>
        </p:nvSpPr>
        <p:spPr>
          <a:xfrm>
            <a:off x="8186153" y="1117821"/>
            <a:ext cx="112200" cy="102000"/>
          </a:xfrm>
          <a:prstGeom prst="flowChartSummingJunction">
            <a:avLst/>
          </a:prstGeom>
          <a:solidFill>
            <a:schemeClr val="lt1"/>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9"/>
          <p:cNvSpPr txBox="1"/>
          <p:nvPr/>
        </p:nvSpPr>
        <p:spPr>
          <a:xfrm>
            <a:off x="7486170" y="1075175"/>
            <a:ext cx="845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Earth  Gravity</a:t>
            </a:r>
            <a:endParaRPr sz="800">
              <a:latin typeface="Lato"/>
              <a:ea typeface="Lato"/>
              <a:cs typeface="Lato"/>
              <a:sym typeface="Lato"/>
            </a:endParaRPr>
          </a:p>
        </p:txBody>
      </p:sp>
      <p:sp>
        <p:nvSpPr>
          <p:cNvPr id="424" name="Google Shape;424;p29"/>
          <p:cNvSpPr/>
          <p:nvPr/>
        </p:nvSpPr>
        <p:spPr>
          <a:xfrm rot="2984">
            <a:off x="6423148" y="1890336"/>
            <a:ext cx="345600" cy="951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5" name="Google Shape;425;p29"/>
          <p:cNvCxnSpPr/>
          <p:nvPr/>
        </p:nvCxnSpPr>
        <p:spPr>
          <a:xfrm>
            <a:off x="6768700" y="1923580"/>
            <a:ext cx="1566900" cy="1047300"/>
          </a:xfrm>
          <a:prstGeom prst="straightConnector1">
            <a:avLst/>
          </a:prstGeom>
          <a:noFill/>
          <a:ln w="9525" cap="flat" cmpd="sng">
            <a:solidFill>
              <a:schemeClr val="dk2"/>
            </a:solidFill>
            <a:prstDash val="solid"/>
            <a:round/>
            <a:headEnd type="none" w="med" len="med"/>
            <a:tailEnd type="none" w="med" len="med"/>
          </a:ln>
        </p:spPr>
      </p:cxnSp>
      <p:cxnSp>
        <p:nvCxnSpPr>
          <p:cNvPr id="426" name="Google Shape;426;p29"/>
          <p:cNvCxnSpPr/>
          <p:nvPr/>
        </p:nvCxnSpPr>
        <p:spPr>
          <a:xfrm flipH="1">
            <a:off x="4884187" y="1915332"/>
            <a:ext cx="1566900" cy="1045200"/>
          </a:xfrm>
          <a:prstGeom prst="straightConnector1">
            <a:avLst/>
          </a:prstGeom>
          <a:noFill/>
          <a:ln w="9525" cap="flat" cmpd="sng">
            <a:solidFill>
              <a:schemeClr val="dk2"/>
            </a:solidFill>
            <a:prstDash val="solid"/>
            <a:round/>
            <a:headEnd type="none" w="med" len="med"/>
            <a:tailEnd type="none" w="med" len="med"/>
          </a:ln>
        </p:spPr>
      </p:cxnSp>
      <p:cxnSp>
        <p:nvCxnSpPr>
          <p:cNvPr id="427" name="Google Shape;427;p29"/>
          <p:cNvCxnSpPr/>
          <p:nvPr/>
        </p:nvCxnSpPr>
        <p:spPr>
          <a:xfrm flipH="1">
            <a:off x="5510201" y="2272155"/>
            <a:ext cx="415800" cy="273000"/>
          </a:xfrm>
          <a:prstGeom prst="straightConnector1">
            <a:avLst/>
          </a:prstGeom>
          <a:noFill/>
          <a:ln w="9525" cap="flat" cmpd="sng">
            <a:solidFill>
              <a:schemeClr val="dk2"/>
            </a:solidFill>
            <a:prstDash val="solid"/>
            <a:round/>
            <a:headEnd type="none" w="med" len="med"/>
            <a:tailEnd type="triangle" w="med" len="med"/>
          </a:ln>
        </p:spPr>
      </p:cxnSp>
      <p:cxnSp>
        <p:nvCxnSpPr>
          <p:cNvPr id="428" name="Google Shape;428;p29"/>
          <p:cNvCxnSpPr/>
          <p:nvPr/>
        </p:nvCxnSpPr>
        <p:spPr>
          <a:xfrm>
            <a:off x="7260136" y="2253776"/>
            <a:ext cx="456000" cy="302100"/>
          </a:xfrm>
          <a:prstGeom prst="straightConnector1">
            <a:avLst/>
          </a:prstGeom>
          <a:noFill/>
          <a:ln w="9525" cap="flat" cmpd="sng">
            <a:solidFill>
              <a:schemeClr val="dk2"/>
            </a:solidFill>
            <a:prstDash val="solid"/>
            <a:round/>
            <a:headEnd type="none" w="med" len="med"/>
            <a:tailEnd type="triangle" w="med" len="med"/>
          </a:ln>
        </p:spPr>
      </p:cxnSp>
      <p:sp>
        <p:nvSpPr>
          <p:cNvPr id="429" name="Google Shape;429;p29"/>
          <p:cNvSpPr txBox="1"/>
          <p:nvPr/>
        </p:nvSpPr>
        <p:spPr>
          <a:xfrm>
            <a:off x="5378544" y="2113692"/>
            <a:ext cx="534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1</a:t>
            </a:r>
            <a:endParaRPr sz="1300" baseline="-25000">
              <a:latin typeface="Lato"/>
              <a:ea typeface="Lato"/>
              <a:cs typeface="Lato"/>
              <a:sym typeface="Lato"/>
            </a:endParaRPr>
          </a:p>
        </p:txBody>
      </p:sp>
      <p:sp>
        <p:nvSpPr>
          <p:cNvPr id="430" name="Google Shape;430;p29"/>
          <p:cNvSpPr txBox="1"/>
          <p:nvPr/>
        </p:nvSpPr>
        <p:spPr>
          <a:xfrm>
            <a:off x="7423107" y="2113692"/>
            <a:ext cx="534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2</a:t>
            </a:r>
            <a:endParaRPr sz="1300" baseline="-25000">
              <a:latin typeface="Lato"/>
              <a:ea typeface="Lato"/>
              <a:cs typeface="Lato"/>
              <a:sym typeface="Lato"/>
            </a:endParaRPr>
          </a:p>
        </p:txBody>
      </p:sp>
      <p:cxnSp>
        <p:nvCxnSpPr>
          <p:cNvPr id="431" name="Google Shape;431;p29"/>
          <p:cNvCxnSpPr/>
          <p:nvPr/>
        </p:nvCxnSpPr>
        <p:spPr>
          <a:xfrm>
            <a:off x="6587550" y="1996700"/>
            <a:ext cx="17400" cy="648000"/>
          </a:xfrm>
          <a:prstGeom prst="straightConnector1">
            <a:avLst/>
          </a:prstGeom>
          <a:noFill/>
          <a:ln w="19050" cap="flat" cmpd="sng">
            <a:solidFill>
              <a:srgbClr val="FF0000"/>
            </a:solidFill>
            <a:prstDash val="solid"/>
            <a:round/>
            <a:headEnd type="none" w="med" len="med"/>
            <a:tailEnd type="triangle" w="med" len="med"/>
          </a:ln>
        </p:spPr>
      </p:cxnSp>
      <p:sp>
        <p:nvSpPr>
          <p:cNvPr id="432" name="Google Shape;432;p29"/>
          <p:cNvSpPr txBox="1"/>
          <p:nvPr/>
        </p:nvSpPr>
        <p:spPr>
          <a:xfrm>
            <a:off x="6587547" y="2367330"/>
            <a:ext cx="1288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FF0000"/>
                </a:solidFill>
                <a:latin typeface="Lato"/>
                <a:ea typeface="Lato"/>
                <a:cs typeface="Lato"/>
                <a:sym typeface="Lato"/>
              </a:rPr>
              <a:t>F</a:t>
            </a:r>
            <a:r>
              <a:rPr lang="en" sz="1300" baseline="-25000">
                <a:solidFill>
                  <a:srgbClr val="FF0000"/>
                </a:solidFill>
                <a:latin typeface="Lato"/>
                <a:ea typeface="Lato"/>
                <a:cs typeface="Lato"/>
                <a:sym typeface="Lato"/>
              </a:rPr>
              <a:t>g</a:t>
            </a:r>
            <a:r>
              <a:rPr lang="en" sz="1300">
                <a:solidFill>
                  <a:srgbClr val="FF0000"/>
                </a:solidFill>
                <a:latin typeface="Lato"/>
                <a:ea typeface="Lato"/>
                <a:cs typeface="Lato"/>
                <a:sym typeface="Lato"/>
              </a:rPr>
              <a:t>= F</a:t>
            </a:r>
            <a:r>
              <a:rPr lang="en" sz="1300" baseline="-25000">
                <a:solidFill>
                  <a:srgbClr val="FF0000"/>
                </a:solidFill>
                <a:latin typeface="Lato"/>
                <a:ea typeface="Lato"/>
                <a:cs typeface="Lato"/>
                <a:sym typeface="Lato"/>
              </a:rPr>
              <a:t>1</a:t>
            </a:r>
            <a:r>
              <a:rPr lang="en" sz="1300">
                <a:solidFill>
                  <a:srgbClr val="FF0000"/>
                </a:solidFill>
                <a:latin typeface="Lato"/>
                <a:ea typeface="Lato"/>
                <a:cs typeface="Lato"/>
                <a:sym typeface="Lato"/>
              </a:rPr>
              <a:t>+F</a:t>
            </a:r>
            <a:r>
              <a:rPr lang="en" sz="1300" baseline="-25000">
                <a:solidFill>
                  <a:srgbClr val="FF0000"/>
                </a:solidFill>
                <a:latin typeface="Lato"/>
                <a:ea typeface="Lato"/>
                <a:cs typeface="Lato"/>
                <a:sym typeface="Lato"/>
              </a:rPr>
              <a:t>2</a:t>
            </a:r>
            <a:endParaRPr sz="1300" baseline="-25000">
              <a:solidFill>
                <a:srgbClr val="FF0000"/>
              </a:solidFill>
              <a:latin typeface="Lato"/>
              <a:ea typeface="Lato"/>
              <a:cs typeface="Lato"/>
              <a:sym typeface="Lato"/>
            </a:endParaRPr>
          </a:p>
        </p:txBody>
      </p:sp>
      <p:sp>
        <p:nvSpPr>
          <p:cNvPr id="433" name="Google Shape;433;p29"/>
          <p:cNvSpPr txBox="1">
            <a:spLocks noGrp="1"/>
          </p:cNvSpPr>
          <p:nvPr>
            <p:ph type="title"/>
          </p:nvPr>
        </p:nvSpPr>
        <p:spPr>
          <a:xfrm>
            <a:off x="727650" y="508250"/>
            <a:ext cx="55623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Tensioning System Baseline Design</a:t>
            </a:r>
            <a:endParaRPr sz="2400"/>
          </a:p>
        </p:txBody>
      </p:sp>
      <p:cxnSp>
        <p:nvCxnSpPr>
          <p:cNvPr id="434" name="Google Shape;434;p29"/>
          <p:cNvCxnSpPr/>
          <p:nvPr/>
        </p:nvCxnSpPr>
        <p:spPr>
          <a:xfrm>
            <a:off x="6593449" y="1993698"/>
            <a:ext cx="19200" cy="973500"/>
          </a:xfrm>
          <a:prstGeom prst="straightConnector1">
            <a:avLst/>
          </a:prstGeom>
          <a:noFill/>
          <a:ln w="9525" cap="flat" cmpd="sng">
            <a:solidFill>
              <a:schemeClr val="dk2"/>
            </a:solidFill>
            <a:prstDash val="dash"/>
            <a:round/>
            <a:headEnd type="none" w="med" len="med"/>
            <a:tailEnd type="none" w="med" len="med"/>
          </a:ln>
        </p:spPr>
      </p:cxnSp>
      <p:sp>
        <p:nvSpPr>
          <p:cNvPr id="435" name="Google Shape;435;p29"/>
          <p:cNvSpPr/>
          <p:nvPr/>
        </p:nvSpPr>
        <p:spPr>
          <a:xfrm rot="9857051">
            <a:off x="6301280" y="1759269"/>
            <a:ext cx="431947" cy="399212"/>
          </a:xfrm>
          <a:prstGeom prst="arc">
            <a:avLst>
              <a:gd name="adj1" fmla="val 16200000"/>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9"/>
          <p:cNvSpPr/>
          <p:nvPr/>
        </p:nvSpPr>
        <p:spPr>
          <a:xfrm rot="3726164">
            <a:off x="6552529" y="2132965"/>
            <a:ext cx="34624" cy="37740"/>
          </a:xfrm>
          <a:prstGeom prst="triangle">
            <a:avLst>
              <a:gd name="adj" fmla="val 50000"/>
            </a:avLst>
          </a:prstGeom>
          <a:solidFill>
            <a:srgbClr val="222222"/>
          </a:solidFill>
          <a:ln w="9525" cap="flat" cmpd="sng">
            <a:solidFill>
              <a:srgbClr val="2222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9"/>
          <p:cNvSpPr/>
          <p:nvPr/>
        </p:nvSpPr>
        <p:spPr>
          <a:xfrm rot="6282373">
            <a:off x="6486145" y="1751234"/>
            <a:ext cx="398246" cy="433204"/>
          </a:xfrm>
          <a:prstGeom prst="arc">
            <a:avLst>
              <a:gd name="adj1" fmla="val 16200000"/>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9"/>
          <p:cNvSpPr/>
          <p:nvPr/>
        </p:nvSpPr>
        <p:spPr>
          <a:xfrm rot="-3752595">
            <a:off x="6601413" y="2133105"/>
            <a:ext cx="34484" cy="37501"/>
          </a:xfrm>
          <a:prstGeom prst="triangle">
            <a:avLst>
              <a:gd name="adj" fmla="val 50000"/>
            </a:avLst>
          </a:prstGeom>
          <a:solidFill>
            <a:srgbClr val="222222"/>
          </a:solidFill>
          <a:ln w="9525" cap="flat" cmpd="sng">
            <a:solidFill>
              <a:srgbClr val="2222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9"/>
          <p:cNvSpPr txBox="1"/>
          <p:nvPr/>
        </p:nvSpPr>
        <p:spPr>
          <a:xfrm>
            <a:off x="6174574" y="2005128"/>
            <a:ext cx="345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𝛂</a:t>
            </a:r>
            <a:endParaRPr sz="1200">
              <a:latin typeface="Lato"/>
              <a:ea typeface="Lato"/>
              <a:cs typeface="Lato"/>
              <a:sym typeface="Lato"/>
            </a:endParaRPr>
          </a:p>
        </p:txBody>
      </p:sp>
      <p:sp>
        <p:nvSpPr>
          <p:cNvPr id="440" name="Google Shape;440;p29"/>
          <p:cNvSpPr txBox="1"/>
          <p:nvPr/>
        </p:nvSpPr>
        <p:spPr>
          <a:xfrm>
            <a:off x="6754921" y="2005128"/>
            <a:ext cx="345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𝜷</a:t>
            </a:r>
            <a:endParaRPr sz="1300">
              <a:latin typeface="Lato"/>
              <a:ea typeface="Lato"/>
              <a:cs typeface="Lato"/>
              <a:sym typeface="Lato"/>
            </a:endParaRPr>
          </a:p>
        </p:txBody>
      </p:sp>
      <p:sp>
        <p:nvSpPr>
          <p:cNvPr id="441" name="Google Shape;441;p29"/>
          <p:cNvSpPr/>
          <p:nvPr/>
        </p:nvSpPr>
        <p:spPr>
          <a:xfrm>
            <a:off x="1895842" y="2284185"/>
            <a:ext cx="550200" cy="3675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9"/>
          <p:cNvSpPr/>
          <p:nvPr/>
        </p:nvSpPr>
        <p:spPr>
          <a:xfrm>
            <a:off x="2453867" y="2418126"/>
            <a:ext cx="273300" cy="783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3" name="Google Shape;443;p29"/>
          <p:cNvCxnSpPr/>
          <p:nvPr/>
        </p:nvCxnSpPr>
        <p:spPr>
          <a:xfrm rot="10800000" flipH="1">
            <a:off x="2665877" y="2109283"/>
            <a:ext cx="312900" cy="385500"/>
          </a:xfrm>
          <a:prstGeom prst="straightConnector1">
            <a:avLst/>
          </a:prstGeom>
          <a:noFill/>
          <a:ln w="9525" cap="flat" cmpd="sng">
            <a:solidFill>
              <a:schemeClr val="dk2"/>
            </a:solidFill>
            <a:prstDash val="solid"/>
            <a:round/>
            <a:headEnd type="none" w="med" len="med"/>
            <a:tailEnd type="none" w="med" len="med"/>
          </a:ln>
        </p:spPr>
      </p:cxnSp>
      <p:cxnSp>
        <p:nvCxnSpPr>
          <p:cNvPr id="444" name="Google Shape;444;p29"/>
          <p:cNvCxnSpPr/>
          <p:nvPr/>
        </p:nvCxnSpPr>
        <p:spPr>
          <a:xfrm flipH="1">
            <a:off x="2590341" y="2422458"/>
            <a:ext cx="51900" cy="74100"/>
          </a:xfrm>
          <a:prstGeom prst="straightConnector1">
            <a:avLst/>
          </a:prstGeom>
          <a:noFill/>
          <a:ln w="9525" cap="flat" cmpd="sng">
            <a:solidFill>
              <a:schemeClr val="dk2"/>
            </a:solidFill>
            <a:prstDash val="solid"/>
            <a:round/>
            <a:headEnd type="none" w="med" len="med"/>
            <a:tailEnd type="none" w="med" len="med"/>
          </a:ln>
        </p:spPr>
      </p:cxnSp>
      <p:cxnSp>
        <p:nvCxnSpPr>
          <p:cNvPr id="445" name="Google Shape;445;p29"/>
          <p:cNvCxnSpPr/>
          <p:nvPr/>
        </p:nvCxnSpPr>
        <p:spPr>
          <a:xfrm flipH="1">
            <a:off x="2514931" y="2420458"/>
            <a:ext cx="51900" cy="74100"/>
          </a:xfrm>
          <a:prstGeom prst="straightConnector1">
            <a:avLst/>
          </a:prstGeom>
          <a:noFill/>
          <a:ln w="9525" cap="flat" cmpd="sng">
            <a:solidFill>
              <a:schemeClr val="dk2"/>
            </a:solidFill>
            <a:prstDash val="solid"/>
            <a:round/>
            <a:headEnd type="none" w="med" len="med"/>
            <a:tailEnd type="none" w="med" len="med"/>
          </a:ln>
        </p:spPr>
      </p:cxnSp>
      <p:sp>
        <p:nvSpPr>
          <p:cNvPr id="446" name="Google Shape;446;p29"/>
          <p:cNvSpPr/>
          <p:nvPr/>
        </p:nvSpPr>
        <p:spPr>
          <a:xfrm>
            <a:off x="4524325" y="2960407"/>
            <a:ext cx="626312" cy="220553"/>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447" name="Google Shape;447;p29"/>
          <p:cNvSpPr/>
          <p:nvPr/>
        </p:nvSpPr>
        <p:spPr>
          <a:xfrm>
            <a:off x="4585015" y="3003990"/>
            <a:ext cx="504960" cy="20474"/>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448" name="Google Shape;448;p29"/>
          <p:cNvSpPr/>
          <p:nvPr/>
        </p:nvSpPr>
        <p:spPr>
          <a:xfrm>
            <a:off x="4759420" y="2962706"/>
            <a:ext cx="192600" cy="783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9" name="Google Shape;449;p29"/>
          <p:cNvCxnSpPr/>
          <p:nvPr/>
        </p:nvCxnSpPr>
        <p:spPr>
          <a:xfrm flipH="1">
            <a:off x="5063824" y="3004583"/>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450" name="Google Shape;450;p29"/>
          <p:cNvCxnSpPr/>
          <p:nvPr/>
        </p:nvCxnSpPr>
        <p:spPr>
          <a:xfrm flipH="1">
            <a:off x="5044589" y="3004583"/>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451" name="Google Shape;451;p29"/>
          <p:cNvCxnSpPr/>
          <p:nvPr/>
        </p:nvCxnSpPr>
        <p:spPr>
          <a:xfrm flipH="1">
            <a:off x="5022183" y="3004583"/>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452" name="Google Shape;452;p29"/>
          <p:cNvCxnSpPr/>
          <p:nvPr/>
        </p:nvCxnSpPr>
        <p:spPr>
          <a:xfrm flipH="1">
            <a:off x="5003812" y="3004588"/>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453" name="Google Shape;453;p29"/>
          <p:cNvCxnSpPr/>
          <p:nvPr/>
        </p:nvCxnSpPr>
        <p:spPr>
          <a:xfrm flipH="1">
            <a:off x="4985442" y="3004588"/>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454" name="Google Shape;454;p29"/>
          <p:cNvCxnSpPr/>
          <p:nvPr/>
        </p:nvCxnSpPr>
        <p:spPr>
          <a:xfrm flipH="1">
            <a:off x="4967072" y="3004588"/>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455" name="Google Shape;455;p29"/>
          <p:cNvCxnSpPr/>
          <p:nvPr/>
        </p:nvCxnSpPr>
        <p:spPr>
          <a:xfrm flipH="1">
            <a:off x="4678468" y="3004583"/>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456" name="Google Shape;456;p29"/>
          <p:cNvCxnSpPr/>
          <p:nvPr/>
        </p:nvCxnSpPr>
        <p:spPr>
          <a:xfrm flipH="1">
            <a:off x="4656062" y="3004583"/>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457" name="Google Shape;457;p29"/>
          <p:cNvCxnSpPr/>
          <p:nvPr/>
        </p:nvCxnSpPr>
        <p:spPr>
          <a:xfrm flipH="1">
            <a:off x="4637692" y="3004588"/>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458" name="Google Shape;458;p29"/>
          <p:cNvCxnSpPr/>
          <p:nvPr/>
        </p:nvCxnSpPr>
        <p:spPr>
          <a:xfrm flipH="1">
            <a:off x="4698468" y="3004578"/>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459" name="Google Shape;459;p29"/>
          <p:cNvCxnSpPr/>
          <p:nvPr/>
        </p:nvCxnSpPr>
        <p:spPr>
          <a:xfrm flipH="1">
            <a:off x="4718856" y="3004592"/>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460" name="Google Shape;460;p29"/>
          <p:cNvCxnSpPr/>
          <p:nvPr/>
        </p:nvCxnSpPr>
        <p:spPr>
          <a:xfrm flipH="1">
            <a:off x="4737610" y="3004592"/>
            <a:ext cx="12000" cy="19200"/>
          </a:xfrm>
          <a:prstGeom prst="straightConnector1">
            <a:avLst/>
          </a:prstGeom>
          <a:noFill/>
          <a:ln w="9525" cap="flat" cmpd="sng">
            <a:solidFill>
              <a:schemeClr val="dk2"/>
            </a:solidFill>
            <a:prstDash val="solid"/>
            <a:round/>
            <a:headEnd type="none" w="med" len="med"/>
            <a:tailEnd type="none" w="med" len="med"/>
          </a:ln>
        </p:spPr>
      </p:cxnSp>
      <p:sp>
        <p:nvSpPr>
          <p:cNvPr id="461" name="Google Shape;461;p29"/>
          <p:cNvSpPr/>
          <p:nvPr/>
        </p:nvSpPr>
        <p:spPr>
          <a:xfrm>
            <a:off x="7949216" y="2936334"/>
            <a:ext cx="626312" cy="220553"/>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462" name="Google Shape;462;p29"/>
          <p:cNvSpPr/>
          <p:nvPr/>
        </p:nvSpPr>
        <p:spPr>
          <a:xfrm>
            <a:off x="8009907" y="2979917"/>
            <a:ext cx="504960" cy="20474"/>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463" name="Google Shape;463;p29"/>
          <p:cNvSpPr/>
          <p:nvPr/>
        </p:nvSpPr>
        <p:spPr>
          <a:xfrm>
            <a:off x="8184311" y="2938634"/>
            <a:ext cx="192600" cy="783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4" name="Google Shape;464;p29"/>
          <p:cNvCxnSpPr/>
          <p:nvPr/>
        </p:nvCxnSpPr>
        <p:spPr>
          <a:xfrm flipH="1">
            <a:off x="8428704" y="2980515"/>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465" name="Google Shape;465;p29"/>
          <p:cNvCxnSpPr/>
          <p:nvPr/>
        </p:nvCxnSpPr>
        <p:spPr>
          <a:xfrm flipH="1">
            <a:off x="8410334" y="2980515"/>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466" name="Google Shape;466;p29"/>
          <p:cNvCxnSpPr/>
          <p:nvPr/>
        </p:nvCxnSpPr>
        <p:spPr>
          <a:xfrm flipH="1">
            <a:off x="8391964" y="2980515"/>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467" name="Google Shape;467;p29"/>
          <p:cNvCxnSpPr/>
          <p:nvPr/>
        </p:nvCxnSpPr>
        <p:spPr>
          <a:xfrm flipH="1">
            <a:off x="8103359" y="2980510"/>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468" name="Google Shape;468;p29"/>
          <p:cNvCxnSpPr/>
          <p:nvPr/>
        </p:nvCxnSpPr>
        <p:spPr>
          <a:xfrm flipH="1">
            <a:off x="8080953" y="2980510"/>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469" name="Google Shape;469;p29"/>
          <p:cNvCxnSpPr/>
          <p:nvPr/>
        </p:nvCxnSpPr>
        <p:spPr>
          <a:xfrm flipH="1">
            <a:off x="8062583" y="2980515"/>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470" name="Google Shape;470;p29"/>
          <p:cNvCxnSpPr/>
          <p:nvPr/>
        </p:nvCxnSpPr>
        <p:spPr>
          <a:xfrm flipH="1">
            <a:off x="8044213" y="2980515"/>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471" name="Google Shape;471;p29"/>
          <p:cNvCxnSpPr/>
          <p:nvPr/>
        </p:nvCxnSpPr>
        <p:spPr>
          <a:xfrm flipH="1">
            <a:off x="8025843" y="2980515"/>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472" name="Google Shape;472;p29"/>
          <p:cNvCxnSpPr/>
          <p:nvPr/>
        </p:nvCxnSpPr>
        <p:spPr>
          <a:xfrm flipH="1">
            <a:off x="8123359" y="2980506"/>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473" name="Google Shape;473;p29"/>
          <p:cNvCxnSpPr/>
          <p:nvPr/>
        </p:nvCxnSpPr>
        <p:spPr>
          <a:xfrm flipH="1">
            <a:off x="8143747" y="2980520"/>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474" name="Google Shape;474;p29"/>
          <p:cNvCxnSpPr/>
          <p:nvPr/>
        </p:nvCxnSpPr>
        <p:spPr>
          <a:xfrm flipH="1">
            <a:off x="8162502" y="2980520"/>
            <a:ext cx="12000" cy="19200"/>
          </a:xfrm>
          <a:prstGeom prst="straightConnector1">
            <a:avLst/>
          </a:prstGeom>
          <a:noFill/>
          <a:ln w="9525" cap="flat" cmpd="sng">
            <a:solidFill>
              <a:schemeClr val="dk2"/>
            </a:solidFill>
            <a:prstDash val="solid"/>
            <a:round/>
            <a:headEnd type="none" w="med" len="med"/>
            <a:tailEnd type="none" w="med" len="med"/>
          </a:ln>
        </p:spPr>
      </p:cxnSp>
      <p:sp>
        <p:nvSpPr>
          <p:cNvPr id="475" name="Google Shape;475;p29"/>
          <p:cNvSpPr/>
          <p:nvPr/>
        </p:nvSpPr>
        <p:spPr>
          <a:xfrm>
            <a:off x="1883650" y="2655202"/>
            <a:ext cx="843900" cy="3015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9"/>
          <p:cNvSpPr/>
          <p:nvPr/>
        </p:nvSpPr>
        <p:spPr>
          <a:xfrm>
            <a:off x="2104725" y="4014975"/>
            <a:ext cx="135900" cy="135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9"/>
          <p:cNvSpPr/>
          <p:nvPr/>
        </p:nvSpPr>
        <p:spPr>
          <a:xfrm>
            <a:off x="1864164" y="4350069"/>
            <a:ext cx="673250" cy="677675"/>
          </a:xfrm>
          <a:custGeom>
            <a:avLst/>
            <a:gdLst/>
            <a:ahLst/>
            <a:cxnLst/>
            <a:rect l="l" t="t" r="r" b="b"/>
            <a:pathLst>
              <a:path w="26930" h="27107" extrusionOk="0">
                <a:moveTo>
                  <a:pt x="25667" y="6228"/>
                </a:moveTo>
                <a:cubicBezTo>
                  <a:pt x="25412" y="2367"/>
                  <a:pt x="26876" y="2480"/>
                  <a:pt x="23288" y="1753"/>
                </a:cubicBezTo>
                <a:cubicBezTo>
                  <a:pt x="19701" y="1026"/>
                  <a:pt x="7739" y="-1863"/>
                  <a:pt x="4142" y="1866"/>
                </a:cubicBezTo>
                <a:cubicBezTo>
                  <a:pt x="545" y="5595"/>
                  <a:pt x="-1740" y="20286"/>
                  <a:pt x="1706" y="24128"/>
                </a:cubicBezTo>
                <a:cubicBezTo>
                  <a:pt x="5152" y="27971"/>
                  <a:pt x="20825" y="27904"/>
                  <a:pt x="24818" y="24921"/>
                </a:cubicBezTo>
                <a:cubicBezTo>
                  <a:pt x="28812" y="21938"/>
                  <a:pt x="25922" y="10089"/>
                  <a:pt x="25667" y="6228"/>
                </a:cubicBezTo>
                <a:close/>
              </a:path>
            </a:pathLst>
          </a:custGeom>
          <a:solidFill>
            <a:schemeClr val="accent3"/>
          </a:solidFill>
          <a:ln w="9525" cap="flat" cmpd="sng">
            <a:solidFill>
              <a:schemeClr val="dk2"/>
            </a:solidFill>
            <a:prstDash val="solid"/>
            <a:round/>
            <a:headEnd type="none" w="med" len="med"/>
            <a:tailEnd type="none" w="med" len="med"/>
          </a:ln>
        </p:spPr>
      </p:sp>
      <p:cxnSp>
        <p:nvCxnSpPr>
          <p:cNvPr id="478" name="Google Shape;478;p29"/>
          <p:cNvCxnSpPr>
            <a:stCxn id="476" idx="4"/>
          </p:cNvCxnSpPr>
          <p:nvPr/>
        </p:nvCxnSpPr>
        <p:spPr>
          <a:xfrm>
            <a:off x="2172675" y="4149975"/>
            <a:ext cx="5700" cy="203400"/>
          </a:xfrm>
          <a:prstGeom prst="straightConnector1">
            <a:avLst/>
          </a:prstGeom>
          <a:noFill/>
          <a:ln w="9525" cap="flat" cmpd="sng">
            <a:solidFill>
              <a:schemeClr val="dk2"/>
            </a:solidFill>
            <a:prstDash val="solid"/>
            <a:round/>
            <a:headEnd type="none" w="med" len="med"/>
            <a:tailEnd type="none" w="med" len="med"/>
          </a:ln>
        </p:spPr>
      </p:cxnSp>
      <p:cxnSp>
        <p:nvCxnSpPr>
          <p:cNvPr id="479" name="Google Shape;479;p29"/>
          <p:cNvCxnSpPr>
            <a:stCxn id="476" idx="2"/>
          </p:cNvCxnSpPr>
          <p:nvPr/>
        </p:nvCxnSpPr>
        <p:spPr>
          <a:xfrm rot="10800000">
            <a:off x="1612125" y="3976575"/>
            <a:ext cx="492600" cy="105900"/>
          </a:xfrm>
          <a:prstGeom prst="straightConnector1">
            <a:avLst/>
          </a:prstGeom>
          <a:noFill/>
          <a:ln w="9525" cap="flat" cmpd="sng">
            <a:solidFill>
              <a:schemeClr val="dk2"/>
            </a:solidFill>
            <a:prstDash val="solid"/>
            <a:round/>
            <a:headEnd type="none" w="med" len="med"/>
            <a:tailEnd type="none" w="med" len="med"/>
          </a:ln>
        </p:spPr>
      </p:cxnSp>
      <p:cxnSp>
        <p:nvCxnSpPr>
          <p:cNvPr id="480" name="Google Shape;480;p29"/>
          <p:cNvCxnSpPr/>
          <p:nvPr/>
        </p:nvCxnSpPr>
        <p:spPr>
          <a:xfrm>
            <a:off x="966500" y="4044000"/>
            <a:ext cx="7800" cy="627300"/>
          </a:xfrm>
          <a:prstGeom prst="straightConnector1">
            <a:avLst/>
          </a:prstGeom>
          <a:noFill/>
          <a:ln w="9525" cap="flat" cmpd="sng">
            <a:solidFill>
              <a:srgbClr val="FF0000"/>
            </a:solidFill>
            <a:prstDash val="solid"/>
            <a:round/>
            <a:headEnd type="none" w="med" len="med"/>
            <a:tailEnd type="triangle" w="med" len="med"/>
          </a:ln>
        </p:spPr>
      </p:cxnSp>
      <p:sp>
        <p:nvSpPr>
          <p:cNvPr id="481" name="Google Shape;481;p29"/>
          <p:cNvSpPr/>
          <p:nvPr/>
        </p:nvSpPr>
        <p:spPr>
          <a:xfrm>
            <a:off x="926375" y="2336550"/>
            <a:ext cx="117900" cy="117900"/>
          </a:xfrm>
          <a:prstGeom prst="flowChartSummingJunction">
            <a:avLst/>
          </a:prstGeom>
          <a:solidFill>
            <a:schemeClr val="lt1"/>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9"/>
          <p:cNvSpPr txBox="1"/>
          <p:nvPr/>
        </p:nvSpPr>
        <p:spPr>
          <a:xfrm>
            <a:off x="1839475" y="4504263"/>
            <a:ext cx="887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Lato"/>
                <a:ea typeface="Lato"/>
                <a:cs typeface="Lato"/>
                <a:sym typeface="Lato"/>
              </a:rPr>
              <a:t>Sandbag</a:t>
            </a:r>
            <a:endParaRPr sz="1200">
              <a:latin typeface="Lato"/>
              <a:ea typeface="Lato"/>
              <a:cs typeface="Lato"/>
              <a:sym typeface="Lato"/>
            </a:endParaRPr>
          </a:p>
        </p:txBody>
      </p:sp>
      <p:sp>
        <p:nvSpPr>
          <p:cNvPr id="483" name="Google Shape;483;p29"/>
          <p:cNvSpPr txBox="1"/>
          <p:nvPr/>
        </p:nvSpPr>
        <p:spPr>
          <a:xfrm>
            <a:off x="2922125" y="1966650"/>
            <a:ext cx="951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Lato"/>
                <a:ea typeface="Lato"/>
                <a:cs typeface="Lato"/>
                <a:sym typeface="Lato"/>
              </a:rPr>
              <a:t>Tether</a:t>
            </a:r>
            <a:endParaRPr sz="1200">
              <a:latin typeface="Lato"/>
              <a:ea typeface="Lato"/>
              <a:cs typeface="Lato"/>
              <a:sym typeface="Lato"/>
            </a:endParaRPr>
          </a:p>
        </p:txBody>
      </p:sp>
      <p:sp>
        <p:nvSpPr>
          <p:cNvPr id="484" name="Google Shape;484;p29"/>
          <p:cNvSpPr txBox="1"/>
          <p:nvPr/>
        </p:nvSpPr>
        <p:spPr>
          <a:xfrm>
            <a:off x="27600" y="2230400"/>
            <a:ext cx="1005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ato"/>
                <a:ea typeface="Lato"/>
                <a:cs typeface="Lato"/>
                <a:sym typeface="Lato"/>
              </a:rPr>
              <a:t>Earth Gravity</a:t>
            </a:r>
            <a:endParaRPr sz="1000">
              <a:latin typeface="Lato"/>
              <a:ea typeface="Lato"/>
              <a:cs typeface="Lato"/>
              <a:sym typeface="Lato"/>
            </a:endParaRPr>
          </a:p>
        </p:txBody>
      </p:sp>
      <p:sp>
        <p:nvSpPr>
          <p:cNvPr id="485" name="Google Shape;485;p29"/>
          <p:cNvSpPr txBox="1"/>
          <p:nvPr/>
        </p:nvSpPr>
        <p:spPr>
          <a:xfrm>
            <a:off x="27600" y="4059200"/>
            <a:ext cx="1005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ato"/>
                <a:ea typeface="Lato"/>
                <a:cs typeface="Lato"/>
                <a:sym typeface="Lato"/>
              </a:rPr>
              <a:t>Earth Gravity</a:t>
            </a:r>
            <a:endParaRPr sz="1000">
              <a:latin typeface="Lato"/>
              <a:ea typeface="Lato"/>
              <a:cs typeface="Lato"/>
              <a:sym typeface="Lato"/>
            </a:endParaRPr>
          </a:p>
        </p:txBody>
      </p:sp>
      <p:sp>
        <p:nvSpPr>
          <p:cNvPr id="486" name="Google Shape;486;p29"/>
          <p:cNvSpPr txBox="1"/>
          <p:nvPr/>
        </p:nvSpPr>
        <p:spPr>
          <a:xfrm>
            <a:off x="1833525" y="2267988"/>
            <a:ext cx="733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Lato"/>
                <a:ea typeface="Lato"/>
                <a:cs typeface="Lato"/>
                <a:sym typeface="Lato"/>
              </a:rPr>
              <a:t>Motor</a:t>
            </a:r>
            <a:endParaRPr sz="1200">
              <a:latin typeface="Lato"/>
              <a:ea typeface="Lato"/>
              <a:cs typeface="Lato"/>
              <a:sym typeface="Lato"/>
            </a:endParaRPr>
          </a:p>
        </p:txBody>
      </p:sp>
      <p:sp>
        <p:nvSpPr>
          <p:cNvPr id="487" name="Google Shape;487;p29"/>
          <p:cNvSpPr txBox="1"/>
          <p:nvPr/>
        </p:nvSpPr>
        <p:spPr>
          <a:xfrm>
            <a:off x="1093313" y="3745700"/>
            <a:ext cx="951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Lato"/>
                <a:ea typeface="Lato"/>
                <a:cs typeface="Lato"/>
                <a:sym typeface="Lato"/>
              </a:rPr>
              <a:t>Tether</a:t>
            </a:r>
            <a:endParaRPr sz="1200">
              <a:latin typeface="Lato"/>
              <a:ea typeface="Lato"/>
              <a:cs typeface="Lato"/>
              <a:sym typeface="Lato"/>
            </a:endParaRPr>
          </a:p>
        </p:txBody>
      </p:sp>
      <p:pic>
        <p:nvPicPr>
          <p:cNvPr id="488" name="Google Shape;488;p29"/>
          <p:cNvPicPr preferRelativeResize="0"/>
          <p:nvPr/>
        </p:nvPicPr>
        <p:blipFill rotWithShape="1">
          <a:blip r:embed="rId3">
            <a:alphaModFix amt="28000"/>
          </a:blip>
          <a:srcRect r="31623"/>
          <a:stretch/>
        </p:blipFill>
        <p:spPr>
          <a:xfrm rot="5400000">
            <a:off x="6029249" y="3244868"/>
            <a:ext cx="455206" cy="1395091"/>
          </a:xfrm>
          <a:prstGeom prst="rect">
            <a:avLst/>
          </a:prstGeom>
          <a:noFill/>
          <a:ln>
            <a:noFill/>
          </a:ln>
        </p:spPr>
      </p:pic>
      <p:sp>
        <p:nvSpPr>
          <p:cNvPr id="489" name="Google Shape;489;p29"/>
          <p:cNvSpPr/>
          <p:nvPr/>
        </p:nvSpPr>
        <p:spPr>
          <a:xfrm>
            <a:off x="5652170" y="4170001"/>
            <a:ext cx="1308900" cy="591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0" name="Google Shape;490;p29"/>
          <p:cNvCxnSpPr/>
          <p:nvPr/>
        </p:nvCxnSpPr>
        <p:spPr>
          <a:xfrm>
            <a:off x="5715316" y="4233978"/>
            <a:ext cx="0" cy="43500"/>
          </a:xfrm>
          <a:prstGeom prst="straightConnector1">
            <a:avLst/>
          </a:prstGeom>
          <a:noFill/>
          <a:ln w="9525" cap="flat" cmpd="sng">
            <a:solidFill>
              <a:schemeClr val="dk2"/>
            </a:solidFill>
            <a:prstDash val="solid"/>
            <a:round/>
            <a:headEnd type="none" w="med" len="med"/>
            <a:tailEnd type="none" w="med" len="med"/>
          </a:ln>
        </p:spPr>
      </p:cxnSp>
      <p:cxnSp>
        <p:nvCxnSpPr>
          <p:cNvPr id="491" name="Google Shape;491;p29"/>
          <p:cNvCxnSpPr/>
          <p:nvPr/>
        </p:nvCxnSpPr>
        <p:spPr>
          <a:xfrm>
            <a:off x="6871006" y="4233978"/>
            <a:ext cx="0" cy="43500"/>
          </a:xfrm>
          <a:prstGeom prst="straightConnector1">
            <a:avLst/>
          </a:prstGeom>
          <a:noFill/>
          <a:ln w="9525" cap="flat" cmpd="sng">
            <a:solidFill>
              <a:schemeClr val="dk2"/>
            </a:solidFill>
            <a:prstDash val="solid"/>
            <a:round/>
            <a:headEnd type="none" w="med" len="med"/>
            <a:tailEnd type="none" w="med" len="med"/>
          </a:ln>
        </p:spPr>
      </p:cxnSp>
      <p:sp>
        <p:nvSpPr>
          <p:cNvPr id="492" name="Google Shape;492;p29"/>
          <p:cNvSpPr/>
          <p:nvPr/>
        </p:nvSpPr>
        <p:spPr>
          <a:xfrm>
            <a:off x="5688584" y="4282383"/>
            <a:ext cx="53700" cy="591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9"/>
          <p:cNvSpPr/>
          <p:nvPr/>
        </p:nvSpPr>
        <p:spPr>
          <a:xfrm>
            <a:off x="6844273" y="4282383"/>
            <a:ext cx="53700" cy="591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9"/>
          <p:cNvSpPr/>
          <p:nvPr/>
        </p:nvSpPr>
        <p:spPr>
          <a:xfrm>
            <a:off x="5652170" y="4346359"/>
            <a:ext cx="1308900" cy="591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5" name="Google Shape;495;p29"/>
          <p:cNvCxnSpPr/>
          <p:nvPr/>
        </p:nvCxnSpPr>
        <p:spPr>
          <a:xfrm>
            <a:off x="5652170" y="4405527"/>
            <a:ext cx="0" cy="540600"/>
          </a:xfrm>
          <a:prstGeom prst="straightConnector1">
            <a:avLst/>
          </a:prstGeom>
          <a:noFill/>
          <a:ln w="38100" cap="flat" cmpd="sng">
            <a:solidFill>
              <a:schemeClr val="dk2"/>
            </a:solidFill>
            <a:prstDash val="solid"/>
            <a:round/>
            <a:headEnd type="none" w="med" len="med"/>
            <a:tailEnd type="none" w="med" len="med"/>
          </a:ln>
        </p:spPr>
      </p:cxnSp>
      <p:cxnSp>
        <p:nvCxnSpPr>
          <p:cNvPr id="496" name="Google Shape;496;p29"/>
          <p:cNvCxnSpPr/>
          <p:nvPr/>
        </p:nvCxnSpPr>
        <p:spPr>
          <a:xfrm>
            <a:off x="6954398" y="4405527"/>
            <a:ext cx="0" cy="540600"/>
          </a:xfrm>
          <a:prstGeom prst="straightConnector1">
            <a:avLst/>
          </a:prstGeom>
          <a:noFill/>
          <a:ln w="38100" cap="flat" cmpd="sng">
            <a:solidFill>
              <a:schemeClr val="dk2"/>
            </a:solidFill>
            <a:prstDash val="solid"/>
            <a:round/>
            <a:headEnd type="none" w="med" len="med"/>
            <a:tailEnd type="none" w="med" len="med"/>
          </a:ln>
        </p:spPr>
      </p:cxnSp>
      <p:sp>
        <p:nvSpPr>
          <p:cNvPr id="497" name="Google Shape;497;p29"/>
          <p:cNvSpPr/>
          <p:nvPr/>
        </p:nvSpPr>
        <p:spPr>
          <a:xfrm rot="5395429">
            <a:off x="5231313" y="3915325"/>
            <a:ext cx="676801" cy="543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8" name="Google Shape;498;p29"/>
          <p:cNvCxnSpPr/>
          <p:nvPr/>
        </p:nvCxnSpPr>
        <p:spPr>
          <a:xfrm>
            <a:off x="8159456" y="3772004"/>
            <a:ext cx="300" cy="482100"/>
          </a:xfrm>
          <a:prstGeom prst="straightConnector1">
            <a:avLst/>
          </a:prstGeom>
          <a:noFill/>
          <a:ln w="9525" cap="flat" cmpd="sng">
            <a:solidFill>
              <a:srgbClr val="FF0000"/>
            </a:solidFill>
            <a:prstDash val="solid"/>
            <a:round/>
            <a:headEnd type="none" w="med" len="med"/>
            <a:tailEnd type="triangle" w="med" len="med"/>
          </a:ln>
        </p:spPr>
      </p:cxnSp>
      <p:cxnSp>
        <p:nvCxnSpPr>
          <p:cNvPr id="499" name="Google Shape;499;p29"/>
          <p:cNvCxnSpPr>
            <a:endCxn id="500" idx="3"/>
          </p:cNvCxnSpPr>
          <p:nvPr/>
        </p:nvCxnSpPr>
        <p:spPr>
          <a:xfrm flipH="1">
            <a:off x="7690706" y="3779425"/>
            <a:ext cx="471600" cy="9300"/>
          </a:xfrm>
          <a:prstGeom prst="straightConnector1">
            <a:avLst/>
          </a:prstGeom>
          <a:noFill/>
          <a:ln w="9525" cap="flat" cmpd="sng">
            <a:solidFill>
              <a:srgbClr val="FF0000"/>
            </a:solidFill>
            <a:prstDash val="solid"/>
            <a:round/>
            <a:headEnd type="none" w="med" len="med"/>
            <a:tailEnd type="triangle" w="med" len="med"/>
          </a:ln>
        </p:spPr>
      </p:cxnSp>
      <p:sp>
        <p:nvSpPr>
          <p:cNvPr id="501" name="Google Shape;501;p29"/>
          <p:cNvSpPr txBox="1"/>
          <p:nvPr/>
        </p:nvSpPr>
        <p:spPr>
          <a:xfrm>
            <a:off x="7820444" y="4355075"/>
            <a:ext cx="678300" cy="246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a:latin typeface="Lato"/>
                <a:ea typeface="Lato"/>
                <a:cs typeface="Lato"/>
                <a:sym typeface="Lato"/>
              </a:rPr>
              <a:t>Direction of Earth Gravity</a:t>
            </a:r>
            <a:endParaRPr sz="800">
              <a:latin typeface="Lato"/>
              <a:ea typeface="Lato"/>
              <a:cs typeface="Lato"/>
              <a:sym typeface="Lato"/>
            </a:endParaRPr>
          </a:p>
        </p:txBody>
      </p:sp>
      <p:sp>
        <p:nvSpPr>
          <p:cNvPr id="500" name="Google Shape;500;p29"/>
          <p:cNvSpPr txBox="1"/>
          <p:nvPr/>
        </p:nvSpPr>
        <p:spPr>
          <a:xfrm>
            <a:off x="7120406" y="3604075"/>
            <a:ext cx="5703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a:latin typeface="Lato"/>
                <a:ea typeface="Lato"/>
                <a:cs typeface="Lato"/>
                <a:sym typeface="Lato"/>
              </a:rPr>
              <a:t>Direction of Simulated  Gravity</a:t>
            </a:r>
            <a:endParaRPr sz="800">
              <a:latin typeface="Lato"/>
              <a:ea typeface="Lato"/>
              <a:cs typeface="Lato"/>
              <a:sym typeface="Lato"/>
            </a:endParaRPr>
          </a:p>
        </p:txBody>
      </p:sp>
      <p:sp>
        <p:nvSpPr>
          <p:cNvPr id="502" name="Google Shape;502;p29"/>
          <p:cNvSpPr/>
          <p:nvPr/>
        </p:nvSpPr>
        <p:spPr>
          <a:xfrm rot="5400000">
            <a:off x="5440781" y="3953657"/>
            <a:ext cx="203400" cy="109800"/>
          </a:xfrm>
          <a:prstGeom prst="roundRect">
            <a:avLst>
              <a:gd name="adj" fmla="val 16667"/>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9"/>
          <p:cNvSpPr/>
          <p:nvPr/>
        </p:nvSpPr>
        <p:spPr>
          <a:xfrm rot="5435958">
            <a:off x="6199062" y="3957623"/>
            <a:ext cx="286816" cy="1020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4" name="Google Shape;504;p29"/>
          <p:cNvCxnSpPr>
            <a:stCxn id="503" idx="2"/>
            <a:endCxn id="502" idx="0"/>
          </p:cNvCxnSpPr>
          <p:nvPr/>
        </p:nvCxnSpPr>
        <p:spPr>
          <a:xfrm rot="10800000">
            <a:off x="5597269" y="4008623"/>
            <a:ext cx="694200" cy="0"/>
          </a:xfrm>
          <a:prstGeom prst="straightConnector1">
            <a:avLst/>
          </a:prstGeom>
          <a:noFill/>
          <a:ln w="9525" cap="flat" cmpd="sng">
            <a:solidFill>
              <a:schemeClr val="dk2"/>
            </a:solidFill>
            <a:prstDash val="solid"/>
            <a:round/>
            <a:headEnd type="none" w="med" len="med"/>
            <a:tailEnd type="none" w="med" len="med"/>
          </a:ln>
        </p:spPr>
      </p:cxnSp>
      <p:sp>
        <p:nvSpPr>
          <p:cNvPr id="505" name="Google Shape;505;p29"/>
          <p:cNvSpPr/>
          <p:nvPr/>
        </p:nvSpPr>
        <p:spPr>
          <a:xfrm>
            <a:off x="4966775" y="3388475"/>
            <a:ext cx="190500" cy="200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6" name="Google Shape;506;p29"/>
          <p:cNvCxnSpPr>
            <a:stCxn id="505" idx="7"/>
            <a:endCxn id="502" idx="2"/>
          </p:cNvCxnSpPr>
          <p:nvPr/>
        </p:nvCxnSpPr>
        <p:spPr>
          <a:xfrm>
            <a:off x="5129377" y="3417779"/>
            <a:ext cx="358200" cy="590700"/>
          </a:xfrm>
          <a:prstGeom prst="straightConnector1">
            <a:avLst/>
          </a:prstGeom>
          <a:noFill/>
          <a:ln w="9525" cap="flat" cmpd="sng">
            <a:solidFill>
              <a:schemeClr val="dk2"/>
            </a:solidFill>
            <a:prstDash val="solid"/>
            <a:round/>
            <a:headEnd type="none" w="med" len="med"/>
            <a:tailEnd type="none" w="med" len="med"/>
          </a:ln>
        </p:spPr>
      </p:cxnSp>
      <p:cxnSp>
        <p:nvCxnSpPr>
          <p:cNvPr id="507" name="Google Shape;507;p29"/>
          <p:cNvCxnSpPr>
            <a:stCxn id="505" idx="2"/>
            <a:endCxn id="508" idx="7"/>
          </p:cNvCxnSpPr>
          <p:nvPr/>
        </p:nvCxnSpPr>
        <p:spPr>
          <a:xfrm>
            <a:off x="4966775" y="3488525"/>
            <a:ext cx="3000" cy="520800"/>
          </a:xfrm>
          <a:prstGeom prst="straightConnector1">
            <a:avLst/>
          </a:prstGeom>
          <a:noFill/>
          <a:ln w="9525" cap="flat" cmpd="sng">
            <a:solidFill>
              <a:schemeClr val="dk2"/>
            </a:solidFill>
            <a:prstDash val="solid"/>
            <a:round/>
            <a:headEnd type="none" w="med" len="med"/>
            <a:tailEnd type="none" w="med" len="med"/>
          </a:ln>
        </p:spPr>
      </p:cxnSp>
      <p:sp>
        <p:nvSpPr>
          <p:cNvPr id="508" name="Google Shape;508;p29"/>
          <p:cNvSpPr/>
          <p:nvPr/>
        </p:nvSpPr>
        <p:spPr>
          <a:xfrm rot="-2700000">
            <a:off x="4771824" y="4091348"/>
            <a:ext cx="388202" cy="377171"/>
          </a:xfrm>
          <a:prstGeom prst="teardrop">
            <a:avLst>
              <a:gd name="adj" fmla="val 10000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9" name="Google Shape;509;p29"/>
          <p:cNvCxnSpPr/>
          <p:nvPr/>
        </p:nvCxnSpPr>
        <p:spPr>
          <a:xfrm rot="10800000">
            <a:off x="5271775" y="3640450"/>
            <a:ext cx="128400" cy="228600"/>
          </a:xfrm>
          <a:prstGeom prst="straightConnector1">
            <a:avLst/>
          </a:prstGeom>
          <a:noFill/>
          <a:ln w="9525" cap="flat" cmpd="sng">
            <a:solidFill>
              <a:schemeClr val="dk2"/>
            </a:solidFill>
            <a:prstDash val="solid"/>
            <a:round/>
            <a:headEnd type="none" w="med" len="med"/>
            <a:tailEnd type="triangle" w="med" len="med"/>
          </a:ln>
        </p:spPr>
      </p:cxnSp>
      <p:cxnSp>
        <p:nvCxnSpPr>
          <p:cNvPr id="510" name="Google Shape;510;p29"/>
          <p:cNvCxnSpPr>
            <a:endCxn id="511" idx="0"/>
          </p:cNvCxnSpPr>
          <p:nvPr/>
        </p:nvCxnSpPr>
        <p:spPr>
          <a:xfrm>
            <a:off x="4971662" y="4293200"/>
            <a:ext cx="0" cy="416100"/>
          </a:xfrm>
          <a:prstGeom prst="straightConnector1">
            <a:avLst/>
          </a:prstGeom>
          <a:noFill/>
          <a:ln w="9525" cap="flat" cmpd="sng">
            <a:solidFill>
              <a:schemeClr val="dk2"/>
            </a:solidFill>
            <a:prstDash val="solid"/>
            <a:round/>
            <a:headEnd type="none" w="med" len="med"/>
            <a:tailEnd type="triangle" w="med" len="med"/>
          </a:ln>
        </p:spPr>
      </p:cxnSp>
      <p:sp>
        <p:nvSpPr>
          <p:cNvPr id="512" name="Google Shape;512;p29"/>
          <p:cNvSpPr txBox="1"/>
          <p:nvPr/>
        </p:nvSpPr>
        <p:spPr>
          <a:xfrm>
            <a:off x="5821850" y="3738675"/>
            <a:ext cx="243600" cy="200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1</a:t>
            </a:r>
            <a:endParaRPr sz="1300" baseline="-25000">
              <a:latin typeface="Lato"/>
              <a:ea typeface="Lato"/>
              <a:cs typeface="Lato"/>
              <a:sym typeface="Lato"/>
            </a:endParaRPr>
          </a:p>
        </p:txBody>
      </p:sp>
      <p:sp>
        <p:nvSpPr>
          <p:cNvPr id="511" name="Google Shape;511;p29"/>
          <p:cNvSpPr txBox="1"/>
          <p:nvPr/>
        </p:nvSpPr>
        <p:spPr>
          <a:xfrm>
            <a:off x="4593212" y="4709300"/>
            <a:ext cx="756900" cy="18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a:latin typeface="Lato"/>
                <a:ea typeface="Lato"/>
                <a:cs typeface="Lato"/>
                <a:sym typeface="Lato"/>
              </a:rPr>
              <a:t>m</a:t>
            </a:r>
            <a:r>
              <a:rPr lang="en" sz="1200" baseline="-25000">
                <a:latin typeface="Lato"/>
                <a:ea typeface="Lato"/>
                <a:cs typeface="Lato"/>
                <a:sym typeface="Lato"/>
              </a:rPr>
              <a:t>sand</a:t>
            </a:r>
            <a:r>
              <a:rPr lang="en" sz="1200">
                <a:latin typeface="Lato"/>
                <a:ea typeface="Lato"/>
                <a:cs typeface="Lato"/>
                <a:sym typeface="Lato"/>
              </a:rPr>
              <a:t>g = F</a:t>
            </a:r>
            <a:r>
              <a:rPr lang="en" sz="1200" baseline="-25000">
                <a:latin typeface="Lato"/>
                <a:ea typeface="Lato"/>
                <a:cs typeface="Lato"/>
                <a:sym typeface="Lato"/>
              </a:rPr>
              <a:t>1</a:t>
            </a:r>
            <a:endParaRPr sz="1200" baseline="-25000">
              <a:latin typeface="Lato"/>
              <a:ea typeface="Lato"/>
              <a:cs typeface="Lato"/>
              <a:sym typeface="Lato"/>
            </a:endParaRPr>
          </a:p>
        </p:txBody>
      </p:sp>
      <p:sp>
        <p:nvSpPr>
          <p:cNvPr id="513" name="Google Shape;513;p29"/>
          <p:cNvSpPr txBox="1"/>
          <p:nvPr/>
        </p:nvSpPr>
        <p:spPr>
          <a:xfrm>
            <a:off x="4804487" y="4170025"/>
            <a:ext cx="397500" cy="107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700">
                <a:latin typeface="Lato"/>
                <a:ea typeface="Lato"/>
                <a:cs typeface="Lato"/>
                <a:sym typeface="Lato"/>
              </a:rPr>
              <a:t>Sandbag</a:t>
            </a:r>
            <a:endParaRPr sz="700">
              <a:latin typeface="Lato"/>
              <a:ea typeface="Lato"/>
              <a:cs typeface="Lato"/>
              <a:sym typeface="Lato"/>
            </a:endParaRPr>
          </a:p>
        </p:txBody>
      </p:sp>
      <p:cxnSp>
        <p:nvCxnSpPr>
          <p:cNvPr id="514" name="Google Shape;514;p29"/>
          <p:cNvCxnSpPr/>
          <p:nvPr/>
        </p:nvCxnSpPr>
        <p:spPr>
          <a:xfrm rot="10800000">
            <a:off x="5762250" y="4013050"/>
            <a:ext cx="285600" cy="0"/>
          </a:xfrm>
          <a:prstGeom prst="straightConnector1">
            <a:avLst/>
          </a:prstGeom>
          <a:noFill/>
          <a:ln w="9525" cap="flat" cmpd="sng">
            <a:solidFill>
              <a:schemeClr val="dk2"/>
            </a:solidFill>
            <a:prstDash val="solid"/>
            <a:round/>
            <a:headEnd type="none" w="med" len="med"/>
            <a:tailEnd type="triangle" w="med" len="med"/>
          </a:ln>
        </p:spPr>
      </p:cxnSp>
      <p:sp>
        <p:nvSpPr>
          <p:cNvPr id="515" name="Google Shape;515;p29"/>
          <p:cNvSpPr txBox="1"/>
          <p:nvPr/>
        </p:nvSpPr>
        <p:spPr>
          <a:xfrm>
            <a:off x="5319975" y="3440350"/>
            <a:ext cx="190500" cy="200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1</a:t>
            </a:r>
            <a:endParaRPr/>
          </a:p>
        </p:txBody>
      </p:sp>
      <p:sp>
        <p:nvSpPr>
          <p:cNvPr id="516" name="Google Shape;516;p2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30"/>
          <p:cNvPicPr preferRelativeResize="0"/>
          <p:nvPr/>
        </p:nvPicPr>
        <p:blipFill>
          <a:blip r:embed="rId3">
            <a:alphaModFix amt="28000"/>
          </a:blip>
          <a:stretch>
            <a:fillRect/>
          </a:stretch>
        </p:blipFill>
        <p:spPr>
          <a:xfrm rot="1402387" flipH="1">
            <a:off x="6476994" y="1763448"/>
            <a:ext cx="1005915" cy="2296605"/>
          </a:xfrm>
          <a:prstGeom prst="rect">
            <a:avLst/>
          </a:prstGeom>
          <a:noFill/>
          <a:ln>
            <a:noFill/>
          </a:ln>
        </p:spPr>
      </p:pic>
      <p:sp>
        <p:nvSpPr>
          <p:cNvPr id="522" name="Google Shape;522;p30"/>
          <p:cNvSpPr/>
          <p:nvPr/>
        </p:nvSpPr>
        <p:spPr>
          <a:xfrm>
            <a:off x="6912450" y="2732800"/>
            <a:ext cx="378300" cy="11247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0"/>
          <p:cNvSpPr txBox="1">
            <a:spLocks noGrp="1"/>
          </p:cNvSpPr>
          <p:nvPr>
            <p:ph type="body" idx="1"/>
          </p:nvPr>
        </p:nvSpPr>
        <p:spPr>
          <a:xfrm>
            <a:off x="727650" y="1469275"/>
            <a:ext cx="3910800" cy="2738100"/>
          </a:xfrm>
          <a:prstGeom prst="rect">
            <a:avLst/>
          </a:prstGeom>
        </p:spPr>
        <p:txBody>
          <a:bodyPr spcFirstLastPara="1" wrap="square" lIns="91425" tIns="91425" rIns="91425" bIns="91425" anchor="t" anchorCtr="0">
            <a:spAutoFit/>
          </a:bodyPr>
          <a:lstStyle/>
          <a:p>
            <a:pPr marL="457200" lvl="0" indent="-311150" algn="l" rtl="0">
              <a:lnSpc>
                <a:spcPct val="115000"/>
              </a:lnSpc>
              <a:spcBef>
                <a:spcPts val="1000"/>
              </a:spcBef>
              <a:spcAft>
                <a:spcPts val="0"/>
              </a:spcAft>
              <a:buSzPts val="1300"/>
              <a:buChar char="●"/>
            </a:pPr>
            <a:r>
              <a:rPr lang="en"/>
              <a:t>The tensioning system  is connected to a </a:t>
            </a:r>
            <a:r>
              <a:rPr lang="en">
                <a:highlight>
                  <a:srgbClr val="F1C232"/>
                </a:highlight>
              </a:rPr>
              <a:t>screw drive linear actuator</a:t>
            </a:r>
            <a:r>
              <a:rPr lang="en"/>
              <a:t>.</a:t>
            </a:r>
            <a:endParaRPr/>
          </a:p>
          <a:p>
            <a:pPr marL="457200" lvl="0" indent="-311150" algn="l" rtl="0">
              <a:lnSpc>
                <a:spcPct val="115000"/>
              </a:lnSpc>
              <a:spcBef>
                <a:spcPts val="1200"/>
              </a:spcBef>
              <a:spcAft>
                <a:spcPts val="0"/>
              </a:spcAft>
              <a:buSzPts val="1300"/>
              <a:buChar char="●"/>
            </a:pPr>
            <a:r>
              <a:rPr lang="en"/>
              <a:t>When the </a:t>
            </a:r>
            <a:r>
              <a:rPr lang="en">
                <a:solidFill>
                  <a:srgbClr val="1A1A1A"/>
                </a:solidFill>
                <a:highlight>
                  <a:srgbClr val="F538F5"/>
                </a:highlight>
              </a:rPr>
              <a:t>angle sensors</a:t>
            </a:r>
            <a:r>
              <a:rPr lang="en">
                <a:solidFill>
                  <a:srgbClr val="1A1A1A"/>
                </a:solidFill>
              </a:rPr>
              <a:t> </a:t>
            </a:r>
            <a:r>
              <a:rPr lang="en">
                <a:solidFill>
                  <a:srgbClr val="595959"/>
                </a:solidFill>
              </a:rPr>
              <a:t>and </a:t>
            </a:r>
            <a:r>
              <a:rPr lang="en">
                <a:solidFill>
                  <a:srgbClr val="1A1A1A"/>
                </a:solidFill>
                <a:highlight>
                  <a:schemeClr val="dk1"/>
                </a:highlight>
              </a:rPr>
              <a:t>accelerometer</a:t>
            </a:r>
            <a:r>
              <a:rPr lang="en">
                <a:solidFill>
                  <a:srgbClr val="595959"/>
                </a:solidFill>
                <a:highlight>
                  <a:schemeClr val="dk1"/>
                </a:highlight>
              </a:rPr>
              <a:t> </a:t>
            </a:r>
            <a:r>
              <a:rPr lang="en"/>
              <a:t>detect change in  𝛂 , 𝜷, and 𝛉, the </a:t>
            </a:r>
            <a:r>
              <a:rPr lang="en">
                <a:highlight>
                  <a:srgbClr val="F1C232"/>
                </a:highlight>
              </a:rPr>
              <a:t>actuators</a:t>
            </a:r>
            <a:r>
              <a:rPr lang="en"/>
              <a:t> will adjust the location of connection points to keep 𝛂=𝜷. </a:t>
            </a:r>
            <a:endParaRPr/>
          </a:p>
          <a:p>
            <a:pPr marL="457200" lvl="0" indent="-311150" algn="l" rtl="0">
              <a:lnSpc>
                <a:spcPct val="115000"/>
              </a:lnSpc>
              <a:spcBef>
                <a:spcPts val="1000"/>
              </a:spcBef>
              <a:spcAft>
                <a:spcPts val="1200"/>
              </a:spcAft>
              <a:buSzPts val="1300"/>
              <a:buChar char="●"/>
            </a:pPr>
            <a:r>
              <a:rPr lang="en"/>
              <a:t>Response time for the actuators determines whether force vector stays within </a:t>
            </a:r>
            <a:r>
              <a:rPr lang="en" b="1"/>
              <a:t>2° </a:t>
            </a:r>
            <a:r>
              <a:rPr lang="en"/>
              <a:t>of normal</a:t>
            </a:r>
            <a:br>
              <a:rPr lang="en"/>
            </a:br>
            <a:endParaRPr>
              <a:highlight>
                <a:srgbClr val="FFFF00"/>
              </a:highlight>
            </a:endParaRPr>
          </a:p>
        </p:txBody>
      </p:sp>
      <p:sp>
        <p:nvSpPr>
          <p:cNvPr id="524" name="Google Shape;524;p30"/>
          <p:cNvSpPr/>
          <p:nvPr/>
        </p:nvSpPr>
        <p:spPr>
          <a:xfrm rot="10794261">
            <a:off x="5507998" y="3869202"/>
            <a:ext cx="2875504" cy="154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0"/>
          <p:cNvSpPr txBox="1"/>
          <p:nvPr/>
        </p:nvSpPr>
        <p:spPr>
          <a:xfrm>
            <a:off x="6261636" y="3776663"/>
            <a:ext cx="1634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latin typeface="Lato"/>
                <a:ea typeface="Lato"/>
                <a:cs typeface="Lato"/>
                <a:sym typeface="Lato"/>
              </a:rPr>
              <a:t>Support Surface</a:t>
            </a:r>
            <a:endParaRPr sz="1100">
              <a:solidFill>
                <a:schemeClr val="lt1"/>
              </a:solidFill>
              <a:latin typeface="Lato"/>
              <a:ea typeface="Lato"/>
              <a:cs typeface="Lato"/>
              <a:sym typeface="Lato"/>
            </a:endParaRPr>
          </a:p>
        </p:txBody>
      </p:sp>
      <p:sp>
        <p:nvSpPr>
          <p:cNvPr id="526" name="Google Shape;526;p30"/>
          <p:cNvSpPr/>
          <p:nvPr/>
        </p:nvSpPr>
        <p:spPr>
          <a:xfrm rot="1231035">
            <a:off x="6953650" y="2619053"/>
            <a:ext cx="362921" cy="109832"/>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0"/>
          <p:cNvSpPr txBox="1"/>
          <p:nvPr/>
        </p:nvSpPr>
        <p:spPr>
          <a:xfrm rot="1231888">
            <a:off x="6863102" y="2520035"/>
            <a:ext cx="573104" cy="3078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Lato"/>
                <a:ea typeface="Lato"/>
                <a:cs typeface="Lato"/>
                <a:sym typeface="Lato"/>
              </a:rPr>
              <a:t>Harness</a:t>
            </a:r>
            <a:endParaRPr sz="800">
              <a:solidFill>
                <a:schemeClr val="lt1"/>
              </a:solidFill>
              <a:latin typeface="Lato"/>
              <a:ea typeface="Lato"/>
              <a:cs typeface="Lato"/>
              <a:sym typeface="Lato"/>
            </a:endParaRPr>
          </a:p>
        </p:txBody>
      </p:sp>
      <p:cxnSp>
        <p:nvCxnSpPr>
          <p:cNvPr id="528" name="Google Shape;528;p30"/>
          <p:cNvCxnSpPr/>
          <p:nvPr/>
        </p:nvCxnSpPr>
        <p:spPr>
          <a:xfrm>
            <a:off x="7304725" y="2728925"/>
            <a:ext cx="1645800" cy="1209600"/>
          </a:xfrm>
          <a:prstGeom prst="straightConnector1">
            <a:avLst/>
          </a:prstGeom>
          <a:noFill/>
          <a:ln w="9525" cap="flat" cmpd="sng">
            <a:solidFill>
              <a:schemeClr val="dk2"/>
            </a:solidFill>
            <a:prstDash val="solid"/>
            <a:round/>
            <a:headEnd type="none" w="med" len="med"/>
            <a:tailEnd type="none" w="med" len="med"/>
          </a:ln>
        </p:spPr>
      </p:cxnSp>
      <p:cxnSp>
        <p:nvCxnSpPr>
          <p:cNvPr id="529" name="Google Shape;529;p30"/>
          <p:cNvCxnSpPr/>
          <p:nvPr/>
        </p:nvCxnSpPr>
        <p:spPr>
          <a:xfrm flipH="1">
            <a:off x="5306500" y="2647950"/>
            <a:ext cx="1645800" cy="1206900"/>
          </a:xfrm>
          <a:prstGeom prst="straightConnector1">
            <a:avLst/>
          </a:prstGeom>
          <a:noFill/>
          <a:ln w="9525" cap="flat" cmpd="sng">
            <a:solidFill>
              <a:schemeClr val="dk2"/>
            </a:solidFill>
            <a:prstDash val="solid"/>
            <a:round/>
            <a:headEnd type="none" w="med" len="med"/>
            <a:tailEnd type="none" w="med" len="med"/>
          </a:ln>
        </p:spPr>
      </p:cxnSp>
      <p:cxnSp>
        <p:nvCxnSpPr>
          <p:cNvPr id="530" name="Google Shape;530;p30"/>
          <p:cNvCxnSpPr/>
          <p:nvPr/>
        </p:nvCxnSpPr>
        <p:spPr>
          <a:xfrm flipH="1">
            <a:off x="5963900" y="3060025"/>
            <a:ext cx="436800" cy="315300"/>
          </a:xfrm>
          <a:prstGeom prst="straightConnector1">
            <a:avLst/>
          </a:prstGeom>
          <a:noFill/>
          <a:ln w="9525" cap="flat" cmpd="sng">
            <a:solidFill>
              <a:schemeClr val="dk2"/>
            </a:solidFill>
            <a:prstDash val="solid"/>
            <a:round/>
            <a:headEnd type="none" w="med" len="med"/>
            <a:tailEnd type="triangle" w="med" len="med"/>
          </a:ln>
        </p:spPr>
      </p:cxnSp>
      <p:cxnSp>
        <p:nvCxnSpPr>
          <p:cNvPr id="531" name="Google Shape;531;p30"/>
          <p:cNvCxnSpPr/>
          <p:nvPr/>
        </p:nvCxnSpPr>
        <p:spPr>
          <a:xfrm>
            <a:off x="7726000" y="3038800"/>
            <a:ext cx="479100" cy="348900"/>
          </a:xfrm>
          <a:prstGeom prst="straightConnector1">
            <a:avLst/>
          </a:prstGeom>
          <a:noFill/>
          <a:ln w="9525" cap="flat" cmpd="sng">
            <a:solidFill>
              <a:schemeClr val="dk2"/>
            </a:solidFill>
            <a:prstDash val="solid"/>
            <a:round/>
            <a:headEnd type="none" w="med" len="med"/>
            <a:tailEnd type="triangle" w="med" len="med"/>
          </a:ln>
        </p:spPr>
      </p:cxnSp>
      <p:sp>
        <p:nvSpPr>
          <p:cNvPr id="532" name="Google Shape;532;p30"/>
          <p:cNvSpPr txBox="1"/>
          <p:nvPr/>
        </p:nvSpPr>
        <p:spPr>
          <a:xfrm>
            <a:off x="5901800" y="2877025"/>
            <a:ext cx="561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1</a:t>
            </a:r>
            <a:endParaRPr sz="1300" baseline="-25000">
              <a:latin typeface="Lato"/>
              <a:ea typeface="Lato"/>
              <a:cs typeface="Lato"/>
              <a:sym typeface="Lato"/>
            </a:endParaRPr>
          </a:p>
        </p:txBody>
      </p:sp>
      <p:sp>
        <p:nvSpPr>
          <p:cNvPr id="533" name="Google Shape;533;p30"/>
          <p:cNvSpPr txBox="1"/>
          <p:nvPr/>
        </p:nvSpPr>
        <p:spPr>
          <a:xfrm>
            <a:off x="7897200" y="2877025"/>
            <a:ext cx="561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2</a:t>
            </a:r>
            <a:endParaRPr sz="1300" baseline="-25000">
              <a:latin typeface="Lato"/>
              <a:ea typeface="Lato"/>
              <a:cs typeface="Lato"/>
              <a:sym typeface="Lato"/>
            </a:endParaRPr>
          </a:p>
        </p:txBody>
      </p:sp>
      <p:cxnSp>
        <p:nvCxnSpPr>
          <p:cNvPr id="534" name="Google Shape;534;p30"/>
          <p:cNvCxnSpPr/>
          <p:nvPr/>
        </p:nvCxnSpPr>
        <p:spPr>
          <a:xfrm>
            <a:off x="7976900" y="1834200"/>
            <a:ext cx="7800" cy="627300"/>
          </a:xfrm>
          <a:prstGeom prst="straightConnector1">
            <a:avLst/>
          </a:prstGeom>
          <a:noFill/>
          <a:ln w="9525" cap="flat" cmpd="sng">
            <a:solidFill>
              <a:srgbClr val="FF0000"/>
            </a:solidFill>
            <a:prstDash val="solid"/>
            <a:round/>
            <a:headEnd type="none" w="med" len="med"/>
            <a:tailEnd type="triangle" w="med" len="med"/>
          </a:ln>
        </p:spPr>
      </p:cxnSp>
      <p:sp>
        <p:nvSpPr>
          <p:cNvPr id="535" name="Google Shape;535;p30"/>
          <p:cNvSpPr txBox="1"/>
          <p:nvPr/>
        </p:nvSpPr>
        <p:spPr>
          <a:xfrm>
            <a:off x="7940588" y="1856100"/>
            <a:ext cx="1095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Simulated  Gravity</a:t>
            </a:r>
            <a:endParaRPr sz="800">
              <a:latin typeface="Lato"/>
              <a:ea typeface="Lato"/>
              <a:cs typeface="Lato"/>
              <a:sym typeface="Lato"/>
            </a:endParaRPr>
          </a:p>
        </p:txBody>
      </p:sp>
      <p:sp>
        <p:nvSpPr>
          <p:cNvPr id="536" name="Google Shape;536;p30"/>
          <p:cNvSpPr/>
          <p:nvPr/>
        </p:nvSpPr>
        <p:spPr>
          <a:xfrm>
            <a:off x="8698775" y="1345950"/>
            <a:ext cx="117900" cy="117900"/>
          </a:xfrm>
          <a:prstGeom prst="flowChartSummingJunction">
            <a:avLst/>
          </a:prstGeom>
          <a:solidFill>
            <a:schemeClr val="lt1"/>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0"/>
          <p:cNvSpPr txBox="1"/>
          <p:nvPr/>
        </p:nvSpPr>
        <p:spPr>
          <a:xfrm>
            <a:off x="7963448" y="1296700"/>
            <a:ext cx="887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Earth  Gravity</a:t>
            </a:r>
            <a:endParaRPr sz="800">
              <a:latin typeface="Lato"/>
              <a:ea typeface="Lato"/>
              <a:cs typeface="Lato"/>
              <a:sym typeface="Lato"/>
            </a:endParaRPr>
          </a:p>
        </p:txBody>
      </p:sp>
      <p:cxnSp>
        <p:nvCxnSpPr>
          <p:cNvPr id="538" name="Google Shape;538;p30"/>
          <p:cNvCxnSpPr/>
          <p:nvPr/>
        </p:nvCxnSpPr>
        <p:spPr>
          <a:xfrm>
            <a:off x="7095653" y="2741917"/>
            <a:ext cx="14400" cy="751500"/>
          </a:xfrm>
          <a:prstGeom prst="straightConnector1">
            <a:avLst/>
          </a:prstGeom>
          <a:noFill/>
          <a:ln w="19050" cap="flat" cmpd="sng">
            <a:solidFill>
              <a:srgbClr val="FF0000"/>
            </a:solidFill>
            <a:prstDash val="solid"/>
            <a:round/>
            <a:headEnd type="none" w="med" len="med"/>
            <a:tailEnd type="triangle" w="med" len="med"/>
          </a:ln>
        </p:spPr>
      </p:cxnSp>
      <p:sp>
        <p:nvSpPr>
          <p:cNvPr id="539" name="Google Shape;539;p30"/>
          <p:cNvSpPr txBox="1"/>
          <p:nvPr/>
        </p:nvSpPr>
        <p:spPr>
          <a:xfrm>
            <a:off x="7173375" y="3267075"/>
            <a:ext cx="2554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FF0000"/>
                </a:solidFill>
                <a:latin typeface="Lato"/>
                <a:ea typeface="Lato"/>
                <a:cs typeface="Lato"/>
                <a:sym typeface="Lato"/>
              </a:rPr>
              <a:t>F</a:t>
            </a:r>
            <a:r>
              <a:rPr lang="en" sz="1300" baseline="-25000">
                <a:solidFill>
                  <a:srgbClr val="FF0000"/>
                </a:solidFill>
                <a:latin typeface="Lato"/>
                <a:ea typeface="Lato"/>
                <a:cs typeface="Lato"/>
                <a:sym typeface="Lato"/>
              </a:rPr>
              <a:t>g </a:t>
            </a:r>
            <a:r>
              <a:rPr lang="en" sz="1300">
                <a:solidFill>
                  <a:srgbClr val="FF0000"/>
                </a:solidFill>
                <a:latin typeface="Lato"/>
                <a:ea typeface="Lato"/>
                <a:cs typeface="Lato"/>
                <a:sym typeface="Lato"/>
              </a:rPr>
              <a:t>= F</a:t>
            </a:r>
            <a:r>
              <a:rPr lang="en" sz="1300" baseline="-25000">
                <a:solidFill>
                  <a:srgbClr val="FF0000"/>
                </a:solidFill>
                <a:latin typeface="Lato"/>
                <a:ea typeface="Lato"/>
                <a:cs typeface="Lato"/>
                <a:sym typeface="Lato"/>
              </a:rPr>
              <a:t>1</a:t>
            </a:r>
            <a:r>
              <a:rPr lang="en" sz="1300">
                <a:solidFill>
                  <a:srgbClr val="FF0000"/>
                </a:solidFill>
                <a:latin typeface="Lato"/>
                <a:ea typeface="Lato"/>
                <a:cs typeface="Lato"/>
                <a:sym typeface="Lato"/>
              </a:rPr>
              <a:t>+F</a:t>
            </a:r>
            <a:r>
              <a:rPr lang="en" sz="1300" baseline="-25000">
                <a:solidFill>
                  <a:srgbClr val="FF0000"/>
                </a:solidFill>
                <a:latin typeface="Lato"/>
                <a:ea typeface="Lato"/>
                <a:cs typeface="Lato"/>
                <a:sym typeface="Lato"/>
              </a:rPr>
              <a:t>2</a:t>
            </a:r>
            <a:endParaRPr sz="1300" baseline="-25000">
              <a:solidFill>
                <a:srgbClr val="FF0000"/>
              </a:solidFill>
              <a:latin typeface="Lato"/>
              <a:ea typeface="Lato"/>
              <a:cs typeface="Lato"/>
              <a:sym typeface="Lato"/>
            </a:endParaRPr>
          </a:p>
        </p:txBody>
      </p:sp>
      <p:cxnSp>
        <p:nvCxnSpPr>
          <p:cNvPr id="540" name="Google Shape;540;p30"/>
          <p:cNvCxnSpPr/>
          <p:nvPr/>
        </p:nvCxnSpPr>
        <p:spPr>
          <a:xfrm rot="10800000">
            <a:off x="5060775" y="4154150"/>
            <a:ext cx="369000" cy="0"/>
          </a:xfrm>
          <a:prstGeom prst="straightConnector1">
            <a:avLst/>
          </a:prstGeom>
          <a:noFill/>
          <a:ln w="9525" cap="flat" cmpd="sng">
            <a:solidFill>
              <a:schemeClr val="dk2"/>
            </a:solidFill>
            <a:prstDash val="solid"/>
            <a:round/>
            <a:headEnd type="none" w="med" len="med"/>
            <a:tailEnd type="none" w="med" len="med"/>
          </a:ln>
        </p:spPr>
      </p:cxnSp>
      <p:sp>
        <p:nvSpPr>
          <p:cNvPr id="541" name="Google Shape;541;p30"/>
          <p:cNvSpPr txBox="1"/>
          <p:nvPr/>
        </p:nvSpPr>
        <p:spPr>
          <a:xfrm>
            <a:off x="5056113" y="4073175"/>
            <a:ext cx="3783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Lato"/>
                <a:ea typeface="Lato"/>
                <a:cs typeface="Lato"/>
                <a:sym typeface="Lato"/>
              </a:rPr>
              <a:t>dx</a:t>
            </a:r>
            <a:endParaRPr sz="500">
              <a:latin typeface="Lato"/>
              <a:ea typeface="Lato"/>
              <a:cs typeface="Lato"/>
              <a:sym typeface="Lato"/>
            </a:endParaRPr>
          </a:p>
        </p:txBody>
      </p:sp>
      <p:cxnSp>
        <p:nvCxnSpPr>
          <p:cNvPr id="542" name="Google Shape;542;p30"/>
          <p:cNvCxnSpPr/>
          <p:nvPr/>
        </p:nvCxnSpPr>
        <p:spPr>
          <a:xfrm rot="10800000">
            <a:off x="5060775" y="4111600"/>
            <a:ext cx="0" cy="45600"/>
          </a:xfrm>
          <a:prstGeom prst="straightConnector1">
            <a:avLst/>
          </a:prstGeom>
          <a:noFill/>
          <a:ln w="9525" cap="flat" cmpd="sng">
            <a:solidFill>
              <a:schemeClr val="dk2"/>
            </a:solidFill>
            <a:prstDash val="solid"/>
            <a:round/>
            <a:headEnd type="none" w="med" len="med"/>
            <a:tailEnd type="none" w="med" len="med"/>
          </a:ln>
        </p:spPr>
      </p:cxnSp>
      <p:cxnSp>
        <p:nvCxnSpPr>
          <p:cNvPr id="543" name="Google Shape;543;p30"/>
          <p:cNvCxnSpPr/>
          <p:nvPr/>
        </p:nvCxnSpPr>
        <p:spPr>
          <a:xfrm rot="10800000">
            <a:off x="5429775" y="4111600"/>
            <a:ext cx="0" cy="45600"/>
          </a:xfrm>
          <a:prstGeom prst="straightConnector1">
            <a:avLst/>
          </a:prstGeom>
          <a:noFill/>
          <a:ln w="9525" cap="flat" cmpd="sng">
            <a:solidFill>
              <a:schemeClr val="dk2"/>
            </a:solidFill>
            <a:prstDash val="solid"/>
            <a:round/>
            <a:headEnd type="none" w="med" len="med"/>
            <a:tailEnd type="none" w="med" len="med"/>
          </a:ln>
        </p:spPr>
      </p:cxnSp>
      <p:cxnSp>
        <p:nvCxnSpPr>
          <p:cNvPr id="544" name="Google Shape;544;p30"/>
          <p:cNvCxnSpPr/>
          <p:nvPr/>
        </p:nvCxnSpPr>
        <p:spPr>
          <a:xfrm>
            <a:off x="7106075" y="2728925"/>
            <a:ext cx="27300" cy="10500"/>
          </a:xfrm>
          <a:prstGeom prst="straightConnector1">
            <a:avLst/>
          </a:prstGeom>
          <a:noFill/>
          <a:ln w="9525" cap="flat" cmpd="sng">
            <a:solidFill>
              <a:schemeClr val="dk2"/>
            </a:solidFill>
            <a:prstDash val="solid"/>
            <a:round/>
            <a:headEnd type="none" w="med" len="med"/>
            <a:tailEnd type="none" w="med" len="med"/>
          </a:ln>
        </p:spPr>
      </p:cxnSp>
      <p:cxnSp>
        <p:nvCxnSpPr>
          <p:cNvPr id="545" name="Google Shape;545;p30"/>
          <p:cNvCxnSpPr/>
          <p:nvPr/>
        </p:nvCxnSpPr>
        <p:spPr>
          <a:xfrm>
            <a:off x="6551075" y="3861638"/>
            <a:ext cx="27300" cy="10500"/>
          </a:xfrm>
          <a:prstGeom prst="straightConnector1">
            <a:avLst/>
          </a:prstGeom>
          <a:noFill/>
          <a:ln w="9525" cap="flat" cmpd="sng">
            <a:solidFill>
              <a:schemeClr val="dk2"/>
            </a:solidFill>
            <a:prstDash val="solid"/>
            <a:round/>
            <a:headEnd type="none" w="med" len="med"/>
            <a:tailEnd type="none" w="med" len="med"/>
          </a:ln>
        </p:spPr>
      </p:cxnSp>
      <p:sp>
        <p:nvSpPr>
          <p:cNvPr id="546" name="Google Shape;546;p30"/>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Translation System Baseline Design</a:t>
            </a:r>
            <a:endParaRPr sz="2400"/>
          </a:p>
        </p:txBody>
      </p:sp>
      <p:cxnSp>
        <p:nvCxnSpPr>
          <p:cNvPr id="547" name="Google Shape;547;p30"/>
          <p:cNvCxnSpPr/>
          <p:nvPr/>
        </p:nvCxnSpPr>
        <p:spPr>
          <a:xfrm>
            <a:off x="7100375" y="2740950"/>
            <a:ext cx="9600" cy="1124700"/>
          </a:xfrm>
          <a:prstGeom prst="straightConnector1">
            <a:avLst/>
          </a:prstGeom>
          <a:noFill/>
          <a:ln w="9525" cap="flat" cmpd="sng">
            <a:solidFill>
              <a:schemeClr val="dk2"/>
            </a:solidFill>
            <a:prstDash val="dash"/>
            <a:round/>
            <a:headEnd type="none" w="med" len="med"/>
            <a:tailEnd type="none" w="med" len="med"/>
          </a:ln>
        </p:spPr>
      </p:cxnSp>
      <p:sp>
        <p:nvSpPr>
          <p:cNvPr id="548" name="Google Shape;548;p30"/>
          <p:cNvSpPr/>
          <p:nvPr/>
        </p:nvSpPr>
        <p:spPr>
          <a:xfrm rot="9742298">
            <a:off x="6790956" y="2469770"/>
            <a:ext cx="444787" cy="454901"/>
          </a:xfrm>
          <a:prstGeom prst="arc">
            <a:avLst>
              <a:gd name="adj1" fmla="val 16200000"/>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0"/>
          <p:cNvSpPr/>
          <p:nvPr/>
        </p:nvSpPr>
        <p:spPr>
          <a:xfrm rot="3900582">
            <a:off x="7047530" y="2900060"/>
            <a:ext cx="39056" cy="39310"/>
          </a:xfrm>
          <a:prstGeom prst="triangle">
            <a:avLst>
              <a:gd name="adj" fmla="val 50000"/>
            </a:avLst>
          </a:prstGeom>
          <a:solidFill>
            <a:srgbClr val="222222"/>
          </a:solidFill>
          <a:ln w="9525" cap="flat" cmpd="sng">
            <a:solidFill>
              <a:srgbClr val="2222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0"/>
          <p:cNvSpPr/>
          <p:nvPr/>
        </p:nvSpPr>
        <p:spPr>
          <a:xfrm rot="6077187">
            <a:off x="6964635" y="2529560"/>
            <a:ext cx="430730" cy="366629"/>
          </a:xfrm>
          <a:prstGeom prst="arc">
            <a:avLst>
              <a:gd name="adj1" fmla="val 16200000"/>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0"/>
          <p:cNvSpPr/>
          <p:nvPr/>
        </p:nvSpPr>
        <p:spPr>
          <a:xfrm rot="-4113136">
            <a:off x="7106312" y="2898270"/>
            <a:ext cx="36100" cy="33044"/>
          </a:xfrm>
          <a:prstGeom prst="triangle">
            <a:avLst>
              <a:gd name="adj" fmla="val 50000"/>
            </a:avLst>
          </a:prstGeom>
          <a:solidFill>
            <a:srgbClr val="222222"/>
          </a:solidFill>
          <a:ln w="9525" cap="flat" cmpd="sng">
            <a:solidFill>
              <a:srgbClr val="2222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txBox="1"/>
          <p:nvPr/>
        </p:nvSpPr>
        <p:spPr>
          <a:xfrm>
            <a:off x="6671213" y="2751650"/>
            <a:ext cx="363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𝛂</a:t>
            </a:r>
            <a:endParaRPr sz="1200">
              <a:latin typeface="Lato"/>
              <a:ea typeface="Lato"/>
              <a:cs typeface="Lato"/>
              <a:sym typeface="Lato"/>
            </a:endParaRPr>
          </a:p>
        </p:txBody>
      </p:sp>
      <p:sp>
        <p:nvSpPr>
          <p:cNvPr id="553" name="Google Shape;553;p30"/>
          <p:cNvSpPr txBox="1"/>
          <p:nvPr/>
        </p:nvSpPr>
        <p:spPr>
          <a:xfrm>
            <a:off x="7176125" y="2756750"/>
            <a:ext cx="363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𝜷</a:t>
            </a:r>
            <a:endParaRPr sz="1300">
              <a:latin typeface="Lato"/>
              <a:ea typeface="Lato"/>
              <a:cs typeface="Lato"/>
              <a:sym typeface="Lato"/>
            </a:endParaRPr>
          </a:p>
        </p:txBody>
      </p:sp>
      <p:cxnSp>
        <p:nvCxnSpPr>
          <p:cNvPr id="554" name="Google Shape;554;p30"/>
          <p:cNvCxnSpPr/>
          <p:nvPr/>
        </p:nvCxnSpPr>
        <p:spPr>
          <a:xfrm flipH="1">
            <a:off x="6656369" y="2536850"/>
            <a:ext cx="443700" cy="1200"/>
          </a:xfrm>
          <a:prstGeom prst="straightConnector1">
            <a:avLst/>
          </a:prstGeom>
          <a:noFill/>
          <a:ln w="9525" cap="flat" cmpd="sng">
            <a:solidFill>
              <a:schemeClr val="dk2"/>
            </a:solidFill>
            <a:prstDash val="solid"/>
            <a:round/>
            <a:headEnd type="none" w="med" len="med"/>
            <a:tailEnd type="none" w="med" len="med"/>
          </a:ln>
        </p:spPr>
      </p:cxnSp>
      <p:cxnSp>
        <p:nvCxnSpPr>
          <p:cNvPr id="555" name="Google Shape;555;p30"/>
          <p:cNvCxnSpPr/>
          <p:nvPr/>
        </p:nvCxnSpPr>
        <p:spPr>
          <a:xfrm rot="10800000">
            <a:off x="6661377" y="2543225"/>
            <a:ext cx="0" cy="45600"/>
          </a:xfrm>
          <a:prstGeom prst="straightConnector1">
            <a:avLst/>
          </a:prstGeom>
          <a:noFill/>
          <a:ln w="9525" cap="flat" cmpd="sng">
            <a:solidFill>
              <a:schemeClr val="dk2"/>
            </a:solidFill>
            <a:prstDash val="solid"/>
            <a:round/>
            <a:headEnd type="none" w="med" len="med"/>
            <a:tailEnd type="none" w="med" len="med"/>
          </a:ln>
        </p:spPr>
      </p:cxnSp>
      <p:cxnSp>
        <p:nvCxnSpPr>
          <p:cNvPr id="556" name="Google Shape;556;p30"/>
          <p:cNvCxnSpPr/>
          <p:nvPr/>
        </p:nvCxnSpPr>
        <p:spPr>
          <a:xfrm rot="10800000">
            <a:off x="7095644" y="2533200"/>
            <a:ext cx="0" cy="45600"/>
          </a:xfrm>
          <a:prstGeom prst="straightConnector1">
            <a:avLst/>
          </a:prstGeom>
          <a:noFill/>
          <a:ln w="9525" cap="flat" cmpd="sng">
            <a:solidFill>
              <a:schemeClr val="dk2"/>
            </a:solidFill>
            <a:prstDash val="solid"/>
            <a:round/>
            <a:headEnd type="none" w="med" len="med"/>
            <a:tailEnd type="none" w="med" len="med"/>
          </a:ln>
        </p:spPr>
      </p:cxnSp>
      <p:sp>
        <p:nvSpPr>
          <p:cNvPr id="557" name="Google Shape;557;p30"/>
          <p:cNvSpPr txBox="1"/>
          <p:nvPr/>
        </p:nvSpPr>
        <p:spPr>
          <a:xfrm>
            <a:off x="6605530" y="2298525"/>
            <a:ext cx="5454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Lato"/>
                <a:ea typeface="Lato"/>
                <a:cs typeface="Lato"/>
                <a:sym typeface="Lato"/>
              </a:rPr>
              <a:t>dx</a:t>
            </a:r>
            <a:endParaRPr sz="500">
              <a:latin typeface="Lato"/>
              <a:ea typeface="Lato"/>
              <a:cs typeface="Lato"/>
              <a:sym typeface="Lato"/>
            </a:endParaRPr>
          </a:p>
        </p:txBody>
      </p:sp>
      <p:sp>
        <p:nvSpPr>
          <p:cNvPr id="558" name="Google Shape;558;p30"/>
          <p:cNvSpPr txBox="1"/>
          <p:nvPr/>
        </p:nvSpPr>
        <p:spPr>
          <a:xfrm>
            <a:off x="6833350" y="3620750"/>
            <a:ext cx="378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±2°</a:t>
            </a:r>
            <a:endParaRPr sz="900">
              <a:latin typeface="Lato"/>
              <a:ea typeface="Lato"/>
              <a:cs typeface="Lato"/>
              <a:sym typeface="Lato"/>
            </a:endParaRPr>
          </a:p>
        </p:txBody>
      </p:sp>
      <p:sp>
        <p:nvSpPr>
          <p:cNvPr id="559" name="Google Shape;559;p30"/>
          <p:cNvSpPr/>
          <p:nvPr/>
        </p:nvSpPr>
        <p:spPr>
          <a:xfrm>
            <a:off x="4813923" y="3808600"/>
            <a:ext cx="739748" cy="269353"/>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560" name="Google Shape;560;p30"/>
          <p:cNvSpPr/>
          <p:nvPr/>
        </p:nvSpPr>
        <p:spPr>
          <a:xfrm>
            <a:off x="4885590" y="3861831"/>
            <a:ext cx="596417" cy="25008"/>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561" name="Google Shape;561;p30"/>
          <p:cNvSpPr/>
          <p:nvPr/>
        </p:nvSpPr>
        <p:spPr>
          <a:xfrm>
            <a:off x="5243938" y="3811409"/>
            <a:ext cx="227400" cy="957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2" name="Google Shape;562;p30"/>
          <p:cNvCxnSpPr/>
          <p:nvPr/>
        </p:nvCxnSpPr>
        <p:spPr>
          <a:xfrm flipH="1">
            <a:off x="5212019" y="3862580"/>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63" name="Google Shape;563;p30"/>
          <p:cNvCxnSpPr/>
          <p:nvPr/>
        </p:nvCxnSpPr>
        <p:spPr>
          <a:xfrm flipH="1">
            <a:off x="5189305" y="3862580"/>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64" name="Google Shape;564;p30"/>
          <p:cNvCxnSpPr/>
          <p:nvPr/>
        </p:nvCxnSpPr>
        <p:spPr>
          <a:xfrm flipH="1">
            <a:off x="5162847" y="3862580"/>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65" name="Google Shape;565;p30"/>
          <p:cNvCxnSpPr/>
          <p:nvPr/>
        </p:nvCxnSpPr>
        <p:spPr>
          <a:xfrm flipH="1">
            <a:off x="5141154" y="3862586"/>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66" name="Google Shape;566;p30"/>
          <p:cNvCxnSpPr/>
          <p:nvPr/>
        </p:nvCxnSpPr>
        <p:spPr>
          <a:xfrm flipH="1">
            <a:off x="5119461" y="3862586"/>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67" name="Google Shape;567;p30"/>
          <p:cNvCxnSpPr/>
          <p:nvPr/>
        </p:nvCxnSpPr>
        <p:spPr>
          <a:xfrm flipH="1">
            <a:off x="5097769" y="3862586"/>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68" name="Google Shape;568;p30"/>
          <p:cNvCxnSpPr/>
          <p:nvPr/>
        </p:nvCxnSpPr>
        <p:spPr>
          <a:xfrm flipH="1">
            <a:off x="4996016" y="3862555"/>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69" name="Google Shape;569;p30"/>
          <p:cNvCxnSpPr/>
          <p:nvPr/>
        </p:nvCxnSpPr>
        <p:spPr>
          <a:xfrm flipH="1">
            <a:off x="4969557" y="3862555"/>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70" name="Google Shape;570;p30"/>
          <p:cNvCxnSpPr/>
          <p:nvPr/>
        </p:nvCxnSpPr>
        <p:spPr>
          <a:xfrm flipH="1">
            <a:off x="4947865" y="3862561"/>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71" name="Google Shape;571;p30"/>
          <p:cNvCxnSpPr/>
          <p:nvPr/>
        </p:nvCxnSpPr>
        <p:spPr>
          <a:xfrm flipH="1">
            <a:off x="4926172" y="3862561"/>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72" name="Google Shape;572;p30"/>
          <p:cNvCxnSpPr/>
          <p:nvPr/>
        </p:nvCxnSpPr>
        <p:spPr>
          <a:xfrm flipH="1">
            <a:off x="4904479" y="3862561"/>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73" name="Google Shape;573;p30"/>
          <p:cNvCxnSpPr/>
          <p:nvPr/>
        </p:nvCxnSpPr>
        <p:spPr>
          <a:xfrm flipH="1">
            <a:off x="5019633" y="3862549"/>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74" name="Google Shape;574;p30"/>
          <p:cNvCxnSpPr/>
          <p:nvPr/>
        </p:nvCxnSpPr>
        <p:spPr>
          <a:xfrm flipH="1">
            <a:off x="5043708" y="3862567"/>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75" name="Google Shape;575;p30"/>
          <p:cNvCxnSpPr/>
          <p:nvPr/>
        </p:nvCxnSpPr>
        <p:spPr>
          <a:xfrm flipH="1">
            <a:off x="5065855" y="3862567"/>
            <a:ext cx="14100" cy="23700"/>
          </a:xfrm>
          <a:prstGeom prst="straightConnector1">
            <a:avLst/>
          </a:prstGeom>
          <a:noFill/>
          <a:ln w="9525" cap="flat" cmpd="sng">
            <a:solidFill>
              <a:schemeClr val="dk2"/>
            </a:solidFill>
            <a:prstDash val="solid"/>
            <a:round/>
            <a:headEnd type="none" w="med" len="med"/>
            <a:tailEnd type="none" w="med" len="med"/>
          </a:ln>
        </p:spPr>
      </p:cxnSp>
      <p:sp>
        <p:nvSpPr>
          <p:cNvPr id="576" name="Google Shape;576;p30"/>
          <p:cNvSpPr/>
          <p:nvPr/>
        </p:nvSpPr>
        <p:spPr>
          <a:xfrm>
            <a:off x="8345773" y="3850975"/>
            <a:ext cx="739748" cy="269353"/>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577" name="Google Shape;577;p30"/>
          <p:cNvSpPr/>
          <p:nvPr/>
        </p:nvSpPr>
        <p:spPr>
          <a:xfrm>
            <a:off x="8417440" y="3904206"/>
            <a:ext cx="596417" cy="25008"/>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578" name="Google Shape;578;p30"/>
          <p:cNvSpPr/>
          <p:nvPr/>
        </p:nvSpPr>
        <p:spPr>
          <a:xfrm>
            <a:off x="8775788" y="3853784"/>
            <a:ext cx="227400" cy="957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9" name="Google Shape;579;p30"/>
          <p:cNvCxnSpPr/>
          <p:nvPr/>
        </p:nvCxnSpPr>
        <p:spPr>
          <a:xfrm flipH="1">
            <a:off x="8743869" y="3904955"/>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80" name="Google Shape;580;p30"/>
          <p:cNvCxnSpPr/>
          <p:nvPr/>
        </p:nvCxnSpPr>
        <p:spPr>
          <a:xfrm flipH="1">
            <a:off x="8721155" y="3904955"/>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81" name="Google Shape;581;p30"/>
          <p:cNvCxnSpPr/>
          <p:nvPr/>
        </p:nvCxnSpPr>
        <p:spPr>
          <a:xfrm flipH="1">
            <a:off x="8694697" y="3904955"/>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82" name="Google Shape;582;p30"/>
          <p:cNvCxnSpPr/>
          <p:nvPr/>
        </p:nvCxnSpPr>
        <p:spPr>
          <a:xfrm flipH="1">
            <a:off x="8673004" y="3904961"/>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83" name="Google Shape;583;p30"/>
          <p:cNvCxnSpPr/>
          <p:nvPr/>
        </p:nvCxnSpPr>
        <p:spPr>
          <a:xfrm flipH="1">
            <a:off x="8651311" y="3904961"/>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84" name="Google Shape;584;p30"/>
          <p:cNvCxnSpPr/>
          <p:nvPr/>
        </p:nvCxnSpPr>
        <p:spPr>
          <a:xfrm flipH="1">
            <a:off x="8629619" y="3904961"/>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85" name="Google Shape;585;p30"/>
          <p:cNvCxnSpPr/>
          <p:nvPr/>
        </p:nvCxnSpPr>
        <p:spPr>
          <a:xfrm flipH="1">
            <a:off x="8527866" y="3904930"/>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86" name="Google Shape;586;p30"/>
          <p:cNvCxnSpPr/>
          <p:nvPr/>
        </p:nvCxnSpPr>
        <p:spPr>
          <a:xfrm flipH="1">
            <a:off x="8501407" y="3904930"/>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87" name="Google Shape;587;p30"/>
          <p:cNvCxnSpPr/>
          <p:nvPr/>
        </p:nvCxnSpPr>
        <p:spPr>
          <a:xfrm flipH="1">
            <a:off x="8479715" y="3904936"/>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88" name="Google Shape;588;p30"/>
          <p:cNvCxnSpPr/>
          <p:nvPr/>
        </p:nvCxnSpPr>
        <p:spPr>
          <a:xfrm flipH="1">
            <a:off x="8458022" y="3904936"/>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89" name="Google Shape;589;p30"/>
          <p:cNvCxnSpPr/>
          <p:nvPr/>
        </p:nvCxnSpPr>
        <p:spPr>
          <a:xfrm flipH="1">
            <a:off x="8436329" y="3904936"/>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90" name="Google Shape;590;p30"/>
          <p:cNvCxnSpPr/>
          <p:nvPr/>
        </p:nvCxnSpPr>
        <p:spPr>
          <a:xfrm flipH="1">
            <a:off x="8551483" y="3904924"/>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91" name="Google Shape;591;p30"/>
          <p:cNvCxnSpPr/>
          <p:nvPr/>
        </p:nvCxnSpPr>
        <p:spPr>
          <a:xfrm flipH="1">
            <a:off x="8575558" y="3904942"/>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92" name="Google Shape;592;p30"/>
          <p:cNvCxnSpPr/>
          <p:nvPr/>
        </p:nvCxnSpPr>
        <p:spPr>
          <a:xfrm flipH="1">
            <a:off x="8597705" y="3904942"/>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593" name="Google Shape;593;p30"/>
          <p:cNvCxnSpPr/>
          <p:nvPr/>
        </p:nvCxnSpPr>
        <p:spPr>
          <a:xfrm rot="10800000">
            <a:off x="8648375" y="4232250"/>
            <a:ext cx="369000" cy="0"/>
          </a:xfrm>
          <a:prstGeom prst="straightConnector1">
            <a:avLst/>
          </a:prstGeom>
          <a:noFill/>
          <a:ln w="9525" cap="flat" cmpd="sng">
            <a:solidFill>
              <a:schemeClr val="dk2"/>
            </a:solidFill>
            <a:prstDash val="solid"/>
            <a:round/>
            <a:headEnd type="none" w="med" len="med"/>
            <a:tailEnd type="none" w="med" len="med"/>
          </a:ln>
        </p:spPr>
      </p:cxnSp>
      <p:sp>
        <p:nvSpPr>
          <p:cNvPr id="594" name="Google Shape;594;p30"/>
          <p:cNvSpPr txBox="1"/>
          <p:nvPr/>
        </p:nvSpPr>
        <p:spPr>
          <a:xfrm>
            <a:off x="8643713" y="4151275"/>
            <a:ext cx="3783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Lato"/>
                <a:ea typeface="Lato"/>
                <a:cs typeface="Lato"/>
                <a:sym typeface="Lato"/>
              </a:rPr>
              <a:t>dx</a:t>
            </a:r>
            <a:endParaRPr sz="500">
              <a:latin typeface="Lato"/>
              <a:ea typeface="Lato"/>
              <a:cs typeface="Lato"/>
              <a:sym typeface="Lato"/>
            </a:endParaRPr>
          </a:p>
        </p:txBody>
      </p:sp>
      <p:cxnSp>
        <p:nvCxnSpPr>
          <p:cNvPr id="595" name="Google Shape;595;p30"/>
          <p:cNvCxnSpPr/>
          <p:nvPr/>
        </p:nvCxnSpPr>
        <p:spPr>
          <a:xfrm rot="10800000">
            <a:off x="8648375" y="4189700"/>
            <a:ext cx="0" cy="45600"/>
          </a:xfrm>
          <a:prstGeom prst="straightConnector1">
            <a:avLst/>
          </a:prstGeom>
          <a:noFill/>
          <a:ln w="9525" cap="flat" cmpd="sng">
            <a:solidFill>
              <a:schemeClr val="dk2"/>
            </a:solidFill>
            <a:prstDash val="solid"/>
            <a:round/>
            <a:headEnd type="none" w="med" len="med"/>
            <a:tailEnd type="none" w="med" len="med"/>
          </a:ln>
        </p:spPr>
      </p:cxnSp>
      <p:cxnSp>
        <p:nvCxnSpPr>
          <p:cNvPr id="596" name="Google Shape;596;p30"/>
          <p:cNvCxnSpPr/>
          <p:nvPr/>
        </p:nvCxnSpPr>
        <p:spPr>
          <a:xfrm rot="10800000">
            <a:off x="9017375" y="4189700"/>
            <a:ext cx="0" cy="45600"/>
          </a:xfrm>
          <a:prstGeom prst="straightConnector1">
            <a:avLst/>
          </a:prstGeom>
          <a:noFill/>
          <a:ln w="9525" cap="flat" cmpd="sng">
            <a:solidFill>
              <a:schemeClr val="dk2"/>
            </a:solidFill>
            <a:prstDash val="solid"/>
            <a:round/>
            <a:headEnd type="none" w="med" len="med"/>
            <a:tailEnd type="none" w="med" len="med"/>
          </a:ln>
        </p:spPr>
      </p:cxnSp>
      <p:pic>
        <p:nvPicPr>
          <p:cNvPr id="597" name="Google Shape;597;p30"/>
          <p:cNvPicPr preferRelativeResize="0"/>
          <p:nvPr/>
        </p:nvPicPr>
        <p:blipFill>
          <a:blip r:embed="rId4">
            <a:alphaModFix/>
          </a:blip>
          <a:stretch>
            <a:fillRect/>
          </a:stretch>
        </p:blipFill>
        <p:spPr>
          <a:xfrm>
            <a:off x="276525" y="3876350"/>
            <a:ext cx="2257447" cy="1209600"/>
          </a:xfrm>
          <a:prstGeom prst="rect">
            <a:avLst/>
          </a:prstGeom>
          <a:noFill/>
          <a:ln>
            <a:noFill/>
          </a:ln>
        </p:spPr>
      </p:pic>
      <p:sp>
        <p:nvSpPr>
          <p:cNvPr id="598" name="Google Shape;598;p30"/>
          <p:cNvSpPr/>
          <p:nvPr/>
        </p:nvSpPr>
        <p:spPr>
          <a:xfrm>
            <a:off x="5290050" y="3733800"/>
            <a:ext cx="135200" cy="58227"/>
          </a:xfrm>
          <a:custGeom>
            <a:avLst/>
            <a:gdLst/>
            <a:ahLst/>
            <a:cxnLst/>
            <a:rect l="l" t="t" r="r" b="b"/>
            <a:pathLst>
              <a:path w="5041" h="3625" extrusionOk="0">
                <a:moveTo>
                  <a:pt x="0" y="3625"/>
                </a:moveTo>
                <a:lnTo>
                  <a:pt x="2549" y="3625"/>
                </a:lnTo>
                <a:lnTo>
                  <a:pt x="4815" y="680"/>
                </a:lnTo>
                <a:lnTo>
                  <a:pt x="5041" y="0"/>
                </a:lnTo>
              </a:path>
            </a:pathLst>
          </a:custGeom>
          <a:noFill/>
          <a:ln w="28575" cap="flat" cmpd="sng">
            <a:solidFill>
              <a:srgbClr val="FF00FF"/>
            </a:solidFill>
            <a:prstDash val="solid"/>
            <a:round/>
            <a:headEnd type="none" w="med" len="med"/>
            <a:tailEnd type="none" w="med" len="med"/>
          </a:ln>
        </p:spPr>
      </p:sp>
      <p:sp>
        <p:nvSpPr>
          <p:cNvPr id="599" name="Google Shape;599;p30"/>
          <p:cNvSpPr/>
          <p:nvPr/>
        </p:nvSpPr>
        <p:spPr>
          <a:xfrm flipH="1">
            <a:off x="8768656" y="3776675"/>
            <a:ext cx="148369" cy="58227"/>
          </a:xfrm>
          <a:custGeom>
            <a:avLst/>
            <a:gdLst/>
            <a:ahLst/>
            <a:cxnLst/>
            <a:rect l="l" t="t" r="r" b="b"/>
            <a:pathLst>
              <a:path w="5041" h="3625" extrusionOk="0">
                <a:moveTo>
                  <a:pt x="0" y="3625"/>
                </a:moveTo>
                <a:lnTo>
                  <a:pt x="2549" y="3625"/>
                </a:lnTo>
                <a:lnTo>
                  <a:pt x="4815" y="680"/>
                </a:lnTo>
                <a:lnTo>
                  <a:pt x="5041" y="0"/>
                </a:lnTo>
              </a:path>
            </a:pathLst>
          </a:custGeom>
          <a:noFill/>
          <a:ln w="28575" cap="flat" cmpd="sng">
            <a:solidFill>
              <a:srgbClr val="FF00FF"/>
            </a:solidFill>
            <a:prstDash val="solid"/>
            <a:round/>
            <a:headEnd type="none" w="med" len="med"/>
            <a:tailEnd type="none" w="med" len="med"/>
          </a:ln>
        </p:spPr>
      </p:sp>
      <p:sp>
        <p:nvSpPr>
          <p:cNvPr id="600" name="Google Shape;600;p30"/>
          <p:cNvSpPr txBox="1"/>
          <p:nvPr/>
        </p:nvSpPr>
        <p:spPr>
          <a:xfrm>
            <a:off x="1692125" y="4547050"/>
            <a:ext cx="2012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Screw drive</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linear actuator</a:t>
            </a:r>
            <a:endParaRPr>
              <a:latin typeface="Lato"/>
              <a:ea typeface="Lato"/>
              <a:cs typeface="Lato"/>
              <a:sym typeface="Lato"/>
            </a:endParaRPr>
          </a:p>
        </p:txBody>
      </p:sp>
      <p:sp>
        <p:nvSpPr>
          <p:cNvPr id="601" name="Google Shape;601;p3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cxnSp>
        <p:nvCxnSpPr>
          <p:cNvPr id="602" name="Google Shape;602;p30"/>
          <p:cNvCxnSpPr/>
          <p:nvPr/>
        </p:nvCxnSpPr>
        <p:spPr>
          <a:xfrm>
            <a:off x="6643175" y="2740950"/>
            <a:ext cx="9600" cy="1124700"/>
          </a:xfrm>
          <a:prstGeom prst="straightConnector1">
            <a:avLst/>
          </a:prstGeom>
          <a:noFill/>
          <a:ln w="9525" cap="flat" cmpd="sng">
            <a:solidFill>
              <a:schemeClr val="dk2"/>
            </a:solidFill>
            <a:prstDash val="dash"/>
            <a:round/>
            <a:headEnd type="none" w="med" len="med"/>
            <a:tailEnd type="none" w="med" len="med"/>
          </a:ln>
        </p:spPr>
      </p:cxnSp>
      <p:cxnSp>
        <p:nvCxnSpPr>
          <p:cNvPr id="603" name="Google Shape;603;p30"/>
          <p:cNvCxnSpPr/>
          <p:nvPr/>
        </p:nvCxnSpPr>
        <p:spPr>
          <a:xfrm flipH="1">
            <a:off x="6660175" y="2752925"/>
            <a:ext cx="428700" cy="1113900"/>
          </a:xfrm>
          <a:prstGeom prst="straightConnector1">
            <a:avLst/>
          </a:prstGeom>
          <a:noFill/>
          <a:ln w="9525" cap="flat" cmpd="sng">
            <a:solidFill>
              <a:schemeClr val="dk2"/>
            </a:solidFill>
            <a:prstDash val="dash"/>
            <a:round/>
            <a:headEnd type="none" w="med" len="med"/>
            <a:tailEnd type="none" w="med" len="med"/>
          </a:ln>
        </p:spPr>
      </p:cxnSp>
      <p:sp>
        <p:nvSpPr>
          <p:cNvPr id="604" name="Google Shape;604;p30"/>
          <p:cNvSpPr txBox="1"/>
          <p:nvPr/>
        </p:nvSpPr>
        <p:spPr>
          <a:xfrm>
            <a:off x="6581225" y="3281875"/>
            <a:ext cx="411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𝛉</a:t>
            </a:r>
            <a:endParaRPr sz="1300">
              <a:latin typeface="Lato"/>
              <a:ea typeface="Lato"/>
              <a:cs typeface="Lato"/>
              <a:sym typeface="Lato"/>
            </a:endParaRPr>
          </a:p>
        </p:txBody>
      </p:sp>
      <p:sp>
        <p:nvSpPr>
          <p:cNvPr id="605" name="Google Shape;605;p30"/>
          <p:cNvSpPr/>
          <p:nvPr/>
        </p:nvSpPr>
        <p:spPr>
          <a:xfrm rot="1031244">
            <a:off x="6653856" y="3574522"/>
            <a:ext cx="119160" cy="29562"/>
          </a:xfrm>
          <a:custGeom>
            <a:avLst/>
            <a:gdLst/>
            <a:ahLst/>
            <a:cxnLst/>
            <a:rect l="l" t="t" r="r" b="b"/>
            <a:pathLst>
              <a:path w="3772" h="607" extrusionOk="0">
                <a:moveTo>
                  <a:pt x="0" y="607"/>
                </a:moveTo>
                <a:cubicBezTo>
                  <a:pt x="1046" y="-91"/>
                  <a:pt x="2883" y="-282"/>
                  <a:pt x="3772" y="607"/>
                </a:cubicBezTo>
              </a:path>
            </a:pathLst>
          </a:custGeom>
          <a:noFill/>
          <a:ln w="9525" cap="flat" cmpd="sng">
            <a:solidFill>
              <a:schemeClr val="dk2"/>
            </a:solidFill>
            <a:prstDash val="solid"/>
            <a:round/>
            <a:headEnd type="none" w="med" len="med"/>
            <a:tailEnd type="none" w="med" len="med"/>
          </a:ln>
        </p:spPr>
      </p:sp>
      <p:sp>
        <p:nvSpPr>
          <p:cNvPr id="606" name="Google Shape;606;p30"/>
          <p:cNvSpPr/>
          <p:nvPr/>
        </p:nvSpPr>
        <p:spPr>
          <a:xfrm>
            <a:off x="7138900" y="2518175"/>
            <a:ext cx="82200" cy="957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7" name="Google Shape;607;p30"/>
          <p:cNvCxnSpPr/>
          <p:nvPr/>
        </p:nvCxnSpPr>
        <p:spPr>
          <a:xfrm rot="10800000">
            <a:off x="6801300" y="1933613"/>
            <a:ext cx="357300" cy="604800"/>
          </a:xfrm>
          <a:prstGeom prst="straightConnector1">
            <a:avLst/>
          </a:prstGeom>
          <a:noFill/>
          <a:ln w="9525" cap="flat" cmpd="sng">
            <a:solidFill>
              <a:schemeClr val="dk1"/>
            </a:solidFill>
            <a:prstDash val="solid"/>
            <a:round/>
            <a:headEnd type="none" w="med" len="med"/>
            <a:tailEnd type="none" w="med" len="med"/>
          </a:ln>
        </p:spPr>
      </p:cxnSp>
      <p:sp>
        <p:nvSpPr>
          <p:cNvPr id="608" name="Google Shape;608;p30"/>
          <p:cNvSpPr txBox="1"/>
          <p:nvPr/>
        </p:nvSpPr>
        <p:spPr>
          <a:xfrm>
            <a:off x="6062700" y="1709588"/>
            <a:ext cx="873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Accelerometer</a:t>
            </a:r>
            <a:endParaRPr sz="800">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31"/>
          <p:cNvSpPr txBox="1">
            <a:spLocks noGrp="1"/>
          </p:cNvSpPr>
          <p:nvPr>
            <p:ph type="body" idx="1"/>
          </p:nvPr>
        </p:nvSpPr>
        <p:spPr>
          <a:xfrm>
            <a:off x="575250" y="1469275"/>
            <a:ext cx="3910800" cy="1843200"/>
          </a:xfrm>
          <a:prstGeom prst="rect">
            <a:avLst/>
          </a:prstGeom>
        </p:spPr>
        <p:txBody>
          <a:bodyPr spcFirstLastPara="1" wrap="square" lIns="91425" tIns="91425" rIns="91425" bIns="91425" anchor="t" anchorCtr="0">
            <a:spAutoFit/>
          </a:bodyPr>
          <a:lstStyle/>
          <a:p>
            <a:pPr marL="457200" lvl="0" indent="-311150" algn="l" rtl="0">
              <a:lnSpc>
                <a:spcPct val="115000"/>
              </a:lnSpc>
              <a:spcBef>
                <a:spcPts val="1000"/>
              </a:spcBef>
              <a:spcAft>
                <a:spcPts val="0"/>
              </a:spcAft>
              <a:buSzPts val="1300"/>
              <a:buChar char="●"/>
            </a:pPr>
            <a:r>
              <a:rPr lang="en"/>
              <a:t>Safety:</a:t>
            </a:r>
            <a:endParaRPr/>
          </a:p>
          <a:p>
            <a:pPr marL="914400" lvl="1" indent="-311150" algn="l" rtl="0">
              <a:lnSpc>
                <a:spcPct val="115000"/>
              </a:lnSpc>
              <a:spcBef>
                <a:spcPts val="1200"/>
              </a:spcBef>
              <a:spcAft>
                <a:spcPts val="0"/>
              </a:spcAft>
              <a:buSzPts val="1300"/>
              <a:buChar char="○"/>
            </a:pPr>
            <a:r>
              <a:rPr lang="en" sz="1300"/>
              <a:t>An additional tether will be attached to a fixed point as a passive safety system</a:t>
            </a:r>
            <a:endParaRPr sz="1300"/>
          </a:p>
          <a:p>
            <a:pPr marL="914400" lvl="1" indent="-311150" algn="l" rtl="0">
              <a:lnSpc>
                <a:spcPct val="115000"/>
              </a:lnSpc>
              <a:spcBef>
                <a:spcPts val="1200"/>
              </a:spcBef>
              <a:spcAft>
                <a:spcPts val="1200"/>
              </a:spcAft>
              <a:buSzPts val="1300"/>
              <a:buChar char="○"/>
            </a:pPr>
            <a:r>
              <a:rPr lang="en" sz="1300"/>
              <a:t>If the user falls and does not catch themself, this tether will be pulled tight and prevent them from falling</a:t>
            </a:r>
            <a:endParaRPr sz="1300"/>
          </a:p>
        </p:txBody>
      </p:sp>
      <p:sp>
        <p:nvSpPr>
          <p:cNvPr id="614" name="Google Shape;614;p31"/>
          <p:cNvSpPr txBox="1">
            <a:spLocks noGrp="1"/>
          </p:cNvSpPr>
          <p:nvPr>
            <p:ph type="title"/>
          </p:nvPr>
        </p:nvSpPr>
        <p:spPr>
          <a:xfrm>
            <a:off x="671100" y="480425"/>
            <a:ext cx="54216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Safety System Baseline Design</a:t>
            </a:r>
            <a:endParaRPr sz="2400"/>
          </a:p>
        </p:txBody>
      </p:sp>
      <p:sp>
        <p:nvSpPr>
          <p:cNvPr id="615" name="Google Shape;615;p31"/>
          <p:cNvSpPr txBox="1">
            <a:spLocks noGrp="1"/>
          </p:cNvSpPr>
          <p:nvPr>
            <p:ph type="sldNum" idx="12"/>
          </p:nvPr>
        </p:nvSpPr>
        <p:spPr>
          <a:xfrm>
            <a:off x="8536302" y="46736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pic>
        <p:nvPicPr>
          <p:cNvPr id="616" name="Google Shape;616;p31"/>
          <p:cNvPicPr preferRelativeResize="0"/>
          <p:nvPr/>
        </p:nvPicPr>
        <p:blipFill rotWithShape="1">
          <a:blip r:embed="rId3">
            <a:alphaModFix amt="28000"/>
          </a:blip>
          <a:srcRect b="2657"/>
          <a:stretch/>
        </p:blipFill>
        <p:spPr>
          <a:xfrm rot="-39" flipH="1">
            <a:off x="6223571" y="844633"/>
            <a:ext cx="957550" cy="1935750"/>
          </a:xfrm>
          <a:prstGeom prst="rect">
            <a:avLst/>
          </a:prstGeom>
          <a:noFill/>
          <a:ln>
            <a:noFill/>
          </a:ln>
        </p:spPr>
      </p:pic>
      <p:sp>
        <p:nvSpPr>
          <p:cNvPr id="617" name="Google Shape;617;p31"/>
          <p:cNvSpPr/>
          <p:nvPr/>
        </p:nvSpPr>
        <p:spPr>
          <a:xfrm rot="10794833">
            <a:off x="5301276" y="2667951"/>
            <a:ext cx="2794203" cy="1338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8" name="Google Shape;618;p31"/>
          <p:cNvCxnSpPr/>
          <p:nvPr/>
        </p:nvCxnSpPr>
        <p:spPr>
          <a:xfrm>
            <a:off x="7422776" y="931006"/>
            <a:ext cx="7500" cy="543000"/>
          </a:xfrm>
          <a:prstGeom prst="straightConnector1">
            <a:avLst/>
          </a:prstGeom>
          <a:noFill/>
          <a:ln w="9525" cap="flat" cmpd="sng">
            <a:solidFill>
              <a:srgbClr val="FF0000"/>
            </a:solidFill>
            <a:prstDash val="solid"/>
            <a:round/>
            <a:headEnd type="none" w="med" len="med"/>
            <a:tailEnd type="triangle" w="med" len="med"/>
          </a:ln>
        </p:spPr>
      </p:cxnSp>
      <p:sp>
        <p:nvSpPr>
          <p:cNvPr id="619" name="Google Shape;619;p31"/>
          <p:cNvSpPr txBox="1"/>
          <p:nvPr/>
        </p:nvSpPr>
        <p:spPr>
          <a:xfrm>
            <a:off x="7388209" y="949970"/>
            <a:ext cx="1042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Simulated  Gravity</a:t>
            </a:r>
            <a:endParaRPr sz="800">
              <a:latin typeface="Lato"/>
              <a:ea typeface="Lato"/>
              <a:cs typeface="Lato"/>
              <a:sym typeface="Lato"/>
            </a:endParaRPr>
          </a:p>
        </p:txBody>
      </p:sp>
      <p:sp>
        <p:nvSpPr>
          <p:cNvPr id="620" name="Google Shape;620;p31"/>
          <p:cNvSpPr/>
          <p:nvPr/>
        </p:nvSpPr>
        <p:spPr>
          <a:xfrm>
            <a:off x="8109953" y="584421"/>
            <a:ext cx="112200" cy="102000"/>
          </a:xfrm>
          <a:prstGeom prst="flowChartSummingJunction">
            <a:avLst/>
          </a:prstGeom>
          <a:solidFill>
            <a:schemeClr val="lt1"/>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1"/>
          <p:cNvSpPr txBox="1"/>
          <p:nvPr/>
        </p:nvSpPr>
        <p:spPr>
          <a:xfrm>
            <a:off x="7409970" y="465575"/>
            <a:ext cx="845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Earth  Gravity</a:t>
            </a:r>
            <a:endParaRPr sz="800">
              <a:latin typeface="Lato"/>
              <a:ea typeface="Lato"/>
              <a:cs typeface="Lato"/>
              <a:sym typeface="Lato"/>
            </a:endParaRPr>
          </a:p>
        </p:txBody>
      </p:sp>
      <p:sp>
        <p:nvSpPr>
          <p:cNvPr id="622" name="Google Shape;622;p31"/>
          <p:cNvSpPr/>
          <p:nvPr/>
        </p:nvSpPr>
        <p:spPr>
          <a:xfrm rot="2984">
            <a:off x="6575548" y="1585536"/>
            <a:ext cx="345600" cy="951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3" name="Google Shape;623;p31"/>
          <p:cNvCxnSpPr/>
          <p:nvPr/>
        </p:nvCxnSpPr>
        <p:spPr>
          <a:xfrm>
            <a:off x="6921100" y="1618780"/>
            <a:ext cx="1566900" cy="1047300"/>
          </a:xfrm>
          <a:prstGeom prst="straightConnector1">
            <a:avLst/>
          </a:prstGeom>
          <a:noFill/>
          <a:ln w="9525" cap="flat" cmpd="sng">
            <a:solidFill>
              <a:schemeClr val="dk2"/>
            </a:solidFill>
            <a:prstDash val="solid"/>
            <a:round/>
            <a:headEnd type="none" w="med" len="med"/>
            <a:tailEnd type="none" w="med" len="med"/>
          </a:ln>
        </p:spPr>
      </p:cxnSp>
      <p:cxnSp>
        <p:nvCxnSpPr>
          <p:cNvPr id="624" name="Google Shape;624;p31"/>
          <p:cNvCxnSpPr/>
          <p:nvPr/>
        </p:nvCxnSpPr>
        <p:spPr>
          <a:xfrm flipH="1">
            <a:off x="5036587" y="1610532"/>
            <a:ext cx="1566900" cy="1045200"/>
          </a:xfrm>
          <a:prstGeom prst="straightConnector1">
            <a:avLst/>
          </a:prstGeom>
          <a:noFill/>
          <a:ln w="9525" cap="flat" cmpd="sng">
            <a:solidFill>
              <a:schemeClr val="dk2"/>
            </a:solidFill>
            <a:prstDash val="solid"/>
            <a:round/>
            <a:headEnd type="none" w="med" len="med"/>
            <a:tailEnd type="none" w="med" len="med"/>
          </a:ln>
        </p:spPr>
      </p:cxnSp>
      <p:cxnSp>
        <p:nvCxnSpPr>
          <p:cNvPr id="625" name="Google Shape;625;p31"/>
          <p:cNvCxnSpPr/>
          <p:nvPr/>
        </p:nvCxnSpPr>
        <p:spPr>
          <a:xfrm flipH="1">
            <a:off x="5662601" y="1967355"/>
            <a:ext cx="415800" cy="273000"/>
          </a:xfrm>
          <a:prstGeom prst="straightConnector1">
            <a:avLst/>
          </a:prstGeom>
          <a:noFill/>
          <a:ln w="9525" cap="flat" cmpd="sng">
            <a:solidFill>
              <a:schemeClr val="dk2"/>
            </a:solidFill>
            <a:prstDash val="solid"/>
            <a:round/>
            <a:headEnd type="none" w="med" len="med"/>
            <a:tailEnd type="triangle" w="med" len="med"/>
          </a:ln>
        </p:spPr>
      </p:cxnSp>
      <p:cxnSp>
        <p:nvCxnSpPr>
          <p:cNvPr id="626" name="Google Shape;626;p31"/>
          <p:cNvCxnSpPr/>
          <p:nvPr/>
        </p:nvCxnSpPr>
        <p:spPr>
          <a:xfrm>
            <a:off x="7412536" y="1948976"/>
            <a:ext cx="456000" cy="302100"/>
          </a:xfrm>
          <a:prstGeom prst="straightConnector1">
            <a:avLst/>
          </a:prstGeom>
          <a:noFill/>
          <a:ln w="9525" cap="flat" cmpd="sng">
            <a:solidFill>
              <a:schemeClr val="dk2"/>
            </a:solidFill>
            <a:prstDash val="solid"/>
            <a:round/>
            <a:headEnd type="none" w="med" len="med"/>
            <a:tailEnd type="triangle" w="med" len="med"/>
          </a:ln>
        </p:spPr>
      </p:cxnSp>
      <p:sp>
        <p:nvSpPr>
          <p:cNvPr id="627" name="Google Shape;627;p31"/>
          <p:cNvSpPr txBox="1"/>
          <p:nvPr/>
        </p:nvSpPr>
        <p:spPr>
          <a:xfrm>
            <a:off x="5530944" y="1808892"/>
            <a:ext cx="534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1</a:t>
            </a:r>
            <a:endParaRPr sz="1300" baseline="-25000">
              <a:latin typeface="Lato"/>
              <a:ea typeface="Lato"/>
              <a:cs typeface="Lato"/>
              <a:sym typeface="Lato"/>
            </a:endParaRPr>
          </a:p>
        </p:txBody>
      </p:sp>
      <p:sp>
        <p:nvSpPr>
          <p:cNvPr id="628" name="Google Shape;628;p31"/>
          <p:cNvSpPr txBox="1"/>
          <p:nvPr/>
        </p:nvSpPr>
        <p:spPr>
          <a:xfrm>
            <a:off x="7575507" y="1808892"/>
            <a:ext cx="534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2</a:t>
            </a:r>
            <a:endParaRPr sz="1300" baseline="-25000">
              <a:latin typeface="Lato"/>
              <a:ea typeface="Lato"/>
              <a:cs typeface="Lato"/>
              <a:sym typeface="Lato"/>
            </a:endParaRPr>
          </a:p>
        </p:txBody>
      </p:sp>
      <p:sp>
        <p:nvSpPr>
          <p:cNvPr id="629" name="Google Shape;629;p31"/>
          <p:cNvSpPr/>
          <p:nvPr/>
        </p:nvSpPr>
        <p:spPr>
          <a:xfrm>
            <a:off x="4676725" y="2655607"/>
            <a:ext cx="626312" cy="220553"/>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630" name="Google Shape;630;p31"/>
          <p:cNvSpPr/>
          <p:nvPr/>
        </p:nvSpPr>
        <p:spPr>
          <a:xfrm>
            <a:off x="4737415" y="2699190"/>
            <a:ext cx="504960" cy="20474"/>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631" name="Google Shape;631;p31"/>
          <p:cNvSpPr/>
          <p:nvPr/>
        </p:nvSpPr>
        <p:spPr>
          <a:xfrm>
            <a:off x="4911820" y="2657906"/>
            <a:ext cx="192600" cy="783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2" name="Google Shape;632;p31"/>
          <p:cNvCxnSpPr/>
          <p:nvPr/>
        </p:nvCxnSpPr>
        <p:spPr>
          <a:xfrm flipH="1">
            <a:off x="5216224" y="2699783"/>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33" name="Google Shape;633;p31"/>
          <p:cNvCxnSpPr/>
          <p:nvPr/>
        </p:nvCxnSpPr>
        <p:spPr>
          <a:xfrm flipH="1">
            <a:off x="5196989" y="2699783"/>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34" name="Google Shape;634;p31"/>
          <p:cNvCxnSpPr/>
          <p:nvPr/>
        </p:nvCxnSpPr>
        <p:spPr>
          <a:xfrm flipH="1">
            <a:off x="5174583" y="2699783"/>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35" name="Google Shape;635;p31"/>
          <p:cNvCxnSpPr/>
          <p:nvPr/>
        </p:nvCxnSpPr>
        <p:spPr>
          <a:xfrm flipH="1">
            <a:off x="5156212" y="2699788"/>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36" name="Google Shape;636;p31"/>
          <p:cNvCxnSpPr/>
          <p:nvPr/>
        </p:nvCxnSpPr>
        <p:spPr>
          <a:xfrm flipH="1">
            <a:off x="5137842" y="2699788"/>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37" name="Google Shape;637;p31"/>
          <p:cNvCxnSpPr/>
          <p:nvPr/>
        </p:nvCxnSpPr>
        <p:spPr>
          <a:xfrm flipH="1">
            <a:off x="5119472" y="2699788"/>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38" name="Google Shape;638;p31"/>
          <p:cNvCxnSpPr/>
          <p:nvPr/>
        </p:nvCxnSpPr>
        <p:spPr>
          <a:xfrm flipH="1">
            <a:off x="4830868" y="2699783"/>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39" name="Google Shape;639;p31"/>
          <p:cNvCxnSpPr/>
          <p:nvPr/>
        </p:nvCxnSpPr>
        <p:spPr>
          <a:xfrm flipH="1">
            <a:off x="4808462" y="2699783"/>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40" name="Google Shape;640;p31"/>
          <p:cNvCxnSpPr/>
          <p:nvPr/>
        </p:nvCxnSpPr>
        <p:spPr>
          <a:xfrm flipH="1">
            <a:off x="4790092" y="2699788"/>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41" name="Google Shape;641;p31"/>
          <p:cNvCxnSpPr/>
          <p:nvPr/>
        </p:nvCxnSpPr>
        <p:spPr>
          <a:xfrm flipH="1">
            <a:off x="4850868" y="2699778"/>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42" name="Google Shape;642;p31"/>
          <p:cNvCxnSpPr/>
          <p:nvPr/>
        </p:nvCxnSpPr>
        <p:spPr>
          <a:xfrm flipH="1">
            <a:off x="4871256" y="2699792"/>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43" name="Google Shape;643;p31"/>
          <p:cNvCxnSpPr/>
          <p:nvPr/>
        </p:nvCxnSpPr>
        <p:spPr>
          <a:xfrm flipH="1">
            <a:off x="4890010" y="2699792"/>
            <a:ext cx="12000" cy="19200"/>
          </a:xfrm>
          <a:prstGeom prst="straightConnector1">
            <a:avLst/>
          </a:prstGeom>
          <a:noFill/>
          <a:ln w="9525" cap="flat" cmpd="sng">
            <a:solidFill>
              <a:schemeClr val="dk2"/>
            </a:solidFill>
            <a:prstDash val="solid"/>
            <a:round/>
            <a:headEnd type="none" w="med" len="med"/>
            <a:tailEnd type="none" w="med" len="med"/>
          </a:ln>
        </p:spPr>
      </p:cxnSp>
      <p:sp>
        <p:nvSpPr>
          <p:cNvPr id="644" name="Google Shape;644;p31"/>
          <p:cNvSpPr/>
          <p:nvPr/>
        </p:nvSpPr>
        <p:spPr>
          <a:xfrm>
            <a:off x="8101616" y="2631534"/>
            <a:ext cx="626312" cy="220553"/>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645" name="Google Shape;645;p31"/>
          <p:cNvSpPr/>
          <p:nvPr/>
        </p:nvSpPr>
        <p:spPr>
          <a:xfrm>
            <a:off x="8162307" y="2675117"/>
            <a:ext cx="504960" cy="20474"/>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646" name="Google Shape;646;p31"/>
          <p:cNvSpPr/>
          <p:nvPr/>
        </p:nvSpPr>
        <p:spPr>
          <a:xfrm>
            <a:off x="8336711" y="2633834"/>
            <a:ext cx="192600" cy="783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47" name="Google Shape;647;p31"/>
          <p:cNvCxnSpPr/>
          <p:nvPr/>
        </p:nvCxnSpPr>
        <p:spPr>
          <a:xfrm flipH="1">
            <a:off x="8581104" y="2675715"/>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48" name="Google Shape;648;p31"/>
          <p:cNvCxnSpPr/>
          <p:nvPr/>
        </p:nvCxnSpPr>
        <p:spPr>
          <a:xfrm flipH="1">
            <a:off x="8562734" y="2675715"/>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49" name="Google Shape;649;p31"/>
          <p:cNvCxnSpPr/>
          <p:nvPr/>
        </p:nvCxnSpPr>
        <p:spPr>
          <a:xfrm flipH="1">
            <a:off x="8544364" y="2675715"/>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50" name="Google Shape;650;p31"/>
          <p:cNvCxnSpPr/>
          <p:nvPr/>
        </p:nvCxnSpPr>
        <p:spPr>
          <a:xfrm flipH="1">
            <a:off x="8255759" y="2675710"/>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51" name="Google Shape;651;p31"/>
          <p:cNvCxnSpPr/>
          <p:nvPr/>
        </p:nvCxnSpPr>
        <p:spPr>
          <a:xfrm flipH="1">
            <a:off x="8233353" y="2675710"/>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52" name="Google Shape;652;p31"/>
          <p:cNvCxnSpPr/>
          <p:nvPr/>
        </p:nvCxnSpPr>
        <p:spPr>
          <a:xfrm flipH="1">
            <a:off x="8214983" y="2675715"/>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53" name="Google Shape;653;p31"/>
          <p:cNvCxnSpPr/>
          <p:nvPr/>
        </p:nvCxnSpPr>
        <p:spPr>
          <a:xfrm flipH="1">
            <a:off x="8196613" y="2675715"/>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54" name="Google Shape;654;p31"/>
          <p:cNvCxnSpPr/>
          <p:nvPr/>
        </p:nvCxnSpPr>
        <p:spPr>
          <a:xfrm flipH="1">
            <a:off x="8178243" y="2675715"/>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55" name="Google Shape;655;p31"/>
          <p:cNvCxnSpPr/>
          <p:nvPr/>
        </p:nvCxnSpPr>
        <p:spPr>
          <a:xfrm flipH="1">
            <a:off x="8275759" y="2675706"/>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56" name="Google Shape;656;p31"/>
          <p:cNvCxnSpPr/>
          <p:nvPr/>
        </p:nvCxnSpPr>
        <p:spPr>
          <a:xfrm flipH="1">
            <a:off x="8296147" y="2675720"/>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57" name="Google Shape;657;p31"/>
          <p:cNvCxnSpPr/>
          <p:nvPr/>
        </p:nvCxnSpPr>
        <p:spPr>
          <a:xfrm flipH="1">
            <a:off x="8314902" y="2675720"/>
            <a:ext cx="12000" cy="19200"/>
          </a:xfrm>
          <a:prstGeom prst="straightConnector1">
            <a:avLst/>
          </a:prstGeom>
          <a:noFill/>
          <a:ln w="9525" cap="flat" cmpd="sng">
            <a:solidFill>
              <a:schemeClr val="dk2"/>
            </a:solidFill>
            <a:prstDash val="solid"/>
            <a:round/>
            <a:headEnd type="none" w="med" len="med"/>
            <a:tailEnd type="none" w="med" len="med"/>
          </a:ln>
        </p:spPr>
      </p:cxnSp>
      <p:pic>
        <p:nvPicPr>
          <p:cNvPr id="658" name="Google Shape;658;p31"/>
          <p:cNvPicPr preferRelativeResize="0"/>
          <p:nvPr/>
        </p:nvPicPr>
        <p:blipFill rotWithShape="1">
          <a:blip r:embed="rId3">
            <a:alphaModFix amt="28000"/>
          </a:blip>
          <a:srcRect b="2657"/>
          <a:stretch/>
        </p:blipFill>
        <p:spPr>
          <a:xfrm rot="2345120" flipH="1">
            <a:off x="6147371" y="3054433"/>
            <a:ext cx="957550" cy="1935750"/>
          </a:xfrm>
          <a:prstGeom prst="rect">
            <a:avLst/>
          </a:prstGeom>
          <a:noFill/>
          <a:ln>
            <a:noFill/>
          </a:ln>
        </p:spPr>
      </p:pic>
      <p:sp>
        <p:nvSpPr>
          <p:cNvPr id="659" name="Google Shape;659;p31"/>
          <p:cNvSpPr/>
          <p:nvPr/>
        </p:nvSpPr>
        <p:spPr>
          <a:xfrm rot="10794833">
            <a:off x="5225076" y="4725351"/>
            <a:ext cx="2794203" cy="1338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rot="2095856">
            <a:off x="6590667" y="3852942"/>
            <a:ext cx="345798" cy="95211"/>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61" name="Google Shape;661;p31"/>
          <p:cNvCxnSpPr/>
          <p:nvPr/>
        </p:nvCxnSpPr>
        <p:spPr>
          <a:xfrm>
            <a:off x="6932625" y="3955150"/>
            <a:ext cx="1479300" cy="768300"/>
          </a:xfrm>
          <a:prstGeom prst="straightConnector1">
            <a:avLst/>
          </a:prstGeom>
          <a:noFill/>
          <a:ln w="9525" cap="flat" cmpd="sng">
            <a:solidFill>
              <a:schemeClr val="dk2"/>
            </a:solidFill>
            <a:prstDash val="solid"/>
            <a:round/>
            <a:headEnd type="none" w="med" len="med"/>
            <a:tailEnd type="none" w="med" len="med"/>
          </a:ln>
        </p:spPr>
      </p:cxnSp>
      <p:cxnSp>
        <p:nvCxnSpPr>
          <p:cNvPr id="662" name="Google Shape;662;p31"/>
          <p:cNvCxnSpPr/>
          <p:nvPr/>
        </p:nvCxnSpPr>
        <p:spPr>
          <a:xfrm flipH="1">
            <a:off x="4960324" y="3823726"/>
            <a:ext cx="1648500" cy="889500"/>
          </a:xfrm>
          <a:prstGeom prst="straightConnector1">
            <a:avLst/>
          </a:prstGeom>
          <a:noFill/>
          <a:ln w="9525" cap="flat" cmpd="sng">
            <a:solidFill>
              <a:schemeClr val="dk2"/>
            </a:solidFill>
            <a:prstDash val="solid"/>
            <a:round/>
            <a:headEnd type="none" w="med" len="med"/>
            <a:tailEnd type="none" w="med" len="med"/>
          </a:ln>
        </p:spPr>
      </p:cxnSp>
      <p:cxnSp>
        <p:nvCxnSpPr>
          <p:cNvPr id="663" name="Google Shape;663;p31"/>
          <p:cNvCxnSpPr/>
          <p:nvPr/>
        </p:nvCxnSpPr>
        <p:spPr>
          <a:xfrm flipH="1">
            <a:off x="5619009" y="4127360"/>
            <a:ext cx="437400" cy="232200"/>
          </a:xfrm>
          <a:prstGeom prst="straightConnector1">
            <a:avLst/>
          </a:prstGeom>
          <a:noFill/>
          <a:ln w="9525" cap="flat" cmpd="sng">
            <a:solidFill>
              <a:schemeClr val="dk2"/>
            </a:solidFill>
            <a:prstDash val="solid"/>
            <a:round/>
            <a:headEnd type="none" w="med" len="med"/>
            <a:tailEnd type="triangle" w="med" len="med"/>
          </a:ln>
        </p:spPr>
      </p:cxnSp>
      <p:cxnSp>
        <p:nvCxnSpPr>
          <p:cNvPr id="664" name="Google Shape;664;p31"/>
          <p:cNvCxnSpPr/>
          <p:nvPr/>
        </p:nvCxnSpPr>
        <p:spPr>
          <a:xfrm>
            <a:off x="7395091" y="4194216"/>
            <a:ext cx="430800" cy="222900"/>
          </a:xfrm>
          <a:prstGeom prst="straightConnector1">
            <a:avLst/>
          </a:prstGeom>
          <a:noFill/>
          <a:ln w="9525" cap="flat" cmpd="sng">
            <a:solidFill>
              <a:schemeClr val="dk2"/>
            </a:solidFill>
            <a:prstDash val="solid"/>
            <a:round/>
            <a:headEnd type="none" w="med" len="med"/>
            <a:tailEnd type="triangle" w="med" len="med"/>
          </a:ln>
        </p:spPr>
      </p:cxnSp>
      <p:sp>
        <p:nvSpPr>
          <p:cNvPr id="665" name="Google Shape;665;p31"/>
          <p:cNvSpPr txBox="1"/>
          <p:nvPr/>
        </p:nvSpPr>
        <p:spPr>
          <a:xfrm>
            <a:off x="5549044" y="3934867"/>
            <a:ext cx="534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1</a:t>
            </a:r>
            <a:endParaRPr sz="1300" baseline="-25000">
              <a:latin typeface="Lato"/>
              <a:ea typeface="Lato"/>
              <a:cs typeface="Lato"/>
              <a:sym typeface="Lato"/>
            </a:endParaRPr>
          </a:p>
        </p:txBody>
      </p:sp>
      <p:sp>
        <p:nvSpPr>
          <p:cNvPr id="666" name="Google Shape;666;p31"/>
          <p:cNvSpPr txBox="1"/>
          <p:nvPr/>
        </p:nvSpPr>
        <p:spPr>
          <a:xfrm>
            <a:off x="7430732" y="3934867"/>
            <a:ext cx="534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2</a:t>
            </a:r>
            <a:endParaRPr sz="1300" baseline="-25000">
              <a:latin typeface="Lato"/>
              <a:ea typeface="Lato"/>
              <a:cs typeface="Lato"/>
              <a:sym typeface="Lato"/>
            </a:endParaRPr>
          </a:p>
        </p:txBody>
      </p:sp>
      <p:sp>
        <p:nvSpPr>
          <p:cNvPr id="667" name="Google Shape;667;p31"/>
          <p:cNvSpPr/>
          <p:nvPr/>
        </p:nvSpPr>
        <p:spPr>
          <a:xfrm>
            <a:off x="4600525" y="4713007"/>
            <a:ext cx="626312" cy="220553"/>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668" name="Google Shape;668;p31"/>
          <p:cNvSpPr/>
          <p:nvPr/>
        </p:nvSpPr>
        <p:spPr>
          <a:xfrm>
            <a:off x="4661215" y="4756590"/>
            <a:ext cx="504960" cy="20474"/>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669" name="Google Shape;669;p31"/>
          <p:cNvSpPr/>
          <p:nvPr/>
        </p:nvSpPr>
        <p:spPr>
          <a:xfrm>
            <a:off x="4911820" y="4715306"/>
            <a:ext cx="192600" cy="783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70" name="Google Shape;670;p31"/>
          <p:cNvCxnSpPr/>
          <p:nvPr/>
        </p:nvCxnSpPr>
        <p:spPr>
          <a:xfrm flipH="1">
            <a:off x="5145024" y="4757183"/>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71" name="Google Shape;671;p31"/>
          <p:cNvCxnSpPr/>
          <p:nvPr/>
        </p:nvCxnSpPr>
        <p:spPr>
          <a:xfrm flipH="1">
            <a:off x="5120789" y="4757183"/>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72" name="Google Shape;672;p31"/>
          <p:cNvCxnSpPr/>
          <p:nvPr/>
        </p:nvCxnSpPr>
        <p:spPr>
          <a:xfrm flipH="1">
            <a:off x="4887708" y="4757258"/>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73" name="Google Shape;673;p31"/>
          <p:cNvCxnSpPr/>
          <p:nvPr/>
        </p:nvCxnSpPr>
        <p:spPr>
          <a:xfrm flipH="1">
            <a:off x="4863575" y="4757238"/>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74" name="Google Shape;674;p31"/>
          <p:cNvCxnSpPr/>
          <p:nvPr/>
        </p:nvCxnSpPr>
        <p:spPr>
          <a:xfrm flipH="1">
            <a:off x="4838767" y="4757225"/>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75" name="Google Shape;675;p31"/>
          <p:cNvCxnSpPr/>
          <p:nvPr/>
        </p:nvCxnSpPr>
        <p:spPr>
          <a:xfrm flipH="1">
            <a:off x="4678272" y="4757225"/>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76" name="Google Shape;676;p31"/>
          <p:cNvCxnSpPr/>
          <p:nvPr/>
        </p:nvCxnSpPr>
        <p:spPr>
          <a:xfrm flipH="1">
            <a:off x="4746030" y="4757258"/>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77" name="Google Shape;677;p31"/>
          <p:cNvCxnSpPr/>
          <p:nvPr/>
        </p:nvCxnSpPr>
        <p:spPr>
          <a:xfrm flipH="1">
            <a:off x="4726487" y="4757258"/>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78" name="Google Shape;678;p31"/>
          <p:cNvCxnSpPr/>
          <p:nvPr/>
        </p:nvCxnSpPr>
        <p:spPr>
          <a:xfrm flipH="1">
            <a:off x="4702392" y="4757238"/>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79" name="Google Shape;679;p31"/>
          <p:cNvCxnSpPr/>
          <p:nvPr/>
        </p:nvCxnSpPr>
        <p:spPr>
          <a:xfrm flipH="1">
            <a:off x="4765568" y="4757178"/>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80" name="Google Shape;680;p31"/>
          <p:cNvCxnSpPr/>
          <p:nvPr/>
        </p:nvCxnSpPr>
        <p:spPr>
          <a:xfrm flipH="1">
            <a:off x="4789693" y="4757192"/>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81" name="Google Shape;681;p31"/>
          <p:cNvCxnSpPr/>
          <p:nvPr/>
        </p:nvCxnSpPr>
        <p:spPr>
          <a:xfrm flipH="1">
            <a:off x="4813810" y="4757192"/>
            <a:ext cx="12000" cy="19200"/>
          </a:xfrm>
          <a:prstGeom prst="straightConnector1">
            <a:avLst/>
          </a:prstGeom>
          <a:noFill/>
          <a:ln w="9525" cap="flat" cmpd="sng">
            <a:solidFill>
              <a:schemeClr val="dk2"/>
            </a:solidFill>
            <a:prstDash val="solid"/>
            <a:round/>
            <a:headEnd type="none" w="med" len="med"/>
            <a:tailEnd type="none" w="med" len="med"/>
          </a:ln>
        </p:spPr>
      </p:cxnSp>
      <p:sp>
        <p:nvSpPr>
          <p:cNvPr id="682" name="Google Shape;682;p31"/>
          <p:cNvSpPr/>
          <p:nvPr/>
        </p:nvSpPr>
        <p:spPr>
          <a:xfrm>
            <a:off x="8025416" y="4688934"/>
            <a:ext cx="626312" cy="220553"/>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683" name="Google Shape;683;p31"/>
          <p:cNvSpPr/>
          <p:nvPr/>
        </p:nvSpPr>
        <p:spPr>
          <a:xfrm>
            <a:off x="8086107" y="4732517"/>
            <a:ext cx="504960" cy="20474"/>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684" name="Google Shape;684;p31"/>
          <p:cNvSpPr/>
          <p:nvPr/>
        </p:nvSpPr>
        <p:spPr>
          <a:xfrm>
            <a:off x="8336711" y="4691234"/>
            <a:ext cx="192600" cy="783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85" name="Google Shape;685;p31"/>
          <p:cNvCxnSpPr/>
          <p:nvPr/>
        </p:nvCxnSpPr>
        <p:spPr>
          <a:xfrm flipH="1">
            <a:off x="8541304" y="4733090"/>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86" name="Google Shape;686;p31"/>
          <p:cNvCxnSpPr/>
          <p:nvPr/>
        </p:nvCxnSpPr>
        <p:spPr>
          <a:xfrm flipH="1">
            <a:off x="8278334" y="4733153"/>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87" name="Google Shape;687;p31"/>
          <p:cNvCxnSpPr/>
          <p:nvPr/>
        </p:nvCxnSpPr>
        <p:spPr>
          <a:xfrm flipH="1">
            <a:off x="8260339" y="4733115"/>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88" name="Google Shape;688;p31"/>
          <p:cNvCxnSpPr/>
          <p:nvPr/>
        </p:nvCxnSpPr>
        <p:spPr>
          <a:xfrm flipH="1">
            <a:off x="8179559" y="4733110"/>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89" name="Google Shape;689;p31"/>
          <p:cNvCxnSpPr/>
          <p:nvPr/>
        </p:nvCxnSpPr>
        <p:spPr>
          <a:xfrm flipH="1">
            <a:off x="8157153" y="4733110"/>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90" name="Google Shape;690;p31"/>
          <p:cNvCxnSpPr/>
          <p:nvPr/>
        </p:nvCxnSpPr>
        <p:spPr>
          <a:xfrm flipH="1">
            <a:off x="8138783" y="4733115"/>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91" name="Google Shape;691;p31"/>
          <p:cNvCxnSpPr/>
          <p:nvPr/>
        </p:nvCxnSpPr>
        <p:spPr>
          <a:xfrm flipH="1">
            <a:off x="8120413" y="4733115"/>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92" name="Google Shape;692;p31"/>
          <p:cNvCxnSpPr/>
          <p:nvPr/>
        </p:nvCxnSpPr>
        <p:spPr>
          <a:xfrm flipH="1">
            <a:off x="8102043" y="4733115"/>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93" name="Google Shape;693;p31"/>
          <p:cNvCxnSpPr/>
          <p:nvPr/>
        </p:nvCxnSpPr>
        <p:spPr>
          <a:xfrm flipH="1">
            <a:off x="8199559" y="4733106"/>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94" name="Google Shape;694;p31"/>
          <p:cNvCxnSpPr/>
          <p:nvPr/>
        </p:nvCxnSpPr>
        <p:spPr>
          <a:xfrm flipH="1">
            <a:off x="8219947" y="4733120"/>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95" name="Google Shape;695;p31"/>
          <p:cNvCxnSpPr/>
          <p:nvPr/>
        </p:nvCxnSpPr>
        <p:spPr>
          <a:xfrm flipH="1">
            <a:off x="8238702" y="4733120"/>
            <a:ext cx="12000" cy="19200"/>
          </a:xfrm>
          <a:prstGeom prst="straightConnector1">
            <a:avLst/>
          </a:prstGeom>
          <a:noFill/>
          <a:ln w="9525" cap="flat" cmpd="sng">
            <a:solidFill>
              <a:schemeClr val="dk2"/>
            </a:solidFill>
            <a:prstDash val="solid"/>
            <a:round/>
            <a:headEnd type="none" w="med" len="med"/>
            <a:tailEnd type="none" w="med" len="med"/>
          </a:ln>
        </p:spPr>
      </p:cxnSp>
      <p:sp>
        <p:nvSpPr>
          <p:cNvPr id="696" name="Google Shape;696;p31"/>
          <p:cNvSpPr/>
          <p:nvPr/>
        </p:nvSpPr>
        <p:spPr>
          <a:xfrm>
            <a:off x="6062475" y="4871375"/>
            <a:ext cx="345600" cy="13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7" name="Google Shape;697;p31"/>
          <p:cNvCxnSpPr/>
          <p:nvPr/>
        </p:nvCxnSpPr>
        <p:spPr>
          <a:xfrm flipH="1">
            <a:off x="8296309" y="4733090"/>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98" name="Google Shape;698;p31"/>
          <p:cNvCxnSpPr/>
          <p:nvPr/>
        </p:nvCxnSpPr>
        <p:spPr>
          <a:xfrm flipH="1">
            <a:off x="8316509" y="4733153"/>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699" name="Google Shape;699;p31"/>
          <p:cNvCxnSpPr/>
          <p:nvPr/>
        </p:nvCxnSpPr>
        <p:spPr>
          <a:xfrm flipH="1">
            <a:off x="8565309" y="4732528"/>
            <a:ext cx="12000" cy="19200"/>
          </a:xfrm>
          <a:prstGeom prst="straightConnector1">
            <a:avLst/>
          </a:prstGeom>
          <a:noFill/>
          <a:ln w="9525" cap="flat" cmpd="sng">
            <a:solidFill>
              <a:schemeClr val="dk2"/>
            </a:solidFill>
            <a:prstDash val="solid"/>
            <a:round/>
            <a:headEnd type="none" w="med" len="med"/>
            <a:tailEnd type="none" w="med" len="med"/>
          </a:ln>
        </p:spPr>
      </p:cxnSp>
      <p:cxnSp>
        <p:nvCxnSpPr>
          <p:cNvPr id="700" name="Google Shape;700;p31"/>
          <p:cNvCxnSpPr/>
          <p:nvPr/>
        </p:nvCxnSpPr>
        <p:spPr>
          <a:xfrm rot="10800000">
            <a:off x="6235420" y="2912050"/>
            <a:ext cx="386400" cy="889500"/>
          </a:xfrm>
          <a:prstGeom prst="straightConnector1">
            <a:avLst/>
          </a:prstGeom>
          <a:noFill/>
          <a:ln w="9525" cap="flat" cmpd="sng">
            <a:solidFill>
              <a:srgbClr val="595959"/>
            </a:solidFill>
            <a:prstDash val="solid"/>
            <a:round/>
            <a:headEnd type="none" w="med" len="med"/>
            <a:tailEnd type="none" w="med" len="med"/>
          </a:ln>
        </p:spPr>
      </p:cxnSp>
      <p:sp>
        <p:nvSpPr>
          <p:cNvPr id="701" name="Google Shape;701;p31"/>
          <p:cNvSpPr/>
          <p:nvPr/>
        </p:nvSpPr>
        <p:spPr>
          <a:xfrm>
            <a:off x="6197362" y="514350"/>
            <a:ext cx="386325" cy="1379650"/>
          </a:xfrm>
          <a:custGeom>
            <a:avLst/>
            <a:gdLst/>
            <a:ahLst/>
            <a:cxnLst/>
            <a:rect l="l" t="t" r="r" b="b"/>
            <a:pathLst>
              <a:path w="15453" h="55186" extrusionOk="0">
                <a:moveTo>
                  <a:pt x="15453" y="46634"/>
                </a:moveTo>
                <a:cubicBezTo>
                  <a:pt x="15453" y="50304"/>
                  <a:pt x="11575" y="56152"/>
                  <a:pt x="8138" y="54864"/>
                </a:cubicBezTo>
                <a:cubicBezTo>
                  <a:pt x="2967" y="52926"/>
                  <a:pt x="1705" y="45591"/>
                  <a:pt x="366" y="40234"/>
                </a:cubicBezTo>
                <a:cubicBezTo>
                  <a:pt x="-989" y="34811"/>
                  <a:pt x="2647" y="29287"/>
                  <a:pt x="3566" y="23774"/>
                </a:cubicBezTo>
                <a:cubicBezTo>
                  <a:pt x="4319" y="19254"/>
                  <a:pt x="2430" y="14156"/>
                  <a:pt x="4480" y="10058"/>
                </a:cubicBezTo>
                <a:cubicBezTo>
                  <a:pt x="6189" y="6642"/>
                  <a:pt x="9967" y="3819"/>
                  <a:pt x="9967" y="0"/>
                </a:cubicBezTo>
              </a:path>
            </a:pathLst>
          </a:custGeom>
          <a:noFill/>
          <a:ln w="9525" cap="flat" cmpd="sng">
            <a:solidFill>
              <a:schemeClr val="accent1"/>
            </a:solidFill>
            <a:prstDash val="solid"/>
            <a:round/>
            <a:headEnd type="none" w="med" len="med"/>
            <a:tailEnd type="none" w="med" len="med"/>
          </a:ln>
        </p:spPr>
      </p:sp>
      <p:cxnSp>
        <p:nvCxnSpPr>
          <p:cNvPr id="702" name="Google Shape;702;p31"/>
          <p:cNvCxnSpPr/>
          <p:nvPr/>
        </p:nvCxnSpPr>
        <p:spPr>
          <a:xfrm rot="10800000">
            <a:off x="6349619" y="3172870"/>
            <a:ext cx="155400" cy="359100"/>
          </a:xfrm>
          <a:prstGeom prst="straightConnector1">
            <a:avLst/>
          </a:prstGeom>
          <a:noFill/>
          <a:ln w="9525" cap="flat" cmpd="sng">
            <a:solidFill>
              <a:schemeClr val="accent1"/>
            </a:solidFill>
            <a:prstDash val="solid"/>
            <a:round/>
            <a:headEnd type="none" w="med" len="med"/>
            <a:tailEnd type="triangle" w="med" len="med"/>
          </a:ln>
        </p:spPr>
      </p:cxnSp>
      <p:sp>
        <p:nvSpPr>
          <p:cNvPr id="703" name="Google Shape;703;p31"/>
          <p:cNvSpPr txBox="1"/>
          <p:nvPr/>
        </p:nvSpPr>
        <p:spPr>
          <a:xfrm>
            <a:off x="6408075" y="3083088"/>
            <a:ext cx="82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1"/>
                </a:solidFill>
                <a:latin typeface="Lato"/>
                <a:ea typeface="Lato"/>
                <a:cs typeface="Lato"/>
                <a:sym typeface="Lato"/>
              </a:rPr>
              <a:t>F</a:t>
            </a:r>
            <a:r>
              <a:rPr lang="en" baseline="-25000">
                <a:solidFill>
                  <a:schemeClr val="accent1"/>
                </a:solidFill>
                <a:latin typeface="Lato"/>
                <a:ea typeface="Lato"/>
                <a:cs typeface="Lato"/>
                <a:sym typeface="Lato"/>
              </a:rPr>
              <a:t>3</a:t>
            </a:r>
            <a:endParaRPr baseline="-25000">
              <a:solidFill>
                <a:schemeClr val="accent1"/>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ctrTitle"/>
          </p:nvPr>
        </p:nvSpPr>
        <p:spPr>
          <a:xfrm>
            <a:off x="729450" y="1322450"/>
            <a:ext cx="3430800" cy="72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200"/>
              <a:t>MEET THE TEAM</a:t>
            </a:r>
            <a:endParaRPr sz="3200"/>
          </a:p>
        </p:txBody>
      </p:sp>
      <p:sp>
        <p:nvSpPr>
          <p:cNvPr id="96" name="Google Shape;96;p14"/>
          <p:cNvSpPr txBox="1"/>
          <p:nvPr/>
        </p:nvSpPr>
        <p:spPr>
          <a:xfrm>
            <a:off x="342438" y="3226575"/>
            <a:ext cx="12735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Grace Antonucci </a:t>
            </a:r>
            <a:endParaRPr sz="1100">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Project Manager</a:t>
            </a:r>
            <a:endParaRPr sz="1100" b="1">
              <a:latin typeface="Lato"/>
              <a:ea typeface="Lato"/>
              <a:cs typeface="Lato"/>
              <a:sym typeface="Lato"/>
            </a:endParaRPr>
          </a:p>
        </p:txBody>
      </p:sp>
      <p:sp>
        <p:nvSpPr>
          <p:cNvPr id="97" name="Google Shape;97;p14"/>
          <p:cNvSpPr txBox="1"/>
          <p:nvPr/>
        </p:nvSpPr>
        <p:spPr>
          <a:xfrm>
            <a:off x="4371575" y="4259763"/>
            <a:ext cx="14646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Lato"/>
                <a:ea typeface="Lato"/>
                <a:cs typeface="Lato"/>
                <a:sym typeface="Lato"/>
              </a:rPr>
              <a:t>Ben Foehr</a:t>
            </a:r>
            <a:endParaRPr sz="1200">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Human Factors Lead</a:t>
            </a:r>
            <a:endParaRPr sz="1100" b="1">
              <a:latin typeface="Lato"/>
              <a:ea typeface="Lato"/>
              <a:cs typeface="Lato"/>
              <a:sym typeface="Lato"/>
            </a:endParaRPr>
          </a:p>
        </p:txBody>
      </p:sp>
      <p:sp>
        <p:nvSpPr>
          <p:cNvPr id="98" name="Google Shape;98;p14"/>
          <p:cNvSpPr txBox="1"/>
          <p:nvPr/>
        </p:nvSpPr>
        <p:spPr>
          <a:xfrm>
            <a:off x="4565788" y="1991750"/>
            <a:ext cx="11694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Cody Wheeler</a:t>
            </a:r>
            <a:endParaRPr sz="1100">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Design Lead</a:t>
            </a:r>
            <a:endParaRPr sz="1100" b="1">
              <a:latin typeface="Lato"/>
              <a:ea typeface="Lato"/>
              <a:cs typeface="Lato"/>
              <a:sym typeface="Lato"/>
            </a:endParaRPr>
          </a:p>
        </p:txBody>
      </p:sp>
      <p:sp>
        <p:nvSpPr>
          <p:cNvPr id="99" name="Google Shape;99;p14"/>
          <p:cNvSpPr txBox="1"/>
          <p:nvPr/>
        </p:nvSpPr>
        <p:spPr>
          <a:xfrm>
            <a:off x="6044151" y="2210225"/>
            <a:ext cx="1169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August Hauter</a:t>
            </a:r>
            <a:endParaRPr sz="1100">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Analysis Lead</a:t>
            </a:r>
            <a:endParaRPr sz="1100" b="1">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CFO</a:t>
            </a:r>
            <a:endParaRPr sz="1100" b="1">
              <a:latin typeface="Lato"/>
              <a:ea typeface="Lato"/>
              <a:cs typeface="Lato"/>
              <a:sym typeface="Lato"/>
            </a:endParaRPr>
          </a:p>
        </p:txBody>
      </p:sp>
      <p:sp>
        <p:nvSpPr>
          <p:cNvPr id="100" name="Google Shape;100;p14"/>
          <p:cNvSpPr txBox="1"/>
          <p:nvPr/>
        </p:nvSpPr>
        <p:spPr>
          <a:xfrm>
            <a:off x="7673263" y="1991750"/>
            <a:ext cx="10449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Ike Timko </a:t>
            </a:r>
            <a:r>
              <a:rPr lang="en" sz="1100" b="1">
                <a:latin typeface="Lato"/>
                <a:ea typeface="Lato"/>
                <a:cs typeface="Lato"/>
                <a:sym typeface="Lato"/>
              </a:rPr>
              <a:t>Electronics Lead</a:t>
            </a:r>
            <a:endParaRPr sz="1100" b="1">
              <a:latin typeface="Lato"/>
              <a:ea typeface="Lato"/>
              <a:cs typeface="Lato"/>
              <a:sym typeface="Lato"/>
            </a:endParaRPr>
          </a:p>
        </p:txBody>
      </p:sp>
      <p:pic>
        <p:nvPicPr>
          <p:cNvPr id="101" name="Google Shape;101;p14"/>
          <p:cNvPicPr preferRelativeResize="0"/>
          <p:nvPr/>
        </p:nvPicPr>
        <p:blipFill rotWithShape="1">
          <a:blip r:embed="rId3">
            <a:alphaModFix/>
          </a:blip>
          <a:srcRect b="4297"/>
          <a:stretch/>
        </p:blipFill>
        <p:spPr>
          <a:xfrm>
            <a:off x="4603450" y="765475"/>
            <a:ext cx="981000" cy="1173600"/>
          </a:xfrm>
          <a:prstGeom prst="rect">
            <a:avLst/>
          </a:prstGeom>
          <a:noFill/>
          <a:ln w="19050" cap="flat" cmpd="sng">
            <a:solidFill>
              <a:schemeClr val="dk2"/>
            </a:solidFill>
            <a:prstDash val="solid"/>
            <a:round/>
            <a:headEnd type="none" w="sm" len="sm"/>
            <a:tailEnd type="none" w="sm" len="sm"/>
          </a:ln>
        </p:spPr>
      </p:pic>
      <p:pic>
        <p:nvPicPr>
          <p:cNvPr id="102" name="Google Shape;102;p14"/>
          <p:cNvPicPr preferRelativeResize="0"/>
          <p:nvPr/>
        </p:nvPicPr>
        <p:blipFill rotWithShape="1">
          <a:blip r:embed="rId4">
            <a:alphaModFix/>
          </a:blip>
          <a:srcRect l="11470" t="24845" r="16112"/>
          <a:stretch/>
        </p:blipFill>
        <p:spPr>
          <a:xfrm>
            <a:off x="456725" y="2052975"/>
            <a:ext cx="1044929" cy="1173600"/>
          </a:xfrm>
          <a:prstGeom prst="rect">
            <a:avLst/>
          </a:prstGeom>
          <a:noFill/>
          <a:ln w="19050" cap="flat" cmpd="sng">
            <a:solidFill>
              <a:schemeClr val="dk2"/>
            </a:solidFill>
            <a:prstDash val="solid"/>
            <a:round/>
            <a:headEnd type="none" w="sm" len="sm"/>
            <a:tailEnd type="none" w="sm" len="sm"/>
          </a:ln>
        </p:spPr>
      </p:pic>
      <p:pic>
        <p:nvPicPr>
          <p:cNvPr id="103" name="Google Shape;103;p14"/>
          <p:cNvPicPr preferRelativeResize="0"/>
          <p:nvPr/>
        </p:nvPicPr>
        <p:blipFill rotWithShape="1">
          <a:blip r:embed="rId5">
            <a:alphaModFix/>
          </a:blip>
          <a:srcRect l="168" r="5951" b="15768"/>
          <a:stretch/>
        </p:blipFill>
        <p:spPr>
          <a:xfrm>
            <a:off x="4552625" y="2902925"/>
            <a:ext cx="1102548" cy="1319025"/>
          </a:xfrm>
          <a:prstGeom prst="rect">
            <a:avLst/>
          </a:prstGeom>
          <a:noFill/>
          <a:ln w="19050" cap="flat" cmpd="sng">
            <a:solidFill>
              <a:schemeClr val="dk2"/>
            </a:solidFill>
            <a:prstDash val="solid"/>
            <a:round/>
            <a:headEnd type="none" w="sm" len="sm"/>
            <a:tailEnd type="none" w="sm" len="sm"/>
          </a:ln>
        </p:spPr>
      </p:pic>
      <p:pic>
        <p:nvPicPr>
          <p:cNvPr id="104" name="Google Shape;104;p14"/>
          <p:cNvPicPr preferRelativeResize="0"/>
          <p:nvPr/>
        </p:nvPicPr>
        <p:blipFill rotWithShape="1">
          <a:blip r:embed="rId6">
            <a:alphaModFix/>
          </a:blip>
          <a:srcRect l="12563" r="10406"/>
          <a:stretch/>
        </p:blipFill>
        <p:spPr>
          <a:xfrm>
            <a:off x="6106388" y="983951"/>
            <a:ext cx="1044925" cy="1195409"/>
          </a:xfrm>
          <a:prstGeom prst="rect">
            <a:avLst/>
          </a:prstGeom>
          <a:noFill/>
          <a:ln w="19050" cap="flat" cmpd="sng">
            <a:solidFill>
              <a:schemeClr val="dk2"/>
            </a:solidFill>
            <a:prstDash val="solid"/>
            <a:round/>
            <a:headEnd type="none" w="sm" len="sm"/>
            <a:tailEnd type="none" w="sm" len="sm"/>
          </a:ln>
        </p:spPr>
      </p:pic>
      <p:pic>
        <p:nvPicPr>
          <p:cNvPr id="105" name="Google Shape;105;p14"/>
          <p:cNvPicPr preferRelativeResize="0"/>
          <p:nvPr/>
        </p:nvPicPr>
        <p:blipFill rotWithShape="1">
          <a:blip r:embed="rId7">
            <a:alphaModFix/>
          </a:blip>
          <a:srcRect t="22373" b="14781"/>
          <a:stretch/>
        </p:blipFill>
        <p:spPr>
          <a:xfrm>
            <a:off x="7663350" y="2901325"/>
            <a:ext cx="1044926" cy="1335649"/>
          </a:xfrm>
          <a:prstGeom prst="rect">
            <a:avLst/>
          </a:prstGeom>
          <a:noFill/>
          <a:ln w="19050" cap="flat" cmpd="sng">
            <a:solidFill>
              <a:schemeClr val="dk2"/>
            </a:solidFill>
            <a:prstDash val="solid"/>
            <a:round/>
            <a:headEnd type="none" w="sm" len="sm"/>
            <a:tailEnd type="none" w="sm" len="sm"/>
          </a:ln>
        </p:spPr>
      </p:pic>
      <p:pic>
        <p:nvPicPr>
          <p:cNvPr id="106" name="Google Shape;106;p14"/>
          <p:cNvPicPr preferRelativeResize="0"/>
          <p:nvPr/>
        </p:nvPicPr>
        <p:blipFill rotWithShape="1">
          <a:blip r:embed="rId8">
            <a:alphaModFix/>
          </a:blip>
          <a:srcRect l="6281" r="13183" b="7868"/>
          <a:stretch/>
        </p:blipFill>
        <p:spPr>
          <a:xfrm>
            <a:off x="7673250" y="765475"/>
            <a:ext cx="1044924" cy="1195400"/>
          </a:xfrm>
          <a:prstGeom prst="rect">
            <a:avLst/>
          </a:prstGeom>
          <a:noFill/>
          <a:ln w="19050" cap="flat" cmpd="sng">
            <a:solidFill>
              <a:schemeClr val="dk2"/>
            </a:solidFill>
            <a:prstDash val="solid"/>
            <a:round/>
            <a:headEnd type="none" w="sm" len="sm"/>
            <a:tailEnd type="none" w="sm" len="sm"/>
          </a:ln>
        </p:spPr>
      </p:pic>
      <p:sp>
        <p:nvSpPr>
          <p:cNvPr id="107" name="Google Shape;107;p14"/>
          <p:cNvSpPr txBox="1"/>
          <p:nvPr/>
        </p:nvSpPr>
        <p:spPr>
          <a:xfrm>
            <a:off x="7601114" y="4340750"/>
            <a:ext cx="1169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Nick Taylor </a:t>
            </a:r>
            <a:r>
              <a:rPr lang="en" sz="1100" b="1">
                <a:latin typeface="Lato"/>
                <a:ea typeface="Lato"/>
                <a:cs typeface="Lato"/>
                <a:sym typeface="Lato"/>
              </a:rPr>
              <a:t>Manufacturing  Lead</a:t>
            </a:r>
            <a:endParaRPr sz="1100" b="1">
              <a:latin typeface="Lato"/>
              <a:ea typeface="Lato"/>
              <a:cs typeface="Lato"/>
              <a:sym typeface="Lato"/>
            </a:endParaRPr>
          </a:p>
        </p:txBody>
      </p:sp>
      <p:pic>
        <p:nvPicPr>
          <p:cNvPr id="108" name="Google Shape;108;p14"/>
          <p:cNvPicPr preferRelativeResize="0"/>
          <p:nvPr/>
        </p:nvPicPr>
        <p:blipFill rotWithShape="1">
          <a:blip r:embed="rId9">
            <a:alphaModFix/>
          </a:blip>
          <a:srcRect t="9850" b="9471"/>
          <a:stretch/>
        </p:blipFill>
        <p:spPr>
          <a:xfrm>
            <a:off x="3113800" y="2042074"/>
            <a:ext cx="1102549" cy="1195402"/>
          </a:xfrm>
          <a:prstGeom prst="rect">
            <a:avLst/>
          </a:prstGeom>
          <a:noFill/>
          <a:ln w="19050" cap="flat" cmpd="sng">
            <a:solidFill>
              <a:schemeClr val="dk2"/>
            </a:solidFill>
            <a:prstDash val="solid"/>
            <a:round/>
            <a:headEnd type="none" w="sm" len="sm"/>
            <a:tailEnd type="none" w="sm" len="sm"/>
          </a:ln>
        </p:spPr>
      </p:pic>
      <p:sp>
        <p:nvSpPr>
          <p:cNvPr id="109" name="Google Shape;109;p14"/>
          <p:cNvSpPr txBox="1"/>
          <p:nvPr/>
        </p:nvSpPr>
        <p:spPr>
          <a:xfrm>
            <a:off x="3028313" y="3226575"/>
            <a:ext cx="12735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Elena Salgado </a:t>
            </a:r>
            <a:endParaRPr sz="1100">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Safety Lead</a:t>
            </a:r>
            <a:endParaRPr sz="1100" b="1">
              <a:latin typeface="Lato"/>
              <a:ea typeface="Lato"/>
              <a:cs typeface="Lato"/>
              <a:sym typeface="Lato"/>
            </a:endParaRPr>
          </a:p>
        </p:txBody>
      </p:sp>
      <p:sp>
        <p:nvSpPr>
          <p:cNvPr id="110" name="Google Shape;110;p14"/>
          <p:cNvSpPr txBox="1"/>
          <p:nvPr/>
        </p:nvSpPr>
        <p:spPr>
          <a:xfrm>
            <a:off x="5991388" y="4510250"/>
            <a:ext cx="12735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Jack Harrison </a:t>
            </a:r>
            <a:endParaRPr sz="1100">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Testing Lead</a:t>
            </a:r>
            <a:endParaRPr sz="1100" b="1">
              <a:latin typeface="Lato"/>
              <a:ea typeface="Lato"/>
              <a:cs typeface="Lato"/>
              <a:sym typeface="Lato"/>
            </a:endParaRPr>
          </a:p>
        </p:txBody>
      </p:sp>
      <p:sp>
        <p:nvSpPr>
          <p:cNvPr id="111" name="Google Shape;111;p14"/>
          <p:cNvSpPr txBox="1"/>
          <p:nvPr/>
        </p:nvSpPr>
        <p:spPr>
          <a:xfrm>
            <a:off x="1434700" y="4510250"/>
            <a:ext cx="17340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Quentin Morton </a:t>
            </a:r>
            <a:endParaRPr sz="1100">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Lead Systems Engineer</a:t>
            </a:r>
            <a:endParaRPr sz="1100" b="1">
              <a:latin typeface="Lato"/>
              <a:ea typeface="Lato"/>
              <a:cs typeface="Lato"/>
              <a:sym typeface="Lato"/>
            </a:endParaRPr>
          </a:p>
        </p:txBody>
      </p:sp>
      <p:pic>
        <p:nvPicPr>
          <p:cNvPr id="112" name="Google Shape;112;p14"/>
          <p:cNvPicPr preferRelativeResize="0"/>
          <p:nvPr/>
        </p:nvPicPr>
        <p:blipFill rotWithShape="1">
          <a:blip r:embed="rId10">
            <a:alphaModFix/>
          </a:blip>
          <a:srcRect b="9909"/>
          <a:stretch/>
        </p:blipFill>
        <p:spPr>
          <a:xfrm>
            <a:off x="1750425" y="3314850"/>
            <a:ext cx="1102550" cy="1195400"/>
          </a:xfrm>
          <a:prstGeom prst="rect">
            <a:avLst/>
          </a:prstGeom>
          <a:noFill/>
          <a:ln w="19050" cap="flat" cmpd="sng">
            <a:solidFill>
              <a:schemeClr val="dk2"/>
            </a:solidFill>
            <a:prstDash val="solid"/>
            <a:round/>
            <a:headEnd type="none" w="sm" len="sm"/>
            <a:tailEnd type="none" w="sm" len="sm"/>
          </a:ln>
        </p:spPr>
      </p:pic>
      <p:pic>
        <p:nvPicPr>
          <p:cNvPr id="113" name="Google Shape;113;p14"/>
          <p:cNvPicPr preferRelativeResize="0"/>
          <p:nvPr/>
        </p:nvPicPr>
        <p:blipFill rotWithShape="1">
          <a:blip r:embed="rId11">
            <a:alphaModFix/>
          </a:blip>
          <a:srcRect b="20261"/>
          <a:stretch/>
        </p:blipFill>
        <p:spPr>
          <a:xfrm>
            <a:off x="6076875" y="3191250"/>
            <a:ext cx="1102551" cy="1318999"/>
          </a:xfrm>
          <a:prstGeom prst="rect">
            <a:avLst/>
          </a:prstGeom>
          <a:noFill/>
          <a:ln w="19050" cap="flat" cmpd="sng">
            <a:solidFill>
              <a:schemeClr val="dk2"/>
            </a:solidFill>
            <a:prstDash val="solid"/>
            <a:round/>
            <a:headEnd type="none" w="sm" len="sm"/>
            <a:tailEnd type="none" w="sm" len="sm"/>
          </a:ln>
        </p:spPr>
      </p:pic>
      <p:pic>
        <p:nvPicPr>
          <p:cNvPr id="114" name="Google Shape;114;p14"/>
          <p:cNvPicPr preferRelativeResize="0"/>
          <p:nvPr/>
        </p:nvPicPr>
        <p:blipFill rotWithShape="1">
          <a:blip r:embed="rId12">
            <a:alphaModFix/>
          </a:blip>
          <a:srcRect t="3300" b="19953"/>
          <a:stretch/>
        </p:blipFill>
        <p:spPr>
          <a:xfrm>
            <a:off x="3113800" y="1991750"/>
            <a:ext cx="1102551" cy="1269524"/>
          </a:xfrm>
          <a:prstGeom prst="rect">
            <a:avLst/>
          </a:prstGeom>
          <a:noFill/>
          <a:ln w="19050" cap="flat" cmpd="sng">
            <a:solidFill>
              <a:schemeClr val="dk2"/>
            </a:solidFill>
            <a:prstDash val="solid"/>
            <a:round/>
            <a:headEnd type="none" w="sm" len="sm"/>
            <a:tailEnd type="none" w="sm" len="sm"/>
          </a:ln>
        </p:spPr>
      </p:pic>
      <p:sp>
        <p:nvSpPr>
          <p:cNvPr id="115" name="Google Shape;115;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32"/>
          <p:cNvSpPr txBox="1">
            <a:spLocks noGrp="1"/>
          </p:cNvSpPr>
          <p:nvPr>
            <p:ph type="title"/>
          </p:nvPr>
        </p:nvSpPr>
        <p:spPr>
          <a:xfrm>
            <a:off x="729450" y="494200"/>
            <a:ext cx="7688700" cy="6942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Functional Block Diagram </a:t>
            </a:r>
            <a:endParaRPr sz="2400"/>
          </a:p>
        </p:txBody>
      </p:sp>
      <p:sp>
        <p:nvSpPr>
          <p:cNvPr id="709" name="Google Shape;709;p3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pic>
        <p:nvPicPr>
          <p:cNvPr id="710" name="Google Shape;710;p32"/>
          <p:cNvPicPr preferRelativeResize="0"/>
          <p:nvPr/>
        </p:nvPicPr>
        <p:blipFill>
          <a:blip r:embed="rId3">
            <a:alphaModFix/>
          </a:blip>
          <a:stretch>
            <a:fillRect/>
          </a:stretch>
        </p:blipFill>
        <p:spPr>
          <a:xfrm>
            <a:off x="1894200" y="1099075"/>
            <a:ext cx="5591550" cy="4002700"/>
          </a:xfrm>
          <a:prstGeom prst="rect">
            <a:avLst/>
          </a:prstGeom>
          <a:noFill/>
          <a:ln>
            <a:noFill/>
          </a:ln>
        </p:spPr>
      </p:pic>
      <p:pic>
        <p:nvPicPr>
          <p:cNvPr id="711" name="Google Shape;711;p32"/>
          <p:cNvPicPr preferRelativeResize="0"/>
          <p:nvPr/>
        </p:nvPicPr>
        <p:blipFill rotWithShape="1">
          <a:blip r:embed="rId4">
            <a:alphaModFix/>
          </a:blip>
          <a:srcRect l="14179" r="14782"/>
          <a:stretch/>
        </p:blipFill>
        <p:spPr>
          <a:xfrm>
            <a:off x="2185750" y="2827150"/>
            <a:ext cx="338100" cy="475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3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Feasibility Studies</a:t>
            </a:r>
            <a:endParaRPr/>
          </a:p>
        </p:txBody>
      </p:sp>
      <p:sp>
        <p:nvSpPr>
          <p:cNvPr id="717" name="Google Shape;717;p3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34"/>
          <p:cNvSpPr txBox="1">
            <a:spLocks noGrp="1"/>
          </p:cNvSpPr>
          <p:nvPr>
            <p:ph type="body" idx="1"/>
          </p:nvPr>
        </p:nvSpPr>
        <p:spPr>
          <a:xfrm>
            <a:off x="729450" y="1469275"/>
            <a:ext cx="7688700" cy="3122700"/>
          </a:xfrm>
          <a:prstGeom prst="rect">
            <a:avLst/>
          </a:prstGeom>
        </p:spPr>
        <p:txBody>
          <a:bodyPr spcFirstLastPara="1" wrap="square" lIns="91425" tIns="91425" rIns="91425" bIns="91425" anchor="t" anchorCtr="0">
            <a:spAutoFit/>
          </a:bodyPr>
          <a:lstStyle/>
          <a:p>
            <a:pPr marL="457200" lvl="0" indent="-311150" algn="l" rtl="0">
              <a:lnSpc>
                <a:spcPct val="115000"/>
              </a:lnSpc>
              <a:spcBef>
                <a:spcPts val="1000"/>
              </a:spcBef>
              <a:spcAft>
                <a:spcPts val="0"/>
              </a:spcAft>
              <a:buSzPts val="1300"/>
              <a:buChar char="●"/>
            </a:pPr>
            <a:r>
              <a:rPr lang="en"/>
              <a:t>Critical projects elements were selected for feasibility studies based on the foreseen “dealbreakers” of the project:</a:t>
            </a:r>
            <a:endParaRPr/>
          </a:p>
          <a:p>
            <a:pPr marL="457200" lvl="0" indent="-311150" algn="l" rtl="0">
              <a:lnSpc>
                <a:spcPct val="115000"/>
              </a:lnSpc>
              <a:spcBef>
                <a:spcPts val="1200"/>
              </a:spcBef>
              <a:spcAft>
                <a:spcPts val="0"/>
              </a:spcAft>
              <a:buSzPts val="1300"/>
              <a:buChar char="●"/>
            </a:pPr>
            <a:r>
              <a:rPr lang="en" b="1"/>
              <a:t>F1</a:t>
            </a:r>
            <a:r>
              <a:rPr lang="en"/>
              <a:t>: Loading Margin: </a:t>
            </a:r>
            <a:r>
              <a:rPr lang="en" i="1"/>
              <a:t>“The Device shall provide a force that does not exceed </a:t>
            </a:r>
            <a:r>
              <a:rPr lang="en" b="1" i="1"/>
              <a:t>1.3 kN</a:t>
            </a:r>
            <a:r>
              <a:rPr lang="en" i="1"/>
              <a:t>”</a:t>
            </a:r>
            <a:br>
              <a:rPr lang="en" i="1"/>
            </a:br>
            <a:r>
              <a:rPr lang="en" i="1"/>
              <a:t>	-  </a:t>
            </a:r>
            <a:r>
              <a:rPr lang="en"/>
              <a:t>Force vector strength must remain within needed range</a:t>
            </a:r>
            <a:endParaRPr/>
          </a:p>
          <a:p>
            <a:pPr marL="457200" lvl="0" indent="-311150" algn="l" rtl="0">
              <a:lnSpc>
                <a:spcPct val="115000"/>
              </a:lnSpc>
              <a:spcBef>
                <a:spcPts val="1000"/>
              </a:spcBef>
              <a:spcAft>
                <a:spcPts val="0"/>
              </a:spcAft>
              <a:buSzPts val="1300"/>
              <a:buChar char="●"/>
            </a:pPr>
            <a:r>
              <a:rPr lang="en" b="1"/>
              <a:t>F2:</a:t>
            </a:r>
            <a:r>
              <a:rPr lang="en"/>
              <a:t> Angle Margin:</a:t>
            </a:r>
            <a:r>
              <a:rPr lang="en" i="1"/>
              <a:t> “Gravity vector remains within </a:t>
            </a:r>
            <a:r>
              <a:rPr lang="en" b="1" i="1"/>
              <a:t>2° </a:t>
            </a:r>
            <a:r>
              <a:rPr lang="en" i="1"/>
              <a:t>normal of support surface”</a:t>
            </a:r>
            <a:br>
              <a:rPr lang="en" i="1"/>
            </a:br>
            <a:r>
              <a:rPr lang="en"/>
              <a:t>	- Force vector direction must act in specified direction </a:t>
            </a:r>
            <a:endParaRPr/>
          </a:p>
          <a:p>
            <a:pPr marL="457200" lvl="0" indent="-311150" algn="l" rtl="0">
              <a:lnSpc>
                <a:spcPct val="115000"/>
              </a:lnSpc>
              <a:spcBef>
                <a:spcPts val="1000"/>
              </a:spcBef>
              <a:spcAft>
                <a:spcPts val="0"/>
              </a:spcAft>
              <a:buSzPts val="1300"/>
              <a:buChar char="●"/>
            </a:pPr>
            <a:r>
              <a:rPr lang="en" b="1"/>
              <a:t>F3:</a:t>
            </a:r>
            <a:r>
              <a:rPr lang="en"/>
              <a:t> Friction Margin: </a:t>
            </a:r>
            <a:r>
              <a:rPr lang="en" i="1"/>
              <a:t>“Coefficient of friction in direction of postural sway minimized to </a:t>
            </a:r>
            <a:r>
              <a:rPr lang="en" b="1" i="1"/>
              <a:t>0.3</a:t>
            </a:r>
            <a:r>
              <a:rPr lang="en" i="1"/>
              <a:t>”</a:t>
            </a:r>
            <a:br>
              <a:rPr lang="en" i="1"/>
            </a:br>
            <a:r>
              <a:rPr lang="en" i="1"/>
              <a:t>	</a:t>
            </a:r>
            <a:r>
              <a:rPr lang="en"/>
              <a:t>- Test Subject’s ability to displace and respond during testing</a:t>
            </a:r>
            <a:endParaRPr/>
          </a:p>
          <a:p>
            <a:pPr marL="457200" lvl="0" indent="-311150" algn="l" rtl="0">
              <a:lnSpc>
                <a:spcPct val="115000"/>
              </a:lnSpc>
              <a:spcBef>
                <a:spcPts val="1000"/>
              </a:spcBef>
              <a:spcAft>
                <a:spcPts val="0"/>
              </a:spcAft>
              <a:buSzPts val="1300"/>
              <a:buChar char="●"/>
            </a:pPr>
            <a:r>
              <a:rPr lang="en" b="1"/>
              <a:t>Cost Feasibility: </a:t>
            </a:r>
            <a:r>
              <a:rPr lang="en"/>
              <a:t>How does the budget account for the components needed?</a:t>
            </a:r>
            <a:endParaRPr/>
          </a:p>
          <a:p>
            <a:pPr marL="0" lvl="0" indent="0" algn="l" rtl="0">
              <a:lnSpc>
                <a:spcPct val="115000"/>
              </a:lnSpc>
              <a:spcBef>
                <a:spcPts val="1000"/>
              </a:spcBef>
              <a:spcAft>
                <a:spcPts val="1200"/>
              </a:spcAft>
              <a:buNone/>
            </a:pPr>
            <a:endParaRPr/>
          </a:p>
        </p:txBody>
      </p:sp>
      <p:sp>
        <p:nvSpPr>
          <p:cNvPr id="723" name="Google Shape;723;p34"/>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Critical Project Elements - Feasibility Studies</a:t>
            </a:r>
            <a:endParaRPr sz="2400"/>
          </a:p>
        </p:txBody>
      </p:sp>
      <p:sp>
        <p:nvSpPr>
          <p:cNvPr id="724" name="Google Shape;724;p3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35"/>
          <p:cNvSpPr txBox="1">
            <a:spLocks noGrp="1"/>
          </p:cNvSpPr>
          <p:nvPr>
            <p:ph type="body" idx="1"/>
          </p:nvPr>
        </p:nvSpPr>
        <p:spPr>
          <a:xfrm>
            <a:off x="727650" y="1363450"/>
            <a:ext cx="4613100" cy="3582300"/>
          </a:xfrm>
          <a:prstGeom prst="rect">
            <a:avLst/>
          </a:prstGeom>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t>50th Percentile American Male, NASA Handbook </a:t>
            </a:r>
            <a:endParaRPr/>
          </a:p>
          <a:p>
            <a:pPr marL="0" lvl="0" indent="0" algn="l" rtl="0">
              <a:lnSpc>
                <a:spcPct val="115000"/>
              </a:lnSpc>
              <a:spcBef>
                <a:spcPts val="0"/>
              </a:spcBef>
              <a:spcAft>
                <a:spcPts val="0"/>
              </a:spcAft>
              <a:buNone/>
            </a:pPr>
            <a:r>
              <a:rPr lang="en" i="1"/>
              <a:t>(APPENDIX B) </a:t>
            </a:r>
            <a:r>
              <a:rPr lang="en"/>
              <a:t>[7]</a:t>
            </a:r>
            <a:endParaRPr>
              <a:solidFill>
                <a:srgbClr val="000000"/>
              </a:solidFill>
            </a:endParaRPr>
          </a:p>
          <a:p>
            <a:pPr marL="457200" lvl="0" indent="-311150" algn="l" rtl="0">
              <a:lnSpc>
                <a:spcPct val="115000"/>
              </a:lnSpc>
              <a:spcBef>
                <a:spcPts val="1200"/>
              </a:spcBef>
              <a:spcAft>
                <a:spcPts val="0"/>
              </a:spcAft>
              <a:buSzPts val="1300"/>
              <a:buFont typeface="Courier New"/>
              <a:buChar char="●"/>
            </a:pPr>
            <a:r>
              <a:rPr lang="en"/>
              <a:t>Height:	</a:t>
            </a:r>
            <a:r>
              <a:rPr lang="en" b="1"/>
              <a:t>171.6 cm </a:t>
            </a:r>
            <a:endParaRPr b="1"/>
          </a:p>
          <a:p>
            <a:pPr marL="457200" lvl="0" indent="-311150" algn="l" rtl="0">
              <a:lnSpc>
                <a:spcPct val="115000"/>
              </a:lnSpc>
              <a:spcBef>
                <a:spcPts val="0"/>
              </a:spcBef>
              <a:spcAft>
                <a:spcPts val="0"/>
              </a:spcAft>
              <a:buSzPts val="1300"/>
              <a:buChar char="●"/>
            </a:pPr>
            <a:r>
              <a:rPr lang="en"/>
              <a:t>Weight: </a:t>
            </a:r>
            <a:r>
              <a:rPr lang="en" b="1"/>
              <a:t>	73 kg</a:t>
            </a:r>
            <a:endParaRPr b="1"/>
          </a:p>
          <a:p>
            <a:pPr marL="457200" lvl="0" indent="-311150" algn="l" rtl="0">
              <a:lnSpc>
                <a:spcPct val="115000"/>
              </a:lnSpc>
              <a:spcBef>
                <a:spcPts val="0"/>
              </a:spcBef>
              <a:spcAft>
                <a:spcPts val="0"/>
              </a:spcAft>
              <a:buSzPts val="1300"/>
              <a:buFont typeface="Courier New"/>
              <a:buChar char="●"/>
            </a:pPr>
            <a:r>
              <a:rPr lang="en"/>
              <a:t>CoM:</a:t>
            </a:r>
            <a:r>
              <a:rPr lang="en" b="1"/>
              <a:t>		103.1 cm</a:t>
            </a:r>
            <a:endParaRPr b="1"/>
          </a:p>
          <a:p>
            <a:pPr marL="457200" lvl="0" indent="-311150" algn="l" rtl="0">
              <a:lnSpc>
                <a:spcPct val="115000"/>
              </a:lnSpc>
              <a:spcBef>
                <a:spcPts val="0"/>
              </a:spcBef>
              <a:spcAft>
                <a:spcPts val="0"/>
              </a:spcAft>
              <a:buSzPts val="1300"/>
              <a:buFont typeface="Courier New"/>
              <a:buChar char="●"/>
            </a:pPr>
            <a:r>
              <a:rPr lang="en"/>
              <a:t>Depth:	</a:t>
            </a:r>
            <a:r>
              <a:rPr lang="en" b="1"/>
              <a:t>24.65 cm</a:t>
            </a:r>
            <a:endParaRPr b="1"/>
          </a:p>
          <a:p>
            <a:pPr marL="457200" lvl="0" indent="-311150" algn="l" rtl="0">
              <a:lnSpc>
                <a:spcPct val="115000"/>
              </a:lnSpc>
              <a:spcBef>
                <a:spcPts val="0"/>
              </a:spcBef>
              <a:spcAft>
                <a:spcPts val="0"/>
              </a:spcAft>
              <a:buSzPts val="1300"/>
              <a:buFont typeface="Courier New"/>
              <a:buChar char="●"/>
            </a:pPr>
            <a:r>
              <a:rPr lang="en"/>
              <a:t>Foot Size:	</a:t>
            </a:r>
            <a:r>
              <a:rPr lang="en" b="1"/>
              <a:t>26.05 cm</a:t>
            </a:r>
            <a:endParaRPr b="1"/>
          </a:p>
          <a:p>
            <a:pPr marL="457200" lvl="0" indent="-311150" algn="l" rtl="0">
              <a:lnSpc>
                <a:spcPct val="115000"/>
              </a:lnSpc>
              <a:spcBef>
                <a:spcPts val="0"/>
              </a:spcBef>
              <a:spcAft>
                <a:spcPts val="0"/>
              </a:spcAft>
              <a:buSzPts val="1300"/>
              <a:buFont typeface="Courier New"/>
              <a:buChar char="●"/>
            </a:pPr>
            <a:r>
              <a:rPr lang="en"/>
              <a:t>Lean Max:	</a:t>
            </a:r>
            <a:r>
              <a:rPr lang="en" b="1"/>
              <a:t>7.6</a:t>
            </a:r>
            <a:r>
              <a:rPr lang="en" b="1">
                <a:highlight>
                  <a:srgbClr val="FFFFFF"/>
                </a:highlight>
              </a:rPr>
              <a:t>º</a:t>
            </a:r>
            <a:endParaRPr b="1"/>
          </a:p>
          <a:p>
            <a:pPr marL="0" lvl="0" indent="0" algn="l" rtl="0">
              <a:lnSpc>
                <a:spcPct val="115000"/>
              </a:lnSpc>
              <a:spcBef>
                <a:spcPts val="1000"/>
              </a:spcBef>
              <a:spcAft>
                <a:spcPts val="0"/>
              </a:spcAft>
              <a:buNone/>
            </a:pPr>
            <a:r>
              <a:rPr lang="en"/>
              <a:t>Postural Sway of the Human Subject is modeled by </a:t>
            </a:r>
            <a:r>
              <a:rPr lang="en" b="1"/>
              <a:t>0.5 hz sine wave,</a:t>
            </a:r>
            <a:r>
              <a:rPr lang="en"/>
              <a:t> as per Dr. Temple’s research. </a:t>
            </a:r>
            <a:endParaRPr/>
          </a:p>
          <a:p>
            <a:pPr marL="0" lvl="0" indent="0" algn="l" rtl="0">
              <a:lnSpc>
                <a:spcPct val="115000"/>
              </a:lnSpc>
              <a:spcBef>
                <a:spcPts val="1200"/>
              </a:spcBef>
              <a:spcAft>
                <a:spcPts val="1200"/>
              </a:spcAft>
              <a:buNone/>
            </a:pPr>
            <a:r>
              <a:rPr lang="en"/>
              <a:t>Back/forth displacement of the Universal Test Subject is assumed to be modeled as a pendulum swing, modeled in MATLAB.</a:t>
            </a:r>
            <a:endParaRPr/>
          </a:p>
        </p:txBody>
      </p:sp>
      <p:sp>
        <p:nvSpPr>
          <p:cNvPr id="730" name="Google Shape;730;p35"/>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Universal Test Subject</a:t>
            </a:r>
            <a:endParaRPr sz="2400"/>
          </a:p>
        </p:txBody>
      </p:sp>
      <p:sp>
        <p:nvSpPr>
          <p:cNvPr id="731" name="Google Shape;731;p35"/>
          <p:cNvSpPr/>
          <p:nvPr/>
        </p:nvSpPr>
        <p:spPr>
          <a:xfrm rot="1420326">
            <a:off x="7302358" y="3653941"/>
            <a:ext cx="414693" cy="202717"/>
          </a:xfrm>
          <a:prstGeom prst="rightArrow">
            <a:avLst>
              <a:gd name="adj1" fmla="val 50000"/>
              <a:gd name="adj2" fmla="val 50000"/>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5"/>
          <p:cNvSpPr/>
          <p:nvPr/>
        </p:nvSpPr>
        <p:spPr>
          <a:xfrm rot="-1420326" flipH="1">
            <a:off x="6339933" y="3653941"/>
            <a:ext cx="414693" cy="202717"/>
          </a:xfrm>
          <a:prstGeom prst="rightArrow">
            <a:avLst>
              <a:gd name="adj1" fmla="val 50000"/>
              <a:gd name="adj2" fmla="val 50000"/>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3" name="Google Shape;733;p35"/>
          <p:cNvPicPr preferRelativeResize="0"/>
          <p:nvPr/>
        </p:nvPicPr>
        <p:blipFill>
          <a:blip r:embed="rId3">
            <a:alphaModFix/>
          </a:blip>
          <a:stretch>
            <a:fillRect/>
          </a:stretch>
        </p:blipFill>
        <p:spPr>
          <a:xfrm>
            <a:off x="5295713" y="686050"/>
            <a:ext cx="3478625" cy="2608975"/>
          </a:xfrm>
          <a:prstGeom prst="rect">
            <a:avLst/>
          </a:prstGeom>
          <a:noFill/>
          <a:ln>
            <a:noFill/>
          </a:ln>
        </p:spPr>
      </p:pic>
      <p:pic>
        <p:nvPicPr>
          <p:cNvPr id="734" name="Google Shape;734;p35"/>
          <p:cNvPicPr preferRelativeResize="0"/>
          <p:nvPr/>
        </p:nvPicPr>
        <p:blipFill>
          <a:blip r:embed="rId4">
            <a:alphaModFix/>
          </a:blip>
          <a:stretch>
            <a:fillRect/>
          </a:stretch>
        </p:blipFill>
        <p:spPr>
          <a:xfrm>
            <a:off x="6817063" y="3196087"/>
            <a:ext cx="422850" cy="1892075"/>
          </a:xfrm>
          <a:prstGeom prst="rect">
            <a:avLst/>
          </a:prstGeom>
          <a:noFill/>
          <a:ln>
            <a:noFill/>
          </a:ln>
        </p:spPr>
      </p:pic>
      <p:pic>
        <p:nvPicPr>
          <p:cNvPr id="735" name="Google Shape;735;p35"/>
          <p:cNvPicPr preferRelativeResize="0"/>
          <p:nvPr/>
        </p:nvPicPr>
        <p:blipFill>
          <a:blip r:embed="rId4">
            <a:alphaModFix amt="50000"/>
          </a:blip>
          <a:stretch>
            <a:fillRect/>
          </a:stretch>
        </p:blipFill>
        <p:spPr>
          <a:xfrm rot="2280015">
            <a:off x="7298275" y="3321812"/>
            <a:ext cx="422850" cy="1892075"/>
          </a:xfrm>
          <a:prstGeom prst="rect">
            <a:avLst/>
          </a:prstGeom>
          <a:noFill/>
          <a:ln>
            <a:noFill/>
          </a:ln>
        </p:spPr>
      </p:pic>
      <p:pic>
        <p:nvPicPr>
          <p:cNvPr id="736" name="Google Shape;736;p35"/>
          <p:cNvPicPr preferRelativeResize="0"/>
          <p:nvPr/>
        </p:nvPicPr>
        <p:blipFill>
          <a:blip r:embed="rId4">
            <a:alphaModFix amt="50000"/>
          </a:blip>
          <a:stretch>
            <a:fillRect/>
          </a:stretch>
        </p:blipFill>
        <p:spPr>
          <a:xfrm rot="-2331106">
            <a:off x="6335850" y="3321812"/>
            <a:ext cx="422850" cy="1892075"/>
          </a:xfrm>
          <a:prstGeom prst="rect">
            <a:avLst/>
          </a:prstGeom>
          <a:noFill/>
          <a:ln>
            <a:noFill/>
          </a:ln>
        </p:spPr>
      </p:pic>
      <p:sp>
        <p:nvSpPr>
          <p:cNvPr id="737" name="Google Shape;737;p3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36"/>
          <p:cNvSpPr txBox="1">
            <a:spLocks noGrp="1"/>
          </p:cNvSpPr>
          <p:nvPr>
            <p:ph type="title"/>
          </p:nvPr>
        </p:nvSpPr>
        <p:spPr>
          <a:xfrm>
            <a:off x="727650" y="5804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400"/>
              <a:t>Feasibility Study 1 - Force Superposition</a:t>
            </a:r>
            <a:endParaRPr/>
          </a:p>
        </p:txBody>
      </p:sp>
      <p:sp>
        <p:nvSpPr>
          <p:cNvPr id="743" name="Google Shape;743;p36"/>
          <p:cNvSpPr txBox="1">
            <a:spLocks noGrp="1"/>
          </p:cNvSpPr>
          <p:nvPr>
            <p:ph type="body" idx="1"/>
          </p:nvPr>
        </p:nvSpPr>
        <p:spPr>
          <a:xfrm>
            <a:off x="729450" y="1357825"/>
            <a:ext cx="3842700" cy="2982300"/>
          </a:xfrm>
          <a:prstGeom prst="rect">
            <a:avLst/>
          </a:prstGeom>
        </p:spPr>
        <p:txBody>
          <a:bodyPr spcFirstLastPara="1" wrap="square" lIns="91425" tIns="91425" rIns="91425" bIns="91425" anchor="t" anchorCtr="0">
            <a:normAutofit/>
          </a:bodyPr>
          <a:lstStyle/>
          <a:p>
            <a:pPr marL="457200" lvl="0" indent="-311150" algn="l" rtl="0">
              <a:spcBef>
                <a:spcPts val="1000"/>
              </a:spcBef>
              <a:spcAft>
                <a:spcPts val="0"/>
              </a:spcAft>
              <a:buSzPts val="1300"/>
              <a:buChar char="●"/>
            </a:pPr>
            <a:r>
              <a:rPr lang="en"/>
              <a:t>Will our baseline setup be </a:t>
            </a:r>
            <a:r>
              <a:rPr lang="en" b="1"/>
              <a:t>analytically solvable</a:t>
            </a:r>
            <a:r>
              <a:rPr lang="en"/>
              <a:t> so our active components can respond appropriately?</a:t>
            </a:r>
            <a:endParaRPr/>
          </a:p>
          <a:p>
            <a:pPr marL="457200" lvl="0" indent="-311150" algn="l" rtl="0">
              <a:spcBef>
                <a:spcPts val="1000"/>
              </a:spcBef>
              <a:spcAft>
                <a:spcPts val="0"/>
              </a:spcAft>
              <a:buSzPts val="1300"/>
              <a:buChar char="●"/>
            </a:pPr>
            <a:r>
              <a:rPr lang="en"/>
              <a:t>Our loading scheme is a fully determined system with us holding </a:t>
            </a:r>
            <a:r>
              <a:rPr lang="en" b="1"/>
              <a:t>F1 = F2</a:t>
            </a:r>
            <a:r>
              <a:rPr lang="en"/>
              <a:t> &amp; </a:t>
            </a:r>
            <a:r>
              <a:rPr lang="en" b="1"/>
              <a:t>𝛼 = 𝛽</a:t>
            </a:r>
            <a:endParaRPr b="1"/>
          </a:p>
          <a:p>
            <a:pPr marL="914400" lvl="1" indent="-311150" algn="l" rtl="0">
              <a:spcBef>
                <a:spcPts val="1000"/>
              </a:spcBef>
              <a:spcAft>
                <a:spcPts val="0"/>
              </a:spcAft>
              <a:buSzPts val="1300"/>
              <a:buChar char="○"/>
            </a:pPr>
            <a:r>
              <a:rPr lang="en" sz="1300" b="1"/>
              <a:t>F1 = F2 = const</a:t>
            </a:r>
            <a:endParaRPr sz="1300" b="1"/>
          </a:p>
          <a:p>
            <a:pPr marL="914400" lvl="1" indent="-311150" algn="l" rtl="0">
              <a:spcBef>
                <a:spcPts val="1000"/>
              </a:spcBef>
              <a:spcAft>
                <a:spcPts val="0"/>
              </a:spcAft>
              <a:buSzPts val="1300"/>
              <a:buChar char="○"/>
            </a:pPr>
            <a:r>
              <a:rPr lang="en" sz="1300" b="1"/>
              <a:t>𝛼 = 𝛽 = f(</a:t>
            </a:r>
            <a:r>
              <a:rPr lang="en" sz="1300" b="1">
                <a:solidFill>
                  <a:schemeClr val="dk2"/>
                </a:solidFill>
              </a:rPr>
              <a:t>θ)</a:t>
            </a:r>
            <a:r>
              <a:rPr lang="en" sz="1300">
                <a:solidFill>
                  <a:schemeClr val="dk2"/>
                </a:solidFill>
              </a:rPr>
              <a:t>, tether-force triangle moves as one entity</a:t>
            </a:r>
            <a:endParaRPr sz="1300"/>
          </a:p>
        </p:txBody>
      </p:sp>
      <p:sp>
        <p:nvSpPr>
          <p:cNvPr id="744" name="Google Shape;744;p3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pic>
        <p:nvPicPr>
          <p:cNvPr id="745" name="Google Shape;745;p36"/>
          <p:cNvPicPr preferRelativeResize="0"/>
          <p:nvPr/>
        </p:nvPicPr>
        <p:blipFill>
          <a:blip r:embed="rId3">
            <a:alphaModFix amt="28000"/>
          </a:blip>
          <a:stretch>
            <a:fillRect/>
          </a:stretch>
        </p:blipFill>
        <p:spPr>
          <a:xfrm rot="1245889" flipH="1">
            <a:off x="6421410" y="1596605"/>
            <a:ext cx="832830" cy="1738799"/>
          </a:xfrm>
          <a:prstGeom prst="rect">
            <a:avLst/>
          </a:prstGeom>
          <a:noFill/>
          <a:ln>
            <a:noFill/>
          </a:ln>
        </p:spPr>
      </p:pic>
      <p:sp>
        <p:nvSpPr>
          <p:cNvPr id="746" name="Google Shape;746;p36"/>
          <p:cNvSpPr/>
          <p:nvPr/>
        </p:nvSpPr>
        <p:spPr>
          <a:xfrm rot="10794897">
            <a:off x="5596318" y="3174457"/>
            <a:ext cx="2425203" cy="1143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rot="1090972">
            <a:off x="6817806" y="2248745"/>
            <a:ext cx="301874" cy="82802"/>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48" name="Google Shape;748;p36"/>
          <p:cNvCxnSpPr/>
          <p:nvPr/>
        </p:nvCxnSpPr>
        <p:spPr>
          <a:xfrm>
            <a:off x="7111726" y="2330733"/>
            <a:ext cx="1388100" cy="894900"/>
          </a:xfrm>
          <a:prstGeom prst="straightConnector1">
            <a:avLst/>
          </a:prstGeom>
          <a:noFill/>
          <a:ln w="9525" cap="flat" cmpd="sng">
            <a:solidFill>
              <a:schemeClr val="dk2"/>
            </a:solidFill>
            <a:prstDash val="solid"/>
            <a:round/>
            <a:headEnd type="none" w="med" len="med"/>
            <a:tailEnd type="none" w="med" len="med"/>
          </a:ln>
        </p:spPr>
      </p:cxnSp>
      <p:cxnSp>
        <p:nvCxnSpPr>
          <p:cNvPr id="749" name="Google Shape;749;p36"/>
          <p:cNvCxnSpPr/>
          <p:nvPr/>
        </p:nvCxnSpPr>
        <p:spPr>
          <a:xfrm flipH="1">
            <a:off x="5426405" y="2270820"/>
            <a:ext cx="1388100" cy="893100"/>
          </a:xfrm>
          <a:prstGeom prst="straightConnector1">
            <a:avLst/>
          </a:prstGeom>
          <a:noFill/>
          <a:ln w="9525" cap="flat" cmpd="sng">
            <a:solidFill>
              <a:schemeClr val="dk2"/>
            </a:solidFill>
            <a:prstDash val="solid"/>
            <a:round/>
            <a:headEnd type="none" w="med" len="med"/>
            <a:tailEnd type="none" w="med" len="med"/>
          </a:ln>
        </p:spPr>
      </p:cxnSp>
      <p:cxnSp>
        <p:nvCxnSpPr>
          <p:cNvPr id="750" name="Google Shape;750;p36"/>
          <p:cNvCxnSpPr/>
          <p:nvPr/>
        </p:nvCxnSpPr>
        <p:spPr>
          <a:xfrm flipH="1">
            <a:off x="5980909" y="2575713"/>
            <a:ext cx="368400" cy="233400"/>
          </a:xfrm>
          <a:prstGeom prst="straightConnector1">
            <a:avLst/>
          </a:prstGeom>
          <a:noFill/>
          <a:ln w="9525" cap="flat" cmpd="sng">
            <a:solidFill>
              <a:schemeClr val="dk2"/>
            </a:solidFill>
            <a:prstDash val="solid"/>
            <a:round/>
            <a:headEnd type="none" w="med" len="med"/>
            <a:tailEnd type="triangle" w="med" len="med"/>
          </a:ln>
        </p:spPr>
      </p:cxnSp>
      <p:cxnSp>
        <p:nvCxnSpPr>
          <p:cNvPr id="751" name="Google Shape;751;p36"/>
          <p:cNvCxnSpPr/>
          <p:nvPr/>
        </p:nvCxnSpPr>
        <p:spPr>
          <a:xfrm>
            <a:off x="7467011" y="2560008"/>
            <a:ext cx="404100" cy="258000"/>
          </a:xfrm>
          <a:prstGeom prst="straightConnector1">
            <a:avLst/>
          </a:prstGeom>
          <a:noFill/>
          <a:ln w="9525" cap="flat" cmpd="sng">
            <a:solidFill>
              <a:schemeClr val="dk2"/>
            </a:solidFill>
            <a:prstDash val="solid"/>
            <a:round/>
            <a:headEnd type="none" w="med" len="med"/>
            <a:tailEnd type="triangle" w="med" len="med"/>
          </a:ln>
        </p:spPr>
      </p:cxnSp>
      <p:sp>
        <p:nvSpPr>
          <p:cNvPr id="752" name="Google Shape;752;p36"/>
          <p:cNvSpPr txBox="1"/>
          <p:nvPr/>
        </p:nvSpPr>
        <p:spPr>
          <a:xfrm>
            <a:off x="5860845" y="2370349"/>
            <a:ext cx="4731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1</a:t>
            </a:r>
            <a:endParaRPr sz="1300" baseline="-25000">
              <a:latin typeface="Lato"/>
              <a:ea typeface="Lato"/>
              <a:cs typeface="Lato"/>
              <a:sym typeface="Lato"/>
            </a:endParaRPr>
          </a:p>
        </p:txBody>
      </p:sp>
      <p:sp>
        <p:nvSpPr>
          <p:cNvPr id="753" name="Google Shape;753;p36"/>
          <p:cNvSpPr txBox="1"/>
          <p:nvPr/>
        </p:nvSpPr>
        <p:spPr>
          <a:xfrm>
            <a:off x="7657519" y="2384449"/>
            <a:ext cx="4731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2</a:t>
            </a:r>
            <a:endParaRPr sz="1300" baseline="-25000">
              <a:latin typeface="Lato"/>
              <a:ea typeface="Lato"/>
              <a:cs typeface="Lato"/>
              <a:sym typeface="Lato"/>
            </a:endParaRPr>
          </a:p>
        </p:txBody>
      </p:sp>
      <p:cxnSp>
        <p:nvCxnSpPr>
          <p:cNvPr id="754" name="Google Shape;754;p36"/>
          <p:cNvCxnSpPr/>
          <p:nvPr/>
        </p:nvCxnSpPr>
        <p:spPr>
          <a:xfrm>
            <a:off x="8186085" y="1530431"/>
            <a:ext cx="6600" cy="464100"/>
          </a:xfrm>
          <a:prstGeom prst="straightConnector1">
            <a:avLst/>
          </a:prstGeom>
          <a:noFill/>
          <a:ln w="9525" cap="flat" cmpd="sng">
            <a:solidFill>
              <a:srgbClr val="FF0000"/>
            </a:solidFill>
            <a:prstDash val="solid"/>
            <a:round/>
            <a:headEnd type="none" w="med" len="med"/>
            <a:tailEnd type="triangle" w="med" len="med"/>
          </a:ln>
        </p:spPr>
      </p:cxnSp>
      <p:sp>
        <p:nvSpPr>
          <p:cNvPr id="755" name="Google Shape;755;p36"/>
          <p:cNvSpPr txBox="1"/>
          <p:nvPr/>
        </p:nvSpPr>
        <p:spPr>
          <a:xfrm>
            <a:off x="7504510" y="1452585"/>
            <a:ext cx="923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Simulated  Gravity</a:t>
            </a:r>
            <a:endParaRPr sz="800">
              <a:latin typeface="Lato"/>
              <a:ea typeface="Lato"/>
              <a:cs typeface="Lato"/>
              <a:sym typeface="Lato"/>
            </a:endParaRPr>
          </a:p>
        </p:txBody>
      </p:sp>
      <p:sp>
        <p:nvSpPr>
          <p:cNvPr id="756" name="Google Shape;756;p36"/>
          <p:cNvSpPr/>
          <p:nvPr/>
        </p:nvSpPr>
        <p:spPr>
          <a:xfrm>
            <a:off x="8471459" y="2240077"/>
            <a:ext cx="99300" cy="87300"/>
          </a:xfrm>
          <a:prstGeom prst="flowChartSummingJunction">
            <a:avLst/>
          </a:prstGeom>
          <a:solidFill>
            <a:schemeClr val="lt1"/>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txBox="1"/>
          <p:nvPr/>
        </p:nvSpPr>
        <p:spPr>
          <a:xfrm>
            <a:off x="7897315" y="2006675"/>
            <a:ext cx="748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Earth  Gravity</a:t>
            </a:r>
            <a:endParaRPr sz="800">
              <a:latin typeface="Lato"/>
              <a:ea typeface="Lato"/>
              <a:cs typeface="Lato"/>
              <a:sym typeface="Lato"/>
            </a:endParaRPr>
          </a:p>
        </p:txBody>
      </p:sp>
      <p:cxnSp>
        <p:nvCxnSpPr>
          <p:cNvPr id="758" name="Google Shape;758;p36"/>
          <p:cNvCxnSpPr/>
          <p:nvPr/>
        </p:nvCxnSpPr>
        <p:spPr>
          <a:xfrm>
            <a:off x="6935403" y="2340346"/>
            <a:ext cx="12000" cy="555900"/>
          </a:xfrm>
          <a:prstGeom prst="straightConnector1">
            <a:avLst/>
          </a:prstGeom>
          <a:noFill/>
          <a:ln w="19050" cap="flat" cmpd="sng">
            <a:solidFill>
              <a:srgbClr val="FF0000"/>
            </a:solidFill>
            <a:prstDash val="solid"/>
            <a:round/>
            <a:headEnd type="none" w="med" len="med"/>
            <a:tailEnd type="triangle" w="med" len="med"/>
          </a:ln>
        </p:spPr>
      </p:cxnSp>
      <p:sp>
        <p:nvSpPr>
          <p:cNvPr id="759" name="Google Shape;759;p36"/>
          <p:cNvSpPr txBox="1"/>
          <p:nvPr/>
        </p:nvSpPr>
        <p:spPr>
          <a:xfrm>
            <a:off x="7000950" y="2728908"/>
            <a:ext cx="2154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FF0000"/>
                </a:solidFill>
                <a:latin typeface="Lato"/>
                <a:ea typeface="Lato"/>
                <a:cs typeface="Lato"/>
                <a:sym typeface="Lato"/>
              </a:rPr>
              <a:t>F</a:t>
            </a:r>
            <a:r>
              <a:rPr lang="en" sz="1300" baseline="-25000">
                <a:solidFill>
                  <a:srgbClr val="FF0000"/>
                </a:solidFill>
                <a:latin typeface="Lato"/>
                <a:ea typeface="Lato"/>
                <a:cs typeface="Lato"/>
                <a:sym typeface="Lato"/>
              </a:rPr>
              <a:t>g </a:t>
            </a:r>
            <a:r>
              <a:rPr lang="en" sz="1300">
                <a:solidFill>
                  <a:srgbClr val="FF0000"/>
                </a:solidFill>
                <a:latin typeface="Lato"/>
                <a:ea typeface="Lato"/>
                <a:cs typeface="Lato"/>
                <a:sym typeface="Lato"/>
              </a:rPr>
              <a:t>= F</a:t>
            </a:r>
            <a:r>
              <a:rPr lang="en" sz="1300" baseline="-25000">
                <a:solidFill>
                  <a:srgbClr val="FF0000"/>
                </a:solidFill>
                <a:latin typeface="Lato"/>
                <a:ea typeface="Lato"/>
                <a:cs typeface="Lato"/>
                <a:sym typeface="Lato"/>
              </a:rPr>
              <a:t>1</a:t>
            </a:r>
            <a:r>
              <a:rPr lang="en" sz="1300">
                <a:solidFill>
                  <a:srgbClr val="FF0000"/>
                </a:solidFill>
                <a:latin typeface="Lato"/>
                <a:ea typeface="Lato"/>
                <a:cs typeface="Lato"/>
                <a:sym typeface="Lato"/>
              </a:rPr>
              <a:t>+F</a:t>
            </a:r>
            <a:r>
              <a:rPr lang="en" sz="1300" baseline="-25000">
                <a:solidFill>
                  <a:srgbClr val="FF0000"/>
                </a:solidFill>
                <a:latin typeface="Lato"/>
                <a:ea typeface="Lato"/>
                <a:cs typeface="Lato"/>
                <a:sym typeface="Lato"/>
              </a:rPr>
              <a:t>2</a:t>
            </a:r>
            <a:endParaRPr sz="1300" baseline="-25000">
              <a:solidFill>
                <a:srgbClr val="FF0000"/>
              </a:solidFill>
              <a:latin typeface="Lato"/>
              <a:ea typeface="Lato"/>
              <a:cs typeface="Lato"/>
              <a:sym typeface="Lato"/>
            </a:endParaRPr>
          </a:p>
        </p:txBody>
      </p:sp>
      <p:cxnSp>
        <p:nvCxnSpPr>
          <p:cNvPr id="760" name="Google Shape;760;p36"/>
          <p:cNvCxnSpPr/>
          <p:nvPr/>
        </p:nvCxnSpPr>
        <p:spPr>
          <a:xfrm>
            <a:off x="6944192" y="2330733"/>
            <a:ext cx="23100" cy="7800"/>
          </a:xfrm>
          <a:prstGeom prst="straightConnector1">
            <a:avLst/>
          </a:prstGeom>
          <a:noFill/>
          <a:ln w="9525" cap="flat" cmpd="sng">
            <a:solidFill>
              <a:schemeClr val="dk2"/>
            </a:solidFill>
            <a:prstDash val="solid"/>
            <a:round/>
            <a:headEnd type="none" w="med" len="med"/>
            <a:tailEnd type="none" w="med" len="med"/>
          </a:ln>
        </p:spPr>
      </p:cxnSp>
      <p:cxnSp>
        <p:nvCxnSpPr>
          <p:cNvPr id="761" name="Google Shape;761;p36"/>
          <p:cNvCxnSpPr/>
          <p:nvPr/>
        </p:nvCxnSpPr>
        <p:spPr>
          <a:xfrm>
            <a:off x="6476129" y="3168822"/>
            <a:ext cx="23100" cy="7800"/>
          </a:xfrm>
          <a:prstGeom prst="straightConnector1">
            <a:avLst/>
          </a:prstGeom>
          <a:noFill/>
          <a:ln w="9525" cap="flat" cmpd="sng">
            <a:solidFill>
              <a:schemeClr val="dk2"/>
            </a:solidFill>
            <a:prstDash val="solid"/>
            <a:round/>
            <a:headEnd type="none" w="med" len="med"/>
            <a:tailEnd type="none" w="med" len="med"/>
          </a:ln>
        </p:spPr>
      </p:cxnSp>
      <p:cxnSp>
        <p:nvCxnSpPr>
          <p:cNvPr id="762" name="Google Shape;762;p36"/>
          <p:cNvCxnSpPr/>
          <p:nvPr/>
        </p:nvCxnSpPr>
        <p:spPr>
          <a:xfrm>
            <a:off x="6939385" y="2339631"/>
            <a:ext cx="8100" cy="832200"/>
          </a:xfrm>
          <a:prstGeom prst="straightConnector1">
            <a:avLst/>
          </a:prstGeom>
          <a:noFill/>
          <a:ln w="9525" cap="flat" cmpd="sng">
            <a:solidFill>
              <a:schemeClr val="dk2"/>
            </a:solidFill>
            <a:prstDash val="dash"/>
            <a:round/>
            <a:headEnd type="none" w="med" len="med"/>
            <a:tailEnd type="none" w="med" len="med"/>
          </a:ln>
        </p:spPr>
      </p:cxnSp>
      <p:sp>
        <p:nvSpPr>
          <p:cNvPr id="763" name="Google Shape;763;p36"/>
          <p:cNvSpPr/>
          <p:nvPr/>
        </p:nvSpPr>
        <p:spPr>
          <a:xfrm rot="9866174">
            <a:off x="6680268" y="2136949"/>
            <a:ext cx="371211" cy="340687"/>
          </a:xfrm>
          <a:prstGeom prst="arc">
            <a:avLst>
              <a:gd name="adj1" fmla="val 16200000"/>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rot="3727980">
            <a:off x="6896418" y="2455653"/>
            <a:ext cx="29524" cy="32501"/>
          </a:xfrm>
          <a:prstGeom prst="triangle">
            <a:avLst>
              <a:gd name="adj" fmla="val 50000"/>
            </a:avLst>
          </a:prstGeom>
          <a:solidFill>
            <a:srgbClr val="222222"/>
          </a:solidFill>
          <a:ln w="9525" cap="flat" cmpd="sng">
            <a:solidFill>
              <a:srgbClr val="2222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rot="6168826">
            <a:off x="6846235" y="2165562"/>
            <a:ext cx="320584" cy="306541"/>
          </a:xfrm>
          <a:prstGeom prst="arc">
            <a:avLst>
              <a:gd name="adj1" fmla="val 16200000"/>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rot="-3958410">
            <a:off x="6945974" y="2454692"/>
            <a:ext cx="27262" cy="27101"/>
          </a:xfrm>
          <a:prstGeom prst="triangle">
            <a:avLst>
              <a:gd name="adj" fmla="val 50000"/>
            </a:avLst>
          </a:prstGeom>
          <a:solidFill>
            <a:srgbClr val="222222"/>
          </a:solidFill>
          <a:ln w="9525" cap="flat" cmpd="sng">
            <a:solidFill>
              <a:srgbClr val="2222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txBox="1"/>
          <p:nvPr/>
        </p:nvSpPr>
        <p:spPr>
          <a:xfrm>
            <a:off x="6514385" y="2308435"/>
            <a:ext cx="306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𝛂</a:t>
            </a:r>
            <a:endParaRPr sz="1200">
              <a:latin typeface="Lato"/>
              <a:ea typeface="Lato"/>
              <a:cs typeface="Lato"/>
              <a:sym typeface="Lato"/>
            </a:endParaRPr>
          </a:p>
        </p:txBody>
      </p:sp>
      <p:sp>
        <p:nvSpPr>
          <p:cNvPr id="768" name="Google Shape;768;p36"/>
          <p:cNvSpPr txBox="1"/>
          <p:nvPr/>
        </p:nvSpPr>
        <p:spPr>
          <a:xfrm>
            <a:off x="7003270" y="2351321"/>
            <a:ext cx="306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𝜷</a:t>
            </a:r>
            <a:endParaRPr sz="1300">
              <a:latin typeface="Lato"/>
              <a:ea typeface="Lato"/>
              <a:cs typeface="Lato"/>
              <a:sym typeface="Lato"/>
            </a:endParaRPr>
          </a:p>
        </p:txBody>
      </p:sp>
      <p:sp>
        <p:nvSpPr>
          <p:cNvPr id="769" name="Google Shape;769;p36"/>
          <p:cNvSpPr/>
          <p:nvPr/>
        </p:nvSpPr>
        <p:spPr>
          <a:xfrm>
            <a:off x="5011087" y="3129579"/>
            <a:ext cx="623896" cy="199279"/>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770" name="Google Shape;770;p36"/>
          <p:cNvSpPr/>
          <p:nvPr/>
        </p:nvSpPr>
        <p:spPr>
          <a:xfrm>
            <a:off x="5055578" y="3168965"/>
            <a:ext cx="503012" cy="18501"/>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771" name="Google Shape;771;p36"/>
          <p:cNvSpPr/>
          <p:nvPr/>
        </p:nvSpPr>
        <p:spPr>
          <a:xfrm>
            <a:off x="5373744" y="3131657"/>
            <a:ext cx="191700" cy="708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72" name="Google Shape;772;p36"/>
          <p:cNvCxnSpPr/>
          <p:nvPr/>
        </p:nvCxnSpPr>
        <p:spPr>
          <a:xfrm flipH="1">
            <a:off x="5346716" y="3169519"/>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773" name="Google Shape;773;p36"/>
          <p:cNvCxnSpPr/>
          <p:nvPr/>
        </p:nvCxnSpPr>
        <p:spPr>
          <a:xfrm flipH="1">
            <a:off x="5346710" y="3167282"/>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774" name="Google Shape;774;p36"/>
          <p:cNvCxnSpPr/>
          <p:nvPr/>
        </p:nvCxnSpPr>
        <p:spPr>
          <a:xfrm flipH="1">
            <a:off x="5324396" y="3167282"/>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775" name="Google Shape;775;p36"/>
          <p:cNvCxnSpPr/>
          <p:nvPr/>
        </p:nvCxnSpPr>
        <p:spPr>
          <a:xfrm flipH="1">
            <a:off x="5306101" y="3167286"/>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776" name="Google Shape;776;p36"/>
          <p:cNvCxnSpPr/>
          <p:nvPr/>
        </p:nvCxnSpPr>
        <p:spPr>
          <a:xfrm flipH="1">
            <a:off x="5287807" y="3167286"/>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777" name="Google Shape;777;p36"/>
          <p:cNvCxnSpPr/>
          <p:nvPr/>
        </p:nvCxnSpPr>
        <p:spPr>
          <a:xfrm flipH="1">
            <a:off x="5269512" y="3167286"/>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778" name="Google Shape;778;p36"/>
          <p:cNvCxnSpPr/>
          <p:nvPr/>
        </p:nvCxnSpPr>
        <p:spPr>
          <a:xfrm flipH="1">
            <a:off x="5223920" y="3167272"/>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779" name="Google Shape;779;p36"/>
          <p:cNvCxnSpPr/>
          <p:nvPr/>
        </p:nvCxnSpPr>
        <p:spPr>
          <a:xfrm flipH="1">
            <a:off x="5242597" y="3167272"/>
            <a:ext cx="12000" cy="17400"/>
          </a:xfrm>
          <a:prstGeom prst="straightConnector1">
            <a:avLst/>
          </a:prstGeom>
          <a:noFill/>
          <a:ln w="9525" cap="flat" cmpd="sng">
            <a:solidFill>
              <a:schemeClr val="dk2"/>
            </a:solidFill>
            <a:prstDash val="solid"/>
            <a:round/>
            <a:headEnd type="none" w="med" len="med"/>
            <a:tailEnd type="none" w="med" len="med"/>
          </a:ln>
        </p:spPr>
      </p:cxnSp>
      <p:sp>
        <p:nvSpPr>
          <p:cNvPr id="780" name="Google Shape;780;p36"/>
          <p:cNvSpPr/>
          <p:nvPr/>
        </p:nvSpPr>
        <p:spPr>
          <a:xfrm>
            <a:off x="7989702" y="3160932"/>
            <a:ext cx="623896" cy="199279"/>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781" name="Google Shape;781;p36"/>
          <p:cNvSpPr/>
          <p:nvPr/>
        </p:nvSpPr>
        <p:spPr>
          <a:xfrm>
            <a:off x="8050143" y="3200318"/>
            <a:ext cx="503012" cy="18501"/>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782" name="Google Shape;782;p36"/>
          <p:cNvSpPr/>
          <p:nvPr/>
        </p:nvSpPr>
        <p:spPr>
          <a:xfrm>
            <a:off x="8352359" y="3163010"/>
            <a:ext cx="191700" cy="708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3" name="Google Shape;783;p36"/>
          <p:cNvCxnSpPr/>
          <p:nvPr/>
        </p:nvCxnSpPr>
        <p:spPr>
          <a:xfrm flipH="1">
            <a:off x="8325331" y="3200872"/>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784" name="Google Shape;784;p36"/>
          <p:cNvCxnSpPr/>
          <p:nvPr/>
        </p:nvCxnSpPr>
        <p:spPr>
          <a:xfrm flipH="1">
            <a:off x="8306175" y="3200872"/>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785" name="Google Shape;785;p36"/>
          <p:cNvCxnSpPr/>
          <p:nvPr/>
        </p:nvCxnSpPr>
        <p:spPr>
          <a:xfrm flipH="1">
            <a:off x="8283861" y="3200872"/>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786" name="Google Shape;786;p36"/>
          <p:cNvCxnSpPr/>
          <p:nvPr/>
        </p:nvCxnSpPr>
        <p:spPr>
          <a:xfrm flipH="1">
            <a:off x="8265566" y="3200876"/>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787" name="Google Shape;787;p36"/>
          <p:cNvCxnSpPr/>
          <p:nvPr/>
        </p:nvCxnSpPr>
        <p:spPr>
          <a:xfrm flipH="1">
            <a:off x="8247272" y="3200876"/>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788" name="Google Shape;788;p36"/>
          <p:cNvCxnSpPr/>
          <p:nvPr/>
        </p:nvCxnSpPr>
        <p:spPr>
          <a:xfrm flipH="1">
            <a:off x="8228977" y="3200876"/>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789" name="Google Shape;789;p36"/>
          <p:cNvCxnSpPr/>
          <p:nvPr/>
        </p:nvCxnSpPr>
        <p:spPr>
          <a:xfrm flipH="1">
            <a:off x="8143163" y="3200854"/>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790" name="Google Shape;790;p36"/>
          <p:cNvCxnSpPr/>
          <p:nvPr/>
        </p:nvCxnSpPr>
        <p:spPr>
          <a:xfrm flipH="1">
            <a:off x="8120849" y="3200854"/>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791" name="Google Shape;791;p36"/>
          <p:cNvCxnSpPr/>
          <p:nvPr/>
        </p:nvCxnSpPr>
        <p:spPr>
          <a:xfrm flipH="1">
            <a:off x="8102554" y="3200858"/>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792" name="Google Shape;792;p36"/>
          <p:cNvCxnSpPr/>
          <p:nvPr/>
        </p:nvCxnSpPr>
        <p:spPr>
          <a:xfrm flipH="1">
            <a:off x="8084260" y="3200858"/>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793" name="Google Shape;793;p36"/>
          <p:cNvCxnSpPr/>
          <p:nvPr/>
        </p:nvCxnSpPr>
        <p:spPr>
          <a:xfrm flipH="1">
            <a:off x="8065965" y="3200858"/>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794" name="Google Shape;794;p36"/>
          <p:cNvCxnSpPr/>
          <p:nvPr/>
        </p:nvCxnSpPr>
        <p:spPr>
          <a:xfrm flipH="1">
            <a:off x="8163080" y="3200849"/>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795" name="Google Shape;795;p36"/>
          <p:cNvCxnSpPr/>
          <p:nvPr/>
        </p:nvCxnSpPr>
        <p:spPr>
          <a:xfrm flipH="1">
            <a:off x="8183385" y="3200862"/>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796" name="Google Shape;796;p36"/>
          <p:cNvCxnSpPr/>
          <p:nvPr/>
        </p:nvCxnSpPr>
        <p:spPr>
          <a:xfrm flipH="1">
            <a:off x="8202062" y="3200862"/>
            <a:ext cx="12000" cy="17400"/>
          </a:xfrm>
          <a:prstGeom prst="straightConnector1">
            <a:avLst/>
          </a:prstGeom>
          <a:noFill/>
          <a:ln w="9525" cap="flat" cmpd="sng">
            <a:solidFill>
              <a:schemeClr val="dk2"/>
            </a:solidFill>
            <a:prstDash val="solid"/>
            <a:round/>
            <a:headEnd type="none" w="med" len="med"/>
            <a:tailEnd type="none" w="med" len="med"/>
          </a:ln>
        </p:spPr>
      </p:cxnSp>
      <p:sp>
        <p:nvSpPr>
          <p:cNvPr id="797" name="Google Shape;797;p36"/>
          <p:cNvSpPr/>
          <p:nvPr/>
        </p:nvSpPr>
        <p:spPr>
          <a:xfrm>
            <a:off x="5412633" y="3074235"/>
            <a:ext cx="114027" cy="43083"/>
          </a:xfrm>
          <a:custGeom>
            <a:avLst/>
            <a:gdLst/>
            <a:ahLst/>
            <a:cxnLst/>
            <a:rect l="l" t="t" r="r" b="b"/>
            <a:pathLst>
              <a:path w="5041" h="3625" extrusionOk="0">
                <a:moveTo>
                  <a:pt x="0" y="3625"/>
                </a:moveTo>
                <a:lnTo>
                  <a:pt x="2549" y="3625"/>
                </a:lnTo>
                <a:lnTo>
                  <a:pt x="4815" y="680"/>
                </a:lnTo>
                <a:lnTo>
                  <a:pt x="5041" y="0"/>
                </a:lnTo>
              </a:path>
            </a:pathLst>
          </a:custGeom>
          <a:noFill/>
          <a:ln w="28575" cap="flat" cmpd="sng">
            <a:solidFill>
              <a:srgbClr val="FF00FF"/>
            </a:solidFill>
            <a:prstDash val="solid"/>
            <a:round/>
            <a:headEnd type="none" w="med" len="med"/>
            <a:tailEnd type="none" w="med" len="med"/>
          </a:ln>
        </p:spPr>
      </p:sp>
      <p:sp>
        <p:nvSpPr>
          <p:cNvPr id="798" name="Google Shape;798;p36"/>
          <p:cNvSpPr/>
          <p:nvPr/>
        </p:nvSpPr>
        <p:spPr>
          <a:xfrm flipH="1">
            <a:off x="8346342" y="3105958"/>
            <a:ext cx="125130" cy="43083"/>
          </a:xfrm>
          <a:custGeom>
            <a:avLst/>
            <a:gdLst/>
            <a:ahLst/>
            <a:cxnLst/>
            <a:rect l="l" t="t" r="r" b="b"/>
            <a:pathLst>
              <a:path w="5041" h="3625" extrusionOk="0">
                <a:moveTo>
                  <a:pt x="0" y="3625"/>
                </a:moveTo>
                <a:lnTo>
                  <a:pt x="2549" y="3625"/>
                </a:lnTo>
                <a:lnTo>
                  <a:pt x="4815" y="680"/>
                </a:lnTo>
                <a:lnTo>
                  <a:pt x="5041" y="0"/>
                </a:lnTo>
              </a:path>
            </a:pathLst>
          </a:custGeom>
          <a:noFill/>
          <a:ln w="28575" cap="flat" cmpd="sng">
            <a:solidFill>
              <a:srgbClr val="FF00FF"/>
            </a:solidFill>
            <a:prstDash val="solid"/>
            <a:round/>
            <a:headEnd type="none" w="med" len="med"/>
            <a:tailEnd type="none" w="med" len="med"/>
          </a:ln>
        </p:spPr>
      </p:sp>
      <p:cxnSp>
        <p:nvCxnSpPr>
          <p:cNvPr id="799" name="Google Shape;799;p36"/>
          <p:cNvCxnSpPr>
            <a:endCxn id="800" idx="0"/>
          </p:cNvCxnSpPr>
          <p:nvPr/>
        </p:nvCxnSpPr>
        <p:spPr>
          <a:xfrm flipH="1">
            <a:off x="6120448" y="3360325"/>
            <a:ext cx="812400" cy="456000"/>
          </a:xfrm>
          <a:prstGeom prst="straightConnector1">
            <a:avLst/>
          </a:prstGeom>
          <a:noFill/>
          <a:ln w="9525" cap="flat" cmpd="sng">
            <a:solidFill>
              <a:schemeClr val="dk2"/>
            </a:solidFill>
            <a:prstDash val="dashDot"/>
            <a:round/>
            <a:headEnd type="none" w="med" len="med"/>
            <a:tailEnd type="triangle" w="med" len="med"/>
          </a:ln>
        </p:spPr>
      </p:cxnSp>
      <p:cxnSp>
        <p:nvCxnSpPr>
          <p:cNvPr id="801" name="Google Shape;801;p36"/>
          <p:cNvCxnSpPr/>
          <p:nvPr/>
        </p:nvCxnSpPr>
        <p:spPr>
          <a:xfrm rot="10800000">
            <a:off x="6437550" y="1881650"/>
            <a:ext cx="7800" cy="1278000"/>
          </a:xfrm>
          <a:prstGeom prst="straightConnector1">
            <a:avLst/>
          </a:prstGeom>
          <a:noFill/>
          <a:ln w="9525" cap="flat" cmpd="sng">
            <a:solidFill>
              <a:schemeClr val="dk2"/>
            </a:solidFill>
            <a:prstDash val="dash"/>
            <a:round/>
            <a:headEnd type="none" w="med" len="med"/>
            <a:tailEnd type="none" w="med" len="med"/>
          </a:ln>
        </p:spPr>
      </p:cxnSp>
      <p:cxnSp>
        <p:nvCxnSpPr>
          <p:cNvPr id="802" name="Google Shape;802;p36"/>
          <p:cNvCxnSpPr/>
          <p:nvPr/>
        </p:nvCxnSpPr>
        <p:spPr>
          <a:xfrm rot="10800000" flipH="1">
            <a:off x="6453275" y="2310350"/>
            <a:ext cx="484200" cy="849300"/>
          </a:xfrm>
          <a:prstGeom prst="straightConnector1">
            <a:avLst/>
          </a:prstGeom>
          <a:noFill/>
          <a:ln w="9525" cap="flat" cmpd="sng">
            <a:solidFill>
              <a:schemeClr val="dk2"/>
            </a:solidFill>
            <a:prstDash val="dash"/>
            <a:round/>
            <a:headEnd type="none" w="med" len="med"/>
            <a:tailEnd type="none" w="med" len="med"/>
          </a:ln>
        </p:spPr>
      </p:cxnSp>
      <p:sp>
        <p:nvSpPr>
          <p:cNvPr id="803" name="Google Shape;803;p36"/>
          <p:cNvSpPr txBox="1"/>
          <p:nvPr/>
        </p:nvSpPr>
        <p:spPr>
          <a:xfrm>
            <a:off x="6476122" y="2720050"/>
            <a:ext cx="191700" cy="200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300" b="1">
                <a:solidFill>
                  <a:schemeClr val="dk2"/>
                </a:solidFill>
                <a:latin typeface="Lato"/>
                <a:ea typeface="Lato"/>
                <a:cs typeface="Lato"/>
                <a:sym typeface="Lato"/>
              </a:rPr>
              <a:t>θ</a:t>
            </a:r>
            <a:endParaRPr sz="1300" b="1">
              <a:solidFill>
                <a:schemeClr val="dk2"/>
              </a:solidFill>
              <a:latin typeface="Lato"/>
              <a:ea typeface="Lato"/>
              <a:cs typeface="Lato"/>
              <a:sym typeface="Lato"/>
            </a:endParaRPr>
          </a:p>
        </p:txBody>
      </p:sp>
      <p:sp>
        <p:nvSpPr>
          <p:cNvPr id="804" name="Google Shape;804;p36"/>
          <p:cNvSpPr/>
          <p:nvPr/>
        </p:nvSpPr>
        <p:spPr>
          <a:xfrm rot="-304500">
            <a:off x="6329590" y="2942180"/>
            <a:ext cx="247571" cy="208432"/>
          </a:xfrm>
          <a:prstGeom prst="arc">
            <a:avLst>
              <a:gd name="adj1" fmla="val 16200000"/>
              <a:gd name="adj2" fmla="val 1976864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5" name="Google Shape;805;p36"/>
          <p:cNvPicPr preferRelativeResize="0"/>
          <p:nvPr/>
        </p:nvPicPr>
        <p:blipFill rotWithShape="1">
          <a:blip r:embed="rId4">
            <a:alphaModFix/>
          </a:blip>
          <a:srcRect b="66808"/>
          <a:stretch/>
        </p:blipFill>
        <p:spPr>
          <a:xfrm>
            <a:off x="4170750" y="3886100"/>
            <a:ext cx="3333750" cy="662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37"/>
          <p:cNvSpPr txBox="1">
            <a:spLocks noGrp="1"/>
          </p:cNvSpPr>
          <p:nvPr>
            <p:ph type="body" idx="1"/>
          </p:nvPr>
        </p:nvSpPr>
        <p:spPr>
          <a:xfrm>
            <a:off x="727650" y="1370075"/>
            <a:ext cx="3842700" cy="27942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1000"/>
              </a:spcBef>
              <a:spcAft>
                <a:spcPts val="0"/>
              </a:spcAft>
              <a:buSzPts val="1300"/>
              <a:buChar char="●"/>
            </a:pPr>
            <a:r>
              <a:rPr lang="en"/>
              <a:t>In this study, we mainly focused on the derived loading requirements under our first functional requirement</a:t>
            </a:r>
            <a:endParaRPr/>
          </a:p>
          <a:p>
            <a:pPr marL="457200" lvl="0" indent="-311150" algn="l" rtl="0">
              <a:lnSpc>
                <a:spcPct val="115000"/>
              </a:lnSpc>
              <a:spcBef>
                <a:spcPts val="1000"/>
              </a:spcBef>
              <a:spcAft>
                <a:spcPts val="0"/>
              </a:spcAft>
              <a:buSzPts val="1300"/>
              <a:buChar char="●"/>
            </a:pPr>
            <a:r>
              <a:rPr lang="en"/>
              <a:t>Even as actuators move to account for load direction, the load magnitude will still vary</a:t>
            </a:r>
            <a:endParaRPr/>
          </a:p>
          <a:p>
            <a:pPr marL="457200" lvl="0" indent="-311150" algn="l" rtl="0">
              <a:lnSpc>
                <a:spcPct val="115000"/>
              </a:lnSpc>
              <a:spcBef>
                <a:spcPts val="1000"/>
              </a:spcBef>
              <a:spcAft>
                <a:spcPts val="0"/>
              </a:spcAft>
              <a:buSzPts val="1300"/>
              <a:buChar char="●"/>
            </a:pPr>
            <a:r>
              <a:rPr lang="en"/>
              <a:t>The quantity </a:t>
            </a:r>
            <a:r>
              <a:rPr lang="en" b="1"/>
              <a:t>dy </a:t>
            </a:r>
            <a:r>
              <a:rPr lang="en"/>
              <a:t>drives the magnitude of the load on the user</a:t>
            </a:r>
            <a:endParaRPr/>
          </a:p>
          <a:p>
            <a:pPr marL="457200" lvl="0" indent="-311150" algn="l" rtl="0">
              <a:lnSpc>
                <a:spcPct val="115000"/>
              </a:lnSpc>
              <a:spcBef>
                <a:spcPts val="1000"/>
              </a:spcBef>
              <a:spcAft>
                <a:spcPts val="0"/>
              </a:spcAft>
              <a:buSzPts val="1300"/>
              <a:buChar char="●"/>
            </a:pPr>
            <a:r>
              <a:rPr lang="en"/>
              <a:t>As the subject leans back-and-forth/side-to-side in a </a:t>
            </a:r>
            <a:r>
              <a:rPr lang="en" b="1"/>
              <a:t>1/2 Hz</a:t>
            </a:r>
            <a:r>
              <a:rPr lang="en"/>
              <a:t> sinusoid motion, how much will </a:t>
            </a:r>
            <a:r>
              <a:rPr lang="en" b="1"/>
              <a:t>dy</a:t>
            </a:r>
            <a:r>
              <a:rPr lang="en"/>
              <a:t> change?</a:t>
            </a:r>
            <a:endParaRPr/>
          </a:p>
        </p:txBody>
      </p:sp>
      <p:sp>
        <p:nvSpPr>
          <p:cNvPr id="811" name="Google Shape;811;p37"/>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Feasibility Study 1 - Force Superposition</a:t>
            </a:r>
            <a:endParaRPr sz="2400"/>
          </a:p>
        </p:txBody>
      </p:sp>
      <p:grpSp>
        <p:nvGrpSpPr>
          <p:cNvPr id="812" name="Google Shape;812;p37"/>
          <p:cNvGrpSpPr/>
          <p:nvPr/>
        </p:nvGrpSpPr>
        <p:grpSpPr>
          <a:xfrm>
            <a:off x="4852300" y="1009850"/>
            <a:ext cx="4839600" cy="3432425"/>
            <a:chOff x="4888575" y="1296700"/>
            <a:chExt cx="4839600" cy="3432425"/>
          </a:xfrm>
        </p:grpSpPr>
        <p:pic>
          <p:nvPicPr>
            <p:cNvPr id="813" name="Google Shape;813;p37"/>
            <p:cNvPicPr preferRelativeResize="0"/>
            <p:nvPr/>
          </p:nvPicPr>
          <p:blipFill>
            <a:blip r:embed="rId3">
              <a:alphaModFix amt="28000"/>
            </a:blip>
            <a:stretch>
              <a:fillRect/>
            </a:stretch>
          </p:blipFill>
          <p:spPr>
            <a:xfrm rot="1402387" flipH="1">
              <a:off x="6476994" y="1763448"/>
              <a:ext cx="1005915" cy="2296605"/>
            </a:xfrm>
            <a:prstGeom prst="rect">
              <a:avLst/>
            </a:prstGeom>
            <a:noFill/>
            <a:ln>
              <a:noFill/>
            </a:ln>
          </p:spPr>
        </p:pic>
        <p:sp>
          <p:nvSpPr>
            <p:cNvPr id="814" name="Google Shape;814;p37"/>
            <p:cNvSpPr/>
            <p:nvPr/>
          </p:nvSpPr>
          <p:spPr>
            <a:xfrm>
              <a:off x="6912450" y="2732800"/>
              <a:ext cx="378300" cy="11247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7"/>
            <p:cNvSpPr/>
            <p:nvPr/>
          </p:nvSpPr>
          <p:spPr>
            <a:xfrm rot="10794261">
              <a:off x="5507998" y="3869202"/>
              <a:ext cx="2875504" cy="154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7"/>
            <p:cNvSpPr txBox="1"/>
            <p:nvPr/>
          </p:nvSpPr>
          <p:spPr>
            <a:xfrm>
              <a:off x="6261636" y="3776663"/>
              <a:ext cx="1634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latin typeface="Lato"/>
                  <a:ea typeface="Lato"/>
                  <a:cs typeface="Lato"/>
                  <a:sym typeface="Lato"/>
                </a:rPr>
                <a:t>Support Surface</a:t>
              </a:r>
              <a:endParaRPr sz="1100">
                <a:solidFill>
                  <a:schemeClr val="lt1"/>
                </a:solidFill>
                <a:latin typeface="Lato"/>
                <a:ea typeface="Lato"/>
                <a:cs typeface="Lato"/>
                <a:sym typeface="Lato"/>
              </a:endParaRPr>
            </a:p>
          </p:txBody>
        </p:sp>
        <p:sp>
          <p:nvSpPr>
            <p:cNvPr id="817" name="Google Shape;817;p37"/>
            <p:cNvSpPr/>
            <p:nvPr/>
          </p:nvSpPr>
          <p:spPr>
            <a:xfrm rot="1231035">
              <a:off x="6953650" y="2619053"/>
              <a:ext cx="362921" cy="109832"/>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7"/>
            <p:cNvSpPr txBox="1"/>
            <p:nvPr/>
          </p:nvSpPr>
          <p:spPr>
            <a:xfrm rot="1231888">
              <a:off x="6863102" y="2520035"/>
              <a:ext cx="573104" cy="3078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Lato"/>
                  <a:ea typeface="Lato"/>
                  <a:cs typeface="Lato"/>
                  <a:sym typeface="Lato"/>
                </a:rPr>
                <a:t>Harness</a:t>
              </a:r>
              <a:endParaRPr sz="800">
                <a:solidFill>
                  <a:schemeClr val="lt1"/>
                </a:solidFill>
                <a:latin typeface="Lato"/>
                <a:ea typeface="Lato"/>
                <a:cs typeface="Lato"/>
                <a:sym typeface="Lato"/>
              </a:endParaRPr>
            </a:p>
          </p:txBody>
        </p:sp>
        <p:cxnSp>
          <p:nvCxnSpPr>
            <p:cNvPr id="819" name="Google Shape;819;p37"/>
            <p:cNvCxnSpPr/>
            <p:nvPr/>
          </p:nvCxnSpPr>
          <p:spPr>
            <a:xfrm>
              <a:off x="7304725" y="2728925"/>
              <a:ext cx="1645800" cy="1209600"/>
            </a:xfrm>
            <a:prstGeom prst="straightConnector1">
              <a:avLst/>
            </a:prstGeom>
            <a:noFill/>
            <a:ln w="9525" cap="flat" cmpd="sng">
              <a:solidFill>
                <a:schemeClr val="dk2"/>
              </a:solidFill>
              <a:prstDash val="solid"/>
              <a:round/>
              <a:headEnd type="none" w="med" len="med"/>
              <a:tailEnd type="none" w="med" len="med"/>
            </a:ln>
          </p:spPr>
        </p:cxnSp>
        <p:cxnSp>
          <p:nvCxnSpPr>
            <p:cNvPr id="820" name="Google Shape;820;p37"/>
            <p:cNvCxnSpPr/>
            <p:nvPr/>
          </p:nvCxnSpPr>
          <p:spPr>
            <a:xfrm flipH="1">
              <a:off x="5306500" y="2647950"/>
              <a:ext cx="1645800" cy="1206900"/>
            </a:xfrm>
            <a:prstGeom prst="straightConnector1">
              <a:avLst/>
            </a:prstGeom>
            <a:noFill/>
            <a:ln w="9525" cap="flat" cmpd="sng">
              <a:solidFill>
                <a:schemeClr val="dk2"/>
              </a:solidFill>
              <a:prstDash val="solid"/>
              <a:round/>
              <a:headEnd type="none" w="med" len="med"/>
              <a:tailEnd type="none" w="med" len="med"/>
            </a:ln>
          </p:spPr>
        </p:cxnSp>
        <p:sp>
          <p:nvSpPr>
            <p:cNvPr id="821" name="Google Shape;821;p37"/>
            <p:cNvSpPr/>
            <p:nvPr/>
          </p:nvSpPr>
          <p:spPr>
            <a:xfrm>
              <a:off x="4888575" y="3860475"/>
              <a:ext cx="619500" cy="7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7"/>
            <p:cNvSpPr/>
            <p:nvPr/>
          </p:nvSpPr>
          <p:spPr>
            <a:xfrm>
              <a:off x="8389550" y="3860475"/>
              <a:ext cx="561000" cy="7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3" name="Google Shape;823;p37"/>
            <p:cNvCxnSpPr/>
            <p:nvPr/>
          </p:nvCxnSpPr>
          <p:spPr>
            <a:xfrm rot="10800000">
              <a:off x="5327800" y="4007050"/>
              <a:ext cx="11100" cy="417600"/>
            </a:xfrm>
            <a:prstGeom prst="straightConnector1">
              <a:avLst/>
            </a:prstGeom>
            <a:noFill/>
            <a:ln w="9525" cap="flat" cmpd="sng">
              <a:solidFill>
                <a:srgbClr val="FF0000"/>
              </a:solidFill>
              <a:prstDash val="solid"/>
              <a:round/>
              <a:headEnd type="none" w="med" len="med"/>
              <a:tailEnd type="triangle" w="med" len="med"/>
            </a:ln>
          </p:spPr>
        </p:cxnSp>
        <p:cxnSp>
          <p:nvCxnSpPr>
            <p:cNvPr id="824" name="Google Shape;824;p37"/>
            <p:cNvCxnSpPr/>
            <p:nvPr/>
          </p:nvCxnSpPr>
          <p:spPr>
            <a:xfrm rot="10800000">
              <a:off x="8911075" y="4014525"/>
              <a:ext cx="4500" cy="415800"/>
            </a:xfrm>
            <a:prstGeom prst="straightConnector1">
              <a:avLst/>
            </a:prstGeom>
            <a:noFill/>
            <a:ln w="9525" cap="flat" cmpd="sng">
              <a:solidFill>
                <a:srgbClr val="FF0000"/>
              </a:solidFill>
              <a:prstDash val="solid"/>
              <a:round/>
              <a:headEnd type="none" w="med" len="med"/>
              <a:tailEnd type="triangle" w="med" len="med"/>
            </a:ln>
          </p:spPr>
        </p:cxnSp>
        <p:cxnSp>
          <p:nvCxnSpPr>
            <p:cNvPr id="825" name="Google Shape;825;p37"/>
            <p:cNvCxnSpPr/>
            <p:nvPr/>
          </p:nvCxnSpPr>
          <p:spPr>
            <a:xfrm rot="10800000" flipH="1">
              <a:off x="5347400" y="4413900"/>
              <a:ext cx="1580100" cy="5100"/>
            </a:xfrm>
            <a:prstGeom prst="straightConnector1">
              <a:avLst/>
            </a:prstGeom>
            <a:noFill/>
            <a:ln w="9525" cap="flat" cmpd="sng">
              <a:solidFill>
                <a:srgbClr val="FF0000"/>
              </a:solidFill>
              <a:prstDash val="solid"/>
              <a:round/>
              <a:headEnd type="none" w="med" len="med"/>
              <a:tailEnd type="none" w="med" len="med"/>
            </a:ln>
          </p:spPr>
        </p:cxnSp>
        <p:cxnSp>
          <p:nvCxnSpPr>
            <p:cNvPr id="826" name="Google Shape;826;p37"/>
            <p:cNvCxnSpPr/>
            <p:nvPr/>
          </p:nvCxnSpPr>
          <p:spPr>
            <a:xfrm>
              <a:off x="7491775" y="4420550"/>
              <a:ext cx="1418100" cy="6900"/>
            </a:xfrm>
            <a:prstGeom prst="straightConnector1">
              <a:avLst/>
            </a:prstGeom>
            <a:noFill/>
            <a:ln w="9525" cap="flat" cmpd="sng">
              <a:solidFill>
                <a:srgbClr val="FF0000"/>
              </a:solidFill>
              <a:prstDash val="solid"/>
              <a:round/>
              <a:headEnd type="none" w="med" len="med"/>
              <a:tailEnd type="none" w="med" len="med"/>
            </a:ln>
          </p:spPr>
        </p:cxnSp>
        <p:sp>
          <p:nvSpPr>
            <p:cNvPr id="827" name="Google Shape;827;p37"/>
            <p:cNvSpPr txBox="1"/>
            <p:nvPr/>
          </p:nvSpPr>
          <p:spPr>
            <a:xfrm>
              <a:off x="6757150" y="4205925"/>
              <a:ext cx="965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Linear Actuators</a:t>
              </a:r>
              <a:endParaRPr sz="1100">
                <a:latin typeface="Lato"/>
                <a:ea typeface="Lato"/>
                <a:cs typeface="Lato"/>
                <a:sym typeface="Lato"/>
              </a:endParaRPr>
            </a:p>
          </p:txBody>
        </p:sp>
        <p:cxnSp>
          <p:nvCxnSpPr>
            <p:cNvPr id="828" name="Google Shape;828;p37"/>
            <p:cNvCxnSpPr/>
            <p:nvPr/>
          </p:nvCxnSpPr>
          <p:spPr>
            <a:xfrm flipH="1">
              <a:off x="5963900" y="3060025"/>
              <a:ext cx="436800" cy="315300"/>
            </a:xfrm>
            <a:prstGeom prst="straightConnector1">
              <a:avLst/>
            </a:prstGeom>
            <a:noFill/>
            <a:ln w="9525" cap="flat" cmpd="sng">
              <a:solidFill>
                <a:schemeClr val="dk2"/>
              </a:solidFill>
              <a:prstDash val="solid"/>
              <a:round/>
              <a:headEnd type="none" w="med" len="med"/>
              <a:tailEnd type="triangle" w="med" len="med"/>
            </a:ln>
          </p:spPr>
        </p:cxnSp>
        <p:cxnSp>
          <p:nvCxnSpPr>
            <p:cNvPr id="829" name="Google Shape;829;p37"/>
            <p:cNvCxnSpPr/>
            <p:nvPr/>
          </p:nvCxnSpPr>
          <p:spPr>
            <a:xfrm>
              <a:off x="7726000" y="3038800"/>
              <a:ext cx="479100" cy="348900"/>
            </a:xfrm>
            <a:prstGeom prst="straightConnector1">
              <a:avLst/>
            </a:prstGeom>
            <a:noFill/>
            <a:ln w="9525" cap="flat" cmpd="sng">
              <a:solidFill>
                <a:schemeClr val="dk2"/>
              </a:solidFill>
              <a:prstDash val="solid"/>
              <a:round/>
              <a:headEnd type="none" w="med" len="med"/>
              <a:tailEnd type="triangle" w="med" len="med"/>
            </a:ln>
          </p:spPr>
        </p:cxnSp>
        <p:sp>
          <p:nvSpPr>
            <p:cNvPr id="830" name="Google Shape;830;p37"/>
            <p:cNvSpPr txBox="1"/>
            <p:nvPr/>
          </p:nvSpPr>
          <p:spPr>
            <a:xfrm>
              <a:off x="5901800" y="2877025"/>
              <a:ext cx="561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1</a:t>
              </a:r>
              <a:endParaRPr sz="1300" baseline="-25000">
                <a:latin typeface="Lato"/>
                <a:ea typeface="Lato"/>
                <a:cs typeface="Lato"/>
                <a:sym typeface="Lato"/>
              </a:endParaRPr>
            </a:p>
          </p:txBody>
        </p:sp>
        <p:sp>
          <p:nvSpPr>
            <p:cNvPr id="831" name="Google Shape;831;p37"/>
            <p:cNvSpPr txBox="1"/>
            <p:nvPr/>
          </p:nvSpPr>
          <p:spPr>
            <a:xfrm>
              <a:off x="7897200" y="2877025"/>
              <a:ext cx="561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2</a:t>
              </a:r>
              <a:endParaRPr sz="1300" baseline="-25000">
                <a:latin typeface="Lato"/>
                <a:ea typeface="Lato"/>
                <a:cs typeface="Lato"/>
                <a:sym typeface="Lato"/>
              </a:endParaRPr>
            </a:p>
          </p:txBody>
        </p:sp>
        <p:cxnSp>
          <p:nvCxnSpPr>
            <p:cNvPr id="832" name="Google Shape;832;p37"/>
            <p:cNvCxnSpPr/>
            <p:nvPr/>
          </p:nvCxnSpPr>
          <p:spPr>
            <a:xfrm>
              <a:off x="7976900" y="1834200"/>
              <a:ext cx="7800" cy="627300"/>
            </a:xfrm>
            <a:prstGeom prst="straightConnector1">
              <a:avLst/>
            </a:prstGeom>
            <a:noFill/>
            <a:ln w="9525" cap="flat" cmpd="sng">
              <a:solidFill>
                <a:srgbClr val="FF0000"/>
              </a:solidFill>
              <a:prstDash val="solid"/>
              <a:round/>
              <a:headEnd type="none" w="med" len="med"/>
              <a:tailEnd type="triangle" w="med" len="med"/>
            </a:ln>
          </p:spPr>
        </p:cxnSp>
        <p:sp>
          <p:nvSpPr>
            <p:cNvPr id="833" name="Google Shape;833;p37"/>
            <p:cNvSpPr txBox="1"/>
            <p:nvPr/>
          </p:nvSpPr>
          <p:spPr>
            <a:xfrm>
              <a:off x="7940588" y="1856100"/>
              <a:ext cx="1095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Simulated  Gravity</a:t>
              </a:r>
              <a:endParaRPr sz="800">
                <a:latin typeface="Lato"/>
                <a:ea typeface="Lato"/>
                <a:cs typeface="Lato"/>
                <a:sym typeface="Lato"/>
              </a:endParaRPr>
            </a:p>
          </p:txBody>
        </p:sp>
        <p:sp>
          <p:nvSpPr>
            <p:cNvPr id="834" name="Google Shape;834;p37"/>
            <p:cNvSpPr/>
            <p:nvPr/>
          </p:nvSpPr>
          <p:spPr>
            <a:xfrm>
              <a:off x="8698775" y="1345950"/>
              <a:ext cx="117900" cy="117900"/>
            </a:xfrm>
            <a:prstGeom prst="flowChartSummingJunction">
              <a:avLst/>
            </a:prstGeom>
            <a:solidFill>
              <a:schemeClr val="lt1"/>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7"/>
            <p:cNvSpPr txBox="1"/>
            <p:nvPr/>
          </p:nvSpPr>
          <p:spPr>
            <a:xfrm>
              <a:off x="7963448" y="1296700"/>
              <a:ext cx="887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Earth  Gravity</a:t>
              </a:r>
              <a:endParaRPr sz="800">
                <a:latin typeface="Lato"/>
                <a:ea typeface="Lato"/>
                <a:cs typeface="Lato"/>
                <a:sym typeface="Lato"/>
              </a:endParaRPr>
            </a:p>
          </p:txBody>
        </p:sp>
        <p:cxnSp>
          <p:nvCxnSpPr>
            <p:cNvPr id="836" name="Google Shape;836;p37"/>
            <p:cNvCxnSpPr/>
            <p:nvPr/>
          </p:nvCxnSpPr>
          <p:spPr>
            <a:xfrm>
              <a:off x="7095653" y="2741917"/>
              <a:ext cx="14400" cy="751500"/>
            </a:xfrm>
            <a:prstGeom prst="straightConnector1">
              <a:avLst/>
            </a:prstGeom>
            <a:noFill/>
            <a:ln w="19050" cap="flat" cmpd="sng">
              <a:solidFill>
                <a:srgbClr val="FF0000"/>
              </a:solidFill>
              <a:prstDash val="solid"/>
              <a:round/>
              <a:headEnd type="none" w="med" len="med"/>
              <a:tailEnd type="triangle" w="med" len="med"/>
            </a:ln>
          </p:spPr>
        </p:cxnSp>
        <p:sp>
          <p:nvSpPr>
            <p:cNvPr id="837" name="Google Shape;837;p37"/>
            <p:cNvSpPr txBox="1"/>
            <p:nvPr/>
          </p:nvSpPr>
          <p:spPr>
            <a:xfrm>
              <a:off x="7173375" y="3267075"/>
              <a:ext cx="2554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FF0000"/>
                  </a:solidFill>
                  <a:latin typeface="Lato"/>
                  <a:ea typeface="Lato"/>
                  <a:cs typeface="Lato"/>
                  <a:sym typeface="Lato"/>
                </a:rPr>
                <a:t>F</a:t>
              </a:r>
              <a:r>
                <a:rPr lang="en" sz="1300" baseline="-25000">
                  <a:solidFill>
                    <a:srgbClr val="FF0000"/>
                  </a:solidFill>
                  <a:latin typeface="Lato"/>
                  <a:ea typeface="Lato"/>
                  <a:cs typeface="Lato"/>
                  <a:sym typeface="Lato"/>
                </a:rPr>
                <a:t>g</a:t>
              </a:r>
              <a:r>
                <a:rPr lang="en" sz="1300">
                  <a:solidFill>
                    <a:srgbClr val="FF0000"/>
                  </a:solidFill>
                  <a:latin typeface="Lato"/>
                  <a:ea typeface="Lato"/>
                  <a:cs typeface="Lato"/>
                  <a:sym typeface="Lato"/>
                </a:rPr>
                <a:t>= F</a:t>
              </a:r>
              <a:r>
                <a:rPr lang="en" sz="1300" baseline="-25000">
                  <a:solidFill>
                    <a:srgbClr val="FF0000"/>
                  </a:solidFill>
                  <a:latin typeface="Lato"/>
                  <a:ea typeface="Lato"/>
                  <a:cs typeface="Lato"/>
                  <a:sym typeface="Lato"/>
                </a:rPr>
                <a:t>1</a:t>
              </a:r>
              <a:r>
                <a:rPr lang="en" sz="1300">
                  <a:solidFill>
                    <a:srgbClr val="FF0000"/>
                  </a:solidFill>
                  <a:latin typeface="Lato"/>
                  <a:ea typeface="Lato"/>
                  <a:cs typeface="Lato"/>
                  <a:sym typeface="Lato"/>
                </a:rPr>
                <a:t>+F</a:t>
              </a:r>
              <a:r>
                <a:rPr lang="en" sz="1300" baseline="-25000">
                  <a:solidFill>
                    <a:srgbClr val="FF0000"/>
                  </a:solidFill>
                  <a:latin typeface="Lato"/>
                  <a:ea typeface="Lato"/>
                  <a:cs typeface="Lato"/>
                  <a:sym typeface="Lato"/>
                </a:rPr>
                <a:t>2</a:t>
              </a:r>
              <a:endParaRPr sz="1300" baseline="-25000">
                <a:solidFill>
                  <a:srgbClr val="FF0000"/>
                </a:solidFill>
                <a:latin typeface="Lato"/>
                <a:ea typeface="Lato"/>
                <a:cs typeface="Lato"/>
                <a:sym typeface="Lato"/>
              </a:endParaRPr>
            </a:p>
          </p:txBody>
        </p:sp>
        <p:cxnSp>
          <p:nvCxnSpPr>
            <p:cNvPr id="838" name="Google Shape;838;p37"/>
            <p:cNvCxnSpPr/>
            <p:nvPr/>
          </p:nvCxnSpPr>
          <p:spPr>
            <a:xfrm flipH="1">
              <a:off x="6541200" y="2698425"/>
              <a:ext cx="545400" cy="1158900"/>
            </a:xfrm>
            <a:prstGeom prst="straightConnector1">
              <a:avLst/>
            </a:prstGeom>
            <a:noFill/>
            <a:ln w="9525" cap="flat" cmpd="sng">
              <a:solidFill>
                <a:schemeClr val="dk2"/>
              </a:solidFill>
              <a:prstDash val="dash"/>
              <a:round/>
              <a:headEnd type="none" w="med" len="med"/>
              <a:tailEnd type="none" w="med" len="med"/>
            </a:ln>
          </p:spPr>
        </p:cxnSp>
        <p:sp>
          <p:nvSpPr>
            <p:cNvPr id="839" name="Google Shape;839;p37"/>
            <p:cNvSpPr/>
            <p:nvPr/>
          </p:nvSpPr>
          <p:spPr>
            <a:xfrm rot="-305527">
              <a:off x="6462854" y="3710717"/>
              <a:ext cx="152100" cy="117769"/>
            </a:xfrm>
            <a:prstGeom prst="arc">
              <a:avLst>
                <a:gd name="adj1" fmla="val 16200000"/>
                <a:gd name="adj2" fmla="val 1976864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7"/>
            <p:cNvSpPr txBox="1"/>
            <p:nvPr/>
          </p:nvSpPr>
          <p:spPr>
            <a:xfrm>
              <a:off x="6460191" y="3369325"/>
              <a:ext cx="261900" cy="292500"/>
            </a:xfrm>
            <a:prstGeom prst="rect">
              <a:avLst/>
            </a:prstGeom>
            <a:noFill/>
            <a:ln>
              <a:noFill/>
            </a:ln>
          </p:spPr>
          <p:txBody>
            <a:bodyPr spcFirstLastPara="1" wrap="square" lIns="91425" tIns="91425" rIns="91425" bIns="0" anchor="t" anchorCtr="0">
              <a:spAutoFit/>
            </a:bodyPr>
            <a:lstStyle/>
            <a:p>
              <a:pPr marL="0" lvl="0" indent="0" algn="l" rtl="0">
                <a:spcBef>
                  <a:spcPts val="0"/>
                </a:spcBef>
                <a:spcAft>
                  <a:spcPts val="0"/>
                </a:spcAft>
                <a:buNone/>
              </a:pPr>
              <a:r>
                <a:rPr lang="en" sz="1300" b="1">
                  <a:solidFill>
                    <a:schemeClr val="dk2"/>
                  </a:solidFill>
                  <a:latin typeface="Lato"/>
                  <a:ea typeface="Lato"/>
                  <a:cs typeface="Lato"/>
                  <a:sym typeface="Lato"/>
                </a:rPr>
                <a:t>θ</a:t>
              </a:r>
              <a:endParaRPr sz="1300" b="1">
                <a:solidFill>
                  <a:schemeClr val="dk2"/>
                </a:solidFill>
                <a:latin typeface="Lato"/>
                <a:ea typeface="Lato"/>
                <a:cs typeface="Lato"/>
                <a:sym typeface="Lato"/>
              </a:endParaRPr>
            </a:p>
          </p:txBody>
        </p:sp>
        <p:cxnSp>
          <p:nvCxnSpPr>
            <p:cNvPr id="841" name="Google Shape;841;p37"/>
            <p:cNvCxnSpPr/>
            <p:nvPr/>
          </p:nvCxnSpPr>
          <p:spPr>
            <a:xfrm rot="10800000">
              <a:off x="4908375" y="4001750"/>
              <a:ext cx="369000" cy="0"/>
            </a:xfrm>
            <a:prstGeom prst="straightConnector1">
              <a:avLst/>
            </a:prstGeom>
            <a:noFill/>
            <a:ln w="9525" cap="flat" cmpd="sng">
              <a:solidFill>
                <a:schemeClr val="dk2"/>
              </a:solidFill>
              <a:prstDash val="solid"/>
              <a:round/>
              <a:headEnd type="none" w="med" len="med"/>
              <a:tailEnd type="none" w="med" len="med"/>
            </a:ln>
          </p:spPr>
        </p:cxnSp>
        <p:sp>
          <p:nvSpPr>
            <p:cNvPr id="842" name="Google Shape;842;p37"/>
            <p:cNvSpPr txBox="1"/>
            <p:nvPr/>
          </p:nvSpPr>
          <p:spPr>
            <a:xfrm>
              <a:off x="4903713" y="3920775"/>
              <a:ext cx="3783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Lato"/>
                  <a:ea typeface="Lato"/>
                  <a:cs typeface="Lato"/>
                  <a:sym typeface="Lato"/>
                </a:rPr>
                <a:t>dx</a:t>
              </a:r>
              <a:endParaRPr sz="500">
                <a:latin typeface="Lato"/>
                <a:ea typeface="Lato"/>
                <a:cs typeface="Lato"/>
                <a:sym typeface="Lato"/>
              </a:endParaRPr>
            </a:p>
          </p:txBody>
        </p:sp>
        <p:cxnSp>
          <p:nvCxnSpPr>
            <p:cNvPr id="843" name="Google Shape;843;p37"/>
            <p:cNvCxnSpPr/>
            <p:nvPr/>
          </p:nvCxnSpPr>
          <p:spPr>
            <a:xfrm rot="10800000">
              <a:off x="4908375" y="3959200"/>
              <a:ext cx="0" cy="45600"/>
            </a:xfrm>
            <a:prstGeom prst="straightConnector1">
              <a:avLst/>
            </a:prstGeom>
            <a:noFill/>
            <a:ln w="9525" cap="flat" cmpd="sng">
              <a:solidFill>
                <a:schemeClr val="dk2"/>
              </a:solidFill>
              <a:prstDash val="solid"/>
              <a:round/>
              <a:headEnd type="none" w="med" len="med"/>
              <a:tailEnd type="none" w="med" len="med"/>
            </a:ln>
          </p:spPr>
        </p:cxnSp>
        <p:cxnSp>
          <p:nvCxnSpPr>
            <p:cNvPr id="844" name="Google Shape;844;p37"/>
            <p:cNvCxnSpPr/>
            <p:nvPr/>
          </p:nvCxnSpPr>
          <p:spPr>
            <a:xfrm rot="10800000">
              <a:off x="5277375" y="3959200"/>
              <a:ext cx="0" cy="45600"/>
            </a:xfrm>
            <a:prstGeom prst="straightConnector1">
              <a:avLst/>
            </a:prstGeom>
            <a:noFill/>
            <a:ln w="9525" cap="flat" cmpd="sng">
              <a:solidFill>
                <a:schemeClr val="dk2"/>
              </a:solidFill>
              <a:prstDash val="solid"/>
              <a:round/>
              <a:headEnd type="none" w="med" len="med"/>
              <a:tailEnd type="none" w="med" len="med"/>
            </a:ln>
          </p:spPr>
        </p:cxnSp>
        <p:sp>
          <p:nvSpPr>
            <p:cNvPr id="845" name="Google Shape;845;p37"/>
            <p:cNvSpPr txBox="1"/>
            <p:nvPr/>
          </p:nvSpPr>
          <p:spPr>
            <a:xfrm>
              <a:off x="5081050" y="2333663"/>
              <a:ext cx="1095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dx = Lsin</a:t>
              </a:r>
              <a:r>
                <a:rPr lang="en" sz="1100">
                  <a:solidFill>
                    <a:schemeClr val="dk2"/>
                  </a:solidFill>
                  <a:latin typeface="Lato"/>
                  <a:ea typeface="Lato"/>
                  <a:cs typeface="Lato"/>
                  <a:sym typeface="Lato"/>
                </a:rPr>
                <a:t>θ</a:t>
              </a:r>
              <a:endParaRPr sz="1100">
                <a:solidFill>
                  <a:schemeClr val="dk2"/>
                </a:solidFill>
                <a:latin typeface="Lato"/>
                <a:ea typeface="Lato"/>
                <a:cs typeface="Lato"/>
                <a:sym typeface="Lato"/>
              </a:endParaRPr>
            </a:p>
            <a:p>
              <a:pPr marL="0" lvl="0" indent="0" algn="l" rtl="0">
                <a:spcBef>
                  <a:spcPts val="0"/>
                </a:spcBef>
                <a:spcAft>
                  <a:spcPts val="0"/>
                </a:spcAft>
                <a:buNone/>
              </a:pPr>
              <a:r>
                <a:rPr lang="en" sz="1100">
                  <a:solidFill>
                    <a:schemeClr val="dk2"/>
                  </a:solidFill>
                  <a:latin typeface="Lato"/>
                  <a:ea typeface="Lato"/>
                  <a:cs typeface="Lato"/>
                  <a:sym typeface="Lato"/>
                </a:rPr>
                <a:t>dy = L - Lcosθ</a:t>
              </a:r>
              <a:endParaRPr sz="1100">
                <a:solidFill>
                  <a:schemeClr val="dk2"/>
                </a:solidFill>
                <a:latin typeface="Lato"/>
                <a:ea typeface="Lato"/>
                <a:cs typeface="Lato"/>
                <a:sym typeface="Lato"/>
              </a:endParaRPr>
            </a:p>
          </p:txBody>
        </p:sp>
        <p:cxnSp>
          <p:nvCxnSpPr>
            <p:cNvPr id="846" name="Google Shape;846;p37"/>
            <p:cNvCxnSpPr/>
            <p:nvPr/>
          </p:nvCxnSpPr>
          <p:spPr>
            <a:xfrm flipH="1">
              <a:off x="6578375" y="2734375"/>
              <a:ext cx="555000" cy="1143300"/>
            </a:xfrm>
            <a:prstGeom prst="straightConnector1">
              <a:avLst/>
            </a:prstGeom>
            <a:noFill/>
            <a:ln w="9525" cap="flat" cmpd="sng">
              <a:solidFill>
                <a:schemeClr val="dk2"/>
              </a:solidFill>
              <a:prstDash val="solid"/>
              <a:round/>
              <a:headEnd type="none" w="med" len="med"/>
              <a:tailEnd type="none" w="med" len="med"/>
            </a:ln>
          </p:spPr>
        </p:cxnSp>
        <p:cxnSp>
          <p:nvCxnSpPr>
            <p:cNvPr id="847" name="Google Shape;847;p37"/>
            <p:cNvCxnSpPr/>
            <p:nvPr/>
          </p:nvCxnSpPr>
          <p:spPr>
            <a:xfrm>
              <a:off x="7106075" y="2728925"/>
              <a:ext cx="27300" cy="10500"/>
            </a:xfrm>
            <a:prstGeom prst="straightConnector1">
              <a:avLst/>
            </a:prstGeom>
            <a:noFill/>
            <a:ln w="9525" cap="flat" cmpd="sng">
              <a:solidFill>
                <a:schemeClr val="dk2"/>
              </a:solidFill>
              <a:prstDash val="solid"/>
              <a:round/>
              <a:headEnd type="none" w="med" len="med"/>
              <a:tailEnd type="none" w="med" len="med"/>
            </a:ln>
          </p:spPr>
        </p:cxnSp>
        <p:cxnSp>
          <p:nvCxnSpPr>
            <p:cNvPr id="848" name="Google Shape;848;p37"/>
            <p:cNvCxnSpPr/>
            <p:nvPr/>
          </p:nvCxnSpPr>
          <p:spPr>
            <a:xfrm>
              <a:off x="6551075" y="3861638"/>
              <a:ext cx="27300" cy="10500"/>
            </a:xfrm>
            <a:prstGeom prst="straightConnector1">
              <a:avLst/>
            </a:prstGeom>
            <a:noFill/>
            <a:ln w="9525" cap="flat" cmpd="sng">
              <a:solidFill>
                <a:schemeClr val="dk2"/>
              </a:solidFill>
              <a:prstDash val="solid"/>
              <a:round/>
              <a:headEnd type="none" w="med" len="med"/>
              <a:tailEnd type="none" w="med" len="med"/>
            </a:ln>
          </p:spPr>
        </p:cxnSp>
        <p:sp>
          <p:nvSpPr>
            <p:cNvPr id="849" name="Google Shape;849;p37"/>
            <p:cNvSpPr txBox="1"/>
            <p:nvPr/>
          </p:nvSpPr>
          <p:spPr>
            <a:xfrm>
              <a:off x="6781588" y="3182689"/>
              <a:ext cx="180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Lato"/>
                  <a:ea typeface="Lato"/>
                  <a:cs typeface="Lato"/>
                  <a:sym typeface="Lato"/>
                </a:rPr>
                <a:t>L</a:t>
              </a:r>
              <a:endParaRPr sz="1300">
                <a:latin typeface="Lato"/>
                <a:ea typeface="Lato"/>
                <a:cs typeface="Lato"/>
                <a:sym typeface="Lato"/>
              </a:endParaRPr>
            </a:p>
          </p:txBody>
        </p:sp>
        <p:cxnSp>
          <p:nvCxnSpPr>
            <p:cNvPr id="850" name="Google Shape;850;p37"/>
            <p:cNvCxnSpPr/>
            <p:nvPr/>
          </p:nvCxnSpPr>
          <p:spPr>
            <a:xfrm>
              <a:off x="7100375" y="2740950"/>
              <a:ext cx="9600" cy="1124700"/>
            </a:xfrm>
            <a:prstGeom prst="straightConnector1">
              <a:avLst/>
            </a:prstGeom>
            <a:noFill/>
            <a:ln w="9525" cap="flat" cmpd="sng">
              <a:solidFill>
                <a:schemeClr val="dk2"/>
              </a:solidFill>
              <a:prstDash val="dash"/>
              <a:round/>
              <a:headEnd type="none" w="med" len="med"/>
              <a:tailEnd type="none" w="med" len="med"/>
            </a:ln>
          </p:spPr>
        </p:cxnSp>
        <p:sp>
          <p:nvSpPr>
            <p:cNvPr id="851" name="Google Shape;851;p37"/>
            <p:cNvSpPr/>
            <p:nvPr/>
          </p:nvSpPr>
          <p:spPr>
            <a:xfrm rot="9742298">
              <a:off x="6790956" y="2469770"/>
              <a:ext cx="444787" cy="454901"/>
            </a:xfrm>
            <a:prstGeom prst="arc">
              <a:avLst>
                <a:gd name="adj1" fmla="val 16200000"/>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7"/>
            <p:cNvSpPr/>
            <p:nvPr/>
          </p:nvSpPr>
          <p:spPr>
            <a:xfrm rot="3900582">
              <a:off x="7047530" y="2900060"/>
              <a:ext cx="39056" cy="39310"/>
            </a:xfrm>
            <a:prstGeom prst="triangle">
              <a:avLst>
                <a:gd name="adj" fmla="val 50000"/>
              </a:avLst>
            </a:prstGeom>
            <a:solidFill>
              <a:srgbClr val="222222"/>
            </a:solidFill>
            <a:ln w="9525" cap="flat" cmpd="sng">
              <a:solidFill>
                <a:srgbClr val="2222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7"/>
            <p:cNvSpPr/>
            <p:nvPr/>
          </p:nvSpPr>
          <p:spPr>
            <a:xfrm rot="6077187">
              <a:off x="6964635" y="2529560"/>
              <a:ext cx="430730" cy="366629"/>
            </a:xfrm>
            <a:prstGeom prst="arc">
              <a:avLst>
                <a:gd name="adj1" fmla="val 16200000"/>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7"/>
            <p:cNvSpPr/>
            <p:nvPr/>
          </p:nvSpPr>
          <p:spPr>
            <a:xfrm rot="-4113136">
              <a:off x="7106312" y="2898270"/>
              <a:ext cx="36100" cy="33044"/>
            </a:xfrm>
            <a:prstGeom prst="triangle">
              <a:avLst>
                <a:gd name="adj" fmla="val 50000"/>
              </a:avLst>
            </a:prstGeom>
            <a:solidFill>
              <a:srgbClr val="222222"/>
            </a:solidFill>
            <a:ln w="9525" cap="flat" cmpd="sng">
              <a:solidFill>
                <a:srgbClr val="2222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55" name="Google Shape;855;p37"/>
            <p:cNvCxnSpPr/>
            <p:nvPr/>
          </p:nvCxnSpPr>
          <p:spPr>
            <a:xfrm rot="10800000" flipH="1">
              <a:off x="6532450" y="2567875"/>
              <a:ext cx="11400" cy="1295400"/>
            </a:xfrm>
            <a:prstGeom prst="straightConnector1">
              <a:avLst/>
            </a:prstGeom>
            <a:noFill/>
            <a:ln w="9525" cap="flat" cmpd="sng">
              <a:solidFill>
                <a:schemeClr val="dk2"/>
              </a:solidFill>
              <a:prstDash val="dash"/>
              <a:round/>
              <a:headEnd type="none" w="med" len="med"/>
              <a:tailEnd type="none" w="med" len="med"/>
            </a:ln>
          </p:spPr>
        </p:cxnSp>
        <p:sp>
          <p:nvSpPr>
            <p:cNvPr id="856" name="Google Shape;856;p37"/>
            <p:cNvSpPr txBox="1"/>
            <p:nvPr/>
          </p:nvSpPr>
          <p:spPr>
            <a:xfrm>
              <a:off x="6671213" y="2751650"/>
              <a:ext cx="363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𝛂</a:t>
              </a:r>
              <a:endParaRPr sz="1200">
                <a:latin typeface="Lato"/>
                <a:ea typeface="Lato"/>
                <a:cs typeface="Lato"/>
                <a:sym typeface="Lato"/>
              </a:endParaRPr>
            </a:p>
          </p:txBody>
        </p:sp>
        <p:sp>
          <p:nvSpPr>
            <p:cNvPr id="857" name="Google Shape;857;p37"/>
            <p:cNvSpPr txBox="1"/>
            <p:nvPr/>
          </p:nvSpPr>
          <p:spPr>
            <a:xfrm>
              <a:off x="7176125" y="2756750"/>
              <a:ext cx="363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𝜷</a:t>
              </a:r>
              <a:endParaRPr sz="1300">
                <a:latin typeface="Lato"/>
                <a:ea typeface="Lato"/>
                <a:cs typeface="Lato"/>
                <a:sym typeface="Lato"/>
              </a:endParaRPr>
            </a:p>
          </p:txBody>
        </p:sp>
        <p:sp>
          <p:nvSpPr>
            <p:cNvPr id="858" name="Google Shape;858;p37"/>
            <p:cNvSpPr/>
            <p:nvPr/>
          </p:nvSpPr>
          <p:spPr>
            <a:xfrm>
              <a:off x="5191150" y="3840525"/>
              <a:ext cx="213000" cy="117900"/>
            </a:xfrm>
            <a:prstGeom prst="roundRect">
              <a:avLst>
                <a:gd name="adj" fmla="val 16667"/>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7"/>
            <p:cNvSpPr/>
            <p:nvPr/>
          </p:nvSpPr>
          <p:spPr>
            <a:xfrm>
              <a:off x="8753225" y="3840525"/>
              <a:ext cx="213000" cy="117900"/>
            </a:xfrm>
            <a:prstGeom prst="roundRect">
              <a:avLst>
                <a:gd name="adj" fmla="val 16667"/>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60" name="Google Shape;860;p37"/>
            <p:cNvCxnSpPr/>
            <p:nvPr/>
          </p:nvCxnSpPr>
          <p:spPr>
            <a:xfrm rot="10800000">
              <a:off x="8522350" y="4001750"/>
              <a:ext cx="369000" cy="0"/>
            </a:xfrm>
            <a:prstGeom prst="straightConnector1">
              <a:avLst/>
            </a:prstGeom>
            <a:noFill/>
            <a:ln w="9525" cap="flat" cmpd="sng">
              <a:solidFill>
                <a:schemeClr val="dk2"/>
              </a:solidFill>
              <a:prstDash val="solid"/>
              <a:round/>
              <a:headEnd type="none" w="med" len="med"/>
              <a:tailEnd type="none" w="med" len="med"/>
            </a:ln>
          </p:spPr>
        </p:cxnSp>
        <p:cxnSp>
          <p:nvCxnSpPr>
            <p:cNvPr id="861" name="Google Shape;861;p37"/>
            <p:cNvCxnSpPr/>
            <p:nvPr/>
          </p:nvCxnSpPr>
          <p:spPr>
            <a:xfrm rot="10800000">
              <a:off x="8522350" y="3959200"/>
              <a:ext cx="0" cy="45600"/>
            </a:xfrm>
            <a:prstGeom prst="straightConnector1">
              <a:avLst/>
            </a:prstGeom>
            <a:noFill/>
            <a:ln w="9525" cap="flat" cmpd="sng">
              <a:solidFill>
                <a:schemeClr val="dk2"/>
              </a:solidFill>
              <a:prstDash val="solid"/>
              <a:round/>
              <a:headEnd type="none" w="med" len="med"/>
              <a:tailEnd type="none" w="med" len="med"/>
            </a:ln>
          </p:spPr>
        </p:cxnSp>
        <p:cxnSp>
          <p:nvCxnSpPr>
            <p:cNvPr id="862" name="Google Shape;862;p37"/>
            <p:cNvCxnSpPr/>
            <p:nvPr/>
          </p:nvCxnSpPr>
          <p:spPr>
            <a:xfrm rot="10800000">
              <a:off x="8891350" y="3959200"/>
              <a:ext cx="0" cy="45600"/>
            </a:xfrm>
            <a:prstGeom prst="straightConnector1">
              <a:avLst/>
            </a:prstGeom>
            <a:noFill/>
            <a:ln w="9525" cap="flat" cmpd="sng">
              <a:solidFill>
                <a:schemeClr val="dk2"/>
              </a:solidFill>
              <a:prstDash val="solid"/>
              <a:round/>
              <a:headEnd type="none" w="med" len="med"/>
              <a:tailEnd type="none" w="med" len="med"/>
            </a:ln>
          </p:spPr>
        </p:cxnSp>
        <p:sp>
          <p:nvSpPr>
            <p:cNvPr id="863" name="Google Shape;863;p37"/>
            <p:cNvSpPr txBox="1"/>
            <p:nvPr/>
          </p:nvSpPr>
          <p:spPr>
            <a:xfrm>
              <a:off x="8517688" y="3920775"/>
              <a:ext cx="3783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Lato"/>
                  <a:ea typeface="Lato"/>
                  <a:cs typeface="Lato"/>
                  <a:sym typeface="Lato"/>
                </a:rPr>
                <a:t>dx</a:t>
              </a:r>
              <a:endParaRPr sz="500">
                <a:latin typeface="Lato"/>
                <a:ea typeface="Lato"/>
                <a:cs typeface="Lato"/>
                <a:sym typeface="Lato"/>
              </a:endParaRPr>
            </a:p>
          </p:txBody>
        </p:sp>
        <p:cxnSp>
          <p:nvCxnSpPr>
            <p:cNvPr id="864" name="Google Shape;864;p37"/>
            <p:cNvCxnSpPr/>
            <p:nvPr/>
          </p:nvCxnSpPr>
          <p:spPr>
            <a:xfrm rot="10800000">
              <a:off x="6543319" y="4077950"/>
              <a:ext cx="531900" cy="0"/>
            </a:xfrm>
            <a:prstGeom prst="straightConnector1">
              <a:avLst/>
            </a:prstGeom>
            <a:noFill/>
            <a:ln w="9525" cap="flat" cmpd="sng">
              <a:solidFill>
                <a:schemeClr val="dk2"/>
              </a:solidFill>
              <a:prstDash val="solid"/>
              <a:round/>
              <a:headEnd type="none" w="med" len="med"/>
              <a:tailEnd type="none" w="med" len="med"/>
            </a:ln>
          </p:spPr>
        </p:cxnSp>
        <p:cxnSp>
          <p:nvCxnSpPr>
            <p:cNvPr id="865" name="Google Shape;865;p37"/>
            <p:cNvCxnSpPr/>
            <p:nvPr/>
          </p:nvCxnSpPr>
          <p:spPr>
            <a:xfrm rot="10800000">
              <a:off x="6543227" y="4035400"/>
              <a:ext cx="0" cy="45600"/>
            </a:xfrm>
            <a:prstGeom prst="straightConnector1">
              <a:avLst/>
            </a:prstGeom>
            <a:noFill/>
            <a:ln w="9525" cap="flat" cmpd="sng">
              <a:solidFill>
                <a:schemeClr val="dk2"/>
              </a:solidFill>
              <a:prstDash val="solid"/>
              <a:round/>
              <a:headEnd type="none" w="med" len="med"/>
              <a:tailEnd type="none" w="med" len="med"/>
            </a:ln>
          </p:spPr>
        </p:cxnSp>
        <p:cxnSp>
          <p:nvCxnSpPr>
            <p:cNvPr id="866" name="Google Shape;866;p37"/>
            <p:cNvCxnSpPr/>
            <p:nvPr/>
          </p:nvCxnSpPr>
          <p:spPr>
            <a:xfrm rot="10800000">
              <a:off x="7075219" y="4035400"/>
              <a:ext cx="0" cy="45600"/>
            </a:xfrm>
            <a:prstGeom prst="straightConnector1">
              <a:avLst/>
            </a:prstGeom>
            <a:noFill/>
            <a:ln w="9525" cap="flat" cmpd="sng">
              <a:solidFill>
                <a:schemeClr val="dk2"/>
              </a:solidFill>
              <a:prstDash val="solid"/>
              <a:round/>
              <a:headEnd type="none" w="med" len="med"/>
              <a:tailEnd type="none" w="med" len="med"/>
            </a:ln>
          </p:spPr>
        </p:cxnSp>
        <p:sp>
          <p:nvSpPr>
            <p:cNvPr id="867" name="Google Shape;867;p37"/>
            <p:cNvSpPr txBox="1"/>
            <p:nvPr/>
          </p:nvSpPr>
          <p:spPr>
            <a:xfrm>
              <a:off x="6536505" y="3996975"/>
              <a:ext cx="5454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Lato"/>
                  <a:ea typeface="Lato"/>
                  <a:cs typeface="Lato"/>
                  <a:sym typeface="Lato"/>
                </a:rPr>
                <a:t>dx</a:t>
              </a:r>
              <a:endParaRPr sz="500">
                <a:latin typeface="Lato"/>
                <a:ea typeface="Lato"/>
                <a:cs typeface="Lato"/>
                <a:sym typeface="Lato"/>
              </a:endParaRPr>
            </a:p>
          </p:txBody>
        </p:sp>
        <p:sp>
          <p:nvSpPr>
            <p:cNvPr id="868" name="Google Shape;868;p37"/>
            <p:cNvSpPr txBox="1"/>
            <p:nvPr/>
          </p:nvSpPr>
          <p:spPr>
            <a:xfrm>
              <a:off x="6833350" y="3620750"/>
              <a:ext cx="378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±2°</a:t>
              </a:r>
              <a:endParaRPr sz="900">
                <a:latin typeface="Lato"/>
                <a:ea typeface="Lato"/>
                <a:cs typeface="Lato"/>
                <a:sym typeface="Lato"/>
              </a:endParaRPr>
            </a:p>
          </p:txBody>
        </p:sp>
      </p:grpSp>
      <p:sp>
        <p:nvSpPr>
          <p:cNvPr id="869" name="Google Shape;869;p37"/>
          <p:cNvSpPr/>
          <p:nvPr/>
        </p:nvSpPr>
        <p:spPr>
          <a:xfrm>
            <a:off x="6504925" y="2263650"/>
            <a:ext cx="405600" cy="83100"/>
          </a:xfrm>
          <a:prstGeom prst="leftBracket">
            <a:avLst>
              <a:gd name="adj" fmla="val 833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7"/>
          <p:cNvSpPr txBox="1"/>
          <p:nvPr/>
        </p:nvSpPr>
        <p:spPr>
          <a:xfrm>
            <a:off x="6337875" y="2223825"/>
            <a:ext cx="195600" cy="169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100" b="1">
                <a:latin typeface="Lato"/>
                <a:ea typeface="Lato"/>
                <a:cs typeface="Lato"/>
                <a:sym typeface="Lato"/>
              </a:rPr>
              <a:t>dy</a:t>
            </a:r>
            <a:endParaRPr sz="1100" b="1">
              <a:latin typeface="Lato"/>
              <a:ea typeface="Lato"/>
              <a:cs typeface="Lato"/>
              <a:sym typeface="Lato"/>
            </a:endParaRPr>
          </a:p>
        </p:txBody>
      </p:sp>
      <p:sp>
        <p:nvSpPr>
          <p:cNvPr id="871" name="Google Shape;871;p3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38"/>
          <p:cNvSpPr txBox="1">
            <a:spLocks noGrp="1"/>
          </p:cNvSpPr>
          <p:nvPr>
            <p:ph type="title"/>
          </p:nvPr>
        </p:nvSpPr>
        <p:spPr>
          <a:xfrm>
            <a:off x="727650" y="495075"/>
            <a:ext cx="7688700" cy="697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Feasibility Study 1 - Attachment Height Variation</a:t>
            </a:r>
            <a:endParaRPr/>
          </a:p>
        </p:txBody>
      </p:sp>
      <p:sp>
        <p:nvSpPr>
          <p:cNvPr id="877" name="Google Shape;877;p38"/>
          <p:cNvSpPr txBox="1">
            <a:spLocks noGrp="1"/>
          </p:cNvSpPr>
          <p:nvPr>
            <p:ph type="body" idx="1"/>
          </p:nvPr>
        </p:nvSpPr>
        <p:spPr>
          <a:xfrm>
            <a:off x="729450" y="1446075"/>
            <a:ext cx="3459300" cy="3164700"/>
          </a:xfrm>
          <a:prstGeom prst="rect">
            <a:avLst/>
          </a:prstGeom>
        </p:spPr>
        <p:txBody>
          <a:bodyPr spcFirstLastPara="1" wrap="square" lIns="91425" tIns="91425" rIns="91425" bIns="91425" anchor="t" anchorCtr="0">
            <a:normAutofit/>
          </a:bodyPr>
          <a:lstStyle/>
          <a:p>
            <a:pPr marL="457200" lvl="0" indent="-311150" algn="l" rtl="0">
              <a:lnSpc>
                <a:spcPct val="115000"/>
              </a:lnSpc>
              <a:spcBef>
                <a:spcPts val="1000"/>
              </a:spcBef>
              <a:spcAft>
                <a:spcPts val="0"/>
              </a:spcAft>
              <a:buSzPts val="1300"/>
              <a:buChar char="●"/>
            </a:pPr>
            <a:r>
              <a:rPr lang="en"/>
              <a:t>As the subject leans back-and-forth/side-to-side in a </a:t>
            </a:r>
            <a:r>
              <a:rPr lang="en" b="1"/>
              <a:t>1/2 Hz</a:t>
            </a:r>
            <a:r>
              <a:rPr lang="en"/>
              <a:t> motion, the change in attachment height was tracked</a:t>
            </a:r>
            <a:endParaRPr/>
          </a:p>
          <a:p>
            <a:pPr marL="457200" lvl="0" indent="-311150" algn="l" rtl="0">
              <a:lnSpc>
                <a:spcPct val="115000"/>
              </a:lnSpc>
              <a:spcBef>
                <a:spcPts val="1200"/>
              </a:spcBef>
              <a:spcAft>
                <a:spcPts val="1200"/>
              </a:spcAft>
              <a:buSzPts val="1300"/>
              <a:buChar char="●"/>
            </a:pPr>
            <a:r>
              <a:rPr lang="en"/>
              <a:t>Between maximal angle variations of </a:t>
            </a:r>
            <a:r>
              <a:rPr lang="en" b="1"/>
              <a:t>±7.6</a:t>
            </a:r>
            <a:r>
              <a:rPr lang="en"/>
              <a:t> the change in attachment height was small</a:t>
            </a:r>
            <a:endParaRPr/>
          </a:p>
        </p:txBody>
      </p:sp>
      <p:pic>
        <p:nvPicPr>
          <p:cNvPr id="878" name="Google Shape;878;p38"/>
          <p:cNvPicPr preferRelativeResize="0"/>
          <p:nvPr/>
        </p:nvPicPr>
        <p:blipFill rotWithShape="1">
          <a:blip r:embed="rId3">
            <a:alphaModFix/>
          </a:blip>
          <a:srcRect/>
          <a:stretch/>
        </p:blipFill>
        <p:spPr>
          <a:xfrm>
            <a:off x="4724550" y="1253775"/>
            <a:ext cx="4267050" cy="3200288"/>
          </a:xfrm>
          <a:prstGeom prst="rect">
            <a:avLst/>
          </a:prstGeom>
          <a:noFill/>
          <a:ln>
            <a:noFill/>
          </a:ln>
        </p:spPr>
      </p:pic>
      <p:sp>
        <p:nvSpPr>
          <p:cNvPr id="879" name="Google Shape;879;p38"/>
          <p:cNvSpPr txBox="1"/>
          <p:nvPr/>
        </p:nvSpPr>
        <p:spPr>
          <a:xfrm>
            <a:off x="4571925" y="4454075"/>
            <a:ext cx="4572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u="sng">
                <a:solidFill>
                  <a:schemeClr val="accent1"/>
                </a:solidFill>
                <a:latin typeface="Lato"/>
                <a:ea typeface="Lato"/>
                <a:cs typeface="Lato"/>
                <a:sym typeface="Lato"/>
              </a:rPr>
              <a:t>Note:</a:t>
            </a:r>
            <a:r>
              <a:rPr lang="en" sz="800">
                <a:solidFill>
                  <a:schemeClr val="accent1"/>
                </a:solidFill>
                <a:latin typeface="Lato"/>
                <a:ea typeface="Lato"/>
                <a:cs typeface="Lato"/>
                <a:sym typeface="Lato"/>
              </a:rPr>
              <a:t> The dy is tracked over three various user heights: the Universal Test Subject (UTS) height and ±15cm~6in (15o and 15u, respectively) the UTS height</a:t>
            </a:r>
            <a:endParaRPr sz="800">
              <a:solidFill>
                <a:schemeClr val="accent1"/>
              </a:solidFill>
              <a:latin typeface="Lato"/>
              <a:ea typeface="Lato"/>
              <a:cs typeface="Lato"/>
              <a:sym typeface="Lato"/>
            </a:endParaRPr>
          </a:p>
          <a:p>
            <a:pPr marL="0" lvl="0" indent="0" algn="ctr" rtl="0">
              <a:spcBef>
                <a:spcPts val="0"/>
              </a:spcBef>
              <a:spcAft>
                <a:spcPts val="0"/>
              </a:spcAft>
              <a:buNone/>
            </a:pPr>
            <a:r>
              <a:rPr lang="en" sz="800">
                <a:solidFill>
                  <a:schemeClr val="accent1"/>
                </a:solidFill>
                <a:latin typeface="Lato"/>
                <a:ea typeface="Lato"/>
                <a:cs typeface="Lato"/>
                <a:sym typeface="Lato"/>
              </a:rPr>
              <a:t>**15cm~2.5 standard deviations of US adult male height [10]</a:t>
            </a:r>
            <a:endParaRPr sz="800">
              <a:solidFill>
                <a:schemeClr val="accent1"/>
              </a:solidFill>
              <a:latin typeface="Lato"/>
              <a:ea typeface="Lato"/>
              <a:cs typeface="Lato"/>
              <a:sym typeface="Lato"/>
            </a:endParaRPr>
          </a:p>
        </p:txBody>
      </p:sp>
      <p:sp>
        <p:nvSpPr>
          <p:cNvPr id="880" name="Google Shape;880;p3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39"/>
          <p:cNvSpPr txBox="1">
            <a:spLocks noGrp="1"/>
          </p:cNvSpPr>
          <p:nvPr>
            <p:ph type="body" idx="1"/>
          </p:nvPr>
        </p:nvSpPr>
        <p:spPr>
          <a:xfrm>
            <a:off x="727650" y="1456150"/>
            <a:ext cx="3842700" cy="2761200"/>
          </a:xfrm>
          <a:prstGeom prst="rect">
            <a:avLst/>
          </a:prstGeom>
        </p:spPr>
        <p:txBody>
          <a:bodyPr spcFirstLastPara="1" wrap="square" lIns="91425" tIns="91425" rIns="91425" bIns="91425" anchor="t" anchorCtr="0">
            <a:normAutofit/>
          </a:bodyPr>
          <a:lstStyle/>
          <a:p>
            <a:pPr marL="457200" lvl="0" indent="-311150" algn="l" rtl="0">
              <a:spcBef>
                <a:spcPts val="1000"/>
              </a:spcBef>
              <a:spcAft>
                <a:spcPts val="0"/>
              </a:spcAft>
              <a:buSzPts val="1300"/>
              <a:buChar char="●"/>
            </a:pPr>
            <a:r>
              <a:rPr lang="en"/>
              <a:t>With each individual tether’s tension magnitude being held at a fixed value, the net load acting on the test subject will vary as the tether attachment angles vary.</a:t>
            </a:r>
            <a:endParaRPr/>
          </a:p>
          <a:p>
            <a:pPr marL="457200" lvl="0" indent="-311150" algn="l" rtl="0">
              <a:spcBef>
                <a:spcPts val="1200"/>
              </a:spcBef>
              <a:spcAft>
                <a:spcPts val="1200"/>
              </a:spcAft>
              <a:buSzPts val="1300"/>
              <a:buChar char="●"/>
            </a:pPr>
            <a:r>
              <a:rPr lang="en"/>
              <a:t>It was found that the load variations under expected angle changes stayed within our design requirement bounds of </a:t>
            </a:r>
            <a:r>
              <a:rPr lang="en" b="1"/>
              <a:t>±10N</a:t>
            </a:r>
            <a:r>
              <a:rPr lang="en"/>
              <a:t> of the applied load on the test subject.</a:t>
            </a:r>
            <a:endParaRPr/>
          </a:p>
        </p:txBody>
      </p:sp>
      <p:sp>
        <p:nvSpPr>
          <p:cNvPr id="886" name="Google Shape;886;p39"/>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Feasibility Study 1 - Force Magnitude Variation</a:t>
            </a:r>
            <a:endParaRPr sz="2400"/>
          </a:p>
        </p:txBody>
      </p:sp>
      <p:pic>
        <p:nvPicPr>
          <p:cNvPr id="887" name="Google Shape;887;p39"/>
          <p:cNvPicPr preferRelativeResize="0"/>
          <p:nvPr/>
        </p:nvPicPr>
        <p:blipFill rotWithShape="1">
          <a:blip r:embed="rId3">
            <a:alphaModFix/>
          </a:blip>
          <a:srcRect/>
          <a:stretch/>
        </p:blipFill>
        <p:spPr>
          <a:xfrm>
            <a:off x="4722750" y="1342550"/>
            <a:ext cx="4268851" cy="3201638"/>
          </a:xfrm>
          <a:prstGeom prst="rect">
            <a:avLst/>
          </a:prstGeom>
          <a:noFill/>
          <a:ln>
            <a:noFill/>
          </a:ln>
        </p:spPr>
      </p:pic>
      <p:sp>
        <p:nvSpPr>
          <p:cNvPr id="888" name="Google Shape;888;p3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40"/>
          <p:cNvSpPr txBox="1">
            <a:spLocks noGrp="1"/>
          </p:cNvSpPr>
          <p:nvPr>
            <p:ph type="body" idx="1"/>
          </p:nvPr>
        </p:nvSpPr>
        <p:spPr>
          <a:xfrm>
            <a:off x="729450" y="1469275"/>
            <a:ext cx="3842400" cy="31224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The load will be transferred through human-rated cabling that can be bought off the shelf (OTS):</a:t>
            </a:r>
            <a:endParaRPr/>
          </a:p>
          <a:p>
            <a:pPr marL="914400" lvl="1" indent="-298450" algn="l" rtl="0">
              <a:spcBef>
                <a:spcPts val="0"/>
              </a:spcBef>
              <a:spcAft>
                <a:spcPts val="0"/>
              </a:spcAft>
              <a:buSzPts val="1100"/>
              <a:buChar char="○"/>
            </a:pPr>
            <a:r>
              <a:rPr lang="en"/>
              <a:t>Rock climbing ropes</a:t>
            </a:r>
            <a:endParaRPr/>
          </a:p>
          <a:p>
            <a:pPr marL="914400" lvl="1" indent="-298450" algn="l" rtl="0">
              <a:spcBef>
                <a:spcPts val="0"/>
              </a:spcBef>
              <a:spcAft>
                <a:spcPts val="0"/>
              </a:spcAft>
              <a:buSzPts val="1100"/>
              <a:buChar char="○"/>
            </a:pPr>
            <a:r>
              <a:rPr lang="en"/>
              <a:t>Low stretch, low wear lifting ropes [4]</a:t>
            </a:r>
            <a:endParaRPr/>
          </a:p>
          <a:p>
            <a:pPr marL="914400" lvl="1" indent="-298450" algn="l" rtl="0">
              <a:spcBef>
                <a:spcPts val="0"/>
              </a:spcBef>
              <a:spcAft>
                <a:spcPts val="0"/>
              </a:spcAft>
              <a:buSzPts val="1100"/>
              <a:buChar char="○"/>
            </a:pPr>
            <a:r>
              <a:rPr lang="en"/>
              <a:t>Ratcheting seat belt straps</a:t>
            </a:r>
            <a:endParaRPr/>
          </a:p>
          <a:p>
            <a:pPr marL="457200" lvl="0" indent="-311150" algn="l" rtl="0">
              <a:spcBef>
                <a:spcPts val="1000"/>
              </a:spcBef>
              <a:spcAft>
                <a:spcPts val="0"/>
              </a:spcAft>
              <a:buSzPts val="1300"/>
              <a:buChar char="●"/>
            </a:pPr>
            <a:r>
              <a:rPr lang="en"/>
              <a:t>The actual load can come from multiple possible sources:</a:t>
            </a:r>
            <a:endParaRPr/>
          </a:p>
          <a:p>
            <a:pPr marL="914400" lvl="1" indent="-298450" algn="l" rtl="0">
              <a:spcBef>
                <a:spcPts val="0"/>
              </a:spcBef>
              <a:spcAft>
                <a:spcPts val="0"/>
              </a:spcAft>
              <a:buSzPts val="1100"/>
              <a:buChar char="○"/>
            </a:pPr>
            <a:r>
              <a:rPr lang="en"/>
              <a:t>Electric motors (OTS)</a:t>
            </a:r>
            <a:endParaRPr/>
          </a:p>
          <a:p>
            <a:pPr marL="914400" lvl="1" indent="-298450" algn="l" rtl="0">
              <a:spcBef>
                <a:spcPts val="0"/>
              </a:spcBef>
              <a:spcAft>
                <a:spcPts val="0"/>
              </a:spcAft>
              <a:buSzPts val="1100"/>
              <a:buChar char="○"/>
            </a:pPr>
            <a:r>
              <a:rPr lang="en"/>
              <a:t>Sandbags connected through a pulley system</a:t>
            </a:r>
            <a:endParaRPr/>
          </a:p>
          <a:p>
            <a:pPr marL="1371600" lvl="2" indent="-298450" algn="l" rtl="0">
              <a:spcBef>
                <a:spcPts val="0"/>
              </a:spcBef>
              <a:spcAft>
                <a:spcPts val="0"/>
              </a:spcAft>
              <a:buSzPts val="1100"/>
              <a:buChar char="■"/>
            </a:pPr>
            <a:r>
              <a:rPr lang="en"/>
              <a:t>Lowest density: 1522 kg/m^3 [5]</a:t>
            </a:r>
            <a:endParaRPr/>
          </a:p>
          <a:p>
            <a:pPr marL="1371600" lvl="2" indent="-298450" algn="l" rtl="0">
              <a:spcBef>
                <a:spcPts val="0"/>
              </a:spcBef>
              <a:spcAft>
                <a:spcPts val="0"/>
              </a:spcAft>
              <a:buSzPts val="1100"/>
              <a:buChar char="■"/>
            </a:pPr>
            <a:r>
              <a:rPr lang="en"/>
              <a:t>So for a universal test subject 2x ~36cm per side sandbags</a:t>
            </a:r>
            <a:endParaRPr/>
          </a:p>
        </p:txBody>
      </p:sp>
      <p:sp>
        <p:nvSpPr>
          <p:cNvPr id="894" name="Google Shape;894;p40"/>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Feasibility Study 1 - Load Magnitude </a:t>
            </a:r>
            <a:endParaRPr sz="2400"/>
          </a:p>
        </p:txBody>
      </p:sp>
      <p:pic>
        <p:nvPicPr>
          <p:cNvPr id="895" name="Google Shape;895;p40"/>
          <p:cNvPicPr preferRelativeResize="0"/>
          <p:nvPr/>
        </p:nvPicPr>
        <p:blipFill rotWithShape="1">
          <a:blip r:embed="rId3">
            <a:alphaModFix amt="28000"/>
          </a:blip>
          <a:srcRect r="31623"/>
          <a:stretch/>
        </p:blipFill>
        <p:spPr>
          <a:xfrm rot="5400000">
            <a:off x="5873603" y="3169253"/>
            <a:ext cx="419334" cy="1227765"/>
          </a:xfrm>
          <a:prstGeom prst="rect">
            <a:avLst/>
          </a:prstGeom>
          <a:noFill/>
          <a:ln>
            <a:noFill/>
          </a:ln>
        </p:spPr>
      </p:pic>
      <p:sp>
        <p:nvSpPr>
          <p:cNvPr id="896" name="Google Shape;896;p40"/>
          <p:cNvSpPr/>
          <p:nvPr/>
        </p:nvSpPr>
        <p:spPr>
          <a:xfrm>
            <a:off x="5551113" y="3992788"/>
            <a:ext cx="1152000" cy="543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7" name="Google Shape;897;p40"/>
          <p:cNvCxnSpPr/>
          <p:nvPr/>
        </p:nvCxnSpPr>
        <p:spPr>
          <a:xfrm>
            <a:off x="5606686" y="4051722"/>
            <a:ext cx="0" cy="40200"/>
          </a:xfrm>
          <a:prstGeom prst="straightConnector1">
            <a:avLst/>
          </a:prstGeom>
          <a:noFill/>
          <a:ln w="9525" cap="flat" cmpd="sng">
            <a:solidFill>
              <a:schemeClr val="dk2"/>
            </a:solidFill>
            <a:prstDash val="solid"/>
            <a:round/>
            <a:headEnd type="none" w="med" len="med"/>
            <a:tailEnd type="none" w="med" len="med"/>
          </a:ln>
        </p:spPr>
      </p:cxnSp>
      <p:cxnSp>
        <p:nvCxnSpPr>
          <p:cNvPr id="898" name="Google Shape;898;p40"/>
          <p:cNvCxnSpPr/>
          <p:nvPr/>
        </p:nvCxnSpPr>
        <p:spPr>
          <a:xfrm>
            <a:off x="6623762" y="4051722"/>
            <a:ext cx="0" cy="40200"/>
          </a:xfrm>
          <a:prstGeom prst="straightConnector1">
            <a:avLst/>
          </a:prstGeom>
          <a:noFill/>
          <a:ln w="9525" cap="flat" cmpd="sng">
            <a:solidFill>
              <a:schemeClr val="dk2"/>
            </a:solidFill>
            <a:prstDash val="solid"/>
            <a:round/>
            <a:headEnd type="none" w="med" len="med"/>
            <a:tailEnd type="none" w="med" len="med"/>
          </a:ln>
        </p:spPr>
      </p:cxnSp>
      <p:sp>
        <p:nvSpPr>
          <p:cNvPr id="899" name="Google Shape;899;p40"/>
          <p:cNvSpPr/>
          <p:nvPr/>
        </p:nvSpPr>
        <p:spPr>
          <a:xfrm>
            <a:off x="5583159" y="4096313"/>
            <a:ext cx="47400" cy="543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0"/>
          <p:cNvSpPr/>
          <p:nvPr/>
        </p:nvSpPr>
        <p:spPr>
          <a:xfrm>
            <a:off x="6600236" y="4096313"/>
            <a:ext cx="47400" cy="543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0"/>
          <p:cNvSpPr/>
          <p:nvPr/>
        </p:nvSpPr>
        <p:spPr>
          <a:xfrm>
            <a:off x="5551113" y="4155248"/>
            <a:ext cx="1152000" cy="543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02" name="Google Shape;902;p40"/>
          <p:cNvCxnSpPr/>
          <p:nvPr/>
        </p:nvCxnSpPr>
        <p:spPr>
          <a:xfrm>
            <a:off x="5551113" y="4209752"/>
            <a:ext cx="0" cy="498000"/>
          </a:xfrm>
          <a:prstGeom prst="straightConnector1">
            <a:avLst/>
          </a:prstGeom>
          <a:noFill/>
          <a:ln w="38100" cap="flat" cmpd="sng">
            <a:solidFill>
              <a:schemeClr val="dk2"/>
            </a:solidFill>
            <a:prstDash val="solid"/>
            <a:round/>
            <a:headEnd type="none" w="med" len="med"/>
            <a:tailEnd type="none" w="med" len="med"/>
          </a:ln>
        </p:spPr>
      </p:cxnSp>
      <p:cxnSp>
        <p:nvCxnSpPr>
          <p:cNvPr id="903" name="Google Shape;903;p40"/>
          <p:cNvCxnSpPr/>
          <p:nvPr/>
        </p:nvCxnSpPr>
        <p:spPr>
          <a:xfrm>
            <a:off x="6697152" y="4209752"/>
            <a:ext cx="0" cy="498000"/>
          </a:xfrm>
          <a:prstGeom prst="straightConnector1">
            <a:avLst/>
          </a:prstGeom>
          <a:noFill/>
          <a:ln w="38100" cap="flat" cmpd="sng">
            <a:solidFill>
              <a:schemeClr val="dk2"/>
            </a:solidFill>
            <a:prstDash val="solid"/>
            <a:round/>
            <a:headEnd type="none" w="med" len="med"/>
            <a:tailEnd type="none" w="med" len="med"/>
          </a:ln>
        </p:spPr>
      </p:cxnSp>
      <p:sp>
        <p:nvSpPr>
          <p:cNvPr id="904" name="Google Shape;904;p40"/>
          <p:cNvSpPr/>
          <p:nvPr/>
        </p:nvSpPr>
        <p:spPr>
          <a:xfrm rot="5395037">
            <a:off x="5166944" y="3759309"/>
            <a:ext cx="623401" cy="477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0"/>
          <p:cNvSpPr/>
          <p:nvPr/>
        </p:nvSpPr>
        <p:spPr>
          <a:xfrm rot="5400000">
            <a:off x="5360846" y="3795831"/>
            <a:ext cx="187500" cy="96600"/>
          </a:xfrm>
          <a:prstGeom prst="roundRect">
            <a:avLst>
              <a:gd name="adj" fmla="val 16667"/>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0"/>
          <p:cNvSpPr/>
          <p:nvPr/>
        </p:nvSpPr>
        <p:spPr>
          <a:xfrm rot="5435118">
            <a:off x="6026464" y="3799328"/>
            <a:ext cx="264314" cy="897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07" name="Google Shape;907;p40"/>
          <p:cNvCxnSpPr>
            <a:stCxn id="906" idx="2"/>
            <a:endCxn id="905" idx="0"/>
          </p:cNvCxnSpPr>
          <p:nvPr/>
        </p:nvCxnSpPr>
        <p:spPr>
          <a:xfrm rot="10800000">
            <a:off x="5502971" y="3844178"/>
            <a:ext cx="610800" cy="0"/>
          </a:xfrm>
          <a:prstGeom prst="straightConnector1">
            <a:avLst/>
          </a:prstGeom>
          <a:noFill/>
          <a:ln w="9525" cap="flat" cmpd="sng">
            <a:solidFill>
              <a:schemeClr val="dk2"/>
            </a:solidFill>
            <a:prstDash val="solid"/>
            <a:round/>
            <a:headEnd type="none" w="med" len="med"/>
            <a:tailEnd type="none" w="med" len="med"/>
          </a:ln>
        </p:spPr>
      </p:cxnSp>
      <p:sp>
        <p:nvSpPr>
          <p:cNvPr id="908" name="Google Shape;908;p40"/>
          <p:cNvSpPr/>
          <p:nvPr/>
        </p:nvSpPr>
        <p:spPr>
          <a:xfrm>
            <a:off x="4947924" y="3272850"/>
            <a:ext cx="167700" cy="184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09" name="Google Shape;909;p40"/>
          <p:cNvCxnSpPr>
            <a:stCxn id="908" idx="7"/>
            <a:endCxn id="905" idx="2"/>
          </p:cNvCxnSpPr>
          <p:nvPr/>
        </p:nvCxnSpPr>
        <p:spPr>
          <a:xfrm>
            <a:off x="5091065" y="3299825"/>
            <a:ext cx="315300" cy="544200"/>
          </a:xfrm>
          <a:prstGeom prst="straightConnector1">
            <a:avLst/>
          </a:prstGeom>
          <a:noFill/>
          <a:ln w="9525" cap="flat" cmpd="sng">
            <a:solidFill>
              <a:schemeClr val="dk2"/>
            </a:solidFill>
            <a:prstDash val="solid"/>
            <a:round/>
            <a:headEnd type="none" w="med" len="med"/>
            <a:tailEnd type="none" w="med" len="med"/>
          </a:ln>
        </p:spPr>
      </p:cxnSp>
      <p:cxnSp>
        <p:nvCxnSpPr>
          <p:cNvPr id="910" name="Google Shape;910;p40"/>
          <p:cNvCxnSpPr>
            <a:stCxn id="908" idx="2"/>
            <a:endCxn id="911" idx="7"/>
          </p:cNvCxnSpPr>
          <p:nvPr/>
        </p:nvCxnSpPr>
        <p:spPr>
          <a:xfrm>
            <a:off x="4947924" y="3364950"/>
            <a:ext cx="2700" cy="479700"/>
          </a:xfrm>
          <a:prstGeom prst="straightConnector1">
            <a:avLst/>
          </a:prstGeom>
          <a:noFill/>
          <a:ln w="9525" cap="flat" cmpd="sng">
            <a:solidFill>
              <a:schemeClr val="dk2"/>
            </a:solidFill>
            <a:prstDash val="solid"/>
            <a:round/>
            <a:headEnd type="none" w="med" len="med"/>
            <a:tailEnd type="none" w="med" len="med"/>
          </a:ln>
        </p:spPr>
      </p:cxnSp>
      <p:sp>
        <p:nvSpPr>
          <p:cNvPr id="911" name="Google Shape;911;p40"/>
          <p:cNvSpPr/>
          <p:nvPr/>
        </p:nvSpPr>
        <p:spPr>
          <a:xfrm rot="-2779254">
            <a:off x="4772239" y="3924191"/>
            <a:ext cx="349687" cy="339714"/>
          </a:xfrm>
          <a:prstGeom prst="teardrop">
            <a:avLst>
              <a:gd name="adj" fmla="val 10000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2" name="Google Shape;912;p40"/>
          <p:cNvCxnSpPr/>
          <p:nvPr/>
        </p:nvCxnSpPr>
        <p:spPr>
          <a:xfrm rot="10800000">
            <a:off x="5216242" y="3504953"/>
            <a:ext cx="113100" cy="210600"/>
          </a:xfrm>
          <a:prstGeom prst="straightConnector1">
            <a:avLst/>
          </a:prstGeom>
          <a:noFill/>
          <a:ln w="9525" cap="flat" cmpd="sng">
            <a:solidFill>
              <a:schemeClr val="dk2"/>
            </a:solidFill>
            <a:prstDash val="solid"/>
            <a:round/>
            <a:headEnd type="none" w="med" len="med"/>
            <a:tailEnd type="triangle" w="med" len="med"/>
          </a:ln>
        </p:spPr>
      </p:cxnSp>
      <p:cxnSp>
        <p:nvCxnSpPr>
          <p:cNvPr id="913" name="Google Shape;913;p40"/>
          <p:cNvCxnSpPr>
            <a:endCxn id="914" idx="0"/>
          </p:cNvCxnSpPr>
          <p:nvPr/>
        </p:nvCxnSpPr>
        <p:spPr>
          <a:xfrm>
            <a:off x="4952299" y="4150818"/>
            <a:ext cx="0" cy="383400"/>
          </a:xfrm>
          <a:prstGeom prst="straightConnector1">
            <a:avLst/>
          </a:prstGeom>
          <a:noFill/>
          <a:ln w="9525" cap="flat" cmpd="sng">
            <a:solidFill>
              <a:schemeClr val="dk2"/>
            </a:solidFill>
            <a:prstDash val="solid"/>
            <a:round/>
            <a:headEnd type="none" w="med" len="med"/>
            <a:tailEnd type="triangle" w="med" len="med"/>
          </a:ln>
        </p:spPr>
      </p:cxnSp>
      <p:sp>
        <p:nvSpPr>
          <p:cNvPr id="915" name="Google Shape;915;p40"/>
          <p:cNvSpPr txBox="1"/>
          <p:nvPr/>
        </p:nvSpPr>
        <p:spPr>
          <a:xfrm>
            <a:off x="5700442" y="3443052"/>
            <a:ext cx="214500" cy="200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1</a:t>
            </a:r>
            <a:endParaRPr sz="1300" baseline="-25000">
              <a:latin typeface="Lato"/>
              <a:ea typeface="Lato"/>
              <a:cs typeface="Lato"/>
              <a:sym typeface="Lato"/>
            </a:endParaRPr>
          </a:p>
        </p:txBody>
      </p:sp>
      <p:sp>
        <p:nvSpPr>
          <p:cNvPr id="914" name="Google Shape;914;p40"/>
          <p:cNvSpPr txBox="1"/>
          <p:nvPr/>
        </p:nvSpPr>
        <p:spPr>
          <a:xfrm>
            <a:off x="4677649" y="4534218"/>
            <a:ext cx="549300" cy="138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900">
                <a:latin typeface="Lato"/>
                <a:ea typeface="Lato"/>
                <a:cs typeface="Lato"/>
                <a:sym typeface="Lato"/>
              </a:rPr>
              <a:t>m</a:t>
            </a:r>
            <a:r>
              <a:rPr lang="en" sz="900" baseline="-25000">
                <a:latin typeface="Lato"/>
                <a:ea typeface="Lato"/>
                <a:cs typeface="Lato"/>
                <a:sym typeface="Lato"/>
              </a:rPr>
              <a:t>sand</a:t>
            </a:r>
            <a:r>
              <a:rPr lang="en" sz="900">
                <a:latin typeface="Lato"/>
                <a:ea typeface="Lato"/>
                <a:cs typeface="Lato"/>
                <a:sym typeface="Lato"/>
              </a:rPr>
              <a:t>g = F</a:t>
            </a:r>
            <a:r>
              <a:rPr lang="en" sz="900" baseline="-25000">
                <a:latin typeface="Lato"/>
                <a:ea typeface="Lato"/>
                <a:cs typeface="Lato"/>
                <a:sym typeface="Lato"/>
              </a:rPr>
              <a:t>1</a:t>
            </a:r>
            <a:endParaRPr sz="900" baseline="-25000">
              <a:latin typeface="Lato"/>
              <a:ea typeface="Lato"/>
              <a:cs typeface="Lato"/>
              <a:sym typeface="Lato"/>
            </a:endParaRPr>
          </a:p>
        </p:txBody>
      </p:sp>
      <p:sp>
        <p:nvSpPr>
          <p:cNvPr id="916" name="Google Shape;916;p40"/>
          <p:cNvSpPr txBox="1"/>
          <p:nvPr/>
        </p:nvSpPr>
        <p:spPr>
          <a:xfrm>
            <a:off x="4800026" y="4025634"/>
            <a:ext cx="3498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latin typeface="Lato"/>
                <a:ea typeface="Lato"/>
                <a:cs typeface="Lato"/>
                <a:sym typeface="Lato"/>
              </a:rPr>
              <a:t>Sandbag</a:t>
            </a:r>
            <a:endParaRPr sz="600">
              <a:latin typeface="Lato"/>
              <a:ea typeface="Lato"/>
              <a:cs typeface="Lato"/>
              <a:sym typeface="Lato"/>
            </a:endParaRPr>
          </a:p>
        </p:txBody>
      </p:sp>
      <p:cxnSp>
        <p:nvCxnSpPr>
          <p:cNvPr id="917" name="Google Shape;917;p40"/>
          <p:cNvCxnSpPr/>
          <p:nvPr/>
        </p:nvCxnSpPr>
        <p:spPr>
          <a:xfrm rot="10800000">
            <a:off x="5647935" y="3848205"/>
            <a:ext cx="251400" cy="0"/>
          </a:xfrm>
          <a:prstGeom prst="straightConnector1">
            <a:avLst/>
          </a:prstGeom>
          <a:noFill/>
          <a:ln w="9525" cap="flat" cmpd="sng">
            <a:solidFill>
              <a:schemeClr val="dk2"/>
            </a:solidFill>
            <a:prstDash val="solid"/>
            <a:round/>
            <a:headEnd type="none" w="med" len="med"/>
            <a:tailEnd type="triangle" w="med" len="med"/>
          </a:ln>
        </p:spPr>
      </p:cxnSp>
      <p:sp>
        <p:nvSpPr>
          <p:cNvPr id="918" name="Google Shape;918;p40"/>
          <p:cNvSpPr txBox="1"/>
          <p:nvPr/>
        </p:nvSpPr>
        <p:spPr>
          <a:xfrm>
            <a:off x="5258761" y="3320637"/>
            <a:ext cx="167700" cy="200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1</a:t>
            </a:r>
            <a:endParaRPr/>
          </a:p>
        </p:txBody>
      </p:sp>
      <p:pic>
        <p:nvPicPr>
          <p:cNvPr id="919" name="Google Shape;919;p40"/>
          <p:cNvPicPr preferRelativeResize="0"/>
          <p:nvPr/>
        </p:nvPicPr>
        <p:blipFill>
          <a:blip r:embed="rId3">
            <a:alphaModFix amt="28000"/>
          </a:blip>
          <a:stretch>
            <a:fillRect/>
          </a:stretch>
        </p:blipFill>
        <p:spPr>
          <a:xfrm rot="1245889" flipH="1">
            <a:off x="6409848" y="833817"/>
            <a:ext cx="832830" cy="1738799"/>
          </a:xfrm>
          <a:prstGeom prst="rect">
            <a:avLst/>
          </a:prstGeom>
          <a:noFill/>
          <a:ln>
            <a:noFill/>
          </a:ln>
        </p:spPr>
      </p:pic>
      <p:sp>
        <p:nvSpPr>
          <p:cNvPr id="920" name="Google Shape;920;p40"/>
          <p:cNvSpPr/>
          <p:nvPr/>
        </p:nvSpPr>
        <p:spPr>
          <a:xfrm rot="10794897">
            <a:off x="5584756" y="2411669"/>
            <a:ext cx="2425203" cy="1143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0"/>
          <p:cNvSpPr/>
          <p:nvPr/>
        </p:nvSpPr>
        <p:spPr>
          <a:xfrm rot="1090972">
            <a:off x="6806244" y="1485958"/>
            <a:ext cx="301874" cy="82802"/>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22" name="Google Shape;922;p40"/>
          <p:cNvCxnSpPr/>
          <p:nvPr/>
        </p:nvCxnSpPr>
        <p:spPr>
          <a:xfrm>
            <a:off x="7100163" y="1567946"/>
            <a:ext cx="1388100" cy="894900"/>
          </a:xfrm>
          <a:prstGeom prst="straightConnector1">
            <a:avLst/>
          </a:prstGeom>
          <a:noFill/>
          <a:ln w="9525" cap="flat" cmpd="sng">
            <a:solidFill>
              <a:schemeClr val="dk2"/>
            </a:solidFill>
            <a:prstDash val="solid"/>
            <a:round/>
            <a:headEnd type="none" w="med" len="med"/>
            <a:tailEnd type="none" w="med" len="med"/>
          </a:ln>
        </p:spPr>
      </p:cxnSp>
      <p:cxnSp>
        <p:nvCxnSpPr>
          <p:cNvPr id="923" name="Google Shape;923;p40"/>
          <p:cNvCxnSpPr/>
          <p:nvPr/>
        </p:nvCxnSpPr>
        <p:spPr>
          <a:xfrm flipH="1">
            <a:off x="5414843" y="1508033"/>
            <a:ext cx="1388100" cy="893100"/>
          </a:xfrm>
          <a:prstGeom prst="straightConnector1">
            <a:avLst/>
          </a:prstGeom>
          <a:noFill/>
          <a:ln w="9525" cap="flat" cmpd="sng">
            <a:solidFill>
              <a:schemeClr val="dk2"/>
            </a:solidFill>
            <a:prstDash val="solid"/>
            <a:round/>
            <a:headEnd type="none" w="med" len="med"/>
            <a:tailEnd type="none" w="med" len="med"/>
          </a:ln>
        </p:spPr>
      </p:cxnSp>
      <p:cxnSp>
        <p:nvCxnSpPr>
          <p:cNvPr id="924" name="Google Shape;924;p40"/>
          <p:cNvCxnSpPr/>
          <p:nvPr/>
        </p:nvCxnSpPr>
        <p:spPr>
          <a:xfrm flipH="1">
            <a:off x="5969346" y="1812925"/>
            <a:ext cx="368400" cy="233400"/>
          </a:xfrm>
          <a:prstGeom prst="straightConnector1">
            <a:avLst/>
          </a:prstGeom>
          <a:noFill/>
          <a:ln w="9525" cap="flat" cmpd="sng">
            <a:solidFill>
              <a:schemeClr val="dk2"/>
            </a:solidFill>
            <a:prstDash val="solid"/>
            <a:round/>
            <a:headEnd type="none" w="med" len="med"/>
            <a:tailEnd type="triangle" w="med" len="med"/>
          </a:ln>
        </p:spPr>
      </p:cxnSp>
      <p:cxnSp>
        <p:nvCxnSpPr>
          <p:cNvPr id="925" name="Google Shape;925;p40"/>
          <p:cNvCxnSpPr/>
          <p:nvPr/>
        </p:nvCxnSpPr>
        <p:spPr>
          <a:xfrm>
            <a:off x="7455449" y="1797221"/>
            <a:ext cx="404100" cy="258000"/>
          </a:xfrm>
          <a:prstGeom prst="straightConnector1">
            <a:avLst/>
          </a:prstGeom>
          <a:noFill/>
          <a:ln w="9525" cap="flat" cmpd="sng">
            <a:solidFill>
              <a:schemeClr val="dk2"/>
            </a:solidFill>
            <a:prstDash val="solid"/>
            <a:round/>
            <a:headEnd type="none" w="med" len="med"/>
            <a:tailEnd type="triangle" w="med" len="med"/>
          </a:ln>
        </p:spPr>
      </p:cxnSp>
      <p:sp>
        <p:nvSpPr>
          <p:cNvPr id="926" name="Google Shape;926;p40"/>
          <p:cNvSpPr txBox="1"/>
          <p:nvPr/>
        </p:nvSpPr>
        <p:spPr>
          <a:xfrm>
            <a:off x="5849282" y="1607562"/>
            <a:ext cx="4731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1</a:t>
            </a:r>
            <a:endParaRPr sz="1300" baseline="-25000">
              <a:latin typeface="Lato"/>
              <a:ea typeface="Lato"/>
              <a:cs typeface="Lato"/>
              <a:sym typeface="Lato"/>
            </a:endParaRPr>
          </a:p>
        </p:txBody>
      </p:sp>
      <p:sp>
        <p:nvSpPr>
          <p:cNvPr id="927" name="Google Shape;927;p40"/>
          <p:cNvSpPr txBox="1"/>
          <p:nvPr/>
        </p:nvSpPr>
        <p:spPr>
          <a:xfrm>
            <a:off x="7645957" y="1621662"/>
            <a:ext cx="4731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2</a:t>
            </a:r>
            <a:endParaRPr sz="1300" baseline="-25000">
              <a:latin typeface="Lato"/>
              <a:ea typeface="Lato"/>
              <a:cs typeface="Lato"/>
              <a:sym typeface="Lato"/>
            </a:endParaRPr>
          </a:p>
        </p:txBody>
      </p:sp>
      <p:cxnSp>
        <p:nvCxnSpPr>
          <p:cNvPr id="928" name="Google Shape;928;p40"/>
          <p:cNvCxnSpPr/>
          <p:nvPr/>
        </p:nvCxnSpPr>
        <p:spPr>
          <a:xfrm>
            <a:off x="8174522" y="767643"/>
            <a:ext cx="6600" cy="464100"/>
          </a:xfrm>
          <a:prstGeom prst="straightConnector1">
            <a:avLst/>
          </a:prstGeom>
          <a:noFill/>
          <a:ln w="9525" cap="flat" cmpd="sng">
            <a:solidFill>
              <a:srgbClr val="FF0000"/>
            </a:solidFill>
            <a:prstDash val="solid"/>
            <a:round/>
            <a:headEnd type="none" w="med" len="med"/>
            <a:tailEnd type="triangle" w="med" len="med"/>
          </a:ln>
        </p:spPr>
      </p:cxnSp>
      <p:sp>
        <p:nvSpPr>
          <p:cNvPr id="929" name="Google Shape;929;p40"/>
          <p:cNvSpPr txBox="1"/>
          <p:nvPr/>
        </p:nvSpPr>
        <p:spPr>
          <a:xfrm>
            <a:off x="7492948" y="689797"/>
            <a:ext cx="923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Simulated  Gravity</a:t>
            </a:r>
            <a:endParaRPr sz="800">
              <a:latin typeface="Lato"/>
              <a:ea typeface="Lato"/>
              <a:cs typeface="Lato"/>
              <a:sym typeface="Lato"/>
            </a:endParaRPr>
          </a:p>
        </p:txBody>
      </p:sp>
      <p:sp>
        <p:nvSpPr>
          <p:cNvPr id="930" name="Google Shape;930;p40"/>
          <p:cNvSpPr/>
          <p:nvPr/>
        </p:nvSpPr>
        <p:spPr>
          <a:xfrm>
            <a:off x="8459897" y="1477290"/>
            <a:ext cx="99300" cy="87300"/>
          </a:xfrm>
          <a:prstGeom prst="flowChartSummingJunction">
            <a:avLst/>
          </a:prstGeom>
          <a:solidFill>
            <a:schemeClr val="lt1"/>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0"/>
          <p:cNvSpPr txBox="1"/>
          <p:nvPr/>
        </p:nvSpPr>
        <p:spPr>
          <a:xfrm>
            <a:off x="7885752" y="1243888"/>
            <a:ext cx="748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Earth  Gravity</a:t>
            </a:r>
            <a:endParaRPr sz="800">
              <a:latin typeface="Lato"/>
              <a:ea typeface="Lato"/>
              <a:cs typeface="Lato"/>
              <a:sym typeface="Lato"/>
            </a:endParaRPr>
          </a:p>
        </p:txBody>
      </p:sp>
      <p:cxnSp>
        <p:nvCxnSpPr>
          <p:cNvPr id="932" name="Google Shape;932;p40"/>
          <p:cNvCxnSpPr/>
          <p:nvPr/>
        </p:nvCxnSpPr>
        <p:spPr>
          <a:xfrm>
            <a:off x="6923841" y="1577559"/>
            <a:ext cx="12000" cy="555900"/>
          </a:xfrm>
          <a:prstGeom prst="straightConnector1">
            <a:avLst/>
          </a:prstGeom>
          <a:noFill/>
          <a:ln w="19050" cap="flat" cmpd="sng">
            <a:solidFill>
              <a:srgbClr val="FF0000"/>
            </a:solidFill>
            <a:prstDash val="solid"/>
            <a:round/>
            <a:headEnd type="none" w="med" len="med"/>
            <a:tailEnd type="triangle" w="med" len="med"/>
          </a:ln>
        </p:spPr>
      </p:cxnSp>
      <p:sp>
        <p:nvSpPr>
          <p:cNvPr id="933" name="Google Shape;933;p40"/>
          <p:cNvSpPr txBox="1"/>
          <p:nvPr/>
        </p:nvSpPr>
        <p:spPr>
          <a:xfrm>
            <a:off x="6989388" y="1966120"/>
            <a:ext cx="2154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FF0000"/>
                </a:solidFill>
                <a:latin typeface="Lato"/>
                <a:ea typeface="Lato"/>
                <a:cs typeface="Lato"/>
                <a:sym typeface="Lato"/>
              </a:rPr>
              <a:t>F</a:t>
            </a:r>
            <a:r>
              <a:rPr lang="en" sz="1300" baseline="-25000">
                <a:solidFill>
                  <a:srgbClr val="FF0000"/>
                </a:solidFill>
                <a:latin typeface="Lato"/>
                <a:ea typeface="Lato"/>
                <a:cs typeface="Lato"/>
                <a:sym typeface="Lato"/>
              </a:rPr>
              <a:t>g </a:t>
            </a:r>
            <a:r>
              <a:rPr lang="en" sz="1300">
                <a:solidFill>
                  <a:srgbClr val="FF0000"/>
                </a:solidFill>
                <a:latin typeface="Lato"/>
                <a:ea typeface="Lato"/>
                <a:cs typeface="Lato"/>
                <a:sym typeface="Lato"/>
              </a:rPr>
              <a:t>= F</a:t>
            </a:r>
            <a:r>
              <a:rPr lang="en" sz="1300" baseline="-25000">
                <a:solidFill>
                  <a:srgbClr val="FF0000"/>
                </a:solidFill>
                <a:latin typeface="Lato"/>
                <a:ea typeface="Lato"/>
                <a:cs typeface="Lato"/>
                <a:sym typeface="Lato"/>
              </a:rPr>
              <a:t>1</a:t>
            </a:r>
            <a:r>
              <a:rPr lang="en" sz="1300">
                <a:solidFill>
                  <a:srgbClr val="FF0000"/>
                </a:solidFill>
                <a:latin typeface="Lato"/>
                <a:ea typeface="Lato"/>
                <a:cs typeface="Lato"/>
                <a:sym typeface="Lato"/>
              </a:rPr>
              <a:t>+F</a:t>
            </a:r>
            <a:r>
              <a:rPr lang="en" sz="1300" baseline="-25000">
                <a:solidFill>
                  <a:srgbClr val="FF0000"/>
                </a:solidFill>
                <a:latin typeface="Lato"/>
                <a:ea typeface="Lato"/>
                <a:cs typeface="Lato"/>
                <a:sym typeface="Lato"/>
              </a:rPr>
              <a:t>2</a:t>
            </a:r>
            <a:endParaRPr sz="1300" baseline="-25000">
              <a:solidFill>
                <a:srgbClr val="FF0000"/>
              </a:solidFill>
              <a:latin typeface="Lato"/>
              <a:ea typeface="Lato"/>
              <a:cs typeface="Lato"/>
              <a:sym typeface="Lato"/>
            </a:endParaRPr>
          </a:p>
        </p:txBody>
      </p:sp>
      <p:cxnSp>
        <p:nvCxnSpPr>
          <p:cNvPr id="934" name="Google Shape;934;p40"/>
          <p:cNvCxnSpPr/>
          <p:nvPr/>
        </p:nvCxnSpPr>
        <p:spPr>
          <a:xfrm rot="10800000">
            <a:off x="5207808" y="2622463"/>
            <a:ext cx="311100" cy="0"/>
          </a:xfrm>
          <a:prstGeom prst="straightConnector1">
            <a:avLst/>
          </a:prstGeom>
          <a:noFill/>
          <a:ln w="9525" cap="flat" cmpd="sng">
            <a:solidFill>
              <a:schemeClr val="dk2"/>
            </a:solidFill>
            <a:prstDash val="solid"/>
            <a:round/>
            <a:headEnd type="none" w="med" len="med"/>
            <a:tailEnd type="none" w="med" len="med"/>
          </a:ln>
        </p:spPr>
      </p:cxnSp>
      <p:sp>
        <p:nvSpPr>
          <p:cNvPr id="935" name="Google Shape;935;p40"/>
          <p:cNvSpPr txBox="1"/>
          <p:nvPr/>
        </p:nvSpPr>
        <p:spPr>
          <a:xfrm>
            <a:off x="5203777" y="2562550"/>
            <a:ext cx="3189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Lato"/>
                <a:ea typeface="Lato"/>
                <a:cs typeface="Lato"/>
                <a:sym typeface="Lato"/>
              </a:rPr>
              <a:t>dx</a:t>
            </a:r>
            <a:endParaRPr sz="500">
              <a:latin typeface="Lato"/>
              <a:ea typeface="Lato"/>
              <a:cs typeface="Lato"/>
              <a:sym typeface="Lato"/>
            </a:endParaRPr>
          </a:p>
        </p:txBody>
      </p:sp>
      <p:cxnSp>
        <p:nvCxnSpPr>
          <p:cNvPr id="936" name="Google Shape;936;p40"/>
          <p:cNvCxnSpPr/>
          <p:nvPr/>
        </p:nvCxnSpPr>
        <p:spPr>
          <a:xfrm rot="10800000">
            <a:off x="5207809" y="2591132"/>
            <a:ext cx="0" cy="33600"/>
          </a:xfrm>
          <a:prstGeom prst="straightConnector1">
            <a:avLst/>
          </a:prstGeom>
          <a:noFill/>
          <a:ln w="9525" cap="flat" cmpd="sng">
            <a:solidFill>
              <a:schemeClr val="dk2"/>
            </a:solidFill>
            <a:prstDash val="solid"/>
            <a:round/>
            <a:headEnd type="none" w="med" len="med"/>
            <a:tailEnd type="none" w="med" len="med"/>
          </a:ln>
        </p:spPr>
      </p:cxnSp>
      <p:cxnSp>
        <p:nvCxnSpPr>
          <p:cNvPr id="937" name="Google Shape;937;p40"/>
          <p:cNvCxnSpPr/>
          <p:nvPr/>
        </p:nvCxnSpPr>
        <p:spPr>
          <a:xfrm rot="10800000">
            <a:off x="5518908" y="2591119"/>
            <a:ext cx="0" cy="33600"/>
          </a:xfrm>
          <a:prstGeom prst="straightConnector1">
            <a:avLst/>
          </a:prstGeom>
          <a:noFill/>
          <a:ln w="9525" cap="flat" cmpd="sng">
            <a:solidFill>
              <a:schemeClr val="dk2"/>
            </a:solidFill>
            <a:prstDash val="solid"/>
            <a:round/>
            <a:headEnd type="none" w="med" len="med"/>
            <a:tailEnd type="none" w="med" len="med"/>
          </a:ln>
        </p:spPr>
      </p:cxnSp>
      <p:cxnSp>
        <p:nvCxnSpPr>
          <p:cNvPr id="938" name="Google Shape;938;p40"/>
          <p:cNvCxnSpPr/>
          <p:nvPr/>
        </p:nvCxnSpPr>
        <p:spPr>
          <a:xfrm>
            <a:off x="6932630" y="1567946"/>
            <a:ext cx="23100" cy="7800"/>
          </a:xfrm>
          <a:prstGeom prst="straightConnector1">
            <a:avLst/>
          </a:prstGeom>
          <a:noFill/>
          <a:ln w="9525" cap="flat" cmpd="sng">
            <a:solidFill>
              <a:schemeClr val="dk2"/>
            </a:solidFill>
            <a:prstDash val="solid"/>
            <a:round/>
            <a:headEnd type="none" w="med" len="med"/>
            <a:tailEnd type="none" w="med" len="med"/>
          </a:ln>
        </p:spPr>
      </p:cxnSp>
      <p:cxnSp>
        <p:nvCxnSpPr>
          <p:cNvPr id="939" name="Google Shape;939;p40"/>
          <p:cNvCxnSpPr/>
          <p:nvPr/>
        </p:nvCxnSpPr>
        <p:spPr>
          <a:xfrm>
            <a:off x="6464566" y="2406034"/>
            <a:ext cx="23100" cy="7800"/>
          </a:xfrm>
          <a:prstGeom prst="straightConnector1">
            <a:avLst/>
          </a:prstGeom>
          <a:noFill/>
          <a:ln w="9525" cap="flat" cmpd="sng">
            <a:solidFill>
              <a:schemeClr val="dk2"/>
            </a:solidFill>
            <a:prstDash val="solid"/>
            <a:round/>
            <a:headEnd type="none" w="med" len="med"/>
            <a:tailEnd type="none" w="med" len="med"/>
          </a:ln>
        </p:spPr>
      </p:cxnSp>
      <p:cxnSp>
        <p:nvCxnSpPr>
          <p:cNvPr id="940" name="Google Shape;940;p40"/>
          <p:cNvCxnSpPr/>
          <p:nvPr/>
        </p:nvCxnSpPr>
        <p:spPr>
          <a:xfrm>
            <a:off x="6927823" y="1576843"/>
            <a:ext cx="8100" cy="832200"/>
          </a:xfrm>
          <a:prstGeom prst="straightConnector1">
            <a:avLst/>
          </a:prstGeom>
          <a:noFill/>
          <a:ln w="9525" cap="flat" cmpd="sng">
            <a:solidFill>
              <a:schemeClr val="dk2"/>
            </a:solidFill>
            <a:prstDash val="dash"/>
            <a:round/>
            <a:headEnd type="none" w="med" len="med"/>
            <a:tailEnd type="none" w="med" len="med"/>
          </a:ln>
        </p:spPr>
      </p:cxnSp>
      <p:sp>
        <p:nvSpPr>
          <p:cNvPr id="941" name="Google Shape;941;p40"/>
          <p:cNvSpPr/>
          <p:nvPr/>
        </p:nvSpPr>
        <p:spPr>
          <a:xfrm rot="9866174">
            <a:off x="6668706" y="1374162"/>
            <a:ext cx="371211" cy="340687"/>
          </a:xfrm>
          <a:prstGeom prst="arc">
            <a:avLst>
              <a:gd name="adj1" fmla="val 16200000"/>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0"/>
          <p:cNvSpPr/>
          <p:nvPr/>
        </p:nvSpPr>
        <p:spPr>
          <a:xfrm rot="3727980">
            <a:off x="6884856" y="1692866"/>
            <a:ext cx="29524" cy="32501"/>
          </a:xfrm>
          <a:prstGeom prst="triangle">
            <a:avLst>
              <a:gd name="adj" fmla="val 50000"/>
            </a:avLst>
          </a:prstGeom>
          <a:solidFill>
            <a:srgbClr val="222222"/>
          </a:solidFill>
          <a:ln w="9525" cap="flat" cmpd="sng">
            <a:solidFill>
              <a:srgbClr val="2222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0"/>
          <p:cNvSpPr/>
          <p:nvPr/>
        </p:nvSpPr>
        <p:spPr>
          <a:xfrm rot="6168826">
            <a:off x="6834673" y="1402775"/>
            <a:ext cx="320584" cy="306541"/>
          </a:xfrm>
          <a:prstGeom prst="arc">
            <a:avLst>
              <a:gd name="adj1" fmla="val 16200000"/>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0"/>
          <p:cNvSpPr/>
          <p:nvPr/>
        </p:nvSpPr>
        <p:spPr>
          <a:xfrm rot="-3958410">
            <a:off x="6934411" y="1691904"/>
            <a:ext cx="27262" cy="27101"/>
          </a:xfrm>
          <a:prstGeom prst="triangle">
            <a:avLst>
              <a:gd name="adj" fmla="val 50000"/>
            </a:avLst>
          </a:prstGeom>
          <a:solidFill>
            <a:srgbClr val="222222"/>
          </a:solidFill>
          <a:ln w="9525" cap="flat" cmpd="sng">
            <a:solidFill>
              <a:srgbClr val="2222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0"/>
          <p:cNvSpPr txBox="1"/>
          <p:nvPr/>
        </p:nvSpPr>
        <p:spPr>
          <a:xfrm>
            <a:off x="6565885" y="1584760"/>
            <a:ext cx="306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𝛂</a:t>
            </a:r>
            <a:endParaRPr sz="1200">
              <a:latin typeface="Lato"/>
              <a:ea typeface="Lato"/>
              <a:cs typeface="Lato"/>
              <a:sym typeface="Lato"/>
            </a:endParaRPr>
          </a:p>
        </p:txBody>
      </p:sp>
      <p:sp>
        <p:nvSpPr>
          <p:cNvPr id="946" name="Google Shape;946;p40"/>
          <p:cNvSpPr txBox="1"/>
          <p:nvPr/>
        </p:nvSpPr>
        <p:spPr>
          <a:xfrm>
            <a:off x="6991707" y="1588533"/>
            <a:ext cx="306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𝜷</a:t>
            </a:r>
            <a:endParaRPr sz="1300">
              <a:latin typeface="Lato"/>
              <a:ea typeface="Lato"/>
              <a:cs typeface="Lato"/>
              <a:sym typeface="Lato"/>
            </a:endParaRPr>
          </a:p>
        </p:txBody>
      </p:sp>
      <p:cxnSp>
        <p:nvCxnSpPr>
          <p:cNvPr id="947" name="Google Shape;947;p40"/>
          <p:cNvCxnSpPr/>
          <p:nvPr/>
        </p:nvCxnSpPr>
        <p:spPr>
          <a:xfrm rot="10800000">
            <a:off x="6489375" y="2566300"/>
            <a:ext cx="449400" cy="0"/>
          </a:xfrm>
          <a:prstGeom prst="straightConnector1">
            <a:avLst/>
          </a:prstGeom>
          <a:noFill/>
          <a:ln w="9525" cap="flat" cmpd="sng">
            <a:solidFill>
              <a:schemeClr val="dk2"/>
            </a:solidFill>
            <a:prstDash val="solid"/>
            <a:round/>
            <a:headEnd type="none" w="med" len="med"/>
            <a:tailEnd type="none" w="med" len="med"/>
          </a:ln>
        </p:spPr>
      </p:cxnSp>
      <p:cxnSp>
        <p:nvCxnSpPr>
          <p:cNvPr id="948" name="Google Shape;948;p40"/>
          <p:cNvCxnSpPr/>
          <p:nvPr/>
        </p:nvCxnSpPr>
        <p:spPr>
          <a:xfrm rot="10800000">
            <a:off x="6487592" y="2534869"/>
            <a:ext cx="0" cy="33600"/>
          </a:xfrm>
          <a:prstGeom prst="straightConnector1">
            <a:avLst/>
          </a:prstGeom>
          <a:noFill/>
          <a:ln w="9525" cap="flat" cmpd="sng">
            <a:solidFill>
              <a:schemeClr val="dk2"/>
            </a:solidFill>
            <a:prstDash val="solid"/>
            <a:round/>
            <a:headEnd type="none" w="med" len="med"/>
            <a:tailEnd type="none" w="med" len="med"/>
          </a:ln>
        </p:spPr>
      </p:cxnSp>
      <p:cxnSp>
        <p:nvCxnSpPr>
          <p:cNvPr id="949" name="Google Shape;949;p40"/>
          <p:cNvCxnSpPr/>
          <p:nvPr/>
        </p:nvCxnSpPr>
        <p:spPr>
          <a:xfrm rot="10800000">
            <a:off x="6935933" y="2534864"/>
            <a:ext cx="0" cy="33600"/>
          </a:xfrm>
          <a:prstGeom prst="straightConnector1">
            <a:avLst/>
          </a:prstGeom>
          <a:noFill/>
          <a:ln w="9525" cap="flat" cmpd="sng">
            <a:solidFill>
              <a:schemeClr val="dk2"/>
            </a:solidFill>
            <a:prstDash val="solid"/>
            <a:round/>
            <a:headEnd type="none" w="med" len="med"/>
            <a:tailEnd type="none" w="med" len="med"/>
          </a:ln>
        </p:spPr>
      </p:cxnSp>
      <p:sp>
        <p:nvSpPr>
          <p:cNvPr id="950" name="Google Shape;950;p40"/>
          <p:cNvSpPr txBox="1"/>
          <p:nvPr/>
        </p:nvSpPr>
        <p:spPr>
          <a:xfrm>
            <a:off x="6462526" y="2467350"/>
            <a:ext cx="5031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Lato"/>
                <a:ea typeface="Lato"/>
                <a:cs typeface="Lato"/>
                <a:sym typeface="Lato"/>
              </a:rPr>
              <a:t>dx</a:t>
            </a:r>
            <a:endParaRPr sz="500">
              <a:latin typeface="Lato"/>
              <a:ea typeface="Lato"/>
              <a:cs typeface="Lato"/>
              <a:sym typeface="Lato"/>
            </a:endParaRPr>
          </a:p>
        </p:txBody>
      </p:sp>
      <p:sp>
        <p:nvSpPr>
          <p:cNvPr id="951" name="Google Shape;951;p40"/>
          <p:cNvSpPr/>
          <p:nvPr/>
        </p:nvSpPr>
        <p:spPr>
          <a:xfrm>
            <a:off x="4999525" y="2366792"/>
            <a:ext cx="623896" cy="199279"/>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952" name="Google Shape;952;p40"/>
          <p:cNvSpPr/>
          <p:nvPr/>
        </p:nvSpPr>
        <p:spPr>
          <a:xfrm>
            <a:off x="5044016" y="2406177"/>
            <a:ext cx="503012" cy="18501"/>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953" name="Google Shape;953;p40"/>
          <p:cNvSpPr/>
          <p:nvPr/>
        </p:nvSpPr>
        <p:spPr>
          <a:xfrm>
            <a:off x="5362182" y="2368870"/>
            <a:ext cx="191700" cy="708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54" name="Google Shape;954;p40"/>
          <p:cNvCxnSpPr/>
          <p:nvPr/>
        </p:nvCxnSpPr>
        <p:spPr>
          <a:xfrm flipH="1">
            <a:off x="5335154" y="2406732"/>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55" name="Google Shape;955;p40"/>
          <p:cNvCxnSpPr/>
          <p:nvPr/>
        </p:nvCxnSpPr>
        <p:spPr>
          <a:xfrm flipH="1">
            <a:off x="5335148" y="2404494"/>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56" name="Google Shape;956;p40"/>
          <p:cNvCxnSpPr/>
          <p:nvPr/>
        </p:nvCxnSpPr>
        <p:spPr>
          <a:xfrm flipH="1">
            <a:off x="5312834" y="2404494"/>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57" name="Google Shape;957;p40"/>
          <p:cNvCxnSpPr/>
          <p:nvPr/>
        </p:nvCxnSpPr>
        <p:spPr>
          <a:xfrm flipH="1">
            <a:off x="5294539" y="2404498"/>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58" name="Google Shape;958;p40"/>
          <p:cNvCxnSpPr/>
          <p:nvPr/>
        </p:nvCxnSpPr>
        <p:spPr>
          <a:xfrm flipH="1">
            <a:off x="5276244" y="2404498"/>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59" name="Google Shape;959;p40"/>
          <p:cNvCxnSpPr/>
          <p:nvPr/>
        </p:nvCxnSpPr>
        <p:spPr>
          <a:xfrm flipH="1">
            <a:off x="5257950" y="2404498"/>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60" name="Google Shape;960;p40"/>
          <p:cNvCxnSpPr/>
          <p:nvPr/>
        </p:nvCxnSpPr>
        <p:spPr>
          <a:xfrm flipH="1">
            <a:off x="5172135" y="2404476"/>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61" name="Google Shape;961;p40"/>
          <p:cNvCxnSpPr/>
          <p:nvPr/>
        </p:nvCxnSpPr>
        <p:spPr>
          <a:xfrm flipH="1">
            <a:off x="5149821" y="2404476"/>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62" name="Google Shape;962;p40"/>
          <p:cNvCxnSpPr/>
          <p:nvPr/>
        </p:nvCxnSpPr>
        <p:spPr>
          <a:xfrm flipH="1">
            <a:off x="5131527" y="2404480"/>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63" name="Google Shape;963;p40"/>
          <p:cNvCxnSpPr/>
          <p:nvPr/>
        </p:nvCxnSpPr>
        <p:spPr>
          <a:xfrm flipH="1">
            <a:off x="5113232" y="2404480"/>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64" name="Google Shape;964;p40"/>
          <p:cNvCxnSpPr/>
          <p:nvPr/>
        </p:nvCxnSpPr>
        <p:spPr>
          <a:xfrm flipH="1">
            <a:off x="5094937" y="2404480"/>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65" name="Google Shape;965;p40"/>
          <p:cNvCxnSpPr/>
          <p:nvPr/>
        </p:nvCxnSpPr>
        <p:spPr>
          <a:xfrm flipH="1">
            <a:off x="5192053" y="2404471"/>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66" name="Google Shape;966;p40"/>
          <p:cNvCxnSpPr/>
          <p:nvPr/>
        </p:nvCxnSpPr>
        <p:spPr>
          <a:xfrm flipH="1">
            <a:off x="5212357" y="2404484"/>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67" name="Google Shape;967;p40"/>
          <p:cNvCxnSpPr/>
          <p:nvPr/>
        </p:nvCxnSpPr>
        <p:spPr>
          <a:xfrm flipH="1">
            <a:off x="5231035" y="2404484"/>
            <a:ext cx="12000" cy="17400"/>
          </a:xfrm>
          <a:prstGeom prst="straightConnector1">
            <a:avLst/>
          </a:prstGeom>
          <a:noFill/>
          <a:ln w="9525" cap="flat" cmpd="sng">
            <a:solidFill>
              <a:schemeClr val="dk2"/>
            </a:solidFill>
            <a:prstDash val="solid"/>
            <a:round/>
            <a:headEnd type="none" w="med" len="med"/>
            <a:tailEnd type="none" w="med" len="med"/>
          </a:ln>
        </p:spPr>
      </p:cxnSp>
      <p:sp>
        <p:nvSpPr>
          <p:cNvPr id="968" name="Google Shape;968;p40"/>
          <p:cNvSpPr/>
          <p:nvPr/>
        </p:nvSpPr>
        <p:spPr>
          <a:xfrm>
            <a:off x="7978140" y="2398145"/>
            <a:ext cx="623896" cy="199279"/>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969" name="Google Shape;969;p40"/>
          <p:cNvSpPr/>
          <p:nvPr/>
        </p:nvSpPr>
        <p:spPr>
          <a:xfrm>
            <a:off x="8038581" y="2437530"/>
            <a:ext cx="503012" cy="18501"/>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970" name="Google Shape;970;p40"/>
          <p:cNvSpPr/>
          <p:nvPr/>
        </p:nvSpPr>
        <p:spPr>
          <a:xfrm>
            <a:off x="8340797" y="2400223"/>
            <a:ext cx="191700" cy="708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71" name="Google Shape;971;p40"/>
          <p:cNvCxnSpPr/>
          <p:nvPr/>
        </p:nvCxnSpPr>
        <p:spPr>
          <a:xfrm flipH="1">
            <a:off x="8313769" y="2438085"/>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72" name="Google Shape;972;p40"/>
          <p:cNvCxnSpPr/>
          <p:nvPr/>
        </p:nvCxnSpPr>
        <p:spPr>
          <a:xfrm flipH="1">
            <a:off x="8294613" y="2438085"/>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73" name="Google Shape;973;p40"/>
          <p:cNvCxnSpPr/>
          <p:nvPr/>
        </p:nvCxnSpPr>
        <p:spPr>
          <a:xfrm flipH="1">
            <a:off x="8272299" y="2438085"/>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74" name="Google Shape;974;p40"/>
          <p:cNvCxnSpPr/>
          <p:nvPr/>
        </p:nvCxnSpPr>
        <p:spPr>
          <a:xfrm flipH="1">
            <a:off x="8254004" y="2438089"/>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75" name="Google Shape;975;p40"/>
          <p:cNvCxnSpPr/>
          <p:nvPr/>
        </p:nvCxnSpPr>
        <p:spPr>
          <a:xfrm flipH="1">
            <a:off x="8235709" y="2438089"/>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76" name="Google Shape;976;p40"/>
          <p:cNvCxnSpPr/>
          <p:nvPr/>
        </p:nvCxnSpPr>
        <p:spPr>
          <a:xfrm flipH="1">
            <a:off x="8217415" y="2438089"/>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77" name="Google Shape;977;p40"/>
          <p:cNvCxnSpPr/>
          <p:nvPr/>
        </p:nvCxnSpPr>
        <p:spPr>
          <a:xfrm flipH="1">
            <a:off x="8131600" y="2438066"/>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78" name="Google Shape;978;p40"/>
          <p:cNvCxnSpPr/>
          <p:nvPr/>
        </p:nvCxnSpPr>
        <p:spPr>
          <a:xfrm flipH="1">
            <a:off x="8109286" y="2438066"/>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79" name="Google Shape;979;p40"/>
          <p:cNvCxnSpPr/>
          <p:nvPr/>
        </p:nvCxnSpPr>
        <p:spPr>
          <a:xfrm flipH="1">
            <a:off x="8090992" y="2438070"/>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80" name="Google Shape;980;p40"/>
          <p:cNvCxnSpPr/>
          <p:nvPr/>
        </p:nvCxnSpPr>
        <p:spPr>
          <a:xfrm flipH="1">
            <a:off x="8072697" y="2438070"/>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81" name="Google Shape;981;p40"/>
          <p:cNvCxnSpPr/>
          <p:nvPr/>
        </p:nvCxnSpPr>
        <p:spPr>
          <a:xfrm flipH="1">
            <a:off x="8054402" y="2438070"/>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82" name="Google Shape;982;p40"/>
          <p:cNvCxnSpPr/>
          <p:nvPr/>
        </p:nvCxnSpPr>
        <p:spPr>
          <a:xfrm flipH="1">
            <a:off x="8151518" y="2438062"/>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83" name="Google Shape;983;p40"/>
          <p:cNvCxnSpPr/>
          <p:nvPr/>
        </p:nvCxnSpPr>
        <p:spPr>
          <a:xfrm flipH="1">
            <a:off x="8171822" y="2438075"/>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84" name="Google Shape;984;p40"/>
          <p:cNvCxnSpPr/>
          <p:nvPr/>
        </p:nvCxnSpPr>
        <p:spPr>
          <a:xfrm flipH="1">
            <a:off x="8190500" y="2438075"/>
            <a:ext cx="12000" cy="17400"/>
          </a:xfrm>
          <a:prstGeom prst="straightConnector1">
            <a:avLst/>
          </a:prstGeom>
          <a:noFill/>
          <a:ln w="9525" cap="flat" cmpd="sng">
            <a:solidFill>
              <a:schemeClr val="dk2"/>
            </a:solidFill>
            <a:prstDash val="solid"/>
            <a:round/>
            <a:headEnd type="none" w="med" len="med"/>
            <a:tailEnd type="none" w="med" len="med"/>
          </a:ln>
        </p:spPr>
      </p:cxnSp>
      <p:cxnSp>
        <p:nvCxnSpPr>
          <p:cNvPr id="985" name="Google Shape;985;p40"/>
          <p:cNvCxnSpPr/>
          <p:nvPr/>
        </p:nvCxnSpPr>
        <p:spPr>
          <a:xfrm rot="10800000">
            <a:off x="8233441" y="2680248"/>
            <a:ext cx="311100" cy="0"/>
          </a:xfrm>
          <a:prstGeom prst="straightConnector1">
            <a:avLst/>
          </a:prstGeom>
          <a:noFill/>
          <a:ln w="9525" cap="flat" cmpd="sng">
            <a:solidFill>
              <a:schemeClr val="dk2"/>
            </a:solidFill>
            <a:prstDash val="solid"/>
            <a:round/>
            <a:headEnd type="none" w="med" len="med"/>
            <a:tailEnd type="none" w="med" len="med"/>
          </a:ln>
        </p:spPr>
      </p:cxnSp>
      <p:sp>
        <p:nvSpPr>
          <p:cNvPr id="986" name="Google Shape;986;p40"/>
          <p:cNvSpPr txBox="1"/>
          <p:nvPr/>
        </p:nvSpPr>
        <p:spPr>
          <a:xfrm>
            <a:off x="8229409" y="2620335"/>
            <a:ext cx="3189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Lato"/>
                <a:ea typeface="Lato"/>
                <a:cs typeface="Lato"/>
                <a:sym typeface="Lato"/>
              </a:rPr>
              <a:t>dx</a:t>
            </a:r>
            <a:endParaRPr sz="500">
              <a:latin typeface="Lato"/>
              <a:ea typeface="Lato"/>
              <a:cs typeface="Lato"/>
              <a:sym typeface="Lato"/>
            </a:endParaRPr>
          </a:p>
        </p:txBody>
      </p:sp>
      <p:cxnSp>
        <p:nvCxnSpPr>
          <p:cNvPr id="987" name="Google Shape;987;p40"/>
          <p:cNvCxnSpPr/>
          <p:nvPr/>
        </p:nvCxnSpPr>
        <p:spPr>
          <a:xfrm rot="10800000">
            <a:off x="8233341" y="2648905"/>
            <a:ext cx="0" cy="33600"/>
          </a:xfrm>
          <a:prstGeom prst="straightConnector1">
            <a:avLst/>
          </a:prstGeom>
          <a:noFill/>
          <a:ln w="9525" cap="flat" cmpd="sng">
            <a:solidFill>
              <a:schemeClr val="dk2"/>
            </a:solidFill>
            <a:prstDash val="solid"/>
            <a:round/>
            <a:headEnd type="none" w="med" len="med"/>
            <a:tailEnd type="none" w="med" len="med"/>
          </a:ln>
        </p:spPr>
      </p:cxnSp>
      <p:cxnSp>
        <p:nvCxnSpPr>
          <p:cNvPr id="988" name="Google Shape;988;p40"/>
          <p:cNvCxnSpPr/>
          <p:nvPr/>
        </p:nvCxnSpPr>
        <p:spPr>
          <a:xfrm rot="10800000">
            <a:off x="8544541" y="2648905"/>
            <a:ext cx="0" cy="33600"/>
          </a:xfrm>
          <a:prstGeom prst="straightConnector1">
            <a:avLst/>
          </a:prstGeom>
          <a:noFill/>
          <a:ln w="9525" cap="flat" cmpd="sng">
            <a:solidFill>
              <a:schemeClr val="dk2"/>
            </a:solidFill>
            <a:prstDash val="solid"/>
            <a:round/>
            <a:headEnd type="none" w="med" len="med"/>
            <a:tailEnd type="none" w="med" len="med"/>
          </a:ln>
        </p:spPr>
      </p:cxnSp>
      <p:sp>
        <p:nvSpPr>
          <p:cNvPr id="989" name="Google Shape;989;p40"/>
          <p:cNvSpPr/>
          <p:nvPr/>
        </p:nvSpPr>
        <p:spPr>
          <a:xfrm>
            <a:off x="5401070" y="2311448"/>
            <a:ext cx="114027" cy="43083"/>
          </a:xfrm>
          <a:custGeom>
            <a:avLst/>
            <a:gdLst/>
            <a:ahLst/>
            <a:cxnLst/>
            <a:rect l="l" t="t" r="r" b="b"/>
            <a:pathLst>
              <a:path w="5041" h="3625" extrusionOk="0">
                <a:moveTo>
                  <a:pt x="0" y="3625"/>
                </a:moveTo>
                <a:lnTo>
                  <a:pt x="2549" y="3625"/>
                </a:lnTo>
                <a:lnTo>
                  <a:pt x="4815" y="680"/>
                </a:lnTo>
                <a:lnTo>
                  <a:pt x="5041" y="0"/>
                </a:lnTo>
              </a:path>
            </a:pathLst>
          </a:custGeom>
          <a:noFill/>
          <a:ln w="28575" cap="flat" cmpd="sng">
            <a:solidFill>
              <a:srgbClr val="FF00FF"/>
            </a:solidFill>
            <a:prstDash val="solid"/>
            <a:round/>
            <a:headEnd type="none" w="med" len="med"/>
            <a:tailEnd type="none" w="med" len="med"/>
          </a:ln>
        </p:spPr>
      </p:sp>
      <p:sp>
        <p:nvSpPr>
          <p:cNvPr id="990" name="Google Shape;990;p40"/>
          <p:cNvSpPr/>
          <p:nvPr/>
        </p:nvSpPr>
        <p:spPr>
          <a:xfrm flipH="1">
            <a:off x="8334779" y="2343171"/>
            <a:ext cx="125130" cy="43083"/>
          </a:xfrm>
          <a:custGeom>
            <a:avLst/>
            <a:gdLst/>
            <a:ahLst/>
            <a:cxnLst/>
            <a:rect l="l" t="t" r="r" b="b"/>
            <a:pathLst>
              <a:path w="5041" h="3625" extrusionOk="0">
                <a:moveTo>
                  <a:pt x="0" y="3625"/>
                </a:moveTo>
                <a:lnTo>
                  <a:pt x="2549" y="3625"/>
                </a:lnTo>
                <a:lnTo>
                  <a:pt x="4815" y="680"/>
                </a:lnTo>
                <a:lnTo>
                  <a:pt x="5041" y="0"/>
                </a:lnTo>
              </a:path>
            </a:pathLst>
          </a:custGeom>
          <a:noFill/>
          <a:ln w="28575" cap="flat" cmpd="sng">
            <a:solidFill>
              <a:srgbClr val="FF00FF"/>
            </a:solidFill>
            <a:prstDash val="solid"/>
            <a:round/>
            <a:headEnd type="none" w="med" len="med"/>
            <a:tailEnd type="none" w="med" len="med"/>
          </a:ln>
        </p:spPr>
      </p:sp>
      <p:sp>
        <p:nvSpPr>
          <p:cNvPr id="991" name="Google Shape;991;p40"/>
          <p:cNvSpPr/>
          <p:nvPr/>
        </p:nvSpPr>
        <p:spPr>
          <a:xfrm>
            <a:off x="7426799" y="4104628"/>
            <a:ext cx="1547150" cy="327722"/>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992" name="Google Shape;992;p40"/>
          <p:cNvSpPr/>
          <p:nvPr/>
        </p:nvSpPr>
        <p:spPr>
          <a:xfrm>
            <a:off x="7576687" y="4169390"/>
            <a:ext cx="1247380" cy="30424"/>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993" name="Google Shape;993;p40"/>
          <p:cNvSpPr/>
          <p:nvPr/>
        </p:nvSpPr>
        <p:spPr>
          <a:xfrm>
            <a:off x="8007415" y="4108045"/>
            <a:ext cx="476100" cy="1167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0"/>
          <p:cNvSpPr/>
          <p:nvPr/>
        </p:nvSpPr>
        <p:spPr>
          <a:xfrm>
            <a:off x="8014288" y="3964410"/>
            <a:ext cx="310200" cy="1425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0"/>
          <p:cNvSpPr/>
          <p:nvPr/>
        </p:nvSpPr>
        <p:spPr>
          <a:xfrm>
            <a:off x="8328897" y="4016264"/>
            <a:ext cx="154200" cy="303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96" name="Google Shape;996;p40"/>
          <p:cNvCxnSpPr/>
          <p:nvPr/>
        </p:nvCxnSpPr>
        <p:spPr>
          <a:xfrm rot="10800000" flipH="1">
            <a:off x="8448427" y="3750441"/>
            <a:ext cx="322500" cy="295500"/>
          </a:xfrm>
          <a:prstGeom prst="straightConnector1">
            <a:avLst/>
          </a:prstGeom>
          <a:noFill/>
          <a:ln w="9525" cap="flat" cmpd="sng">
            <a:solidFill>
              <a:schemeClr val="dk2"/>
            </a:solidFill>
            <a:prstDash val="solid"/>
            <a:round/>
            <a:headEnd type="none" w="med" len="med"/>
            <a:tailEnd type="none" w="med" len="med"/>
          </a:ln>
        </p:spPr>
      </p:cxnSp>
      <p:cxnSp>
        <p:nvCxnSpPr>
          <p:cNvPr id="997" name="Google Shape;997;p40"/>
          <p:cNvCxnSpPr>
            <a:endCxn id="995" idx="2"/>
          </p:cNvCxnSpPr>
          <p:nvPr/>
        </p:nvCxnSpPr>
        <p:spPr>
          <a:xfrm flipH="1">
            <a:off x="8405997" y="4018064"/>
            <a:ext cx="29400" cy="28500"/>
          </a:xfrm>
          <a:prstGeom prst="straightConnector1">
            <a:avLst/>
          </a:prstGeom>
          <a:noFill/>
          <a:ln w="9525" cap="flat" cmpd="sng">
            <a:solidFill>
              <a:schemeClr val="dk2"/>
            </a:solidFill>
            <a:prstDash val="solid"/>
            <a:round/>
            <a:headEnd type="none" w="med" len="med"/>
            <a:tailEnd type="none" w="med" len="med"/>
          </a:ln>
        </p:spPr>
      </p:cxnSp>
      <p:cxnSp>
        <p:nvCxnSpPr>
          <p:cNvPr id="998" name="Google Shape;998;p40"/>
          <p:cNvCxnSpPr/>
          <p:nvPr/>
        </p:nvCxnSpPr>
        <p:spPr>
          <a:xfrm flipH="1">
            <a:off x="8363185" y="4017167"/>
            <a:ext cx="29400" cy="28500"/>
          </a:xfrm>
          <a:prstGeom prst="straightConnector1">
            <a:avLst/>
          </a:prstGeom>
          <a:noFill/>
          <a:ln w="9525" cap="flat" cmpd="sng">
            <a:solidFill>
              <a:schemeClr val="dk2"/>
            </a:solidFill>
            <a:prstDash val="solid"/>
            <a:round/>
            <a:headEnd type="none" w="med" len="med"/>
            <a:tailEnd type="none" w="med" len="med"/>
          </a:ln>
        </p:spPr>
      </p:cxnSp>
      <p:sp>
        <p:nvSpPr>
          <p:cNvPr id="999" name="Google Shape;999;p40"/>
          <p:cNvSpPr/>
          <p:nvPr/>
        </p:nvSpPr>
        <p:spPr>
          <a:xfrm>
            <a:off x="8392585" y="3922291"/>
            <a:ext cx="153322" cy="77901"/>
          </a:xfrm>
          <a:custGeom>
            <a:avLst/>
            <a:gdLst/>
            <a:ahLst/>
            <a:cxnLst/>
            <a:rect l="l" t="t" r="r" b="b"/>
            <a:pathLst>
              <a:path w="5041" h="3625" extrusionOk="0">
                <a:moveTo>
                  <a:pt x="0" y="3625"/>
                </a:moveTo>
                <a:lnTo>
                  <a:pt x="2549" y="3625"/>
                </a:lnTo>
                <a:lnTo>
                  <a:pt x="4815" y="680"/>
                </a:lnTo>
                <a:lnTo>
                  <a:pt x="5041" y="0"/>
                </a:lnTo>
              </a:path>
            </a:pathLst>
          </a:custGeom>
          <a:noFill/>
          <a:ln w="38100" cap="flat" cmpd="sng">
            <a:solidFill>
              <a:srgbClr val="FF00FF"/>
            </a:solidFill>
            <a:prstDash val="solid"/>
            <a:round/>
            <a:headEnd type="none" w="med" len="med"/>
            <a:tailEnd type="none" w="med" len="med"/>
          </a:ln>
        </p:spPr>
      </p:sp>
      <p:cxnSp>
        <p:nvCxnSpPr>
          <p:cNvPr id="1000" name="Google Shape;1000;p40"/>
          <p:cNvCxnSpPr/>
          <p:nvPr/>
        </p:nvCxnSpPr>
        <p:spPr>
          <a:xfrm flipH="1">
            <a:off x="8759441" y="4170272"/>
            <a:ext cx="29400" cy="28500"/>
          </a:xfrm>
          <a:prstGeom prst="straightConnector1">
            <a:avLst/>
          </a:prstGeom>
          <a:noFill/>
          <a:ln w="9525" cap="flat" cmpd="sng">
            <a:solidFill>
              <a:schemeClr val="dk2"/>
            </a:solidFill>
            <a:prstDash val="solid"/>
            <a:round/>
            <a:headEnd type="none" w="med" len="med"/>
            <a:tailEnd type="none" w="med" len="med"/>
          </a:ln>
        </p:spPr>
      </p:cxnSp>
      <p:cxnSp>
        <p:nvCxnSpPr>
          <p:cNvPr id="1001" name="Google Shape;1001;p40"/>
          <p:cNvCxnSpPr/>
          <p:nvPr/>
        </p:nvCxnSpPr>
        <p:spPr>
          <a:xfrm flipH="1">
            <a:off x="8711936" y="4170272"/>
            <a:ext cx="29400" cy="28500"/>
          </a:xfrm>
          <a:prstGeom prst="straightConnector1">
            <a:avLst/>
          </a:prstGeom>
          <a:noFill/>
          <a:ln w="9525" cap="flat" cmpd="sng">
            <a:solidFill>
              <a:schemeClr val="dk2"/>
            </a:solidFill>
            <a:prstDash val="solid"/>
            <a:round/>
            <a:headEnd type="none" w="med" len="med"/>
            <a:tailEnd type="none" w="med" len="med"/>
          </a:ln>
        </p:spPr>
      </p:cxnSp>
      <p:cxnSp>
        <p:nvCxnSpPr>
          <p:cNvPr id="1002" name="Google Shape;1002;p40"/>
          <p:cNvCxnSpPr/>
          <p:nvPr/>
        </p:nvCxnSpPr>
        <p:spPr>
          <a:xfrm flipH="1">
            <a:off x="8656599" y="4170272"/>
            <a:ext cx="29400" cy="28500"/>
          </a:xfrm>
          <a:prstGeom prst="straightConnector1">
            <a:avLst/>
          </a:prstGeom>
          <a:noFill/>
          <a:ln w="9525" cap="flat" cmpd="sng">
            <a:solidFill>
              <a:schemeClr val="dk2"/>
            </a:solidFill>
            <a:prstDash val="solid"/>
            <a:round/>
            <a:headEnd type="none" w="med" len="med"/>
            <a:tailEnd type="none" w="med" len="med"/>
          </a:ln>
        </p:spPr>
      </p:cxnSp>
      <p:cxnSp>
        <p:nvCxnSpPr>
          <p:cNvPr id="1003" name="Google Shape;1003;p40"/>
          <p:cNvCxnSpPr/>
          <p:nvPr/>
        </p:nvCxnSpPr>
        <p:spPr>
          <a:xfrm flipH="1">
            <a:off x="8611231" y="4170279"/>
            <a:ext cx="29400" cy="28500"/>
          </a:xfrm>
          <a:prstGeom prst="straightConnector1">
            <a:avLst/>
          </a:prstGeom>
          <a:noFill/>
          <a:ln w="9525" cap="flat" cmpd="sng">
            <a:solidFill>
              <a:schemeClr val="dk2"/>
            </a:solidFill>
            <a:prstDash val="solid"/>
            <a:round/>
            <a:headEnd type="none" w="med" len="med"/>
            <a:tailEnd type="none" w="med" len="med"/>
          </a:ln>
        </p:spPr>
      </p:cxnSp>
      <p:cxnSp>
        <p:nvCxnSpPr>
          <p:cNvPr id="1004" name="Google Shape;1004;p40"/>
          <p:cNvCxnSpPr/>
          <p:nvPr/>
        </p:nvCxnSpPr>
        <p:spPr>
          <a:xfrm flipH="1">
            <a:off x="8565862" y="4170279"/>
            <a:ext cx="29400" cy="28500"/>
          </a:xfrm>
          <a:prstGeom prst="straightConnector1">
            <a:avLst/>
          </a:prstGeom>
          <a:noFill/>
          <a:ln w="9525" cap="flat" cmpd="sng">
            <a:solidFill>
              <a:schemeClr val="dk2"/>
            </a:solidFill>
            <a:prstDash val="solid"/>
            <a:round/>
            <a:headEnd type="none" w="med" len="med"/>
            <a:tailEnd type="none" w="med" len="med"/>
          </a:ln>
        </p:spPr>
      </p:cxnSp>
      <p:cxnSp>
        <p:nvCxnSpPr>
          <p:cNvPr id="1005" name="Google Shape;1005;p40"/>
          <p:cNvCxnSpPr/>
          <p:nvPr/>
        </p:nvCxnSpPr>
        <p:spPr>
          <a:xfrm flipH="1">
            <a:off x="8520493" y="4170279"/>
            <a:ext cx="29400" cy="28500"/>
          </a:xfrm>
          <a:prstGeom prst="straightConnector1">
            <a:avLst/>
          </a:prstGeom>
          <a:noFill/>
          <a:ln w="9525" cap="flat" cmpd="sng">
            <a:solidFill>
              <a:schemeClr val="dk2"/>
            </a:solidFill>
            <a:prstDash val="solid"/>
            <a:round/>
            <a:headEnd type="none" w="med" len="med"/>
            <a:tailEnd type="none" w="med" len="med"/>
          </a:ln>
        </p:spPr>
      </p:cxnSp>
      <p:cxnSp>
        <p:nvCxnSpPr>
          <p:cNvPr id="1006" name="Google Shape;1006;p40"/>
          <p:cNvCxnSpPr/>
          <p:nvPr/>
        </p:nvCxnSpPr>
        <p:spPr>
          <a:xfrm flipH="1">
            <a:off x="7807724" y="4170272"/>
            <a:ext cx="29400" cy="28500"/>
          </a:xfrm>
          <a:prstGeom prst="straightConnector1">
            <a:avLst/>
          </a:prstGeom>
          <a:noFill/>
          <a:ln w="9525" cap="flat" cmpd="sng">
            <a:solidFill>
              <a:schemeClr val="dk2"/>
            </a:solidFill>
            <a:prstDash val="solid"/>
            <a:round/>
            <a:headEnd type="none" w="med" len="med"/>
            <a:tailEnd type="none" w="med" len="med"/>
          </a:ln>
        </p:spPr>
      </p:cxnSp>
      <p:cxnSp>
        <p:nvCxnSpPr>
          <p:cNvPr id="1007" name="Google Shape;1007;p40"/>
          <p:cNvCxnSpPr/>
          <p:nvPr/>
        </p:nvCxnSpPr>
        <p:spPr>
          <a:xfrm flipH="1">
            <a:off x="7752388" y="4170272"/>
            <a:ext cx="29400" cy="28500"/>
          </a:xfrm>
          <a:prstGeom prst="straightConnector1">
            <a:avLst/>
          </a:prstGeom>
          <a:noFill/>
          <a:ln w="9525" cap="flat" cmpd="sng">
            <a:solidFill>
              <a:schemeClr val="dk2"/>
            </a:solidFill>
            <a:prstDash val="solid"/>
            <a:round/>
            <a:headEnd type="none" w="med" len="med"/>
            <a:tailEnd type="none" w="med" len="med"/>
          </a:ln>
        </p:spPr>
      </p:cxnSp>
      <p:cxnSp>
        <p:nvCxnSpPr>
          <p:cNvPr id="1008" name="Google Shape;1008;p40"/>
          <p:cNvCxnSpPr/>
          <p:nvPr/>
        </p:nvCxnSpPr>
        <p:spPr>
          <a:xfrm flipH="1">
            <a:off x="7707019" y="4170279"/>
            <a:ext cx="29400" cy="28500"/>
          </a:xfrm>
          <a:prstGeom prst="straightConnector1">
            <a:avLst/>
          </a:prstGeom>
          <a:noFill/>
          <a:ln w="9525" cap="flat" cmpd="sng">
            <a:solidFill>
              <a:schemeClr val="dk2"/>
            </a:solidFill>
            <a:prstDash val="solid"/>
            <a:round/>
            <a:headEnd type="none" w="med" len="med"/>
            <a:tailEnd type="none" w="med" len="med"/>
          </a:ln>
        </p:spPr>
      </p:cxnSp>
      <p:cxnSp>
        <p:nvCxnSpPr>
          <p:cNvPr id="1009" name="Google Shape;1009;p40"/>
          <p:cNvCxnSpPr/>
          <p:nvPr/>
        </p:nvCxnSpPr>
        <p:spPr>
          <a:xfrm flipH="1">
            <a:off x="7661650" y="4170279"/>
            <a:ext cx="29400" cy="28500"/>
          </a:xfrm>
          <a:prstGeom prst="straightConnector1">
            <a:avLst/>
          </a:prstGeom>
          <a:noFill/>
          <a:ln w="9525" cap="flat" cmpd="sng">
            <a:solidFill>
              <a:schemeClr val="dk2"/>
            </a:solidFill>
            <a:prstDash val="solid"/>
            <a:round/>
            <a:headEnd type="none" w="med" len="med"/>
            <a:tailEnd type="none" w="med" len="med"/>
          </a:ln>
        </p:spPr>
      </p:cxnSp>
      <p:cxnSp>
        <p:nvCxnSpPr>
          <p:cNvPr id="1010" name="Google Shape;1010;p40"/>
          <p:cNvCxnSpPr/>
          <p:nvPr/>
        </p:nvCxnSpPr>
        <p:spPr>
          <a:xfrm flipH="1">
            <a:off x="7616281" y="4170279"/>
            <a:ext cx="29400" cy="28500"/>
          </a:xfrm>
          <a:prstGeom prst="straightConnector1">
            <a:avLst/>
          </a:prstGeom>
          <a:noFill/>
          <a:ln w="9525" cap="flat" cmpd="sng">
            <a:solidFill>
              <a:schemeClr val="dk2"/>
            </a:solidFill>
            <a:prstDash val="solid"/>
            <a:round/>
            <a:headEnd type="none" w="med" len="med"/>
            <a:tailEnd type="none" w="med" len="med"/>
          </a:ln>
        </p:spPr>
      </p:cxnSp>
      <p:cxnSp>
        <p:nvCxnSpPr>
          <p:cNvPr id="1011" name="Google Shape;1011;p40"/>
          <p:cNvCxnSpPr/>
          <p:nvPr/>
        </p:nvCxnSpPr>
        <p:spPr>
          <a:xfrm flipH="1">
            <a:off x="7857118" y="4170265"/>
            <a:ext cx="29400" cy="28500"/>
          </a:xfrm>
          <a:prstGeom prst="straightConnector1">
            <a:avLst/>
          </a:prstGeom>
          <a:noFill/>
          <a:ln w="9525" cap="flat" cmpd="sng">
            <a:solidFill>
              <a:schemeClr val="dk2"/>
            </a:solidFill>
            <a:prstDash val="solid"/>
            <a:round/>
            <a:headEnd type="none" w="med" len="med"/>
            <a:tailEnd type="none" w="med" len="med"/>
          </a:ln>
        </p:spPr>
      </p:cxnSp>
      <p:cxnSp>
        <p:nvCxnSpPr>
          <p:cNvPr id="1012" name="Google Shape;1012;p40"/>
          <p:cNvCxnSpPr/>
          <p:nvPr/>
        </p:nvCxnSpPr>
        <p:spPr>
          <a:xfrm flipH="1">
            <a:off x="7907470" y="4170286"/>
            <a:ext cx="29400" cy="28500"/>
          </a:xfrm>
          <a:prstGeom prst="straightConnector1">
            <a:avLst/>
          </a:prstGeom>
          <a:noFill/>
          <a:ln w="9525" cap="flat" cmpd="sng">
            <a:solidFill>
              <a:schemeClr val="dk2"/>
            </a:solidFill>
            <a:prstDash val="solid"/>
            <a:round/>
            <a:headEnd type="none" w="med" len="med"/>
            <a:tailEnd type="none" w="med" len="med"/>
          </a:ln>
        </p:spPr>
      </p:cxnSp>
      <p:cxnSp>
        <p:nvCxnSpPr>
          <p:cNvPr id="1013" name="Google Shape;1013;p40"/>
          <p:cNvCxnSpPr/>
          <p:nvPr/>
        </p:nvCxnSpPr>
        <p:spPr>
          <a:xfrm flipH="1">
            <a:off x="7953788" y="4170286"/>
            <a:ext cx="29400" cy="28500"/>
          </a:xfrm>
          <a:prstGeom prst="straightConnector1">
            <a:avLst/>
          </a:prstGeom>
          <a:noFill/>
          <a:ln w="9525" cap="flat" cmpd="sng">
            <a:solidFill>
              <a:schemeClr val="dk2"/>
            </a:solidFill>
            <a:prstDash val="solid"/>
            <a:round/>
            <a:headEnd type="none" w="med" len="med"/>
            <a:tailEnd type="none" w="med" len="med"/>
          </a:ln>
        </p:spPr>
      </p:cxnSp>
      <p:sp>
        <p:nvSpPr>
          <p:cNvPr id="1014" name="Google Shape;1014;p40"/>
          <p:cNvSpPr txBox="1"/>
          <p:nvPr/>
        </p:nvSpPr>
        <p:spPr>
          <a:xfrm>
            <a:off x="6856363" y="3913200"/>
            <a:ext cx="57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OR</a:t>
            </a:r>
            <a:endParaRPr>
              <a:latin typeface="Lato"/>
              <a:ea typeface="Lato"/>
              <a:cs typeface="Lato"/>
              <a:sym typeface="Lato"/>
            </a:endParaRPr>
          </a:p>
        </p:txBody>
      </p:sp>
      <p:sp>
        <p:nvSpPr>
          <p:cNvPr id="1015" name="Google Shape;1015;p40"/>
          <p:cNvSpPr txBox="1"/>
          <p:nvPr/>
        </p:nvSpPr>
        <p:spPr>
          <a:xfrm>
            <a:off x="7175292" y="3533400"/>
            <a:ext cx="1227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highlight>
                  <a:srgbClr val="6FA8DC"/>
                </a:highlight>
                <a:latin typeface="Lato"/>
                <a:ea typeface="Lato"/>
                <a:cs typeface="Lato"/>
                <a:sym typeface="Lato"/>
              </a:rPr>
              <a:t>Torque Motor</a:t>
            </a:r>
            <a:endParaRPr>
              <a:highlight>
                <a:srgbClr val="6FA8DC"/>
              </a:highlight>
            </a:endParaRPr>
          </a:p>
        </p:txBody>
      </p:sp>
      <p:sp>
        <p:nvSpPr>
          <p:cNvPr id="1016" name="Google Shape;1016;p4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41"/>
          <p:cNvSpPr/>
          <p:nvPr/>
        </p:nvSpPr>
        <p:spPr>
          <a:xfrm>
            <a:off x="7445200" y="1898025"/>
            <a:ext cx="1497600" cy="2689500"/>
          </a:xfrm>
          <a:prstGeom prst="roundRect">
            <a:avLst>
              <a:gd name="adj" fmla="val 16667"/>
            </a:avLst>
          </a:prstGeom>
          <a:noFill/>
          <a:ln w="19050" cap="flat" cmpd="sng">
            <a:solidFill>
              <a:srgbClr val="BDC1C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1"/>
          <p:cNvSpPr txBox="1">
            <a:spLocks noGrp="1"/>
          </p:cNvSpPr>
          <p:nvPr>
            <p:ph type="title"/>
          </p:nvPr>
        </p:nvSpPr>
        <p:spPr>
          <a:xfrm>
            <a:off x="727650" y="6661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400"/>
              <a:t>Feasibility Study 2 - (F2) Gravity Vector Deviation</a:t>
            </a:r>
            <a:endParaRPr/>
          </a:p>
        </p:txBody>
      </p:sp>
      <p:pic>
        <p:nvPicPr>
          <p:cNvPr id="1023" name="Google Shape;1023;p41"/>
          <p:cNvPicPr preferRelativeResize="0"/>
          <p:nvPr/>
        </p:nvPicPr>
        <p:blipFill>
          <a:blip r:embed="rId3">
            <a:alphaModFix amt="28000"/>
          </a:blip>
          <a:stretch>
            <a:fillRect/>
          </a:stretch>
        </p:blipFill>
        <p:spPr>
          <a:xfrm rot="1402387" flipH="1">
            <a:off x="4415894" y="2315523"/>
            <a:ext cx="1005915" cy="2296605"/>
          </a:xfrm>
          <a:prstGeom prst="rect">
            <a:avLst/>
          </a:prstGeom>
          <a:noFill/>
          <a:ln>
            <a:noFill/>
          </a:ln>
        </p:spPr>
      </p:pic>
      <p:sp>
        <p:nvSpPr>
          <p:cNvPr id="1024" name="Google Shape;1024;p41"/>
          <p:cNvSpPr/>
          <p:nvPr/>
        </p:nvSpPr>
        <p:spPr>
          <a:xfrm>
            <a:off x="4851350" y="3284875"/>
            <a:ext cx="378300" cy="11247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1"/>
          <p:cNvSpPr/>
          <p:nvPr/>
        </p:nvSpPr>
        <p:spPr>
          <a:xfrm rot="10794261">
            <a:off x="3446898" y="4421277"/>
            <a:ext cx="2875504" cy="154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1"/>
          <p:cNvSpPr txBox="1"/>
          <p:nvPr/>
        </p:nvSpPr>
        <p:spPr>
          <a:xfrm>
            <a:off x="4200536" y="4328738"/>
            <a:ext cx="1634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latin typeface="Lato"/>
                <a:ea typeface="Lato"/>
                <a:cs typeface="Lato"/>
                <a:sym typeface="Lato"/>
              </a:rPr>
              <a:t>Support Surface</a:t>
            </a:r>
            <a:endParaRPr sz="1100">
              <a:solidFill>
                <a:schemeClr val="lt1"/>
              </a:solidFill>
              <a:latin typeface="Lato"/>
              <a:ea typeface="Lato"/>
              <a:cs typeface="Lato"/>
              <a:sym typeface="Lato"/>
            </a:endParaRPr>
          </a:p>
        </p:txBody>
      </p:sp>
      <p:sp>
        <p:nvSpPr>
          <p:cNvPr id="1027" name="Google Shape;1027;p41"/>
          <p:cNvSpPr/>
          <p:nvPr/>
        </p:nvSpPr>
        <p:spPr>
          <a:xfrm rot="1231035">
            <a:off x="4892550" y="3171128"/>
            <a:ext cx="362921" cy="109832"/>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1"/>
          <p:cNvSpPr txBox="1"/>
          <p:nvPr/>
        </p:nvSpPr>
        <p:spPr>
          <a:xfrm rot="1231888">
            <a:off x="4802002" y="3072110"/>
            <a:ext cx="573104" cy="3078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Lato"/>
                <a:ea typeface="Lato"/>
                <a:cs typeface="Lato"/>
                <a:sym typeface="Lato"/>
              </a:rPr>
              <a:t>Harness</a:t>
            </a:r>
            <a:endParaRPr sz="800">
              <a:solidFill>
                <a:schemeClr val="lt1"/>
              </a:solidFill>
              <a:latin typeface="Lato"/>
              <a:ea typeface="Lato"/>
              <a:cs typeface="Lato"/>
              <a:sym typeface="Lato"/>
            </a:endParaRPr>
          </a:p>
        </p:txBody>
      </p:sp>
      <p:cxnSp>
        <p:nvCxnSpPr>
          <p:cNvPr id="1029" name="Google Shape;1029;p41"/>
          <p:cNvCxnSpPr/>
          <p:nvPr/>
        </p:nvCxnSpPr>
        <p:spPr>
          <a:xfrm>
            <a:off x="5243625" y="3281000"/>
            <a:ext cx="1645800" cy="1209600"/>
          </a:xfrm>
          <a:prstGeom prst="straightConnector1">
            <a:avLst/>
          </a:prstGeom>
          <a:noFill/>
          <a:ln w="9525" cap="flat" cmpd="sng">
            <a:solidFill>
              <a:schemeClr val="dk2"/>
            </a:solidFill>
            <a:prstDash val="solid"/>
            <a:round/>
            <a:headEnd type="none" w="med" len="med"/>
            <a:tailEnd type="none" w="med" len="med"/>
          </a:ln>
        </p:spPr>
      </p:cxnSp>
      <p:cxnSp>
        <p:nvCxnSpPr>
          <p:cNvPr id="1030" name="Google Shape;1030;p41"/>
          <p:cNvCxnSpPr/>
          <p:nvPr/>
        </p:nvCxnSpPr>
        <p:spPr>
          <a:xfrm flipH="1">
            <a:off x="3245400" y="3200025"/>
            <a:ext cx="1645800" cy="1206900"/>
          </a:xfrm>
          <a:prstGeom prst="straightConnector1">
            <a:avLst/>
          </a:prstGeom>
          <a:noFill/>
          <a:ln w="9525" cap="flat" cmpd="sng">
            <a:solidFill>
              <a:schemeClr val="dk2"/>
            </a:solidFill>
            <a:prstDash val="solid"/>
            <a:round/>
            <a:headEnd type="none" w="med" len="med"/>
            <a:tailEnd type="none" w="med" len="med"/>
          </a:ln>
        </p:spPr>
      </p:cxnSp>
      <p:cxnSp>
        <p:nvCxnSpPr>
          <p:cNvPr id="1031" name="Google Shape;1031;p41"/>
          <p:cNvCxnSpPr/>
          <p:nvPr/>
        </p:nvCxnSpPr>
        <p:spPr>
          <a:xfrm flipH="1">
            <a:off x="3902800" y="3612100"/>
            <a:ext cx="436800" cy="315300"/>
          </a:xfrm>
          <a:prstGeom prst="straightConnector1">
            <a:avLst/>
          </a:prstGeom>
          <a:noFill/>
          <a:ln w="9525" cap="flat" cmpd="sng">
            <a:solidFill>
              <a:schemeClr val="dk2"/>
            </a:solidFill>
            <a:prstDash val="solid"/>
            <a:round/>
            <a:headEnd type="none" w="med" len="med"/>
            <a:tailEnd type="triangle" w="med" len="med"/>
          </a:ln>
        </p:spPr>
      </p:cxnSp>
      <p:cxnSp>
        <p:nvCxnSpPr>
          <p:cNvPr id="1032" name="Google Shape;1032;p41"/>
          <p:cNvCxnSpPr/>
          <p:nvPr/>
        </p:nvCxnSpPr>
        <p:spPr>
          <a:xfrm>
            <a:off x="5664900" y="3590875"/>
            <a:ext cx="479100" cy="348900"/>
          </a:xfrm>
          <a:prstGeom prst="straightConnector1">
            <a:avLst/>
          </a:prstGeom>
          <a:noFill/>
          <a:ln w="9525" cap="flat" cmpd="sng">
            <a:solidFill>
              <a:schemeClr val="dk2"/>
            </a:solidFill>
            <a:prstDash val="solid"/>
            <a:round/>
            <a:headEnd type="none" w="med" len="med"/>
            <a:tailEnd type="triangle" w="med" len="med"/>
          </a:ln>
        </p:spPr>
      </p:cxnSp>
      <p:sp>
        <p:nvSpPr>
          <p:cNvPr id="1033" name="Google Shape;1033;p41"/>
          <p:cNvSpPr txBox="1"/>
          <p:nvPr/>
        </p:nvSpPr>
        <p:spPr>
          <a:xfrm>
            <a:off x="3840700" y="3429100"/>
            <a:ext cx="561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1</a:t>
            </a:r>
            <a:endParaRPr sz="1300" baseline="-25000">
              <a:latin typeface="Lato"/>
              <a:ea typeface="Lato"/>
              <a:cs typeface="Lato"/>
              <a:sym typeface="Lato"/>
            </a:endParaRPr>
          </a:p>
        </p:txBody>
      </p:sp>
      <p:sp>
        <p:nvSpPr>
          <p:cNvPr id="1034" name="Google Shape;1034;p41"/>
          <p:cNvSpPr txBox="1"/>
          <p:nvPr/>
        </p:nvSpPr>
        <p:spPr>
          <a:xfrm>
            <a:off x="5642950" y="3307775"/>
            <a:ext cx="561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2</a:t>
            </a:r>
            <a:endParaRPr sz="1300" baseline="-25000">
              <a:latin typeface="Lato"/>
              <a:ea typeface="Lato"/>
              <a:cs typeface="Lato"/>
              <a:sym typeface="Lato"/>
            </a:endParaRPr>
          </a:p>
        </p:txBody>
      </p:sp>
      <p:cxnSp>
        <p:nvCxnSpPr>
          <p:cNvPr id="1035" name="Google Shape;1035;p41"/>
          <p:cNvCxnSpPr/>
          <p:nvPr/>
        </p:nvCxnSpPr>
        <p:spPr>
          <a:xfrm>
            <a:off x="5915800" y="2386275"/>
            <a:ext cx="7800" cy="627300"/>
          </a:xfrm>
          <a:prstGeom prst="straightConnector1">
            <a:avLst/>
          </a:prstGeom>
          <a:noFill/>
          <a:ln w="9525" cap="flat" cmpd="sng">
            <a:solidFill>
              <a:srgbClr val="FF0000"/>
            </a:solidFill>
            <a:prstDash val="solid"/>
            <a:round/>
            <a:headEnd type="none" w="med" len="med"/>
            <a:tailEnd type="triangle" w="med" len="med"/>
          </a:ln>
        </p:spPr>
      </p:cxnSp>
      <p:sp>
        <p:nvSpPr>
          <p:cNvPr id="1036" name="Google Shape;1036;p41"/>
          <p:cNvSpPr txBox="1"/>
          <p:nvPr/>
        </p:nvSpPr>
        <p:spPr>
          <a:xfrm>
            <a:off x="5879488" y="2408175"/>
            <a:ext cx="1095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Simulated  Gravity</a:t>
            </a:r>
            <a:endParaRPr sz="800">
              <a:latin typeface="Lato"/>
              <a:ea typeface="Lato"/>
              <a:cs typeface="Lato"/>
              <a:sym typeface="Lato"/>
            </a:endParaRPr>
          </a:p>
        </p:txBody>
      </p:sp>
      <p:sp>
        <p:nvSpPr>
          <p:cNvPr id="1037" name="Google Shape;1037;p41"/>
          <p:cNvSpPr/>
          <p:nvPr/>
        </p:nvSpPr>
        <p:spPr>
          <a:xfrm>
            <a:off x="6637675" y="1898025"/>
            <a:ext cx="117900" cy="117900"/>
          </a:xfrm>
          <a:prstGeom prst="flowChartSummingJunction">
            <a:avLst/>
          </a:prstGeom>
          <a:solidFill>
            <a:schemeClr val="lt1"/>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1"/>
          <p:cNvSpPr txBox="1"/>
          <p:nvPr/>
        </p:nvSpPr>
        <p:spPr>
          <a:xfrm>
            <a:off x="5902348" y="1848775"/>
            <a:ext cx="887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Earth  Gravity</a:t>
            </a:r>
            <a:endParaRPr sz="800">
              <a:latin typeface="Lato"/>
              <a:ea typeface="Lato"/>
              <a:cs typeface="Lato"/>
              <a:sym typeface="Lato"/>
            </a:endParaRPr>
          </a:p>
        </p:txBody>
      </p:sp>
      <p:cxnSp>
        <p:nvCxnSpPr>
          <p:cNvPr id="1039" name="Google Shape;1039;p41"/>
          <p:cNvCxnSpPr/>
          <p:nvPr/>
        </p:nvCxnSpPr>
        <p:spPr>
          <a:xfrm>
            <a:off x="5034553" y="3293992"/>
            <a:ext cx="14400" cy="751500"/>
          </a:xfrm>
          <a:prstGeom prst="straightConnector1">
            <a:avLst/>
          </a:prstGeom>
          <a:noFill/>
          <a:ln w="19050" cap="flat" cmpd="sng">
            <a:solidFill>
              <a:srgbClr val="FF0000"/>
            </a:solidFill>
            <a:prstDash val="solid"/>
            <a:round/>
            <a:headEnd type="none" w="med" len="med"/>
            <a:tailEnd type="triangle" w="med" len="med"/>
          </a:ln>
        </p:spPr>
      </p:cxnSp>
      <p:sp>
        <p:nvSpPr>
          <p:cNvPr id="1040" name="Google Shape;1040;p41"/>
          <p:cNvSpPr txBox="1"/>
          <p:nvPr/>
        </p:nvSpPr>
        <p:spPr>
          <a:xfrm>
            <a:off x="5355525" y="3986875"/>
            <a:ext cx="887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FF0000"/>
                </a:solidFill>
                <a:latin typeface="Lato"/>
                <a:ea typeface="Lato"/>
                <a:cs typeface="Lato"/>
                <a:sym typeface="Lato"/>
              </a:rPr>
              <a:t>F</a:t>
            </a:r>
            <a:r>
              <a:rPr lang="en" sz="1300" baseline="-25000">
                <a:solidFill>
                  <a:srgbClr val="FF0000"/>
                </a:solidFill>
                <a:latin typeface="Lato"/>
                <a:ea typeface="Lato"/>
                <a:cs typeface="Lato"/>
                <a:sym typeface="Lato"/>
              </a:rPr>
              <a:t>g </a:t>
            </a:r>
            <a:r>
              <a:rPr lang="en" sz="1300">
                <a:solidFill>
                  <a:srgbClr val="FF0000"/>
                </a:solidFill>
                <a:latin typeface="Lato"/>
                <a:ea typeface="Lato"/>
                <a:cs typeface="Lato"/>
                <a:sym typeface="Lato"/>
              </a:rPr>
              <a:t>= F</a:t>
            </a:r>
            <a:r>
              <a:rPr lang="en" sz="1300" baseline="-25000">
                <a:solidFill>
                  <a:srgbClr val="FF0000"/>
                </a:solidFill>
                <a:latin typeface="Lato"/>
                <a:ea typeface="Lato"/>
                <a:cs typeface="Lato"/>
                <a:sym typeface="Lato"/>
              </a:rPr>
              <a:t>1</a:t>
            </a:r>
            <a:r>
              <a:rPr lang="en" sz="1300">
                <a:solidFill>
                  <a:srgbClr val="FF0000"/>
                </a:solidFill>
                <a:latin typeface="Lato"/>
                <a:ea typeface="Lato"/>
                <a:cs typeface="Lato"/>
                <a:sym typeface="Lato"/>
              </a:rPr>
              <a:t>+F</a:t>
            </a:r>
            <a:r>
              <a:rPr lang="en" sz="1300" baseline="-25000">
                <a:solidFill>
                  <a:srgbClr val="FF0000"/>
                </a:solidFill>
                <a:latin typeface="Lato"/>
                <a:ea typeface="Lato"/>
                <a:cs typeface="Lato"/>
                <a:sym typeface="Lato"/>
              </a:rPr>
              <a:t>2</a:t>
            </a:r>
            <a:endParaRPr sz="1300" baseline="-25000">
              <a:solidFill>
                <a:srgbClr val="FF0000"/>
              </a:solidFill>
              <a:latin typeface="Lato"/>
              <a:ea typeface="Lato"/>
              <a:cs typeface="Lato"/>
              <a:sym typeface="Lato"/>
            </a:endParaRPr>
          </a:p>
        </p:txBody>
      </p:sp>
      <p:cxnSp>
        <p:nvCxnSpPr>
          <p:cNvPr id="1041" name="Google Shape;1041;p41"/>
          <p:cNvCxnSpPr/>
          <p:nvPr/>
        </p:nvCxnSpPr>
        <p:spPr>
          <a:xfrm rot="10800000">
            <a:off x="2999675" y="4706225"/>
            <a:ext cx="369000" cy="0"/>
          </a:xfrm>
          <a:prstGeom prst="straightConnector1">
            <a:avLst/>
          </a:prstGeom>
          <a:noFill/>
          <a:ln w="9525" cap="flat" cmpd="sng">
            <a:solidFill>
              <a:schemeClr val="dk2"/>
            </a:solidFill>
            <a:prstDash val="solid"/>
            <a:round/>
            <a:headEnd type="none" w="med" len="med"/>
            <a:tailEnd type="none" w="med" len="med"/>
          </a:ln>
        </p:spPr>
      </p:cxnSp>
      <p:sp>
        <p:nvSpPr>
          <p:cNvPr id="1042" name="Google Shape;1042;p41"/>
          <p:cNvSpPr txBox="1"/>
          <p:nvPr/>
        </p:nvSpPr>
        <p:spPr>
          <a:xfrm>
            <a:off x="2995013" y="4625250"/>
            <a:ext cx="3783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Lato"/>
                <a:ea typeface="Lato"/>
                <a:cs typeface="Lato"/>
                <a:sym typeface="Lato"/>
              </a:rPr>
              <a:t>dx</a:t>
            </a:r>
            <a:endParaRPr sz="500">
              <a:latin typeface="Lato"/>
              <a:ea typeface="Lato"/>
              <a:cs typeface="Lato"/>
              <a:sym typeface="Lato"/>
            </a:endParaRPr>
          </a:p>
        </p:txBody>
      </p:sp>
      <p:cxnSp>
        <p:nvCxnSpPr>
          <p:cNvPr id="1043" name="Google Shape;1043;p41"/>
          <p:cNvCxnSpPr/>
          <p:nvPr/>
        </p:nvCxnSpPr>
        <p:spPr>
          <a:xfrm rot="10800000">
            <a:off x="2999675" y="4663675"/>
            <a:ext cx="0" cy="45600"/>
          </a:xfrm>
          <a:prstGeom prst="straightConnector1">
            <a:avLst/>
          </a:prstGeom>
          <a:noFill/>
          <a:ln w="9525" cap="flat" cmpd="sng">
            <a:solidFill>
              <a:schemeClr val="dk2"/>
            </a:solidFill>
            <a:prstDash val="solid"/>
            <a:round/>
            <a:headEnd type="none" w="med" len="med"/>
            <a:tailEnd type="none" w="med" len="med"/>
          </a:ln>
        </p:spPr>
      </p:cxnSp>
      <p:cxnSp>
        <p:nvCxnSpPr>
          <p:cNvPr id="1044" name="Google Shape;1044;p41"/>
          <p:cNvCxnSpPr/>
          <p:nvPr/>
        </p:nvCxnSpPr>
        <p:spPr>
          <a:xfrm rot="10800000">
            <a:off x="3368675" y="4663675"/>
            <a:ext cx="0" cy="45600"/>
          </a:xfrm>
          <a:prstGeom prst="straightConnector1">
            <a:avLst/>
          </a:prstGeom>
          <a:noFill/>
          <a:ln w="9525" cap="flat" cmpd="sng">
            <a:solidFill>
              <a:schemeClr val="dk2"/>
            </a:solidFill>
            <a:prstDash val="solid"/>
            <a:round/>
            <a:headEnd type="none" w="med" len="med"/>
            <a:tailEnd type="none" w="med" len="med"/>
          </a:ln>
        </p:spPr>
      </p:cxnSp>
      <p:cxnSp>
        <p:nvCxnSpPr>
          <p:cNvPr id="1045" name="Google Shape;1045;p41"/>
          <p:cNvCxnSpPr/>
          <p:nvPr/>
        </p:nvCxnSpPr>
        <p:spPr>
          <a:xfrm>
            <a:off x="5044975" y="3281000"/>
            <a:ext cx="27300" cy="10500"/>
          </a:xfrm>
          <a:prstGeom prst="straightConnector1">
            <a:avLst/>
          </a:prstGeom>
          <a:noFill/>
          <a:ln w="9525" cap="flat" cmpd="sng">
            <a:solidFill>
              <a:schemeClr val="dk2"/>
            </a:solidFill>
            <a:prstDash val="solid"/>
            <a:round/>
            <a:headEnd type="none" w="med" len="med"/>
            <a:tailEnd type="none" w="med" len="med"/>
          </a:ln>
        </p:spPr>
      </p:cxnSp>
      <p:cxnSp>
        <p:nvCxnSpPr>
          <p:cNvPr id="1046" name="Google Shape;1046;p41"/>
          <p:cNvCxnSpPr/>
          <p:nvPr/>
        </p:nvCxnSpPr>
        <p:spPr>
          <a:xfrm>
            <a:off x="4489975" y="4413713"/>
            <a:ext cx="27300" cy="10500"/>
          </a:xfrm>
          <a:prstGeom prst="straightConnector1">
            <a:avLst/>
          </a:prstGeom>
          <a:noFill/>
          <a:ln w="9525" cap="flat" cmpd="sng">
            <a:solidFill>
              <a:schemeClr val="dk2"/>
            </a:solidFill>
            <a:prstDash val="solid"/>
            <a:round/>
            <a:headEnd type="none" w="med" len="med"/>
            <a:tailEnd type="none" w="med" len="med"/>
          </a:ln>
        </p:spPr>
      </p:cxnSp>
      <p:cxnSp>
        <p:nvCxnSpPr>
          <p:cNvPr id="1047" name="Google Shape;1047;p41"/>
          <p:cNvCxnSpPr/>
          <p:nvPr/>
        </p:nvCxnSpPr>
        <p:spPr>
          <a:xfrm>
            <a:off x="5039275" y="3293025"/>
            <a:ext cx="9600" cy="1124700"/>
          </a:xfrm>
          <a:prstGeom prst="straightConnector1">
            <a:avLst/>
          </a:prstGeom>
          <a:noFill/>
          <a:ln w="9525" cap="flat" cmpd="sng">
            <a:solidFill>
              <a:schemeClr val="dk2"/>
            </a:solidFill>
            <a:prstDash val="dash"/>
            <a:round/>
            <a:headEnd type="none" w="med" len="med"/>
            <a:tailEnd type="none" w="med" len="med"/>
          </a:ln>
        </p:spPr>
      </p:cxnSp>
      <p:sp>
        <p:nvSpPr>
          <p:cNvPr id="1048" name="Google Shape;1048;p41"/>
          <p:cNvSpPr/>
          <p:nvPr/>
        </p:nvSpPr>
        <p:spPr>
          <a:xfrm rot="9742298">
            <a:off x="4729856" y="3021845"/>
            <a:ext cx="444787" cy="454901"/>
          </a:xfrm>
          <a:prstGeom prst="arc">
            <a:avLst>
              <a:gd name="adj1" fmla="val 16200000"/>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1"/>
          <p:cNvSpPr/>
          <p:nvPr/>
        </p:nvSpPr>
        <p:spPr>
          <a:xfrm rot="3900582">
            <a:off x="4986430" y="3452135"/>
            <a:ext cx="39056" cy="39310"/>
          </a:xfrm>
          <a:prstGeom prst="triangle">
            <a:avLst>
              <a:gd name="adj" fmla="val 50000"/>
            </a:avLst>
          </a:prstGeom>
          <a:solidFill>
            <a:srgbClr val="222222"/>
          </a:solidFill>
          <a:ln w="9525" cap="flat" cmpd="sng">
            <a:solidFill>
              <a:srgbClr val="2222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1"/>
          <p:cNvSpPr/>
          <p:nvPr/>
        </p:nvSpPr>
        <p:spPr>
          <a:xfrm rot="6077187">
            <a:off x="4903535" y="3081635"/>
            <a:ext cx="430730" cy="366629"/>
          </a:xfrm>
          <a:prstGeom prst="arc">
            <a:avLst>
              <a:gd name="adj1" fmla="val 16200000"/>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1"/>
          <p:cNvSpPr/>
          <p:nvPr/>
        </p:nvSpPr>
        <p:spPr>
          <a:xfrm rot="-4113136">
            <a:off x="5045212" y="3450345"/>
            <a:ext cx="36100" cy="33044"/>
          </a:xfrm>
          <a:prstGeom prst="triangle">
            <a:avLst>
              <a:gd name="adj" fmla="val 50000"/>
            </a:avLst>
          </a:prstGeom>
          <a:solidFill>
            <a:srgbClr val="222222"/>
          </a:solidFill>
          <a:ln w="9525" cap="flat" cmpd="sng">
            <a:solidFill>
              <a:srgbClr val="2222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1"/>
          <p:cNvSpPr txBox="1"/>
          <p:nvPr/>
        </p:nvSpPr>
        <p:spPr>
          <a:xfrm>
            <a:off x="4610113" y="3303725"/>
            <a:ext cx="363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𝛂</a:t>
            </a:r>
            <a:endParaRPr sz="1200">
              <a:latin typeface="Lato"/>
              <a:ea typeface="Lato"/>
              <a:cs typeface="Lato"/>
              <a:sym typeface="Lato"/>
            </a:endParaRPr>
          </a:p>
        </p:txBody>
      </p:sp>
      <p:sp>
        <p:nvSpPr>
          <p:cNvPr id="1053" name="Google Shape;1053;p41"/>
          <p:cNvSpPr txBox="1"/>
          <p:nvPr/>
        </p:nvSpPr>
        <p:spPr>
          <a:xfrm>
            <a:off x="5115025" y="3308825"/>
            <a:ext cx="363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𝜷</a:t>
            </a:r>
            <a:endParaRPr sz="1300">
              <a:latin typeface="Lato"/>
              <a:ea typeface="Lato"/>
              <a:cs typeface="Lato"/>
              <a:sym typeface="Lato"/>
            </a:endParaRPr>
          </a:p>
        </p:txBody>
      </p:sp>
      <p:cxnSp>
        <p:nvCxnSpPr>
          <p:cNvPr id="1054" name="Google Shape;1054;p41"/>
          <p:cNvCxnSpPr/>
          <p:nvPr/>
        </p:nvCxnSpPr>
        <p:spPr>
          <a:xfrm flipH="1">
            <a:off x="4519419" y="4630025"/>
            <a:ext cx="494700" cy="300"/>
          </a:xfrm>
          <a:prstGeom prst="straightConnector1">
            <a:avLst/>
          </a:prstGeom>
          <a:noFill/>
          <a:ln w="9525" cap="flat" cmpd="sng">
            <a:solidFill>
              <a:schemeClr val="dk2"/>
            </a:solidFill>
            <a:prstDash val="solid"/>
            <a:round/>
            <a:headEnd type="none" w="med" len="med"/>
            <a:tailEnd type="none" w="med" len="med"/>
          </a:ln>
        </p:spPr>
      </p:cxnSp>
      <p:cxnSp>
        <p:nvCxnSpPr>
          <p:cNvPr id="1055" name="Google Shape;1055;p41"/>
          <p:cNvCxnSpPr/>
          <p:nvPr/>
        </p:nvCxnSpPr>
        <p:spPr>
          <a:xfrm rot="10800000">
            <a:off x="4517277" y="4587650"/>
            <a:ext cx="0" cy="45600"/>
          </a:xfrm>
          <a:prstGeom prst="straightConnector1">
            <a:avLst/>
          </a:prstGeom>
          <a:noFill/>
          <a:ln w="9525" cap="flat" cmpd="sng">
            <a:solidFill>
              <a:schemeClr val="dk2"/>
            </a:solidFill>
            <a:prstDash val="solid"/>
            <a:round/>
            <a:headEnd type="none" w="med" len="med"/>
            <a:tailEnd type="none" w="med" len="med"/>
          </a:ln>
        </p:spPr>
      </p:cxnSp>
      <p:cxnSp>
        <p:nvCxnSpPr>
          <p:cNvPr id="1056" name="Google Shape;1056;p41"/>
          <p:cNvCxnSpPr/>
          <p:nvPr/>
        </p:nvCxnSpPr>
        <p:spPr>
          <a:xfrm rot="10800000">
            <a:off x="5014119" y="4587475"/>
            <a:ext cx="0" cy="45600"/>
          </a:xfrm>
          <a:prstGeom prst="straightConnector1">
            <a:avLst/>
          </a:prstGeom>
          <a:noFill/>
          <a:ln w="9525" cap="flat" cmpd="sng">
            <a:solidFill>
              <a:schemeClr val="dk2"/>
            </a:solidFill>
            <a:prstDash val="solid"/>
            <a:round/>
            <a:headEnd type="none" w="med" len="med"/>
            <a:tailEnd type="none" w="med" len="med"/>
          </a:ln>
        </p:spPr>
      </p:cxnSp>
      <p:sp>
        <p:nvSpPr>
          <p:cNvPr id="1057" name="Google Shape;1057;p41"/>
          <p:cNvSpPr txBox="1"/>
          <p:nvPr/>
        </p:nvSpPr>
        <p:spPr>
          <a:xfrm>
            <a:off x="4480105" y="4549075"/>
            <a:ext cx="5454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Lato"/>
                <a:ea typeface="Lato"/>
                <a:cs typeface="Lato"/>
                <a:sym typeface="Lato"/>
              </a:rPr>
              <a:t>dx</a:t>
            </a:r>
            <a:endParaRPr sz="500">
              <a:latin typeface="Lato"/>
              <a:ea typeface="Lato"/>
              <a:cs typeface="Lato"/>
              <a:sym typeface="Lato"/>
            </a:endParaRPr>
          </a:p>
        </p:txBody>
      </p:sp>
      <p:sp>
        <p:nvSpPr>
          <p:cNvPr id="1058" name="Google Shape;1058;p41"/>
          <p:cNvSpPr txBox="1"/>
          <p:nvPr/>
        </p:nvSpPr>
        <p:spPr>
          <a:xfrm>
            <a:off x="4772250" y="4172825"/>
            <a:ext cx="378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±2°</a:t>
            </a:r>
            <a:endParaRPr sz="900">
              <a:latin typeface="Lato"/>
              <a:ea typeface="Lato"/>
              <a:cs typeface="Lato"/>
              <a:sym typeface="Lato"/>
            </a:endParaRPr>
          </a:p>
        </p:txBody>
      </p:sp>
      <p:sp>
        <p:nvSpPr>
          <p:cNvPr id="1059" name="Google Shape;1059;p41"/>
          <p:cNvSpPr/>
          <p:nvPr/>
        </p:nvSpPr>
        <p:spPr>
          <a:xfrm>
            <a:off x="2752823" y="4360675"/>
            <a:ext cx="739748" cy="269353"/>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1060" name="Google Shape;1060;p41"/>
          <p:cNvSpPr/>
          <p:nvPr/>
        </p:nvSpPr>
        <p:spPr>
          <a:xfrm>
            <a:off x="2824490" y="4413906"/>
            <a:ext cx="596417" cy="25008"/>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1061" name="Google Shape;1061;p41"/>
          <p:cNvSpPr/>
          <p:nvPr/>
        </p:nvSpPr>
        <p:spPr>
          <a:xfrm>
            <a:off x="3182838" y="4363484"/>
            <a:ext cx="227400" cy="957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2" name="Google Shape;1062;p41"/>
          <p:cNvCxnSpPr/>
          <p:nvPr/>
        </p:nvCxnSpPr>
        <p:spPr>
          <a:xfrm flipH="1">
            <a:off x="3150919" y="4414655"/>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63" name="Google Shape;1063;p41"/>
          <p:cNvCxnSpPr/>
          <p:nvPr/>
        </p:nvCxnSpPr>
        <p:spPr>
          <a:xfrm flipH="1">
            <a:off x="3128205" y="4414655"/>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64" name="Google Shape;1064;p41"/>
          <p:cNvCxnSpPr/>
          <p:nvPr/>
        </p:nvCxnSpPr>
        <p:spPr>
          <a:xfrm flipH="1">
            <a:off x="3101747" y="4414655"/>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65" name="Google Shape;1065;p41"/>
          <p:cNvCxnSpPr/>
          <p:nvPr/>
        </p:nvCxnSpPr>
        <p:spPr>
          <a:xfrm flipH="1">
            <a:off x="3080054" y="4414661"/>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66" name="Google Shape;1066;p41"/>
          <p:cNvCxnSpPr/>
          <p:nvPr/>
        </p:nvCxnSpPr>
        <p:spPr>
          <a:xfrm flipH="1">
            <a:off x="3058361" y="4414661"/>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67" name="Google Shape;1067;p41"/>
          <p:cNvCxnSpPr/>
          <p:nvPr/>
        </p:nvCxnSpPr>
        <p:spPr>
          <a:xfrm flipH="1">
            <a:off x="3036669" y="4414661"/>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68" name="Google Shape;1068;p41"/>
          <p:cNvCxnSpPr/>
          <p:nvPr/>
        </p:nvCxnSpPr>
        <p:spPr>
          <a:xfrm flipH="1">
            <a:off x="2934916" y="4414630"/>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69" name="Google Shape;1069;p41"/>
          <p:cNvCxnSpPr/>
          <p:nvPr/>
        </p:nvCxnSpPr>
        <p:spPr>
          <a:xfrm flipH="1">
            <a:off x="2958533" y="4414624"/>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70" name="Google Shape;1070;p41"/>
          <p:cNvCxnSpPr/>
          <p:nvPr/>
        </p:nvCxnSpPr>
        <p:spPr>
          <a:xfrm flipH="1">
            <a:off x="2982608" y="4414642"/>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71" name="Google Shape;1071;p41"/>
          <p:cNvCxnSpPr/>
          <p:nvPr/>
        </p:nvCxnSpPr>
        <p:spPr>
          <a:xfrm flipH="1">
            <a:off x="3004755" y="4414642"/>
            <a:ext cx="14100" cy="23700"/>
          </a:xfrm>
          <a:prstGeom prst="straightConnector1">
            <a:avLst/>
          </a:prstGeom>
          <a:noFill/>
          <a:ln w="9525" cap="flat" cmpd="sng">
            <a:solidFill>
              <a:schemeClr val="dk2"/>
            </a:solidFill>
            <a:prstDash val="solid"/>
            <a:round/>
            <a:headEnd type="none" w="med" len="med"/>
            <a:tailEnd type="none" w="med" len="med"/>
          </a:ln>
        </p:spPr>
      </p:cxnSp>
      <p:sp>
        <p:nvSpPr>
          <p:cNvPr id="1072" name="Google Shape;1072;p41"/>
          <p:cNvSpPr/>
          <p:nvPr/>
        </p:nvSpPr>
        <p:spPr>
          <a:xfrm>
            <a:off x="6284673" y="4403050"/>
            <a:ext cx="739748" cy="269353"/>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1073" name="Google Shape;1073;p41"/>
          <p:cNvSpPr/>
          <p:nvPr/>
        </p:nvSpPr>
        <p:spPr>
          <a:xfrm>
            <a:off x="6356340" y="4456281"/>
            <a:ext cx="596417" cy="25008"/>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1074" name="Google Shape;1074;p41"/>
          <p:cNvSpPr/>
          <p:nvPr/>
        </p:nvSpPr>
        <p:spPr>
          <a:xfrm>
            <a:off x="6714688" y="4405859"/>
            <a:ext cx="227400" cy="957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75" name="Google Shape;1075;p41"/>
          <p:cNvCxnSpPr/>
          <p:nvPr/>
        </p:nvCxnSpPr>
        <p:spPr>
          <a:xfrm flipH="1">
            <a:off x="6682769" y="4457030"/>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76" name="Google Shape;1076;p41"/>
          <p:cNvCxnSpPr/>
          <p:nvPr/>
        </p:nvCxnSpPr>
        <p:spPr>
          <a:xfrm flipH="1">
            <a:off x="6660055" y="4457030"/>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77" name="Google Shape;1077;p41"/>
          <p:cNvCxnSpPr/>
          <p:nvPr/>
        </p:nvCxnSpPr>
        <p:spPr>
          <a:xfrm flipH="1">
            <a:off x="6633597" y="4457030"/>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78" name="Google Shape;1078;p41"/>
          <p:cNvCxnSpPr/>
          <p:nvPr/>
        </p:nvCxnSpPr>
        <p:spPr>
          <a:xfrm flipH="1">
            <a:off x="6611904" y="4457036"/>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79" name="Google Shape;1079;p41"/>
          <p:cNvCxnSpPr/>
          <p:nvPr/>
        </p:nvCxnSpPr>
        <p:spPr>
          <a:xfrm flipH="1">
            <a:off x="6590211" y="4457036"/>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80" name="Google Shape;1080;p41"/>
          <p:cNvCxnSpPr/>
          <p:nvPr/>
        </p:nvCxnSpPr>
        <p:spPr>
          <a:xfrm flipH="1">
            <a:off x="6568519" y="4457036"/>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81" name="Google Shape;1081;p41"/>
          <p:cNvCxnSpPr/>
          <p:nvPr/>
        </p:nvCxnSpPr>
        <p:spPr>
          <a:xfrm flipH="1">
            <a:off x="6466766" y="4457005"/>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82" name="Google Shape;1082;p41"/>
          <p:cNvCxnSpPr/>
          <p:nvPr/>
        </p:nvCxnSpPr>
        <p:spPr>
          <a:xfrm flipH="1">
            <a:off x="6440307" y="4457005"/>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83" name="Google Shape;1083;p41"/>
          <p:cNvCxnSpPr/>
          <p:nvPr/>
        </p:nvCxnSpPr>
        <p:spPr>
          <a:xfrm flipH="1">
            <a:off x="6418615" y="4457011"/>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84" name="Google Shape;1084;p41"/>
          <p:cNvCxnSpPr/>
          <p:nvPr/>
        </p:nvCxnSpPr>
        <p:spPr>
          <a:xfrm flipH="1">
            <a:off x="6396922" y="4457011"/>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85" name="Google Shape;1085;p41"/>
          <p:cNvCxnSpPr/>
          <p:nvPr/>
        </p:nvCxnSpPr>
        <p:spPr>
          <a:xfrm flipH="1">
            <a:off x="6375229" y="4457011"/>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86" name="Google Shape;1086;p41"/>
          <p:cNvCxnSpPr/>
          <p:nvPr/>
        </p:nvCxnSpPr>
        <p:spPr>
          <a:xfrm flipH="1">
            <a:off x="6490383" y="4456999"/>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87" name="Google Shape;1087;p41"/>
          <p:cNvCxnSpPr/>
          <p:nvPr/>
        </p:nvCxnSpPr>
        <p:spPr>
          <a:xfrm flipH="1">
            <a:off x="6514458" y="4457017"/>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88" name="Google Shape;1088;p41"/>
          <p:cNvCxnSpPr/>
          <p:nvPr/>
        </p:nvCxnSpPr>
        <p:spPr>
          <a:xfrm flipH="1">
            <a:off x="6536605" y="4457017"/>
            <a:ext cx="14100" cy="23700"/>
          </a:xfrm>
          <a:prstGeom prst="straightConnector1">
            <a:avLst/>
          </a:prstGeom>
          <a:noFill/>
          <a:ln w="9525" cap="flat" cmpd="sng">
            <a:solidFill>
              <a:schemeClr val="dk2"/>
            </a:solidFill>
            <a:prstDash val="solid"/>
            <a:round/>
            <a:headEnd type="none" w="med" len="med"/>
            <a:tailEnd type="none" w="med" len="med"/>
          </a:ln>
        </p:spPr>
      </p:cxnSp>
      <p:cxnSp>
        <p:nvCxnSpPr>
          <p:cNvPr id="1089" name="Google Shape;1089;p41"/>
          <p:cNvCxnSpPr/>
          <p:nvPr/>
        </p:nvCxnSpPr>
        <p:spPr>
          <a:xfrm rot="10800000">
            <a:off x="6587275" y="4784325"/>
            <a:ext cx="369000" cy="0"/>
          </a:xfrm>
          <a:prstGeom prst="straightConnector1">
            <a:avLst/>
          </a:prstGeom>
          <a:noFill/>
          <a:ln w="9525" cap="flat" cmpd="sng">
            <a:solidFill>
              <a:schemeClr val="dk2"/>
            </a:solidFill>
            <a:prstDash val="solid"/>
            <a:round/>
            <a:headEnd type="none" w="med" len="med"/>
            <a:tailEnd type="none" w="med" len="med"/>
          </a:ln>
        </p:spPr>
      </p:cxnSp>
      <p:sp>
        <p:nvSpPr>
          <p:cNvPr id="1090" name="Google Shape;1090;p41"/>
          <p:cNvSpPr txBox="1"/>
          <p:nvPr/>
        </p:nvSpPr>
        <p:spPr>
          <a:xfrm>
            <a:off x="6582613" y="4703350"/>
            <a:ext cx="3783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Lato"/>
                <a:ea typeface="Lato"/>
                <a:cs typeface="Lato"/>
                <a:sym typeface="Lato"/>
              </a:rPr>
              <a:t>dx</a:t>
            </a:r>
            <a:endParaRPr sz="500">
              <a:latin typeface="Lato"/>
              <a:ea typeface="Lato"/>
              <a:cs typeface="Lato"/>
              <a:sym typeface="Lato"/>
            </a:endParaRPr>
          </a:p>
        </p:txBody>
      </p:sp>
      <p:cxnSp>
        <p:nvCxnSpPr>
          <p:cNvPr id="1091" name="Google Shape;1091;p41"/>
          <p:cNvCxnSpPr/>
          <p:nvPr/>
        </p:nvCxnSpPr>
        <p:spPr>
          <a:xfrm rot="10800000">
            <a:off x="6587275" y="4741775"/>
            <a:ext cx="0" cy="45600"/>
          </a:xfrm>
          <a:prstGeom prst="straightConnector1">
            <a:avLst/>
          </a:prstGeom>
          <a:noFill/>
          <a:ln w="9525" cap="flat" cmpd="sng">
            <a:solidFill>
              <a:schemeClr val="dk2"/>
            </a:solidFill>
            <a:prstDash val="solid"/>
            <a:round/>
            <a:headEnd type="none" w="med" len="med"/>
            <a:tailEnd type="none" w="med" len="med"/>
          </a:ln>
        </p:spPr>
      </p:cxnSp>
      <p:sp>
        <p:nvSpPr>
          <p:cNvPr id="1092" name="Google Shape;1092;p41"/>
          <p:cNvSpPr/>
          <p:nvPr/>
        </p:nvSpPr>
        <p:spPr>
          <a:xfrm>
            <a:off x="3228950" y="4285875"/>
            <a:ext cx="135200" cy="58227"/>
          </a:xfrm>
          <a:custGeom>
            <a:avLst/>
            <a:gdLst/>
            <a:ahLst/>
            <a:cxnLst/>
            <a:rect l="l" t="t" r="r" b="b"/>
            <a:pathLst>
              <a:path w="5041" h="3625" extrusionOk="0">
                <a:moveTo>
                  <a:pt x="0" y="3625"/>
                </a:moveTo>
                <a:lnTo>
                  <a:pt x="2549" y="3625"/>
                </a:lnTo>
                <a:lnTo>
                  <a:pt x="4815" y="680"/>
                </a:lnTo>
                <a:lnTo>
                  <a:pt x="5041" y="0"/>
                </a:lnTo>
              </a:path>
            </a:pathLst>
          </a:custGeom>
          <a:noFill/>
          <a:ln w="28575" cap="flat" cmpd="sng">
            <a:solidFill>
              <a:srgbClr val="FF00FF"/>
            </a:solidFill>
            <a:prstDash val="solid"/>
            <a:round/>
            <a:headEnd type="none" w="med" len="med"/>
            <a:tailEnd type="none" w="med" len="med"/>
          </a:ln>
        </p:spPr>
      </p:sp>
      <p:sp>
        <p:nvSpPr>
          <p:cNvPr id="1093" name="Google Shape;1093;p41"/>
          <p:cNvSpPr/>
          <p:nvPr/>
        </p:nvSpPr>
        <p:spPr>
          <a:xfrm flipH="1">
            <a:off x="6707556" y="4328750"/>
            <a:ext cx="148369" cy="58227"/>
          </a:xfrm>
          <a:custGeom>
            <a:avLst/>
            <a:gdLst/>
            <a:ahLst/>
            <a:cxnLst/>
            <a:rect l="l" t="t" r="r" b="b"/>
            <a:pathLst>
              <a:path w="5041" h="3625" extrusionOk="0">
                <a:moveTo>
                  <a:pt x="0" y="3625"/>
                </a:moveTo>
                <a:lnTo>
                  <a:pt x="2549" y="3625"/>
                </a:lnTo>
                <a:lnTo>
                  <a:pt x="4815" y="680"/>
                </a:lnTo>
                <a:lnTo>
                  <a:pt x="5041" y="0"/>
                </a:lnTo>
              </a:path>
            </a:pathLst>
          </a:custGeom>
          <a:noFill/>
          <a:ln w="28575" cap="flat" cmpd="sng">
            <a:solidFill>
              <a:srgbClr val="FF00FF"/>
            </a:solidFill>
            <a:prstDash val="solid"/>
            <a:round/>
            <a:headEnd type="none" w="med" len="med"/>
            <a:tailEnd type="none" w="med" len="med"/>
          </a:ln>
        </p:spPr>
      </p:sp>
      <p:sp>
        <p:nvSpPr>
          <p:cNvPr id="1094" name="Google Shape;1094;p41"/>
          <p:cNvSpPr/>
          <p:nvPr/>
        </p:nvSpPr>
        <p:spPr>
          <a:xfrm>
            <a:off x="7642300" y="1972500"/>
            <a:ext cx="644700" cy="25071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95" name="Google Shape;1095;p41"/>
          <p:cNvCxnSpPr/>
          <p:nvPr/>
        </p:nvCxnSpPr>
        <p:spPr>
          <a:xfrm>
            <a:off x="7955491" y="1992592"/>
            <a:ext cx="13500" cy="1560600"/>
          </a:xfrm>
          <a:prstGeom prst="straightConnector1">
            <a:avLst/>
          </a:prstGeom>
          <a:noFill/>
          <a:ln w="19050" cap="flat" cmpd="sng">
            <a:solidFill>
              <a:srgbClr val="FF0000"/>
            </a:solidFill>
            <a:prstDash val="solid"/>
            <a:round/>
            <a:headEnd type="none" w="med" len="med"/>
            <a:tailEnd type="triangle" w="med" len="med"/>
          </a:ln>
        </p:spPr>
      </p:cxnSp>
      <p:sp>
        <p:nvSpPr>
          <p:cNvPr id="1096" name="Google Shape;1096;p41"/>
          <p:cNvSpPr txBox="1"/>
          <p:nvPr/>
        </p:nvSpPr>
        <p:spPr>
          <a:xfrm>
            <a:off x="7615775" y="4088675"/>
            <a:ext cx="43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±2°</a:t>
            </a:r>
            <a:endParaRPr sz="1100">
              <a:latin typeface="Lato"/>
              <a:ea typeface="Lato"/>
              <a:cs typeface="Lato"/>
              <a:sym typeface="Lato"/>
            </a:endParaRPr>
          </a:p>
        </p:txBody>
      </p:sp>
      <p:sp>
        <p:nvSpPr>
          <p:cNvPr id="1097" name="Google Shape;1097;p41"/>
          <p:cNvSpPr txBox="1"/>
          <p:nvPr/>
        </p:nvSpPr>
        <p:spPr>
          <a:xfrm>
            <a:off x="8107500" y="2285625"/>
            <a:ext cx="2554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FF0000"/>
                </a:solidFill>
                <a:latin typeface="Lato"/>
                <a:ea typeface="Lato"/>
                <a:cs typeface="Lato"/>
                <a:sym typeface="Lato"/>
              </a:rPr>
              <a:t>F</a:t>
            </a:r>
            <a:r>
              <a:rPr lang="en" sz="1300" baseline="-25000">
                <a:solidFill>
                  <a:srgbClr val="FF0000"/>
                </a:solidFill>
                <a:latin typeface="Lato"/>
                <a:ea typeface="Lato"/>
                <a:cs typeface="Lato"/>
                <a:sym typeface="Lato"/>
              </a:rPr>
              <a:t>g </a:t>
            </a:r>
            <a:r>
              <a:rPr lang="en" sz="1300">
                <a:solidFill>
                  <a:srgbClr val="FF0000"/>
                </a:solidFill>
                <a:latin typeface="Lato"/>
                <a:ea typeface="Lato"/>
                <a:cs typeface="Lato"/>
                <a:sym typeface="Lato"/>
              </a:rPr>
              <a:t>= F</a:t>
            </a:r>
            <a:r>
              <a:rPr lang="en" sz="1300" baseline="-25000">
                <a:solidFill>
                  <a:srgbClr val="FF0000"/>
                </a:solidFill>
                <a:latin typeface="Lato"/>
                <a:ea typeface="Lato"/>
                <a:cs typeface="Lato"/>
                <a:sym typeface="Lato"/>
              </a:rPr>
              <a:t>1</a:t>
            </a:r>
            <a:r>
              <a:rPr lang="en" sz="1300">
                <a:solidFill>
                  <a:srgbClr val="FF0000"/>
                </a:solidFill>
                <a:latin typeface="Lato"/>
                <a:ea typeface="Lato"/>
                <a:cs typeface="Lato"/>
                <a:sym typeface="Lato"/>
              </a:rPr>
              <a:t>+F</a:t>
            </a:r>
            <a:r>
              <a:rPr lang="en" sz="1300" baseline="-25000">
                <a:solidFill>
                  <a:srgbClr val="FF0000"/>
                </a:solidFill>
                <a:latin typeface="Lato"/>
                <a:ea typeface="Lato"/>
                <a:cs typeface="Lato"/>
                <a:sym typeface="Lato"/>
              </a:rPr>
              <a:t>2</a:t>
            </a:r>
            <a:endParaRPr sz="1300" baseline="-25000">
              <a:solidFill>
                <a:srgbClr val="FF0000"/>
              </a:solidFill>
              <a:latin typeface="Lato"/>
              <a:ea typeface="Lato"/>
              <a:cs typeface="Lato"/>
              <a:sym typeface="Lato"/>
            </a:endParaRPr>
          </a:p>
        </p:txBody>
      </p:sp>
      <p:cxnSp>
        <p:nvCxnSpPr>
          <p:cNvPr id="1098" name="Google Shape;1098;p41"/>
          <p:cNvCxnSpPr>
            <a:endCxn id="1094" idx="3"/>
          </p:cNvCxnSpPr>
          <p:nvPr/>
        </p:nvCxnSpPr>
        <p:spPr>
          <a:xfrm>
            <a:off x="7959850" y="1992600"/>
            <a:ext cx="4800" cy="2487000"/>
          </a:xfrm>
          <a:prstGeom prst="straightConnector1">
            <a:avLst/>
          </a:prstGeom>
          <a:noFill/>
          <a:ln w="9525" cap="flat" cmpd="sng">
            <a:solidFill>
              <a:schemeClr val="dk2"/>
            </a:solidFill>
            <a:prstDash val="dash"/>
            <a:round/>
            <a:headEnd type="none" w="med" len="med"/>
            <a:tailEnd type="none" w="med" len="med"/>
          </a:ln>
        </p:spPr>
      </p:cxnSp>
      <p:sp>
        <p:nvSpPr>
          <p:cNvPr id="1099" name="Google Shape;1099;p41"/>
          <p:cNvSpPr/>
          <p:nvPr/>
        </p:nvSpPr>
        <p:spPr>
          <a:xfrm>
            <a:off x="1848400" y="2411096"/>
            <a:ext cx="2348703" cy="665014"/>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1100" name="Google Shape;1100;p41"/>
          <p:cNvSpPr/>
          <p:nvPr/>
        </p:nvSpPr>
        <p:spPr>
          <a:xfrm>
            <a:off x="2075945" y="2542516"/>
            <a:ext cx="1893627" cy="61742"/>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1101" name="Google Shape;1101;p41"/>
          <p:cNvSpPr/>
          <p:nvPr/>
        </p:nvSpPr>
        <p:spPr>
          <a:xfrm>
            <a:off x="2729835" y="2418030"/>
            <a:ext cx="722400" cy="2370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02" name="Google Shape;1102;p41"/>
          <p:cNvCxnSpPr/>
          <p:nvPr/>
        </p:nvCxnSpPr>
        <p:spPr>
          <a:xfrm rot="10800000" flipH="1">
            <a:off x="3286363" y="1820266"/>
            <a:ext cx="489600" cy="599700"/>
          </a:xfrm>
          <a:prstGeom prst="straightConnector1">
            <a:avLst/>
          </a:prstGeom>
          <a:noFill/>
          <a:ln w="9525" cap="flat" cmpd="sng">
            <a:solidFill>
              <a:schemeClr val="dk2"/>
            </a:solidFill>
            <a:prstDash val="solid"/>
            <a:round/>
            <a:headEnd type="none" w="med" len="med"/>
            <a:tailEnd type="none" w="med" len="med"/>
          </a:ln>
        </p:spPr>
      </p:cxnSp>
      <p:sp>
        <p:nvSpPr>
          <p:cNvPr id="1103" name="Google Shape;1103;p41"/>
          <p:cNvSpPr/>
          <p:nvPr/>
        </p:nvSpPr>
        <p:spPr>
          <a:xfrm>
            <a:off x="3176740" y="2252209"/>
            <a:ext cx="232756" cy="158077"/>
          </a:xfrm>
          <a:custGeom>
            <a:avLst/>
            <a:gdLst/>
            <a:ahLst/>
            <a:cxnLst/>
            <a:rect l="l" t="t" r="r" b="b"/>
            <a:pathLst>
              <a:path w="5041" h="3625" extrusionOk="0">
                <a:moveTo>
                  <a:pt x="0" y="3625"/>
                </a:moveTo>
                <a:lnTo>
                  <a:pt x="2549" y="3625"/>
                </a:lnTo>
                <a:lnTo>
                  <a:pt x="4815" y="680"/>
                </a:lnTo>
                <a:lnTo>
                  <a:pt x="5041" y="0"/>
                </a:lnTo>
              </a:path>
            </a:pathLst>
          </a:custGeom>
          <a:noFill/>
          <a:ln w="38100" cap="flat" cmpd="sng">
            <a:solidFill>
              <a:srgbClr val="FF00FF"/>
            </a:solidFill>
            <a:prstDash val="solid"/>
            <a:round/>
            <a:headEnd type="none" w="med" len="med"/>
            <a:tailEnd type="none" w="med" len="med"/>
          </a:ln>
        </p:spPr>
      </p:sp>
      <p:sp>
        <p:nvSpPr>
          <p:cNvPr id="1104" name="Google Shape;1104;p41"/>
          <p:cNvSpPr txBox="1"/>
          <p:nvPr/>
        </p:nvSpPr>
        <p:spPr>
          <a:xfrm>
            <a:off x="261350" y="1836850"/>
            <a:ext cx="15906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Lato"/>
                <a:ea typeface="Lato"/>
                <a:cs typeface="Lato"/>
                <a:sym typeface="Lato"/>
              </a:rPr>
              <a:t>Sliding Load System:</a:t>
            </a: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r>
              <a:rPr lang="en" sz="1200">
                <a:highlight>
                  <a:srgbClr val="F1C232"/>
                </a:highlight>
                <a:latin typeface="Lato"/>
                <a:ea typeface="Lato"/>
                <a:cs typeface="Lato"/>
                <a:sym typeface="Lato"/>
              </a:rPr>
              <a:t>Screw Drive Linear Actuator</a:t>
            </a:r>
            <a:endParaRPr sz="1200">
              <a:highlight>
                <a:schemeClr val="accent2"/>
              </a:highlight>
              <a:latin typeface="Lato"/>
              <a:ea typeface="Lato"/>
              <a:cs typeface="Lato"/>
              <a:sym typeface="Lato"/>
            </a:endParaRPr>
          </a:p>
          <a:p>
            <a:pPr marL="0" lvl="0" indent="0" algn="l" rtl="0">
              <a:spcBef>
                <a:spcPts val="0"/>
              </a:spcBef>
              <a:spcAft>
                <a:spcPts val="0"/>
              </a:spcAft>
              <a:buNone/>
            </a:pPr>
            <a:r>
              <a:rPr lang="en" sz="1200">
                <a:highlight>
                  <a:srgbClr val="FF00FF"/>
                </a:highlight>
                <a:latin typeface="Lato"/>
                <a:ea typeface="Lato"/>
                <a:cs typeface="Lato"/>
                <a:sym typeface="Lato"/>
              </a:rPr>
              <a:t>Angle Sensor</a:t>
            </a:r>
            <a:endParaRPr sz="1200">
              <a:highlight>
                <a:srgbClr val="FF00FF"/>
              </a:highlight>
              <a:latin typeface="Lato"/>
              <a:ea typeface="Lato"/>
              <a:cs typeface="Lato"/>
              <a:sym typeface="Lato"/>
            </a:endParaRPr>
          </a:p>
        </p:txBody>
      </p:sp>
      <p:cxnSp>
        <p:nvCxnSpPr>
          <p:cNvPr id="1105" name="Google Shape;1105;p41"/>
          <p:cNvCxnSpPr/>
          <p:nvPr/>
        </p:nvCxnSpPr>
        <p:spPr>
          <a:xfrm flipH="1">
            <a:off x="3871722" y="2544304"/>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106" name="Google Shape;1106;p41"/>
          <p:cNvCxnSpPr/>
          <p:nvPr/>
        </p:nvCxnSpPr>
        <p:spPr>
          <a:xfrm flipH="1">
            <a:off x="3799604" y="2544304"/>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107" name="Google Shape;1107;p41"/>
          <p:cNvCxnSpPr/>
          <p:nvPr/>
        </p:nvCxnSpPr>
        <p:spPr>
          <a:xfrm flipH="1">
            <a:off x="3715598" y="2544304"/>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108" name="Google Shape;1108;p41"/>
          <p:cNvCxnSpPr/>
          <p:nvPr/>
        </p:nvCxnSpPr>
        <p:spPr>
          <a:xfrm flipH="1">
            <a:off x="3646723" y="2544318"/>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109" name="Google Shape;1109;p41"/>
          <p:cNvCxnSpPr/>
          <p:nvPr/>
        </p:nvCxnSpPr>
        <p:spPr>
          <a:xfrm flipH="1">
            <a:off x="3577849" y="2544318"/>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110" name="Google Shape;1110;p41"/>
          <p:cNvCxnSpPr/>
          <p:nvPr/>
        </p:nvCxnSpPr>
        <p:spPr>
          <a:xfrm flipH="1">
            <a:off x="3508974" y="2544318"/>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111" name="Google Shape;1111;p41"/>
          <p:cNvCxnSpPr/>
          <p:nvPr/>
        </p:nvCxnSpPr>
        <p:spPr>
          <a:xfrm flipH="1">
            <a:off x="2426916" y="2544304"/>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112" name="Google Shape;1112;p41"/>
          <p:cNvCxnSpPr/>
          <p:nvPr/>
        </p:nvCxnSpPr>
        <p:spPr>
          <a:xfrm flipH="1">
            <a:off x="2342910" y="2544304"/>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113" name="Google Shape;1113;p41"/>
          <p:cNvCxnSpPr/>
          <p:nvPr/>
        </p:nvCxnSpPr>
        <p:spPr>
          <a:xfrm flipH="1">
            <a:off x="2274035" y="2544318"/>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114" name="Google Shape;1114;p41"/>
          <p:cNvCxnSpPr/>
          <p:nvPr/>
        </p:nvCxnSpPr>
        <p:spPr>
          <a:xfrm flipH="1">
            <a:off x="2205161" y="2544318"/>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115" name="Google Shape;1115;p41"/>
          <p:cNvCxnSpPr/>
          <p:nvPr/>
        </p:nvCxnSpPr>
        <p:spPr>
          <a:xfrm flipH="1">
            <a:off x="2136286" y="2544318"/>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116" name="Google Shape;1116;p41"/>
          <p:cNvCxnSpPr/>
          <p:nvPr/>
        </p:nvCxnSpPr>
        <p:spPr>
          <a:xfrm flipH="1">
            <a:off x="2501901" y="2544290"/>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117" name="Google Shape;1117;p41"/>
          <p:cNvCxnSpPr/>
          <p:nvPr/>
        </p:nvCxnSpPr>
        <p:spPr>
          <a:xfrm flipH="1">
            <a:off x="2578342" y="2544333"/>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118" name="Google Shape;1118;p41"/>
          <p:cNvCxnSpPr/>
          <p:nvPr/>
        </p:nvCxnSpPr>
        <p:spPr>
          <a:xfrm flipH="1">
            <a:off x="2648657" y="2544333"/>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119" name="Google Shape;1119;p41"/>
          <p:cNvCxnSpPr>
            <a:endCxn id="1021" idx="1"/>
          </p:cNvCxnSpPr>
          <p:nvPr/>
        </p:nvCxnSpPr>
        <p:spPr>
          <a:xfrm rot="10800000" flipH="1">
            <a:off x="5117800" y="3242775"/>
            <a:ext cx="2327400" cy="894600"/>
          </a:xfrm>
          <a:prstGeom prst="straightConnector1">
            <a:avLst/>
          </a:prstGeom>
          <a:noFill/>
          <a:ln w="19050" cap="flat" cmpd="sng">
            <a:solidFill>
              <a:srgbClr val="9E9E9E"/>
            </a:solidFill>
            <a:prstDash val="solid"/>
            <a:round/>
            <a:headEnd type="none" w="med" len="med"/>
            <a:tailEnd type="triangle" w="med" len="med"/>
          </a:ln>
        </p:spPr>
      </p:cxnSp>
      <p:cxnSp>
        <p:nvCxnSpPr>
          <p:cNvPr id="1120" name="Google Shape;1120;p41"/>
          <p:cNvCxnSpPr>
            <a:endCxn id="1121" idx="2"/>
          </p:cNvCxnSpPr>
          <p:nvPr/>
        </p:nvCxnSpPr>
        <p:spPr>
          <a:xfrm rot="10800000">
            <a:off x="2296050" y="3291500"/>
            <a:ext cx="726300" cy="987000"/>
          </a:xfrm>
          <a:prstGeom prst="straightConnector1">
            <a:avLst/>
          </a:prstGeom>
          <a:noFill/>
          <a:ln w="19050" cap="flat" cmpd="sng">
            <a:solidFill>
              <a:srgbClr val="9E9E9E"/>
            </a:solidFill>
            <a:prstDash val="solid"/>
            <a:round/>
            <a:headEnd type="none" w="med" len="med"/>
            <a:tailEnd type="triangle" w="med" len="med"/>
          </a:ln>
        </p:spPr>
      </p:cxnSp>
      <p:sp>
        <p:nvSpPr>
          <p:cNvPr id="1122" name="Google Shape;1122;p41"/>
          <p:cNvSpPr/>
          <p:nvPr/>
        </p:nvSpPr>
        <p:spPr>
          <a:xfrm>
            <a:off x="190500" y="1730900"/>
            <a:ext cx="4211100" cy="1426800"/>
          </a:xfrm>
          <a:prstGeom prst="roundRect">
            <a:avLst>
              <a:gd name="adj" fmla="val 16667"/>
            </a:avLst>
          </a:prstGeom>
          <a:noFill/>
          <a:ln w="19050" cap="flat" cmpd="sng">
            <a:solidFill>
              <a:srgbClr val="BDC1C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sp>
        <p:nvSpPr>
          <p:cNvPr id="1124" name="Google Shape;1124;p41">
            <a:hlinkClick r:id="rId4" action="ppaction://hlinksldjump"/>
          </p:cNvPr>
          <p:cNvSpPr/>
          <p:nvPr/>
        </p:nvSpPr>
        <p:spPr>
          <a:xfrm>
            <a:off x="0" y="4797700"/>
            <a:ext cx="392100" cy="2979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5"/>
          <p:cNvSpPr txBox="1">
            <a:spLocks noGrp="1"/>
          </p:cNvSpPr>
          <p:nvPr>
            <p:ph type="title"/>
          </p:nvPr>
        </p:nvSpPr>
        <p:spPr>
          <a:xfrm>
            <a:off x="730000" y="1318650"/>
            <a:ext cx="3300900" cy="6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Agenda </a:t>
            </a:r>
            <a:endParaRPr sz="3000"/>
          </a:p>
        </p:txBody>
      </p:sp>
      <p:sp>
        <p:nvSpPr>
          <p:cNvPr id="121" name="Google Shape;121;p15"/>
          <p:cNvSpPr txBox="1">
            <a:spLocks noGrp="1"/>
          </p:cNvSpPr>
          <p:nvPr>
            <p:ph type="subTitle" idx="1"/>
          </p:nvPr>
        </p:nvSpPr>
        <p:spPr>
          <a:xfrm>
            <a:off x="730000" y="1937850"/>
            <a:ext cx="3300900" cy="2721600"/>
          </a:xfrm>
          <a:prstGeom prst="rect">
            <a:avLst/>
          </a:prstGeom>
        </p:spPr>
        <p:txBody>
          <a:bodyPr spcFirstLastPara="1" wrap="square" lIns="91425" tIns="91425" rIns="91425" bIns="91425" anchor="t" anchorCtr="0">
            <a:normAutofit/>
          </a:bodyPr>
          <a:lstStyle/>
          <a:p>
            <a:pPr marL="457200" lvl="0" indent="-330200" algn="l" rtl="0">
              <a:lnSpc>
                <a:spcPct val="115000"/>
              </a:lnSpc>
              <a:spcBef>
                <a:spcPts val="0"/>
              </a:spcBef>
              <a:spcAft>
                <a:spcPts val="0"/>
              </a:spcAft>
              <a:buSzPts val="1600"/>
              <a:buChar char="●"/>
            </a:pPr>
            <a:r>
              <a:rPr lang="en"/>
              <a:t>Project Description</a:t>
            </a:r>
            <a:endParaRPr/>
          </a:p>
          <a:p>
            <a:pPr marL="457200" lvl="0" indent="-330200" algn="l" rtl="0">
              <a:lnSpc>
                <a:spcPct val="115000"/>
              </a:lnSpc>
              <a:spcBef>
                <a:spcPts val="0"/>
              </a:spcBef>
              <a:spcAft>
                <a:spcPts val="0"/>
              </a:spcAft>
              <a:buSzPts val="1600"/>
              <a:buChar char="●"/>
            </a:pPr>
            <a:r>
              <a:rPr lang="en"/>
              <a:t>Baseline Design</a:t>
            </a:r>
            <a:endParaRPr/>
          </a:p>
          <a:p>
            <a:pPr marL="457200" lvl="0" indent="-330200" algn="l" rtl="0">
              <a:lnSpc>
                <a:spcPct val="115000"/>
              </a:lnSpc>
              <a:spcBef>
                <a:spcPts val="0"/>
              </a:spcBef>
              <a:spcAft>
                <a:spcPts val="0"/>
              </a:spcAft>
              <a:buSzPts val="1600"/>
              <a:buChar char="●"/>
            </a:pPr>
            <a:r>
              <a:rPr lang="en"/>
              <a:t>Feasibility Studies</a:t>
            </a:r>
            <a:endParaRPr/>
          </a:p>
          <a:p>
            <a:pPr marL="914400" lvl="1" indent="-330200" algn="l" rtl="0">
              <a:lnSpc>
                <a:spcPct val="115000"/>
              </a:lnSpc>
              <a:spcBef>
                <a:spcPts val="0"/>
              </a:spcBef>
              <a:spcAft>
                <a:spcPts val="0"/>
              </a:spcAft>
              <a:buSzPts val="1600"/>
              <a:buChar char="○"/>
            </a:pPr>
            <a:r>
              <a:rPr lang="en"/>
              <a:t>Loading Margin</a:t>
            </a:r>
            <a:endParaRPr/>
          </a:p>
          <a:p>
            <a:pPr marL="914400" lvl="1" indent="-330200" algn="l" rtl="0">
              <a:lnSpc>
                <a:spcPct val="115000"/>
              </a:lnSpc>
              <a:spcBef>
                <a:spcPts val="0"/>
              </a:spcBef>
              <a:spcAft>
                <a:spcPts val="0"/>
              </a:spcAft>
              <a:buSzPts val="1600"/>
              <a:buChar char="○"/>
            </a:pPr>
            <a:r>
              <a:rPr lang="en"/>
              <a:t>Angle Margin</a:t>
            </a:r>
            <a:endParaRPr/>
          </a:p>
          <a:p>
            <a:pPr marL="914400" lvl="1" indent="-330200" algn="l" rtl="0">
              <a:lnSpc>
                <a:spcPct val="115000"/>
              </a:lnSpc>
              <a:spcBef>
                <a:spcPts val="0"/>
              </a:spcBef>
              <a:spcAft>
                <a:spcPts val="0"/>
              </a:spcAft>
              <a:buSzPts val="1600"/>
              <a:buChar char="○"/>
            </a:pPr>
            <a:r>
              <a:rPr lang="en"/>
              <a:t>Friction Margin</a:t>
            </a:r>
            <a:endParaRPr/>
          </a:p>
          <a:p>
            <a:pPr marL="914400" lvl="1" indent="-330200" algn="l" rtl="0">
              <a:lnSpc>
                <a:spcPct val="115000"/>
              </a:lnSpc>
              <a:spcBef>
                <a:spcPts val="0"/>
              </a:spcBef>
              <a:spcAft>
                <a:spcPts val="0"/>
              </a:spcAft>
              <a:buSzPts val="1600"/>
              <a:buChar char="○"/>
            </a:pPr>
            <a:r>
              <a:rPr lang="en"/>
              <a:t>Cost </a:t>
            </a:r>
            <a:endParaRPr/>
          </a:p>
          <a:p>
            <a:pPr marL="457200" lvl="0" indent="-330200" algn="l" rtl="0">
              <a:lnSpc>
                <a:spcPct val="115000"/>
              </a:lnSpc>
              <a:spcBef>
                <a:spcPts val="0"/>
              </a:spcBef>
              <a:spcAft>
                <a:spcPts val="0"/>
              </a:spcAft>
              <a:buSzPts val="1600"/>
              <a:buChar char="●"/>
            </a:pPr>
            <a:r>
              <a:rPr lang="en"/>
              <a:t>Status &amp; Strategy</a:t>
            </a:r>
            <a:endParaRPr/>
          </a:p>
        </p:txBody>
      </p:sp>
      <p:pic>
        <p:nvPicPr>
          <p:cNvPr id="122" name="Google Shape;122;p15"/>
          <p:cNvPicPr preferRelativeResize="0"/>
          <p:nvPr/>
        </p:nvPicPr>
        <p:blipFill>
          <a:blip r:embed="rId3">
            <a:alphaModFix/>
          </a:blip>
          <a:stretch>
            <a:fillRect/>
          </a:stretch>
        </p:blipFill>
        <p:spPr>
          <a:xfrm>
            <a:off x="4992623" y="731750"/>
            <a:ext cx="3946300" cy="3680000"/>
          </a:xfrm>
          <a:prstGeom prst="rect">
            <a:avLst/>
          </a:prstGeom>
          <a:noFill/>
          <a:ln>
            <a:noFill/>
          </a:ln>
        </p:spPr>
      </p:pic>
      <p:sp>
        <p:nvSpPr>
          <p:cNvPr id="123" name="Google Shape;123;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42"/>
          <p:cNvSpPr txBox="1">
            <a:spLocks noGrp="1"/>
          </p:cNvSpPr>
          <p:nvPr>
            <p:ph type="title"/>
          </p:nvPr>
        </p:nvSpPr>
        <p:spPr>
          <a:xfrm>
            <a:off x="727650" y="6667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400"/>
              <a:t>Feasibility Study 2 - (F2) Gravity Vector Deviation</a:t>
            </a:r>
            <a:endParaRPr sz="2400"/>
          </a:p>
          <a:p>
            <a:pPr marL="0" lvl="0" indent="0" algn="l" rtl="0">
              <a:spcBef>
                <a:spcPts val="0"/>
              </a:spcBef>
              <a:spcAft>
                <a:spcPts val="0"/>
              </a:spcAft>
              <a:buNone/>
            </a:pPr>
            <a:endParaRPr/>
          </a:p>
        </p:txBody>
      </p:sp>
      <p:pic>
        <p:nvPicPr>
          <p:cNvPr id="1130" name="Google Shape;1130;p42"/>
          <p:cNvPicPr preferRelativeResize="0"/>
          <p:nvPr/>
        </p:nvPicPr>
        <p:blipFill>
          <a:blip r:embed="rId3">
            <a:alphaModFix amt="28000"/>
          </a:blip>
          <a:stretch>
            <a:fillRect/>
          </a:stretch>
        </p:blipFill>
        <p:spPr>
          <a:xfrm rot="1373628" flipH="1">
            <a:off x="6045753" y="2326047"/>
            <a:ext cx="913601" cy="2053010"/>
          </a:xfrm>
          <a:prstGeom prst="rect">
            <a:avLst/>
          </a:prstGeom>
          <a:noFill/>
          <a:ln>
            <a:noFill/>
          </a:ln>
        </p:spPr>
      </p:pic>
      <p:sp>
        <p:nvSpPr>
          <p:cNvPr id="1131" name="Google Shape;1131;p42"/>
          <p:cNvSpPr/>
          <p:nvPr/>
        </p:nvSpPr>
        <p:spPr>
          <a:xfrm>
            <a:off x="6441027" y="3193176"/>
            <a:ext cx="344700" cy="10017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2"/>
          <p:cNvSpPr/>
          <p:nvPr/>
        </p:nvSpPr>
        <p:spPr>
          <a:xfrm rot="10794491">
            <a:off x="5160758" y="4205137"/>
            <a:ext cx="2621103" cy="1377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2"/>
          <p:cNvSpPr txBox="1"/>
          <p:nvPr/>
        </p:nvSpPr>
        <p:spPr>
          <a:xfrm>
            <a:off x="5847824" y="4122857"/>
            <a:ext cx="1489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lt1"/>
                </a:solidFill>
                <a:latin typeface="Lato"/>
                <a:ea typeface="Lato"/>
                <a:cs typeface="Lato"/>
                <a:sym typeface="Lato"/>
              </a:rPr>
              <a:t>Support Surface</a:t>
            </a:r>
            <a:endParaRPr sz="900">
              <a:solidFill>
                <a:schemeClr val="lt1"/>
              </a:solidFill>
              <a:latin typeface="Lato"/>
              <a:ea typeface="Lato"/>
              <a:cs typeface="Lato"/>
              <a:sym typeface="Lato"/>
            </a:endParaRPr>
          </a:p>
        </p:txBody>
      </p:sp>
      <p:sp>
        <p:nvSpPr>
          <p:cNvPr id="1134" name="Google Shape;1134;p42"/>
          <p:cNvSpPr/>
          <p:nvPr/>
        </p:nvSpPr>
        <p:spPr>
          <a:xfrm rot="1205929">
            <a:off x="6478974" y="3091764"/>
            <a:ext cx="329996" cy="98001"/>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2"/>
          <p:cNvSpPr txBox="1"/>
          <p:nvPr/>
        </p:nvSpPr>
        <p:spPr>
          <a:xfrm rot="1206258">
            <a:off x="6393633" y="3002745"/>
            <a:ext cx="521048" cy="2923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lt1"/>
                </a:solidFill>
                <a:latin typeface="Lato"/>
                <a:ea typeface="Lato"/>
                <a:cs typeface="Lato"/>
                <a:sym typeface="Lato"/>
              </a:rPr>
              <a:t>Harness</a:t>
            </a:r>
            <a:endParaRPr sz="700">
              <a:solidFill>
                <a:schemeClr val="lt1"/>
              </a:solidFill>
              <a:latin typeface="Lato"/>
              <a:ea typeface="Lato"/>
              <a:cs typeface="Lato"/>
              <a:sym typeface="Lato"/>
            </a:endParaRPr>
          </a:p>
        </p:txBody>
      </p:sp>
      <p:cxnSp>
        <p:nvCxnSpPr>
          <p:cNvPr id="1136" name="Google Shape;1136;p42"/>
          <p:cNvCxnSpPr/>
          <p:nvPr/>
        </p:nvCxnSpPr>
        <p:spPr>
          <a:xfrm>
            <a:off x="6798578" y="3189725"/>
            <a:ext cx="1500000" cy="1077300"/>
          </a:xfrm>
          <a:prstGeom prst="straightConnector1">
            <a:avLst/>
          </a:prstGeom>
          <a:noFill/>
          <a:ln w="9525" cap="flat" cmpd="sng">
            <a:solidFill>
              <a:schemeClr val="dk2"/>
            </a:solidFill>
            <a:prstDash val="solid"/>
            <a:round/>
            <a:headEnd type="none" w="med" len="med"/>
            <a:tailEnd type="none" w="med" len="med"/>
          </a:ln>
        </p:spPr>
      </p:cxnSp>
      <p:cxnSp>
        <p:nvCxnSpPr>
          <p:cNvPr id="1137" name="Google Shape;1137;p42"/>
          <p:cNvCxnSpPr/>
          <p:nvPr/>
        </p:nvCxnSpPr>
        <p:spPr>
          <a:xfrm flipH="1">
            <a:off x="4977349" y="3117607"/>
            <a:ext cx="1500000" cy="1074900"/>
          </a:xfrm>
          <a:prstGeom prst="straightConnector1">
            <a:avLst/>
          </a:prstGeom>
          <a:noFill/>
          <a:ln w="9525" cap="flat" cmpd="sng">
            <a:solidFill>
              <a:schemeClr val="dk2"/>
            </a:solidFill>
            <a:prstDash val="solid"/>
            <a:round/>
            <a:headEnd type="none" w="med" len="med"/>
            <a:tailEnd type="none" w="med" len="med"/>
          </a:ln>
        </p:spPr>
      </p:cxnSp>
      <p:cxnSp>
        <p:nvCxnSpPr>
          <p:cNvPr id="1138" name="Google Shape;1138;p42"/>
          <p:cNvCxnSpPr/>
          <p:nvPr/>
        </p:nvCxnSpPr>
        <p:spPr>
          <a:xfrm flipH="1">
            <a:off x="5576477" y="3484608"/>
            <a:ext cx="398100" cy="280800"/>
          </a:xfrm>
          <a:prstGeom prst="straightConnector1">
            <a:avLst/>
          </a:prstGeom>
          <a:noFill/>
          <a:ln w="9525" cap="flat" cmpd="sng">
            <a:solidFill>
              <a:schemeClr val="dk2"/>
            </a:solidFill>
            <a:prstDash val="solid"/>
            <a:round/>
            <a:headEnd type="none" w="med" len="med"/>
            <a:tailEnd type="triangle" w="med" len="med"/>
          </a:ln>
        </p:spPr>
      </p:cxnSp>
      <p:cxnSp>
        <p:nvCxnSpPr>
          <p:cNvPr id="1139" name="Google Shape;1139;p42"/>
          <p:cNvCxnSpPr/>
          <p:nvPr/>
        </p:nvCxnSpPr>
        <p:spPr>
          <a:xfrm>
            <a:off x="7182561" y="3465705"/>
            <a:ext cx="436800" cy="310800"/>
          </a:xfrm>
          <a:prstGeom prst="straightConnector1">
            <a:avLst/>
          </a:prstGeom>
          <a:noFill/>
          <a:ln w="9525" cap="flat" cmpd="sng">
            <a:solidFill>
              <a:schemeClr val="dk2"/>
            </a:solidFill>
            <a:prstDash val="solid"/>
            <a:round/>
            <a:headEnd type="none" w="med" len="med"/>
            <a:tailEnd type="triangle" w="med" len="med"/>
          </a:ln>
        </p:spPr>
      </p:cxnSp>
      <p:sp>
        <p:nvSpPr>
          <p:cNvPr id="1140" name="Google Shape;1140;p42"/>
          <p:cNvSpPr txBox="1"/>
          <p:nvPr/>
        </p:nvSpPr>
        <p:spPr>
          <a:xfrm>
            <a:off x="5519840" y="3321625"/>
            <a:ext cx="511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1</a:t>
            </a:r>
            <a:endParaRPr sz="1300" baseline="-25000">
              <a:latin typeface="Lato"/>
              <a:ea typeface="Lato"/>
              <a:cs typeface="Lato"/>
              <a:sym typeface="Lato"/>
            </a:endParaRPr>
          </a:p>
        </p:txBody>
      </p:sp>
      <p:sp>
        <p:nvSpPr>
          <p:cNvPr id="1141" name="Google Shape;1141;p42"/>
          <p:cNvSpPr txBox="1"/>
          <p:nvPr/>
        </p:nvSpPr>
        <p:spPr>
          <a:xfrm>
            <a:off x="7162554" y="3213571"/>
            <a:ext cx="511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2</a:t>
            </a:r>
            <a:endParaRPr sz="1300" baseline="-25000">
              <a:latin typeface="Lato"/>
              <a:ea typeface="Lato"/>
              <a:cs typeface="Lato"/>
              <a:sym typeface="Lato"/>
            </a:endParaRPr>
          </a:p>
        </p:txBody>
      </p:sp>
      <p:cxnSp>
        <p:nvCxnSpPr>
          <p:cNvPr id="1142" name="Google Shape;1142;p42"/>
          <p:cNvCxnSpPr/>
          <p:nvPr/>
        </p:nvCxnSpPr>
        <p:spPr>
          <a:xfrm>
            <a:off x="6608013" y="3201296"/>
            <a:ext cx="13200" cy="669300"/>
          </a:xfrm>
          <a:prstGeom prst="straightConnector1">
            <a:avLst/>
          </a:prstGeom>
          <a:noFill/>
          <a:ln w="19050" cap="flat" cmpd="sng">
            <a:solidFill>
              <a:srgbClr val="FF0000"/>
            </a:solidFill>
            <a:prstDash val="solid"/>
            <a:round/>
            <a:headEnd type="none" w="med" len="med"/>
            <a:tailEnd type="triangle" w="med" len="med"/>
          </a:ln>
        </p:spPr>
      </p:cxnSp>
      <p:cxnSp>
        <p:nvCxnSpPr>
          <p:cNvPr id="1143" name="Google Shape;1143;p42"/>
          <p:cNvCxnSpPr/>
          <p:nvPr/>
        </p:nvCxnSpPr>
        <p:spPr>
          <a:xfrm rot="10800000">
            <a:off x="4753299" y="4459054"/>
            <a:ext cx="336300" cy="0"/>
          </a:xfrm>
          <a:prstGeom prst="straightConnector1">
            <a:avLst/>
          </a:prstGeom>
          <a:noFill/>
          <a:ln w="9525" cap="flat" cmpd="sng">
            <a:solidFill>
              <a:schemeClr val="dk2"/>
            </a:solidFill>
            <a:prstDash val="solid"/>
            <a:round/>
            <a:headEnd type="none" w="med" len="med"/>
            <a:tailEnd type="none" w="med" len="med"/>
          </a:ln>
        </p:spPr>
      </p:cxnSp>
      <p:sp>
        <p:nvSpPr>
          <p:cNvPr id="1144" name="Google Shape;1144;p42"/>
          <p:cNvSpPr txBox="1"/>
          <p:nvPr/>
        </p:nvSpPr>
        <p:spPr>
          <a:xfrm>
            <a:off x="4749013" y="4386936"/>
            <a:ext cx="344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Lato"/>
                <a:ea typeface="Lato"/>
                <a:cs typeface="Lato"/>
                <a:sym typeface="Lato"/>
              </a:rPr>
              <a:t>dx</a:t>
            </a:r>
            <a:endParaRPr sz="500">
              <a:latin typeface="Lato"/>
              <a:ea typeface="Lato"/>
              <a:cs typeface="Lato"/>
              <a:sym typeface="Lato"/>
            </a:endParaRPr>
          </a:p>
        </p:txBody>
      </p:sp>
      <p:cxnSp>
        <p:nvCxnSpPr>
          <p:cNvPr id="1145" name="Google Shape;1145;p42"/>
          <p:cNvCxnSpPr/>
          <p:nvPr/>
        </p:nvCxnSpPr>
        <p:spPr>
          <a:xfrm rot="10800000">
            <a:off x="4753263" y="4421270"/>
            <a:ext cx="0" cy="40500"/>
          </a:xfrm>
          <a:prstGeom prst="straightConnector1">
            <a:avLst/>
          </a:prstGeom>
          <a:noFill/>
          <a:ln w="9525" cap="flat" cmpd="sng">
            <a:solidFill>
              <a:schemeClr val="dk2"/>
            </a:solidFill>
            <a:prstDash val="solid"/>
            <a:round/>
            <a:headEnd type="none" w="med" len="med"/>
            <a:tailEnd type="none" w="med" len="med"/>
          </a:ln>
        </p:spPr>
      </p:cxnSp>
      <p:cxnSp>
        <p:nvCxnSpPr>
          <p:cNvPr id="1146" name="Google Shape;1146;p42"/>
          <p:cNvCxnSpPr/>
          <p:nvPr/>
        </p:nvCxnSpPr>
        <p:spPr>
          <a:xfrm rot="10800000">
            <a:off x="5089599" y="4421270"/>
            <a:ext cx="0" cy="40500"/>
          </a:xfrm>
          <a:prstGeom prst="straightConnector1">
            <a:avLst/>
          </a:prstGeom>
          <a:noFill/>
          <a:ln w="9525" cap="flat" cmpd="sng">
            <a:solidFill>
              <a:schemeClr val="dk2"/>
            </a:solidFill>
            <a:prstDash val="solid"/>
            <a:round/>
            <a:headEnd type="none" w="med" len="med"/>
            <a:tailEnd type="none" w="med" len="med"/>
          </a:ln>
        </p:spPr>
      </p:cxnSp>
      <p:cxnSp>
        <p:nvCxnSpPr>
          <p:cNvPr id="1147" name="Google Shape;1147;p42"/>
          <p:cNvCxnSpPr/>
          <p:nvPr/>
        </p:nvCxnSpPr>
        <p:spPr>
          <a:xfrm>
            <a:off x="6617512" y="3189725"/>
            <a:ext cx="24900" cy="9300"/>
          </a:xfrm>
          <a:prstGeom prst="straightConnector1">
            <a:avLst/>
          </a:prstGeom>
          <a:noFill/>
          <a:ln w="9525" cap="flat" cmpd="sng">
            <a:solidFill>
              <a:schemeClr val="dk2"/>
            </a:solidFill>
            <a:prstDash val="solid"/>
            <a:round/>
            <a:headEnd type="none" w="med" len="med"/>
            <a:tailEnd type="none" w="med" len="med"/>
          </a:ln>
        </p:spPr>
      </p:cxnSp>
      <p:cxnSp>
        <p:nvCxnSpPr>
          <p:cNvPr id="1148" name="Google Shape;1148;p42"/>
          <p:cNvCxnSpPr/>
          <p:nvPr/>
        </p:nvCxnSpPr>
        <p:spPr>
          <a:xfrm>
            <a:off x="6111641" y="4198537"/>
            <a:ext cx="24900" cy="9300"/>
          </a:xfrm>
          <a:prstGeom prst="straightConnector1">
            <a:avLst/>
          </a:prstGeom>
          <a:noFill/>
          <a:ln w="9525" cap="flat" cmpd="sng">
            <a:solidFill>
              <a:schemeClr val="dk2"/>
            </a:solidFill>
            <a:prstDash val="solid"/>
            <a:round/>
            <a:headEnd type="none" w="med" len="med"/>
            <a:tailEnd type="none" w="med" len="med"/>
          </a:ln>
        </p:spPr>
      </p:cxnSp>
      <p:cxnSp>
        <p:nvCxnSpPr>
          <p:cNvPr id="1149" name="Google Shape;1149;p42"/>
          <p:cNvCxnSpPr/>
          <p:nvPr/>
        </p:nvCxnSpPr>
        <p:spPr>
          <a:xfrm>
            <a:off x="6612317" y="3200435"/>
            <a:ext cx="8700" cy="1001700"/>
          </a:xfrm>
          <a:prstGeom prst="straightConnector1">
            <a:avLst/>
          </a:prstGeom>
          <a:noFill/>
          <a:ln w="9525" cap="flat" cmpd="sng">
            <a:solidFill>
              <a:schemeClr val="dk2"/>
            </a:solidFill>
            <a:prstDash val="dash"/>
            <a:round/>
            <a:headEnd type="none" w="med" len="med"/>
            <a:tailEnd type="none" w="med" len="med"/>
          </a:ln>
        </p:spPr>
      </p:cxnSp>
      <p:sp>
        <p:nvSpPr>
          <p:cNvPr id="1150" name="Google Shape;1150;p42"/>
          <p:cNvSpPr/>
          <p:nvPr/>
        </p:nvSpPr>
        <p:spPr>
          <a:xfrm rot="9764841">
            <a:off x="6330728" y="2958601"/>
            <a:ext cx="404605" cy="405861"/>
          </a:xfrm>
          <a:prstGeom prst="arc">
            <a:avLst>
              <a:gd name="adj1" fmla="val 16200000"/>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2"/>
          <p:cNvSpPr/>
          <p:nvPr/>
        </p:nvSpPr>
        <p:spPr>
          <a:xfrm rot="3872199">
            <a:off x="6564431" y="3341789"/>
            <a:ext cx="34889" cy="35822"/>
          </a:xfrm>
          <a:prstGeom prst="triangle">
            <a:avLst>
              <a:gd name="adj" fmla="val 50000"/>
            </a:avLst>
          </a:prstGeom>
          <a:solidFill>
            <a:srgbClr val="222222"/>
          </a:solidFill>
          <a:ln w="9525" cap="flat" cmpd="sng">
            <a:solidFill>
              <a:srgbClr val="2222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2"/>
          <p:cNvSpPr/>
          <p:nvPr/>
        </p:nvSpPr>
        <p:spPr>
          <a:xfrm rot="6092292">
            <a:off x="6492931" y="3008676"/>
            <a:ext cx="383959" cy="333586"/>
          </a:xfrm>
          <a:prstGeom prst="arc">
            <a:avLst>
              <a:gd name="adj1" fmla="val 16200000"/>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2"/>
          <p:cNvSpPr/>
          <p:nvPr/>
        </p:nvSpPr>
        <p:spPr>
          <a:xfrm rot="-4091915">
            <a:off x="6618084" y="3340173"/>
            <a:ext cx="32311" cy="30072"/>
          </a:xfrm>
          <a:prstGeom prst="triangle">
            <a:avLst>
              <a:gd name="adj" fmla="val 50000"/>
            </a:avLst>
          </a:prstGeom>
          <a:solidFill>
            <a:srgbClr val="222222"/>
          </a:solidFill>
          <a:ln w="9525" cap="flat" cmpd="sng">
            <a:solidFill>
              <a:srgbClr val="2222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2"/>
          <p:cNvSpPr txBox="1"/>
          <p:nvPr/>
        </p:nvSpPr>
        <p:spPr>
          <a:xfrm>
            <a:off x="6221144" y="3209964"/>
            <a:ext cx="33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𝛂</a:t>
            </a:r>
            <a:endParaRPr sz="1200">
              <a:latin typeface="Lato"/>
              <a:ea typeface="Lato"/>
              <a:cs typeface="Lato"/>
              <a:sym typeface="Lato"/>
            </a:endParaRPr>
          </a:p>
        </p:txBody>
      </p:sp>
      <p:sp>
        <p:nvSpPr>
          <p:cNvPr id="1155" name="Google Shape;1155;p42"/>
          <p:cNvSpPr txBox="1"/>
          <p:nvPr/>
        </p:nvSpPr>
        <p:spPr>
          <a:xfrm>
            <a:off x="6681361" y="3214506"/>
            <a:ext cx="33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𝜷</a:t>
            </a:r>
            <a:endParaRPr sz="1300">
              <a:latin typeface="Lato"/>
              <a:ea typeface="Lato"/>
              <a:cs typeface="Lato"/>
              <a:sym typeface="Lato"/>
            </a:endParaRPr>
          </a:p>
        </p:txBody>
      </p:sp>
      <p:cxnSp>
        <p:nvCxnSpPr>
          <p:cNvPr id="1156" name="Google Shape;1156;p42"/>
          <p:cNvCxnSpPr/>
          <p:nvPr/>
        </p:nvCxnSpPr>
        <p:spPr>
          <a:xfrm flipH="1">
            <a:off x="6138488" y="4391189"/>
            <a:ext cx="450900" cy="300"/>
          </a:xfrm>
          <a:prstGeom prst="straightConnector1">
            <a:avLst/>
          </a:prstGeom>
          <a:noFill/>
          <a:ln w="9525" cap="flat" cmpd="sng">
            <a:solidFill>
              <a:schemeClr val="dk2"/>
            </a:solidFill>
            <a:prstDash val="solid"/>
            <a:round/>
            <a:headEnd type="none" w="med" len="med"/>
            <a:tailEnd type="none" w="med" len="med"/>
          </a:ln>
        </p:spPr>
      </p:cxnSp>
      <p:cxnSp>
        <p:nvCxnSpPr>
          <p:cNvPr id="1157" name="Google Shape;1157;p42"/>
          <p:cNvCxnSpPr/>
          <p:nvPr/>
        </p:nvCxnSpPr>
        <p:spPr>
          <a:xfrm rot="10800000">
            <a:off x="6136526" y="4353561"/>
            <a:ext cx="0" cy="40500"/>
          </a:xfrm>
          <a:prstGeom prst="straightConnector1">
            <a:avLst/>
          </a:prstGeom>
          <a:noFill/>
          <a:ln w="9525" cap="flat" cmpd="sng">
            <a:solidFill>
              <a:schemeClr val="dk2"/>
            </a:solidFill>
            <a:prstDash val="solid"/>
            <a:round/>
            <a:headEnd type="none" w="med" len="med"/>
            <a:tailEnd type="none" w="med" len="med"/>
          </a:ln>
        </p:spPr>
      </p:cxnSp>
      <p:cxnSp>
        <p:nvCxnSpPr>
          <p:cNvPr id="1158" name="Google Shape;1158;p42"/>
          <p:cNvCxnSpPr/>
          <p:nvPr/>
        </p:nvCxnSpPr>
        <p:spPr>
          <a:xfrm rot="10800000">
            <a:off x="6589388" y="4353405"/>
            <a:ext cx="0" cy="40500"/>
          </a:xfrm>
          <a:prstGeom prst="straightConnector1">
            <a:avLst/>
          </a:prstGeom>
          <a:noFill/>
          <a:ln w="9525" cap="flat" cmpd="sng">
            <a:solidFill>
              <a:schemeClr val="dk2"/>
            </a:solidFill>
            <a:prstDash val="solid"/>
            <a:round/>
            <a:headEnd type="none" w="med" len="med"/>
            <a:tailEnd type="none" w="med" len="med"/>
          </a:ln>
        </p:spPr>
      </p:cxnSp>
      <p:sp>
        <p:nvSpPr>
          <p:cNvPr id="1159" name="Google Shape;1159;p42"/>
          <p:cNvSpPr txBox="1"/>
          <p:nvPr/>
        </p:nvSpPr>
        <p:spPr>
          <a:xfrm>
            <a:off x="6102645" y="4319093"/>
            <a:ext cx="4971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Lato"/>
                <a:ea typeface="Lato"/>
                <a:cs typeface="Lato"/>
                <a:sym typeface="Lato"/>
              </a:rPr>
              <a:t>dx</a:t>
            </a:r>
            <a:endParaRPr sz="500">
              <a:latin typeface="Lato"/>
              <a:ea typeface="Lato"/>
              <a:cs typeface="Lato"/>
              <a:sym typeface="Lato"/>
            </a:endParaRPr>
          </a:p>
        </p:txBody>
      </p:sp>
      <p:sp>
        <p:nvSpPr>
          <p:cNvPr id="1160" name="Google Shape;1160;p42"/>
          <p:cNvSpPr txBox="1"/>
          <p:nvPr/>
        </p:nvSpPr>
        <p:spPr>
          <a:xfrm>
            <a:off x="6363666" y="3979024"/>
            <a:ext cx="344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±2°</a:t>
            </a:r>
            <a:endParaRPr sz="800">
              <a:latin typeface="Lato"/>
              <a:ea typeface="Lato"/>
              <a:cs typeface="Lato"/>
              <a:sym typeface="Lato"/>
            </a:endParaRPr>
          </a:p>
        </p:txBody>
      </p:sp>
      <p:sp>
        <p:nvSpPr>
          <p:cNvPr id="1161" name="Google Shape;1161;p42"/>
          <p:cNvSpPr/>
          <p:nvPr/>
        </p:nvSpPr>
        <p:spPr>
          <a:xfrm>
            <a:off x="4528262" y="4151301"/>
            <a:ext cx="674255" cy="239882"/>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1162" name="Google Shape;1162;p42"/>
          <p:cNvSpPr/>
          <p:nvPr/>
        </p:nvSpPr>
        <p:spPr>
          <a:xfrm>
            <a:off x="4593586" y="4198709"/>
            <a:ext cx="543614" cy="22274"/>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1163" name="Google Shape;1163;p42"/>
          <p:cNvSpPr/>
          <p:nvPr/>
        </p:nvSpPr>
        <p:spPr>
          <a:xfrm>
            <a:off x="4920212" y="4153803"/>
            <a:ext cx="207300" cy="852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64" name="Google Shape;1164;p42"/>
          <p:cNvCxnSpPr/>
          <p:nvPr/>
        </p:nvCxnSpPr>
        <p:spPr>
          <a:xfrm flipH="1">
            <a:off x="4891071" y="4199377"/>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65" name="Google Shape;1165;p42"/>
          <p:cNvCxnSpPr/>
          <p:nvPr/>
        </p:nvCxnSpPr>
        <p:spPr>
          <a:xfrm flipH="1">
            <a:off x="4870367" y="4199377"/>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66" name="Google Shape;1166;p42"/>
          <p:cNvCxnSpPr/>
          <p:nvPr/>
        </p:nvCxnSpPr>
        <p:spPr>
          <a:xfrm flipH="1">
            <a:off x="4846251" y="4199377"/>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67" name="Google Shape;1167;p42"/>
          <p:cNvCxnSpPr/>
          <p:nvPr/>
        </p:nvCxnSpPr>
        <p:spPr>
          <a:xfrm flipH="1">
            <a:off x="4826478" y="4199382"/>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68" name="Google Shape;1168;p42"/>
          <p:cNvCxnSpPr/>
          <p:nvPr/>
        </p:nvCxnSpPr>
        <p:spPr>
          <a:xfrm flipH="1">
            <a:off x="4806706" y="4199382"/>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69" name="Google Shape;1169;p42"/>
          <p:cNvCxnSpPr/>
          <p:nvPr/>
        </p:nvCxnSpPr>
        <p:spPr>
          <a:xfrm flipH="1">
            <a:off x="4786934" y="4199382"/>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70" name="Google Shape;1170;p42"/>
          <p:cNvCxnSpPr/>
          <p:nvPr/>
        </p:nvCxnSpPr>
        <p:spPr>
          <a:xfrm flipH="1">
            <a:off x="4694188" y="4199355"/>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71" name="Google Shape;1171;p42"/>
          <p:cNvCxnSpPr/>
          <p:nvPr/>
        </p:nvCxnSpPr>
        <p:spPr>
          <a:xfrm flipH="1">
            <a:off x="4715714" y="4199349"/>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72" name="Google Shape;1172;p42"/>
          <p:cNvCxnSpPr/>
          <p:nvPr/>
        </p:nvCxnSpPr>
        <p:spPr>
          <a:xfrm flipH="1">
            <a:off x="4737659" y="4199365"/>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73" name="Google Shape;1173;p42"/>
          <p:cNvCxnSpPr/>
          <p:nvPr/>
        </p:nvCxnSpPr>
        <p:spPr>
          <a:xfrm flipH="1">
            <a:off x="4757845" y="4199365"/>
            <a:ext cx="12900" cy="21000"/>
          </a:xfrm>
          <a:prstGeom prst="straightConnector1">
            <a:avLst/>
          </a:prstGeom>
          <a:noFill/>
          <a:ln w="9525" cap="flat" cmpd="sng">
            <a:solidFill>
              <a:schemeClr val="dk2"/>
            </a:solidFill>
            <a:prstDash val="solid"/>
            <a:round/>
            <a:headEnd type="none" w="med" len="med"/>
            <a:tailEnd type="none" w="med" len="med"/>
          </a:ln>
        </p:spPr>
      </p:cxnSp>
      <p:sp>
        <p:nvSpPr>
          <p:cNvPr id="1174" name="Google Shape;1174;p42"/>
          <p:cNvSpPr/>
          <p:nvPr/>
        </p:nvSpPr>
        <p:spPr>
          <a:xfrm>
            <a:off x="7747472" y="4189041"/>
            <a:ext cx="674255" cy="239882"/>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1175" name="Google Shape;1175;p42"/>
          <p:cNvSpPr/>
          <p:nvPr/>
        </p:nvSpPr>
        <p:spPr>
          <a:xfrm>
            <a:off x="7812795" y="4236449"/>
            <a:ext cx="543614" cy="22274"/>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1176" name="Google Shape;1176;p42"/>
          <p:cNvSpPr/>
          <p:nvPr/>
        </p:nvSpPr>
        <p:spPr>
          <a:xfrm>
            <a:off x="8139422" y="4191542"/>
            <a:ext cx="207300" cy="852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77" name="Google Shape;1177;p42"/>
          <p:cNvCxnSpPr/>
          <p:nvPr/>
        </p:nvCxnSpPr>
        <p:spPr>
          <a:xfrm flipH="1">
            <a:off x="8110280" y="4237117"/>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78" name="Google Shape;1178;p42"/>
          <p:cNvCxnSpPr/>
          <p:nvPr/>
        </p:nvCxnSpPr>
        <p:spPr>
          <a:xfrm flipH="1">
            <a:off x="8089577" y="4237117"/>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79" name="Google Shape;1179;p42"/>
          <p:cNvCxnSpPr/>
          <p:nvPr/>
        </p:nvCxnSpPr>
        <p:spPr>
          <a:xfrm flipH="1">
            <a:off x="8065461" y="4237117"/>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80" name="Google Shape;1180;p42"/>
          <p:cNvCxnSpPr/>
          <p:nvPr/>
        </p:nvCxnSpPr>
        <p:spPr>
          <a:xfrm flipH="1">
            <a:off x="8045688" y="4237122"/>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81" name="Google Shape;1181;p42"/>
          <p:cNvCxnSpPr/>
          <p:nvPr/>
        </p:nvCxnSpPr>
        <p:spPr>
          <a:xfrm flipH="1">
            <a:off x="8025916" y="4237122"/>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82" name="Google Shape;1182;p42"/>
          <p:cNvCxnSpPr/>
          <p:nvPr/>
        </p:nvCxnSpPr>
        <p:spPr>
          <a:xfrm flipH="1">
            <a:off x="8006143" y="4237122"/>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83" name="Google Shape;1183;p42"/>
          <p:cNvCxnSpPr/>
          <p:nvPr/>
        </p:nvCxnSpPr>
        <p:spPr>
          <a:xfrm flipH="1">
            <a:off x="7913398" y="4237094"/>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84" name="Google Shape;1184;p42"/>
          <p:cNvCxnSpPr/>
          <p:nvPr/>
        </p:nvCxnSpPr>
        <p:spPr>
          <a:xfrm flipH="1">
            <a:off x="7889281" y="4237094"/>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85" name="Google Shape;1185;p42"/>
          <p:cNvCxnSpPr/>
          <p:nvPr/>
        </p:nvCxnSpPr>
        <p:spPr>
          <a:xfrm flipH="1">
            <a:off x="7869509" y="4237100"/>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86" name="Google Shape;1186;p42"/>
          <p:cNvCxnSpPr/>
          <p:nvPr/>
        </p:nvCxnSpPr>
        <p:spPr>
          <a:xfrm flipH="1">
            <a:off x="7849736" y="4237100"/>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87" name="Google Shape;1187;p42"/>
          <p:cNvCxnSpPr/>
          <p:nvPr/>
        </p:nvCxnSpPr>
        <p:spPr>
          <a:xfrm flipH="1">
            <a:off x="7829964" y="4237100"/>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88" name="Google Shape;1188;p42"/>
          <p:cNvCxnSpPr/>
          <p:nvPr/>
        </p:nvCxnSpPr>
        <p:spPr>
          <a:xfrm flipH="1">
            <a:off x="7934924" y="4237089"/>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89" name="Google Shape;1189;p42"/>
          <p:cNvCxnSpPr/>
          <p:nvPr/>
        </p:nvCxnSpPr>
        <p:spPr>
          <a:xfrm flipH="1">
            <a:off x="7956869" y="4237105"/>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90" name="Google Shape;1190;p42"/>
          <p:cNvCxnSpPr/>
          <p:nvPr/>
        </p:nvCxnSpPr>
        <p:spPr>
          <a:xfrm flipH="1">
            <a:off x="7977055" y="4237105"/>
            <a:ext cx="12900" cy="21000"/>
          </a:xfrm>
          <a:prstGeom prst="straightConnector1">
            <a:avLst/>
          </a:prstGeom>
          <a:noFill/>
          <a:ln w="9525" cap="flat" cmpd="sng">
            <a:solidFill>
              <a:schemeClr val="dk2"/>
            </a:solidFill>
            <a:prstDash val="solid"/>
            <a:round/>
            <a:headEnd type="none" w="med" len="med"/>
            <a:tailEnd type="none" w="med" len="med"/>
          </a:ln>
        </p:spPr>
      </p:cxnSp>
      <p:cxnSp>
        <p:nvCxnSpPr>
          <p:cNvPr id="1191" name="Google Shape;1191;p42"/>
          <p:cNvCxnSpPr/>
          <p:nvPr/>
        </p:nvCxnSpPr>
        <p:spPr>
          <a:xfrm rot="10800000">
            <a:off x="8023324" y="4528611"/>
            <a:ext cx="336300" cy="0"/>
          </a:xfrm>
          <a:prstGeom prst="straightConnector1">
            <a:avLst/>
          </a:prstGeom>
          <a:noFill/>
          <a:ln w="9525" cap="flat" cmpd="sng">
            <a:solidFill>
              <a:schemeClr val="dk2"/>
            </a:solidFill>
            <a:prstDash val="solid"/>
            <a:round/>
            <a:headEnd type="none" w="med" len="med"/>
            <a:tailEnd type="none" w="med" len="med"/>
          </a:ln>
        </p:spPr>
      </p:cxnSp>
      <p:sp>
        <p:nvSpPr>
          <p:cNvPr id="1192" name="Google Shape;1192;p42"/>
          <p:cNvSpPr txBox="1"/>
          <p:nvPr/>
        </p:nvSpPr>
        <p:spPr>
          <a:xfrm>
            <a:off x="8019038" y="4456493"/>
            <a:ext cx="344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Lato"/>
                <a:ea typeface="Lato"/>
                <a:cs typeface="Lato"/>
                <a:sym typeface="Lato"/>
              </a:rPr>
              <a:t>dx</a:t>
            </a:r>
            <a:endParaRPr sz="500">
              <a:latin typeface="Lato"/>
              <a:ea typeface="Lato"/>
              <a:cs typeface="Lato"/>
              <a:sym typeface="Lato"/>
            </a:endParaRPr>
          </a:p>
        </p:txBody>
      </p:sp>
      <p:cxnSp>
        <p:nvCxnSpPr>
          <p:cNvPr id="1193" name="Google Shape;1193;p42"/>
          <p:cNvCxnSpPr/>
          <p:nvPr/>
        </p:nvCxnSpPr>
        <p:spPr>
          <a:xfrm rot="10800000">
            <a:off x="8023287" y="4490827"/>
            <a:ext cx="0" cy="40500"/>
          </a:xfrm>
          <a:prstGeom prst="straightConnector1">
            <a:avLst/>
          </a:prstGeom>
          <a:noFill/>
          <a:ln w="9525" cap="flat" cmpd="sng">
            <a:solidFill>
              <a:schemeClr val="dk2"/>
            </a:solidFill>
            <a:prstDash val="solid"/>
            <a:round/>
            <a:headEnd type="none" w="med" len="med"/>
            <a:tailEnd type="none" w="med" len="med"/>
          </a:ln>
        </p:spPr>
      </p:cxnSp>
      <p:sp>
        <p:nvSpPr>
          <p:cNvPr id="1194" name="Google Shape;1194;p42"/>
          <p:cNvSpPr/>
          <p:nvPr/>
        </p:nvSpPr>
        <p:spPr>
          <a:xfrm>
            <a:off x="4962242" y="4084683"/>
            <a:ext cx="123227" cy="51856"/>
          </a:xfrm>
          <a:custGeom>
            <a:avLst/>
            <a:gdLst/>
            <a:ahLst/>
            <a:cxnLst/>
            <a:rect l="l" t="t" r="r" b="b"/>
            <a:pathLst>
              <a:path w="5041" h="3625" extrusionOk="0">
                <a:moveTo>
                  <a:pt x="0" y="3625"/>
                </a:moveTo>
                <a:lnTo>
                  <a:pt x="2549" y="3625"/>
                </a:lnTo>
                <a:lnTo>
                  <a:pt x="4815" y="680"/>
                </a:lnTo>
                <a:lnTo>
                  <a:pt x="5041" y="0"/>
                </a:lnTo>
              </a:path>
            </a:pathLst>
          </a:custGeom>
          <a:noFill/>
          <a:ln w="28575" cap="flat" cmpd="sng">
            <a:solidFill>
              <a:srgbClr val="FF00FF"/>
            </a:solidFill>
            <a:prstDash val="solid"/>
            <a:round/>
            <a:headEnd type="none" w="med" len="med"/>
            <a:tailEnd type="none" w="med" len="med"/>
          </a:ln>
        </p:spPr>
      </p:sp>
      <p:sp>
        <p:nvSpPr>
          <p:cNvPr id="1195" name="Google Shape;1195;p42"/>
          <p:cNvSpPr/>
          <p:nvPr/>
        </p:nvSpPr>
        <p:spPr>
          <a:xfrm flipH="1">
            <a:off x="8132919" y="4122868"/>
            <a:ext cx="135237" cy="51856"/>
          </a:xfrm>
          <a:custGeom>
            <a:avLst/>
            <a:gdLst/>
            <a:ahLst/>
            <a:cxnLst/>
            <a:rect l="l" t="t" r="r" b="b"/>
            <a:pathLst>
              <a:path w="5041" h="3625" extrusionOk="0">
                <a:moveTo>
                  <a:pt x="0" y="3625"/>
                </a:moveTo>
                <a:lnTo>
                  <a:pt x="2549" y="3625"/>
                </a:lnTo>
                <a:lnTo>
                  <a:pt x="4815" y="680"/>
                </a:lnTo>
                <a:lnTo>
                  <a:pt x="5041" y="0"/>
                </a:lnTo>
              </a:path>
            </a:pathLst>
          </a:custGeom>
          <a:noFill/>
          <a:ln w="28575" cap="flat" cmpd="sng">
            <a:solidFill>
              <a:srgbClr val="FF00FF"/>
            </a:solidFill>
            <a:prstDash val="solid"/>
            <a:round/>
            <a:headEnd type="none" w="med" len="med"/>
            <a:tailEnd type="none" w="med" len="med"/>
          </a:ln>
        </p:spPr>
      </p:sp>
      <p:pic>
        <p:nvPicPr>
          <p:cNvPr id="1196" name="Google Shape;1196;p42"/>
          <p:cNvPicPr preferRelativeResize="0"/>
          <p:nvPr/>
        </p:nvPicPr>
        <p:blipFill>
          <a:blip r:embed="rId4">
            <a:alphaModFix/>
          </a:blip>
          <a:stretch>
            <a:fillRect/>
          </a:stretch>
        </p:blipFill>
        <p:spPr>
          <a:xfrm>
            <a:off x="524088" y="1824813"/>
            <a:ext cx="3652151" cy="2739113"/>
          </a:xfrm>
          <a:prstGeom prst="rect">
            <a:avLst/>
          </a:prstGeom>
          <a:noFill/>
          <a:ln>
            <a:noFill/>
          </a:ln>
        </p:spPr>
      </p:pic>
      <p:sp>
        <p:nvSpPr>
          <p:cNvPr id="1197" name="Google Shape;1197;p42"/>
          <p:cNvSpPr/>
          <p:nvPr/>
        </p:nvSpPr>
        <p:spPr>
          <a:xfrm>
            <a:off x="5261250" y="2130275"/>
            <a:ext cx="3006900" cy="9204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8" name="Google Shape;1198;p42"/>
          <p:cNvPicPr preferRelativeResize="0"/>
          <p:nvPr/>
        </p:nvPicPr>
        <p:blipFill rotWithShape="1">
          <a:blip r:embed="rId5">
            <a:alphaModFix/>
          </a:blip>
          <a:srcRect r="60877"/>
          <a:stretch/>
        </p:blipFill>
        <p:spPr>
          <a:xfrm>
            <a:off x="6661053" y="1729408"/>
            <a:ext cx="207300" cy="367817"/>
          </a:xfrm>
          <a:prstGeom prst="rect">
            <a:avLst/>
          </a:prstGeom>
          <a:noFill/>
          <a:ln>
            <a:noFill/>
          </a:ln>
        </p:spPr>
      </p:pic>
      <p:sp>
        <p:nvSpPr>
          <p:cNvPr id="1199" name="Google Shape;1199;p4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43"/>
          <p:cNvSpPr/>
          <p:nvPr/>
        </p:nvSpPr>
        <p:spPr>
          <a:xfrm>
            <a:off x="1116550" y="2395675"/>
            <a:ext cx="6773700" cy="20967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1200"/>
              </a:spcAft>
              <a:buNone/>
            </a:pPr>
            <a:r>
              <a:rPr lang="en" sz="1600" b="1">
                <a:solidFill>
                  <a:srgbClr val="1A1A1A"/>
                </a:solidFill>
                <a:latin typeface="Lato"/>
                <a:ea typeface="Lato"/>
                <a:cs typeface="Lato"/>
                <a:sym typeface="Lato"/>
              </a:rPr>
              <a:t>Factors that Affect Angle deviation</a:t>
            </a:r>
            <a:endParaRPr sz="1600" b="1">
              <a:solidFill>
                <a:srgbClr val="1A1A1A"/>
              </a:solidFill>
              <a:latin typeface="Lato"/>
              <a:ea typeface="Lato"/>
              <a:cs typeface="Lato"/>
              <a:sym typeface="Lato"/>
            </a:endParaRPr>
          </a:p>
        </p:txBody>
      </p:sp>
      <p:sp>
        <p:nvSpPr>
          <p:cNvPr id="1205" name="Google Shape;1205;p43"/>
          <p:cNvSpPr/>
          <p:nvPr/>
        </p:nvSpPr>
        <p:spPr>
          <a:xfrm>
            <a:off x="1319925" y="2906875"/>
            <a:ext cx="1813200" cy="130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300">
                <a:latin typeface="Lato"/>
                <a:ea typeface="Lato"/>
                <a:cs typeface="Lato"/>
                <a:sym typeface="Lato"/>
              </a:rPr>
              <a:t>Sensor Accuracy</a:t>
            </a:r>
            <a:endParaRPr sz="1300">
              <a:latin typeface="Lato"/>
              <a:ea typeface="Lato"/>
              <a:cs typeface="Lato"/>
              <a:sym typeface="Lato"/>
            </a:endParaRPr>
          </a:p>
        </p:txBody>
      </p:sp>
      <p:sp>
        <p:nvSpPr>
          <p:cNvPr id="1206" name="Google Shape;1206;p43"/>
          <p:cNvSpPr/>
          <p:nvPr/>
        </p:nvSpPr>
        <p:spPr>
          <a:xfrm>
            <a:off x="3608800" y="2906875"/>
            <a:ext cx="1813200" cy="15024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300">
                <a:latin typeface="Lato"/>
                <a:ea typeface="Lato"/>
                <a:cs typeface="Lato"/>
                <a:sym typeface="Lato"/>
              </a:rPr>
              <a:t>Time Delay</a:t>
            </a:r>
            <a:endParaRPr sz="1300">
              <a:latin typeface="Lato"/>
              <a:ea typeface="Lato"/>
              <a:cs typeface="Lato"/>
              <a:sym typeface="Lato"/>
            </a:endParaRPr>
          </a:p>
        </p:txBody>
      </p:sp>
      <p:sp>
        <p:nvSpPr>
          <p:cNvPr id="1207" name="Google Shape;1207;p43"/>
          <p:cNvSpPr/>
          <p:nvPr/>
        </p:nvSpPr>
        <p:spPr>
          <a:xfrm>
            <a:off x="1430925" y="3330100"/>
            <a:ext cx="1591200" cy="3648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ato"/>
                <a:ea typeface="Lato"/>
                <a:cs typeface="Lato"/>
                <a:sym typeface="Lato"/>
              </a:rPr>
              <a:t>Tension Measurement Accuracy</a:t>
            </a:r>
            <a:endParaRPr sz="900">
              <a:latin typeface="Lato"/>
              <a:ea typeface="Lato"/>
              <a:cs typeface="Lato"/>
              <a:sym typeface="Lato"/>
            </a:endParaRPr>
          </a:p>
        </p:txBody>
      </p:sp>
      <p:sp>
        <p:nvSpPr>
          <p:cNvPr id="1208" name="Google Shape;1208;p43"/>
          <p:cNvSpPr/>
          <p:nvPr/>
        </p:nvSpPr>
        <p:spPr>
          <a:xfrm>
            <a:off x="1430925" y="3784575"/>
            <a:ext cx="1591200" cy="2664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ato"/>
                <a:ea typeface="Lato"/>
                <a:cs typeface="Lato"/>
                <a:sym typeface="Lato"/>
              </a:rPr>
              <a:t>Angle Sensor Accuracy</a:t>
            </a:r>
            <a:endParaRPr sz="900">
              <a:latin typeface="Lato"/>
              <a:ea typeface="Lato"/>
              <a:cs typeface="Lato"/>
              <a:sym typeface="Lato"/>
            </a:endParaRPr>
          </a:p>
        </p:txBody>
      </p:sp>
      <p:sp>
        <p:nvSpPr>
          <p:cNvPr id="1209" name="Google Shape;1209;p43"/>
          <p:cNvSpPr/>
          <p:nvPr/>
        </p:nvSpPr>
        <p:spPr>
          <a:xfrm>
            <a:off x="3719800" y="3330100"/>
            <a:ext cx="1591200" cy="191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ato"/>
                <a:ea typeface="Lato"/>
                <a:cs typeface="Lato"/>
                <a:sym typeface="Lato"/>
              </a:rPr>
              <a:t>Computational Time</a:t>
            </a:r>
            <a:endParaRPr sz="900">
              <a:latin typeface="Lato"/>
              <a:ea typeface="Lato"/>
              <a:cs typeface="Lato"/>
              <a:sym typeface="Lato"/>
            </a:endParaRPr>
          </a:p>
        </p:txBody>
      </p:sp>
      <p:sp>
        <p:nvSpPr>
          <p:cNvPr id="1210" name="Google Shape;1210;p43"/>
          <p:cNvSpPr/>
          <p:nvPr/>
        </p:nvSpPr>
        <p:spPr>
          <a:xfrm>
            <a:off x="3721600" y="3593475"/>
            <a:ext cx="1591200" cy="191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ato"/>
                <a:ea typeface="Lato"/>
                <a:cs typeface="Lato"/>
                <a:sym typeface="Lato"/>
              </a:rPr>
              <a:t>Sensor Response Time</a:t>
            </a:r>
            <a:endParaRPr sz="900">
              <a:latin typeface="Lato"/>
              <a:ea typeface="Lato"/>
              <a:cs typeface="Lato"/>
              <a:sym typeface="Lato"/>
            </a:endParaRPr>
          </a:p>
        </p:txBody>
      </p:sp>
      <p:sp>
        <p:nvSpPr>
          <p:cNvPr id="1211" name="Google Shape;1211;p43"/>
          <p:cNvSpPr/>
          <p:nvPr/>
        </p:nvSpPr>
        <p:spPr>
          <a:xfrm>
            <a:off x="3721600" y="3856850"/>
            <a:ext cx="1563600" cy="191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ato"/>
                <a:ea typeface="Lato"/>
                <a:cs typeface="Lato"/>
                <a:sym typeface="Lato"/>
              </a:rPr>
              <a:t>Actuator Movement Time</a:t>
            </a:r>
            <a:endParaRPr sz="900">
              <a:latin typeface="Lato"/>
              <a:ea typeface="Lato"/>
              <a:cs typeface="Lato"/>
              <a:sym typeface="Lato"/>
            </a:endParaRPr>
          </a:p>
        </p:txBody>
      </p:sp>
      <p:sp>
        <p:nvSpPr>
          <p:cNvPr id="1212" name="Google Shape;1212;p43"/>
          <p:cNvSpPr/>
          <p:nvPr/>
        </p:nvSpPr>
        <p:spPr>
          <a:xfrm>
            <a:off x="3721600" y="4120225"/>
            <a:ext cx="1591200" cy="191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ato"/>
                <a:ea typeface="Lato"/>
                <a:cs typeface="Lato"/>
                <a:sym typeface="Lato"/>
              </a:rPr>
              <a:t>Inertial Delay</a:t>
            </a:r>
            <a:endParaRPr sz="900">
              <a:latin typeface="Lato"/>
              <a:ea typeface="Lato"/>
              <a:cs typeface="Lato"/>
              <a:sym typeface="Lato"/>
            </a:endParaRPr>
          </a:p>
        </p:txBody>
      </p:sp>
      <p:sp>
        <p:nvSpPr>
          <p:cNvPr id="1213" name="Google Shape;1213;p43"/>
          <p:cNvSpPr/>
          <p:nvPr/>
        </p:nvSpPr>
        <p:spPr>
          <a:xfrm>
            <a:off x="5699975" y="2906875"/>
            <a:ext cx="1986600" cy="130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300">
                <a:latin typeface="Lato"/>
                <a:ea typeface="Lato"/>
                <a:cs typeface="Lato"/>
                <a:sym typeface="Lato"/>
              </a:rPr>
              <a:t>Movement Accuracy</a:t>
            </a:r>
            <a:endParaRPr sz="1300">
              <a:latin typeface="Lato"/>
              <a:ea typeface="Lato"/>
              <a:cs typeface="Lato"/>
              <a:sym typeface="Lato"/>
            </a:endParaRPr>
          </a:p>
        </p:txBody>
      </p:sp>
      <p:sp>
        <p:nvSpPr>
          <p:cNvPr id="1214" name="Google Shape;1214;p43"/>
          <p:cNvSpPr/>
          <p:nvPr/>
        </p:nvSpPr>
        <p:spPr>
          <a:xfrm>
            <a:off x="5897675" y="3379300"/>
            <a:ext cx="1591200" cy="2664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ato"/>
                <a:ea typeface="Lato"/>
                <a:cs typeface="Lato"/>
                <a:sym typeface="Lato"/>
              </a:rPr>
              <a:t>Tension Motor Accuracy</a:t>
            </a:r>
            <a:endParaRPr sz="900">
              <a:latin typeface="Lato"/>
              <a:ea typeface="Lato"/>
              <a:cs typeface="Lato"/>
              <a:sym typeface="Lato"/>
            </a:endParaRPr>
          </a:p>
        </p:txBody>
      </p:sp>
      <p:sp>
        <p:nvSpPr>
          <p:cNvPr id="1215" name="Google Shape;1215;p43"/>
          <p:cNvSpPr/>
          <p:nvPr/>
        </p:nvSpPr>
        <p:spPr>
          <a:xfrm>
            <a:off x="5897675" y="3784575"/>
            <a:ext cx="1591200" cy="2664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ato"/>
                <a:ea typeface="Lato"/>
                <a:cs typeface="Lato"/>
                <a:sym typeface="Lato"/>
              </a:rPr>
              <a:t>Actuator Accuracy</a:t>
            </a:r>
            <a:endParaRPr sz="900">
              <a:latin typeface="Lato"/>
              <a:ea typeface="Lato"/>
              <a:cs typeface="Lato"/>
              <a:sym typeface="Lato"/>
            </a:endParaRPr>
          </a:p>
        </p:txBody>
      </p:sp>
      <p:sp>
        <p:nvSpPr>
          <p:cNvPr id="1216" name="Google Shape;1216;p43"/>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Feasibility Study 2 - (F2) Gravity Vector Deviation</a:t>
            </a:r>
            <a:endParaRPr sz="2400"/>
          </a:p>
        </p:txBody>
      </p:sp>
      <p:sp>
        <p:nvSpPr>
          <p:cNvPr id="1217" name="Google Shape;1217;p43"/>
          <p:cNvSpPr txBox="1"/>
          <p:nvPr/>
        </p:nvSpPr>
        <p:spPr>
          <a:xfrm>
            <a:off x="727600" y="1398725"/>
            <a:ext cx="76887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i="1">
                <a:solidFill>
                  <a:srgbClr val="595959"/>
                </a:solidFill>
                <a:latin typeface="Lato"/>
                <a:ea typeface="Lato"/>
                <a:cs typeface="Lato"/>
                <a:sym typeface="Lato"/>
              </a:rPr>
              <a:t>“The device shall generate a gravity vector that does not deviate greater than an angle of 2 degrees from the true perpendicular to the support surface &amp; Angle Measurement.”</a:t>
            </a:r>
            <a:endParaRPr sz="1300" i="1">
              <a:solidFill>
                <a:srgbClr val="595959"/>
              </a:solidFill>
              <a:latin typeface="Lato"/>
              <a:ea typeface="Lato"/>
              <a:cs typeface="Lato"/>
              <a:sym typeface="Lato"/>
            </a:endParaRPr>
          </a:p>
        </p:txBody>
      </p:sp>
      <p:sp>
        <p:nvSpPr>
          <p:cNvPr id="1218" name="Google Shape;1218;p4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44"/>
          <p:cNvSpPr/>
          <p:nvPr/>
        </p:nvSpPr>
        <p:spPr>
          <a:xfrm>
            <a:off x="1116550" y="2395675"/>
            <a:ext cx="6773700" cy="20967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1200"/>
              </a:spcAft>
              <a:buNone/>
            </a:pPr>
            <a:r>
              <a:rPr lang="en" sz="1600" b="1">
                <a:solidFill>
                  <a:srgbClr val="1A1A1A"/>
                </a:solidFill>
                <a:latin typeface="Lato"/>
                <a:ea typeface="Lato"/>
                <a:cs typeface="Lato"/>
                <a:sym typeface="Lato"/>
              </a:rPr>
              <a:t>Factors that Affect Angle deviation</a:t>
            </a:r>
            <a:endParaRPr sz="1600" b="1">
              <a:solidFill>
                <a:srgbClr val="1A1A1A"/>
              </a:solidFill>
              <a:latin typeface="Lato"/>
              <a:ea typeface="Lato"/>
              <a:cs typeface="Lato"/>
              <a:sym typeface="Lato"/>
            </a:endParaRPr>
          </a:p>
        </p:txBody>
      </p:sp>
      <p:sp>
        <p:nvSpPr>
          <p:cNvPr id="1224" name="Google Shape;1224;p44"/>
          <p:cNvSpPr/>
          <p:nvPr/>
        </p:nvSpPr>
        <p:spPr>
          <a:xfrm>
            <a:off x="1319925" y="2906875"/>
            <a:ext cx="1813200" cy="13098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300">
                <a:latin typeface="Lato"/>
                <a:ea typeface="Lato"/>
                <a:cs typeface="Lato"/>
                <a:sym typeface="Lato"/>
              </a:rPr>
              <a:t>Sensor Accuracy</a:t>
            </a:r>
            <a:endParaRPr sz="1300">
              <a:latin typeface="Lato"/>
              <a:ea typeface="Lato"/>
              <a:cs typeface="Lato"/>
              <a:sym typeface="Lato"/>
            </a:endParaRPr>
          </a:p>
        </p:txBody>
      </p:sp>
      <p:sp>
        <p:nvSpPr>
          <p:cNvPr id="1225" name="Google Shape;1225;p44"/>
          <p:cNvSpPr/>
          <p:nvPr/>
        </p:nvSpPr>
        <p:spPr>
          <a:xfrm>
            <a:off x="3608800" y="2906875"/>
            <a:ext cx="1813200" cy="15024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300">
                <a:latin typeface="Lato"/>
                <a:ea typeface="Lato"/>
                <a:cs typeface="Lato"/>
                <a:sym typeface="Lato"/>
              </a:rPr>
              <a:t>Time Delay</a:t>
            </a:r>
            <a:endParaRPr sz="1300">
              <a:latin typeface="Lato"/>
              <a:ea typeface="Lato"/>
              <a:cs typeface="Lato"/>
              <a:sym typeface="Lato"/>
            </a:endParaRPr>
          </a:p>
        </p:txBody>
      </p:sp>
      <p:sp>
        <p:nvSpPr>
          <p:cNvPr id="1226" name="Google Shape;1226;p44"/>
          <p:cNvSpPr/>
          <p:nvPr/>
        </p:nvSpPr>
        <p:spPr>
          <a:xfrm>
            <a:off x="1430925" y="3784575"/>
            <a:ext cx="1591200" cy="2664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ato"/>
                <a:ea typeface="Lato"/>
                <a:cs typeface="Lato"/>
                <a:sym typeface="Lato"/>
              </a:rPr>
              <a:t>Angle Sensor Accuracy</a:t>
            </a:r>
            <a:endParaRPr sz="900">
              <a:latin typeface="Lato"/>
              <a:ea typeface="Lato"/>
              <a:cs typeface="Lato"/>
              <a:sym typeface="Lato"/>
            </a:endParaRPr>
          </a:p>
        </p:txBody>
      </p:sp>
      <p:sp>
        <p:nvSpPr>
          <p:cNvPr id="1227" name="Google Shape;1227;p44"/>
          <p:cNvSpPr/>
          <p:nvPr/>
        </p:nvSpPr>
        <p:spPr>
          <a:xfrm>
            <a:off x="3719800" y="3330100"/>
            <a:ext cx="1591200" cy="191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ato"/>
                <a:ea typeface="Lato"/>
                <a:cs typeface="Lato"/>
                <a:sym typeface="Lato"/>
              </a:rPr>
              <a:t>Computational Time</a:t>
            </a:r>
            <a:endParaRPr sz="900">
              <a:latin typeface="Lato"/>
              <a:ea typeface="Lato"/>
              <a:cs typeface="Lato"/>
              <a:sym typeface="Lato"/>
            </a:endParaRPr>
          </a:p>
        </p:txBody>
      </p:sp>
      <p:sp>
        <p:nvSpPr>
          <p:cNvPr id="1228" name="Google Shape;1228;p44"/>
          <p:cNvSpPr/>
          <p:nvPr/>
        </p:nvSpPr>
        <p:spPr>
          <a:xfrm>
            <a:off x="3721600" y="3593475"/>
            <a:ext cx="1591200" cy="191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ato"/>
                <a:ea typeface="Lato"/>
                <a:cs typeface="Lato"/>
                <a:sym typeface="Lato"/>
              </a:rPr>
              <a:t>Sensor Response Time</a:t>
            </a:r>
            <a:endParaRPr sz="900">
              <a:latin typeface="Lato"/>
              <a:ea typeface="Lato"/>
              <a:cs typeface="Lato"/>
              <a:sym typeface="Lato"/>
            </a:endParaRPr>
          </a:p>
        </p:txBody>
      </p:sp>
      <p:sp>
        <p:nvSpPr>
          <p:cNvPr id="1229" name="Google Shape;1229;p44"/>
          <p:cNvSpPr/>
          <p:nvPr/>
        </p:nvSpPr>
        <p:spPr>
          <a:xfrm>
            <a:off x="3721600" y="3856850"/>
            <a:ext cx="1563600" cy="191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Lato"/>
                <a:ea typeface="Lato"/>
                <a:cs typeface="Lato"/>
                <a:sym typeface="Lato"/>
              </a:rPr>
              <a:t>Actuator Movement Time</a:t>
            </a:r>
            <a:endParaRPr sz="900">
              <a:latin typeface="Lato"/>
              <a:ea typeface="Lato"/>
              <a:cs typeface="Lato"/>
              <a:sym typeface="Lato"/>
            </a:endParaRPr>
          </a:p>
        </p:txBody>
      </p:sp>
      <p:sp>
        <p:nvSpPr>
          <p:cNvPr id="1230" name="Google Shape;1230;p44"/>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Feasibility Study 2 - (F2) Gravity Vector Deviation</a:t>
            </a:r>
            <a:endParaRPr sz="2400"/>
          </a:p>
        </p:txBody>
      </p:sp>
      <p:sp>
        <p:nvSpPr>
          <p:cNvPr id="1231" name="Google Shape;1231;p44"/>
          <p:cNvSpPr txBox="1"/>
          <p:nvPr/>
        </p:nvSpPr>
        <p:spPr>
          <a:xfrm>
            <a:off x="727600" y="1398725"/>
            <a:ext cx="76887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i="1">
                <a:solidFill>
                  <a:srgbClr val="595959"/>
                </a:solidFill>
                <a:latin typeface="Lato"/>
                <a:ea typeface="Lato"/>
                <a:cs typeface="Lato"/>
                <a:sym typeface="Lato"/>
              </a:rPr>
              <a:t>“The device shall generate a gravity vector that does not deviate greater than an angle of 2 degrees from the true perpendicular to the support surface &amp; Angle Measurement.”</a:t>
            </a:r>
            <a:endParaRPr sz="1300" i="1">
              <a:solidFill>
                <a:srgbClr val="595959"/>
              </a:solidFill>
              <a:latin typeface="Lato"/>
              <a:ea typeface="Lato"/>
              <a:cs typeface="Lato"/>
              <a:sym typeface="Lato"/>
            </a:endParaRPr>
          </a:p>
        </p:txBody>
      </p:sp>
      <p:sp>
        <p:nvSpPr>
          <p:cNvPr id="1232" name="Google Shape;1232;p4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45"/>
          <p:cNvSpPr/>
          <p:nvPr/>
        </p:nvSpPr>
        <p:spPr>
          <a:xfrm>
            <a:off x="865336" y="1893138"/>
            <a:ext cx="1633800" cy="2036400"/>
          </a:xfrm>
          <a:prstGeom prst="roundRect">
            <a:avLst>
              <a:gd name="adj" fmla="val 16667"/>
            </a:avLst>
          </a:prstGeom>
          <a:solidFill>
            <a:srgbClr val="F3F3F3"/>
          </a:solid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300">
                <a:latin typeface="Lato"/>
                <a:ea typeface="Lato"/>
                <a:cs typeface="Lato"/>
                <a:sym typeface="Lato"/>
              </a:rPr>
              <a:t>Sensors</a:t>
            </a:r>
            <a:endParaRPr sz="1300">
              <a:latin typeface="Lato"/>
              <a:ea typeface="Lato"/>
              <a:cs typeface="Lato"/>
              <a:sym typeface="Lato"/>
            </a:endParaRPr>
          </a:p>
        </p:txBody>
      </p:sp>
      <p:sp>
        <p:nvSpPr>
          <p:cNvPr id="1238" name="Google Shape;1238;p45"/>
          <p:cNvSpPr/>
          <p:nvPr/>
        </p:nvSpPr>
        <p:spPr>
          <a:xfrm>
            <a:off x="947001" y="2281013"/>
            <a:ext cx="1476900" cy="3075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Lato"/>
                <a:ea typeface="Lato"/>
                <a:cs typeface="Lato"/>
                <a:sym typeface="Lato"/>
              </a:rPr>
              <a:t>Tether Angle Sensor 0</a:t>
            </a:r>
            <a:endParaRPr sz="1000">
              <a:latin typeface="Lato"/>
              <a:ea typeface="Lato"/>
              <a:cs typeface="Lato"/>
              <a:sym typeface="Lato"/>
            </a:endParaRPr>
          </a:p>
        </p:txBody>
      </p:sp>
      <p:sp>
        <p:nvSpPr>
          <p:cNvPr id="1239" name="Google Shape;1239;p45"/>
          <p:cNvSpPr/>
          <p:nvPr/>
        </p:nvSpPr>
        <p:spPr>
          <a:xfrm>
            <a:off x="947001" y="2678376"/>
            <a:ext cx="1476900" cy="3075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Lato"/>
                <a:ea typeface="Lato"/>
                <a:cs typeface="Lato"/>
                <a:sym typeface="Lato"/>
              </a:rPr>
              <a:t>Tether Angle Sensor 1</a:t>
            </a:r>
            <a:endParaRPr sz="1000">
              <a:latin typeface="Lato"/>
              <a:ea typeface="Lato"/>
              <a:cs typeface="Lato"/>
              <a:sym typeface="Lato"/>
            </a:endParaRPr>
          </a:p>
        </p:txBody>
      </p:sp>
      <p:sp>
        <p:nvSpPr>
          <p:cNvPr id="1240" name="Google Shape;1240;p45"/>
          <p:cNvSpPr/>
          <p:nvPr/>
        </p:nvSpPr>
        <p:spPr>
          <a:xfrm>
            <a:off x="1052531" y="3075739"/>
            <a:ext cx="1259100" cy="3075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Lato"/>
                <a:ea typeface="Lato"/>
                <a:cs typeface="Lato"/>
                <a:sym typeface="Lato"/>
              </a:rPr>
              <a:t>Current Sensor 0</a:t>
            </a:r>
            <a:endParaRPr sz="1000">
              <a:latin typeface="Lato"/>
              <a:ea typeface="Lato"/>
              <a:cs typeface="Lato"/>
              <a:sym typeface="Lato"/>
            </a:endParaRPr>
          </a:p>
        </p:txBody>
      </p:sp>
      <p:sp>
        <p:nvSpPr>
          <p:cNvPr id="1241" name="Google Shape;1241;p45"/>
          <p:cNvSpPr/>
          <p:nvPr/>
        </p:nvSpPr>
        <p:spPr>
          <a:xfrm>
            <a:off x="1052531" y="3473102"/>
            <a:ext cx="1259100" cy="3075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Lato"/>
                <a:ea typeface="Lato"/>
                <a:cs typeface="Lato"/>
                <a:sym typeface="Lato"/>
              </a:rPr>
              <a:t>Current Sensor 1</a:t>
            </a:r>
            <a:endParaRPr sz="1000">
              <a:latin typeface="Lato"/>
              <a:ea typeface="Lato"/>
              <a:cs typeface="Lato"/>
              <a:sym typeface="Lato"/>
            </a:endParaRPr>
          </a:p>
        </p:txBody>
      </p:sp>
      <p:sp>
        <p:nvSpPr>
          <p:cNvPr id="1242" name="Google Shape;1242;p45"/>
          <p:cNvSpPr/>
          <p:nvPr/>
        </p:nvSpPr>
        <p:spPr>
          <a:xfrm>
            <a:off x="1113780" y="4086551"/>
            <a:ext cx="1136700" cy="3075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Lato"/>
                <a:ea typeface="Lato"/>
                <a:cs typeface="Lato"/>
                <a:sym typeface="Lato"/>
              </a:rPr>
              <a:t>Power Supply</a:t>
            </a:r>
            <a:endParaRPr sz="1000">
              <a:latin typeface="Lato"/>
              <a:ea typeface="Lato"/>
              <a:cs typeface="Lato"/>
              <a:sym typeface="Lato"/>
            </a:endParaRPr>
          </a:p>
        </p:txBody>
      </p:sp>
      <p:cxnSp>
        <p:nvCxnSpPr>
          <p:cNvPr id="1243" name="Google Shape;1243;p45"/>
          <p:cNvCxnSpPr>
            <a:stCxn id="1242" idx="1"/>
            <a:endCxn id="1241" idx="1"/>
          </p:cNvCxnSpPr>
          <p:nvPr/>
        </p:nvCxnSpPr>
        <p:spPr>
          <a:xfrm rot="10800000">
            <a:off x="1052580" y="3626801"/>
            <a:ext cx="61200" cy="613500"/>
          </a:xfrm>
          <a:prstGeom prst="bentConnector3">
            <a:avLst>
              <a:gd name="adj1" fmla="val 622720"/>
            </a:avLst>
          </a:prstGeom>
          <a:noFill/>
          <a:ln w="19050" cap="flat" cmpd="sng">
            <a:solidFill>
              <a:srgbClr val="FF0000"/>
            </a:solidFill>
            <a:prstDash val="dot"/>
            <a:round/>
            <a:headEnd type="none" w="med" len="med"/>
            <a:tailEnd type="triangle" w="med" len="med"/>
          </a:ln>
        </p:spPr>
      </p:cxnSp>
      <p:cxnSp>
        <p:nvCxnSpPr>
          <p:cNvPr id="1244" name="Google Shape;1244;p45"/>
          <p:cNvCxnSpPr>
            <a:stCxn id="1242" idx="1"/>
            <a:endCxn id="1240" idx="1"/>
          </p:cNvCxnSpPr>
          <p:nvPr/>
        </p:nvCxnSpPr>
        <p:spPr>
          <a:xfrm rot="10800000">
            <a:off x="1052580" y="3229601"/>
            <a:ext cx="61200" cy="1010700"/>
          </a:xfrm>
          <a:prstGeom prst="bentConnector3">
            <a:avLst>
              <a:gd name="adj1" fmla="val 622720"/>
            </a:avLst>
          </a:prstGeom>
          <a:noFill/>
          <a:ln w="19050" cap="flat" cmpd="sng">
            <a:solidFill>
              <a:srgbClr val="FF0000"/>
            </a:solidFill>
            <a:prstDash val="dot"/>
            <a:round/>
            <a:headEnd type="none" w="med" len="med"/>
            <a:tailEnd type="triangle" w="med" len="med"/>
          </a:ln>
        </p:spPr>
      </p:cxnSp>
      <p:cxnSp>
        <p:nvCxnSpPr>
          <p:cNvPr id="1245" name="Google Shape;1245;p45"/>
          <p:cNvCxnSpPr>
            <a:stCxn id="1242" idx="1"/>
            <a:endCxn id="1239" idx="1"/>
          </p:cNvCxnSpPr>
          <p:nvPr/>
        </p:nvCxnSpPr>
        <p:spPr>
          <a:xfrm rot="10800000">
            <a:off x="946980" y="2832101"/>
            <a:ext cx="166800" cy="1408200"/>
          </a:xfrm>
          <a:prstGeom prst="bentConnector3">
            <a:avLst>
              <a:gd name="adj1" fmla="val 231498"/>
            </a:avLst>
          </a:prstGeom>
          <a:noFill/>
          <a:ln w="19050" cap="flat" cmpd="sng">
            <a:solidFill>
              <a:srgbClr val="FF0000"/>
            </a:solidFill>
            <a:prstDash val="dot"/>
            <a:round/>
            <a:headEnd type="none" w="med" len="med"/>
            <a:tailEnd type="triangle" w="med" len="med"/>
          </a:ln>
        </p:spPr>
      </p:cxnSp>
      <p:cxnSp>
        <p:nvCxnSpPr>
          <p:cNvPr id="1246" name="Google Shape;1246;p45"/>
          <p:cNvCxnSpPr>
            <a:stCxn id="1242" idx="1"/>
            <a:endCxn id="1238" idx="1"/>
          </p:cNvCxnSpPr>
          <p:nvPr/>
        </p:nvCxnSpPr>
        <p:spPr>
          <a:xfrm rot="10800000">
            <a:off x="946980" y="2434901"/>
            <a:ext cx="166800" cy="1805400"/>
          </a:xfrm>
          <a:prstGeom prst="bentConnector3">
            <a:avLst>
              <a:gd name="adj1" fmla="val 228480"/>
            </a:avLst>
          </a:prstGeom>
          <a:noFill/>
          <a:ln w="19050" cap="flat" cmpd="sng">
            <a:solidFill>
              <a:srgbClr val="FF0000"/>
            </a:solidFill>
            <a:prstDash val="dot"/>
            <a:round/>
            <a:headEnd type="none" w="med" len="med"/>
            <a:tailEnd type="triangle" w="med" len="med"/>
          </a:ln>
        </p:spPr>
      </p:cxnSp>
      <p:sp>
        <p:nvSpPr>
          <p:cNvPr id="1247" name="Google Shape;1247;p45"/>
          <p:cNvSpPr/>
          <p:nvPr/>
        </p:nvSpPr>
        <p:spPr>
          <a:xfrm>
            <a:off x="2775061" y="1908775"/>
            <a:ext cx="1633800" cy="1362000"/>
          </a:xfrm>
          <a:prstGeom prst="roundRect">
            <a:avLst>
              <a:gd name="adj" fmla="val 16667"/>
            </a:avLst>
          </a:prstGeom>
          <a:solidFill>
            <a:srgbClr val="F3F3F3"/>
          </a:solid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300">
                <a:latin typeface="Lato"/>
                <a:ea typeface="Lato"/>
                <a:cs typeface="Lato"/>
                <a:sym typeface="Lato"/>
              </a:rPr>
              <a:t>Controller</a:t>
            </a:r>
            <a:endParaRPr sz="1300">
              <a:latin typeface="Lato"/>
              <a:ea typeface="Lato"/>
              <a:cs typeface="Lato"/>
              <a:sym typeface="Lato"/>
            </a:endParaRPr>
          </a:p>
        </p:txBody>
      </p:sp>
      <p:sp>
        <p:nvSpPr>
          <p:cNvPr id="1248" name="Google Shape;1248;p45"/>
          <p:cNvSpPr/>
          <p:nvPr/>
        </p:nvSpPr>
        <p:spPr>
          <a:xfrm>
            <a:off x="3033713" y="2706680"/>
            <a:ext cx="1116300" cy="4095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Lato"/>
                <a:ea typeface="Lato"/>
                <a:cs typeface="Lato"/>
                <a:sym typeface="Lato"/>
              </a:rPr>
              <a:t>Control Algorithm</a:t>
            </a:r>
            <a:endParaRPr sz="1000">
              <a:latin typeface="Lato"/>
              <a:ea typeface="Lato"/>
              <a:cs typeface="Lato"/>
              <a:sym typeface="Lato"/>
            </a:endParaRPr>
          </a:p>
        </p:txBody>
      </p:sp>
      <p:cxnSp>
        <p:nvCxnSpPr>
          <p:cNvPr id="1249" name="Google Shape;1249;p45"/>
          <p:cNvCxnSpPr>
            <a:stCxn id="1241" idx="3"/>
            <a:endCxn id="1248" idx="1"/>
          </p:cNvCxnSpPr>
          <p:nvPr/>
        </p:nvCxnSpPr>
        <p:spPr>
          <a:xfrm rot="10800000" flipH="1">
            <a:off x="2311631" y="2911352"/>
            <a:ext cx="722100" cy="715500"/>
          </a:xfrm>
          <a:prstGeom prst="bentConnector3">
            <a:avLst>
              <a:gd name="adj1" fmla="val 49998"/>
            </a:avLst>
          </a:prstGeom>
          <a:noFill/>
          <a:ln w="19050" cap="flat" cmpd="sng">
            <a:solidFill>
              <a:srgbClr val="0000FF"/>
            </a:solidFill>
            <a:prstDash val="solid"/>
            <a:round/>
            <a:headEnd type="none" w="med" len="med"/>
            <a:tailEnd type="triangle" w="med" len="med"/>
          </a:ln>
        </p:spPr>
      </p:cxnSp>
      <p:cxnSp>
        <p:nvCxnSpPr>
          <p:cNvPr id="1250" name="Google Shape;1250;p45"/>
          <p:cNvCxnSpPr>
            <a:stCxn id="1240" idx="3"/>
            <a:endCxn id="1248" idx="1"/>
          </p:cNvCxnSpPr>
          <p:nvPr/>
        </p:nvCxnSpPr>
        <p:spPr>
          <a:xfrm rot="10800000" flipH="1">
            <a:off x="2311631" y="2911489"/>
            <a:ext cx="722100" cy="318000"/>
          </a:xfrm>
          <a:prstGeom prst="bentConnector3">
            <a:avLst>
              <a:gd name="adj1" fmla="val 49998"/>
            </a:avLst>
          </a:prstGeom>
          <a:noFill/>
          <a:ln w="19050" cap="flat" cmpd="sng">
            <a:solidFill>
              <a:srgbClr val="0000FF"/>
            </a:solidFill>
            <a:prstDash val="solid"/>
            <a:round/>
            <a:headEnd type="none" w="med" len="med"/>
            <a:tailEnd type="triangle" w="med" len="med"/>
          </a:ln>
        </p:spPr>
      </p:cxnSp>
      <p:cxnSp>
        <p:nvCxnSpPr>
          <p:cNvPr id="1251" name="Google Shape;1251;p45"/>
          <p:cNvCxnSpPr>
            <a:stCxn id="1239" idx="3"/>
            <a:endCxn id="1248" idx="1"/>
          </p:cNvCxnSpPr>
          <p:nvPr/>
        </p:nvCxnSpPr>
        <p:spPr>
          <a:xfrm>
            <a:off x="2423901" y="2832126"/>
            <a:ext cx="609900" cy="79200"/>
          </a:xfrm>
          <a:prstGeom prst="bentConnector3">
            <a:avLst>
              <a:gd name="adj1" fmla="val 41812"/>
            </a:avLst>
          </a:prstGeom>
          <a:noFill/>
          <a:ln w="19050" cap="flat" cmpd="sng">
            <a:solidFill>
              <a:srgbClr val="0000FF"/>
            </a:solidFill>
            <a:prstDash val="solid"/>
            <a:round/>
            <a:headEnd type="none" w="med" len="med"/>
            <a:tailEnd type="triangle" w="med" len="med"/>
          </a:ln>
        </p:spPr>
      </p:cxnSp>
      <p:cxnSp>
        <p:nvCxnSpPr>
          <p:cNvPr id="1252" name="Google Shape;1252;p45"/>
          <p:cNvCxnSpPr>
            <a:stCxn id="1238" idx="3"/>
            <a:endCxn id="1248" idx="1"/>
          </p:cNvCxnSpPr>
          <p:nvPr/>
        </p:nvCxnSpPr>
        <p:spPr>
          <a:xfrm>
            <a:off x="2423901" y="2434763"/>
            <a:ext cx="609900" cy="476700"/>
          </a:xfrm>
          <a:prstGeom prst="bentConnector3">
            <a:avLst>
              <a:gd name="adj1" fmla="val 40663"/>
            </a:avLst>
          </a:prstGeom>
          <a:noFill/>
          <a:ln w="19050" cap="flat" cmpd="sng">
            <a:solidFill>
              <a:srgbClr val="0000FF"/>
            </a:solidFill>
            <a:prstDash val="solid"/>
            <a:round/>
            <a:headEnd type="none" w="med" len="med"/>
            <a:tailEnd type="triangle" w="med" len="med"/>
          </a:ln>
        </p:spPr>
      </p:cxnSp>
      <p:sp>
        <p:nvSpPr>
          <p:cNvPr id="1253" name="Google Shape;1253;p45"/>
          <p:cNvSpPr/>
          <p:nvPr/>
        </p:nvSpPr>
        <p:spPr>
          <a:xfrm>
            <a:off x="4684775" y="1908775"/>
            <a:ext cx="1633800" cy="1124100"/>
          </a:xfrm>
          <a:prstGeom prst="roundRect">
            <a:avLst>
              <a:gd name="adj" fmla="val 16667"/>
            </a:avLst>
          </a:prstGeom>
          <a:solidFill>
            <a:srgbClr val="F3F3F3"/>
          </a:solid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300">
                <a:latin typeface="Lato"/>
                <a:ea typeface="Lato"/>
                <a:cs typeface="Lato"/>
                <a:sym typeface="Lato"/>
              </a:rPr>
              <a:t>Tensioning Motors</a:t>
            </a:r>
            <a:endParaRPr sz="1300">
              <a:latin typeface="Lato"/>
              <a:ea typeface="Lato"/>
              <a:cs typeface="Lato"/>
              <a:sym typeface="Lato"/>
            </a:endParaRPr>
          </a:p>
        </p:txBody>
      </p:sp>
      <p:sp>
        <p:nvSpPr>
          <p:cNvPr id="1254" name="Google Shape;1254;p45"/>
          <p:cNvSpPr/>
          <p:nvPr/>
        </p:nvSpPr>
        <p:spPr>
          <a:xfrm>
            <a:off x="4943519" y="2275471"/>
            <a:ext cx="1116300" cy="2226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Lato"/>
                <a:ea typeface="Lato"/>
                <a:cs typeface="Lato"/>
                <a:sym typeface="Lato"/>
              </a:rPr>
              <a:t>Motor 0</a:t>
            </a:r>
            <a:endParaRPr sz="1000">
              <a:latin typeface="Lato"/>
              <a:ea typeface="Lato"/>
              <a:cs typeface="Lato"/>
              <a:sym typeface="Lato"/>
            </a:endParaRPr>
          </a:p>
        </p:txBody>
      </p:sp>
      <p:sp>
        <p:nvSpPr>
          <p:cNvPr id="1255" name="Google Shape;1255;p45"/>
          <p:cNvSpPr/>
          <p:nvPr/>
        </p:nvSpPr>
        <p:spPr>
          <a:xfrm>
            <a:off x="4943537" y="2607867"/>
            <a:ext cx="1116300" cy="2226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Lato"/>
                <a:ea typeface="Lato"/>
                <a:cs typeface="Lato"/>
                <a:sym typeface="Lato"/>
              </a:rPr>
              <a:t>Motor 1</a:t>
            </a:r>
            <a:endParaRPr sz="1000">
              <a:latin typeface="Lato"/>
              <a:ea typeface="Lato"/>
              <a:cs typeface="Lato"/>
              <a:sym typeface="Lato"/>
            </a:endParaRPr>
          </a:p>
        </p:txBody>
      </p:sp>
      <p:sp>
        <p:nvSpPr>
          <p:cNvPr id="1256" name="Google Shape;1256;p45"/>
          <p:cNvSpPr/>
          <p:nvPr/>
        </p:nvSpPr>
        <p:spPr>
          <a:xfrm>
            <a:off x="6594510" y="1908775"/>
            <a:ext cx="1633800" cy="1010700"/>
          </a:xfrm>
          <a:prstGeom prst="roundRect">
            <a:avLst>
              <a:gd name="adj" fmla="val 16667"/>
            </a:avLst>
          </a:prstGeom>
          <a:solidFill>
            <a:srgbClr val="F3F3F3"/>
          </a:solid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300">
                <a:latin typeface="Lato"/>
                <a:ea typeface="Lato"/>
                <a:cs typeface="Lato"/>
                <a:sym typeface="Lato"/>
              </a:rPr>
              <a:t>Linear Actuators</a:t>
            </a:r>
            <a:endParaRPr sz="1300">
              <a:latin typeface="Lato"/>
              <a:ea typeface="Lato"/>
              <a:cs typeface="Lato"/>
              <a:sym typeface="Lato"/>
            </a:endParaRPr>
          </a:p>
        </p:txBody>
      </p:sp>
      <p:sp>
        <p:nvSpPr>
          <p:cNvPr id="1257" name="Google Shape;1257;p45"/>
          <p:cNvSpPr/>
          <p:nvPr/>
        </p:nvSpPr>
        <p:spPr>
          <a:xfrm>
            <a:off x="6853162" y="2281003"/>
            <a:ext cx="1116300" cy="2226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Lato"/>
                <a:ea typeface="Lato"/>
                <a:cs typeface="Lato"/>
                <a:sym typeface="Lato"/>
              </a:rPr>
              <a:t>Actuator 0</a:t>
            </a:r>
            <a:endParaRPr sz="1000">
              <a:latin typeface="Lato"/>
              <a:ea typeface="Lato"/>
              <a:cs typeface="Lato"/>
              <a:sym typeface="Lato"/>
            </a:endParaRPr>
          </a:p>
        </p:txBody>
      </p:sp>
      <p:sp>
        <p:nvSpPr>
          <p:cNvPr id="1258" name="Google Shape;1258;p45"/>
          <p:cNvSpPr/>
          <p:nvPr/>
        </p:nvSpPr>
        <p:spPr>
          <a:xfrm>
            <a:off x="6853162" y="2556545"/>
            <a:ext cx="1116300" cy="2226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Lato"/>
                <a:ea typeface="Lato"/>
                <a:cs typeface="Lato"/>
                <a:sym typeface="Lato"/>
              </a:rPr>
              <a:t>Actuator 1</a:t>
            </a:r>
            <a:endParaRPr sz="1000">
              <a:latin typeface="Lato"/>
              <a:ea typeface="Lato"/>
              <a:cs typeface="Lato"/>
              <a:sym typeface="Lato"/>
            </a:endParaRPr>
          </a:p>
        </p:txBody>
      </p:sp>
      <p:cxnSp>
        <p:nvCxnSpPr>
          <p:cNvPr id="1259" name="Google Shape;1259;p45"/>
          <p:cNvCxnSpPr>
            <a:stCxn id="1260" idx="3"/>
            <a:endCxn id="1254" idx="1"/>
          </p:cNvCxnSpPr>
          <p:nvPr/>
        </p:nvCxnSpPr>
        <p:spPr>
          <a:xfrm>
            <a:off x="4221506" y="2383222"/>
            <a:ext cx="722100" cy="3600"/>
          </a:xfrm>
          <a:prstGeom prst="bentConnector3">
            <a:avLst>
              <a:gd name="adj1" fmla="val 49994"/>
            </a:avLst>
          </a:prstGeom>
          <a:noFill/>
          <a:ln w="19050" cap="flat" cmpd="sng">
            <a:solidFill>
              <a:srgbClr val="0000FF"/>
            </a:solidFill>
            <a:prstDash val="solid"/>
            <a:round/>
            <a:headEnd type="none" w="med" len="med"/>
            <a:tailEnd type="triangle" w="med" len="med"/>
          </a:ln>
        </p:spPr>
      </p:cxnSp>
      <p:cxnSp>
        <p:nvCxnSpPr>
          <p:cNvPr id="1261" name="Google Shape;1261;p45"/>
          <p:cNvCxnSpPr>
            <a:stCxn id="1260" idx="3"/>
            <a:endCxn id="1255" idx="1"/>
          </p:cNvCxnSpPr>
          <p:nvPr/>
        </p:nvCxnSpPr>
        <p:spPr>
          <a:xfrm>
            <a:off x="4221506" y="2383222"/>
            <a:ext cx="722100" cy="336000"/>
          </a:xfrm>
          <a:prstGeom prst="bentConnector3">
            <a:avLst>
              <a:gd name="adj1" fmla="val 49995"/>
            </a:avLst>
          </a:prstGeom>
          <a:noFill/>
          <a:ln w="19050" cap="flat" cmpd="sng">
            <a:solidFill>
              <a:srgbClr val="0000FF"/>
            </a:solidFill>
            <a:prstDash val="solid"/>
            <a:round/>
            <a:headEnd type="none" w="med" len="med"/>
            <a:tailEnd type="triangle" w="med" len="med"/>
          </a:ln>
        </p:spPr>
      </p:cxnSp>
      <p:cxnSp>
        <p:nvCxnSpPr>
          <p:cNvPr id="1262" name="Google Shape;1262;p45"/>
          <p:cNvCxnSpPr>
            <a:stCxn id="1248" idx="3"/>
            <a:endCxn id="1260" idx="3"/>
          </p:cNvCxnSpPr>
          <p:nvPr/>
        </p:nvCxnSpPr>
        <p:spPr>
          <a:xfrm rot="10800000" flipH="1">
            <a:off x="4150013" y="2383130"/>
            <a:ext cx="71400" cy="528300"/>
          </a:xfrm>
          <a:prstGeom prst="bentConnector3">
            <a:avLst>
              <a:gd name="adj1" fmla="val 433639"/>
            </a:avLst>
          </a:prstGeom>
          <a:noFill/>
          <a:ln w="19050" cap="flat" cmpd="sng">
            <a:solidFill>
              <a:srgbClr val="0000FF"/>
            </a:solidFill>
            <a:prstDash val="solid"/>
            <a:round/>
            <a:headEnd type="triangle" w="med" len="med"/>
            <a:tailEnd type="none" w="med" len="med"/>
          </a:ln>
        </p:spPr>
      </p:cxnSp>
      <p:cxnSp>
        <p:nvCxnSpPr>
          <p:cNvPr id="1263" name="Google Shape;1263;p45"/>
          <p:cNvCxnSpPr>
            <a:endCxn id="1257" idx="1"/>
          </p:cNvCxnSpPr>
          <p:nvPr/>
        </p:nvCxnSpPr>
        <p:spPr>
          <a:xfrm rot="10800000" flipH="1">
            <a:off x="6466462" y="2392303"/>
            <a:ext cx="386700" cy="279300"/>
          </a:xfrm>
          <a:prstGeom prst="bentConnector3">
            <a:avLst>
              <a:gd name="adj1" fmla="val -1083"/>
            </a:avLst>
          </a:prstGeom>
          <a:noFill/>
          <a:ln w="19050" cap="flat" cmpd="sng">
            <a:solidFill>
              <a:srgbClr val="0000FF"/>
            </a:solidFill>
            <a:prstDash val="solid"/>
            <a:round/>
            <a:headEnd type="none" w="med" len="med"/>
            <a:tailEnd type="triangle" w="med" len="med"/>
          </a:ln>
        </p:spPr>
      </p:cxnSp>
      <p:cxnSp>
        <p:nvCxnSpPr>
          <p:cNvPr id="1264" name="Google Shape;1264;p45"/>
          <p:cNvCxnSpPr>
            <a:stCxn id="1248" idx="3"/>
            <a:endCxn id="1258" idx="1"/>
          </p:cNvCxnSpPr>
          <p:nvPr/>
        </p:nvCxnSpPr>
        <p:spPr>
          <a:xfrm rot="10800000" flipH="1">
            <a:off x="4150013" y="2667830"/>
            <a:ext cx="2703000" cy="243600"/>
          </a:xfrm>
          <a:prstGeom prst="bentConnector3">
            <a:avLst>
              <a:gd name="adj1" fmla="val 85764"/>
            </a:avLst>
          </a:prstGeom>
          <a:noFill/>
          <a:ln w="19050" cap="flat" cmpd="sng">
            <a:solidFill>
              <a:srgbClr val="0000FF"/>
            </a:solidFill>
            <a:prstDash val="solid"/>
            <a:round/>
            <a:headEnd type="none" w="med" len="med"/>
            <a:tailEnd type="triangle" w="med" len="med"/>
          </a:ln>
        </p:spPr>
      </p:cxnSp>
      <p:cxnSp>
        <p:nvCxnSpPr>
          <p:cNvPr id="1265" name="Google Shape;1265;p45"/>
          <p:cNvCxnSpPr>
            <a:stCxn id="1248" idx="2"/>
          </p:cNvCxnSpPr>
          <p:nvPr/>
        </p:nvCxnSpPr>
        <p:spPr>
          <a:xfrm rot="-5400000" flipH="1">
            <a:off x="4052063" y="2655980"/>
            <a:ext cx="261600" cy="1182000"/>
          </a:xfrm>
          <a:prstGeom prst="bentConnector2">
            <a:avLst/>
          </a:prstGeom>
          <a:noFill/>
          <a:ln w="19050" cap="flat" cmpd="sng">
            <a:solidFill>
              <a:srgbClr val="0000FF"/>
            </a:solidFill>
            <a:prstDash val="solid"/>
            <a:round/>
            <a:headEnd type="none" w="med" len="med"/>
            <a:tailEnd type="none" w="med" len="med"/>
          </a:ln>
        </p:spPr>
      </p:cxnSp>
      <p:cxnSp>
        <p:nvCxnSpPr>
          <p:cNvPr id="1266" name="Google Shape;1266;p45"/>
          <p:cNvCxnSpPr>
            <a:stCxn id="1242" idx="3"/>
            <a:endCxn id="1260" idx="1"/>
          </p:cNvCxnSpPr>
          <p:nvPr/>
        </p:nvCxnSpPr>
        <p:spPr>
          <a:xfrm rot="10800000" flipH="1">
            <a:off x="2250480" y="2383301"/>
            <a:ext cx="711900" cy="1857000"/>
          </a:xfrm>
          <a:prstGeom prst="bentConnector3">
            <a:avLst>
              <a:gd name="adj1" fmla="val 65402"/>
            </a:avLst>
          </a:prstGeom>
          <a:noFill/>
          <a:ln w="19050" cap="flat" cmpd="sng">
            <a:solidFill>
              <a:srgbClr val="FF0000"/>
            </a:solidFill>
            <a:prstDash val="dot"/>
            <a:round/>
            <a:headEnd type="none" w="med" len="med"/>
            <a:tailEnd type="triangle" w="med" len="med"/>
          </a:ln>
        </p:spPr>
      </p:cxnSp>
      <p:cxnSp>
        <p:nvCxnSpPr>
          <p:cNvPr id="1267" name="Google Shape;1267;p45"/>
          <p:cNvCxnSpPr>
            <a:stCxn id="1242" idx="3"/>
            <a:endCxn id="1258" idx="3"/>
          </p:cNvCxnSpPr>
          <p:nvPr/>
        </p:nvCxnSpPr>
        <p:spPr>
          <a:xfrm rot="10800000" flipH="1">
            <a:off x="2250480" y="2667701"/>
            <a:ext cx="5718900" cy="1572600"/>
          </a:xfrm>
          <a:prstGeom prst="bentConnector3">
            <a:avLst>
              <a:gd name="adj1" fmla="val 103828"/>
            </a:avLst>
          </a:prstGeom>
          <a:noFill/>
          <a:ln w="19050" cap="flat" cmpd="sng">
            <a:solidFill>
              <a:srgbClr val="FF0000"/>
            </a:solidFill>
            <a:prstDash val="dot"/>
            <a:round/>
            <a:headEnd type="none" w="med" len="med"/>
            <a:tailEnd type="triangle" w="med" len="med"/>
          </a:ln>
        </p:spPr>
      </p:cxnSp>
      <p:cxnSp>
        <p:nvCxnSpPr>
          <p:cNvPr id="1268" name="Google Shape;1268;p45"/>
          <p:cNvCxnSpPr>
            <a:stCxn id="1242" idx="3"/>
            <a:endCxn id="1257" idx="3"/>
          </p:cNvCxnSpPr>
          <p:nvPr/>
        </p:nvCxnSpPr>
        <p:spPr>
          <a:xfrm rot="10800000" flipH="1">
            <a:off x="2250480" y="2392301"/>
            <a:ext cx="5718900" cy="1848000"/>
          </a:xfrm>
          <a:prstGeom prst="bentConnector3">
            <a:avLst>
              <a:gd name="adj1" fmla="val 103903"/>
            </a:avLst>
          </a:prstGeom>
          <a:noFill/>
          <a:ln w="19050" cap="flat" cmpd="sng">
            <a:solidFill>
              <a:srgbClr val="FF0000"/>
            </a:solidFill>
            <a:prstDash val="dot"/>
            <a:round/>
            <a:headEnd type="none" w="med" len="med"/>
            <a:tailEnd type="triangle" w="med" len="med"/>
          </a:ln>
        </p:spPr>
      </p:cxnSp>
      <p:sp>
        <p:nvSpPr>
          <p:cNvPr id="1269" name="Google Shape;1269;p45"/>
          <p:cNvSpPr/>
          <p:nvPr/>
        </p:nvSpPr>
        <p:spPr>
          <a:xfrm>
            <a:off x="5746546" y="3161920"/>
            <a:ext cx="1633800" cy="1010700"/>
          </a:xfrm>
          <a:prstGeom prst="roundRect">
            <a:avLst>
              <a:gd name="adj" fmla="val 16667"/>
            </a:avLst>
          </a:prstGeom>
          <a:solidFill>
            <a:srgbClr val="F3F3F3"/>
          </a:solid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300">
                <a:latin typeface="Lato"/>
                <a:ea typeface="Lato"/>
                <a:cs typeface="Lato"/>
                <a:sym typeface="Lato"/>
              </a:rPr>
              <a:t>Data Output</a:t>
            </a:r>
            <a:endParaRPr sz="1300">
              <a:latin typeface="Lato"/>
              <a:ea typeface="Lato"/>
              <a:cs typeface="Lato"/>
              <a:sym typeface="Lato"/>
            </a:endParaRPr>
          </a:p>
        </p:txBody>
      </p:sp>
      <p:sp>
        <p:nvSpPr>
          <p:cNvPr id="1270" name="Google Shape;1270;p45"/>
          <p:cNvSpPr/>
          <p:nvPr/>
        </p:nvSpPr>
        <p:spPr>
          <a:xfrm>
            <a:off x="6005198" y="3583389"/>
            <a:ext cx="1116300" cy="2226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Lato"/>
                <a:ea typeface="Lato"/>
                <a:cs typeface="Lato"/>
                <a:sym typeface="Lato"/>
              </a:rPr>
              <a:t>Visual Display</a:t>
            </a:r>
            <a:endParaRPr sz="1000">
              <a:latin typeface="Lato"/>
              <a:ea typeface="Lato"/>
              <a:cs typeface="Lato"/>
              <a:sym typeface="Lato"/>
            </a:endParaRPr>
          </a:p>
        </p:txBody>
      </p:sp>
      <p:sp>
        <p:nvSpPr>
          <p:cNvPr id="1271" name="Google Shape;1271;p45"/>
          <p:cNvSpPr/>
          <p:nvPr/>
        </p:nvSpPr>
        <p:spPr>
          <a:xfrm>
            <a:off x="5933741" y="3876616"/>
            <a:ext cx="1259100" cy="2226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Lato"/>
                <a:ea typeface="Lato"/>
                <a:cs typeface="Lato"/>
                <a:sym typeface="Lato"/>
              </a:rPr>
              <a:t>Master Computer</a:t>
            </a:r>
            <a:endParaRPr sz="1000">
              <a:latin typeface="Lato"/>
              <a:ea typeface="Lato"/>
              <a:cs typeface="Lato"/>
              <a:sym typeface="Lato"/>
            </a:endParaRPr>
          </a:p>
        </p:txBody>
      </p:sp>
      <p:cxnSp>
        <p:nvCxnSpPr>
          <p:cNvPr id="1272" name="Google Shape;1272;p45"/>
          <p:cNvCxnSpPr>
            <a:endCxn id="1271" idx="1"/>
          </p:cNvCxnSpPr>
          <p:nvPr/>
        </p:nvCxnSpPr>
        <p:spPr>
          <a:xfrm>
            <a:off x="4752041" y="3377716"/>
            <a:ext cx="1181700" cy="610200"/>
          </a:xfrm>
          <a:prstGeom prst="bentConnector3">
            <a:avLst>
              <a:gd name="adj1" fmla="val 70626"/>
            </a:avLst>
          </a:prstGeom>
          <a:noFill/>
          <a:ln w="19050" cap="flat" cmpd="sng">
            <a:solidFill>
              <a:srgbClr val="0000FF"/>
            </a:solidFill>
            <a:prstDash val="solid"/>
            <a:round/>
            <a:headEnd type="none" w="med" len="med"/>
            <a:tailEnd type="triangle" w="med" len="med"/>
          </a:ln>
        </p:spPr>
      </p:cxnSp>
      <p:cxnSp>
        <p:nvCxnSpPr>
          <p:cNvPr id="1273" name="Google Shape;1273;p45"/>
          <p:cNvCxnSpPr>
            <a:endCxn id="1270" idx="1"/>
          </p:cNvCxnSpPr>
          <p:nvPr/>
        </p:nvCxnSpPr>
        <p:spPr>
          <a:xfrm>
            <a:off x="5166398" y="3377889"/>
            <a:ext cx="838800" cy="316800"/>
          </a:xfrm>
          <a:prstGeom prst="bentConnector3">
            <a:avLst>
              <a:gd name="adj1" fmla="val 50000"/>
            </a:avLst>
          </a:prstGeom>
          <a:noFill/>
          <a:ln w="19050" cap="flat" cmpd="sng">
            <a:solidFill>
              <a:srgbClr val="0000FF"/>
            </a:solidFill>
            <a:prstDash val="solid"/>
            <a:round/>
            <a:headEnd type="none" w="med" len="med"/>
            <a:tailEnd type="triangle" w="med" len="med"/>
          </a:ln>
        </p:spPr>
      </p:cxnSp>
      <p:cxnSp>
        <p:nvCxnSpPr>
          <p:cNvPr id="1274" name="Google Shape;1274;p45"/>
          <p:cNvCxnSpPr>
            <a:endCxn id="1254" idx="3"/>
          </p:cNvCxnSpPr>
          <p:nvPr/>
        </p:nvCxnSpPr>
        <p:spPr>
          <a:xfrm rot="10800000">
            <a:off x="6059819" y="2386771"/>
            <a:ext cx="2135700" cy="685200"/>
          </a:xfrm>
          <a:prstGeom prst="bentConnector3">
            <a:avLst>
              <a:gd name="adj1" fmla="val 85673"/>
            </a:avLst>
          </a:prstGeom>
          <a:noFill/>
          <a:ln w="19050" cap="flat" cmpd="sng">
            <a:solidFill>
              <a:srgbClr val="FF0000"/>
            </a:solidFill>
            <a:prstDash val="dot"/>
            <a:round/>
            <a:headEnd type="none" w="med" len="med"/>
            <a:tailEnd type="triangle" w="med" len="med"/>
          </a:ln>
        </p:spPr>
      </p:cxnSp>
      <p:cxnSp>
        <p:nvCxnSpPr>
          <p:cNvPr id="1275" name="Google Shape;1275;p45"/>
          <p:cNvCxnSpPr>
            <a:endCxn id="1255" idx="3"/>
          </p:cNvCxnSpPr>
          <p:nvPr/>
        </p:nvCxnSpPr>
        <p:spPr>
          <a:xfrm rot="10800000">
            <a:off x="6059837" y="2719167"/>
            <a:ext cx="2147700" cy="352200"/>
          </a:xfrm>
          <a:prstGeom prst="bentConnector3">
            <a:avLst>
              <a:gd name="adj1" fmla="val 85809"/>
            </a:avLst>
          </a:prstGeom>
          <a:noFill/>
          <a:ln w="19050" cap="flat" cmpd="sng">
            <a:solidFill>
              <a:srgbClr val="FF0000"/>
            </a:solidFill>
            <a:prstDash val="dot"/>
            <a:round/>
            <a:headEnd type="none" w="med" len="med"/>
            <a:tailEnd type="triangle" w="med" len="med"/>
          </a:ln>
        </p:spPr>
      </p:cxnSp>
      <p:cxnSp>
        <p:nvCxnSpPr>
          <p:cNvPr id="1276" name="Google Shape;1276;p45"/>
          <p:cNvCxnSpPr>
            <a:endCxn id="1270" idx="3"/>
          </p:cNvCxnSpPr>
          <p:nvPr/>
        </p:nvCxnSpPr>
        <p:spPr>
          <a:xfrm rot="10800000">
            <a:off x="7121498" y="3694689"/>
            <a:ext cx="699600" cy="545700"/>
          </a:xfrm>
          <a:prstGeom prst="bentConnector3">
            <a:avLst>
              <a:gd name="adj1" fmla="val 20927"/>
            </a:avLst>
          </a:prstGeom>
          <a:noFill/>
          <a:ln w="19050" cap="flat" cmpd="sng">
            <a:solidFill>
              <a:srgbClr val="FF0000"/>
            </a:solidFill>
            <a:prstDash val="dot"/>
            <a:round/>
            <a:headEnd type="none" w="med" len="med"/>
            <a:tailEnd type="triangle" w="med" len="med"/>
          </a:ln>
        </p:spPr>
      </p:cxnSp>
      <p:cxnSp>
        <p:nvCxnSpPr>
          <p:cNvPr id="1277" name="Google Shape;1277;p45"/>
          <p:cNvCxnSpPr>
            <a:endCxn id="1271" idx="3"/>
          </p:cNvCxnSpPr>
          <p:nvPr/>
        </p:nvCxnSpPr>
        <p:spPr>
          <a:xfrm rot="10800000">
            <a:off x="7192841" y="3987916"/>
            <a:ext cx="481800" cy="237900"/>
          </a:xfrm>
          <a:prstGeom prst="bentConnector3">
            <a:avLst>
              <a:gd name="adj1" fmla="val 50000"/>
            </a:avLst>
          </a:prstGeom>
          <a:noFill/>
          <a:ln w="19050" cap="flat" cmpd="sng">
            <a:solidFill>
              <a:srgbClr val="FF0000"/>
            </a:solidFill>
            <a:prstDash val="dot"/>
            <a:round/>
            <a:headEnd type="none" w="med" len="med"/>
            <a:tailEnd type="triangle" w="med" len="med"/>
          </a:ln>
        </p:spPr>
      </p:cxnSp>
      <p:sp>
        <p:nvSpPr>
          <p:cNvPr id="1278" name="Google Shape;1278;p45"/>
          <p:cNvSpPr/>
          <p:nvPr/>
        </p:nvSpPr>
        <p:spPr>
          <a:xfrm>
            <a:off x="3857063" y="3472925"/>
            <a:ext cx="1182000" cy="6462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b="1">
                <a:latin typeface="Lato"/>
                <a:ea typeface="Lato"/>
                <a:cs typeface="Lato"/>
                <a:sym typeface="Lato"/>
              </a:rPr>
              <a:t>Key</a:t>
            </a:r>
            <a:endParaRPr sz="1100" b="1">
              <a:latin typeface="Lato"/>
              <a:ea typeface="Lato"/>
              <a:cs typeface="Lato"/>
              <a:sym typeface="Lato"/>
            </a:endParaRPr>
          </a:p>
          <a:p>
            <a:pPr marL="0" lvl="0" indent="0" algn="r" rtl="0">
              <a:lnSpc>
                <a:spcPct val="115000"/>
              </a:lnSpc>
              <a:spcBef>
                <a:spcPts val="0"/>
              </a:spcBef>
              <a:spcAft>
                <a:spcPts val="0"/>
              </a:spcAft>
              <a:buNone/>
            </a:pPr>
            <a:r>
              <a:rPr lang="en" sz="1100">
                <a:latin typeface="Lato"/>
                <a:ea typeface="Lato"/>
                <a:cs typeface="Lato"/>
                <a:sym typeface="Lato"/>
              </a:rPr>
              <a:t>Power</a:t>
            </a:r>
            <a:endParaRPr sz="1100">
              <a:latin typeface="Lato"/>
              <a:ea typeface="Lato"/>
              <a:cs typeface="Lato"/>
              <a:sym typeface="Lato"/>
            </a:endParaRPr>
          </a:p>
          <a:p>
            <a:pPr marL="0" lvl="0" indent="0" algn="r" rtl="0">
              <a:lnSpc>
                <a:spcPct val="115000"/>
              </a:lnSpc>
              <a:spcBef>
                <a:spcPts val="0"/>
              </a:spcBef>
              <a:spcAft>
                <a:spcPts val="0"/>
              </a:spcAft>
              <a:buNone/>
            </a:pPr>
            <a:r>
              <a:rPr lang="en" sz="1100">
                <a:latin typeface="Lato"/>
                <a:ea typeface="Lato"/>
                <a:cs typeface="Lato"/>
                <a:sym typeface="Lato"/>
              </a:rPr>
              <a:t>Data</a:t>
            </a:r>
            <a:endParaRPr sz="1100">
              <a:latin typeface="Lato"/>
              <a:ea typeface="Lato"/>
              <a:cs typeface="Lato"/>
              <a:sym typeface="Lato"/>
            </a:endParaRPr>
          </a:p>
        </p:txBody>
      </p:sp>
      <p:cxnSp>
        <p:nvCxnSpPr>
          <p:cNvPr id="1279" name="Google Shape;1279;p45"/>
          <p:cNvCxnSpPr/>
          <p:nvPr/>
        </p:nvCxnSpPr>
        <p:spPr>
          <a:xfrm>
            <a:off x="3961295" y="3781733"/>
            <a:ext cx="510300" cy="0"/>
          </a:xfrm>
          <a:prstGeom prst="straightConnector1">
            <a:avLst/>
          </a:prstGeom>
          <a:noFill/>
          <a:ln w="19050" cap="flat" cmpd="sng">
            <a:solidFill>
              <a:srgbClr val="FF0000"/>
            </a:solidFill>
            <a:prstDash val="dot"/>
            <a:round/>
            <a:headEnd type="triangle" w="med" len="med"/>
            <a:tailEnd type="triangle" w="med" len="med"/>
          </a:ln>
        </p:spPr>
      </p:cxnSp>
      <p:cxnSp>
        <p:nvCxnSpPr>
          <p:cNvPr id="1280" name="Google Shape;1280;p45"/>
          <p:cNvCxnSpPr/>
          <p:nvPr/>
        </p:nvCxnSpPr>
        <p:spPr>
          <a:xfrm>
            <a:off x="3961309" y="3984639"/>
            <a:ext cx="510300" cy="0"/>
          </a:xfrm>
          <a:prstGeom prst="straightConnector1">
            <a:avLst/>
          </a:prstGeom>
          <a:noFill/>
          <a:ln w="19050" cap="flat" cmpd="sng">
            <a:solidFill>
              <a:srgbClr val="0000FF"/>
            </a:solidFill>
            <a:prstDash val="solid"/>
            <a:round/>
            <a:headEnd type="triangle" w="med" len="med"/>
            <a:tailEnd type="triangle" w="med" len="med"/>
          </a:ln>
        </p:spPr>
      </p:cxnSp>
      <p:sp>
        <p:nvSpPr>
          <p:cNvPr id="1281" name="Google Shape;1281;p45"/>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Feasibility Study 2 - (F2) Gravity Vector Deviation</a:t>
            </a:r>
            <a:endParaRPr sz="2400"/>
          </a:p>
        </p:txBody>
      </p:sp>
      <p:sp>
        <p:nvSpPr>
          <p:cNvPr id="1260" name="Google Shape;1260;p45"/>
          <p:cNvSpPr/>
          <p:nvPr/>
        </p:nvSpPr>
        <p:spPr>
          <a:xfrm>
            <a:off x="2962406" y="2271922"/>
            <a:ext cx="1259100" cy="2226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Lato"/>
                <a:ea typeface="Lato"/>
                <a:cs typeface="Lato"/>
                <a:sym typeface="Lato"/>
              </a:rPr>
              <a:t>Motor controller</a:t>
            </a:r>
            <a:endParaRPr sz="1000">
              <a:latin typeface="Lato"/>
              <a:ea typeface="Lato"/>
              <a:cs typeface="Lato"/>
              <a:sym typeface="Lato"/>
            </a:endParaRPr>
          </a:p>
        </p:txBody>
      </p:sp>
      <p:cxnSp>
        <p:nvCxnSpPr>
          <p:cNvPr id="1282" name="Google Shape;1282;p45"/>
          <p:cNvCxnSpPr>
            <a:stCxn id="1248" idx="0"/>
            <a:endCxn id="1260" idx="2"/>
          </p:cNvCxnSpPr>
          <p:nvPr/>
        </p:nvCxnSpPr>
        <p:spPr>
          <a:xfrm rot="10800000">
            <a:off x="3591863" y="2494580"/>
            <a:ext cx="0" cy="212100"/>
          </a:xfrm>
          <a:prstGeom prst="straightConnector1">
            <a:avLst/>
          </a:prstGeom>
          <a:noFill/>
          <a:ln w="19050" cap="flat" cmpd="sng">
            <a:solidFill>
              <a:srgbClr val="0000FF"/>
            </a:solidFill>
            <a:prstDash val="solid"/>
            <a:round/>
            <a:headEnd type="none" w="med" len="med"/>
            <a:tailEnd type="triangle" w="med" len="med"/>
          </a:ln>
        </p:spPr>
      </p:cxnSp>
      <p:cxnSp>
        <p:nvCxnSpPr>
          <p:cNvPr id="1283" name="Google Shape;1283;p45"/>
          <p:cNvCxnSpPr/>
          <p:nvPr/>
        </p:nvCxnSpPr>
        <p:spPr>
          <a:xfrm rot="10800000">
            <a:off x="3286152" y="3123632"/>
            <a:ext cx="7500" cy="1124100"/>
          </a:xfrm>
          <a:prstGeom prst="straightConnector1">
            <a:avLst/>
          </a:prstGeom>
          <a:noFill/>
          <a:ln w="19050" cap="flat" cmpd="sng">
            <a:solidFill>
              <a:srgbClr val="FF0000"/>
            </a:solidFill>
            <a:prstDash val="dot"/>
            <a:round/>
            <a:headEnd type="none" w="med" len="med"/>
            <a:tailEnd type="triangle" w="med" len="med"/>
          </a:ln>
        </p:spPr>
      </p:cxnSp>
      <p:sp>
        <p:nvSpPr>
          <p:cNvPr id="1284" name="Google Shape;1284;p45"/>
          <p:cNvSpPr/>
          <p:nvPr/>
        </p:nvSpPr>
        <p:spPr>
          <a:xfrm>
            <a:off x="756075" y="1232725"/>
            <a:ext cx="7777200" cy="622200"/>
          </a:xfrm>
          <a:prstGeom prst="rightArrow">
            <a:avLst>
              <a:gd name="adj1" fmla="val 50000"/>
              <a:gd name="adj2" fmla="val 50000"/>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5"/>
          <p:cNvSpPr txBox="1"/>
          <p:nvPr/>
        </p:nvSpPr>
        <p:spPr>
          <a:xfrm>
            <a:off x="3088400" y="1285963"/>
            <a:ext cx="1066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Lato"/>
                <a:ea typeface="Lato"/>
                <a:cs typeface="Lato"/>
                <a:sym typeface="Lato"/>
              </a:rPr>
              <a:t>Δt</a:t>
            </a:r>
            <a:r>
              <a:rPr lang="en" sz="1500" baseline="-25000">
                <a:latin typeface="Lato"/>
                <a:ea typeface="Lato"/>
                <a:cs typeface="Lato"/>
                <a:sym typeface="Lato"/>
              </a:rPr>
              <a:t>Controller</a:t>
            </a:r>
            <a:endParaRPr sz="1500" baseline="-25000">
              <a:latin typeface="Lato"/>
              <a:ea typeface="Lato"/>
              <a:cs typeface="Lato"/>
              <a:sym typeface="Lato"/>
            </a:endParaRPr>
          </a:p>
        </p:txBody>
      </p:sp>
      <p:sp>
        <p:nvSpPr>
          <p:cNvPr id="1286" name="Google Shape;1286;p45"/>
          <p:cNvSpPr txBox="1"/>
          <p:nvPr/>
        </p:nvSpPr>
        <p:spPr>
          <a:xfrm>
            <a:off x="1181847" y="1275413"/>
            <a:ext cx="9276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Lato"/>
                <a:ea typeface="Lato"/>
                <a:cs typeface="Lato"/>
                <a:sym typeface="Lato"/>
              </a:rPr>
              <a:t>Δt</a:t>
            </a:r>
            <a:r>
              <a:rPr lang="en" sz="1500" baseline="-25000">
                <a:latin typeface="Lato"/>
                <a:ea typeface="Lato"/>
                <a:cs typeface="Lato"/>
                <a:sym typeface="Lato"/>
              </a:rPr>
              <a:t>Sensors</a:t>
            </a:r>
            <a:endParaRPr sz="1500" baseline="-25000">
              <a:latin typeface="Lato"/>
              <a:ea typeface="Lato"/>
              <a:cs typeface="Lato"/>
              <a:sym typeface="Lato"/>
            </a:endParaRPr>
          </a:p>
        </p:txBody>
      </p:sp>
      <p:sp>
        <p:nvSpPr>
          <p:cNvPr id="1287" name="Google Shape;1287;p45"/>
          <p:cNvSpPr txBox="1"/>
          <p:nvPr/>
        </p:nvSpPr>
        <p:spPr>
          <a:xfrm>
            <a:off x="4962100" y="1285963"/>
            <a:ext cx="1414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Lato"/>
                <a:ea typeface="Lato"/>
                <a:cs typeface="Lato"/>
                <a:sym typeface="Lato"/>
              </a:rPr>
              <a:t>Δt</a:t>
            </a:r>
            <a:r>
              <a:rPr lang="en" sz="1500" baseline="-25000">
                <a:latin typeface="Lato"/>
                <a:ea typeface="Lato"/>
                <a:cs typeface="Lato"/>
                <a:sym typeface="Lato"/>
              </a:rPr>
              <a:t>Motor Response</a:t>
            </a:r>
            <a:endParaRPr sz="1500" baseline="-25000">
              <a:latin typeface="Lato"/>
              <a:ea typeface="Lato"/>
              <a:cs typeface="Lato"/>
              <a:sym typeface="Lato"/>
            </a:endParaRPr>
          </a:p>
        </p:txBody>
      </p:sp>
      <p:sp>
        <p:nvSpPr>
          <p:cNvPr id="1288" name="Google Shape;1288;p45"/>
          <p:cNvSpPr txBox="1"/>
          <p:nvPr/>
        </p:nvSpPr>
        <p:spPr>
          <a:xfrm>
            <a:off x="6890375" y="1285963"/>
            <a:ext cx="1560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Lato"/>
                <a:ea typeface="Lato"/>
                <a:cs typeface="Lato"/>
                <a:sym typeface="Lato"/>
              </a:rPr>
              <a:t>Δt</a:t>
            </a:r>
            <a:r>
              <a:rPr lang="en" sz="1500" baseline="-25000">
                <a:latin typeface="Lato"/>
                <a:ea typeface="Lato"/>
                <a:cs typeface="Lato"/>
                <a:sym typeface="Lato"/>
              </a:rPr>
              <a:t>Actuator Response</a:t>
            </a:r>
            <a:endParaRPr sz="1500" baseline="-25000">
              <a:latin typeface="Lato"/>
              <a:ea typeface="Lato"/>
              <a:cs typeface="Lato"/>
              <a:sym typeface="Lato"/>
            </a:endParaRPr>
          </a:p>
        </p:txBody>
      </p:sp>
      <p:sp>
        <p:nvSpPr>
          <p:cNvPr id="1289" name="Google Shape;1289;p45"/>
          <p:cNvSpPr txBox="1"/>
          <p:nvPr/>
        </p:nvSpPr>
        <p:spPr>
          <a:xfrm>
            <a:off x="2329363" y="1320613"/>
            <a:ext cx="539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Lato"/>
                <a:ea typeface="Lato"/>
                <a:cs typeface="Lato"/>
                <a:sym typeface="Lato"/>
              </a:rPr>
              <a:t>+</a:t>
            </a:r>
            <a:endParaRPr sz="1500">
              <a:latin typeface="Lato"/>
              <a:ea typeface="Lato"/>
              <a:cs typeface="Lato"/>
              <a:sym typeface="Lato"/>
            </a:endParaRPr>
          </a:p>
        </p:txBody>
      </p:sp>
      <p:sp>
        <p:nvSpPr>
          <p:cNvPr id="1290" name="Google Shape;1290;p45"/>
          <p:cNvSpPr txBox="1"/>
          <p:nvPr/>
        </p:nvSpPr>
        <p:spPr>
          <a:xfrm>
            <a:off x="4377063" y="1341700"/>
            <a:ext cx="539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Lato"/>
                <a:ea typeface="Lato"/>
                <a:cs typeface="Lato"/>
                <a:sym typeface="Lato"/>
              </a:rPr>
              <a:t>+</a:t>
            </a:r>
            <a:endParaRPr sz="1500">
              <a:latin typeface="Lato"/>
              <a:ea typeface="Lato"/>
              <a:cs typeface="Lato"/>
              <a:sym typeface="Lato"/>
            </a:endParaRPr>
          </a:p>
        </p:txBody>
      </p:sp>
      <p:sp>
        <p:nvSpPr>
          <p:cNvPr id="1291" name="Google Shape;1291;p45"/>
          <p:cNvSpPr txBox="1"/>
          <p:nvPr/>
        </p:nvSpPr>
        <p:spPr>
          <a:xfrm>
            <a:off x="6422825" y="1341700"/>
            <a:ext cx="539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Lato"/>
                <a:ea typeface="Lato"/>
                <a:cs typeface="Lato"/>
                <a:sym typeface="Lato"/>
              </a:rPr>
              <a:t>+</a:t>
            </a:r>
            <a:endParaRPr sz="1500">
              <a:latin typeface="Lato"/>
              <a:ea typeface="Lato"/>
              <a:cs typeface="Lato"/>
              <a:sym typeface="Lato"/>
            </a:endParaRPr>
          </a:p>
        </p:txBody>
      </p:sp>
      <p:sp>
        <p:nvSpPr>
          <p:cNvPr id="1292" name="Google Shape;1292;p45"/>
          <p:cNvSpPr/>
          <p:nvPr/>
        </p:nvSpPr>
        <p:spPr>
          <a:xfrm>
            <a:off x="756075" y="4321275"/>
            <a:ext cx="7777200" cy="622200"/>
          </a:xfrm>
          <a:prstGeom prst="rightArrow">
            <a:avLst>
              <a:gd name="adj1" fmla="val 50000"/>
              <a:gd name="adj2" fmla="val 50000"/>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5"/>
          <p:cNvSpPr txBox="1"/>
          <p:nvPr/>
        </p:nvSpPr>
        <p:spPr>
          <a:xfrm>
            <a:off x="3088400" y="4367063"/>
            <a:ext cx="1066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Lato"/>
                <a:ea typeface="Lato"/>
                <a:cs typeface="Lato"/>
                <a:sym typeface="Lato"/>
              </a:rPr>
              <a:t>𝜀</a:t>
            </a:r>
            <a:r>
              <a:rPr lang="en" sz="1500" baseline="-25000">
                <a:latin typeface="Lato"/>
                <a:ea typeface="Lato"/>
                <a:cs typeface="Lato"/>
                <a:sym typeface="Lato"/>
              </a:rPr>
              <a:t>Controller</a:t>
            </a:r>
            <a:endParaRPr sz="1500" baseline="-25000">
              <a:latin typeface="Lato"/>
              <a:ea typeface="Lato"/>
              <a:cs typeface="Lato"/>
              <a:sym typeface="Lato"/>
            </a:endParaRPr>
          </a:p>
        </p:txBody>
      </p:sp>
      <p:sp>
        <p:nvSpPr>
          <p:cNvPr id="1294" name="Google Shape;1294;p45"/>
          <p:cNvSpPr txBox="1"/>
          <p:nvPr/>
        </p:nvSpPr>
        <p:spPr>
          <a:xfrm>
            <a:off x="1181847" y="4356513"/>
            <a:ext cx="9276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Lato"/>
                <a:ea typeface="Lato"/>
                <a:cs typeface="Lato"/>
                <a:sym typeface="Lato"/>
              </a:rPr>
              <a:t>𝜀</a:t>
            </a:r>
            <a:r>
              <a:rPr lang="en" sz="1500" baseline="-25000">
                <a:latin typeface="Lato"/>
                <a:ea typeface="Lato"/>
                <a:cs typeface="Lato"/>
                <a:sym typeface="Lato"/>
              </a:rPr>
              <a:t>Sensors</a:t>
            </a:r>
            <a:endParaRPr sz="1500" baseline="-25000">
              <a:latin typeface="Lato"/>
              <a:ea typeface="Lato"/>
              <a:cs typeface="Lato"/>
              <a:sym typeface="Lato"/>
            </a:endParaRPr>
          </a:p>
        </p:txBody>
      </p:sp>
      <p:sp>
        <p:nvSpPr>
          <p:cNvPr id="1295" name="Google Shape;1295;p45"/>
          <p:cNvSpPr txBox="1"/>
          <p:nvPr/>
        </p:nvSpPr>
        <p:spPr>
          <a:xfrm>
            <a:off x="4962100" y="4367063"/>
            <a:ext cx="1414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Lato"/>
                <a:ea typeface="Lato"/>
                <a:cs typeface="Lato"/>
                <a:sym typeface="Lato"/>
              </a:rPr>
              <a:t>𝜀</a:t>
            </a:r>
            <a:r>
              <a:rPr lang="en" sz="1500" baseline="-25000">
                <a:latin typeface="Lato"/>
                <a:ea typeface="Lato"/>
                <a:cs typeface="Lato"/>
                <a:sym typeface="Lato"/>
              </a:rPr>
              <a:t>Motor Response</a:t>
            </a:r>
            <a:endParaRPr sz="1500" baseline="-25000">
              <a:latin typeface="Lato"/>
              <a:ea typeface="Lato"/>
              <a:cs typeface="Lato"/>
              <a:sym typeface="Lato"/>
            </a:endParaRPr>
          </a:p>
        </p:txBody>
      </p:sp>
      <p:sp>
        <p:nvSpPr>
          <p:cNvPr id="1296" name="Google Shape;1296;p45"/>
          <p:cNvSpPr txBox="1"/>
          <p:nvPr/>
        </p:nvSpPr>
        <p:spPr>
          <a:xfrm>
            <a:off x="6890375" y="4366488"/>
            <a:ext cx="1560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Lato"/>
                <a:ea typeface="Lato"/>
                <a:cs typeface="Lato"/>
                <a:sym typeface="Lato"/>
              </a:rPr>
              <a:t>𝜀</a:t>
            </a:r>
            <a:r>
              <a:rPr lang="en" sz="1500" baseline="-25000">
                <a:latin typeface="Lato"/>
                <a:ea typeface="Lato"/>
                <a:cs typeface="Lato"/>
                <a:sym typeface="Lato"/>
              </a:rPr>
              <a:t>Actuator Response</a:t>
            </a:r>
            <a:endParaRPr sz="1500" baseline="-25000">
              <a:latin typeface="Lato"/>
              <a:ea typeface="Lato"/>
              <a:cs typeface="Lato"/>
              <a:sym typeface="Lato"/>
            </a:endParaRPr>
          </a:p>
        </p:txBody>
      </p:sp>
      <p:sp>
        <p:nvSpPr>
          <p:cNvPr id="1297" name="Google Shape;1297;p45"/>
          <p:cNvSpPr txBox="1"/>
          <p:nvPr/>
        </p:nvSpPr>
        <p:spPr>
          <a:xfrm>
            <a:off x="2329363" y="4441613"/>
            <a:ext cx="539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Lato"/>
                <a:ea typeface="Lato"/>
                <a:cs typeface="Lato"/>
                <a:sym typeface="Lato"/>
              </a:rPr>
              <a:t>+</a:t>
            </a:r>
            <a:endParaRPr sz="1500">
              <a:latin typeface="Lato"/>
              <a:ea typeface="Lato"/>
              <a:cs typeface="Lato"/>
              <a:sym typeface="Lato"/>
            </a:endParaRPr>
          </a:p>
        </p:txBody>
      </p:sp>
      <p:sp>
        <p:nvSpPr>
          <p:cNvPr id="1298" name="Google Shape;1298;p45"/>
          <p:cNvSpPr txBox="1"/>
          <p:nvPr/>
        </p:nvSpPr>
        <p:spPr>
          <a:xfrm>
            <a:off x="4376088" y="4441613"/>
            <a:ext cx="539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Lato"/>
                <a:ea typeface="Lato"/>
                <a:cs typeface="Lato"/>
                <a:sym typeface="Lato"/>
              </a:rPr>
              <a:t>+</a:t>
            </a:r>
            <a:endParaRPr sz="1500">
              <a:latin typeface="Lato"/>
              <a:ea typeface="Lato"/>
              <a:cs typeface="Lato"/>
              <a:sym typeface="Lato"/>
            </a:endParaRPr>
          </a:p>
        </p:txBody>
      </p:sp>
      <p:sp>
        <p:nvSpPr>
          <p:cNvPr id="1299" name="Google Shape;1299;p45"/>
          <p:cNvSpPr txBox="1"/>
          <p:nvPr/>
        </p:nvSpPr>
        <p:spPr>
          <a:xfrm>
            <a:off x="6422825" y="4423113"/>
            <a:ext cx="539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Lato"/>
                <a:ea typeface="Lato"/>
                <a:cs typeface="Lato"/>
                <a:sym typeface="Lato"/>
              </a:rPr>
              <a:t>+</a:t>
            </a:r>
            <a:endParaRPr sz="1500">
              <a:latin typeface="Lato"/>
              <a:ea typeface="Lato"/>
              <a:cs typeface="Lato"/>
              <a:sym typeface="Lato"/>
            </a:endParaRPr>
          </a:p>
        </p:txBody>
      </p:sp>
      <p:sp>
        <p:nvSpPr>
          <p:cNvPr id="1300" name="Google Shape;1300;p4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46"/>
          <p:cNvSpPr txBox="1">
            <a:spLocks noGrp="1"/>
          </p:cNvSpPr>
          <p:nvPr>
            <p:ph type="body" idx="1"/>
          </p:nvPr>
        </p:nvSpPr>
        <p:spPr>
          <a:xfrm>
            <a:off x="856675" y="1525050"/>
            <a:ext cx="7775100" cy="34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Trade Space Overview 1: Electronics Worst Case</a:t>
            </a:r>
            <a:endParaRPr b="1"/>
          </a:p>
          <a:p>
            <a:pPr marL="0" lvl="0" indent="0" algn="l" rtl="0">
              <a:spcBef>
                <a:spcPts val="1200"/>
              </a:spcBef>
              <a:spcAft>
                <a:spcPts val="1200"/>
              </a:spcAft>
              <a:buNone/>
            </a:pPr>
            <a:endParaRPr b="1"/>
          </a:p>
        </p:txBody>
      </p:sp>
      <p:graphicFrame>
        <p:nvGraphicFramePr>
          <p:cNvPr id="1306" name="Google Shape;1306;p46"/>
          <p:cNvGraphicFramePr/>
          <p:nvPr/>
        </p:nvGraphicFramePr>
        <p:xfrm>
          <a:off x="952500" y="2059150"/>
          <a:ext cx="7238975" cy="2133480"/>
        </p:xfrm>
        <a:graphic>
          <a:graphicData uri="http://schemas.openxmlformats.org/drawingml/2006/table">
            <a:tbl>
              <a:tblPr>
                <a:noFill/>
                <a:tableStyleId>{DFB89BA6-6D9B-4722-92F4-90E4344D6D20}</a:tableStyleId>
              </a:tblPr>
              <a:tblGrid>
                <a:gridCol w="1243375">
                  <a:extLst>
                    <a:ext uri="{9D8B030D-6E8A-4147-A177-3AD203B41FA5}">
                      <a16:colId xmlns:a16="http://schemas.microsoft.com/office/drawing/2014/main" val="20000"/>
                    </a:ext>
                  </a:extLst>
                </a:gridCol>
                <a:gridCol w="1786000">
                  <a:extLst>
                    <a:ext uri="{9D8B030D-6E8A-4147-A177-3AD203B41FA5}">
                      <a16:colId xmlns:a16="http://schemas.microsoft.com/office/drawing/2014/main" val="20001"/>
                    </a:ext>
                  </a:extLst>
                </a:gridCol>
                <a:gridCol w="906175">
                  <a:extLst>
                    <a:ext uri="{9D8B030D-6E8A-4147-A177-3AD203B41FA5}">
                      <a16:colId xmlns:a16="http://schemas.microsoft.com/office/drawing/2014/main" val="20002"/>
                    </a:ext>
                  </a:extLst>
                </a:gridCol>
                <a:gridCol w="1259175">
                  <a:extLst>
                    <a:ext uri="{9D8B030D-6E8A-4147-A177-3AD203B41FA5}">
                      <a16:colId xmlns:a16="http://schemas.microsoft.com/office/drawing/2014/main" val="20003"/>
                    </a:ext>
                  </a:extLst>
                </a:gridCol>
                <a:gridCol w="1022125">
                  <a:extLst>
                    <a:ext uri="{9D8B030D-6E8A-4147-A177-3AD203B41FA5}">
                      <a16:colId xmlns:a16="http://schemas.microsoft.com/office/drawing/2014/main" val="20004"/>
                    </a:ext>
                  </a:extLst>
                </a:gridCol>
                <a:gridCol w="1022125">
                  <a:extLst>
                    <a:ext uri="{9D8B030D-6E8A-4147-A177-3AD203B41FA5}">
                      <a16:colId xmlns:a16="http://schemas.microsoft.com/office/drawing/2014/main" val="20005"/>
                    </a:ext>
                  </a:extLst>
                </a:gridCol>
              </a:tblGrid>
              <a:tr h="332075">
                <a:tc>
                  <a:txBody>
                    <a:bodyPr/>
                    <a:lstStyle/>
                    <a:p>
                      <a:pPr marL="0" lvl="0" indent="0" algn="ctr" rtl="0">
                        <a:spcBef>
                          <a:spcPts val="0"/>
                        </a:spcBef>
                        <a:spcAft>
                          <a:spcPts val="0"/>
                        </a:spcAft>
                        <a:buNone/>
                      </a:pPr>
                      <a:r>
                        <a:rPr lang="en" sz="1300" b="1">
                          <a:latin typeface="Lato"/>
                          <a:ea typeface="Lato"/>
                          <a:cs typeface="Lato"/>
                          <a:sym typeface="Lato"/>
                        </a:rPr>
                        <a:t>Component Type</a:t>
                      </a:r>
                      <a:endParaRPr sz="1300" b="1">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300" b="1">
                          <a:latin typeface="Lato"/>
                          <a:ea typeface="Lato"/>
                          <a:cs typeface="Lato"/>
                          <a:sym typeface="Lato"/>
                        </a:rPr>
                        <a:t>Component Name</a:t>
                      </a:r>
                      <a:endParaRPr sz="1300" b="1">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300" b="1">
                          <a:latin typeface="Lato"/>
                          <a:ea typeface="Lato"/>
                          <a:cs typeface="Lato"/>
                          <a:sym typeface="Lato"/>
                        </a:rPr>
                        <a:t>Precision</a:t>
                      </a:r>
                      <a:endParaRPr sz="1300" b="1">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300" b="1">
                          <a:latin typeface="Lato"/>
                          <a:ea typeface="Lato"/>
                          <a:cs typeface="Lato"/>
                          <a:sym typeface="Lato"/>
                        </a:rPr>
                        <a:t>Frequency Response</a:t>
                      </a:r>
                      <a:endParaRPr sz="1300" b="1">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300" b="1">
                          <a:latin typeface="Lato"/>
                          <a:ea typeface="Lato"/>
                          <a:cs typeface="Lato"/>
                          <a:sym typeface="Lato"/>
                        </a:rPr>
                        <a:t>QTY</a:t>
                      </a:r>
                      <a:endParaRPr sz="1300" b="1">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300" b="1">
                          <a:latin typeface="Lato"/>
                          <a:ea typeface="Lato"/>
                          <a:cs typeface="Lato"/>
                          <a:sym typeface="Lato"/>
                        </a:rPr>
                        <a:t>Unit Cost</a:t>
                      </a:r>
                      <a:endParaRPr sz="1300" b="1">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B7B7B7"/>
                    </a:solidFill>
                  </a:tcPr>
                </a:tc>
                <a:extLst>
                  <a:ext uri="{0D108BD9-81ED-4DB2-BD59-A6C34878D82A}">
                    <a16:rowId xmlns:a16="http://schemas.microsoft.com/office/drawing/2014/main" val="10000"/>
                  </a:ext>
                </a:extLst>
              </a:tr>
              <a:tr h="297125">
                <a:tc>
                  <a:txBody>
                    <a:bodyPr/>
                    <a:lstStyle/>
                    <a:p>
                      <a:pPr marL="0" lvl="0" indent="0" algn="ctr" rtl="0">
                        <a:spcBef>
                          <a:spcPts val="0"/>
                        </a:spcBef>
                        <a:spcAft>
                          <a:spcPts val="0"/>
                        </a:spcAft>
                        <a:buNone/>
                      </a:pPr>
                      <a:r>
                        <a:rPr lang="en" sz="1100">
                          <a:latin typeface="Lato"/>
                          <a:ea typeface="Lato"/>
                          <a:cs typeface="Lato"/>
                          <a:sym typeface="Lato"/>
                        </a:rPr>
                        <a:t>Angle Sensor</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100" u="sng">
                          <a:solidFill>
                            <a:schemeClr val="hlink"/>
                          </a:solidFill>
                          <a:latin typeface="Lato"/>
                          <a:ea typeface="Lato"/>
                          <a:cs typeface="Lato"/>
                          <a:sym typeface="Lato"/>
                          <a:hlinkClick r:id="rId3"/>
                        </a:rPr>
                        <a:t>SEN0386 6-Axis Accelerometer</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0.05°</a:t>
                      </a:r>
                      <a:endParaRPr sz="1100">
                        <a:latin typeface="Lato"/>
                        <a:ea typeface="Lato"/>
                        <a:cs typeface="Lato"/>
                        <a:sym typeface="Lato"/>
                      </a:endParaRPr>
                    </a:p>
                    <a:p>
                      <a:pPr marL="0" lvl="0" indent="0" algn="ctr" rtl="0">
                        <a:spcBef>
                          <a:spcPts val="0"/>
                        </a:spcBef>
                        <a:spcAft>
                          <a:spcPts val="0"/>
                        </a:spcAft>
                        <a:buNone/>
                      </a:pP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200 Hz (5 ms)</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2</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$25</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297125">
                <a:tc>
                  <a:txBody>
                    <a:bodyPr/>
                    <a:lstStyle/>
                    <a:p>
                      <a:pPr marL="0" lvl="0" indent="0" algn="ctr" rtl="0">
                        <a:spcBef>
                          <a:spcPts val="0"/>
                        </a:spcBef>
                        <a:spcAft>
                          <a:spcPts val="0"/>
                        </a:spcAft>
                        <a:buNone/>
                      </a:pPr>
                      <a:r>
                        <a:rPr lang="en" sz="1100">
                          <a:latin typeface="Lato"/>
                          <a:ea typeface="Lato"/>
                          <a:cs typeface="Lato"/>
                          <a:sym typeface="Lato"/>
                        </a:rPr>
                        <a:t>Controller</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100" u="sng">
                          <a:solidFill>
                            <a:schemeClr val="hlink"/>
                          </a:solidFill>
                          <a:latin typeface="Lato"/>
                          <a:ea typeface="Lato"/>
                          <a:cs typeface="Lato"/>
                          <a:sym typeface="Lato"/>
                          <a:hlinkClick r:id="rId4"/>
                        </a:rPr>
                        <a:t>Arduino Uno/Nano</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N/A</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30 Hz</a:t>
                      </a:r>
                      <a:endParaRPr sz="1100">
                        <a:latin typeface="Lato"/>
                        <a:ea typeface="Lato"/>
                        <a:cs typeface="Lato"/>
                        <a:sym typeface="Lato"/>
                      </a:endParaRPr>
                    </a:p>
                    <a:p>
                      <a:pPr marL="0" lvl="0" indent="0" algn="ctr" rtl="0">
                        <a:spcBef>
                          <a:spcPts val="0"/>
                        </a:spcBef>
                        <a:spcAft>
                          <a:spcPts val="0"/>
                        </a:spcAft>
                        <a:buNone/>
                      </a:pPr>
                      <a:r>
                        <a:rPr lang="en" sz="1100">
                          <a:latin typeface="Lato"/>
                          <a:ea typeface="Lato"/>
                          <a:cs typeface="Lato"/>
                          <a:sym typeface="Lato"/>
                        </a:rPr>
                        <a:t>(33 ms)</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2</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$25</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297125">
                <a:tc>
                  <a:txBody>
                    <a:bodyPr/>
                    <a:lstStyle/>
                    <a:p>
                      <a:pPr marL="0" lvl="0" indent="0" algn="ctr" rtl="0">
                        <a:spcBef>
                          <a:spcPts val="0"/>
                        </a:spcBef>
                        <a:spcAft>
                          <a:spcPts val="0"/>
                        </a:spcAft>
                        <a:buNone/>
                      </a:pPr>
                      <a:r>
                        <a:rPr lang="en" sz="1100">
                          <a:latin typeface="Lato"/>
                          <a:ea typeface="Lato"/>
                          <a:cs typeface="Lato"/>
                          <a:sym typeface="Lato"/>
                        </a:rPr>
                        <a:t>Linear Actuator</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Ball </a:t>
                      </a:r>
                      <a:r>
                        <a:rPr lang="en" sz="1100" u="sng">
                          <a:solidFill>
                            <a:schemeClr val="accent5"/>
                          </a:solidFill>
                          <a:latin typeface="Lato"/>
                          <a:ea typeface="Lato"/>
                          <a:cs typeface="Lato"/>
                          <a:sym typeface="Lato"/>
                          <a:hlinkClick r:id="rId5">
                            <a:extLst>
                              <a:ext uri="{A12FA001-AC4F-418D-AE19-62706E023703}">
                                <ahyp:hlinkClr xmlns:ahyp="http://schemas.microsoft.com/office/drawing/2018/hyperlinkcolor" val="tx"/>
                              </a:ext>
                            </a:extLst>
                          </a:hlinkClick>
                        </a:rPr>
                        <a:t>Screw Drive</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0.0203mm</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300 mm/s</a:t>
                      </a:r>
                      <a:endParaRPr sz="1100">
                        <a:latin typeface="Lato"/>
                        <a:ea typeface="Lato"/>
                        <a:cs typeface="Lato"/>
                        <a:sym typeface="Lato"/>
                      </a:endParaRPr>
                    </a:p>
                    <a:p>
                      <a:pPr marL="0" lvl="0" indent="0" algn="ctr" rtl="0">
                        <a:spcBef>
                          <a:spcPts val="0"/>
                        </a:spcBef>
                        <a:spcAft>
                          <a:spcPts val="0"/>
                        </a:spcAft>
                        <a:buNone/>
                      </a:pPr>
                      <a:r>
                        <a:rPr lang="en" sz="1100">
                          <a:latin typeface="Lato"/>
                          <a:ea typeface="Lato"/>
                          <a:cs typeface="Lato"/>
                          <a:sym typeface="Lato"/>
                        </a:rPr>
                        <a:t>(speed)</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2</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$933</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307" name="Google Shape;1307;p46"/>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Feasibility Study 2 - (F2) Gravity Vector Deviation</a:t>
            </a:r>
            <a:endParaRPr sz="2400"/>
          </a:p>
        </p:txBody>
      </p:sp>
      <p:sp>
        <p:nvSpPr>
          <p:cNvPr id="1308" name="Google Shape;1308;p4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34</a:t>
            </a:fld>
            <a:endParaRPr/>
          </a:p>
        </p:txBody>
      </p:sp>
      <p:sp>
        <p:nvSpPr>
          <p:cNvPr id="1309" name="Google Shape;1309;p46">
            <a:hlinkClick r:id="rId6" action="ppaction://hlinksldjump"/>
          </p:cNvPr>
          <p:cNvSpPr/>
          <p:nvPr/>
        </p:nvSpPr>
        <p:spPr>
          <a:xfrm>
            <a:off x="0" y="4845300"/>
            <a:ext cx="507000" cy="2982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pic>
        <p:nvPicPr>
          <p:cNvPr id="1314" name="Google Shape;1314;p47"/>
          <p:cNvPicPr preferRelativeResize="0"/>
          <p:nvPr/>
        </p:nvPicPr>
        <p:blipFill rotWithShape="1">
          <a:blip r:embed="rId3">
            <a:alphaModFix/>
          </a:blip>
          <a:srcRect/>
          <a:stretch/>
        </p:blipFill>
        <p:spPr>
          <a:xfrm>
            <a:off x="1455587" y="1048675"/>
            <a:ext cx="7358374" cy="3924476"/>
          </a:xfrm>
          <a:prstGeom prst="rect">
            <a:avLst/>
          </a:prstGeom>
          <a:noFill/>
          <a:ln>
            <a:noFill/>
          </a:ln>
        </p:spPr>
      </p:pic>
      <p:sp>
        <p:nvSpPr>
          <p:cNvPr id="1315" name="Google Shape;1315;p47"/>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Feasibility Study 2 - (F2) Gravity Vector Deviation</a:t>
            </a:r>
            <a:endParaRPr sz="2400"/>
          </a:p>
        </p:txBody>
      </p:sp>
      <p:sp>
        <p:nvSpPr>
          <p:cNvPr id="1316" name="Google Shape;1316;p4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35</a:t>
            </a:fld>
            <a:endParaRPr/>
          </a:p>
        </p:txBody>
      </p:sp>
      <p:sp>
        <p:nvSpPr>
          <p:cNvPr id="1317" name="Google Shape;1317;p47">
            <a:hlinkClick r:id="rId4" action="ppaction://hlinksldjump"/>
          </p:cNvPr>
          <p:cNvSpPr/>
          <p:nvPr/>
        </p:nvSpPr>
        <p:spPr>
          <a:xfrm>
            <a:off x="0" y="4845300"/>
            <a:ext cx="507000" cy="2982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8" name="Google Shape;1318;p47"/>
          <p:cNvGrpSpPr/>
          <p:nvPr/>
        </p:nvGrpSpPr>
        <p:grpSpPr>
          <a:xfrm>
            <a:off x="556388" y="1777567"/>
            <a:ext cx="1581025" cy="1222197"/>
            <a:chOff x="5789167" y="3196088"/>
            <a:chExt cx="2469580" cy="1947415"/>
          </a:xfrm>
        </p:grpSpPr>
        <p:sp>
          <p:nvSpPr>
            <p:cNvPr id="1319" name="Google Shape;1319;p47"/>
            <p:cNvSpPr/>
            <p:nvPr/>
          </p:nvSpPr>
          <p:spPr>
            <a:xfrm rot="1420326">
              <a:off x="7302358" y="3653941"/>
              <a:ext cx="414693" cy="202717"/>
            </a:xfrm>
            <a:prstGeom prst="rightArrow">
              <a:avLst>
                <a:gd name="adj1" fmla="val 50000"/>
                <a:gd name="adj2" fmla="val 50000"/>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7"/>
            <p:cNvSpPr/>
            <p:nvPr/>
          </p:nvSpPr>
          <p:spPr>
            <a:xfrm rot="-1420326" flipH="1">
              <a:off x="6339933" y="3653941"/>
              <a:ext cx="414693" cy="202717"/>
            </a:xfrm>
            <a:prstGeom prst="rightArrow">
              <a:avLst>
                <a:gd name="adj1" fmla="val 50000"/>
                <a:gd name="adj2" fmla="val 50000"/>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1" name="Google Shape;1321;p47"/>
            <p:cNvPicPr preferRelativeResize="0"/>
            <p:nvPr/>
          </p:nvPicPr>
          <p:blipFill>
            <a:blip r:embed="rId5">
              <a:alphaModFix/>
            </a:blip>
            <a:stretch>
              <a:fillRect/>
            </a:stretch>
          </p:blipFill>
          <p:spPr>
            <a:xfrm>
              <a:off x="6817063" y="3196087"/>
              <a:ext cx="422850" cy="1892075"/>
            </a:xfrm>
            <a:prstGeom prst="rect">
              <a:avLst/>
            </a:prstGeom>
            <a:noFill/>
            <a:ln>
              <a:noFill/>
            </a:ln>
          </p:spPr>
        </p:pic>
        <p:pic>
          <p:nvPicPr>
            <p:cNvPr id="1322" name="Google Shape;1322;p47"/>
            <p:cNvPicPr preferRelativeResize="0"/>
            <p:nvPr/>
          </p:nvPicPr>
          <p:blipFill>
            <a:blip r:embed="rId5">
              <a:alphaModFix amt="50000"/>
            </a:blip>
            <a:stretch>
              <a:fillRect/>
            </a:stretch>
          </p:blipFill>
          <p:spPr>
            <a:xfrm rot="2280015">
              <a:off x="7298275" y="3321812"/>
              <a:ext cx="422850" cy="1892075"/>
            </a:xfrm>
            <a:prstGeom prst="rect">
              <a:avLst/>
            </a:prstGeom>
            <a:noFill/>
            <a:ln>
              <a:noFill/>
            </a:ln>
          </p:spPr>
        </p:pic>
        <p:pic>
          <p:nvPicPr>
            <p:cNvPr id="1323" name="Google Shape;1323;p47"/>
            <p:cNvPicPr preferRelativeResize="0"/>
            <p:nvPr/>
          </p:nvPicPr>
          <p:blipFill>
            <a:blip r:embed="rId5">
              <a:alphaModFix amt="50000"/>
            </a:blip>
            <a:stretch>
              <a:fillRect/>
            </a:stretch>
          </p:blipFill>
          <p:spPr>
            <a:xfrm rot="-2331106">
              <a:off x="6335850" y="3321812"/>
              <a:ext cx="422850" cy="1892075"/>
            </a:xfrm>
            <a:prstGeom prst="rect">
              <a:avLst/>
            </a:prstGeom>
            <a:noFill/>
            <a:ln>
              <a:noFill/>
            </a:ln>
          </p:spPr>
        </p:pic>
      </p:grpSp>
      <p:sp>
        <p:nvSpPr>
          <p:cNvPr id="1324" name="Google Shape;1324;p47"/>
          <p:cNvSpPr/>
          <p:nvPr/>
        </p:nvSpPr>
        <p:spPr>
          <a:xfrm>
            <a:off x="1033296" y="3218000"/>
            <a:ext cx="636000" cy="12222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7"/>
          <p:cNvSpPr txBox="1"/>
          <p:nvPr/>
        </p:nvSpPr>
        <p:spPr>
          <a:xfrm>
            <a:off x="1024488" y="4155376"/>
            <a:ext cx="431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±2°</a:t>
            </a:r>
            <a:endParaRPr sz="1100">
              <a:latin typeface="Lato"/>
              <a:ea typeface="Lato"/>
              <a:cs typeface="Lato"/>
              <a:sym typeface="Lato"/>
            </a:endParaRPr>
          </a:p>
        </p:txBody>
      </p:sp>
      <p:cxnSp>
        <p:nvCxnSpPr>
          <p:cNvPr id="1326" name="Google Shape;1326;p47"/>
          <p:cNvCxnSpPr>
            <a:endCxn id="1324" idx="3"/>
          </p:cNvCxnSpPr>
          <p:nvPr/>
        </p:nvCxnSpPr>
        <p:spPr>
          <a:xfrm>
            <a:off x="1346496" y="3227900"/>
            <a:ext cx="4800" cy="1212300"/>
          </a:xfrm>
          <a:prstGeom prst="straightConnector1">
            <a:avLst/>
          </a:prstGeom>
          <a:noFill/>
          <a:ln w="9525" cap="flat" cmpd="sng">
            <a:solidFill>
              <a:schemeClr val="dk2"/>
            </a:solidFill>
            <a:prstDash val="dash"/>
            <a:round/>
            <a:headEnd type="none" w="med" len="med"/>
            <a:tailEnd type="none" w="med" len="med"/>
          </a:ln>
        </p:spPr>
      </p:cxnSp>
      <p:cxnSp>
        <p:nvCxnSpPr>
          <p:cNvPr id="1327" name="Google Shape;1327;p47"/>
          <p:cNvCxnSpPr>
            <a:stCxn id="1324" idx="0"/>
          </p:cNvCxnSpPr>
          <p:nvPr/>
        </p:nvCxnSpPr>
        <p:spPr>
          <a:xfrm>
            <a:off x="1351296" y="3218000"/>
            <a:ext cx="3900" cy="822000"/>
          </a:xfrm>
          <a:prstGeom prst="straightConnector1">
            <a:avLst/>
          </a:prstGeom>
          <a:noFill/>
          <a:ln w="19050" cap="flat" cmpd="sng">
            <a:solidFill>
              <a:srgbClr val="FF0000"/>
            </a:solidFill>
            <a:prstDash val="solid"/>
            <a:round/>
            <a:headEnd type="none" w="med" len="med"/>
            <a:tailEnd type="triangle" w="med" len="med"/>
          </a:ln>
        </p:spPr>
      </p:cxnSp>
      <p:sp>
        <p:nvSpPr>
          <p:cNvPr id="1328" name="Google Shape;1328;p47"/>
          <p:cNvSpPr/>
          <p:nvPr/>
        </p:nvSpPr>
        <p:spPr>
          <a:xfrm>
            <a:off x="741688" y="1777575"/>
            <a:ext cx="1223100" cy="2982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9" name="Google Shape;1329;p47"/>
          <p:cNvPicPr preferRelativeResize="0"/>
          <p:nvPr/>
        </p:nvPicPr>
        <p:blipFill rotWithShape="1">
          <a:blip r:embed="rId6">
            <a:alphaModFix/>
          </a:blip>
          <a:srcRect l="6732" t="27887" r="65953" b="14789"/>
          <a:stretch/>
        </p:blipFill>
        <p:spPr>
          <a:xfrm>
            <a:off x="1246663" y="1421313"/>
            <a:ext cx="204697" cy="298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p48"/>
          <p:cNvSpPr txBox="1">
            <a:spLocks noGrp="1"/>
          </p:cNvSpPr>
          <p:nvPr>
            <p:ph type="body" idx="1"/>
          </p:nvPr>
        </p:nvSpPr>
        <p:spPr>
          <a:xfrm>
            <a:off x="727650" y="1293475"/>
            <a:ext cx="5922000" cy="7332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1000"/>
              </a:spcAft>
              <a:buNone/>
            </a:pPr>
            <a:r>
              <a:rPr lang="en" i="1" dirty="0"/>
              <a:t>“The device shall allow for user postural sway by limiting the </a:t>
            </a:r>
            <a:r>
              <a:rPr lang="en" b="1" i="1" u="sng" dirty="0"/>
              <a:t>coefficient of friction</a:t>
            </a:r>
            <a:r>
              <a:rPr lang="en" i="1" dirty="0"/>
              <a:t> opposite to the direction of sway to </a:t>
            </a:r>
            <a:r>
              <a:rPr lang="en" b="1" i="1" u="sng" dirty="0"/>
              <a:t>0.3</a:t>
            </a:r>
            <a:r>
              <a:rPr lang="en" i="1" dirty="0"/>
              <a:t>.”</a:t>
            </a:r>
            <a:endParaRPr dirty="0"/>
          </a:p>
        </p:txBody>
      </p:sp>
      <p:graphicFrame>
        <p:nvGraphicFramePr>
          <p:cNvPr id="1335" name="Google Shape;1335;p48"/>
          <p:cNvGraphicFramePr/>
          <p:nvPr/>
        </p:nvGraphicFramePr>
        <p:xfrm>
          <a:off x="170400" y="2258568"/>
          <a:ext cx="5187975" cy="1447720"/>
        </p:xfrm>
        <a:graphic>
          <a:graphicData uri="http://schemas.openxmlformats.org/drawingml/2006/table">
            <a:tbl>
              <a:tblPr>
                <a:noFill/>
                <a:tableStyleId>{DFB89BA6-6D9B-4722-92F4-90E4344D6D20}</a:tableStyleId>
              </a:tblPr>
              <a:tblGrid>
                <a:gridCol w="1729325">
                  <a:extLst>
                    <a:ext uri="{9D8B030D-6E8A-4147-A177-3AD203B41FA5}">
                      <a16:colId xmlns:a16="http://schemas.microsoft.com/office/drawing/2014/main" val="20000"/>
                    </a:ext>
                  </a:extLst>
                </a:gridCol>
                <a:gridCol w="1729325">
                  <a:extLst>
                    <a:ext uri="{9D8B030D-6E8A-4147-A177-3AD203B41FA5}">
                      <a16:colId xmlns:a16="http://schemas.microsoft.com/office/drawing/2014/main" val="20001"/>
                    </a:ext>
                  </a:extLst>
                </a:gridCol>
                <a:gridCol w="1729325">
                  <a:extLst>
                    <a:ext uri="{9D8B030D-6E8A-4147-A177-3AD203B41FA5}">
                      <a16:colId xmlns:a16="http://schemas.microsoft.com/office/drawing/2014/main" val="20002"/>
                    </a:ext>
                  </a:extLst>
                </a:gridCol>
              </a:tblGrid>
              <a:tr h="392525">
                <a:tc>
                  <a:txBody>
                    <a:bodyPr/>
                    <a:lstStyle/>
                    <a:p>
                      <a:pPr marL="0" lvl="0" indent="0" algn="ctr" rtl="0">
                        <a:spcBef>
                          <a:spcPts val="0"/>
                        </a:spcBef>
                        <a:spcAft>
                          <a:spcPts val="0"/>
                        </a:spcAft>
                        <a:buNone/>
                      </a:pPr>
                      <a:r>
                        <a:rPr lang="en" sz="1300" b="1">
                          <a:latin typeface="Lato"/>
                          <a:ea typeface="Lato"/>
                          <a:cs typeface="Lato"/>
                          <a:sym typeface="Lato"/>
                        </a:rPr>
                        <a:t>Mobile Contact Surface Material</a:t>
                      </a:r>
                      <a:endParaRPr sz="1300" b="1">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300" b="1">
                          <a:latin typeface="Lato"/>
                          <a:ea typeface="Lato"/>
                          <a:cs typeface="Lato"/>
                          <a:sym typeface="Lato"/>
                        </a:rPr>
                        <a:t>Static Co. of Friction</a:t>
                      </a:r>
                      <a:endParaRPr sz="1300" b="1">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300" b="1">
                          <a:latin typeface="Lato"/>
                          <a:ea typeface="Lato"/>
                          <a:cs typeface="Lato"/>
                          <a:sym typeface="Lato"/>
                        </a:rPr>
                        <a:t>Reference Surface Material</a:t>
                      </a:r>
                      <a:endParaRPr sz="1300" b="1">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B7B7B7"/>
                    </a:solidFill>
                  </a:tcPr>
                </a:tc>
                <a:extLst>
                  <a:ext uri="{0D108BD9-81ED-4DB2-BD59-A6C34878D82A}">
                    <a16:rowId xmlns:a16="http://schemas.microsoft.com/office/drawing/2014/main" val="10000"/>
                  </a:ext>
                </a:extLst>
              </a:tr>
              <a:tr h="392525">
                <a:tc>
                  <a:txBody>
                    <a:bodyPr/>
                    <a:lstStyle/>
                    <a:p>
                      <a:pPr marL="0" lvl="0" indent="0" algn="ctr" rtl="0">
                        <a:spcBef>
                          <a:spcPts val="0"/>
                        </a:spcBef>
                        <a:spcAft>
                          <a:spcPts val="0"/>
                        </a:spcAft>
                        <a:buNone/>
                      </a:pPr>
                      <a:r>
                        <a:rPr lang="en" sz="1100">
                          <a:latin typeface="Lato"/>
                          <a:ea typeface="Lato"/>
                          <a:cs typeface="Lato"/>
                          <a:sym typeface="Lato"/>
                        </a:rPr>
                        <a:t>Polyurethane - [C</a:t>
                      </a:r>
                      <a:r>
                        <a:rPr lang="en" sz="1100" baseline="-25000">
                          <a:latin typeface="Lato"/>
                          <a:ea typeface="Lato"/>
                          <a:cs typeface="Lato"/>
                          <a:sym typeface="Lato"/>
                        </a:rPr>
                        <a:t>3</a:t>
                      </a:r>
                      <a:r>
                        <a:rPr lang="en" sz="1100">
                          <a:latin typeface="Lato"/>
                          <a:ea typeface="Lato"/>
                          <a:cs typeface="Lato"/>
                          <a:sym typeface="Lato"/>
                        </a:rPr>
                        <a:t>H</a:t>
                      </a:r>
                      <a:r>
                        <a:rPr lang="en" sz="1100" baseline="-25000">
                          <a:latin typeface="Lato"/>
                          <a:ea typeface="Lato"/>
                          <a:cs typeface="Lato"/>
                          <a:sym typeface="Lato"/>
                        </a:rPr>
                        <a:t>8</a:t>
                      </a:r>
                      <a:r>
                        <a:rPr lang="en" sz="1100">
                          <a:latin typeface="Lato"/>
                          <a:ea typeface="Lato"/>
                          <a:cs typeface="Lato"/>
                          <a:sym typeface="Lato"/>
                        </a:rPr>
                        <a:t>N</a:t>
                      </a:r>
                      <a:r>
                        <a:rPr lang="en" sz="1100" baseline="-25000">
                          <a:latin typeface="Lato"/>
                          <a:ea typeface="Lato"/>
                          <a:cs typeface="Lato"/>
                          <a:sym typeface="Lato"/>
                        </a:rPr>
                        <a:t>2</a:t>
                      </a:r>
                      <a:r>
                        <a:rPr lang="en" sz="1100">
                          <a:latin typeface="Lato"/>
                          <a:ea typeface="Lato"/>
                          <a:cs typeface="Lato"/>
                          <a:sym typeface="Lato"/>
                        </a:rPr>
                        <a:t>O]</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0.2</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100">
                          <a:latin typeface="Lato"/>
                          <a:ea typeface="Lato"/>
                          <a:cs typeface="Lato"/>
                          <a:sym typeface="Lato"/>
                        </a:rPr>
                        <a:t>Steel</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350500">
                <a:tc>
                  <a:txBody>
                    <a:bodyPr/>
                    <a:lstStyle/>
                    <a:p>
                      <a:pPr marL="0" lvl="0" indent="0" algn="ctr" rtl="0">
                        <a:spcBef>
                          <a:spcPts val="0"/>
                        </a:spcBef>
                        <a:spcAft>
                          <a:spcPts val="0"/>
                        </a:spcAft>
                        <a:buNone/>
                      </a:pPr>
                      <a:r>
                        <a:rPr lang="en" sz="1100">
                          <a:latin typeface="Lato"/>
                          <a:ea typeface="Lato"/>
                          <a:cs typeface="Lato"/>
                          <a:sym typeface="Lato"/>
                        </a:rPr>
                        <a:t>Teflon - [C</a:t>
                      </a:r>
                      <a:r>
                        <a:rPr lang="en" sz="1100" baseline="-25000">
                          <a:latin typeface="Lato"/>
                          <a:ea typeface="Lato"/>
                          <a:cs typeface="Lato"/>
                          <a:sym typeface="Lato"/>
                        </a:rPr>
                        <a:t>2</a:t>
                      </a:r>
                      <a:r>
                        <a:rPr lang="en" sz="1100">
                          <a:latin typeface="Lato"/>
                          <a:ea typeface="Lato"/>
                          <a:cs typeface="Lato"/>
                          <a:sym typeface="Lato"/>
                        </a:rPr>
                        <a:t>F</a:t>
                      </a:r>
                      <a:r>
                        <a:rPr lang="en" sz="1100" baseline="-25000">
                          <a:latin typeface="Lato"/>
                          <a:ea typeface="Lato"/>
                          <a:cs typeface="Lato"/>
                          <a:sym typeface="Lato"/>
                        </a:rPr>
                        <a:t>4</a:t>
                      </a:r>
                      <a:r>
                        <a:rPr lang="en" sz="1100">
                          <a:latin typeface="Lato"/>
                          <a:ea typeface="Lato"/>
                          <a:cs typeface="Lato"/>
                          <a:sym typeface="Lato"/>
                        </a:rPr>
                        <a:t>]</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0.05</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100">
                          <a:latin typeface="Lato"/>
                          <a:ea typeface="Lato"/>
                          <a:cs typeface="Lato"/>
                          <a:sym typeface="Lato"/>
                        </a:rPr>
                        <a:t>Teflon (PTFE)</a:t>
                      </a:r>
                      <a:endParaRPr sz="1100">
                        <a:latin typeface="Lato"/>
                        <a:ea typeface="Lato"/>
                        <a:cs typeface="Lato"/>
                        <a:sym typeface="Lato"/>
                      </a:endParaRPr>
                    </a:p>
                  </a:txBody>
                  <a:tcPr marL="91425" marR="91425" marT="91425" marB="91425" anchor="ctr">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36" name="Google Shape;1336;p48"/>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Feasibility Study 3 - (F3) Friction Margin</a:t>
            </a:r>
            <a:endParaRPr sz="2400"/>
          </a:p>
        </p:txBody>
      </p:sp>
      <p:sp>
        <p:nvSpPr>
          <p:cNvPr id="1337" name="Google Shape;1337;p4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36</a:t>
            </a:fld>
            <a:endParaRPr/>
          </a:p>
        </p:txBody>
      </p:sp>
      <p:pic>
        <p:nvPicPr>
          <p:cNvPr id="1338" name="Google Shape;1338;p48"/>
          <p:cNvPicPr preferRelativeResize="0"/>
          <p:nvPr/>
        </p:nvPicPr>
        <p:blipFill rotWithShape="1">
          <a:blip r:embed="rId3">
            <a:alphaModFix amt="28000"/>
          </a:blip>
          <a:srcRect r="31623"/>
          <a:stretch/>
        </p:blipFill>
        <p:spPr>
          <a:xfrm rot="5400000">
            <a:off x="6486662" y="1468713"/>
            <a:ext cx="745500" cy="2489325"/>
          </a:xfrm>
          <a:prstGeom prst="rect">
            <a:avLst/>
          </a:prstGeom>
          <a:noFill/>
          <a:ln>
            <a:noFill/>
          </a:ln>
        </p:spPr>
      </p:pic>
      <p:sp>
        <p:nvSpPr>
          <p:cNvPr id="1339" name="Google Shape;1339;p48"/>
          <p:cNvSpPr/>
          <p:nvPr/>
        </p:nvSpPr>
        <p:spPr>
          <a:xfrm>
            <a:off x="5780450" y="3086100"/>
            <a:ext cx="2335800" cy="96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40" name="Google Shape;1340;p48"/>
          <p:cNvCxnSpPr/>
          <p:nvPr/>
        </p:nvCxnSpPr>
        <p:spPr>
          <a:xfrm>
            <a:off x="5893125" y="3190875"/>
            <a:ext cx="0" cy="71400"/>
          </a:xfrm>
          <a:prstGeom prst="straightConnector1">
            <a:avLst/>
          </a:prstGeom>
          <a:noFill/>
          <a:ln w="9525" cap="flat" cmpd="sng">
            <a:solidFill>
              <a:schemeClr val="dk2"/>
            </a:solidFill>
            <a:prstDash val="solid"/>
            <a:round/>
            <a:headEnd type="none" w="med" len="med"/>
            <a:tailEnd type="none" w="med" len="med"/>
          </a:ln>
        </p:spPr>
      </p:cxnSp>
      <p:cxnSp>
        <p:nvCxnSpPr>
          <p:cNvPr id="1341" name="Google Shape;1341;p48"/>
          <p:cNvCxnSpPr/>
          <p:nvPr/>
        </p:nvCxnSpPr>
        <p:spPr>
          <a:xfrm>
            <a:off x="7955275" y="3190875"/>
            <a:ext cx="0" cy="71400"/>
          </a:xfrm>
          <a:prstGeom prst="straightConnector1">
            <a:avLst/>
          </a:prstGeom>
          <a:noFill/>
          <a:ln w="9525" cap="flat" cmpd="sng">
            <a:solidFill>
              <a:schemeClr val="dk2"/>
            </a:solidFill>
            <a:prstDash val="solid"/>
            <a:round/>
            <a:headEnd type="none" w="med" len="med"/>
            <a:tailEnd type="none" w="med" len="med"/>
          </a:ln>
        </p:spPr>
      </p:cxnSp>
      <p:sp>
        <p:nvSpPr>
          <p:cNvPr id="1342" name="Google Shape;1342;p48"/>
          <p:cNvSpPr/>
          <p:nvPr/>
        </p:nvSpPr>
        <p:spPr>
          <a:xfrm>
            <a:off x="5845425" y="3270150"/>
            <a:ext cx="95400" cy="969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8"/>
          <p:cNvSpPr/>
          <p:nvPr/>
        </p:nvSpPr>
        <p:spPr>
          <a:xfrm>
            <a:off x="7907575" y="3270150"/>
            <a:ext cx="95400" cy="969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8"/>
          <p:cNvSpPr/>
          <p:nvPr/>
        </p:nvSpPr>
        <p:spPr>
          <a:xfrm>
            <a:off x="5780450" y="3374925"/>
            <a:ext cx="2335800" cy="96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45" name="Google Shape;1345;p48"/>
          <p:cNvCxnSpPr/>
          <p:nvPr/>
        </p:nvCxnSpPr>
        <p:spPr>
          <a:xfrm>
            <a:off x="5780450" y="3471825"/>
            <a:ext cx="0" cy="885000"/>
          </a:xfrm>
          <a:prstGeom prst="straightConnector1">
            <a:avLst/>
          </a:prstGeom>
          <a:noFill/>
          <a:ln w="38100" cap="flat" cmpd="sng">
            <a:solidFill>
              <a:schemeClr val="dk2"/>
            </a:solidFill>
            <a:prstDash val="solid"/>
            <a:round/>
            <a:headEnd type="none" w="med" len="med"/>
            <a:tailEnd type="none" w="med" len="med"/>
          </a:ln>
        </p:spPr>
      </p:cxnSp>
      <p:cxnSp>
        <p:nvCxnSpPr>
          <p:cNvPr id="1346" name="Google Shape;1346;p48"/>
          <p:cNvCxnSpPr/>
          <p:nvPr/>
        </p:nvCxnSpPr>
        <p:spPr>
          <a:xfrm>
            <a:off x="8104075" y="3471825"/>
            <a:ext cx="0" cy="885000"/>
          </a:xfrm>
          <a:prstGeom prst="straightConnector1">
            <a:avLst/>
          </a:prstGeom>
          <a:noFill/>
          <a:ln w="38100" cap="flat" cmpd="sng">
            <a:solidFill>
              <a:schemeClr val="dk2"/>
            </a:solidFill>
            <a:prstDash val="solid"/>
            <a:round/>
            <a:headEnd type="none" w="med" len="med"/>
            <a:tailEnd type="none" w="med" len="med"/>
          </a:ln>
        </p:spPr>
      </p:cxnSp>
      <p:sp>
        <p:nvSpPr>
          <p:cNvPr id="1347" name="Google Shape;1347;p48"/>
          <p:cNvSpPr/>
          <p:nvPr/>
        </p:nvSpPr>
        <p:spPr>
          <a:xfrm rot="5394416">
            <a:off x="5079311" y="2664921"/>
            <a:ext cx="1108201" cy="96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48" name="Google Shape;1348;p48"/>
          <p:cNvCxnSpPr/>
          <p:nvPr/>
        </p:nvCxnSpPr>
        <p:spPr>
          <a:xfrm>
            <a:off x="8669288" y="1569075"/>
            <a:ext cx="300" cy="883500"/>
          </a:xfrm>
          <a:prstGeom prst="straightConnector1">
            <a:avLst/>
          </a:prstGeom>
          <a:noFill/>
          <a:ln w="9525" cap="flat" cmpd="sng">
            <a:solidFill>
              <a:srgbClr val="FF0000"/>
            </a:solidFill>
            <a:prstDash val="solid"/>
            <a:round/>
            <a:headEnd type="none" w="med" len="med"/>
            <a:tailEnd type="triangle" w="med" len="med"/>
          </a:ln>
        </p:spPr>
      </p:cxnSp>
      <p:cxnSp>
        <p:nvCxnSpPr>
          <p:cNvPr id="1349" name="Google Shape;1349;p48"/>
          <p:cNvCxnSpPr/>
          <p:nvPr/>
        </p:nvCxnSpPr>
        <p:spPr>
          <a:xfrm flipH="1">
            <a:off x="7859875" y="1573525"/>
            <a:ext cx="819300" cy="9900"/>
          </a:xfrm>
          <a:prstGeom prst="straightConnector1">
            <a:avLst/>
          </a:prstGeom>
          <a:noFill/>
          <a:ln w="9525" cap="flat" cmpd="sng">
            <a:solidFill>
              <a:srgbClr val="FF0000"/>
            </a:solidFill>
            <a:prstDash val="solid"/>
            <a:round/>
            <a:headEnd type="none" w="med" len="med"/>
            <a:tailEnd type="triangle" w="med" len="med"/>
          </a:ln>
        </p:spPr>
      </p:cxnSp>
      <p:sp>
        <p:nvSpPr>
          <p:cNvPr id="1350" name="Google Shape;1350;p48"/>
          <p:cNvSpPr txBox="1"/>
          <p:nvPr/>
        </p:nvSpPr>
        <p:spPr>
          <a:xfrm>
            <a:off x="7846175" y="2083275"/>
            <a:ext cx="866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Earth Gravity</a:t>
            </a:r>
            <a:endParaRPr sz="800">
              <a:latin typeface="Lato"/>
              <a:ea typeface="Lato"/>
              <a:cs typeface="Lato"/>
              <a:sym typeface="Lato"/>
            </a:endParaRPr>
          </a:p>
        </p:txBody>
      </p:sp>
      <p:sp>
        <p:nvSpPr>
          <p:cNvPr id="1351" name="Google Shape;1351;p48"/>
          <p:cNvSpPr txBox="1"/>
          <p:nvPr/>
        </p:nvSpPr>
        <p:spPr>
          <a:xfrm>
            <a:off x="6861413" y="1274900"/>
            <a:ext cx="1095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Simulated  Gravity</a:t>
            </a:r>
            <a:endParaRPr sz="800">
              <a:latin typeface="Lato"/>
              <a:ea typeface="Lato"/>
              <a:cs typeface="Lato"/>
              <a:sym typeface="Lato"/>
            </a:endParaRPr>
          </a:p>
        </p:txBody>
      </p:sp>
      <p:sp>
        <p:nvSpPr>
          <p:cNvPr id="1352" name="Google Shape;1352;p48"/>
          <p:cNvSpPr txBox="1"/>
          <p:nvPr/>
        </p:nvSpPr>
        <p:spPr>
          <a:xfrm>
            <a:off x="8289600" y="2965425"/>
            <a:ext cx="866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Friction interactions between mobile user and test bed surface</a:t>
            </a:r>
            <a:endParaRPr sz="800">
              <a:latin typeface="Lato"/>
              <a:ea typeface="Lato"/>
              <a:cs typeface="Lato"/>
              <a:sym typeface="Lato"/>
            </a:endParaRPr>
          </a:p>
        </p:txBody>
      </p:sp>
      <p:cxnSp>
        <p:nvCxnSpPr>
          <p:cNvPr id="1353" name="Google Shape;1353;p48"/>
          <p:cNvCxnSpPr/>
          <p:nvPr/>
        </p:nvCxnSpPr>
        <p:spPr>
          <a:xfrm flipH="1">
            <a:off x="8043675" y="3211050"/>
            <a:ext cx="302400" cy="125700"/>
          </a:xfrm>
          <a:prstGeom prst="straightConnector1">
            <a:avLst/>
          </a:prstGeom>
          <a:noFill/>
          <a:ln w="9525" cap="flat" cmpd="sng">
            <a:solidFill>
              <a:srgbClr val="0000FF"/>
            </a:solidFill>
            <a:prstDash val="solid"/>
            <a:round/>
            <a:headEnd type="none" w="med" len="med"/>
            <a:tailEnd type="triangle" w="med" len="med"/>
          </a:ln>
        </p:spPr>
      </p:cxnSp>
      <p:sp>
        <p:nvSpPr>
          <p:cNvPr id="1354" name="Google Shape;1354;p48"/>
          <p:cNvSpPr txBox="1"/>
          <p:nvPr/>
        </p:nvSpPr>
        <p:spPr>
          <a:xfrm>
            <a:off x="6692200" y="2980650"/>
            <a:ext cx="846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Lato"/>
                <a:ea typeface="Lato"/>
                <a:cs typeface="Lato"/>
                <a:sym typeface="Lato"/>
              </a:rPr>
              <a:t>Platform</a:t>
            </a:r>
            <a:endParaRPr sz="800">
              <a:solidFill>
                <a:schemeClr val="lt1"/>
              </a:solidFill>
              <a:latin typeface="Lato"/>
              <a:ea typeface="Lato"/>
              <a:cs typeface="Lato"/>
              <a:sym typeface="Lato"/>
            </a:endParaRPr>
          </a:p>
        </p:txBody>
      </p:sp>
      <p:sp>
        <p:nvSpPr>
          <p:cNvPr id="1355" name="Google Shape;1355;p48"/>
          <p:cNvSpPr txBox="1"/>
          <p:nvPr/>
        </p:nvSpPr>
        <p:spPr>
          <a:xfrm>
            <a:off x="6782750" y="3269475"/>
            <a:ext cx="479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Lato"/>
                <a:ea typeface="Lato"/>
                <a:cs typeface="Lato"/>
                <a:sym typeface="Lato"/>
              </a:rPr>
              <a:t>Table</a:t>
            </a:r>
            <a:endParaRPr sz="800">
              <a:solidFill>
                <a:schemeClr val="lt1"/>
              </a:solidFill>
              <a:latin typeface="Lato"/>
              <a:ea typeface="Lato"/>
              <a:cs typeface="Lato"/>
              <a:sym typeface="Lato"/>
            </a:endParaRPr>
          </a:p>
        </p:txBody>
      </p:sp>
      <p:sp>
        <p:nvSpPr>
          <p:cNvPr id="1356" name="Google Shape;1356;p48"/>
          <p:cNvSpPr txBox="1"/>
          <p:nvPr/>
        </p:nvSpPr>
        <p:spPr>
          <a:xfrm rot="-5400000">
            <a:off x="5084700" y="2517150"/>
            <a:ext cx="1082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Lato"/>
                <a:ea typeface="Lato"/>
                <a:cs typeface="Lato"/>
                <a:sym typeface="Lato"/>
              </a:rPr>
              <a:t>Support Surface</a:t>
            </a:r>
            <a:endParaRPr sz="800">
              <a:solidFill>
                <a:schemeClr val="lt1"/>
              </a:solidFill>
              <a:latin typeface="Lato"/>
              <a:ea typeface="Lato"/>
              <a:cs typeface="Lato"/>
              <a:sym typeface="Lato"/>
            </a:endParaRPr>
          </a:p>
        </p:txBody>
      </p:sp>
      <p:sp>
        <p:nvSpPr>
          <p:cNvPr id="1357" name="Google Shape;1357;p48"/>
          <p:cNvSpPr txBox="1"/>
          <p:nvPr/>
        </p:nvSpPr>
        <p:spPr>
          <a:xfrm>
            <a:off x="5940825" y="3928425"/>
            <a:ext cx="652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Friction</a:t>
            </a:r>
            <a:r>
              <a:rPr lang="en" baseline="-25000">
                <a:latin typeface="Lato"/>
                <a:ea typeface="Lato"/>
                <a:cs typeface="Lato"/>
                <a:sym typeface="Lato"/>
              </a:rPr>
              <a:t> </a:t>
            </a:r>
            <a:r>
              <a:rPr lang="en">
                <a:latin typeface="Lato"/>
                <a:ea typeface="Lato"/>
                <a:cs typeface="Lato"/>
                <a:sym typeface="Lato"/>
              </a:rPr>
              <a:t>= 𝝻*N = 𝝻*mg </a:t>
            </a:r>
            <a:endParaRPr>
              <a:latin typeface="Lato"/>
              <a:ea typeface="Lato"/>
              <a:cs typeface="Lato"/>
              <a:sym typeface="Lato"/>
            </a:endParaRPr>
          </a:p>
        </p:txBody>
      </p:sp>
      <p:cxnSp>
        <p:nvCxnSpPr>
          <p:cNvPr id="1358" name="Google Shape;1358;p48"/>
          <p:cNvCxnSpPr/>
          <p:nvPr/>
        </p:nvCxnSpPr>
        <p:spPr>
          <a:xfrm rot="10800000">
            <a:off x="7408925" y="3411063"/>
            <a:ext cx="0" cy="578100"/>
          </a:xfrm>
          <a:prstGeom prst="straightConnector1">
            <a:avLst/>
          </a:prstGeom>
          <a:noFill/>
          <a:ln w="19050" cap="flat" cmpd="sng">
            <a:solidFill>
              <a:srgbClr val="FF0000"/>
            </a:solidFill>
            <a:prstDash val="solid"/>
            <a:round/>
            <a:headEnd type="none" w="med" len="med"/>
            <a:tailEnd type="triangle" w="med" len="med"/>
          </a:ln>
        </p:spPr>
      </p:cxnSp>
      <p:sp>
        <p:nvSpPr>
          <p:cNvPr id="1359" name="Google Shape;1359;p48"/>
          <p:cNvSpPr txBox="1"/>
          <p:nvPr/>
        </p:nvSpPr>
        <p:spPr>
          <a:xfrm>
            <a:off x="7129175" y="3500025"/>
            <a:ext cx="75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latin typeface="Lato"/>
                <a:ea typeface="Lato"/>
                <a:cs typeface="Lato"/>
                <a:sym typeface="Lato"/>
              </a:rPr>
              <a:t>N</a:t>
            </a:r>
            <a:endParaRPr>
              <a:solidFill>
                <a:srgbClr val="FF0000"/>
              </a:solidFill>
              <a:latin typeface="Lato"/>
              <a:ea typeface="Lato"/>
              <a:cs typeface="Lato"/>
              <a:sym typeface="Lato"/>
            </a:endParaRPr>
          </a:p>
        </p:txBody>
      </p:sp>
      <p:sp>
        <p:nvSpPr>
          <p:cNvPr id="1360" name="Google Shape;1360;p48"/>
          <p:cNvSpPr/>
          <p:nvPr/>
        </p:nvSpPr>
        <p:spPr>
          <a:xfrm>
            <a:off x="8555150" y="1467475"/>
            <a:ext cx="228600" cy="222000"/>
          </a:xfrm>
          <a:prstGeom prst="ellipse">
            <a:avLst/>
          </a:prstGeom>
          <a:solidFill>
            <a:schemeClr val="lt2"/>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61" name="Google Shape;1361;p48"/>
          <p:cNvCxnSpPr>
            <a:stCxn id="1360" idx="4"/>
            <a:endCxn id="1360" idx="0"/>
          </p:cNvCxnSpPr>
          <p:nvPr/>
        </p:nvCxnSpPr>
        <p:spPr>
          <a:xfrm rot="10800000">
            <a:off x="8669450" y="1467475"/>
            <a:ext cx="0" cy="222000"/>
          </a:xfrm>
          <a:prstGeom prst="straightConnector1">
            <a:avLst/>
          </a:prstGeom>
          <a:noFill/>
          <a:ln w="9525" cap="flat" cmpd="sng">
            <a:solidFill>
              <a:srgbClr val="FF0000"/>
            </a:solidFill>
            <a:prstDash val="solid"/>
            <a:round/>
            <a:headEnd type="none" w="med" len="med"/>
            <a:tailEnd type="none" w="med" len="med"/>
          </a:ln>
        </p:spPr>
      </p:cxnSp>
      <p:cxnSp>
        <p:nvCxnSpPr>
          <p:cNvPr id="1362" name="Google Shape;1362;p48"/>
          <p:cNvCxnSpPr>
            <a:stCxn id="1360" idx="2"/>
            <a:endCxn id="1360" idx="6"/>
          </p:cNvCxnSpPr>
          <p:nvPr/>
        </p:nvCxnSpPr>
        <p:spPr>
          <a:xfrm>
            <a:off x="8555150" y="1578475"/>
            <a:ext cx="228600" cy="0"/>
          </a:xfrm>
          <a:prstGeom prst="straightConnector1">
            <a:avLst/>
          </a:prstGeom>
          <a:noFill/>
          <a:ln w="9525" cap="flat" cmpd="sng">
            <a:solidFill>
              <a:srgbClr val="FF0000"/>
            </a:solidFill>
            <a:prstDash val="solid"/>
            <a:round/>
            <a:headEnd type="none" w="med" len="med"/>
            <a:tailEnd type="none" w="med" len="med"/>
          </a:ln>
        </p:spPr>
      </p:cxnSp>
      <p:sp>
        <p:nvSpPr>
          <p:cNvPr id="1363" name="Google Shape;1363;p48"/>
          <p:cNvSpPr txBox="1"/>
          <p:nvPr/>
        </p:nvSpPr>
        <p:spPr>
          <a:xfrm>
            <a:off x="8168200" y="1036375"/>
            <a:ext cx="819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Postural Sway</a:t>
            </a:r>
            <a:endParaRPr>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4"/>
                                        </p:tgtEl>
                                        <p:attrNameLst>
                                          <p:attrName>style.visibility</p:attrName>
                                        </p:attrNameLst>
                                      </p:cBhvr>
                                      <p:to>
                                        <p:strVal val="visible"/>
                                      </p:to>
                                    </p:set>
                                    <p:animEffect transition="in" filter="fade">
                                      <p:cBhvr>
                                        <p:cTn id="7" dur="1000"/>
                                        <p:tgtEl>
                                          <p:spTgt spid="13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4"/>
                                        </p:tgtEl>
                                        <p:attrNameLst>
                                          <p:attrName>style.visibility</p:attrName>
                                        </p:attrNameLst>
                                      </p:cBhvr>
                                      <p:to>
                                        <p:strVal val="visible"/>
                                      </p:to>
                                    </p:set>
                                    <p:animEffect transition="in" filter="fade">
                                      <p:cBhvr>
                                        <p:cTn id="12" dur="1000"/>
                                        <p:tgtEl>
                                          <p:spTgt spid="1334"/>
                                        </p:tgtEl>
                                      </p:cBhvr>
                                    </p:animEffect>
                                  </p:childTnLst>
                                </p:cTn>
                              </p:par>
                              <p:par>
                                <p:cTn id="13" presetID="10" presetClass="entr" presetSubtype="0" fill="hold" nodeType="withEffect">
                                  <p:stCondLst>
                                    <p:cond delay="0"/>
                                  </p:stCondLst>
                                  <p:childTnLst>
                                    <p:set>
                                      <p:cBhvr>
                                        <p:cTn id="14" dur="1" fill="hold">
                                          <p:stCondLst>
                                            <p:cond delay="0"/>
                                          </p:stCondLst>
                                        </p:cTn>
                                        <p:tgtEl>
                                          <p:spTgt spid="1338"/>
                                        </p:tgtEl>
                                        <p:attrNameLst>
                                          <p:attrName>style.visibility</p:attrName>
                                        </p:attrNameLst>
                                      </p:cBhvr>
                                      <p:to>
                                        <p:strVal val="visible"/>
                                      </p:to>
                                    </p:set>
                                    <p:animEffect transition="in" filter="fade">
                                      <p:cBhvr>
                                        <p:cTn id="15" dur="1000"/>
                                        <p:tgtEl>
                                          <p:spTgt spid="1338"/>
                                        </p:tgtEl>
                                      </p:cBhvr>
                                    </p:animEffect>
                                  </p:childTnLst>
                                </p:cTn>
                              </p:par>
                              <p:par>
                                <p:cTn id="16" presetID="10" presetClass="entr" presetSubtype="0" fill="hold" nodeType="withEffect">
                                  <p:stCondLst>
                                    <p:cond delay="0"/>
                                  </p:stCondLst>
                                  <p:childTnLst>
                                    <p:set>
                                      <p:cBhvr>
                                        <p:cTn id="17" dur="1" fill="hold">
                                          <p:stCondLst>
                                            <p:cond delay="0"/>
                                          </p:stCondLst>
                                        </p:cTn>
                                        <p:tgtEl>
                                          <p:spTgt spid="1339"/>
                                        </p:tgtEl>
                                        <p:attrNameLst>
                                          <p:attrName>style.visibility</p:attrName>
                                        </p:attrNameLst>
                                      </p:cBhvr>
                                      <p:to>
                                        <p:strVal val="visible"/>
                                      </p:to>
                                    </p:set>
                                    <p:animEffect transition="in" filter="fade">
                                      <p:cBhvr>
                                        <p:cTn id="18" dur="1000"/>
                                        <p:tgtEl>
                                          <p:spTgt spid="1339"/>
                                        </p:tgtEl>
                                      </p:cBhvr>
                                    </p:animEffect>
                                  </p:childTnLst>
                                </p:cTn>
                              </p:par>
                              <p:par>
                                <p:cTn id="19" presetID="10" presetClass="entr" presetSubtype="0" fill="hold" nodeType="withEffect">
                                  <p:stCondLst>
                                    <p:cond delay="0"/>
                                  </p:stCondLst>
                                  <p:childTnLst>
                                    <p:set>
                                      <p:cBhvr>
                                        <p:cTn id="20" dur="1" fill="hold">
                                          <p:stCondLst>
                                            <p:cond delay="0"/>
                                          </p:stCondLst>
                                        </p:cTn>
                                        <p:tgtEl>
                                          <p:spTgt spid="1340"/>
                                        </p:tgtEl>
                                        <p:attrNameLst>
                                          <p:attrName>style.visibility</p:attrName>
                                        </p:attrNameLst>
                                      </p:cBhvr>
                                      <p:to>
                                        <p:strVal val="visible"/>
                                      </p:to>
                                    </p:set>
                                    <p:animEffect transition="in" filter="fade">
                                      <p:cBhvr>
                                        <p:cTn id="21" dur="1000"/>
                                        <p:tgtEl>
                                          <p:spTgt spid="1340"/>
                                        </p:tgtEl>
                                      </p:cBhvr>
                                    </p:animEffect>
                                  </p:childTnLst>
                                </p:cTn>
                              </p:par>
                              <p:par>
                                <p:cTn id="22" presetID="10" presetClass="entr" presetSubtype="0" fill="hold" nodeType="withEffect">
                                  <p:stCondLst>
                                    <p:cond delay="0"/>
                                  </p:stCondLst>
                                  <p:childTnLst>
                                    <p:set>
                                      <p:cBhvr>
                                        <p:cTn id="23" dur="1" fill="hold">
                                          <p:stCondLst>
                                            <p:cond delay="0"/>
                                          </p:stCondLst>
                                        </p:cTn>
                                        <p:tgtEl>
                                          <p:spTgt spid="1341"/>
                                        </p:tgtEl>
                                        <p:attrNameLst>
                                          <p:attrName>style.visibility</p:attrName>
                                        </p:attrNameLst>
                                      </p:cBhvr>
                                      <p:to>
                                        <p:strVal val="visible"/>
                                      </p:to>
                                    </p:set>
                                    <p:animEffect transition="in" filter="fade">
                                      <p:cBhvr>
                                        <p:cTn id="24" dur="1000"/>
                                        <p:tgtEl>
                                          <p:spTgt spid="1341"/>
                                        </p:tgtEl>
                                      </p:cBhvr>
                                    </p:animEffect>
                                  </p:childTnLst>
                                </p:cTn>
                              </p:par>
                              <p:par>
                                <p:cTn id="25" presetID="10" presetClass="entr" presetSubtype="0" fill="hold" nodeType="withEffect">
                                  <p:stCondLst>
                                    <p:cond delay="0"/>
                                  </p:stCondLst>
                                  <p:childTnLst>
                                    <p:set>
                                      <p:cBhvr>
                                        <p:cTn id="26" dur="1" fill="hold">
                                          <p:stCondLst>
                                            <p:cond delay="0"/>
                                          </p:stCondLst>
                                        </p:cTn>
                                        <p:tgtEl>
                                          <p:spTgt spid="1342"/>
                                        </p:tgtEl>
                                        <p:attrNameLst>
                                          <p:attrName>style.visibility</p:attrName>
                                        </p:attrNameLst>
                                      </p:cBhvr>
                                      <p:to>
                                        <p:strVal val="visible"/>
                                      </p:to>
                                    </p:set>
                                    <p:animEffect transition="in" filter="fade">
                                      <p:cBhvr>
                                        <p:cTn id="27" dur="1000"/>
                                        <p:tgtEl>
                                          <p:spTgt spid="1342"/>
                                        </p:tgtEl>
                                      </p:cBhvr>
                                    </p:animEffect>
                                  </p:childTnLst>
                                </p:cTn>
                              </p:par>
                              <p:par>
                                <p:cTn id="28" presetID="10" presetClass="entr" presetSubtype="0" fill="hold" nodeType="withEffect">
                                  <p:stCondLst>
                                    <p:cond delay="0"/>
                                  </p:stCondLst>
                                  <p:childTnLst>
                                    <p:set>
                                      <p:cBhvr>
                                        <p:cTn id="29" dur="1" fill="hold">
                                          <p:stCondLst>
                                            <p:cond delay="0"/>
                                          </p:stCondLst>
                                        </p:cTn>
                                        <p:tgtEl>
                                          <p:spTgt spid="1343"/>
                                        </p:tgtEl>
                                        <p:attrNameLst>
                                          <p:attrName>style.visibility</p:attrName>
                                        </p:attrNameLst>
                                      </p:cBhvr>
                                      <p:to>
                                        <p:strVal val="visible"/>
                                      </p:to>
                                    </p:set>
                                    <p:animEffect transition="in" filter="fade">
                                      <p:cBhvr>
                                        <p:cTn id="30" dur="1000"/>
                                        <p:tgtEl>
                                          <p:spTgt spid="1343"/>
                                        </p:tgtEl>
                                      </p:cBhvr>
                                    </p:animEffect>
                                  </p:childTnLst>
                                </p:cTn>
                              </p:par>
                              <p:par>
                                <p:cTn id="31" presetID="10" presetClass="entr" presetSubtype="0" fill="hold" nodeType="withEffect">
                                  <p:stCondLst>
                                    <p:cond delay="0"/>
                                  </p:stCondLst>
                                  <p:childTnLst>
                                    <p:set>
                                      <p:cBhvr>
                                        <p:cTn id="32" dur="1" fill="hold">
                                          <p:stCondLst>
                                            <p:cond delay="0"/>
                                          </p:stCondLst>
                                        </p:cTn>
                                        <p:tgtEl>
                                          <p:spTgt spid="1344"/>
                                        </p:tgtEl>
                                        <p:attrNameLst>
                                          <p:attrName>style.visibility</p:attrName>
                                        </p:attrNameLst>
                                      </p:cBhvr>
                                      <p:to>
                                        <p:strVal val="visible"/>
                                      </p:to>
                                    </p:set>
                                    <p:animEffect transition="in" filter="fade">
                                      <p:cBhvr>
                                        <p:cTn id="33" dur="1000"/>
                                        <p:tgtEl>
                                          <p:spTgt spid="1344"/>
                                        </p:tgtEl>
                                      </p:cBhvr>
                                    </p:animEffect>
                                  </p:childTnLst>
                                </p:cTn>
                              </p:par>
                              <p:par>
                                <p:cTn id="34" presetID="10" presetClass="entr" presetSubtype="0" fill="hold" nodeType="withEffect">
                                  <p:stCondLst>
                                    <p:cond delay="0"/>
                                  </p:stCondLst>
                                  <p:childTnLst>
                                    <p:set>
                                      <p:cBhvr>
                                        <p:cTn id="35" dur="1" fill="hold">
                                          <p:stCondLst>
                                            <p:cond delay="0"/>
                                          </p:stCondLst>
                                        </p:cTn>
                                        <p:tgtEl>
                                          <p:spTgt spid="1345"/>
                                        </p:tgtEl>
                                        <p:attrNameLst>
                                          <p:attrName>style.visibility</p:attrName>
                                        </p:attrNameLst>
                                      </p:cBhvr>
                                      <p:to>
                                        <p:strVal val="visible"/>
                                      </p:to>
                                    </p:set>
                                    <p:animEffect transition="in" filter="fade">
                                      <p:cBhvr>
                                        <p:cTn id="36" dur="1000"/>
                                        <p:tgtEl>
                                          <p:spTgt spid="1345"/>
                                        </p:tgtEl>
                                      </p:cBhvr>
                                    </p:animEffect>
                                  </p:childTnLst>
                                </p:cTn>
                              </p:par>
                              <p:par>
                                <p:cTn id="37" presetID="10" presetClass="entr" presetSubtype="0" fill="hold" nodeType="withEffect">
                                  <p:stCondLst>
                                    <p:cond delay="0"/>
                                  </p:stCondLst>
                                  <p:childTnLst>
                                    <p:set>
                                      <p:cBhvr>
                                        <p:cTn id="38" dur="1" fill="hold">
                                          <p:stCondLst>
                                            <p:cond delay="0"/>
                                          </p:stCondLst>
                                        </p:cTn>
                                        <p:tgtEl>
                                          <p:spTgt spid="1346"/>
                                        </p:tgtEl>
                                        <p:attrNameLst>
                                          <p:attrName>style.visibility</p:attrName>
                                        </p:attrNameLst>
                                      </p:cBhvr>
                                      <p:to>
                                        <p:strVal val="visible"/>
                                      </p:to>
                                    </p:set>
                                    <p:animEffect transition="in" filter="fade">
                                      <p:cBhvr>
                                        <p:cTn id="39" dur="1000"/>
                                        <p:tgtEl>
                                          <p:spTgt spid="1346"/>
                                        </p:tgtEl>
                                      </p:cBhvr>
                                    </p:animEffect>
                                  </p:childTnLst>
                                </p:cTn>
                              </p:par>
                              <p:par>
                                <p:cTn id="40" presetID="10" presetClass="entr" presetSubtype="0" fill="hold" nodeType="withEffect">
                                  <p:stCondLst>
                                    <p:cond delay="0"/>
                                  </p:stCondLst>
                                  <p:childTnLst>
                                    <p:set>
                                      <p:cBhvr>
                                        <p:cTn id="41" dur="1" fill="hold">
                                          <p:stCondLst>
                                            <p:cond delay="0"/>
                                          </p:stCondLst>
                                        </p:cTn>
                                        <p:tgtEl>
                                          <p:spTgt spid="1347"/>
                                        </p:tgtEl>
                                        <p:attrNameLst>
                                          <p:attrName>style.visibility</p:attrName>
                                        </p:attrNameLst>
                                      </p:cBhvr>
                                      <p:to>
                                        <p:strVal val="visible"/>
                                      </p:to>
                                    </p:set>
                                    <p:animEffect transition="in" filter="fade">
                                      <p:cBhvr>
                                        <p:cTn id="42" dur="1000"/>
                                        <p:tgtEl>
                                          <p:spTgt spid="1347"/>
                                        </p:tgtEl>
                                      </p:cBhvr>
                                    </p:animEffect>
                                  </p:childTnLst>
                                </p:cTn>
                              </p:par>
                              <p:par>
                                <p:cTn id="43" presetID="10" presetClass="entr" presetSubtype="0" fill="hold" nodeType="withEffect">
                                  <p:stCondLst>
                                    <p:cond delay="0"/>
                                  </p:stCondLst>
                                  <p:childTnLst>
                                    <p:set>
                                      <p:cBhvr>
                                        <p:cTn id="44" dur="1" fill="hold">
                                          <p:stCondLst>
                                            <p:cond delay="0"/>
                                          </p:stCondLst>
                                        </p:cTn>
                                        <p:tgtEl>
                                          <p:spTgt spid="1348"/>
                                        </p:tgtEl>
                                        <p:attrNameLst>
                                          <p:attrName>style.visibility</p:attrName>
                                        </p:attrNameLst>
                                      </p:cBhvr>
                                      <p:to>
                                        <p:strVal val="visible"/>
                                      </p:to>
                                    </p:set>
                                    <p:animEffect transition="in" filter="fade">
                                      <p:cBhvr>
                                        <p:cTn id="45" dur="1000"/>
                                        <p:tgtEl>
                                          <p:spTgt spid="1348"/>
                                        </p:tgtEl>
                                      </p:cBhvr>
                                    </p:animEffect>
                                  </p:childTnLst>
                                </p:cTn>
                              </p:par>
                              <p:par>
                                <p:cTn id="46" presetID="10" presetClass="entr" presetSubtype="0" fill="hold" nodeType="withEffect">
                                  <p:stCondLst>
                                    <p:cond delay="0"/>
                                  </p:stCondLst>
                                  <p:childTnLst>
                                    <p:set>
                                      <p:cBhvr>
                                        <p:cTn id="47" dur="1" fill="hold">
                                          <p:stCondLst>
                                            <p:cond delay="0"/>
                                          </p:stCondLst>
                                        </p:cTn>
                                        <p:tgtEl>
                                          <p:spTgt spid="1349"/>
                                        </p:tgtEl>
                                        <p:attrNameLst>
                                          <p:attrName>style.visibility</p:attrName>
                                        </p:attrNameLst>
                                      </p:cBhvr>
                                      <p:to>
                                        <p:strVal val="visible"/>
                                      </p:to>
                                    </p:set>
                                    <p:animEffect transition="in" filter="fade">
                                      <p:cBhvr>
                                        <p:cTn id="48" dur="1000"/>
                                        <p:tgtEl>
                                          <p:spTgt spid="1349"/>
                                        </p:tgtEl>
                                      </p:cBhvr>
                                    </p:animEffect>
                                  </p:childTnLst>
                                </p:cTn>
                              </p:par>
                              <p:par>
                                <p:cTn id="49" presetID="10" presetClass="entr" presetSubtype="0" fill="hold" nodeType="withEffect">
                                  <p:stCondLst>
                                    <p:cond delay="0"/>
                                  </p:stCondLst>
                                  <p:childTnLst>
                                    <p:set>
                                      <p:cBhvr>
                                        <p:cTn id="50" dur="1" fill="hold">
                                          <p:stCondLst>
                                            <p:cond delay="0"/>
                                          </p:stCondLst>
                                        </p:cTn>
                                        <p:tgtEl>
                                          <p:spTgt spid="1350"/>
                                        </p:tgtEl>
                                        <p:attrNameLst>
                                          <p:attrName>style.visibility</p:attrName>
                                        </p:attrNameLst>
                                      </p:cBhvr>
                                      <p:to>
                                        <p:strVal val="visible"/>
                                      </p:to>
                                    </p:set>
                                    <p:animEffect transition="in" filter="fade">
                                      <p:cBhvr>
                                        <p:cTn id="51" dur="1000"/>
                                        <p:tgtEl>
                                          <p:spTgt spid="1350"/>
                                        </p:tgtEl>
                                      </p:cBhvr>
                                    </p:animEffect>
                                  </p:childTnLst>
                                </p:cTn>
                              </p:par>
                              <p:par>
                                <p:cTn id="52" presetID="10" presetClass="entr" presetSubtype="0" fill="hold" nodeType="withEffect">
                                  <p:stCondLst>
                                    <p:cond delay="0"/>
                                  </p:stCondLst>
                                  <p:childTnLst>
                                    <p:set>
                                      <p:cBhvr>
                                        <p:cTn id="53" dur="1" fill="hold">
                                          <p:stCondLst>
                                            <p:cond delay="0"/>
                                          </p:stCondLst>
                                        </p:cTn>
                                        <p:tgtEl>
                                          <p:spTgt spid="1351"/>
                                        </p:tgtEl>
                                        <p:attrNameLst>
                                          <p:attrName>style.visibility</p:attrName>
                                        </p:attrNameLst>
                                      </p:cBhvr>
                                      <p:to>
                                        <p:strVal val="visible"/>
                                      </p:to>
                                    </p:set>
                                    <p:animEffect transition="in" filter="fade">
                                      <p:cBhvr>
                                        <p:cTn id="54" dur="1000"/>
                                        <p:tgtEl>
                                          <p:spTgt spid="1351"/>
                                        </p:tgtEl>
                                      </p:cBhvr>
                                    </p:animEffect>
                                  </p:childTnLst>
                                </p:cTn>
                              </p:par>
                              <p:par>
                                <p:cTn id="55" presetID="10" presetClass="entr" presetSubtype="0" fill="hold" nodeType="withEffect">
                                  <p:stCondLst>
                                    <p:cond delay="0"/>
                                  </p:stCondLst>
                                  <p:childTnLst>
                                    <p:set>
                                      <p:cBhvr>
                                        <p:cTn id="56" dur="1" fill="hold">
                                          <p:stCondLst>
                                            <p:cond delay="0"/>
                                          </p:stCondLst>
                                        </p:cTn>
                                        <p:tgtEl>
                                          <p:spTgt spid="1352"/>
                                        </p:tgtEl>
                                        <p:attrNameLst>
                                          <p:attrName>style.visibility</p:attrName>
                                        </p:attrNameLst>
                                      </p:cBhvr>
                                      <p:to>
                                        <p:strVal val="visible"/>
                                      </p:to>
                                    </p:set>
                                    <p:animEffect transition="in" filter="fade">
                                      <p:cBhvr>
                                        <p:cTn id="57" dur="1000"/>
                                        <p:tgtEl>
                                          <p:spTgt spid="1352"/>
                                        </p:tgtEl>
                                      </p:cBhvr>
                                    </p:animEffect>
                                  </p:childTnLst>
                                </p:cTn>
                              </p:par>
                              <p:par>
                                <p:cTn id="58" presetID="10" presetClass="entr" presetSubtype="0" fill="hold" nodeType="withEffect">
                                  <p:stCondLst>
                                    <p:cond delay="0"/>
                                  </p:stCondLst>
                                  <p:childTnLst>
                                    <p:set>
                                      <p:cBhvr>
                                        <p:cTn id="59" dur="1" fill="hold">
                                          <p:stCondLst>
                                            <p:cond delay="0"/>
                                          </p:stCondLst>
                                        </p:cTn>
                                        <p:tgtEl>
                                          <p:spTgt spid="1353"/>
                                        </p:tgtEl>
                                        <p:attrNameLst>
                                          <p:attrName>style.visibility</p:attrName>
                                        </p:attrNameLst>
                                      </p:cBhvr>
                                      <p:to>
                                        <p:strVal val="visible"/>
                                      </p:to>
                                    </p:set>
                                    <p:animEffect transition="in" filter="fade">
                                      <p:cBhvr>
                                        <p:cTn id="60" dur="1000"/>
                                        <p:tgtEl>
                                          <p:spTgt spid="1353"/>
                                        </p:tgtEl>
                                      </p:cBhvr>
                                    </p:animEffect>
                                  </p:childTnLst>
                                </p:cTn>
                              </p:par>
                              <p:par>
                                <p:cTn id="61" presetID="10" presetClass="entr" presetSubtype="0" fill="hold" nodeType="withEffect">
                                  <p:stCondLst>
                                    <p:cond delay="0"/>
                                  </p:stCondLst>
                                  <p:childTnLst>
                                    <p:set>
                                      <p:cBhvr>
                                        <p:cTn id="62" dur="1" fill="hold">
                                          <p:stCondLst>
                                            <p:cond delay="0"/>
                                          </p:stCondLst>
                                        </p:cTn>
                                        <p:tgtEl>
                                          <p:spTgt spid="1354"/>
                                        </p:tgtEl>
                                        <p:attrNameLst>
                                          <p:attrName>style.visibility</p:attrName>
                                        </p:attrNameLst>
                                      </p:cBhvr>
                                      <p:to>
                                        <p:strVal val="visible"/>
                                      </p:to>
                                    </p:set>
                                    <p:animEffect transition="in" filter="fade">
                                      <p:cBhvr>
                                        <p:cTn id="63" dur="1000"/>
                                        <p:tgtEl>
                                          <p:spTgt spid="1354"/>
                                        </p:tgtEl>
                                      </p:cBhvr>
                                    </p:animEffect>
                                  </p:childTnLst>
                                </p:cTn>
                              </p:par>
                              <p:par>
                                <p:cTn id="64" presetID="10" presetClass="entr" presetSubtype="0" fill="hold" nodeType="withEffect">
                                  <p:stCondLst>
                                    <p:cond delay="0"/>
                                  </p:stCondLst>
                                  <p:childTnLst>
                                    <p:set>
                                      <p:cBhvr>
                                        <p:cTn id="65" dur="1" fill="hold">
                                          <p:stCondLst>
                                            <p:cond delay="0"/>
                                          </p:stCondLst>
                                        </p:cTn>
                                        <p:tgtEl>
                                          <p:spTgt spid="1355"/>
                                        </p:tgtEl>
                                        <p:attrNameLst>
                                          <p:attrName>style.visibility</p:attrName>
                                        </p:attrNameLst>
                                      </p:cBhvr>
                                      <p:to>
                                        <p:strVal val="visible"/>
                                      </p:to>
                                    </p:set>
                                    <p:animEffect transition="in" filter="fade">
                                      <p:cBhvr>
                                        <p:cTn id="66" dur="1000"/>
                                        <p:tgtEl>
                                          <p:spTgt spid="1355"/>
                                        </p:tgtEl>
                                      </p:cBhvr>
                                    </p:animEffect>
                                  </p:childTnLst>
                                </p:cTn>
                              </p:par>
                              <p:par>
                                <p:cTn id="67" presetID="10" presetClass="entr" presetSubtype="0" fill="hold" nodeType="withEffect">
                                  <p:stCondLst>
                                    <p:cond delay="0"/>
                                  </p:stCondLst>
                                  <p:childTnLst>
                                    <p:set>
                                      <p:cBhvr>
                                        <p:cTn id="68" dur="1" fill="hold">
                                          <p:stCondLst>
                                            <p:cond delay="0"/>
                                          </p:stCondLst>
                                        </p:cTn>
                                        <p:tgtEl>
                                          <p:spTgt spid="1356"/>
                                        </p:tgtEl>
                                        <p:attrNameLst>
                                          <p:attrName>style.visibility</p:attrName>
                                        </p:attrNameLst>
                                      </p:cBhvr>
                                      <p:to>
                                        <p:strVal val="visible"/>
                                      </p:to>
                                    </p:set>
                                    <p:animEffect transition="in" filter="fade">
                                      <p:cBhvr>
                                        <p:cTn id="69" dur="1000"/>
                                        <p:tgtEl>
                                          <p:spTgt spid="1356"/>
                                        </p:tgtEl>
                                      </p:cBhvr>
                                    </p:animEffect>
                                  </p:childTnLst>
                                </p:cTn>
                              </p:par>
                              <p:par>
                                <p:cTn id="70" presetID="10" presetClass="entr" presetSubtype="0" fill="hold" nodeType="withEffect">
                                  <p:stCondLst>
                                    <p:cond delay="0"/>
                                  </p:stCondLst>
                                  <p:childTnLst>
                                    <p:set>
                                      <p:cBhvr>
                                        <p:cTn id="71" dur="1" fill="hold">
                                          <p:stCondLst>
                                            <p:cond delay="0"/>
                                          </p:stCondLst>
                                        </p:cTn>
                                        <p:tgtEl>
                                          <p:spTgt spid="1357"/>
                                        </p:tgtEl>
                                        <p:attrNameLst>
                                          <p:attrName>style.visibility</p:attrName>
                                        </p:attrNameLst>
                                      </p:cBhvr>
                                      <p:to>
                                        <p:strVal val="visible"/>
                                      </p:to>
                                    </p:set>
                                    <p:animEffect transition="in" filter="fade">
                                      <p:cBhvr>
                                        <p:cTn id="72" dur="1000"/>
                                        <p:tgtEl>
                                          <p:spTgt spid="1357"/>
                                        </p:tgtEl>
                                      </p:cBhvr>
                                    </p:animEffect>
                                  </p:childTnLst>
                                </p:cTn>
                              </p:par>
                              <p:par>
                                <p:cTn id="73" presetID="10" presetClass="entr" presetSubtype="0" fill="hold" nodeType="withEffect">
                                  <p:stCondLst>
                                    <p:cond delay="0"/>
                                  </p:stCondLst>
                                  <p:childTnLst>
                                    <p:set>
                                      <p:cBhvr>
                                        <p:cTn id="74" dur="1" fill="hold">
                                          <p:stCondLst>
                                            <p:cond delay="0"/>
                                          </p:stCondLst>
                                        </p:cTn>
                                        <p:tgtEl>
                                          <p:spTgt spid="1358"/>
                                        </p:tgtEl>
                                        <p:attrNameLst>
                                          <p:attrName>style.visibility</p:attrName>
                                        </p:attrNameLst>
                                      </p:cBhvr>
                                      <p:to>
                                        <p:strVal val="visible"/>
                                      </p:to>
                                    </p:set>
                                    <p:animEffect transition="in" filter="fade">
                                      <p:cBhvr>
                                        <p:cTn id="75" dur="1000"/>
                                        <p:tgtEl>
                                          <p:spTgt spid="1358"/>
                                        </p:tgtEl>
                                      </p:cBhvr>
                                    </p:animEffect>
                                  </p:childTnLst>
                                </p:cTn>
                              </p:par>
                              <p:par>
                                <p:cTn id="76" presetID="10" presetClass="entr" presetSubtype="0" fill="hold" nodeType="withEffect">
                                  <p:stCondLst>
                                    <p:cond delay="0"/>
                                  </p:stCondLst>
                                  <p:childTnLst>
                                    <p:set>
                                      <p:cBhvr>
                                        <p:cTn id="77" dur="1" fill="hold">
                                          <p:stCondLst>
                                            <p:cond delay="0"/>
                                          </p:stCondLst>
                                        </p:cTn>
                                        <p:tgtEl>
                                          <p:spTgt spid="1359"/>
                                        </p:tgtEl>
                                        <p:attrNameLst>
                                          <p:attrName>style.visibility</p:attrName>
                                        </p:attrNameLst>
                                      </p:cBhvr>
                                      <p:to>
                                        <p:strVal val="visible"/>
                                      </p:to>
                                    </p:set>
                                    <p:animEffect transition="in" filter="fade">
                                      <p:cBhvr>
                                        <p:cTn id="78" dur="1000"/>
                                        <p:tgtEl>
                                          <p:spTgt spid="1359"/>
                                        </p:tgtEl>
                                      </p:cBhvr>
                                    </p:animEffect>
                                  </p:childTnLst>
                                </p:cTn>
                              </p:par>
                              <p:par>
                                <p:cTn id="79" presetID="10" presetClass="entr" presetSubtype="0" fill="hold" nodeType="withEffect">
                                  <p:stCondLst>
                                    <p:cond delay="0"/>
                                  </p:stCondLst>
                                  <p:childTnLst>
                                    <p:set>
                                      <p:cBhvr>
                                        <p:cTn id="80" dur="1" fill="hold">
                                          <p:stCondLst>
                                            <p:cond delay="0"/>
                                          </p:stCondLst>
                                        </p:cTn>
                                        <p:tgtEl>
                                          <p:spTgt spid="1360"/>
                                        </p:tgtEl>
                                        <p:attrNameLst>
                                          <p:attrName>style.visibility</p:attrName>
                                        </p:attrNameLst>
                                      </p:cBhvr>
                                      <p:to>
                                        <p:strVal val="visible"/>
                                      </p:to>
                                    </p:set>
                                    <p:animEffect transition="in" filter="fade">
                                      <p:cBhvr>
                                        <p:cTn id="81" dur="1000"/>
                                        <p:tgtEl>
                                          <p:spTgt spid="1360"/>
                                        </p:tgtEl>
                                      </p:cBhvr>
                                    </p:animEffect>
                                  </p:childTnLst>
                                </p:cTn>
                              </p:par>
                              <p:par>
                                <p:cTn id="82" presetID="10" presetClass="entr" presetSubtype="0" fill="hold" nodeType="withEffect">
                                  <p:stCondLst>
                                    <p:cond delay="0"/>
                                  </p:stCondLst>
                                  <p:childTnLst>
                                    <p:set>
                                      <p:cBhvr>
                                        <p:cTn id="83" dur="1" fill="hold">
                                          <p:stCondLst>
                                            <p:cond delay="0"/>
                                          </p:stCondLst>
                                        </p:cTn>
                                        <p:tgtEl>
                                          <p:spTgt spid="1361"/>
                                        </p:tgtEl>
                                        <p:attrNameLst>
                                          <p:attrName>style.visibility</p:attrName>
                                        </p:attrNameLst>
                                      </p:cBhvr>
                                      <p:to>
                                        <p:strVal val="visible"/>
                                      </p:to>
                                    </p:set>
                                    <p:animEffect transition="in" filter="fade">
                                      <p:cBhvr>
                                        <p:cTn id="84" dur="1000"/>
                                        <p:tgtEl>
                                          <p:spTgt spid="1361"/>
                                        </p:tgtEl>
                                      </p:cBhvr>
                                    </p:animEffect>
                                  </p:childTnLst>
                                </p:cTn>
                              </p:par>
                              <p:par>
                                <p:cTn id="85" presetID="10" presetClass="entr" presetSubtype="0" fill="hold" nodeType="withEffect">
                                  <p:stCondLst>
                                    <p:cond delay="0"/>
                                  </p:stCondLst>
                                  <p:childTnLst>
                                    <p:set>
                                      <p:cBhvr>
                                        <p:cTn id="86" dur="1" fill="hold">
                                          <p:stCondLst>
                                            <p:cond delay="0"/>
                                          </p:stCondLst>
                                        </p:cTn>
                                        <p:tgtEl>
                                          <p:spTgt spid="1362"/>
                                        </p:tgtEl>
                                        <p:attrNameLst>
                                          <p:attrName>style.visibility</p:attrName>
                                        </p:attrNameLst>
                                      </p:cBhvr>
                                      <p:to>
                                        <p:strVal val="visible"/>
                                      </p:to>
                                    </p:set>
                                    <p:animEffect transition="in" filter="fade">
                                      <p:cBhvr>
                                        <p:cTn id="87" dur="1000"/>
                                        <p:tgtEl>
                                          <p:spTgt spid="1362"/>
                                        </p:tgtEl>
                                      </p:cBhvr>
                                    </p:animEffect>
                                  </p:childTnLst>
                                </p:cTn>
                              </p:par>
                              <p:par>
                                <p:cTn id="88" presetID="10" presetClass="entr" presetSubtype="0" fill="hold" nodeType="withEffect">
                                  <p:stCondLst>
                                    <p:cond delay="0"/>
                                  </p:stCondLst>
                                  <p:childTnLst>
                                    <p:set>
                                      <p:cBhvr>
                                        <p:cTn id="89" dur="1" fill="hold">
                                          <p:stCondLst>
                                            <p:cond delay="0"/>
                                          </p:stCondLst>
                                        </p:cTn>
                                        <p:tgtEl>
                                          <p:spTgt spid="1363"/>
                                        </p:tgtEl>
                                        <p:attrNameLst>
                                          <p:attrName>style.visibility</p:attrName>
                                        </p:attrNameLst>
                                      </p:cBhvr>
                                      <p:to>
                                        <p:strVal val="visible"/>
                                      </p:to>
                                    </p:set>
                                    <p:animEffect transition="in" filter="fade">
                                      <p:cBhvr>
                                        <p:cTn id="90" dur="1000"/>
                                        <p:tgtEl>
                                          <p:spTgt spid="1363"/>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1335"/>
                                        </p:tgtEl>
                                        <p:attrNameLst>
                                          <p:attrName>style.visibility</p:attrName>
                                        </p:attrNameLst>
                                      </p:cBhvr>
                                      <p:to>
                                        <p:strVal val="visible"/>
                                      </p:to>
                                    </p:set>
                                    <p:animEffect transition="in" filter="fade">
                                      <p:cBhvr>
                                        <p:cTn id="95" dur="1000"/>
                                        <p:tgtEl>
                                          <p:spTgt spid="1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p49"/>
          <p:cNvSpPr txBox="1">
            <a:spLocks noGrp="1"/>
          </p:cNvSpPr>
          <p:nvPr>
            <p:ph type="body" idx="1"/>
          </p:nvPr>
        </p:nvSpPr>
        <p:spPr>
          <a:xfrm>
            <a:off x="727650" y="4085625"/>
            <a:ext cx="7688700" cy="844800"/>
          </a:xfrm>
          <a:prstGeom prst="rect">
            <a:avLst/>
          </a:prstGeom>
        </p:spPr>
        <p:txBody>
          <a:bodyPr spcFirstLastPara="1" wrap="square" lIns="91425" tIns="91425" rIns="91425" bIns="91425" anchor="t" anchorCtr="0">
            <a:noAutofit/>
          </a:bodyPr>
          <a:lstStyle/>
          <a:p>
            <a:pPr marL="0" lvl="0" indent="0" algn="l" rtl="0">
              <a:spcBef>
                <a:spcPts val="1000"/>
              </a:spcBef>
              <a:spcAft>
                <a:spcPts val="1200"/>
              </a:spcAft>
              <a:buNone/>
            </a:pPr>
            <a:r>
              <a:rPr lang="en"/>
              <a:t>The customer has expressed a willingness to provide extra funding (of a non-agreed upon amount at the moment) in order to achieve project success if extra funds would be required.</a:t>
            </a:r>
            <a:endParaRPr/>
          </a:p>
        </p:txBody>
      </p:sp>
      <p:sp>
        <p:nvSpPr>
          <p:cNvPr id="1369" name="Google Shape;1369;p49"/>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Cost Feasibility </a:t>
            </a:r>
            <a:endParaRPr sz="2400"/>
          </a:p>
        </p:txBody>
      </p:sp>
      <p:sp>
        <p:nvSpPr>
          <p:cNvPr id="1370" name="Google Shape;1370;p4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37</a:t>
            </a:fld>
            <a:endParaRPr/>
          </a:p>
        </p:txBody>
      </p:sp>
      <p:pic>
        <p:nvPicPr>
          <p:cNvPr id="1371" name="Google Shape;1371;p49"/>
          <p:cNvPicPr preferRelativeResize="0"/>
          <p:nvPr/>
        </p:nvPicPr>
        <p:blipFill>
          <a:blip r:embed="rId3">
            <a:alphaModFix/>
          </a:blip>
          <a:stretch>
            <a:fillRect/>
          </a:stretch>
        </p:blipFill>
        <p:spPr>
          <a:xfrm>
            <a:off x="2142613" y="1056525"/>
            <a:ext cx="4901074" cy="3030475"/>
          </a:xfrm>
          <a:prstGeom prst="rect">
            <a:avLst/>
          </a:prstGeom>
          <a:noFill/>
          <a:ln>
            <a:noFill/>
          </a:ln>
        </p:spPr>
      </p:pic>
      <p:sp>
        <p:nvSpPr>
          <p:cNvPr id="1372" name="Google Shape;1372;p49"/>
          <p:cNvSpPr txBox="1"/>
          <p:nvPr/>
        </p:nvSpPr>
        <p:spPr>
          <a:xfrm>
            <a:off x="4677750" y="2164323"/>
            <a:ext cx="14007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Raw material &amp; Structure </a:t>
            </a:r>
            <a:endParaRPr sz="1100">
              <a:latin typeface="Lato"/>
              <a:ea typeface="Lato"/>
              <a:cs typeface="Lato"/>
              <a:sym typeface="Lato"/>
            </a:endParaRPr>
          </a:p>
        </p:txBody>
      </p:sp>
      <p:sp>
        <p:nvSpPr>
          <p:cNvPr id="1373" name="Google Shape;1373;p49"/>
          <p:cNvSpPr txBox="1"/>
          <p:nvPr/>
        </p:nvSpPr>
        <p:spPr>
          <a:xfrm>
            <a:off x="3171350" y="2553275"/>
            <a:ext cx="1400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Actuators/Motors</a:t>
            </a:r>
            <a:endParaRPr sz="1100">
              <a:latin typeface="Lato"/>
              <a:ea typeface="Lato"/>
              <a:cs typeface="Lato"/>
              <a:sym typeface="Lato"/>
            </a:endParaRPr>
          </a:p>
        </p:txBody>
      </p:sp>
      <p:sp>
        <p:nvSpPr>
          <p:cNvPr id="1374" name="Google Shape;1374;p49"/>
          <p:cNvSpPr txBox="1"/>
          <p:nvPr/>
        </p:nvSpPr>
        <p:spPr>
          <a:xfrm>
            <a:off x="3524400" y="1810325"/>
            <a:ext cx="548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Data</a:t>
            </a:r>
            <a:endParaRPr sz="1100">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50"/>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Status Summary &amp; Strategy</a:t>
            </a:r>
            <a:endParaRPr/>
          </a:p>
        </p:txBody>
      </p:sp>
      <p:sp>
        <p:nvSpPr>
          <p:cNvPr id="1380" name="Google Shape;1380;p5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51"/>
          <p:cNvSpPr txBox="1">
            <a:spLocks noGrp="1"/>
          </p:cNvSpPr>
          <p:nvPr>
            <p:ph type="title"/>
          </p:nvPr>
        </p:nvSpPr>
        <p:spPr>
          <a:xfrm>
            <a:off x="727650" y="479850"/>
            <a:ext cx="7688700" cy="7152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Status Summary </a:t>
            </a:r>
            <a:endParaRPr sz="2400"/>
          </a:p>
        </p:txBody>
      </p:sp>
      <p:sp>
        <p:nvSpPr>
          <p:cNvPr id="1386" name="Google Shape;1386;p51"/>
          <p:cNvSpPr txBox="1">
            <a:spLocks noGrp="1"/>
          </p:cNvSpPr>
          <p:nvPr>
            <p:ph type="body" idx="1"/>
          </p:nvPr>
        </p:nvSpPr>
        <p:spPr>
          <a:xfrm>
            <a:off x="729450" y="1327025"/>
            <a:ext cx="2603100" cy="34617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 b="1"/>
              <a:t>Primary</a:t>
            </a:r>
            <a:r>
              <a:rPr lang="en"/>
              <a:t> Feasibility Studies: </a:t>
            </a:r>
            <a:endParaRPr/>
          </a:p>
          <a:p>
            <a:pPr marL="457200" lvl="0" indent="-311150" algn="l" rtl="0">
              <a:spcBef>
                <a:spcPts val="1200"/>
              </a:spcBef>
              <a:spcAft>
                <a:spcPts val="0"/>
              </a:spcAft>
              <a:buSzPts val="1300"/>
              <a:buChar char="●"/>
            </a:pPr>
            <a:r>
              <a:rPr lang="en"/>
              <a:t>Loading Feasibility</a:t>
            </a:r>
            <a:endParaRPr/>
          </a:p>
          <a:p>
            <a:pPr marL="457200" lvl="0" indent="-311150" algn="l" rtl="0">
              <a:spcBef>
                <a:spcPts val="0"/>
              </a:spcBef>
              <a:spcAft>
                <a:spcPts val="0"/>
              </a:spcAft>
              <a:buSzPts val="1300"/>
              <a:buChar char="●"/>
            </a:pPr>
            <a:r>
              <a:rPr lang="en"/>
              <a:t>Angle Margin Feasibility</a:t>
            </a:r>
            <a:endParaRPr/>
          </a:p>
          <a:p>
            <a:pPr marL="457200" lvl="0" indent="-311150" algn="l" rtl="0">
              <a:spcBef>
                <a:spcPts val="0"/>
              </a:spcBef>
              <a:spcAft>
                <a:spcPts val="0"/>
              </a:spcAft>
              <a:buSzPts val="1300"/>
              <a:buChar char="●"/>
            </a:pPr>
            <a:r>
              <a:rPr lang="en"/>
              <a:t>Friction within Test Environment Feasibility</a:t>
            </a:r>
            <a:endParaRPr/>
          </a:p>
          <a:p>
            <a:pPr marL="457200" lvl="0" indent="-311150" algn="l" rtl="0">
              <a:spcBef>
                <a:spcPts val="0"/>
              </a:spcBef>
              <a:spcAft>
                <a:spcPts val="0"/>
              </a:spcAft>
              <a:buSzPts val="1300"/>
              <a:buChar char="●"/>
            </a:pPr>
            <a:r>
              <a:rPr lang="en"/>
              <a:t>Cost Feasibility</a:t>
            </a:r>
            <a:endParaRPr/>
          </a:p>
        </p:txBody>
      </p:sp>
      <p:sp>
        <p:nvSpPr>
          <p:cNvPr id="1387" name="Google Shape;1387;p51"/>
          <p:cNvSpPr txBox="1">
            <a:spLocks noGrp="1"/>
          </p:cNvSpPr>
          <p:nvPr>
            <p:ph type="body" idx="1"/>
          </p:nvPr>
        </p:nvSpPr>
        <p:spPr>
          <a:xfrm>
            <a:off x="3521725" y="1327025"/>
            <a:ext cx="2603100" cy="3461700"/>
          </a:xfrm>
          <a:prstGeom prst="rect">
            <a:avLst/>
          </a:pr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 b="1"/>
              <a:t>Secondary</a:t>
            </a:r>
            <a:r>
              <a:rPr lang="en"/>
              <a:t> Feasibility Studies:</a:t>
            </a:r>
            <a:endParaRPr/>
          </a:p>
          <a:p>
            <a:pPr marL="457200" lvl="0" indent="-311150" algn="l" rtl="0">
              <a:spcBef>
                <a:spcPts val="1200"/>
              </a:spcBef>
              <a:spcAft>
                <a:spcPts val="0"/>
              </a:spcAft>
              <a:buSzPts val="1300"/>
              <a:buChar char="●"/>
            </a:pPr>
            <a:r>
              <a:rPr lang="en"/>
              <a:t>Safety Feasibility</a:t>
            </a:r>
            <a:endParaRPr/>
          </a:p>
          <a:p>
            <a:pPr marL="457200" lvl="0" indent="-311150" algn="l" rtl="0">
              <a:spcBef>
                <a:spcPts val="0"/>
              </a:spcBef>
              <a:spcAft>
                <a:spcPts val="0"/>
              </a:spcAft>
              <a:buSzPts val="1300"/>
              <a:buChar char="●"/>
            </a:pPr>
            <a:r>
              <a:rPr lang="en"/>
              <a:t>Ingress/Egress Feasibility</a:t>
            </a:r>
            <a:endParaRPr/>
          </a:p>
          <a:p>
            <a:pPr marL="457200" lvl="0" indent="-311150" algn="l" rtl="0">
              <a:spcBef>
                <a:spcPts val="0"/>
              </a:spcBef>
              <a:spcAft>
                <a:spcPts val="0"/>
              </a:spcAft>
              <a:buSzPts val="1300"/>
              <a:buChar char="●"/>
            </a:pPr>
            <a:r>
              <a:rPr lang="en"/>
              <a:t>Angle Detection Feasibility</a:t>
            </a:r>
            <a:endParaRPr/>
          </a:p>
          <a:p>
            <a:pPr marL="457200" lvl="0" indent="-311150" algn="l" rtl="0">
              <a:spcBef>
                <a:spcPts val="0"/>
              </a:spcBef>
              <a:spcAft>
                <a:spcPts val="0"/>
              </a:spcAft>
              <a:buSzPts val="1300"/>
              <a:buChar char="●"/>
            </a:pPr>
            <a:r>
              <a:rPr lang="en"/>
              <a:t>Load Measurement Feasibility </a:t>
            </a:r>
            <a:endParaRPr/>
          </a:p>
          <a:p>
            <a:pPr marL="457200" lvl="0" indent="-311150" algn="l" rtl="0">
              <a:spcBef>
                <a:spcPts val="0"/>
              </a:spcBef>
              <a:spcAft>
                <a:spcPts val="0"/>
              </a:spcAft>
              <a:buSzPts val="1300"/>
              <a:buChar char="●"/>
            </a:pPr>
            <a:r>
              <a:rPr lang="en"/>
              <a:t>Linear Actuator Feasibility</a:t>
            </a:r>
            <a:endParaRPr/>
          </a:p>
        </p:txBody>
      </p:sp>
      <p:sp>
        <p:nvSpPr>
          <p:cNvPr id="1388" name="Google Shape;1388;p51"/>
          <p:cNvSpPr txBox="1">
            <a:spLocks noGrp="1"/>
          </p:cNvSpPr>
          <p:nvPr>
            <p:ph type="body" idx="1"/>
          </p:nvPr>
        </p:nvSpPr>
        <p:spPr>
          <a:xfrm>
            <a:off x="6314000" y="1327025"/>
            <a:ext cx="2603100" cy="3461700"/>
          </a:xfrm>
          <a:prstGeom prst="rect">
            <a:avLst/>
          </a:prstGeom>
          <a:ln w="9525" cap="flat" cmpd="sng">
            <a:solidFill>
              <a:schemeClr val="accent3"/>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 b="1"/>
              <a:t>Tertiary</a:t>
            </a:r>
            <a:r>
              <a:rPr lang="en"/>
              <a:t> Feasibility Studies (</a:t>
            </a:r>
            <a:r>
              <a:rPr lang="en" b="1"/>
              <a:t>Future Work</a:t>
            </a:r>
            <a:r>
              <a:rPr lang="en"/>
              <a:t>):</a:t>
            </a:r>
            <a:endParaRPr/>
          </a:p>
          <a:p>
            <a:pPr marL="457200" lvl="0" indent="-311150" algn="l" rtl="0">
              <a:spcBef>
                <a:spcPts val="1200"/>
              </a:spcBef>
              <a:spcAft>
                <a:spcPts val="0"/>
              </a:spcAft>
              <a:buSzPts val="1300"/>
              <a:buChar char="●"/>
            </a:pPr>
            <a:r>
              <a:rPr lang="en"/>
              <a:t>Load Application Selection</a:t>
            </a:r>
            <a:endParaRPr/>
          </a:p>
          <a:p>
            <a:pPr marL="457200" lvl="0" indent="-311150" algn="l" rtl="0">
              <a:spcBef>
                <a:spcPts val="0"/>
              </a:spcBef>
              <a:spcAft>
                <a:spcPts val="0"/>
              </a:spcAft>
              <a:buSzPts val="1300"/>
              <a:buChar char="●"/>
            </a:pPr>
            <a:r>
              <a:rPr lang="en"/>
              <a:t>Harness Design Feasibility</a:t>
            </a:r>
            <a:endParaRPr/>
          </a:p>
          <a:p>
            <a:pPr marL="457200" lvl="0" indent="-311150" algn="l" rtl="0">
              <a:spcBef>
                <a:spcPts val="0"/>
              </a:spcBef>
              <a:spcAft>
                <a:spcPts val="0"/>
              </a:spcAft>
              <a:buSzPts val="1300"/>
              <a:buChar char="●"/>
            </a:pPr>
            <a:r>
              <a:rPr lang="en"/>
              <a:t>Power Feasibility</a:t>
            </a:r>
            <a:endParaRPr/>
          </a:p>
          <a:p>
            <a:pPr marL="457200" lvl="0" indent="-311150" algn="l" rtl="0">
              <a:spcBef>
                <a:spcPts val="0"/>
              </a:spcBef>
              <a:spcAft>
                <a:spcPts val="0"/>
              </a:spcAft>
              <a:buSzPts val="1300"/>
              <a:buChar char="●"/>
            </a:pPr>
            <a:r>
              <a:rPr lang="en"/>
              <a:t>Structural Feasibility</a:t>
            </a:r>
            <a:endParaRPr/>
          </a:p>
          <a:p>
            <a:pPr marL="457200" lvl="0" indent="-311150" algn="l" rtl="0">
              <a:spcBef>
                <a:spcPts val="0"/>
              </a:spcBef>
              <a:spcAft>
                <a:spcPts val="0"/>
              </a:spcAft>
              <a:buSzPts val="1300"/>
              <a:buChar char="●"/>
            </a:pPr>
            <a:r>
              <a:rPr lang="en"/>
              <a:t>Monte Carlo Simulations</a:t>
            </a:r>
            <a:endParaRPr/>
          </a:p>
        </p:txBody>
      </p:sp>
      <p:sp>
        <p:nvSpPr>
          <p:cNvPr id="1389" name="Google Shape;1389;p5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7"/>
                                        </p:tgtEl>
                                        <p:attrNameLst>
                                          <p:attrName>style.visibility</p:attrName>
                                        </p:attrNameLst>
                                      </p:cBhvr>
                                      <p:to>
                                        <p:strVal val="visible"/>
                                      </p:to>
                                    </p:set>
                                    <p:animEffect transition="in" filter="fade">
                                      <p:cBhvr>
                                        <p:cTn id="7" dur="1000"/>
                                        <p:tgtEl>
                                          <p:spTgt spid="13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8"/>
                                        </p:tgtEl>
                                        <p:attrNameLst>
                                          <p:attrName>style.visibility</p:attrName>
                                        </p:attrNameLst>
                                      </p:cBhvr>
                                      <p:to>
                                        <p:strVal val="visible"/>
                                      </p:to>
                                    </p:set>
                                    <p:animEffect transition="in" filter="fade">
                                      <p:cBhvr>
                                        <p:cTn id="12" dur="1000"/>
                                        <p:tgtEl>
                                          <p:spTgt spid="1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6"/>
          <p:cNvSpPr txBox="1">
            <a:spLocks noGrp="1"/>
          </p:cNvSpPr>
          <p:nvPr>
            <p:ph type="title"/>
          </p:nvPr>
        </p:nvSpPr>
        <p:spPr>
          <a:xfrm>
            <a:off x="729450" y="494975"/>
            <a:ext cx="7688700" cy="698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Project Need</a:t>
            </a:r>
            <a:endParaRPr sz="2400"/>
          </a:p>
        </p:txBody>
      </p:sp>
      <p:pic>
        <p:nvPicPr>
          <p:cNvPr id="129" name="Google Shape;129;p16"/>
          <p:cNvPicPr preferRelativeResize="0"/>
          <p:nvPr/>
        </p:nvPicPr>
        <p:blipFill>
          <a:blip r:embed="rId3">
            <a:alphaModFix/>
          </a:blip>
          <a:stretch>
            <a:fillRect/>
          </a:stretch>
        </p:blipFill>
        <p:spPr>
          <a:xfrm>
            <a:off x="4729075" y="1193075"/>
            <a:ext cx="4144299" cy="3368000"/>
          </a:xfrm>
          <a:prstGeom prst="rect">
            <a:avLst/>
          </a:prstGeom>
          <a:noFill/>
          <a:ln>
            <a:noFill/>
          </a:ln>
        </p:spPr>
      </p:pic>
      <p:sp>
        <p:nvSpPr>
          <p:cNvPr id="130" name="Google Shape;130;p16"/>
          <p:cNvSpPr txBox="1">
            <a:spLocks noGrp="1"/>
          </p:cNvSpPr>
          <p:nvPr>
            <p:ph type="body" idx="1"/>
          </p:nvPr>
        </p:nvSpPr>
        <p:spPr>
          <a:xfrm>
            <a:off x="729450" y="1376400"/>
            <a:ext cx="3901800" cy="3672000"/>
          </a:xfrm>
          <a:prstGeom prst="rect">
            <a:avLst/>
          </a:prstGeom>
        </p:spPr>
        <p:txBody>
          <a:bodyPr spcFirstLastPara="1" wrap="square" lIns="91425" tIns="91425" rIns="91425" bIns="91425" anchor="t" anchorCtr="0">
            <a:normAutofit/>
          </a:bodyPr>
          <a:lstStyle/>
          <a:p>
            <a:pPr marL="457200" lvl="0" indent="-311150" algn="l" rtl="0">
              <a:lnSpc>
                <a:spcPct val="115000"/>
              </a:lnSpc>
              <a:spcBef>
                <a:spcPts val="1000"/>
              </a:spcBef>
              <a:spcAft>
                <a:spcPts val="0"/>
              </a:spcAft>
              <a:buSzPts val="1300"/>
              <a:buChar char="●"/>
            </a:pPr>
            <a:r>
              <a:rPr lang="en"/>
              <a:t>Astronauts require, on average, </a:t>
            </a:r>
            <a:r>
              <a:rPr lang="en" b="1"/>
              <a:t>15 days to recover</a:t>
            </a:r>
            <a:r>
              <a:rPr lang="en"/>
              <a:t> pre-flight levels of locomotive function required for egress (exiting the capsule). [2]</a:t>
            </a:r>
            <a:endParaRPr/>
          </a:p>
          <a:p>
            <a:pPr marL="457200" lvl="0" indent="-311150" algn="l" rtl="0">
              <a:lnSpc>
                <a:spcPct val="115000"/>
              </a:lnSpc>
              <a:spcBef>
                <a:spcPts val="1200"/>
              </a:spcBef>
              <a:spcAft>
                <a:spcPts val="0"/>
              </a:spcAft>
              <a:buSzPts val="1300"/>
              <a:buChar char="●"/>
            </a:pPr>
            <a:r>
              <a:rPr lang="en"/>
              <a:t>Astronauts experience loss of proprioceptive function in a microgravity environment. </a:t>
            </a:r>
            <a:endParaRPr/>
          </a:p>
          <a:p>
            <a:pPr marL="457200" lvl="0" indent="-311150" algn="l" rtl="0">
              <a:lnSpc>
                <a:spcPct val="115000"/>
              </a:lnSpc>
              <a:spcBef>
                <a:spcPts val="1000"/>
              </a:spcBef>
              <a:spcAft>
                <a:spcPts val="0"/>
              </a:spcAft>
              <a:buSzPts val="1300"/>
              <a:buChar char="●"/>
            </a:pPr>
            <a:r>
              <a:rPr lang="en" b="1"/>
              <a:t>Proprioceptive function</a:t>
            </a:r>
            <a:r>
              <a:rPr lang="en"/>
              <a:t> relates to one’s understanding of how their body is positioned and how it is moving.</a:t>
            </a:r>
            <a:endParaRPr/>
          </a:p>
          <a:p>
            <a:pPr marL="457200" lvl="0" indent="-311150" algn="l" rtl="0">
              <a:lnSpc>
                <a:spcPct val="115000"/>
              </a:lnSpc>
              <a:spcBef>
                <a:spcPts val="1000"/>
              </a:spcBef>
              <a:spcAft>
                <a:spcPts val="0"/>
              </a:spcAft>
              <a:buSzPts val="1300"/>
              <a:buChar char="●"/>
            </a:pPr>
            <a:r>
              <a:rPr lang="en"/>
              <a:t>Retention of postural control is vital for long duration spaceflight missions.</a:t>
            </a:r>
            <a:endParaRPr/>
          </a:p>
          <a:p>
            <a:pPr marL="457200" lvl="0" indent="0" algn="l" rtl="0">
              <a:spcBef>
                <a:spcPts val="1200"/>
              </a:spcBef>
              <a:spcAft>
                <a:spcPts val="1200"/>
              </a:spcAft>
              <a:buNone/>
            </a:pPr>
            <a:endParaRPr/>
          </a:p>
        </p:txBody>
      </p:sp>
      <p:sp>
        <p:nvSpPr>
          <p:cNvPr id="131" name="Google Shape;131;p16"/>
          <p:cNvSpPr txBox="1">
            <a:spLocks noGrp="1"/>
          </p:cNvSpPr>
          <p:nvPr>
            <p:ph type="body" idx="1"/>
          </p:nvPr>
        </p:nvSpPr>
        <p:spPr>
          <a:xfrm>
            <a:off x="4729075" y="4634375"/>
            <a:ext cx="4144200" cy="414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800"/>
              <a:t>Canadian astronaut, David Saint-Jacques, being carried to the medical tent after returning from 204 days in space. [1]</a:t>
            </a:r>
            <a:endParaRPr sz="800"/>
          </a:p>
        </p:txBody>
      </p:sp>
      <p:sp>
        <p:nvSpPr>
          <p:cNvPr id="132" name="Google Shape;132;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4" name="Google Shape;1394;p52"/>
          <p:cNvSpPr txBox="1">
            <a:spLocks noGrp="1"/>
          </p:cNvSpPr>
          <p:nvPr>
            <p:ph type="title"/>
          </p:nvPr>
        </p:nvSpPr>
        <p:spPr>
          <a:xfrm>
            <a:off x="729450" y="492625"/>
            <a:ext cx="7688700" cy="698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Next Steps (Future Work) </a:t>
            </a:r>
            <a:endParaRPr sz="2400"/>
          </a:p>
        </p:txBody>
      </p:sp>
      <p:pic>
        <p:nvPicPr>
          <p:cNvPr id="1395" name="Google Shape;1395;p52"/>
          <p:cNvPicPr preferRelativeResize="0"/>
          <p:nvPr/>
        </p:nvPicPr>
        <p:blipFill>
          <a:blip r:embed="rId3">
            <a:alphaModFix/>
          </a:blip>
          <a:stretch>
            <a:fillRect/>
          </a:stretch>
        </p:blipFill>
        <p:spPr>
          <a:xfrm>
            <a:off x="0" y="1135325"/>
            <a:ext cx="8061000" cy="4008176"/>
          </a:xfrm>
          <a:prstGeom prst="rect">
            <a:avLst/>
          </a:prstGeom>
          <a:noFill/>
          <a:ln>
            <a:noFill/>
          </a:ln>
        </p:spPr>
      </p:pic>
      <p:sp>
        <p:nvSpPr>
          <p:cNvPr id="1396" name="Google Shape;1396;p52"/>
          <p:cNvSpPr/>
          <p:nvPr/>
        </p:nvSpPr>
        <p:spPr>
          <a:xfrm>
            <a:off x="0" y="1147575"/>
            <a:ext cx="1173300" cy="3983700"/>
          </a:xfrm>
          <a:prstGeom prst="rect">
            <a:avLst/>
          </a:prstGeom>
          <a:solidFill>
            <a:srgbClr val="BFB4B4">
              <a:alpha val="366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2"/>
          <p:cNvSpPr/>
          <p:nvPr/>
        </p:nvSpPr>
        <p:spPr>
          <a:xfrm>
            <a:off x="1180075" y="1147563"/>
            <a:ext cx="1173300" cy="3983700"/>
          </a:xfrm>
          <a:prstGeom prst="rect">
            <a:avLst/>
          </a:prstGeom>
          <a:solidFill>
            <a:srgbClr val="BFB4B4">
              <a:alpha val="366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2"/>
          <p:cNvSpPr/>
          <p:nvPr/>
        </p:nvSpPr>
        <p:spPr>
          <a:xfrm>
            <a:off x="2353375" y="1147563"/>
            <a:ext cx="1173300" cy="3983700"/>
          </a:xfrm>
          <a:prstGeom prst="rect">
            <a:avLst/>
          </a:prstGeom>
          <a:solidFill>
            <a:srgbClr val="BFB4B4">
              <a:alpha val="366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2"/>
          <p:cNvSpPr/>
          <p:nvPr/>
        </p:nvSpPr>
        <p:spPr>
          <a:xfrm>
            <a:off x="3526675" y="1147575"/>
            <a:ext cx="836100" cy="3983700"/>
          </a:xfrm>
          <a:prstGeom prst="rect">
            <a:avLst/>
          </a:prstGeom>
          <a:solidFill>
            <a:srgbClr val="BFB4B4">
              <a:alpha val="366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2"/>
          <p:cNvSpPr/>
          <p:nvPr/>
        </p:nvSpPr>
        <p:spPr>
          <a:xfrm>
            <a:off x="4362775" y="1147575"/>
            <a:ext cx="2845800" cy="3983700"/>
          </a:xfrm>
          <a:prstGeom prst="rect">
            <a:avLst/>
          </a:prstGeom>
          <a:solidFill>
            <a:srgbClr val="BFB4B4">
              <a:alpha val="366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2"/>
          <p:cNvSpPr txBox="1"/>
          <p:nvPr/>
        </p:nvSpPr>
        <p:spPr>
          <a:xfrm>
            <a:off x="4867325" y="1460300"/>
            <a:ext cx="2313900" cy="585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Phase 1: Feasibility &amp; Trade Studies</a:t>
            </a:r>
            <a:endParaRPr sz="1300">
              <a:latin typeface="Lato"/>
              <a:ea typeface="Lato"/>
              <a:cs typeface="Lato"/>
              <a:sym typeface="Lato"/>
            </a:endParaRPr>
          </a:p>
        </p:txBody>
      </p:sp>
      <p:cxnSp>
        <p:nvCxnSpPr>
          <p:cNvPr id="1402" name="Google Shape;1402;p52"/>
          <p:cNvCxnSpPr/>
          <p:nvPr/>
        </p:nvCxnSpPr>
        <p:spPr>
          <a:xfrm>
            <a:off x="1173300" y="1533200"/>
            <a:ext cx="3657900" cy="3300"/>
          </a:xfrm>
          <a:prstGeom prst="straightConnector1">
            <a:avLst/>
          </a:prstGeom>
          <a:noFill/>
          <a:ln w="9525" cap="flat" cmpd="sng">
            <a:solidFill>
              <a:schemeClr val="dk2"/>
            </a:solidFill>
            <a:prstDash val="solid"/>
            <a:round/>
            <a:headEnd type="none" w="med" len="med"/>
            <a:tailEnd type="triangle" w="med" len="med"/>
          </a:ln>
        </p:spPr>
      </p:cxnSp>
      <p:cxnSp>
        <p:nvCxnSpPr>
          <p:cNvPr id="1403" name="Google Shape;1403;p52"/>
          <p:cNvCxnSpPr/>
          <p:nvPr/>
        </p:nvCxnSpPr>
        <p:spPr>
          <a:xfrm>
            <a:off x="2360250" y="1629050"/>
            <a:ext cx="2466600" cy="16800"/>
          </a:xfrm>
          <a:prstGeom prst="straightConnector1">
            <a:avLst/>
          </a:prstGeom>
          <a:noFill/>
          <a:ln w="9525" cap="flat" cmpd="sng">
            <a:solidFill>
              <a:schemeClr val="dk2"/>
            </a:solidFill>
            <a:prstDash val="solid"/>
            <a:round/>
            <a:headEnd type="none" w="med" len="med"/>
            <a:tailEnd type="triangle" w="med" len="med"/>
          </a:ln>
        </p:spPr>
      </p:cxnSp>
      <p:sp>
        <p:nvSpPr>
          <p:cNvPr id="1404" name="Google Shape;1404;p52"/>
          <p:cNvSpPr txBox="1"/>
          <p:nvPr/>
        </p:nvSpPr>
        <p:spPr>
          <a:xfrm>
            <a:off x="5146300" y="2377050"/>
            <a:ext cx="219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
        <p:nvSpPr>
          <p:cNvPr id="1405" name="Google Shape;1405;p52"/>
          <p:cNvSpPr txBox="1"/>
          <p:nvPr/>
        </p:nvSpPr>
        <p:spPr>
          <a:xfrm>
            <a:off x="4867325" y="1657375"/>
            <a:ext cx="2313900" cy="585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Phase 2: CAD &amp; Design Finalization</a:t>
            </a:r>
            <a:endParaRPr sz="1300">
              <a:latin typeface="Lato"/>
              <a:ea typeface="Lato"/>
              <a:cs typeface="Lato"/>
              <a:sym typeface="Lato"/>
            </a:endParaRPr>
          </a:p>
        </p:txBody>
      </p:sp>
      <p:cxnSp>
        <p:nvCxnSpPr>
          <p:cNvPr id="1406" name="Google Shape;1406;p52"/>
          <p:cNvCxnSpPr/>
          <p:nvPr/>
        </p:nvCxnSpPr>
        <p:spPr>
          <a:xfrm>
            <a:off x="3526675" y="1775488"/>
            <a:ext cx="1300200" cy="9000"/>
          </a:xfrm>
          <a:prstGeom prst="straightConnector1">
            <a:avLst/>
          </a:prstGeom>
          <a:noFill/>
          <a:ln w="9525" cap="flat" cmpd="sng">
            <a:solidFill>
              <a:schemeClr val="dk2"/>
            </a:solidFill>
            <a:prstDash val="solid"/>
            <a:round/>
            <a:headEnd type="none" w="med" len="med"/>
            <a:tailEnd type="triangle" w="med" len="med"/>
          </a:ln>
        </p:spPr>
      </p:cxnSp>
      <p:sp>
        <p:nvSpPr>
          <p:cNvPr id="1407" name="Google Shape;1407;p52"/>
          <p:cNvSpPr txBox="1"/>
          <p:nvPr/>
        </p:nvSpPr>
        <p:spPr>
          <a:xfrm>
            <a:off x="4867325" y="1775500"/>
            <a:ext cx="2313900" cy="585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Phase 3: System Analysis &amp; Performance</a:t>
            </a:r>
            <a:endParaRPr sz="1300">
              <a:latin typeface="Lato"/>
              <a:ea typeface="Lato"/>
              <a:cs typeface="Lato"/>
              <a:sym typeface="Lato"/>
            </a:endParaRPr>
          </a:p>
        </p:txBody>
      </p:sp>
      <p:cxnSp>
        <p:nvCxnSpPr>
          <p:cNvPr id="1408" name="Google Shape;1408;p52"/>
          <p:cNvCxnSpPr/>
          <p:nvPr/>
        </p:nvCxnSpPr>
        <p:spPr>
          <a:xfrm>
            <a:off x="4362775" y="1909938"/>
            <a:ext cx="489300" cy="4800"/>
          </a:xfrm>
          <a:prstGeom prst="straightConnector1">
            <a:avLst/>
          </a:prstGeom>
          <a:noFill/>
          <a:ln w="9525" cap="flat" cmpd="sng">
            <a:solidFill>
              <a:schemeClr val="dk2"/>
            </a:solidFill>
            <a:prstDash val="solid"/>
            <a:round/>
            <a:headEnd type="none" w="med" len="med"/>
            <a:tailEnd type="triangle" w="med" len="med"/>
          </a:ln>
        </p:spPr>
      </p:cxnSp>
      <p:sp>
        <p:nvSpPr>
          <p:cNvPr id="1409" name="Google Shape;1409;p52"/>
          <p:cNvSpPr txBox="1"/>
          <p:nvPr/>
        </p:nvSpPr>
        <p:spPr>
          <a:xfrm>
            <a:off x="4867325" y="1909950"/>
            <a:ext cx="2313900" cy="3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Phase 4: CDR Slide Creation</a:t>
            </a:r>
            <a:endParaRPr sz="1300">
              <a:latin typeface="Lato"/>
              <a:ea typeface="Lato"/>
              <a:cs typeface="Lato"/>
              <a:sym typeface="Lato"/>
            </a:endParaRPr>
          </a:p>
        </p:txBody>
      </p:sp>
      <p:sp>
        <p:nvSpPr>
          <p:cNvPr id="1410" name="Google Shape;1410;p52"/>
          <p:cNvSpPr txBox="1"/>
          <p:nvPr/>
        </p:nvSpPr>
        <p:spPr>
          <a:xfrm>
            <a:off x="4867325" y="2041350"/>
            <a:ext cx="2313900" cy="585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Phase 5: Internal &amp; External Review</a:t>
            </a:r>
            <a:endParaRPr sz="1300">
              <a:latin typeface="Lato"/>
              <a:ea typeface="Lato"/>
              <a:cs typeface="Lato"/>
              <a:sym typeface="Lato"/>
            </a:endParaRPr>
          </a:p>
        </p:txBody>
      </p:sp>
      <p:sp>
        <p:nvSpPr>
          <p:cNvPr id="1411" name="Google Shape;1411;p52"/>
          <p:cNvSpPr/>
          <p:nvPr/>
        </p:nvSpPr>
        <p:spPr>
          <a:xfrm>
            <a:off x="7217350" y="1147575"/>
            <a:ext cx="1764900" cy="1948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Lato"/>
                <a:ea typeface="Lato"/>
                <a:cs typeface="Lato"/>
                <a:sym typeface="Lato"/>
              </a:rPr>
              <a:t>Key: </a:t>
            </a:r>
            <a:endParaRPr sz="1300">
              <a:latin typeface="Lato"/>
              <a:ea typeface="Lato"/>
              <a:cs typeface="Lato"/>
              <a:sym typeface="Lato"/>
            </a:endParaRPr>
          </a:p>
          <a:p>
            <a:pPr marL="0" lvl="0" indent="0" algn="l" rtl="0">
              <a:spcBef>
                <a:spcPts val="0"/>
              </a:spcBef>
              <a:spcAft>
                <a:spcPts val="0"/>
              </a:spcAft>
              <a:buNone/>
            </a:pPr>
            <a:endParaRPr/>
          </a:p>
        </p:txBody>
      </p:sp>
      <p:pic>
        <p:nvPicPr>
          <p:cNvPr id="1412" name="Google Shape;1412;p52"/>
          <p:cNvPicPr preferRelativeResize="0"/>
          <p:nvPr/>
        </p:nvPicPr>
        <p:blipFill>
          <a:blip r:embed="rId4">
            <a:alphaModFix/>
          </a:blip>
          <a:stretch>
            <a:fillRect/>
          </a:stretch>
        </p:blipFill>
        <p:spPr>
          <a:xfrm>
            <a:off x="7247400" y="1536500"/>
            <a:ext cx="1673275" cy="1294000"/>
          </a:xfrm>
          <a:prstGeom prst="rect">
            <a:avLst/>
          </a:prstGeom>
          <a:noFill/>
          <a:ln>
            <a:noFill/>
          </a:ln>
        </p:spPr>
      </p:pic>
      <p:sp>
        <p:nvSpPr>
          <p:cNvPr id="1413" name="Google Shape;1413;p52"/>
          <p:cNvSpPr txBox="1"/>
          <p:nvPr/>
        </p:nvSpPr>
        <p:spPr>
          <a:xfrm>
            <a:off x="7272625" y="1483550"/>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Loading Mechanism</a:t>
            </a:r>
            <a:endParaRPr sz="800">
              <a:latin typeface="Lato"/>
              <a:ea typeface="Lato"/>
              <a:cs typeface="Lato"/>
              <a:sym typeface="Lato"/>
            </a:endParaRPr>
          </a:p>
        </p:txBody>
      </p:sp>
      <p:sp>
        <p:nvSpPr>
          <p:cNvPr id="1414" name="Google Shape;1414;p52"/>
          <p:cNvSpPr txBox="1"/>
          <p:nvPr/>
        </p:nvSpPr>
        <p:spPr>
          <a:xfrm>
            <a:off x="7272625" y="1677750"/>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Test Environment</a:t>
            </a:r>
            <a:endParaRPr sz="800">
              <a:latin typeface="Lato"/>
              <a:ea typeface="Lato"/>
              <a:cs typeface="Lato"/>
              <a:sym typeface="Lato"/>
            </a:endParaRPr>
          </a:p>
        </p:txBody>
      </p:sp>
      <p:sp>
        <p:nvSpPr>
          <p:cNvPr id="1415" name="Google Shape;1415;p52"/>
          <p:cNvSpPr txBox="1"/>
          <p:nvPr/>
        </p:nvSpPr>
        <p:spPr>
          <a:xfrm>
            <a:off x="7272625" y="1850650"/>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Sliding Load Attachment</a:t>
            </a:r>
            <a:endParaRPr sz="800">
              <a:latin typeface="Lato"/>
              <a:ea typeface="Lato"/>
              <a:cs typeface="Lato"/>
              <a:sym typeface="Lato"/>
            </a:endParaRPr>
          </a:p>
        </p:txBody>
      </p:sp>
      <p:sp>
        <p:nvSpPr>
          <p:cNvPr id="1416" name="Google Shape;1416;p52"/>
          <p:cNvSpPr txBox="1"/>
          <p:nvPr/>
        </p:nvSpPr>
        <p:spPr>
          <a:xfrm>
            <a:off x="7272625" y="2027400"/>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Safety &amp; Human Factors</a:t>
            </a:r>
            <a:endParaRPr sz="800">
              <a:latin typeface="Lato"/>
              <a:ea typeface="Lato"/>
              <a:cs typeface="Lato"/>
              <a:sym typeface="Lato"/>
            </a:endParaRPr>
          </a:p>
        </p:txBody>
      </p:sp>
      <p:sp>
        <p:nvSpPr>
          <p:cNvPr id="1417" name="Google Shape;1417;p52"/>
          <p:cNvSpPr txBox="1"/>
          <p:nvPr/>
        </p:nvSpPr>
        <p:spPr>
          <a:xfrm>
            <a:off x="7272625" y="2217750"/>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Sensors &amp; Verification</a:t>
            </a:r>
            <a:endParaRPr sz="800">
              <a:latin typeface="Lato"/>
              <a:ea typeface="Lato"/>
              <a:cs typeface="Lato"/>
              <a:sym typeface="Lato"/>
            </a:endParaRPr>
          </a:p>
        </p:txBody>
      </p:sp>
      <p:sp>
        <p:nvSpPr>
          <p:cNvPr id="1418" name="Google Shape;1418;p52"/>
          <p:cNvSpPr txBox="1"/>
          <p:nvPr/>
        </p:nvSpPr>
        <p:spPr>
          <a:xfrm>
            <a:off x="7272625" y="2397950"/>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Overview &amp; Budget</a:t>
            </a:r>
            <a:endParaRPr sz="800">
              <a:latin typeface="Lato"/>
              <a:ea typeface="Lato"/>
              <a:cs typeface="Lato"/>
              <a:sym typeface="Lato"/>
            </a:endParaRPr>
          </a:p>
        </p:txBody>
      </p:sp>
      <p:sp>
        <p:nvSpPr>
          <p:cNvPr id="1419" name="Google Shape;1419;p52"/>
          <p:cNvSpPr txBox="1"/>
          <p:nvPr/>
        </p:nvSpPr>
        <p:spPr>
          <a:xfrm>
            <a:off x="7272625" y="2595450"/>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Review</a:t>
            </a:r>
            <a:endParaRPr sz="800">
              <a:latin typeface="Lato"/>
              <a:ea typeface="Lato"/>
              <a:cs typeface="Lato"/>
              <a:sym typeface="Lato"/>
            </a:endParaRPr>
          </a:p>
        </p:txBody>
      </p:sp>
      <p:sp>
        <p:nvSpPr>
          <p:cNvPr id="1420" name="Google Shape;1420;p52"/>
          <p:cNvSpPr txBox="1"/>
          <p:nvPr/>
        </p:nvSpPr>
        <p:spPr>
          <a:xfrm>
            <a:off x="8498000" y="1280350"/>
            <a:ext cx="578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Margin</a:t>
            </a:r>
            <a:endParaRPr sz="800">
              <a:latin typeface="Lato"/>
              <a:ea typeface="Lato"/>
              <a:cs typeface="Lato"/>
              <a:sym typeface="Lato"/>
            </a:endParaRPr>
          </a:p>
        </p:txBody>
      </p:sp>
      <p:sp>
        <p:nvSpPr>
          <p:cNvPr id="1421" name="Google Shape;1421;p52"/>
          <p:cNvSpPr txBox="1"/>
          <p:nvPr/>
        </p:nvSpPr>
        <p:spPr>
          <a:xfrm>
            <a:off x="7490600" y="2787975"/>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Milestone</a:t>
            </a:r>
            <a:endParaRPr sz="800">
              <a:latin typeface="Lato"/>
              <a:ea typeface="Lato"/>
              <a:cs typeface="Lato"/>
              <a:sym typeface="Lato"/>
            </a:endParaRPr>
          </a:p>
        </p:txBody>
      </p:sp>
      <p:pic>
        <p:nvPicPr>
          <p:cNvPr id="1422" name="Google Shape;1422;p52"/>
          <p:cNvPicPr preferRelativeResize="0"/>
          <p:nvPr/>
        </p:nvPicPr>
        <p:blipFill>
          <a:blip r:embed="rId5">
            <a:alphaModFix/>
          </a:blip>
          <a:stretch>
            <a:fillRect/>
          </a:stretch>
        </p:blipFill>
        <p:spPr>
          <a:xfrm>
            <a:off x="7344100" y="2856363"/>
            <a:ext cx="153350" cy="171025"/>
          </a:xfrm>
          <a:prstGeom prst="rect">
            <a:avLst/>
          </a:prstGeom>
          <a:noFill/>
          <a:ln>
            <a:noFill/>
          </a:ln>
        </p:spPr>
      </p:pic>
      <p:sp>
        <p:nvSpPr>
          <p:cNvPr id="1423" name="Google Shape;1423;p52"/>
          <p:cNvSpPr txBox="1"/>
          <p:nvPr/>
        </p:nvSpPr>
        <p:spPr>
          <a:xfrm>
            <a:off x="7247400" y="4473950"/>
            <a:ext cx="1413000" cy="307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Lato"/>
                <a:ea typeface="Lato"/>
                <a:cs typeface="Lato"/>
                <a:sym typeface="Lato"/>
              </a:rPr>
              <a:t>External Deadline</a:t>
            </a:r>
            <a:endParaRPr sz="800">
              <a:latin typeface="Lato"/>
              <a:ea typeface="Lato"/>
              <a:cs typeface="Lato"/>
              <a:sym typeface="Lato"/>
            </a:endParaRPr>
          </a:p>
        </p:txBody>
      </p:sp>
      <p:cxnSp>
        <p:nvCxnSpPr>
          <p:cNvPr id="1424" name="Google Shape;1424;p52"/>
          <p:cNvCxnSpPr>
            <a:stCxn id="1423" idx="2"/>
          </p:cNvCxnSpPr>
          <p:nvPr/>
        </p:nvCxnSpPr>
        <p:spPr>
          <a:xfrm>
            <a:off x="7953900" y="4781750"/>
            <a:ext cx="7800" cy="214800"/>
          </a:xfrm>
          <a:prstGeom prst="straightConnector1">
            <a:avLst/>
          </a:prstGeom>
          <a:noFill/>
          <a:ln w="9525" cap="flat" cmpd="sng">
            <a:solidFill>
              <a:schemeClr val="dk2"/>
            </a:solidFill>
            <a:prstDash val="solid"/>
            <a:round/>
            <a:headEnd type="none" w="med" len="med"/>
            <a:tailEnd type="triangle" w="med" len="med"/>
          </a:ln>
        </p:spPr>
      </p:cxnSp>
      <p:sp>
        <p:nvSpPr>
          <p:cNvPr id="1425" name="Google Shape;1425;p5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40</a:t>
            </a:fld>
            <a:endParaRPr/>
          </a:p>
        </p:txBody>
      </p:sp>
      <p:sp>
        <p:nvSpPr>
          <p:cNvPr id="1426" name="Google Shape;1426;p52"/>
          <p:cNvSpPr/>
          <p:nvPr/>
        </p:nvSpPr>
        <p:spPr>
          <a:xfrm>
            <a:off x="4364100" y="4411675"/>
            <a:ext cx="1205100" cy="179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2"/>
          <p:cNvSpPr txBox="1"/>
          <p:nvPr/>
        </p:nvSpPr>
        <p:spPr>
          <a:xfrm>
            <a:off x="4362775" y="3889075"/>
            <a:ext cx="1413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Lato"/>
                <a:ea typeface="Lato"/>
                <a:cs typeface="Lato"/>
                <a:sym typeface="Lato"/>
              </a:rPr>
              <a:t>Large Margin</a:t>
            </a:r>
            <a:endParaRPr sz="800">
              <a:latin typeface="Lato"/>
              <a:ea typeface="Lato"/>
              <a:cs typeface="Lato"/>
              <a:sym typeface="Lato"/>
            </a:endParaRPr>
          </a:p>
        </p:txBody>
      </p:sp>
      <p:cxnSp>
        <p:nvCxnSpPr>
          <p:cNvPr id="1428" name="Google Shape;1428;p52"/>
          <p:cNvCxnSpPr>
            <a:stCxn id="1427" idx="2"/>
          </p:cNvCxnSpPr>
          <p:nvPr/>
        </p:nvCxnSpPr>
        <p:spPr>
          <a:xfrm>
            <a:off x="5069275" y="4196875"/>
            <a:ext cx="7800" cy="2148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6"/>
                                        </p:tgtEl>
                                        <p:attrNameLst>
                                          <p:attrName>style.visibility</p:attrName>
                                        </p:attrNameLst>
                                      </p:cBhvr>
                                      <p:to>
                                        <p:strVal val="visible"/>
                                      </p:to>
                                    </p:set>
                                    <p:animEffect transition="in" filter="fade">
                                      <p:cBhvr>
                                        <p:cTn id="7" dur="1000"/>
                                        <p:tgtEl>
                                          <p:spTgt spid="1396"/>
                                        </p:tgtEl>
                                      </p:cBhvr>
                                    </p:animEffect>
                                  </p:childTnLst>
                                </p:cTn>
                              </p:par>
                              <p:par>
                                <p:cTn id="8" presetID="10" presetClass="entr" presetSubtype="0" fill="hold" nodeType="withEffect">
                                  <p:stCondLst>
                                    <p:cond delay="0"/>
                                  </p:stCondLst>
                                  <p:childTnLst>
                                    <p:set>
                                      <p:cBhvr>
                                        <p:cTn id="9" dur="1" fill="hold">
                                          <p:stCondLst>
                                            <p:cond delay="0"/>
                                          </p:stCondLst>
                                        </p:cTn>
                                        <p:tgtEl>
                                          <p:spTgt spid="1402"/>
                                        </p:tgtEl>
                                        <p:attrNameLst>
                                          <p:attrName>style.visibility</p:attrName>
                                        </p:attrNameLst>
                                      </p:cBhvr>
                                      <p:to>
                                        <p:strVal val="visible"/>
                                      </p:to>
                                    </p:set>
                                    <p:animEffect transition="in" filter="fade">
                                      <p:cBhvr>
                                        <p:cTn id="10" dur="1000"/>
                                        <p:tgtEl>
                                          <p:spTgt spid="1402"/>
                                        </p:tgtEl>
                                      </p:cBhvr>
                                    </p:animEffect>
                                  </p:childTnLst>
                                </p:cTn>
                              </p:par>
                              <p:par>
                                <p:cTn id="11" presetID="10" presetClass="entr" presetSubtype="0" fill="hold" nodeType="withEffect">
                                  <p:stCondLst>
                                    <p:cond delay="0"/>
                                  </p:stCondLst>
                                  <p:childTnLst>
                                    <p:set>
                                      <p:cBhvr>
                                        <p:cTn id="12" dur="1" fill="hold">
                                          <p:stCondLst>
                                            <p:cond delay="0"/>
                                          </p:stCondLst>
                                        </p:cTn>
                                        <p:tgtEl>
                                          <p:spTgt spid="1401"/>
                                        </p:tgtEl>
                                        <p:attrNameLst>
                                          <p:attrName>style.visibility</p:attrName>
                                        </p:attrNameLst>
                                      </p:cBhvr>
                                      <p:to>
                                        <p:strVal val="visible"/>
                                      </p:to>
                                    </p:set>
                                    <p:animEffect transition="in" filter="fade">
                                      <p:cBhvr>
                                        <p:cTn id="13" dur="1000"/>
                                        <p:tgtEl>
                                          <p:spTgt spid="140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1000"/>
                                          </p:stCondLst>
                                        </p:cTn>
                                        <p:tgtEl>
                                          <p:spTgt spid="1401"/>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1000"/>
                                          </p:stCondLst>
                                        </p:cTn>
                                        <p:tgtEl>
                                          <p:spTgt spid="1402"/>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397"/>
                                        </p:tgtEl>
                                        <p:attrNameLst>
                                          <p:attrName>style.visibility</p:attrName>
                                        </p:attrNameLst>
                                      </p:cBhvr>
                                      <p:to>
                                        <p:strVal val="visible"/>
                                      </p:to>
                                    </p:set>
                                    <p:animEffect transition="in" filter="fade">
                                      <p:cBhvr>
                                        <p:cTn id="23" dur="1000"/>
                                        <p:tgtEl>
                                          <p:spTgt spid="1397"/>
                                        </p:tgtEl>
                                      </p:cBhvr>
                                    </p:animEffect>
                                  </p:childTnLst>
                                </p:cTn>
                              </p:par>
                              <p:par>
                                <p:cTn id="24" presetID="10" presetClass="entr" presetSubtype="0" fill="hold" nodeType="withEffect">
                                  <p:stCondLst>
                                    <p:cond delay="0"/>
                                  </p:stCondLst>
                                  <p:childTnLst>
                                    <p:set>
                                      <p:cBhvr>
                                        <p:cTn id="25" dur="1" fill="hold">
                                          <p:stCondLst>
                                            <p:cond delay="0"/>
                                          </p:stCondLst>
                                        </p:cTn>
                                        <p:tgtEl>
                                          <p:spTgt spid="1403"/>
                                        </p:tgtEl>
                                        <p:attrNameLst>
                                          <p:attrName>style.visibility</p:attrName>
                                        </p:attrNameLst>
                                      </p:cBhvr>
                                      <p:to>
                                        <p:strVal val="visible"/>
                                      </p:to>
                                    </p:set>
                                    <p:animEffect transition="in" filter="fade">
                                      <p:cBhvr>
                                        <p:cTn id="26" dur="1000"/>
                                        <p:tgtEl>
                                          <p:spTgt spid="1403"/>
                                        </p:tgtEl>
                                      </p:cBhvr>
                                    </p:animEffect>
                                  </p:childTnLst>
                                </p:cTn>
                              </p:par>
                              <p:par>
                                <p:cTn id="27" presetID="10" presetClass="entr" presetSubtype="0" fill="hold" nodeType="withEffect">
                                  <p:stCondLst>
                                    <p:cond delay="0"/>
                                  </p:stCondLst>
                                  <p:childTnLst>
                                    <p:set>
                                      <p:cBhvr>
                                        <p:cTn id="28" dur="1" fill="hold">
                                          <p:stCondLst>
                                            <p:cond delay="0"/>
                                          </p:stCondLst>
                                        </p:cTn>
                                        <p:tgtEl>
                                          <p:spTgt spid="1405"/>
                                        </p:tgtEl>
                                        <p:attrNameLst>
                                          <p:attrName>style.visibility</p:attrName>
                                        </p:attrNameLst>
                                      </p:cBhvr>
                                      <p:to>
                                        <p:strVal val="visible"/>
                                      </p:to>
                                    </p:set>
                                    <p:animEffect transition="in" filter="fade">
                                      <p:cBhvr>
                                        <p:cTn id="29" dur="1000"/>
                                        <p:tgtEl>
                                          <p:spTgt spid="140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1000"/>
                                          </p:stCondLst>
                                        </p:cTn>
                                        <p:tgtEl>
                                          <p:spTgt spid="1403"/>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1000"/>
                                          </p:stCondLst>
                                        </p:cTn>
                                        <p:tgtEl>
                                          <p:spTgt spid="1405"/>
                                        </p:tgtEl>
                                        <p:attrNameLst>
                                          <p:attrName>style.visibility</p:attrName>
                                        </p:attrNameLst>
                                      </p:cBhvr>
                                      <p:to>
                                        <p:strVal val="hidden"/>
                                      </p:to>
                                    </p:se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398"/>
                                        </p:tgtEl>
                                        <p:attrNameLst>
                                          <p:attrName>style.visibility</p:attrName>
                                        </p:attrNameLst>
                                      </p:cBhvr>
                                      <p:to>
                                        <p:strVal val="visible"/>
                                      </p:to>
                                    </p:set>
                                    <p:animEffect transition="in" filter="fade">
                                      <p:cBhvr>
                                        <p:cTn id="39" dur="1000"/>
                                        <p:tgtEl>
                                          <p:spTgt spid="1398"/>
                                        </p:tgtEl>
                                      </p:cBhvr>
                                    </p:animEffect>
                                  </p:childTnLst>
                                </p:cTn>
                              </p:par>
                              <p:par>
                                <p:cTn id="40" presetID="10" presetClass="entr" presetSubtype="0" fill="hold" nodeType="withEffect">
                                  <p:stCondLst>
                                    <p:cond delay="0"/>
                                  </p:stCondLst>
                                  <p:childTnLst>
                                    <p:set>
                                      <p:cBhvr>
                                        <p:cTn id="41" dur="1" fill="hold">
                                          <p:stCondLst>
                                            <p:cond delay="0"/>
                                          </p:stCondLst>
                                        </p:cTn>
                                        <p:tgtEl>
                                          <p:spTgt spid="1406"/>
                                        </p:tgtEl>
                                        <p:attrNameLst>
                                          <p:attrName>style.visibility</p:attrName>
                                        </p:attrNameLst>
                                      </p:cBhvr>
                                      <p:to>
                                        <p:strVal val="visible"/>
                                      </p:to>
                                    </p:set>
                                    <p:animEffect transition="in" filter="fade">
                                      <p:cBhvr>
                                        <p:cTn id="42" dur="1000"/>
                                        <p:tgtEl>
                                          <p:spTgt spid="1406"/>
                                        </p:tgtEl>
                                      </p:cBhvr>
                                    </p:animEffect>
                                  </p:childTnLst>
                                </p:cTn>
                              </p:par>
                              <p:par>
                                <p:cTn id="43" presetID="10" presetClass="entr" presetSubtype="0" fill="hold" nodeType="withEffect">
                                  <p:stCondLst>
                                    <p:cond delay="0"/>
                                  </p:stCondLst>
                                  <p:childTnLst>
                                    <p:set>
                                      <p:cBhvr>
                                        <p:cTn id="44" dur="1" fill="hold">
                                          <p:stCondLst>
                                            <p:cond delay="0"/>
                                          </p:stCondLst>
                                        </p:cTn>
                                        <p:tgtEl>
                                          <p:spTgt spid="1407"/>
                                        </p:tgtEl>
                                        <p:attrNameLst>
                                          <p:attrName>style.visibility</p:attrName>
                                        </p:attrNameLst>
                                      </p:cBhvr>
                                      <p:to>
                                        <p:strVal val="visible"/>
                                      </p:to>
                                    </p:set>
                                    <p:animEffect transition="in" filter="fade">
                                      <p:cBhvr>
                                        <p:cTn id="45" dur="1000"/>
                                        <p:tgtEl>
                                          <p:spTgt spid="140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1000"/>
                                          </p:stCondLst>
                                        </p:cTn>
                                        <p:tgtEl>
                                          <p:spTgt spid="1406"/>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1000"/>
                                          </p:stCondLst>
                                        </p:cTn>
                                        <p:tgtEl>
                                          <p:spTgt spid="1407"/>
                                        </p:tgtEl>
                                        <p:attrNameLst>
                                          <p:attrName>style.visibility</p:attrName>
                                        </p:attrNameLst>
                                      </p:cBhvr>
                                      <p:to>
                                        <p:strVal val="hidden"/>
                                      </p:to>
                                    </p:set>
                                  </p:childTnLst>
                                </p:cTn>
                              </p:par>
                            </p:childTnLst>
                          </p:cTn>
                        </p:par>
                        <p:par>
                          <p:cTn id="52" fill="hold">
                            <p:stCondLst>
                              <p:cond delay="1000"/>
                            </p:stCondLst>
                            <p:childTnLst>
                              <p:par>
                                <p:cTn id="53" presetID="10" presetClass="entr" presetSubtype="0" fill="hold" nodeType="afterEffect">
                                  <p:stCondLst>
                                    <p:cond delay="0"/>
                                  </p:stCondLst>
                                  <p:childTnLst>
                                    <p:set>
                                      <p:cBhvr>
                                        <p:cTn id="54" dur="1" fill="hold">
                                          <p:stCondLst>
                                            <p:cond delay="0"/>
                                          </p:stCondLst>
                                        </p:cTn>
                                        <p:tgtEl>
                                          <p:spTgt spid="1399"/>
                                        </p:tgtEl>
                                        <p:attrNameLst>
                                          <p:attrName>style.visibility</p:attrName>
                                        </p:attrNameLst>
                                      </p:cBhvr>
                                      <p:to>
                                        <p:strVal val="visible"/>
                                      </p:to>
                                    </p:set>
                                    <p:animEffect transition="in" filter="fade">
                                      <p:cBhvr>
                                        <p:cTn id="55" dur="1000"/>
                                        <p:tgtEl>
                                          <p:spTgt spid="1399"/>
                                        </p:tgtEl>
                                      </p:cBhvr>
                                    </p:animEffect>
                                  </p:childTnLst>
                                </p:cTn>
                              </p:par>
                              <p:par>
                                <p:cTn id="56" presetID="10" presetClass="entr" presetSubtype="0" fill="hold" nodeType="withEffect">
                                  <p:stCondLst>
                                    <p:cond delay="0"/>
                                  </p:stCondLst>
                                  <p:childTnLst>
                                    <p:set>
                                      <p:cBhvr>
                                        <p:cTn id="57" dur="1" fill="hold">
                                          <p:stCondLst>
                                            <p:cond delay="0"/>
                                          </p:stCondLst>
                                        </p:cTn>
                                        <p:tgtEl>
                                          <p:spTgt spid="1408"/>
                                        </p:tgtEl>
                                        <p:attrNameLst>
                                          <p:attrName>style.visibility</p:attrName>
                                        </p:attrNameLst>
                                      </p:cBhvr>
                                      <p:to>
                                        <p:strVal val="visible"/>
                                      </p:to>
                                    </p:set>
                                    <p:animEffect transition="in" filter="fade">
                                      <p:cBhvr>
                                        <p:cTn id="58" dur="1000"/>
                                        <p:tgtEl>
                                          <p:spTgt spid="1408"/>
                                        </p:tgtEl>
                                      </p:cBhvr>
                                    </p:animEffect>
                                  </p:childTnLst>
                                </p:cTn>
                              </p:par>
                              <p:par>
                                <p:cTn id="59" presetID="10" presetClass="entr" presetSubtype="0" fill="hold" nodeType="withEffect">
                                  <p:stCondLst>
                                    <p:cond delay="0"/>
                                  </p:stCondLst>
                                  <p:childTnLst>
                                    <p:set>
                                      <p:cBhvr>
                                        <p:cTn id="60" dur="1" fill="hold">
                                          <p:stCondLst>
                                            <p:cond delay="0"/>
                                          </p:stCondLst>
                                        </p:cTn>
                                        <p:tgtEl>
                                          <p:spTgt spid="1409"/>
                                        </p:tgtEl>
                                        <p:attrNameLst>
                                          <p:attrName>style.visibility</p:attrName>
                                        </p:attrNameLst>
                                      </p:cBhvr>
                                      <p:to>
                                        <p:strVal val="visible"/>
                                      </p:to>
                                    </p:set>
                                    <p:animEffect transition="in" filter="fade">
                                      <p:cBhvr>
                                        <p:cTn id="61" dur="1000"/>
                                        <p:tgtEl>
                                          <p:spTgt spid="1409"/>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1000"/>
                                          </p:stCondLst>
                                        </p:cTn>
                                        <p:tgtEl>
                                          <p:spTgt spid="1408"/>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1000"/>
                                          </p:stCondLst>
                                        </p:cTn>
                                        <p:tgtEl>
                                          <p:spTgt spid="1409"/>
                                        </p:tgtEl>
                                        <p:attrNameLst>
                                          <p:attrName>style.visibility</p:attrName>
                                        </p:attrNameLst>
                                      </p:cBhvr>
                                      <p:to>
                                        <p:strVal val="hidden"/>
                                      </p:to>
                                    </p:set>
                                  </p:childTnLst>
                                </p:cTn>
                              </p:par>
                            </p:childTnLst>
                          </p:cTn>
                        </p:par>
                        <p:par>
                          <p:cTn id="68" fill="hold">
                            <p:stCondLst>
                              <p:cond delay="1000"/>
                            </p:stCondLst>
                            <p:childTnLst>
                              <p:par>
                                <p:cTn id="69" presetID="10" presetClass="entr" presetSubtype="0" fill="hold" nodeType="afterEffect">
                                  <p:stCondLst>
                                    <p:cond delay="0"/>
                                  </p:stCondLst>
                                  <p:childTnLst>
                                    <p:set>
                                      <p:cBhvr>
                                        <p:cTn id="70" dur="1" fill="hold">
                                          <p:stCondLst>
                                            <p:cond delay="0"/>
                                          </p:stCondLst>
                                        </p:cTn>
                                        <p:tgtEl>
                                          <p:spTgt spid="1400"/>
                                        </p:tgtEl>
                                        <p:attrNameLst>
                                          <p:attrName>style.visibility</p:attrName>
                                        </p:attrNameLst>
                                      </p:cBhvr>
                                      <p:to>
                                        <p:strVal val="visible"/>
                                      </p:to>
                                    </p:set>
                                    <p:animEffect transition="in" filter="fade">
                                      <p:cBhvr>
                                        <p:cTn id="71" dur="1000"/>
                                        <p:tgtEl>
                                          <p:spTgt spid="1400"/>
                                        </p:tgtEl>
                                      </p:cBhvr>
                                    </p:animEffect>
                                  </p:childTnLst>
                                </p:cTn>
                              </p:par>
                              <p:par>
                                <p:cTn id="72" presetID="10" presetClass="entr" presetSubtype="0" fill="hold" nodeType="withEffect">
                                  <p:stCondLst>
                                    <p:cond delay="0"/>
                                  </p:stCondLst>
                                  <p:childTnLst>
                                    <p:set>
                                      <p:cBhvr>
                                        <p:cTn id="73" dur="1" fill="hold">
                                          <p:stCondLst>
                                            <p:cond delay="0"/>
                                          </p:stCondLst>
                                        </p:cTn>
                                        <p:tgtEl>
                                          <p:spTgt spid="1410"/>
                                        </p:tgtEl>
                                        <p:attrNameLst>
                                          <p:attrName>style.visibility</p:attrName>
                                        </p:attrNameLst>
                                      </p:cBhvr>
                                      <p:to>
                                        <p:strVal val="visible"/>
                                      </p:to>
                                    </p:set>
                                    <p:animEffect transition="in" filter="fade">
                                      <p:cBhvr>
                                        <p:cTn id="74" dur="1000"/>
                                        <p:tgtEl>
                                          <p:spTgt spid="1410"/>
                                        </p:tgtEl>
                                      </p:cBhvr>
                                    </p:animEffect>
                                  </p:childTnLst>
                                </p:cTn>
                              </p:par>
                              <p:par>
                                <p:cTn id="75" presetID="10" presetClass="entr" presetSubtype="0" fill="hold" nodeType="withEffect">
                                  <p:stCondLst>
                                    <p:cond delay="0"/>
                                  </p:stCondLst>
                                  <p:childTnLst>
                                    <p:set>
                                      <p:cBhvr>
                                        <p:cTn id="76" dur="1" fill="hold">
                                          <p:stCondLst>
                                            <p:cond delay="0"/>
                                          </p:stCondLst>
                                        </p:cTn>
                                        <p:tgtEl>
                                          <p:spTgt spid="1423"/>
                                        </p:tgtEl>
                                        <p:attrNameLst>
                                          <p:attrName>style.visibility</p:attrName>
                                        </p:attrNameLst>
                                      </p:cBhvr>
                                      <p:to>
                                        <p:strVal val="visible"/>
                                      </p:to>
                                    </p:set>
                                    <p:animEffect transition="in" filter="fade">
                                      <p:cBhvr>
                                        <p:cTn id="77" dur="1000"/>
                                        <p:tgtEl>
                                          <p:spTgt spid="1423"/>
                                        </p:tgtEl>
                                      </p:cBhvr>
                                    </p:animEffect>
                                  </p:childTnLst>
                                </p:cTn>
                              </p:par>
                              <p:par>
                                <p:cTn id="78" presetID="10" presetClass="entr" presetSubtype="0" fill="hold" nodeType="withEffect">
                                  <p:stCondLst>
                                    <p:cond delay="0"/>
                                  </p:stCondLst>
                                  <p:childTnLst>
                                    <p:set>
                                      <p:cBhvr>
                                        <p:cTn id="79" dur="1" fill="hold">
                                          <p:stCondLst>
                                            <p:cond delay="0"/>
                                          </p:stCondLst>
                                        </p:cTn>
                                        <p:tgtEl>
                                          <p:spTgt spid="1424"/>
                                        </p:tgtEl>
                                        <p:attrNameLst>
                                          <p:attrName>style.visibility</p:attrName>
                                        </p:attrNameLst>
                                      </p:cBhvr>
                                      <p:to>
                                        <p:strVal val="visible"/>
                                      </p:to>
                                    </p:set>
                                    <p:animEffect transition="in" filter="fade">
                                      <p:cBhvr>
                                        <p:cTn id="80" dur="1500"/>
                                        <p:tgtEl>
                                          <p:spTgt spid="142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426"/>
                                        </p:tgtEl>
                                        <p:attrNameLst>
                                          <p:attrName>style.visibility</p:attrName>
                                        </p:attrNameLst>
                                      </p:cBhvr>
                                      <p:to>
                                        <p:strVal val="visible"/>
                                      </p:to>
                                    </p:set>
                                    <p:animEffect transition="in" filter="fade">
                                      <p:cBhvr>
                                        <p:cTn id="85" dur="1400"/>
                                        <p:tgtEl>
                                          <p:spTgt spid="1426"/>
                                        </p:tgtEl>
                                      </p:cBhvr>
                                    </p:animEffect>
                                  </p:childTnLst>
                                </p:cTn>
                              </p:par>
                              <p:par>
                                <p:cTn id="86" presetID="10" presetClass="entr" presetSubtype="0" fill="hold" nodeType="withEffect">
                                  <p:stCondLst>
                                    <p:cond delay="0"/>
                                  </p:stCondLst>
                                  <p:childTnLst>
                                    <p:set>
                                      <p:cBhvr>
                                        <p:cTn id="87" dur="1" fill="hold">
                                          <p:stCondLst>
                                            <p:cond delay="0"/>
                                          </p:stCondLst>
                                        </p:cTn>
                                        <p:tgtEl>
                                          <p:spTgt spid="1427"/>
                                        </p:tgtEl>
                                        <p:attrNameLst>
                                          <p:attrName>style.visibility</p:attrName>
                                        </p:attrNameLst>
                                      </p:cBhvr>
                                      <p:to>
                                        <p:strVal val="visible"/>
                                      </p:to>
                                    </p:set>
                                    <p:animEffect transition="in" filter="fade">
                                      <p:cBhvr>
                                        <p:cTn id="88" dur="1000"/>
                                        <p:tgtEl>
                                          <p:spTgt spid="1427"/>
                                        </p:tgtEl>
                                      </p:cBhvr>
                                    </p:animEffect>
                                  </p:childTnLst>
                                </p:cTn>
                              </p:par>
                              <p:par>
                                <p:cTn id="89" presetID="10" presetClass="entr" presetSubtype="0" fill="hold" nodeType="withEffect">
                                  <p:stCondLst>
                                    <p:cond delay="0"/>
                                  </p:stCondLst>
                                  <p:childTnLst>
                                    <p:set>
                                      <p:cBhvr>
                                        <p:cTn id="90" dur="1" fill="hold">
                                          <p:stCondLst>
                                            <p:cond delay="0"/>
                                          </p:stCondLst>
                                        </p:cTn>
                                        <p:tgtEl>
                                          <p:spTgt spid="1428"/>
                                        </p:tgtEl>
                                        <p:attrNameLst>
                                          <p:attrName>style.visibility</p:attrName>
                                        </p:attrNameLst>
                                      </p:cBhvr>
                                      <p:to>
                                        <p:strVal val="visible"/>
                                      </p:to>
                                    </p:set>
                                    <p:animEffect transition="in" filter="fade">
                                      <p:cBhvr>
                                        <p:cTn id="91" dur="1000"/>
                                        <p:tgtEl>
                                          <p:spTgt spid="1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p53"/>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Questions?</a:t>
            </a:r>
            <a:endParaRPr/>
          </a:p>
        </p:txBody>
      </p:sp>
      <p:sp>
        <p:nvSpPr>
          <p:cNvPr id="1434" name="Google Shape;1434;p5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sp>
        <p:nvSpPr>
          <p:cNvPr id="1439" name="Google Shape;1439;p5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Appendix (Additional Studies)</a:t>
            </a:r>
            <a:endParaRPr/>
          </a:p>
        </p:txBody>
      </p:sp>
      <p:sp>
        <p:nvSpPr>
          <p:cNvPr id="1440" name="Google Shape;1440;p5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55"/>
          <p:cNvSpPr txBox="1">
            <a:spLocks noGrp="1"/>
          </p:cNvSpPr>
          <p:nvPr>
            <p:ph type="body" idx="1"/>
          </p:nvPr>
        </p:nvSpPr>
        <p:spPr>
          <a:xfrm>
            <a:off x="371749" y="1618175"/>
            <a:ext cx="4717086" cy="2869217"/>
          </a:xfrm>
          <a:prstGeom prst="rect">
            <a:avLst/>
          </a:prstGeom>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dirty="0"/>
              <a:t>50th Percentile American Male, NASA Handbook</a:t>
            </a:r>
          </a:p>
          <a:p>
            <a:pPr marL="0" lvl="0" indent="0" algn="l" rtl="0">
              <a:lnSpc>
                <a:spcPct val="115000"/>
              </a:lnSpc>
              <a:spcBef>
                <a:spcPts val="0"/>
              </a:spcBef>
              <a:spcAft>
                <a:spcPts val="0"/>
              </a:spcAft>
              <a:buNone/>
            </a:pPr>
            <a:r>
              <a:rPr lang="en" i="1" dirty="0"/>
              <a:t>(APPENDIX B) </a:t>
            </a:r>
            <a:r>
              <a:rPr lang="en" dirty="0"/>
              <a:t>[7]</a:t>
            </a:r>
            <a:endParaRPr dirty="0">
              <a:solidFill>
                <a:srgbClr val="000000"/>
              </a:solidFill>
            </a:endParaRPr>
          </a:p>
          <a:p>
            <a:pPr marL="457200" lvl="0" indent="-311150" algn="l" rtl="0">
              <a:lnSpc>
                <a:spcPct val="115000"/>
              </a:lnSpc>
              <a:spcBef>
                <a:spcPts val="1200"/>
              </a:spcBef>
              <a:spcAft>
                <a:spcPts val="0"/>
              </a:spcAft>
              <a:buClr>
                <a:srgbClr val="000000"/>
              </a:buClr>
              <a:buSzPts val="1300"/>
              <a:buFont typeface="Courier New"/>
              <a:buChar char="●"/>
            </a:pPr>
            <a:r>
              <a:rPr lang="en" dirty="0">
                <a:solidFill>
                  <a:srgbClr val="000000"/>
                </a:solidFill>
              </a:rPr>
              <a:t>Height: 		</a:t>
            </a:r>
            <a:r>
              <a:rPr lang="en" b="1" dirty="0">
                <a:solidFill>
                  <a:srgbClr val="000000"/>
                </a:solidFill>
              </a:rPr>
              <a:t>171.6 cm </a:t>
            </a:r>
            <a:endParaRPr b="1" dirty="0">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dirty="0" err="1">
                <a:solidFill>
                  <a:srgbClr val="000000"/>
                </a:solidFill>
              </a:rPr>
              <a:t>CoM</a:t>
            </a:r>
            <a:r>
              <a:rPr lang="en" dirty="0">
                <a:solidFill>
                  <a:srgbClr val="000000"/>
                </a:solidFill>
              </a:rPr>
              <a:t>:</a:t>
            </a:r>
            <a:r>
              <a:rPr lang="en" b="1" dirty="0">
                <a:solidFill>
                  <a:srgbClr val="000000"/>
                </a:solidFill>
              </a:rPr>
              <a:t> 			103.1 cm </a:t>
            </a:r>
            <a:r>
              <a:rPr lang="en" i="1" dirty="0">
                <a:solidFill>
                  <a:srgbClr val="000000"/>
                </a:solidFill>
              </a:rPr>
              <a:t>(Up From Foot)</a:t>
            </a:r>
            <a:endParaRPr i="1" dirty="0">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dirty="0">
                <a:solidFill>
                  <a:srgbClr val="000000"/>
                </a:solidFill>
              </a:rPr>
              <a:t>Shoulder Width: 		</a:t>
            </a:r>
            <a:r>
              <a:rPr lang="en" b="1" dirty="0">
                <a:solidFill>
                  <a:srgbClr val="000000"/>
                </a:solidFill>
              </a:rPr>
              <a:t>46.95 cm</a:t>
            </a:r>
            <a:endParaRPr b="1" dirty="0">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dirty="0">
                <a:solidFill>
                  <a:srgbClr val="000000"/>
                </a:solidFill>
              </a:rPr>
              <a:t>Torso Width: 		</a:t>
            </a:r>
            <a:r>
              <a:rPr lang="en" b="1" dirty="0">
                <a:solidFill>
                  <a:srgbClr val="000000"/>
                </a:solidFill>
              </a:rPr>
              <a:t>38.4 cm</a:t>
            </a:r>
            <a:endParaRPr b="1" dirty="0">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dirty="0">
                <a:solidFill>
                  <a:srgbClr val="000000"/>
                </a:solidFill>
              </a:rPr>
              <a:t>Depth: 		</a:t>
            </a:r>
            <a:r>
              <a:rPr lang="en" b="1" dirty="0">
                <a:solidFill>
                  <a:srgbClr val="000000"/>
                </a:solidFill>
              </a:rPr>
              <a:t>24.65 cm</a:t>
            </a:r>
            <a:endParaRPr b="1" dirty="0">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dirty="0">
                <a:solidFill>
                  <a:srgbClr val="000000"/>
                </a:solidFill>
              </a:rPr>
              <a:t>Foot Size: 		</a:t>
            </a:r>
            <a:r>
              <a:rPr lang="en" b="1" dirty="0">
                <a:solidFill>
                  <a:srgbClr val="000000"/>
                </a:solidFill>
              </a:rPr>
              <a:t>26.05 cm</a:t>
            </a:r>
            <a:endParaRPr b="1" dirty="0">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dirty="0">
                <a:solidFill>
                  <a:srgbClr val="000000"/>
                </a:solidFill>
              </a:rPr>
              <a:t>Lean Max: 		</a:t>
            </a:r>
            <a:r>
              <a:rPr lang="en" b="1" dirty="0">
                <a:solidFill>
                  <a:srgbClr val="000000"/>
                </a:solidFill>
              </a:rPr>
              <a:t>7.6</a:t>
            </a:r>
            <a:r>
              <a:rPr lang="en" b="1" dirty="0">
                <a:solidFill>
                  <a:srgbClr val="222222"/>
                </a:solidFill>
                <a:highlight>
                  <a:srgbClr val="FFFFFF"/>
                </a:highlight>
              </a:rPr>
              <a:t>º</a:t>
            </a:r>
            <a:endParaRPr b="1" dirty="0">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dirty="0">
                <a:solidFill>
                  <a:srgbClr val="000000"/>
                </a:solidFill>
              </a:rPr>
              <a:t>Sway Max: 		</a:t>
            </a:r>
            <a:r>
              <a:rPr lang="en" b="1" dirty="0">
                <a:solidFill>
                  <a:srgbClr val="000000"/>
                </a:solidFill>
              </a:rPr>
              <a:t>5.4</a:t>
            </a:r>
            <a:r>
              <a:rPr lang="en" b="1" dirty="0">
                <a:solidFill>
                  <a:srgbClr val="222222"/>
                </a:solidFill>
                <a:highlight>
                  <a:srgbClr val="FFFFFF"/>
                </a:highlight>
              </a:rPr>
              <a:t>º </a:t>
            </a:r>
            <a:endParaRPr i="1" dirty="0">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dirty="0">
                <a:solidFill>
                  <a:srgbClr val="000000"/>
                </a:solidFill>
              </a:rPr>
              <a:t>Weight: 		</a:t>
            </a:r>
            <a:r>
              <a:rPr lang="en" b="1" dirty="0">
                <a:solidFill>
                  <a:srgbClr val="000000"/>
                </a:solidFill>
              </a:rPr>
              <a:t>73 kg</a:t>
            </a:r>
            <a:r>
              <a:rPr lang="en" dirty="0">
                <a:solidFill>
                  <a:srgbClr val="000000"/>
                </a:solidFill>
              </a:rPr>
              <a:t> </a:t>
            </a:r>
            <a:endParaRPr i="1" dirty="0">
              <a:solidFill>
                <a:srgbClr val="000000"/>
              </a:solidFill>
            </a:endParaRPr>
          </a:p>
        </p:txBody>
      </p:sp>
      <p:pic>
        <p:nvPicPr>
          <p:cNvPr id="1446" name="Google Shape;1446;p55"/>
          <p:cNvPicPr preferRelativeResize="0"/>
          <p:nvPr/>
        </p:nvPicPr>
        <p:blipFill>
          <a:blip r:embed="rId3">
            <a:alphaModFix/>
          </a:blip>
          <a:stretch>
            <a:fillRect/>
          </a:stretch>
        </p:blipFill>
        <p:spPr>
          <a:xfrm>
            <a:off x="4998151" y="1190149"/>
            <a:ext cx="3842700" cy="3621295"/>
          </a:xfrm>
          <a:prstGeom prst="rect">
            <a:avLst/>
          </a:prstGeom>
          <a:noFill/>
          <a:ln>
            <a:noFill/>
          </a:ln>
        </p:spPr>
      </p:pic>
      <p:sp>
        <p:nvSpPr>
          <p:cNvPr id="1447" name="Google Shape;1447;p55"/>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Universal Test Subject</a:t>
            </a:r>
            <a:endParaRPr sz="2400"/>
          </a:p>
        </p:txBody>
      </p:sp>
      <p:sp>
        <p:nvSpPr>
          <p:cNvPr id="1448" name="Google Shape;1448;p5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56"/>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Max Lean Angle</a:t>
            </a:r>
            <a:endParaRPr sz="2400"/>
          </a:p>
        </p:txBody>
      </p:sp>
      <p:sp>
        <p:nvSpPr>
          <p:cNvPr id="1454" name="Google Shape;1454;p56"/>
          <p:cNvSpPr/>
          <p:nvPr/>
        </p:nvSpPr>
        <p:spPr>
          <a:xfrm>
            <a:off x="875750" y="4267750"/>
            <a:ext cx="4699500" cy="555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6"/>
          <p:cNvSpPr/>
          <p:nvPr/>
        </p:nvSpPr>
        <p:spPr>
          <a:xfrm rot="751728">
            <a:off x="2158616" y="1985905"/>
            <a:ext cx="320840" cy="2368165"/>
          </a:xfrm>
          <a:prstGeom prst="roundRect">
            <a:avLst>
              <a:gd name="adj" fmla="val 16667"/>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6"/>
          <p:cNvSpPr/>
          <p:nvPr/>
        </p:nvSpPr>
        <p:spPr>
          <a:xfrm>
            <a:off x="2269575" y="1517150"/>
            <a:ext cx="740100" cy="764700"/>
          </a:xfrm>
          <a:prstGeom prst="ellipse">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57" name="Google Shape;1457;p56"/>
          <p:cNvPicPr preferRelativeResize="0"/>
          <p:nvPr/>
        </p:nvPicPr>
        <p:blipFill>
          <a:blip r:embed="rId3">
            <a:alphaModFix/>
          </a:blip>
          <a:stretch>
            <a:fillRect/>
          </a:stretch>
        </p:blipFill>
        <p:spPr>
          <a:xfrm>
            <a:off x="2148550" y="2933700"/>
            <a:ext cx="340949" cy="340949"/>
          </a:xfrm>
          <a:prstGeom prst="rect">
            <a:avLst/>
          </a:prstGeom>
          <a:noFill/>
          <a:ln>
            <a:noFill/>
          </a:ln>
        </p:spPr>
      </p:pic>
      <p:sp>
        <p:nvSpPr>
          <p:cNvPr id="1458" name="Google Shape;1458;p56"/>
          <p:cNvSpPr/>
          <p:nvPr/>
        </p:nvSpPr>
        <p:spPr>
          <a:xfrm>
            <a:off x="1905625" y="4197850"/>
            <a:ext cx="516000" cy="271500"/>
          </a:xfrm>
          <a:prstGeom prst="roundRect">
            <a:avLst>
              <a:gd name="adj" fmla="val 16667"/>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59" name="Google Shape;1459;p56"/>
          <p:cNvPicPr preferRelativeResize="0"/>
          <p:nvPr/>
        </p:nvPicPr>
        <p:blipFill rotWithShape="1">
          <a:blip r:embed="rId4">
            <a:alphaModFix/>
          </a:blip>
          <a:srcRect t="46694" r="45426" b="46944"/>
          <a:stretch/>
        </p:blipFill>
        <p:spPr>
          <a:xfrm rot="5400000">
            <a:off x="1778700" y="3662049"/>
            <a:ext cx="1184750" cy="138101"/>
          </a:xfrm>
          <a:prstGeom prst="rect">
            <a:avLst/>
          </a:prstGeom>
          <a:noFill/>
          <a:ln>
            <a:noFill/>
          </a:ln>
        </p:spPr>
      </p:pic>
      <p:pic>
        <p:nvPicPr>
          <p:cNvPr id="1460" name="Google Shape;1460;p56"/>
          <p:cNvPicPr preferRelativeResize="0"/>
          <p:nvPr/>
        </p:nvPicPr>
        <p:blipFill rotWithShape="1">
          <a:blip r:embed="rId4">
            <a:alphaModFix/>
          </a:blip>
          <a:srcRect l="39038" r="42041" b="48752"/>
          <a:stretch/>
        </p:blipFill>
        <p:spPr>
          <a:xfrm>
            <a:off x="1992450" y="3248125"/>
            <a:ext cx="410726" cy="1112550"/>
          </a:xfrm>
          <a:prstGeom prst="rect">
            <a:avLst/>
          </a:prstGeom>
          <a:noFill/>
          <a:ln>
            <a:noFill/>
          </a:ln>
        </p:spPr>
      </p:pic>
      <p:pic>
        <p:nvPicPr>
          <p:cNvPr id="1461" name="Google Shape;1461;p56"/>
          <p:cNvPicPr preferRelativeResize="0"/>
          <p:nvPr/>
        </p:nvPicPr>
        <p:blipFill rotWithShape="1">
          <a:blip r:embed="rId4">
            <a:alphaModFix/>
          </a:blip>
          <a:srcRect l="35885" t="47438" r="6925" b="42309"/>
          <a:stretch/>
        </p:blipFill>
        <p:spPr>
          <a:xfrm rot="-4476860">
            <a:off x="1596751" y="3619821"/>
            <a:ext cx="1241521" cy="222557"/>
          </a:xfrm>
          <a:prstGeom prst="rect">
            <a:avLst/>
          </a:prstGeom>
          <a:noFill/>
          <a:ln>
            <a:noFill/>
          </a:ln>
        </p:spPr>
      </p:pic>
      <p:sp>
        <p:nvSpPr>
          <p:cNvPr id="1462" name="Google Shape;1462;p56"/>
          <p:cNvSpPr/>
          <p:nvPr/>
        </p:nvSpPr>
        <p:spPr>
          <a:xfrm rot="9584805">
            <a:off x="2259227" y="3263443"/>
            <a:ext cx="119594" cy="174265"/>
          </a:xfrm>
          <a:prstGeom prst="arc">
            <a:avLst>
              <a:gd name="adj1" fmla="val 16200000"/>
              <a:gd name="adj2" fmla="val 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3" name="Google Shape;1463;p56"/>
          <p:cNvPicPr preferRelativeResize="0"/>
          <p:nvPr/>
        </p:nvPicPr>
        <p:blipFill>
          <a:blip r:embed="rId5">
            <a:alphaModFix/>
          </a:blip>
          <a:stretch>
            <a:fillRect/>
          </a:stretch>
        </p:blipFill>
        <p:spPr>
          <a:xfrm>
            <a:off x="2565600" y="2379025"/>
            <a:ext cx="1476375" cy="1943100"/>
          </a:xfrm>
          <a:prstGeom prst="rect">
            <a:avLst/>
          </a:prstGeom>
          <a:noFill/>
          <a:ln>
            <a:noFill/>
          </a:ln>
        </p:spPr>
      </p:pic>
      <p:sp>
        <p:nvSpPr>
          <p:cNvPr id="1464" name="Google Shape;1464;p56"/>
          <p:cNvSpPr txBox="1">
            <a:spLocks noGrp="1"/>
          </p:cNvSpPr>
          <p:nvPr>
            <p:ph type="body" idx="1"/>
          </p:nvPr>
        </p:nvSpPr>
        <p:spPr>
          <a:xfrm>
            <a:off x="4359900" y="927425"/>
            <a:ext cx="4784100" cy="2630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rgbClr val="000000"/>
              </a:solidFill>
              <a:latin typeface="Courier New"/>
              <a:ea typeface="Courier New"/>
              <a:cs typeface="Courier New"/>
              <a:sym typeface="Courier New"/>
            </a:endParaRPr>
          </a:p>
          <a:p>
            <a:pPr marL="457200" lvl="0" indent="-317500" algn="l" rtl="0">
              <a:spcBef>
                <a:spcPts val="1200"/>
              </a:spcBef>
              <a:spcAft>
                <a:spcPts val="0"/>
              </a:spcAft>
              <a:buClr>
                <a:srgbClr val="000000"/>
              </a:buClr>
              <a:buSzPts val="1400"/>
              <a:buFont typeface="Courier New"/>
              <a:buChar char="●"/>
            </a:pPr>
            <a:r>
              <a:rPr lang="en" sz="1400">
                <a:solidFill>
                  <a:srgbClr val="000000"/>
                </a:solidFill>
                <a:latin typeface="Courier New"/>
                <a:ea typeface="Courier New"/>
                <a:cs typeface="Courier New"/>
                <a:sym typeface="Courier New"/>
              </a:rPr>
              <a:t>c = CoM Height = </a:t>
            </a:r>
            <a:r>
              <a:rPr lang="en" sz="1400" b="1">
                <a:solidFill>
                  <a:srgbClr val="000000"/>
                </a:solidFill>
                <a:latin typeface="Courier New"/>
                <a:ea typeface="Courier New"/>
                <a:cs typeface="Courier New"/>
                <a:sym typeface="Courier New"/>
              </a:rPr>
              <a:t>103.1 cm</a:t>
            </a:r>
            <a:endParaRPr sz="1400" b="1">
              <a:solidFill>
                <a:srgbClr val="000000"/>
              </a:solidFill>
              <a:latin typeface="Courier New"/>
              <a:ea typeface="Courier New"/>
              <a:cs typeface="Courier New"/>
              <a:sym typeface="Courier New"/>
            </a:endParaRPr>
          </a:p>
          <a:p>
            <a:pPr marL="457200" lvl="0" indent="-317500" algn="l" rtl="0">
              <a:spcBef>
                <a:spcPts val="0"/>
              </a:spcBef>
              <a:spcAft>
                <a:spcPts val="0"/>
              </a:spcAft>
              <a:buClr>
                <a:srgbClr val="000000"/>
              </a:buClr>
              <a:buSzPts val="1400"/>
              <a:buFont typeface="Courier New"/>
              <a:buChar char="●"/>
            </a:pPr>
            <a:r>
              <a:rPr lang="en" sz="1400">
                <a:solidFill>
                  <a:srgbClr val="000000"/>
                </a:solidFill>
                <a:latin typeface="Courier New"/>
                <a:ea typeface="Courier New"/>
                <a:cs typeface="Courier New"/>
                <a:sym typeface="Courier New"/>
              </a:rPr>
              <a:t>Depth: </a:t>
            </a:r>
            <a:r>
              <a:rPr lang="en" sz="1400" b="1">
                <a:solidFill>
                  <a:srgbClr val="000000"/>
                </a:solidFill>
                <a:latin typeface="Courier New"/>
                <a:ea typeface="Courier New"/>
                <a:cs typeface="Courier New"/>
                <a:sym typeface="Courier New"/>
              </a:rPr>
              <a:t>24.65 cm</a:t>
            </a:r>
            <a:endParaRPr sz="1400" b="1">
              <a:solidFill>
                <a:srgbClr val="000000"/>
              </a:solidFill>
              <a:latin typeface="Courier New"/>
              <a:ea typeface="Courier New"/>
              <a:cs typeface="Courier New"/>
              <a:sym typeface="Courier New"/>
            </a:endParaRPr>
          </a:p>
          <a:p>
            <a:pPr marL="457200" lvl="0" indent="-317500" algn="l" rtl="0">
              <a:spcBef>
                <a:spcPts val="0"/>
              </a:spcBef>
              <a:spcAft>
                <a:spcPts val="0"/>
              </a:spcAft>
              <a:buClr>
                <a:srgbClr val="000000"/>
              </a:buClr>
              <a:buSzPts val="1400"/>
              <a:buFont typeface="Courier New"/>
              <a:buChar char="●"/>
            </a:pPr>
            <a:r>
              <a:rPr lang="en" sz="1400">
                <a:solidFill>
                  <a:srgbClr val="000000"/>
                </a:solidFill>
                <a:latin typeface="Courier New"/>
                <a:ea typeface="Courier New"/>
                <a:cs typeface="Courier New"/>
                <a:sym typeface="Courier New"/>
              </a:rPr>
              <a:t>Foot Size: </a:t>
            </a:r>
            <a:r>
              <a:rPr lang="en" sz="1400" b="1">
                <a:solidFill>
                  <a:srgbClr val="000000"/>
                </a:solidFill>
                <a:latin typeface="Courier New"/>
                <a:ea typeface="Courier New"/>
                <a:cs typeface="Courier New"/>
                <a:sym typeface="Courier New"/>
              </a:rPr>
              <a:t>26.05 cm</a:t>
            </a:r>
            <a:endParaRPr sz="1400" b="1">
              <a:solidFill>
                <a:srgbClr val="000000"/>
              </a:solidFill>
              <a:latin typeface="Courier New"/>
              <a:ea typeface="Courier New"/>
              <a:cs typeface="Courier New"/>
              <a:sym typeface="Courier New"/>
            </a:endParaRPr>
          </a:p>
          <a:p>
            <a:pPr marL="457200" lvl="0" indent="-317500" algn="l" rtl="0">
              <a:spcBef>
                <a:spcPts val="0"/>
              </a:spcBef>
              <a:spcAft>
                <a:spcPts val="0"/>
              </a:spcAft>
              <a:buClr>
                <a:srgbClr val="000000"/>
              </a:buClr>
              <a:buSzPts val="1400"/>
              <a:buFont typeface="Courier New"/>
              <a:buChar char="●"/>
            </a:pPr>
            <a:r>
              <a:rPr lang="en" sz="1400">
                <a:solidFill>
                  <a:srgbClr val="000000"/>
                </a:solidFill>
                <a:latin typeface="Courier New"/>
                <a:ea typeface="Courier New"/>
                <a:cs typeface="Courier New"/>
                <a:sym typeface="Courier New"/>
              </a:rPr>
              <a:t>a = Foot-Depth/2 = </a:t>
            </a:r>
            <a:r>
              <a:rPr lang="en" sz="1400" b="1">
                <a:solidFill>
                  <a:srgbClr val="000000"/>
                </a:solidFill>
                <a:latin typeface="Courier New"/>
                <a:ea typeface="Courier New"/>
                <a:cs typeface="Courier New"/>
                <a:sym typeface="Courier New"/>
              </a:rPr>
              <a:t>13.725 cm</a:t>
            </a:r>
            <a:endParaRPr sz="1400" b="1">
              <a:solidFill>
                <a:srgbClr val="000000"/>
              </a:solidFill>
              <a:latin typeface="Courier New"/>
              <a:ea typeface="Courier New"/>
              <a:cs typeface="Courier New"/>
              <a:sym typeface="Courier New"/>
            </a:endParaRPr>
          </a:p>
          <a:p>
            <a:pPr marL="0" lvl="0" indent="0" algn="l" rtl="0">
              <a:spcBef>
                <a:spcPts val="1200"/>
              </a:spcBef>
              <a:spcAft>
                <a:spcPts val="0"/>
              </a:spcAft>
              <a:buNone/>
            </a:pPr>
            <a:r>
              <a:rPr lang="en" sz="1400">
                <a:solidFill>
                  <a:srgbClr val="000000"/>
                </a:solidFill>
                <a:latin typeface="Courier New"/>
                <a:ea typeface="Courier New"/>
                <a:cs typeface="Courier New"/>
                <a:sym typeface="Courier New"/>
              </a:rPr>
              <a:t>Arcsin(a/c) = </a:t>
            </a:r>
            <a:r>
              <a:rPr lang="en" sz="1400" b="1">
                <a:solidFill>
                  <a:srgbClr val="000000"/>
                </a:solidFill>
                <a:latin typeface="Courier New"/>
                <a:ea typeface="Courier New"/>
                <a:cs typeface="Courier New"/>
                <a:sym typeface="Courier New"/>
              </a:rPr>
              <a:t>7.6</a:t>
            </a:r>
            <a:r>
              <a:rPr lang="en" b="1">
                <a:solidFill>
                  <a:srgbClr val="222222"/>
                </a:solidFill>
                <a:highlight>
                  <a:schemeClr val="lt1"/>
                </a:highlight>
                <a:latin typeface="Roboto"/>
                <a:ea typeface="Roboto"/>
                <a:cs typeface="Roboto"/>
                <a:sym typeface="Roboto"/>
              </a:rPr>
              <a:t>º</a:t>
            </a:r>
            <a:endParaRPr sz="1400">
              <a:solidFill>
                <a:srgbClr val="000000"/>
              </a:solidFill>
              <a:latin typeface="Courier New"/>
              <a:ea typeface="Courier New"/>
              <a:cs typeface="Courier New"/>
              <a:sym typeface="Courier New"/>
            </a:endParaRPr>
          </a:p>
          <a:p>
            <a:pPr marL="0" lvl="0" indent="0" algn="l" rtl="0">
              <a:spcBef>
                <a:spcPts val="1200"/>
              </a:spcBef>
              <a:spcAft>
                <a:spcPts val="1200"/>
              </a:spcAft>
              <a:buNone/>
            </a:pPr>
            <a:endParaRPr i="1">
              <a:solidFill>
                <a:srgbClr val="000000"/>
              </a:solidFill>
              <a:latin typeface="Courier New"/>
              <a:ea typeface="Courier New"/>
              <a:cs typeface="Courier New"/>
              <a:sym typeface="Courier New"/>
            </a:endParaRPr>
          </a:p>
        </p:txBody>
      </p:sp>
      <p:sp>
        <p:nvSpPr>
          <p:cNvPr id="1465" name="Google Shape;1465;p56"/>
          <p:cNvSpPr txBox="1"/>
          <p:nvPr/>
        </p:nvSpPr>
        <p:spPr>
          <a:xfrm>
            <a:off x="6320925" y="3917950"/>
            <a:ext cx="2292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Lato"/>
                <a:ea typeface="Lato"/>
                <a:cs typeface="Lato"/>
                <a:sym typeface="Lato"/>
              </a:rPr>
              <a:t>Assumptions:</a:t>
            </a:r>
            <a:endParaRPr b="1">
              <a:latin typeface="Lato"/>
              <a:ea typeface="Lato"/>
              <a:cs typeface="Lato"/>
              <a:sym typeface="Lato"/>
            </a:endParaRPr>
          </a:p>
          <a:p>
            <a:pPr marL="0" lvl="0" indent="0" algn="l" rtl="0">
              <a:spcBef>
                <a:spcPts val="0"/>
              </a:spcBef>
              <a:spcAft>
                <a:spcPts val="0"/>
              </a:spcAft>
              <a:buNone/>
            </a:pPr>
            <a:r>
              <a:rPr lang="en">
                <a:latin typeface="Courier New"/>
                <a:ea typeface="Courier New"/>
                <a:cs typeface="Courier New"/>
                <a:sym typeface="Courier New"/>
              </a:rPr>
              <a:t>a = Section of body in front of CoM</a:t>
            </a:r>
            <a:endParaRPr>
              <a:latin typeface="Courier New"/>
              <a:ea typeface="Courier New"/>
              <a:cs typeface="Courier New"/>
              <a:sym typeface="Courier New"/>
            </a:endParaRPr>
          </a:p>
        </p:txBody>
      </p:sp>
      <p:sp>
        <p:nvSpPr>
          <p:cNvPr id="1466" name="Google Shape;1466;p56"/>
          <p:cNvSpPr/>
          <p:nvPr/>
        </p:nvSpPr>
        <p:spPr>
          <a:xfrm>
            <a:off x="2949775" y="3904100"/>
            <a:ext cx="172500" cy="20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6"/>
          <p:cNvSpPr txBox="1"/>
          <p:nvPr/>
        </p:nvSpPr>
        <p:spPr>
          <a:xfrm>
            <a:off x="2876550" y="3904100"/>
            <a:ext cx="1952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latin typeface="Montserrat"/>
                <a:ea typeface="Montserrat"/>
                <a:cs typeface="Montserrat"/>
                <a:sym typeface="Montserrat"/>
              </a:rPr>
              <a:t>MAX LEAN</a:t>
            </a:r>
            <a:endParaRPr sz="600" b="1">
              <a:latin typeface="Montserrat"/>
              <a:ea typeface="Montserrat"/>
              <a:cs typeface="Montserrat"/>
              <a:sym typeface="Montserrat"/>
            </a:endParaRPr>
          </a:p>
        </p:txBody>
      </p:sp>
      <p:sp>
        <p:nvSpPr>
          <p:cNvPr id="1468" name="Google Shape;1468;p5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pic>
        <p:nvPicPr>
          <p:cNvPr id="1473" name="Google Shape;1473;p57"/>
          <p:cNvPicPr preferRelativeResize="0"/>
          <p:nvPr/>
        </p:nvPicPr>
        <p:blipFill rotWithShape="1">
          <a:blip r:embed="rId3">
            <a:alphaModFix/>
          </a:blip>
          <a:srcRect l="7089"/>
          <a:stretch/>
        </p:blipFill>
        <p:spPr>
          <a:xfrm>
            <a:off x="447675" y="2368600"/>
            <a:ext cx="4124325" cy="2701200"/>
          </a:xfrm>
          <a:prstGeom prst="rect">
            <a:avLst/>
          </a:prstGeom>
          <a:noFill/>
          <a:ln>
            <a:noFill/>
          </a:ln>
        </p:spPr>
      </p:pic>
      <p:pic>
        <p:nvPicPr>
          <p:cNvPr id="1474" name="Google Shape;1474;p57"/>
          <p:cNvPicPr preferRelativeResize="0"/>
          <p:nvPr/>
        </p:nvPicPr>
        <p:blipFill rotWithShape="1">
          <a:blip r:embed="rId4">
            <a:alphaModFix/>
          </a:blip>
          <a:srcRect/>
          <a:stretch/>
        </p:blipFill>
        <p:spPr>
          <a:xfrm>
            <a:off x="4960675" y="2000400"/>
            <a:ext cx="4124324" cy="2919075"/>
          </a:xfrm>
          <a:prstGeom prst="rect">
            <a:avLst/>
          </a:prstGeom>
          <a:noFill/>
          <a:ln>
            <a:noFill/>
          </a:ln>
        </p:spPr>
      </p:pic>
      <p:cxnSp>
        <p:nvCxnSpPr>
          <p:cNvPr id="1475" name="Google Shape;1475;p57"/>
          <p:cNvCxnSpPr/>
          <p:nvPr/>
        </p:nvCxnSpPr>
        <p:spPr>
          <a:xfrm rot="10800000" flipH="1">
            <a:off x="4386850" y="2324250"/>
            <a:ext cx="780900" cy="2701200"/>
          </a:xfrm>
          <a:prstGeom prst="straightConnector1">
            <a:avLst/>
          </a:prstGeom>
          <a:noFill/>
          <a:ln w="9525" cap="flat" cmpd="sng">
            <a:solidFill>
              <a:schemeClr val="dk2"/>
            </a:solidFill>
            <a:prstDash val="solid"/>
            <a:round/>
            <a:headEnd type="none" w="med" len="med"/>
            <a:tailEnd type="triangle" w="med" len="med"/>
          </a:ln>
        </p:spPr>
      </p:cxnSp>
      <p:sp>
        <p:nvSpPr>
          <p:cNvPr id="1476" name="Google Shape;1476;p57"/>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Feasibility Study 1 - (F1) Continued Proof</a:t>
            </a:r>
            <a:endParaRPr sz="2400"/>
          </a:p>
        </p:txBody>
      </p:sp>
      <p:sp>
        <p:nvSpPr>
          <p:cNvPr id="1477" name="Google Shape;1477;p5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45</a:t>
            </a:fld>
            <a:endParaRPr/>
          </a:p>
        </p:txBody>
      </p:sp>
      <p:pic>
        <p:nvPicPr>
          <p:cNvPr id="1478" name="Google Shape;1478;p57"/>
          <p:cNvPicPr preferRelativeResize="0"/>
          <p:nvPr/>
        </p:nvPicPr>
        <p:blipFill>
          <a:blip r:embed="rId5">
            <a:alphaModFix/>
          </a:blip>
          <a:stretch>
            <a:fillRect/>
          </a:stretch>
        </p:blipFill>
        <p:spPr>
          <a:xfrm>
            <a:off x="1114725" y="1282125"/>
            <a:ext cx="2648525" cy="10864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Google Shape;1483;p58"/>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Attachment Movement Data (Lateral):</a:t>
            </a:r>
            <a:endParaRPr sz="2400"/>
          </a:p>
        </p:txBody>
      </p:sp>
      <p:pic>
        <p:nvPicPr>
          <p:cNvPr id="1484" name="Google Shape;1484;p58"/>
          <p:cNvPicPr preferRelativeResize="0"/>
          <p:nvPr/>
        </p:nvPicPr>
        <p:blipFill rotWithShape="1">
          <a:blip r:embed="rId3">
            <a:alphaModFix/>
          </a:blip>
          <a:srcRect/>
          <a:stretch/>
        </p:blipFill>
        <p:spPr>
          <a:xfrm>
            <a:off x="0" y="1342538"/>
            <a:ext cx="4864734" cy="3648550"/>
          </a:xfrm>
          <a:prstGeom prst="rect">
            <a:avLst/>
          </a:prstGeom>
          <a:noFill/>
          <a:ln>
            <a:noFill/>
          </a:ln>
        </p:spPr>
      </p:pic>
      <p:pic>
        <p:nvPicPr>
          <p:cNvPr id="1485" name="Google Shape;1485;p58"/>
          <p:cNvPicPr preferRelativeResize="0"/>
          <p:nvPr/>
        </p:nvPicPr>
        <p:blipFill rotWithShape="1">
          <a:blip r:embed="rId4">
            <a:alphaModFix/>
          </a:blip>
          <a:srcRect r="3006"/>
          <a:stretch/>
        </p:blipFill>
        <p:spPr>
          <a:xfrm>
            <a:off x="4501900" y="1342575"/>
            <a:ext cx="4718300" cy="3648525"/>
          </a:xfrm>
          <a:prstGeom prst="rect">
            <a:avLst/>
          </a:prstGeom>
          <a:noFill/>
          <a:ln>
            <a:noFill/>
          </a:ln>
        </p:spPr>
      </p:pic>
      <p:sp>
        <p:nvSpPr>
          <p:cNvPr id="1486" name="Google Shape;1486;p5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Google Shape;1491;p59"/>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Attachment Movement Data (Vertical and Angle):</a:t>
            </a:r>
            <a:endParaRPr sz="2400"/>
          </a:p>
        </p:txBody>
      </p:sp>
      <p:pic>
        <p:nvPicPr>
          <p:cNvPr id="1492" name="Google Shape;1492;p59"/>
          <p:cNvPicPr preferRelativeResize="0"/>
          <p:nvPr/>
        </p:nvPicPr>
        <p:blipFill rotWithShape="1">
          <a:blip r:embed="rId3">
            <a:alphaModFix/>
          </a:blip>
          <a:srcRect r="3006"/>
          <a:stretch/>
        </p:blipFill>
        <p:spPr>
          <a:xfrm>
            <a:off x="0" y="1342550"/>
            <a:ext cx="4572000" cy="3648550"/>
          </a:xfrm>
          <a:prstGeom prst="rect">
            <a:avLst/>
          </a:prstGeom>
          <a:noFill/>
          <a:ln>
            <a:noFill/>
          </a:ln>
        </p:spPr>
      </p:pic>
      <p:pic>
        <p:nvPicPr>
          <p:cNvPr id="1493" name="Google Shape;1493;p59"/>
          <p:cNvPicPr preferRelativeResize="0"/>
          <p:nvPr/>
        </p:nvPicPr>
        <p:blipFill rotWithShape="1">
          <a:blip r:embed="rId4">
            <a:alphaModFix/>
          </a:blip>
          <a:srcRect l="3007" r="3007"/>
          <a:stretch/>
        </p:blipFill>
        <p:spPr>
          <a:xfrm>
            <a:off x="4572000" y="1342550"/>
            <a:ext cx="4572000" cy="3648550"/>
          </a:xfrm>
          <a:prstGeom prst="rect">
            <a:avLst/>
          </a:prstGeom>
          <a:noFill/>
          <a:ln>
            <a:noFill/>
          </a:ln>
        </p:spPr>
      </p:pic>
      <p:sp>
        <p:nvSpPr>
          <p:cNvPr id="1494" name="Google Shape;1494;p5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Google Shape;1499;p60"/>
          <p:cNvSpPr txBox="1">
            <a:spLocks noGrp="1"/>
          </p:cNvSpPr>
          <p:nvPr>
            <p:ph type="body" idx="1"/>
          </p:nvPr>
        </p:nvSpPr>
        <p:spPr>
          <a:xfrm>
            <a:off x="729450" y="1469275"/>
            <a:ext cx="8149800" cy="1425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F6: The device shall prevent the user from falling if the user enters an unrecoverable state.</a:t>
            </a:r>
            <a:endParaRPr b="1"/>
          </a:p>
          <a:p>
            <a:pPr marL="0" lvl="0" indent="457200" algn="l" rtl="0">
              <a:spcBef>
                <a:spcPts val="1200"/>
              </a:spcBef>
              <a:spcAft>
                <a:spcPts val="0"/>
              </a:spcAft>
              <a:buNone/>
            </a:pPr>
            <a:r>
              <a:rPr lang="en"/>
              <a:t>The device shall not continue the load if the user enters an unrecoverable state.</a:t>
            </a:r>
            <a:endParaRPr/>
          </a:p>
          <a:p>
            <a:pPr marL="0" lvl="0" indent="0" algn="l" rtl="0">
              <a:spcBef>
                <a:spcPts val="1200"/>
              </a:spcBef>
              <a:spcAft>
                <a:spcPts val="1200"/>
              </a:spcAft>
              <a:buNone/>
            </a:pPr>
            <a:r>
              <a:rPr lang="en" u="sng"/>
              <a:t>Unrecoverable:</a:t>
            </a:r>
            <a:r>
              <a:rPr lang="en"/>
              <a:t> User is at an angle of &gt; 20 degrees, COM position is &lt; 75 cm above the ground, or the COM has a velocity &gt; 1 m/s</a:t>
            </a:r>
            <a:endParaRPr/>
          </a:p>
        </p:txBody>
      </p:sp>
      <p:sp>
        <p:nvSpPr>
          <p:cNvPr id="1500" name="Google Shape;1500;p60"/>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Feasibility Study - (F6) Safety </a:t>
            </a:r>
            <a:endParaRPr sz="2400"/>
          </a:p>
        </p:txBody>
      </p:sp>
      <p:sp>
        <p:nvSpPr>
          <p:cNvPr id="1501" name="Google Shape;1501;p60"/>
          <p:cNvSpPr/>
          <p:nvPr/>
        </p:nvSpPr>
        <p:spPr>
          <a:xfrm>
            <a:off x="5727925" y="4728779"/>
            <a:ext cx="2929500" cy="235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0"/>
          <p:cNvSpPr/>
          <p:nvPr/>
        </p:nvSpPr>
        <p:spPr>
          <a:xfrm rot="1734963">
            <a:off x="6600304" y="3077692"/>
            <a:ext cx="228942" cy="1801617"/>
          </a:xfrm>
          <a:prstGeom prst="roundRect">
            <a:avLst>
              <a:gd name="adj" fmla="val 16667"/>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0"/>
          <p:cNvSpPr/>
          <p:nvPr/>
        </p:nvSpPr>
        <p:spPr>
          <a:xfrm>
            <a:off x="6962413" y="2782400"/>
            <a:ext cx="528000" cy="527400"/>
          </a:xfrm>
          <a:prstGeom prst="ellipse">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04" name="Google Shape;1504;p60"/>
          <p:cNvPicPr preferRelativeResize="0"/>
          <p:nvPr/>
        </p:nvPicPr>
        <p:blipFill>
          <a:blip r:embed="rId3">
            <a:alphaModFix/>
          </a:blip>
          <a:stretch>
            <a:fillRect/>
          </a:stretch>
        </p:blipFill>
        <p:spPr>
          <a:xfrm>
            <a:off x="6636268" y="3744527"/>
            <a:ext cx="243322" cy="235166"/>
          </a:xfrm>
          <a:prstGeom prst="rect">
            <a:avLst/>
          </a:prstGeom>
          <a:noFill/>
          <a:ln>
            <a:noFill/>
          </a:ln>
        </p:spPr>
      </p:pic>
      <p:sp>
        <p:nvSpPr>
          <p:cNvPr id="1505" name="Google Shape;1505;p60"/>
          <p:cNvSpPr/>
          <p:nvPr/>
        </p:nvSpPr>
        <p:spPr>
          <a:xfrm>
            <a:off x="6216103" y="4595063"/>
            <a:ext cx="368400" cy="187200"/>
          </a:xfrm>
          <a:prstGeom prst="roundRect">
            <a:avLst>
              <a:gd name="adj" fmla="val 16667"/>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06" name="Google Shape;1506;p60"/>
          <p:cNvPicPr preferRelativeResize="0"/>
          <p:nvPr/>
        </p:nvPicPr>
        <p:blipFill rotWithShape="1">
          <a:blip r:embed="rId4">
            <a:alphaModFix/>
          </a:blip>
          <a:srcRect t="46694" r="45426" b="46944"/>
          <a:stretch/>
        </p:blipFill>
        <p:spPr>
          <a:xfrm rot="5400000">
            <a:off x="6386489" y="4245247"/>
            <a:ext cx="817170" cy="98557"/>
          </a:xfrm>
          <a:prstGeom prst="rect">
            <a:avLst/>
          </a:prstGeom>
          <a:noFill/>
          <a:ln>
            <a:noFill/>
          </a:ln>
        </p:spPr>
      </p:pic>
      <p:pic>
        <p:nvPicPr>
          <p:cNvPr id="1507" name="Google Shape;1507;p60"/>
          <p:cNvPicPr preferRelativeResize="0"/>
          <p:nvPr/>
        </p:nvPicPr>
        <p:blipFill rotWithShape="1">
          <a:blip r:embed="rId4">
            <a:alphaModFix/>
          </a:blip>
          <a:srcRect l="39038" r="42041" b="48752"/>
          <a:stretch/>
        </p:blipFill>
        <p:spPr>
          <a:xfrm>
            <a:off x="6227867" y="3961400"/>
            <a:ext cx="590100" cy="767375"/>
          </a:xfrm>
          <a:prstGeom prst="rect">
            <a:avLst/>
          </a:prstGeom>
          <a:noFill/>
          <a:ln>
            <a:noFill/>
          </a:ln>
        </p:spPr>
      </p:pic>
      <p:pic>
        <p:nvPicPr>
          <p:cNvPr id="1508" name="Google Shape;1508;p60"/>
          <p:cNvPicPr preferRelativeResize="0"/>
          <p:nvPr/>
        </p:nvPicPr>
        <p:blipFill rotWithShape="1">
          <a:blip r:embed="rId4">
            <a:alphaModFix/>
          </a:blip>
          <a:srcRect l="35885" t="47438" r="6925" b="42309"/>
          <a:stretch/>
        </p:blipFill>
        <p:spPr>
          <a:xfrm rot="-3558787">
            <a:off x="5979441" y="4234205"/>
            <a:ext cx="1100844" cy="158463"/>
          </a:xfrm>
          <a:prstGeom prst="rect">
            <a:avLst/>
          </a:prstGeom>
          <a:noFill/>
          <a:ln>
            <a:noFill/>
          </a:ln>
        </p:spPr>
      </p:pic>
      <p:sp>
        <p:nvSpPr>
          <p:cNvPr id="1509" name="Google Shape;1509;p60"/>
          <p:cNvSpPr/>
          <p:nvPr/>
        </p:nvSpPr>
        <p:spPr>
          <a:xfrm rot="7465691">
            <a:off x="6611520" y="4041928"/>
            <a:ext cx="187310" cy="211594"/>
          </a:xfrm>
          <a:prstGeom prst="arc">
            <a:avLst>
              <a:gd name="adj1" fmla="val 16200000"/>
              <a:gd name="adj2" fmla="val 3125384"/>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0"/>
          <p:cNvSpPr txBox="1"/>
          <p:nvPr/>
        </p:nvSpPr>
        <p:spPr>
          <a:xfrm>
            <a:off x="6931385" y="4194880"/>
            <a:ext cx="24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
        <p:nvSpPr>
          <p:cNvPr id="1511" name="Google Shape;1511;p60"/>
          <p:cNvSpPr txBox="1"/>
          <p:nvPr/>
        </p:nvSpPr>
        <p:spPr>
          <a:xfrm>
            <a:off x="6520681" y="4283186"/>
            <a:ext cx="388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20</a:t>
            </a:r>
            <a:r>
              <a:rPr lang="en" sz="800" b="1">
                <a:solidFill>
                  <a:srgbClr val="222222"/>
                </a:solidFill>
                <a:highlight>
                  <a:schemeClr val="lt1"/>
                </a:highlight>
                <a:latin typeface="Roboto"/>
                <a:ea typeface="Roboto"/>
                <a:cs typeface="Roboto"/>
                <a:sym typeface="Roboto"/>
              </a:rPr>
              <a:t>º</a:t>
            </a:r>
            <a:endParaRPr sz="900">
              <a:latin typeface="Lato"/>
              <a:ea typeface="Lato"/>
              <a:cs typeface="Lato"/>
              <a:sym typeface="Lato"/>
            </a:endParaRPr>
          </a:p>
        </p:txBody>
      </p:sp>
      <p:cxnSp>
        <p:nvCxnSpPr>
          <p:cNvPr id="1512" name="Google Shape;1512;p60"/>
          <p:cNvCxnSpPr/>
          <p:nvPr/>
        </p:nvCxnSpPr>
        <p:spPr>
          <a:xfrm>
            <a:off x="7005654" y="3893572"/>
            <a:ext cx="12600" cy="801900"/>
          </a:xfrm>
          <a:prstGeom prst="straightConnector1">
            <a:avLst/>
          </a:prstGeom>
          <a:noFill/>
          <a:ln w="9525" cap="flat" cmpd="sng">
            <a:solidFill>
              <a:schemeClr val="dk2"/>
            </a:solidFill>
            <a:prstDash val="solid"/>
            <a:round/>
            <a:headEnd type="none" w="med" len="med"/>
            <a:tailEnd type="none" w="med" len="med"/>
          </a:ln>
        </p:spPr>
      </p:cxnSp>
      <p:sp>
        <p:nvSpPr>
          <p:cNvPr id="1513" name="Google Shape;1513;p60"/>
          <p:cNvSpPr txBox="1"/>
          <p:nvPr/>
        </p:nvSpPr>
        <p:spPr>
          <a:xfrm>
            <a:off x="737375" y="3022375"/>
            <a:ext cx="4770300" cy="1521300"/>
          </a:xfrm>
          <a:prstGeom prst="rect">
            <a:avLst/>
          </a:prstGeom>
          <a:noFill/>
          <a:ln>
            <a:noFill/>
          </a:ln>
        </p:spPr>
        <p:txBody>
          <a:bodyPr spcFirstLastPara="1" wrap="square" lIns="91425" tIns="91425" rIns="91425" bIns="91425" anchor="t" anchorCtr="0">
            <a:spAutoFit/>
          </a:bodyPr>
          <a:lstStyle/>
          <a:p>
            <a:pPr marL="457200" lvl="0" indent="-311150" algn="l" rtl="0">
              <a:lnSpc>
                <a:spcPct val="115000"/>
              </a:lnSpc>
              <a:spcBef>
                <a:spcPts val="1000"/>
              </a:spcBef>
              <a:spcAft>
                <a:spcPts val="0"/>
              </a:spcAft>
              <a:buClr>
                <a:schemeClr val="accent1"/>
              </a:buClr>
              <a:buSzPts val="1300"/>
              <a:buFont typeface="Lato"/>
              <a:buChar char="●"/>
            </a:pPr>
            <a:r>
              <a:rPr lang="en" sz="1300">
                <a:solidFill>
                  <a:schemeClr val="accent1"/>
                </a:solidFill>
                <a:latin typeface="Lato"/>
                <a:ea typeface="Lato"/>
                <a:cs typeface="Lato"/>
                <a:sym typeface="Lato"/>
              </a:rPr>
              <a:t>Max lean angle of 10-20 degrees before people fall</a:t>
            </a:r>
            <a:endParaRPr sz="1300">
              <a:solidFill>
                <a:schemeClr val="accent1"/>
              </a:solidFill>
              <a:latin typeface="Lato"/>
              <a:ea typeface="Lato"/>
              <a:cs typeface="Lato"/>
              <a:sym typeface="Lato"/>
            </a:endParaRPr>
          </a:p>
          <a:p>
            <a:pPr marL="457200" lvl="0" indent="-311150" algn="l" rtl="0">
              <a:lnSpc>
                <a:spcPct val="115000"/>
              </a:lnSpc>
              <a:spcBef>
                <a:spcPts val="1200"/>
              </a:spcBef>
              <a:spcAft>
                <a:spcPts val="0"/>
              </a:spcAft>
              <a:buClr>
                <a:schemeClr val="accent1"/>
              </a:buClr>
              <a:buSzPts val="1300"/>
              <a:buFont typeface="Lato"/>
              <a:buChar char="●"/>
            </a:pPr>
            <a:r>
              <a:rPr lang="en" sz="1300">
                <a:solidFill>
                  <a:schemeClr val="accent1"/>
                </a:solidFill>
                <a:latin typeface="Lato"/>
                <a:ea typeface="Lato"/>
                <a:cs typeface="Lato"/>
                <a:sym typeface="Lato"/>
              </a:rPr>
              <a:t>Min COM position from ground at 10 deg lean is 85 cm</a:t>
            </a:r>
            <a:endParaRPr sz="1300">
              <a:solidFill>
                <a:schemeClr val="accent1"/>
              </a:solidFill>
              <a:latin typeface="Lato"/>
              <a:ea typeface="Lato"/>
              <a:cs typeface="Lato"/>
              <a:sym typeface="Lato"/>
            </a:endParaRPr>
          </a:p>
          <a:p>
            <a:pPr marL="457200" lvl="0" indent="-311150" algn="l" rtl="0">
              <a:lnSpc>
                <a:spcPct val="115000"/>
              </a:lnSpc>
              <a:spcBef>
                <a:spcPts val="1000"/>
              </a:spcBef>
              <a:spcAft>
                <a:spcPts val="0"/>
              </a:spcAft>
              <a:buClr>
                <a:schemeClr val="accent1"/>
              </a:buClr>
              <a:buSzPts val="1300"/>
              <a:buFont typeface="Lato"/>
              <a:buChar char="●"/>
            </a:pPr>
            <a:r>
              <a:rPr lang="en" sz="1300">
                <a:solidFill>
                  <a:schemeClr val="accent1"/>
                </a:solidFill>
                <a:latin typeface="Lato"/>
                <a:ea typeface="Lato"/>
                <a:cs typeface="Lato"/>
                <a:sym typeface="Lato"/>
              </a:rPr>
              <a:t>Max vel of COM at 10 deg sway at 0.5 Hertz is 65 cm/s</a:t>
            </a:r>
            <a:endParaRPr sz="1300">
              <a:solidFill>
                <a:schemeClr val="accent1"/>
              </a:solidFill>
              <a:latin typeface="Lato"/>
              <a:ea typeface="Lato"/>
              <a:cs typeface="Lato"/>
              <a:sym typeface="Lato"/>
            </a:endParaRPr>
          </a:p>
          <a:p>
            <a:pPr marL="914400" lvl="1" indent="-298450" algn="l" rtl="0">
              <a:lnSpc>
                <a:spcPct val="115000"/>
              </a:lnSpc>
              <a:spcBef>
                <a:spcPts val="0"/>
              </a:spcBef>
              <a:spcAft>
                <a:spcPts val="0"/>
              </a:spcAft>
              <a:buClr>
                <a:schemeClr val="accent1"/>
              </a:buClr>
              <a:buSzPts val="1100"/>
              <a:buFont typeface="Lato"/>
              <a:buChar char="○"/>
            </a:pPr>
            <a:r>
              <a:rPr lang="en" sz="1100">
                <a:solidFill>
                  <a:schemeClr val="accent1"/>
                </a:solidFill>
                <a:latin typeface="Lato"/>
                <a:ea typeface="Lato"/>
                <a:cs typeface="Lato"/>
                <a:sym typeface="Lato"/>
              </a:rPr>
              <a:t>When one has reached 1 m/s, they have only moved 5 cm in 0.1 sec</a:t>
            </a:r>
            <a:endParaRPr>
              <a:latin typeface="Lato"/>
              <a:ea typeface="Lato"/>
              <a:cs typeface="Lato"/>
              <a:sym typeface="Lato"/>
            </a:endParaRPr>
          </a:p>
        </p:txBody>
      </p:sp>
      <p:cxnSp>
        <p:nvCxnSpPr>
          <p:cNvPr id="1514" name="Google Shape;1514;p60"/>
          <p:cNvCxnSpPr/>
          <p:nvPr/>
        </p:nvCxnSpPr>
        <p:spPr>
          <a:xfrm rot="10800000" flipH="1">
            <a:off x="6934801" y="3911754"/>
            <a:ext cx="154500" cy="9600"/>
          </a:xfrm>
          <a:prstGeom prst="straightConnector1">
            <a:avLst/>
          </a:prstGeom>
          <a:noFill/>
          <a:ln w="9525" cap="flat" cmpd="sng">
            <a:solidFill>
              <a:schemeClr val="dk2"/>
            </a:solidFill>
            <a:prstDash val="solid"/>
            <a:round/>
            <a:headEnd type="none" w="med" len="med"/>
            <a:tailEnd type="none" w="med" len="med"/>
          </a:ln>
        </p:spPr>
      </p:cxnSp>
      <p:cxnSp>
        <p:nvCxnSpPr>
          <p:cNvPr id="1515" name="Google Shape;1515;p60"/>
          <p:cNvCxnSpPr/>
          <p:nvPr/>
        </p:nvCxnSpPr>
        <p:spPr>
          <a:xfrm rot="10800000" flipH="1">
            <a:off x="6934801" y="4667536"/>
            <a:ext cx="154500" cy="9600"/>
          </a:xfrm>
          <a:prstGeom prst="straightConnector1">
            <a:avLst/>
          </a:prstGeom>
          <a:noFill/>
          <a:ln w="9525" cap="flat" cmpd="sng">
            <a:solidFill>
              <a:schemeClr val="dk2"/>
            </a:solidFill>
            <a:prstDash val="solid"/>
            <a:round/>
            <a:headEnd type="none" w="med" len="med"/>
            <a:tailEnd type="none" w="med" len="med"/>
          </a:ln>
        </p:spPr>
      </p:cxnSp>
      <p:sp>
        <p:nvSpPr>
          <p:cNvPr id="1516" name="Google Shape;1516;p60"/>
          <p:cNvSpPr txBox="1"/>
          <p:nvPr/>
        </p:nvSpPr>
        <p:spPr>
          <a:xfrm>
            <a:off x="6931385" y="4124506"/>
            <a:ext cx="590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75 cm</a:t>
            </a:r>
            <a:endParaRPr sz="900">
              <a:latin typeface="Lato"/>
              <a:ea typeface="Lato"/>
              <a:cs typeface="Lato"/>
              <a:sym typeface="Lato"/>
            </a:endParaRPr>
          </a:p>
        </p:txBody>
      </p:sp>
      <p:sp>
        <p:nvSpPr>
          <p:cNvPr id="1517" name="Google Shape;1517;p60"/>
          <p:cNvSpPr/>
          <p:nvPr/>
        </p:nvSpPr>
        <p:spPr>
          <a:xfrm rot="3014846" flipH="1">
            <a:off x="5806060" y="3584736"/>
            <a:ext cx="830371" cy="787541"/>
          </a:xfrm>
          <a:prstGeom prst="arc">
            <a:avLst>
              <a:gd name="adj1" fmla="val 15688598"/>
              <a:gd name="adj2" fmla="val 20052171"/>
            </a:avLst>
          </a:prstGeom>
          <a:noFill/>
          <a:ln w="28575" cap="flat" cmpd="sng">
            <a:solidFill>
              <a:schemeClr val="dk1"/>
            </a:solidFill>
            <a:prstDash val="solid"/>
            <a:round/>
            <a:headEnd type="stealth"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0"/>
          <p:cNvSpPr txBox="1"/>
          <p:nvPr/>
        </p:nvSpPr>
        <p:spPr>
          <a:xfrm>
            <a:off x="6338573" y="3309795"/>
            <a:ext cx="590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1 m/s</a:t>
            </a:r>
            <a:endParaRPr sz="900">
              <a:latin typeface="Lato"/>
              <a:ea typeface="Lato"/>
              <a:cs typeface="Lato"/>
              <a:sym typeface="Lato"/>
            </a:endParaRPr>
          </a:p>
        </p:txBody>
      </p:sp>
      <p:sp>
        <p:nvSpPr>
          <p:cNvPr id="1519" name="Google Shape;1519;p60"/>
          <p:cNvSpPr/>
          <p:nvPr/>
        </p:nvSpPr>
        <p:spPr>
          <a:xfrm rot="-3109307">
            <a:off x="7134451" y="3171135"/>
            <a:ext cx="183948" cy="211621"/>
          </a:xfrm>
          <a:prstGeom prst="arc">
            <a:avLst>
              <a:gd name="adj1" fmla="val 18551870"/>
              <a:gd name="adj2" fmla="val 3125384"/>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0"/>
          <p:cNvSpPr txBox="1"/>
          <p:nvPr/>
        </p:nvSpPr>
        <p:spPr>
          <a:xfrm>
            <a:off x="7213375" y="2666963"/>
            <a:ext cx="243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latin typeface="Lato"/>
                <a:ea typeface="Lato"/>
                <a:cs typeface="Lato"/>
                <a:sym typeface="Lato"/>
              </a:rPr>
              <a:t>.</a:t>
            </a:r>
            <a:endParaRPr sz="2600">
              <a:latin typeface="Lato"/>
              <a:ea typeface="Lato"/>
              <a:cs typeface="Lato"/>
              <a:sym typeface="Lato"/>
            </a:endParaRPr>
          </a:p>
        </p:txBody>
      </p:sp>
      <p:sp>
        <p:nvSpPr>
          <p:cNvPr id="1521" name="Google Shape;1521;p6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61"/>
          <p:cNvSpPr txBox="1">
            <a:spLocks noGrp="1"/>
          </p:cNvSpPr>
          <p:nvPr>
            <p:ph type="body" idx="1"/>
          </p:nvPr>
        </p:nvSpPr>
        <p:spPr>
          <a:xfrm>
            <a:off x="729450" y="1320450"/>
            <a:ext cx="7688700" cy="3546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a:t>HOW</a:t>
            </a:r>
            <a:endParaRPr sz="1500"/>
          </a:p>
          <a:p>
            <a:pPr marL="0" lvl="0" indent="0" algn="l" rtl="0">
              <a:spcBef>
                <a:spcPts val="1200"/>
              </a:spcBef>
              <a:spcAft>
                <a:spcPts val="0"/>
              </a:spcAft>
              <a:buNone/>
            </a:pPr>
            <a:r>
              <a:rPr lang="en"/>
              <a:t>Mechanical:</a:t>
            </a:r>
            <a:endParaRPr/>
          </a:p>
          <a:p>
            <a:pPr marL="457200" lvl="0" indent="-311150" algn="l" rtl="0">
              <a:spcBef>
                <a:spcPts val="1200"/>
              </a:spcBef>
              <a:spcAft>
                <a:spcPts val="0"/>
              </a:spcAft>
              <a:buSzPts val="1300"/>
              <a:buChar char="●"/>
            </a:pPr>
            <a:r>
              <a:rPr lang="en"/>
              <a:t>Using 1 or 2 slacklines to catch a user in case of a fall with a static length</a:t>
            </a:r>
            <a:endParaRPr/>
          </a:p>
          <a:p>
            <a:pPr marL="457200" lvl="0" indent="-311150" algn="l" rtl="0">
              <a:spcBef>
                <a:spcPts val="1200"/>
              </a:spcBef>
              <a:spcAft>
                <a:spcPts val="0"/>
              </a:spcAft>
              <a:buSzPts val="1300"/>
              <a:buChar char="●"/>
            </a:pPr>
            <a:r>
              <a:rPr lang="en"/>
              <a:t>Grigri auto belay stopping device/ seatbelt mechanism if tether velocity &gt; 85 cm/s</a:t>
            </a:r>
            <a:endParaRPr/>
          </a:p>
          <a:p>
            <a:pPr marL="457200" lvl="0" indent="-311150" algn="l" rtl="0">
              <a:spcBef>
                <a:spcPts val="1000"/>
              </a:spcBef>
              <a:spcAft>
                <a:spcPts val="0"/>
              </a:spcAft>
              <a:buSzPts val="1300"/>
              <a:buChar char="●"/>
            </a:pPr>
            <a:r>
              <a:rPr lang="en"/>
              <a:t>Pin in tethers so it cannot have less than 75 cm of length out</a:t>
            </a:r>
            <a:endParaRPr/>
          </a:p>
          <a:p>
            <a:pPr marL="457200" lvl="0" indent="-311150" algn="l" rtl="0">
              <a:spcBef>
                <a:spcPts val="1200"/>
              </a:spcBef>
              <a:spcAft>
                <a:spcPts val="0"/>
              </a:spcAft>
              <a:buSzPts val="1300"/>
              <a:buChar char="●"/>
            </a:pPr>
            <a:r>
              <a:rPr lang="en"/>
              <a:t>The supporting surface is big enough for the user to step and catch their fall</a:t>
            </a:r>
            <a:endParaRPr/>
          </a:p>
          <a:p>
            <a:pPr marL="0" lvl="0" indent="0" algn="l" rtl="0">
              <a:spcBef>
                <a:spcPts val="1200"/>
              </a:spcBef>
              <a:spcAft>
                <a:spcPts val="0"/>
              </a:spcAft>
              <a:buNone/>
            </a:pPr>
            <a:r>
              <a:rPr lang="en"/>
              <a:t>Electrical:</a:t>
            </a:r>
            <a:endParaRPr/>
          </a:p>
          <a:p>
            <a:pPr marL="457200" lvl="0" indent="-311150" algn="l" rtl="0">
              <a:spcBef>
                <a:spcPts val="1200"/>
              </a:spcBef>
              <a:spcAft>
                <a:spcPts val="0"/>
              </a:spcAft>
              <a:buSzPts val="1300"/>
              <a:buChar char="●"/>
            </a:pPr>
            <a:r>
              <a:rPr lang="en"/>
              <a:t>Coding in when sensors measure an angle &gt; 20 degrees to stop motor force</a:t>
            </a:r>
            <a:endParaRPr/>
          </a:p>
          <a:p>
            <a:pPr marL="457200" lvl="0" indent="-311150" algn="l" rtl="0">
              <a:spcBef>
                <a:spcPts val="1200"/>
              </a:spcBef>
              <a:spcAft>
                <a:spcPts val="1200"/>
              </a:spcAft>
              <a:buSzPts val="1300"/>
              <a:buChar char="●"/>
            </a:pPr>
            <a:r>
              <a:rPr lang="en"/>
              <a:t>Coding in when accelerometer measures velocity &gt; 85 cm/s to stop motor force </a:t>
            </a:r>
            <a:endParaRPr/>
          </a:p>
        </p:txBody>
      </p:sp>
      <p:sp>
        <p:nvSpPr>
          <p:cNvPr id="1527" name="Google Shape;1527;p61"/>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Feasibility Study - (F6) Safety</a:t>
            </a:r>
            <a:endParaRPr sz="2400"/>
          </a:p>
        </p:txBody>
      </p:sp>
      <p:sp>
        <p:nvSpPr>
          <p:cNvPr id="1528" name="Google Shape;1528;p6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7"/>
          <p:cNvSpPr txBox="1">
            <a:spLocks noGrp="1"/>
          </p:cNvSpPr>
          <p:nvPr>
            <p:ph type="title"/>
          </p:nvPr>
        </p:nvSpPr>
        <p:spPr>
          <a:xfrm>
            <a:off x="727650" y="484825"/>
            <a:ext cx="7688700" cy="708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Project Objectives</a:t>
            </a:r>
            <a:endParaRPr sz="2400"/>
          </a:p>
        </p:txBody>
      </p:sp>
      <p:sp>
        <p:nvSpPr>
          <p:cNvPr id="138" name="Google Shape;138;p17"/>
          <p:cNvSpPr txBox="1">
            <a:spLocks noGrp="1"/>
          </p:cNvSpPr>
          <p:nvPr>
            <p:ph type="body" idx="1"/>
          </p:nvPr>
        </p:nvSpPr>
        <p:spPr>
          <a:xfrm>
            <a:off x="727650" y="1381450"/>
            <a:ext cx="3321300" cy="2380500"/>
          </a:xfrm>
          <a:prstGeom prst="rect">
            <a:avLst/>
          </a:prstGeom>
        </p:spPr>
        <p:txBody>
          <a:bodyPr spcFirstLastPara="1" wrap="square" lIns="91425" tIns="91425" rIns="91425" bIns="91425" anchor="t" anchorCtr="0">
            <a:spAutoFit/>
          </a:bodyPr>
          <a:lstStyle/>
          <a:p>
            <a:pPr marL="457200" lvl="0" indent="-311150" algn="l" rtl="0">
              <a:spcBef>
                <a:spcPts val="700"/>
              </a:spcBef>
              <a:spcAft>
                <a:spcPts val="0"/>
              </a:spcAft>
              <a:buSzPts val="1300"/>
              <a:buChar char="●"/>
            </a:pPr>
            <a:r>
              <a:rPr lang="en"/>
              <a:t>Current axial loading is problematic</a:t>
            </a:r>
            <a:endParaRPr/>
          </a:p>
          <a:p>
            <a:pPr marL="457200" lvl="0" indent="-311150" algn="l" rtl="0">
              <a:spcBef>
                <a:spcPts val="1000"/>
              </a:spcBef>
              <a:spcAft>
                <a:spcPts val="0"/>
              </a:spcAft>
              <a:buSzPts val="1300"/>
              <a:buChar char="●"/>
            </a:pPr>
            <a:r>
              <a:rPr lang="en"/>
              <a:t>Hypothesis: More realistic gravitational loading = better proprioceptive functions</a:t>
            </a:r>
            <a:endParaRPr/>
          </a:p>
          <a:p>
            <a:pPr marL="457200" lvl="0" indent="-311150" algn="l" rtl="0">
              <a:spcBef>
                <a:spcPts val="1000"/>
              </a:spcBef>
              <a:spcAft>
                <a:spcPts val="0"/>
              </a:spcAft>
              <a:buSzPts val="1300"/>
              <a:buChar char="●"/>
            </a:pPr>
            <a:r>
              <a:rPr lang="en"/>
              <a:t>Device will provide a load that stays </a:t>
            </a:r>
            <a:r>
              <a:rPr lang="en" b="1"/>
              <a:t>perpendicular</a:t>
            </a:r>
            <a:r>
              <a:rPr lang="en"/>
              <a:t> to support service</a:t>
            </a:r>
            <a:endParaRPr/>
          </a:p>
          <a:p>
            <a:pPr marL="457200" lvl="0" indent="-311150" algn="l" rtl="0">
              <a:spcBef>
                <a:spcPts val="1000"/>
              </a:spcBef>
              <a:spcAft>
                <a:spcPts val="1000"/>
              </a:spcAft>
              <a:buSzPts val="1300"/>
              <a:buChar char="●"/>
            </a:pPr>
            <a:r>
              <a:rPr lang="en"/>
              <a:t>Main user base will be </a:t>
            </a:r>
            <a:r>
              <a:rPr lang="en" b="1"/>
              <a:t>bed rest</a:t>
            </a:r>
            <a:r>
              <a:rPr lang="en"/>
              <a:t> patients</a:t>
            </a:r>
            <a:endParaRPr/>
          </a:p>
        </p:txBody>
      </p:sp>
      <p:pic>
        <p:nvPicPr>
          <p:cNvPr id="139" name="Google Shape;139;p17"/>
          <p:cNvPicPr preferRelativeResize="0"/>
          <p:nvPr/>
        </p:nvPicPr>
        <p:blipFill rotWithShape="1">
          <a:blip r:embed="rId3">
            <a:alphaModFix/>
          </a:blip>
          <a:srcRect b="50034"/>
          <a:stretch/>
        </p:blipFill>
        <p:spPr>
          <a:xfrm>
            <a:off x="4525000" y="943225"/>
            <a:ext cx="3829701" cy="1932400"/>
          </a:xfrm>
          <a:prstGeom prst="rect">
            <a:avLst/>
          </a:prstGeom>
          <a:noFill/>
          <a:ln>
            <a:noFill/>
          </a:ln>
        </p:spPr>
      </p:pic>
      <p:pic>
        <p:nvPicPr>
          <p:cNvPr id="140" name="Google Shape;140;p17"/>
          <p:cNvPicPr preferRelativeResize="0"/>
          <p:nvPr/>
        </p:nvPicPr>
        <p:blipFill rotWithShape="1">
          <a:blip r:embed="rId3">
            <a:alphaModFix/>
          </a:blip>
          <a:srcRect t="50034"/>
          <a:stretch/>
        </p:blipFill>
        <p:spPr>
          <a:xfrm>
            <a:off x="4525000" y="2878250"/>
            <a:ext cx="3829701" cy="1932400"/>
          </a:xfrm>
          <a:prstGeom prst="rect">
            <a:avLst/>
          </a:prstGeom>
          <a:noFill/>
          <a:ln>
            <a:noFill/>
          </a:ln>
        </p:spPr>
      </p:pic>
      <p:sp>
        <p:nvSpPr>
          <p:cNvPr id="141" name="Google Shape;141;p17"/>
          <p:cNvSpPr/>
          <p:nvPr/>
        </p:nvSpPr>
        <p:spPr>
          <a:xfrm>
            <a:off x="6922650" y="2490325"/>
            <a:ext cx="431100" cy="768600"/>
          </a:xfrm>
          <a:prstGeom prst="downArrow">
            <a:avLst>
              <a:gd name="adj1" fmla="val 50000"/>
              <a:gd name="adj2"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 name="Google Shape;142;p17"/>
          <p:cNvPicPr preferRelativeResize="0"/>
          <p:nvPr/>
        </p:nvPicPr>
        <p:blipFill>
          <a:blip r:embed="rId4">
            <a:alphaModFix/>
          </a:blip>
          <a:stretch>
            <a:fillRect/>
          </a:stretch>
        </p:blipFill>
        <p:spPr>
          <a:xfrm flipH="1">
            <a:off x="4409548" y="1046650"/>
            <a:ext cx="4149376" cy="2755448"/>
          </a:xfrm>
          <a:prstGeom prst="rect">
            <a:avLst/>
          </a:prstGeom>
          <a:noFill/>
          <a:ln>
            <a:noFill/>
          </a:ln>
        </p:spPr>
      </p:pic>
      <p:sp>
        <p:nvSpPr>
          <p:cNvPr id="143" name="Google Shape;143;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1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1"/>
                                        </p:tgtEl>
                                        <p:attrNameLst>
                                          <p:attrName>style.visibility</p:attrName>
                                        </p:attrNameLst>
                                      </p:cBhvr>
                                      <p:to>
                                        <p:strVal val="visible"/>
                                      </p:to>
                                    </p:set>
                                    <p:animEffect transition="in" filter="fade">
                                      <p:cBhvr>
                                        <p:cTn id="11" dur="1000"/>
                                        <p:tgtEl>
                                          <p:spTgt spid="14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0"/>
                                        </p:tgtEl>
                                        <p:attrNameLst>
                                          <p:attrName>style.visibility</p:attrName>
                                        </p:attrNameLst>
                                      </p:cBhvr>
                                      <p:to>
                                        <p:strVal val="visible"/>
                                      </p:to>
                                    </p:set>
                                    <p:animEffect transition="in" filter="fade">
                                      <p:cBhvr>
                                        <p:cTn id="15" dur="10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p62"/>
          <p:cNvSpPr txBox="1">
            <a:spLocks noGrp="1"/>
          </p:cNvSpPr>
          <p:nvPr>
            <p:ph type="body" idx="1"/>
          </p:nvPr>
        </p:nvSpPr>
        <p:spPr>
          <a:xfrm>
            <a:off x="727650" y="1386000"/>
            <a:ext cx="7688700" cy="33726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b="1"/>
              <a:t>F8: The device shall accommodate Earth-based testing such that Earth gravity will not be a confounding variable.</a:t>
            </a:r>
            <a:endParaRPr b="1"/>
          </a:p>
          <a:p>
            <a:pPr marL="457200" lvl="0" indent="-311150" algn="l" rtl="0">
              <a:lnSpc>
                <a:spcPct val="115000"/>
              </a:lnSpc>
              <a:spcBef>
                <a:spcPts val="1200"/>
              </a:spcBef>
              <a:spcAft>
                <a:spcPts val="0"/>
              </a:spcAft>
              <a:buSzPts val="1300"/>
              <a:buChar char="●"/>
            </a:pPr>
            <a:r>
              <a:rPr lang="en"/>
              <a:t>The 90-degree testing environment ensures that the user’s axis of postural sway is normal to Earth’s gravity. Thus, lean is neither hindered nor aided by gravitational force</a:t>
            </a:r>
            <a:endParaRPr/>
          </a:p>
          <a:p>
            <a:pPr marL="457200" lvl="0" indent="-311150" algn="l" rtl="0">
              <a:lnSpc>
                <a:spcPct val="115000"/>
              </a:lnSpc>
              <a:spcBef>
                <a:spcPts val="1000"/>
              </a:spcBef>
              <a:spcAft>
                <a:spcPts val="0"/>
              </a:spcAft>
              <a:buSzPts val="1300"/>
              <a:buChar char="●"/>
            </a:pPr>
            <a:r>
              <a:rPr lang="en"/>
              <a:t>Testing platform and table will be carefully constructed and assembled to remain parallel to Earth’s surface</a:t>
            </a:r>
            <a:endParaRPr/>
          </a:p>
          <a:p>
            <a:pPr marL="457200" lvl="0" indent="-311150" algn="l" rtl="0">
              <a:lnSpc>
                <a:spcPct val="115000"/>
              </a:lnSpc>
              <a:spcBef>
                <a:spcPts val="1000"/>
              </a:spcBef>
              <a:spcAft>
                <a:spcPts val="0"/>
              </a:spcAft>
              <a:buSzPts val="1300"/>
              <a:buChar char="●"/>
            </a:pPr>
            <a:r>
              <a:rPr lang="en"/>
              <a:t>Lab team will further negate any effects of gravity by assisting user ingress/egress</a:t>
            </a:r>
            <a:endParaRPr/>
          </a:p>
          <a:p>
            <a:pPr marL="457200" lvl="0" indent="-311150" algn="l" rtl="0">
              <a:lnSpc>
                <a:spcPct val="115000"/>
              </a:lnSpc>
              <a:spcBef>
                <a:spcPts val="1000"/>
              </a:spcBef>
              <a:spcAft>
                <a:spcPts val="0"/>
              </a:spcAft>
              <a:buSzPts val="1300"/>
              <a:buChar char="●"/>
            </a:pPr>
            <a:r>
              <a:rPr lang="en"/>
              <a:t>In practice, bed rest study patients can be loaded into device by staff in accordance with bed rest study guidelines</a:t>
            </a:r>
            <a:endParaRPr/>
          </a:p>
          <a:p>
            <a:pPr marL="0" lvl="0" indent="0" algn="l" rtl="0">
              <a:spcBef>
                <a:spcPts val="0"/>
              </a:spcBef>
              <a:spcAft>
                <a:spcPts val="1200"/>
              </a:spcAft>
              <a:buNone/>
            </a:pPr>
            <a:endParaRPr/>
          </a:p>
        </p:txBody>
      </p:sp>
      <p:sp>
        <p:nvSpPr>
          <p:cNvPr id="1534" name="Google Shape;1534;p62"/>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Feasibility Study - (F8) Ingress &amp; Egress</a:t>
            </a:r>
            <a:endParaRPr sz="2400"/>
          </a:p>
        </p:txBody>
      </p:sp>
      <p:sp>
        <p:nvSpPr>
          <p:cNvPr id="1535" name="Google Shape;1535;p6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63"/>
          <p:cNvSpPr/>
          <p:nvPr/>
        </p:nvSpPr>
        <p:spPr>
          <a:xfrm>
            <a:off x="795125" y="2186775"/>
            <a:ext cx="4375200" cy="3693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3"/>
          <p:cNvSpPr txBox="1">
            <a:spLocks noGrp="1"/>
          </p:cNvSpPr>
          <p:nvPr>
            <p:ph type="title"/>
          </p:nvPr>
        </p:nvSpPr>
        <p:spPr>
          <a:xfrm>
            <a:off x="727650" y="617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400"/>
              <a:t>Feasibility Study - Tensioning Device</a:t>
            </a:r>
            <a:endParaRPr sz="2400"/>
          </a:p>
          <a:p>
            <a:pPr marL="0" lvl="0" indent="0" algn="l" rtl="0">
              <a:spcBef>
                <a:spcPts val="0"/>
              </a:spcBef>
              <a:spcAft>
                <a:spcPts val="0"/>
              </a:spcAft>
              <a:buNone/>
            </a:pPr>
            <a:endParaRPr/>
          </a:p>
        </p:txBody>
      </p:sp>
      <p:sp>
        <p:nvSpPr>
          <p:cNvPr id="1542" name="Google Shape;1542;p6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51</a:t>
            </a:fld>
            <a:endParaRPr/>
          </a:p>
        </p:txBody>
      </p:sp>
      <p:pic>
        <p:nvPicPr>
          <p:cNvPr id="1543" name="Google Shape;1543;p63"/>
          <p:cNvPicPr preferRelativeResize="0"/>
          <p:nvPr/>
        </p:nvPicPr>
        <p:blipFill rotWithShape="1">
          <a:blip r:embed="rId3">
            <a:alphaModFix amt="28000"/>
          </a:blip>
          <a:srcRect r="31623"/>
          <a:stretch/>
        </p:blipFill>
        <p:spPr>
          <a:xfrm rot="5400000">
            <a:off x="1780541" y="2807772"/>
            <a:ext cx="523252" cy="1492443"/>
          </a:xfrm>
          <a:prstGeom prst="rect">
            <a:avLst/>
          </a:prstGeom>
          <a:noFill/>
          <a:ln>
            <a:noFill/>
          </a:ln>
        </p:spPr>
      </p:pic>
      <p:sp>
        <p:nvSpPr>
          <p:cNvPr id="1544" name="Google Shape;1544;p63"/>
          <p:cNvSpPr/>
          <p:nvPr/>
        </p:nvSpPr>
        <p:spPr>
          <a:xfrm>
            <a:off x="1395290" y="3815600"/>
            <a:ext cx="1400400" cy="67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45" name="Google Shape;1545;p63"/>
          <p:cNvCxnSpPr/>
          <p:nvPr/>
        </p:nvCxnSpPr>
        <p:spPr>
          <a:xfrm>
            <a:off x="1462843" y="3889139"/>
            <a:ext cx="0" cy="50100"/>
          </a:xfrm>
          <a:prstGeom prst="straightConnector1">
            <a:avLst/>
          </a:prstGeom>
          <a:noFill/>
          <a:ln w="9525" cap="flat" cmpd="sng">
            <a:solidFill>
              <a:schemeClr val="dk2"/>
            </a:solidFill>
            <a:prstDash val="solid"/>
            <a:round/>
            <a:headEnd type="none" w="med" len="med"/>
            <a:tailEnd type="none" w="med" len="med"/>
          </a:ln>
        </p:spPr>
      </p:cxnSp>
      <p:cxnSp>
        <p:nvCxnSpPr>
          <p:cNvPr id="1546" name="Google Shape;1546;p63"/>
          <p:cNvCxnSpPr/>
          <p:nvPr/>
        </p:nvCxnSpPr>
        <p:spPr>
          <a:xfrm>
            <a:off x="2699177" y="3889139"/>
            <a:ext cx="0" cy="50100"/>
          </a:xfrm>
          <a:prstGeom prst="straightConnector1">
            <a:avLst/>
          </a:prstGeom>
          <a:noFill/>
          <a:ln w="9525" cap="flat" cmpd="sng">
            <a:solidFill>
              <a:schemeClr val="dk2"/>
            </a:solidFill>
            <a:prstDash val="solid"/>
            <a:round/>
            <a:headEnd type="none" w="med" len="med"/>
            <a:tailEnd type="none" w="med" len="med"/>
          </a:ln>
        </p:spPr>
      </p:cxnSp>
      <p:sp>
        <p:nvSpPr>
          <p:cNvPr id="1547" name="Google Shape;1547;p63"/>
          <p:cNvSpPr/>
          <p:nvPr/>
        </p:nvSpPr>
        <p:spPr>
          <a:xfrm>
            <a:off x="1434245" y="3944781"/>
            <a:ext cx="57600" cy="675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3"/>
          <p:cNvSpPr/>
          <p:nvPr/>
        </p:nvSpPr>
        <p:spPr>
          <a:xfrm>
            <a:off x="2670579" y="3944781"/>
            <a:ext cx="57600" cy="675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3"/>
          <p:cNvSpPr/>
          <p:nvPr/>
        </p:nvSpPr>
        <p:spPr>
          <a:xfrm>
            <a:off x="1395290" y="4018320"/>
            <a:ext cx="1400400" cy="67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50" name="Google Shape;1550;p63"/>
          <p:cNvCxnSpPr/>
          <p:nvPr/>
        </p:nvCxnSpPr>
        <p:spPr>
          <a:xfrm>
            <a:off x="1395290" y="4086332"/>
            <a:ext cx="0" cy="621300"/>
          </a:xfrm>
          <a:prstGeom prst="straightConnector1">
            <a:avLst/>
          </a:prstGeom>
          <a:noFill/>
          <a:ln w="38100" cap="flat" cmpd="sng">
            <a:solidFill>
              <a:schemeClr val="dk2"/>
            </a:solidFill>
            <a:prstDash val="solid"/>
            <a:round/>
            <a:headEnd type="none" w="med" len="med"/>
            <a:tailEnd type="none" w="med" len="med"/>
          </a:ln>
        </p:spPr>
      </p:cxnSp>
      <p:cxnSp>
        <p:nvCxnSpPr>
          <p:cNvPr id="1551" name="Google Shape;1551;p63"/>
          <p:cNvCxnSpPr/>
          <p:nvPr/>
        </p:nvCxnSpPr>
        <p:spPr>
          <a:xfrm>
            <a:off x="2788388" y="4086332"/>
            <a:ext cx="0" cy="621300"/>
          </a:xfrm>
          <a:prstGeom prst="straightConnector1">
            <a:avLst/>
          </a:prstGeom>
          <a:noFill/>
          <a:ln w="38100" cap="flat" cmpd="sng">
            <a:solidFill>
              <a:schemeClr val="dk2"/>
            </a:solidFill>
            <a:prstDash val="solid"/>
            <a:round/>
            <a:headEnd type="none" w="med" len="med"/>
            <a:tailEnd type="none" w="med" len="med"/>
          </a:ln>
        </p:spPr>
      </p:cxnSp>
      <p:sp>
        <p:nvSpPr>
          <p:cNvPr id="1552" name="Google Shape;1552;p63"/>
          <p:cNvSpPr/>
          <p:nvPr/>
        </p:nvSpPr>
        <p:spPr>
          <a:xfrm rot="5396023">
            <a:off x="918193" y="3525078"/>
            <a:ext cx="777901" cy="57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3"/>
          <p:cNvSpPr/>
          <p:nvPr/>
        </p:nvSpPr>
        <p:spPr>
          <a:xfrm rot="5400000">
            <a:off x="1161029" y="3571471"/>
            <a:ext cx="234000" cy="117300"/>
          </a:xfrm>
          <a:prstGeom prst="roundRect">
            <a:avLst>
              <a:gd name="adj" fmla="val 16667"/>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3"/>
          <p:cNvSpPr/>
          <p:nvPr/>
        </p:nvSpPr>
        <p:spPr>
          <a:xfrm rot="5431280">
            <a:off x="1968966" y="3575513"/>
            <a:ext cx="329714" cy="1092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55" name="Google Shape;1555;p63"/>
          <p:cNvCxnSpPr>
            <a:stCxn id="1554" idx="2"/>
            <a:endCxn id="1553" idx="0"/>
          </p:cNvCxnSpPr>
          <p:nvPr/>
        </p:nvCxnSpPr>
        <p:spPr>
          <a:xfrm rot="10800000">
            <a:off x="1336723" y="3630113"/>
            <a:ext cx="742500" cy="0"/>
          </a:xfrm>
          <a:prstGeom prst="straightConnector1">
            <a:avLst/>
          </a:prstGeom>
          <a:noFill/>
          <a:ln w="9525" cap="flat" cmpd="sng">
            <a:solidFill>
              <a:schemeClr val="dk2"/>
            </a:solidFill>
            <a:prstDash val="solid"/>
            <a:round/>
            <a:headEnd type="none" w="med" len="med"/>
            <a:tailEnd type="none" w="med" len="med"/>
          </a:ln>
        </p:spPr>
      </p:cxnSp>
      <p:sp>
        <p:nvSpPr>
          <p:cNvPr id="1556" name="Google Shape;1556;p63"/>
          <p:cNvSpPr/>
          <p:nvPr/>
        </p:nvSpPr>
        <p:spPr>
          <a:xfrm>
            <a:off x="662068" y="2917250"/>
            <a:ext cx="204000" cy="229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57" name="Google Shape;1557;p63"/>
          <p:cNvCxnSpPr>
            <a:stCxn id="1556" idx="7"/>
            <a:endCxn id="1553" idx="2"/>
          </p:cNvCxnSpPr>
          <p:nvPr/>
        </p:nvCxnSpPr>
        <p:spPr>
          <a:xfrm>
            <a:off x="836193" y="2950903"/>
            <a:ext cx="383100" cy="679200"/>
          </a:xfrm>
          <a:prstGeom prst="straightConnector1">
            <a:avLst/>
          </a:prstGeom>
          <a:noFill/>
          <a:ln w="9525" cap="flat" cmpd="sng">
            <a:solidFill>
              <a:schemeClr val="dk2"/>
            </a:solidFill>
            <a:prstDash val="solid"/>
            <a:round/>
            <a:headEnd type="none" w="med" len="med"/>
            <a:tailEnd type="none" w="med" len="med"/>
          </a:ln>
        </p:spPr>
      </p:cxnSp>
      <p:cxnSp>
        <p:nvCxnSpPr>
          <p:cNvPr id="1558" name="Google Shape;1558;p63"/>
          <p:cNvCxnSpPr>
            <a:stCxn id="1556" idx="2"/>
            <a:endCxn id="1559" idx="7"/>
          </p:cNvCxnSpPr>
          <p:nvPr/>
        </p:nvCxnSpPr>
        <p:spPr>
          <a:xfrm>
            <a:off x="662068" y="3032150"/>
            <a:ext cx="3000" cy="598800"/>
          </a:xfrm>
          <a:prstGeom prst="straightConnector1">
            <a:avLst/>
          </a:prstGeom>
          <a:noFill/>
          <a:ln w="9525" cap="flat" cmpd="sng">
            <a:solidFill>
              <a:schemeClr val="dk2"/>
            </a:solidFill>
            <a:prstDash val="solid"/>
            <a:round/>
            <a:headEnd type="none" w="med" len="med"/>
            <a:tailEnd type="none" w="med" len="med"/>
          </a:ln>
        </p:spPr>
      </p:cxnSp>
      <p:sp>
        <p:nvSpPr>
          <p:cNvPr id="1559" name="Google Shape;1559;p63"/>
          <p:cNvSpPr/>
          <p:nvPr/>
        </p:nvSpPr>
        <p:spPr>
          <a:xfrm rot="-2825261">
            <a:off x="445569" y="3732544"/>
            <a:ext cx="430914" cy="418807"/>
          </a:xfrm>
          <a:prstGeom prst="teardrop">
            <a:avLst>
              <a:gd name="adj" fmla="val 10000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60" name="Google Shape;1560;p63"/>
          <p:cNvCxnSpPr/>
          <p:nvPr/>
        </p:nvCxnSpPr>
        <p:spPr>
          <a:xfrm rot="10800000">
            <a:off x="988011" y="3206862"/>
            <a:ext cx="137700" cy="262800"/>
          </a:xfrm>
          <a:prstGeom prst="straightConnector1">
            <a:avLst/>
          </a:prstGeom>
          <a:noFill/>
          <a:ln w="9525" cap="flat" cmpd="sng">
            <a:solidFill>
              <a:schemeClr val="dk2"/>
            </a:solidFill>
            <a:prstDash val="solid"/>
            <a:round/>
            <a:headEnd type="none" w="med" len="med"/>
            <a:tailEnd type="triangle" w="med" len="med"/>
          </a:ln>
        </p:spPr>
      </p:cxnSp>
      <p:cxnSp>
        <p:nvCxnSpPr>
          <p:cNvPr id="1561" name="Google Shape;1561;p63"/>
          <p:cNvCxnSpPr>
            <a:endCxn id="1562" idx="0"/>
          </p:cNvCxnSpPr>
          <p:nvPr/>
        </p:nvCxnSpPr>
        <p:spPr>
          <a:xfrm>
            <a:off x="667428" y="4013006"/>
            <a:ext cx="0" cy="478200"/>
          </a:xfrm>
          <a:prstGeom prst="straightConnector1">
            <a:avLst/>
          </a:prstGeom>
          <a:noFill/>
          <a:ln w="9525" cap="flat" cmpd="sng">
            <a:solidFill>
              <a:schemeClr val="dk2"/>
            </a:solidFill>
            <a:prstDash val="solid"/>
            <a:round/>
            <a:headEnd type="none" w="med" len="med"/>
            <a:tailEnd type="triangle" w="med" len="med"/>
          </a:ln>
        </p:spPr>
      </p:cxnSp>
      <p:sp>
        <p:nvSpPr>
          <p:cNvPr id="1563" name="Google Shape;1563;p63"/>
          <p:cNvSpPr txBox="1"/>
          <p:nvPr/>
        </p:nvSpPr>
        <p:spPr>
          <a:xfrm>
            <a:off x="1576811" y="3319798"/>
            <a:ext cx="260700" cy="200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1</a:t>
            </a:r>
            <a:endParaRPr sz="1300" baseline="-25000">
              <a:latin typeface="Lato"/>
              <a:ea typeface="Lato"/>
              <a:cs typeface="Lato"/>
              <a:sym typeface="Lato"/>
            </a:endParaRPr>
          </a:p>
        </p:txBody>
      </p:sp>
      <p:sp>
        <p:nvSpPr>
          <p:cNvPr id="1562" name="Google Shape;1562;p63"/>
          <p:cNvSpPr txBox="1"/>
          <p:nvPr/>
        </p:nvSpPr>
        <p:spPr>
          <a:xfrm>
            <a:off x="333528" y="4491206"/>
            <a:ext cx="667800" cy="138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900">
                <a:latin typeface="Lato"/>
                <a:ea typeface="Lato"/>
                <a:cs typeface="Lato"/>
                <a:sym typeface="Lato"/>
              </a:rPr>
              <a:t>m</a:t>
            </a:r>
            <a:r>
              <a:rPr lang="en" sz="900" baseline="-25000">
                <a:latin typeface="Lato"/>
                <a:ea typeface="Lato"/>
                <a:cs typeface="Lato"/>
                <a:sym typeface="Lato"/>
              </a:rPr>
              <a:t>sand</a:t>
            </a:r>
            <a:r>
              <a:rPr lang="en" sz="900">
                <a:latin typeface="Lato"/>
                <a:ea typeface="Lato"/>
                <a:cs typeface="Lato"/>
                <a:sym typeface="Lato"/>
              </a:rPr>
              <a:t>g = F</a:t>
            </a:r>
            <a:r>
              <a:rPr lang="en" sz="900" baseline="-25000">
                <a:latin typeface="Lato"/>
                <a:ea typeface="Lato"/>
                <a:cs typeface="Lato"/>
                <a:sym typeface="Lato"/>
              </a:rPr>
              <a:t>1</a:t>
            </a:r>
            <a:endParaRPr sz="900" baseline="-25000">
              <a:latin typeface="Lato"/>
              <a:ea typeface="Lato"/>
              <a:cs typeface="Lato"/>
              <a:sym typeface="Lato"/>
            </a:endParaRPr>
          </a:p>
        </p:txBody>
      </p:sp>
      <p:sp>
        <p:nvSpPr>
          <p:cNvPr id="1564" name="Google Shape;1564;p63"/>
          <p:cNvSpPr txBox="1"/>
          <p:nvPr/>
        </p:nvSpPr>
        <p:spPr>
          <a:xfrm>
            <a:off x="423425" y="3872650"/>
            <a:ext cx="4752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900">
                <a:latin typeface="Lato"/>
                <a:ea typeface="Lato"/>
                <a:cs typeface="Lato"/>
                <a:sym typeface="Lato"/>
              </a:rPr>
              <a:t>Sandbag</a:t>
            </a:r>
            <a:endParaRPr sz="900">
              <a:latin typeface="Lato"/>
              <a:ea typeface="Lato"/>
              <a:cs typeface="Lato"/>
              <a:sym typeface="Lato"/>
            </a:endParaRPr>
          </a:p>
        </p:txBody>
      </p:sp>
      <p:cxnSp>
        <p:nvCxnSpPr>
          <p:cNvPr id="1565" name="Google Shape;1565;p63"/>
          <p:cNvCxnSpPr/>
          <p:nvPr/>
        </p:nvCxnSpPr>
        <p:spPr>
          <a:xfrm rot="10800000">
            <a:off x="1513181" y="3635187"/>
            <a:ext cx="305400" cy="0"/>
          </a:xfrm>
          <a:prstGeom prst="straightConnector1">
            <a:avLst/>
          </a:prstGeom>
          <a:noFill/>
          <a:ln w="9525" cap="flat" cmpd="sng">
            <a:solidFill>
              <a:schemeClr val="dk2"/>
            </a:solidFill>
            <a:prstDash val="solid"/>
            <a:round/>
            <a:headEnd type="none" w="med" len="med"/>
            <a:tailEnd type="triangle" w="med" len="med"/>
          </a:ln>
        </p:spPr>
      </p:cxnSp>
      <p:sp>
        <p:nvSpPr>
          <p:cNvPr id="1566" name="Google Shape;1566;p63"/>
          <p:cNvSpPr txBox="1"/>
          <p:nvPr/>
        </p:nvSpPr>
        <p:spPr>
          <a:xfrm>
            <a:off x="1039915" y="2976879"/>
            <a:ext cx="204000" cy="200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1</a:t>
            </a:r>
            <a:endParaRPr/>
          </a:p>
        </p:txBody>
      </p:sp>
      <p:sp>
        <p:nvSpPr>
          <p:cNvPr id="1567" name="Google Shape;1567;p63"/>
          <p:cNvSpPr/>
          <p:nvPr/>
        </p:nvSpPr>
        <p:spPr>
          <a:xfrm>
            <a:off x="3675330" y="3955157"/>
            <a:ext cx="1880590" cy="408929"/>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1568" name="Google Shape;1568;p63"/>
          <p:cNvSpPr/>
          <p:nvPr/>
        </p:nvSpPr>
        <p:spPr>
          <a:xfrm>
            <a:off x="3857530" y="4035968"/>
            <a:ext cx="1516214" cy="37965"/>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1569" name="Google Shape;1569;p63"/>
          <p:cNvSpPr/>
          <p:nvPr/>
        </p:nvSpPr>
        <p:spPr>
          <a:xfrm>
            <a:off x="4381113" y="3959420"/>
            <a:ext cx="578700" cy="1455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63"/>
          <p:cNvSpPr/>
          <p:nvPr/>
        </p:nvSpPr>
        <p:spPr>
          <a:xfrm>
            <a:off x="4389468" y="3780191"/>
            <a:ext cx="377100" cy="1779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63"/>
          <p:cNvSpPr/>
          <p:nvPr/>
        </p:nvSpPr>
        <p:spPr>
          <a:xfrm>
            <a:off x="4771899" y="3844895"/>
            <a:ext cx="187500" cy="378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72" name="Google Shape;1572;p63"/>
          <p:cNvCxnSpPr/>
          <p:nvPr/>
        </p:nvCxnSpPr>
        <p:spPr>
          <a:xfrm rot="10800000" flipH="1">
            <a:off x="4917197" y="3513226"/>
            <a:ext cx="391800" cy="368700"/>
          </a:xfrm>
          <a:prstGeom prst="straightConnector1">
            <a:avLst/>
          </a:prstGeom>
          <a:noFill/>
          <a:ln w="9525" cap="flat" cmpd="sng">
            <a:solidFill>
              <a:schemeClr val="dk2"/>
            </a:solidFill>
            <a:prstDash val="solid"/>
            <a:round/>
            <a:headEnd type="none" w="med" len="med"/>
            <a:tailEnd type="none" w="med" len="med"/>
          </a:ln>
        </p:spPr>
      </p:cxnSp>
      <p:cxnSp>
        <p:nvCxnSpPr>
          <p:cNvPr id="1573" name="Google Shape;1573;p63"/>
          <p:cNvCxnSpPr>
            <a:endCxn id="1571" idx="2"/>
          </p:cNvCxnSpPr>
          <p:nvPr/>
        </p:nvCxnSpPr>
        <p:spPr>
          <a:xfrm flipH="1">
            <a:off x="4865649" y="3847295"/>
            <a:ext cx="35700" cy="35400"/>
          </a:xfrm>
          <a:prstGeom prst="straightConnector1">
            <a:avLst/>
          </a:prstGeom>
          <a:noFill/>
          <a:ln w="9525" cap="flat" cmpd="sng">
            <a:solidFill>
              <a:schemeClr val="dk2"/>
            </a:solidFill>
            <a:prstDash val="solid"/>
            <a:round/>
            <a:headEnd type="none" w="med" len="med"/>
            <a:tailEnd type="none" w="med" len="med"/>
          </a:ln>
        </p:spPr>
      </p:cxnSp>
      <p:cxnSp>
        <p:nvCxnSpPr>
          <p:cNvPr id="1574" name="Google Shape;1574;p63"/>
          <p:cNvCxnSpPr/>
          <p:nvPr/>
        </p:nvCxnSpPr>
        <p:spPr>
          <a:xfrm flipH="1">
            <a:off x="4813617" y="3846021"/>
            <a:ext cx="35700" cy="35400"/>
          </a:xfrm>
          <a:prstGeom prst="straightConnector1">
            <a:avLst/>
          </a:prstGeom>
          <a:noFill/>
          <a:ln w="9525" cap="flat" cmpd="sng">
            <a:solidFill>
              <a:schemeClr val="dk2"/>
            </a:solidFill>
            <a:prstDash val="solid"/>
            <a:round/>
            <a:headEnd type="none" w="med" len="med"/>
            <a:tailEnd type="none" w="med" len="med"/>
          </a:ln>
        </p:spPr>
      </p:cxnSp>
      <p:sp>
        <p:nvSpPr>
          <p:cNvPr id="1575" name="Google Shape;1575;p63"/>
          <p:cNvSpPr/>
          <p:nvPr/>
        </p:nvSpPr>
        <p:spPr>
          <a:xfrm>
            <a:off x="4849317" y="3727634"/>
            <a:ext cx="186366" cy="97204"/>
          </a:xfrm>
          <a:custGeom>
            <a:avLst/>
            <a:gdLst/>
            <a:ahLst/>
            <a:cxnLst/>
            <a:rect l="l" t="t" r="r" b="b"/>
            <a:pathLst>
              <a:path w="5041" h="3625" extrusionOk="0">
                <a:moveTo>
                  <a:pt x="0" y="3625"/>
                </a:moveTo>
                <a:lnTo>
                  <a:pt x="2549" y="3625"/>
                </a:lnTo>
                <a:lnTo>
                  <a:pt x="4815" y="680"/>
                </a:lnTo>
                <a:lnTo>
                  <a:pt x="5041" y="0"/>
                </a:lnTo>
              </a:path>
            </a:pathLst>
          </a:custGeom>
          <a:noFill/>
          <a:ln w="38100" cap="flat" cmpd="sng">
            <a:solidFill>
              <a:srgbClr val="FF00FF"/>
            </a:solidFill>
            <a:prstDash val="solid"/>
            <a:round/>
            <a:headEnd type="none" w="med" len="med"/>
            <a:tailEnd type="none" w="med" len="med"/>
          </a:ln>
        </p:spPr>
      </p:sp>
      <p:cxnSp>
        <p:nvCxnSpPr>
          <p:cNvPr id="1576" name="Google Shape;1576;p63"/>
          <p:cNvCxnSpPr/>
          <p:nvPr/>
        </p:nvCxnSpPr>
        <p:spPr>
          <a:xfrm flipH="1">
            <a:off x="5295296" y="4037067"/>
            <a:ext cx="35700" cy="35400"/>
          </a:xfrm>
          <a:prstGeom prst="straightConnector1">
            <a:avLst/>
          </a:prstGeom>
          <a:noFill/>
          <a:ln w="9525" cap="flat" cmpd="sng">
            <a:solidFill>
              <a:schemeClr val="dk2"/>
            </a:solidFill>
            <a:prstDash val="solid"/>
            <a:round/>
            <a:headEnd type="none" w="med" len="med"/>
            <a:tailEnd type="none" w="med" len="med"/>
          </a:ln>
        </p:spPr>
      </p:cxnSp>
      <p:cxnSp>
        <p:nvCxnSpPr>
          <p:cNvPr id="1577" name="Google Shape;1577;p63"/>
          <p:cNvCxnSpPr/>
          <p:nvPr/>
        </p:nvCxnSpPr>
        <p:spPr>
          <a:xfrm flipH="1">
            <a:off x="5237550" y="4037067"/>
            <a:ext cx="35700" cy="35400"/>
          </a:xfrm>
          <a:prstGeom prst="straightConnector1">
            <a:avLst/>
          </a:prstGeom>
          <a:noFill/>
          <a:ln w="9525" cap="flat" cmpd="sng">
            <a:solidFill>
              <a:schemeClr val="dk2"/>
            </a:solidFill>
            <a:prstDash val="solid"/>
            <a:round/>
            <a:headEnd type="none" w="med" len="med"/>
            <a:tailEnd type="none" w="med" len="med"/>
          </a:ln>
        </p:spPr>
      </p:cxnSp>
      <p:cxnSp>
        <p:nvCxnSpPr>
          <p:cNvPr id="1578" name="Google Shape;1578;p63"/>
          <p:cNvCxnSpPr/>
          <p:nvPr/>
        </p:nvCxnSpPr>
        <p:spPr>
          <a:xfrm flipH="1">
            <a:off x="5170284" y="4037067"/>
            <a:ext cx="35700" cy="35400"/>
          </a:xfrm>
          <a:prstGeom prst="straightConnector1">
            <a:avLst/>
          </a:prstGeom>
          <a:noFill/>
          <a:ln w="9525" cap="flat" cmpd="sng">
            <a:solidFill>
              <a:schemeClr val="dk2"/>
            </a:solidFill>
            <a:prstDash val="solid"/>
            <a:round/>
            <a:headEnd type="none" w="med" len="med"/>
            <a:tailEnd type="none" w="med" len="med"/>
          </a:ln>
        </p:spPr>
      </p:cxnSp>
      <p:cxnSp>
        <p:nvCxnSpPr>
          <p:cNvPr id="1579" name="Google Shape;1579;p63"/>
          <p:cNvCxnSpPr/>
          <p:nvPr/>
        </p:nvCxnSpPr>
        <p:spPr>
          <a:xfrm flipH="1">
            <a:off x="5115135" y="4037076"/>
            <a:ext cx="35700" cy="35400"/>
          </a:xfrm>
          <a:prstGeom prst="straightConnector1">
            <a:avLst/>
          </a:prstGeom>
          <a:noFill/>
          <a:ln w="9525" cap="flat" cmpd="sng">
            <a:solidFill>
              <a:schemeClr val="dk2"/>
            </a:solidFill>
            <a:prstDash val="solid"/>
            <a:round/>
            <a:headEnd type="none" w="med" len="med"/>
            <a:tailEnd type="none" w="med" len="med"/>
          </a:ln>
        </p:spPr>
      </p:cxnSp>
      <p:cxnSp>
        <p:nvCxnSpPr>
          <p:cNvPr id="1580" name="Google Shape;1580;p63"/>
          <p:cNvCxnSpPr/>
          <p:nvPr/>
        </p:nvCxnSpPr>
        <p:spPr>
          <a:xfrm flipH="1">
            <a:off x="5059986" y="4037076"/>
            <a:ext cx="35700" cy="35400"/>
          </a:xfrm>
          <a:prstGeom prst="straightConnector1">
            <a:avLst/>
          </a:prstGeom>
          <a:noFill/>
          <a:ln w="9525" cap="flat" cmpd="sng">
            <a:solidFill>
              <a:schemeClr val="dk2"/>
            </a:solidFill>
            <a:prstDash val="solid"/>
            <a:round/>
            <a:headEnd type="none" w="med" len="med"/>
            <a:tailEnd type="none" w="med" len="med"/>
          </a:ln>
        </p:spPr>
      </p:cxnSp>
      <p:cxnSp>
        <p:nvCxnSpPr>
          <p:cNvPr id="1581" name="Google Shape;1581;p63"/>
          <p:cNvCxnSpPr/>
          <p:nvPr/>
        </p:nvCxnSpPr>
        <p:spPr>
          <a:xfrm flipH="1">
            <a:off x="5004837" y="4037076"/>
            <a:ext cx="35700" cy="35400"/>
          </a:xfrm>
          <a:prstGeom prst="straightConnector1">
            <a:avLst/>
          </a:prstGeom>
          <a:noFill/>
          <a:ln w="9525" cap="flat" cmpd="sng">
            <a:solidFill>
              <a:schemeClr val="dk2"/>
            </a:solidFill>
            <a:prstDash val="solid"/>
            <a:round/>
            <a:headEnd type="none" w="med" len="med"/>
            <a:tailEnd type="none" w="med" len="med"/>
          </a:ln>
        </p:spPr>
      </p:cxnSp>
      <p:cxnSp>
        <p:nvCxnSpPr>
          <p:cNvPr id="1582" name="Google Shape;1582;p63"/>
          <p:cNvCxnSpPr/>
          <p:nvPr/>
        </p:nvCxnSpPr>
        <p:spPr>
          <a:xfrm flipH="1">
            <a:off x="4138412" y="4037067"/>
            <a:ext cx="35700" cy="35400"/>
          </a:xfrm>
          <a:prstGeom prst="straightConnector1">
            <a:avLst/>
          </a:prstGeom>
          <a:noFill/>
          <a:ln w="9525" cap="flat" cmpd="sng">
            <a:solidFill>
              <a:schemeClr val="dk2"/>
            </a:solidFill>
            <a:prstDash val="solid"/>
            <a:round/>
            <a:headEnd type="none" w="med" len="med"/>
            <a:tailEnd type="none" w="med" len="med"/>
          </a:ln>
        </p:spPr>
      </p:cxnSp>
      <p:cxnSp>
        <p:nvCxnSpPr>
          <p:cNvPr id="1583" name="Google Shape;1583;p63"/>
          <p:cNvCxnSpPr/>
          <p:nvPr/>
        </p:nvCxnSpPr>
        <p:spPr>
          <a:xfrm flipH="1">
            <a:off x="4071146" y="4037067"/>
            <a:ext cx="35700" cy="35400"/>
          </a:xfrm>
          <a:prstGeom prst="straightConnector1">
            <a:avLst/>
          </a:prstGeom>
          <a:noFill/>
          <a:ln w="9525" cap="flat" cmpd="sng">
            <a:solidFill>
              <a:schemeClr val="dk2"/>
            </a:solidFill>
            <a:prstDash val="solid"/>
            <a:round/>
            <a:headEnd type="none" w="med" len="med"/>
            <a:tailEnd type="none" w="med" len="med"/>
          </a:ln>
        </p:spPr>
      </p:cxnSp>
      <p:cxnSp>
        <p:nvCxnSpPr>
          <p:cNvPr id="1584" name="Google Shape;1584;p63"/>
          <p:cNvCxnSpPr/>
          <p:nvPr/>
        </p:nvCxnSpPr>
        <p:spPr>
          <a:xfrm flipH="1">
            <a:off x="4015997" y="4037076"/>
            <a:ext cx="35700" cy="35400"/>
          </a:xfrm>
          <a:prstGeom prst="straightConnector1">
            <a:avLst/>
          </a:prstGeom>
          <a:noFill/>
          <a:ln w="9525" cap="flat" cmpd="sng">
            <a:solidFill>
              <a:schemeClr val="dk2"/>
            </a:solidFill>
            <a:prstDash val="solid"/>
            <a:round/>
            <a:headEnd type="none" w="med" len="med"/>
            <a:tailEnd type="none" w="med" len="med"/>
          </a:ln>
        </p:spPr>
      </p:cxnSp>
      <p:cxnSp>
        <p:nvCxnSpPr>
          <p:cNvPr id="1585" name="Google Shape;1585;p63"/>
          <p:cNvCxnSpPr/>
          <p:nvPr/>
        </p:nvCxnSpPr>
        <p:spPr>
          <a:xfrm flipH="1">
            <a:off x="3960847" y="4037076"/>
            <a:ext cx="35700" cy="35400"/>
          </a:xfrm>
          <a:prstGeom prst="straightConnector1">
            <a:avLst/>
          </a:prstGeom>
          <a:noFill/>
          <a:ln w="9525" cap="flat" cmpd="sng">
            <a:solidFill>
              <a:schemeClr val="dk2"/>
            </a:solidFill>
            <a:prstDash val="solid"/>
            <a:round/>
            <a:headEnd type="none" w="med" len="med"/>
            <a:tailEnd type="none" w="med" len="med"/>
          </a:ln>
        </p:spPr>
      </p:cxnSp>
      <p:cxnSp>
        <p:nvCxnSpPr>
          <p:cNvPr id="1586" name="Google Shape;1586;p63"/>
          <p:cNvCxnSpPr/>
          <p:nvPr/>
        </p:nvCxnSpPr>
        <p:spPr>
          <a:xfrm flipH="1">
            <a:off x="3905698" y="4037076"/>
            <a:ext cx="35700" cy="35400"/>
          </a:xfrm>
          <a:prstGeom prst="straightConnector1">
            <a:avLst/>
          </a:prstGeom>
          <a:noFill/>
          <a:ln w="9525" cap="flat" cmpd="sng">
            <a:solidFill>
              <a:schemeClr val="dk2"/>
            </a:solidFill>
            <a:prstDash val="solid"/>
            <a:round/>
            <a:headEnd type="none" w="med" len="med"/>
            <a:tailEnd type="none" w="med" len="med"/>
          </a:ln>
        </p:spPr>
      </p:cxnSp>
      <p:cxnSp>
        <p:nvCxnSpPr>
          <p:cNvPr id="1587" name="Google Shape;1587;p63"/>
          <p:cNvCxnSpPr/>
          <p:nvPr/>
        </p:nvCxnSpPr>
        <p:spPr>
          <a:xfrm flipH="1">
            <a:off x="4198453" y="4037059"/>
            <a:ext cx="35700" cy="35400"/>
          </a:xfrm>
          <a:prstGeom prst="straightConnector1">
            <a:avLst/>
          </a:prstGeom>
          <a:noFill/>
          <a:ln w="9525" cap="flat" cmpd="sng">
            <a:solidFill>
              <a:schemeClr val="dk2"/>
            </a:solidFill>
            <a:prstDash val="solid"/>
            <a:round/>
            <a:headEnd type="none" w="med" len="med"/>
            <a:tailEnd type="none" w="med" len="med"/>
          </a:ln>
        </p:spPr>
      </p:cxnSp>
      <p:cxnSp>
        <p:nvCxnSpPr>
          <p:cNvPr id="1588" name="Google Shape;1588;p63"/>
          <p:cNvCxnSpPr/>
          <p:nvPr/>
        </p:nvCxnSpPr>
        <p:spPr>
          <a:xfrm flipH="1">
            <a:off x="4259661" y="4037085"/>
            <a:ext cx="35700" cy="35400"/>
          </a:xfrm>
          <a:prstGeom prst="straightConnector1">
            <a:avLst/>
          </a:prstGeom>
          <a:noFill/>
          <a:ln w="9525" cap="flat" cmpd="sng">
            <a:solidFill>
              <a:schemeClr val="dk2"/>
            </a:solidFill>
            <a:prstDash val="solid"/>
            <a:round/>
            <a:headEnd type="none" w="med" len="med"/>
            <a:tailEnd type="none" w="med" len="med"/>
          </a:ln>
        </p:spPr>
      </p:cxnSp>
      <p:cxnSp>
        <p:nvCxnSpPr>
          <p:cNvPr id="1589" name="Google Shape;1589;p63"/>
          <p:cNvCxnSpPr/>
          <p:nvPr/>
        </p:nvCxnSpPr>
        <p:spPr>
          <a:xfrm flipH="1">
            <a:off x="4315964" y="4037085"/>
            <a:ext cx="35700" cy="35400"/>
          </a:xfrm>
          <a:prstGeom prst="straightConnector1">
            <a:avLst/>
          </a:prstGeom>
          <a:noFill/>
          <a:ln w="9525" cap="flat" cmpd="sng">
            <a:solidFill>
              <a:schemeClr val="dk2"/>
            </a:solidFill>
            <a:prstDash val="solid"/>
            <a:round/>
            <a:headEnd type="none" w="med" len="med"/>
            <a:tailEnd type="none" w="med" len="med"/>
          </a:ln>
        </p:spPr>
      </p:cxnSp>
      <p:sp>
        <p:nvSpPr>
          <p:cNvPr id="1590" name="Google Shape;1590;p63"/>
          <p:cNvSpPr txBox="1"/>
          <p:nvPr/>
        </p:nvSpPr>
        <p:spPr>
          <a:xfrm>
            <a:off x="2981921" y="3716289"/>
            <a:ext cx="69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OR</a:t>
            </a:r>
            <a:endParaRPr>
              <a:latin typeface="Lato"/>
              <a:ea typeface="Lato"/>
              <a:cs typeface="Lato"/>
              <a:sym typeface="Lato"/>
            </a:endParaRPr>
          </a:p>
        </p:txBody>
      </p:sp>
      <p:sp>
        <p:nvSpPr>
          <p:cNvPr id="1591" name="Google Shape;1591;p63"/>
          <p:cNvSpPr txBox="1"/>
          <p:nvPr/>
        </p:nvSpPr>
        <p:spPr>
          <a:xfrm>
            <a:off x="3924260" y="3287760"/>
            <a:ext cx="1492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highlight>
                  <a:schemeClr val="accent2"/>
                </a:highlight>
                <a:latin typeface="Lato"/>
                <a:ea typeface="Lato"/>
                <a:cs typeface="Lato"/>
                <a:sym typeface="Lato"/>
              </a:rPr>
              <a:t>Tensioning Motor</a:t>
            </a:r>
            <a:endParaRPr/>
          </a:p>
        </p:txBody>
      </p:sp>
      <p:sp>
        <p:nvSpPr>
          <p:cNvPr id="1592" name="Google Shape;1592;p63"/>
          <p:cNvSpPr txBox="1"/>
          <p:nvPr/>
        </p:nvSpPr>
        <p:spPr>
          <a:xfrm>
            <a:off x="791725" y="1386450"/>
            <a:ext cx="4848300" cy="118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595959"/>
                </a:solidFill>
                <a:latin typeface="Lato"/>
                <a:ea typeface="Lato"/>
                <a:cs typeface="Lato"/>
                <a:sym typeface="Lato"/>
              </a:rPr>
              <a:t>Maximum Lean Rate ~ 6 cm/s</a:t>
            </a:r>
            <a:endParaRPr sz="1300">
              <a:solidFill>
                <a:srgbClr val="595959"/>
              </a:solidFill>
              <a:latin typeface="Lato"/>
              <a:ea typeface="Lato"/>
              <a:cs typeface="Lato"/>
              <a:sym typeface="Lato"/>
            </a:endParaRPr>
          </a:p>
          <a:p>
            <a:pPr marL="0" lvl="0" indent="0" algn="l" rtl="0">
              <a:spcBef>
                <a:spcPts val="0"/>
              </a:spcBef>
              <a:spcAft>
                <a:spcPts val="0"/>
              </a:spcAft>
              <a:buNone/>
            </a:pPr>
            <a:r>
              <a:rPr lang="en" sz="1300">
                <a:solidFill>
                  <a:srgbClr val="595959"/>
                </a:solidFill>
                <a:latin typeface="Lato"/>
                <a:ea typeface="Lato"/>
                <a:cs typeface="Lato"/>
                <a:sym typeface="Lato"/>
              </a:rPr>
              <a:t>Maximum Motor Force = 0 .91 kN</a:t>
            </a:r>
            <a:endParaRPr sz="1300">
              <a:solidFill>
                <a:srgbClr val="595959"/>
              </a:solidFill>
              <a:latin typeface="Lato"/>
              <a:ea typeface="Lato"/>
              <a:cs typeface="Lato"/>
              <a:sym typeface="Lato"/>
            </a:endParaRPr>
          </a:p>
          <a:p>
            <a:pPr marL="0" lvl="0" indent="0" algn="l" rtl="0">
              <a:spcBef>
                <a:spcPts val="0"/>
              </a:spcBef>
              <a:spcAft>
                <a:spcPts val="0"/>
              </a:spcAft>
              <a:buNone/>
            </a:pPr>
            <a:r>
              <a:rPr lang="en" sz="1300">
                <a:solidFill>
                  <a:srgbClr val="595959"/>
                </a:solidFill>
                <a:latin typeface="Lato"/>
                <a:ea typeface="Lato"/>
                <a:cs typeface="Lato"/>
                <a:sym typeface="Lato"/>
              </a:rPr>
              <a:t>Motor Shaft Diameter = 4 cm</a:t>
            </a:r>
            <a:endParaRPr sz="1300">
              <a:solidFill>
                <a:srgbClr val="595959"/>
              </a:solidFill>
              <a:latin typeface="Lato"/>
              <a:ea typeface="Lato"/>
              <a:cs typeface="Lato"/>
              <a:sym typeface="Lato"/>
            </a:endParaRPr>
          </a:p>
          <a:p>
            <a:pPr marL="0" lvl="0" indent="0" algn="l" rtl="0">
              <a:spcBef>
                <a:spcPts val="0"/>
              </a:spcBef>
              <a:spcAft>
                <a:spcPts val="0"/>
              </a:spcAft>
              <a:buNone/>
            </a:pPr>
            <a:endParaRPr sz="1300">
              <a:solidFill>
                <a:srgbClr val="595959"/>
              </a:solidFill>
              <a:latin typeface="Lato"/>
              <a:ea typeface="Lato"/>
              <a:cs typeface="Lato"/>
              <a:sym typeface="Lato"/>
            </a:endParaRPr>
          </a:p>
          <a:p>
            <a:pPr marL="0" lvl="0" indent="0" algn="l" rtl="0">
              <a:spcBef>
                <a:spcPts val="0"/>
              </a:spcBef>
              <a:spcAft>
                <a:spcPts val="0"/>
              </a:spcAft>
              <a:buNone/>
            </a:pPr>
            <a:r>
              <a:rPr lang="en" sz="1300">
                <a:solidFill>
                  <a:srgbClr val="595959"/>
                </a:solidFill>
                <a:latin typeface="Lato"/>
                <a:ea typeface="Lato"/>
                <a:cs typeface="Lato"/>
                <a:sym typeface="Lato"/>
              </a:rPr>
              <a:t>Motor Specs Required = 28.6 RPM with a torque of 36 N-m</a:t>
            </a:r>
            <a:endParaRPr sz="1300">
              <a:solidFill>
                <a:srgbClr val="595959"/>
              </a:solidFill>
              <a:latin typeface="Lato"/>
              <a:ea typeface="Lato"/>
              <a:cs typeface="Lato"/>
              <a:sym typeface="Lato"/>
            </a:endParaRPr>
          </a:p>
        </p:txBody>
      </p:sp>
      <p:pic>
        <p:nvPicPr>
          <p:cNvPr id="1593" name="Google Shape;1593;p63"/>
          <p:cNvPicPr preferRelativeResize="0"/>
          <p:nvPr/>
        </p:nvPicPr>
        <p:blipFill>
          <a:blip r:embed="rId4">
            <a:alphaModFix/>
          </a:blip>
          <a:stretch>
            <a:fillRect/>
          </a:stretch>
        </p:blipFill>
        <p:spPr>
          <a:xfrm>
            <a:off x="5555925" y="1153125"/>
            <a:ext cx="3561475" cy="26711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64"/>
          <p:cNvSpPr txBox="1">
            <a:spLocks noGrp="1"/>
          </p:cNvSpPr>
          <p:nvPr>
            <p:ph type="body" idx="1"/>
          </p:nvPr>
        </p:nvSpPr>
        <p:spPr>
          <a:xfrm>
            <a:off x="727650" y="1283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For Person Angle:</a:t>
            </a:r>
            <a:endParaRPr/>
          </a:p>
          <a:p>
            <a:pPr marL="0" lvl="0" indent="0" algn="l" rtl="0">
              <a:spcBef>
                <a:spcPts val="1200"/>
              </a:spcBef>
              <a:spcAft>
                <a:spcPts val="1200"/>
              </a:spcAft>
              <a:buNone/>
            </a:pPr>
            <a:endParaRPr/>
          </a:p>
        </p:txBody>
      </p:sp>
      <p:grpSp>
        <p:nvGrpSpPr>
          <p:cNvPr id="1599" name="Google Shape;1599;p64"/>
          <p:cNvGrpSpPr/>
          <p:nvPr/>
        </p:nvGrpSpPr>
        <p:grpSpPr>
          <a:xfrm>
            <a:off x="2574875" y="1451875"/>
            <a:ext cx="6218424" cy="2261900"/>
            <a:chOff x="2015050" y="2531675"/>
            <a:chExt cx="6218424" cy="2261900"/>
          </a:xfrm>
        </p:grpSpPr>
        <p:pic>
          <p:nvPicPr>
            <p:cNvPr id="1600" name="Google Shape;1600;p64"/>
            <p:cNvPicPr preferRelativeResize="0"/>
            <p:nvPr/>
          </p:nvPicPr>
          <p:blipFill>
            <a:blip r:embed="rId3">
              <a:alphaModFix/>
            </a:blip>
            <a:stretch>
              <a:fillRect/>
            </a:stretch>
          </p:blipFill>
          <p:spPr>
            <a:xfrm>
              <a:off x="2015050" y="2531675"/>
              <a:ext cx="6218424" cy="2004550"/>
            </a:xfrm>
            <a:prstGeom prst="rect">
              <a:avLst/>
            </a:prstGeom>
            <a:noFill/>
            <a:ln>
              <a:noFill/>
            </a:ln>
          </p:spPr>
        </p:pic>
        <p:sp>
          <p:nvSpPr>
            <p:cNvPr id="1601" name="Google Shape;1601;p64"/>
            <p:cNvSpPr txBox="1"/>
            <p:nvPr/>
          </p:nvSpPr>
          <p:spPr>
            <a:xfrm>
              <a:off x="4436288" y="4362475"/>
              <a:ext cx="2868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t>https://www.mouser.com/ProductDetail/DFRobot/SEN0386?qs=DRkmTr78QAS3VaTwMlAopw%3D%3D</a:t>
              </a:r>
              <a:endParaRPr sz="800"/>
            </a:p>
          </p:txBody>
        </p:sp>
      </p:grpSp>
      <p:sp>
        <p:nvSpPr>
          <p:cNvPr id="1602" name="Google Shape;1602;p64"/>
          <p:cNvSpPr/>
          <p:nvPr/>
        </p:nvSpPr>
        <p:spPr>
          <a:xfrm>
            <a:off x="4493225" y="2898825"/>
            <a:ext cx="3527700" cy="1869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64"/>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Angle Sensors</a:t>
            </a:r>
            <a:endParaRPr sz="2400"/>
          </a:p>
        </p:txBody>
      </p:sp>
      <p:sp>
        <p:nvSpPr>
          <p:cNvPr id="1604" name="Google Shape;1604;p6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52</a:t>
            </a:fld>
            <a:endParaRPr/>
          </a:p>
        </p:txBody>
      </p:sp>
      <p:sp>
        <p:nvSpPr>
          <p:cNvPr id="1605" name="Google Shape;1605;p64"/>
          <p:cNvSpPr/>
          <p:nvPr/>
        </p:nvSpPr>
        <p:spPr>
          <a:xfrm rot="1420326">
            <a:off x="1873508" y="2783191"/>
            <a:ext cx="414693" cy="202717"/>
          </a:xfrm>
          <a:prstGeom prst="rightArrow">
            <a:avLst>
              <a:gd name="adj1" fmla="val 50000"/>
              <a:gd name="adj2" fmla="val 50000"/>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64"/>
          <p:cNvSpPr/>
          <p:nvPr/>
        </p:nvSpPr>
        <p:spPr>
          <a:xfrm rot="-1420326" flipH="1">
            <a:off x="911083" y="2783191"/>
            <a:ext cx="414693" cy="202717"/>
          </a:xfrm>
          <a:prstGeom prst="rightArrow">
            <a:avLst>
              <a:gd name="adj1" fmla="val 50000"/>
              <a:gd name="adj2" fmla="val 50000"/>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07" name="Google Shape;1607;p64"/>
          <p:cNvPicPr preferRelativeResize="0"/>
          <p:nvPr/>
        </p:nvPicPr>
        <p:blipFill>
          <a:blip r:embed="rId4">
            <a:alphaModFix/>
          </a:blip>
          <a:stretch>
            <a:fillRect/>
          </a:stretch>
        </p:blipFill>
        <p:spPr>
          <a:xfrm>
            <a:off x="1388213" y="2325338"/>
            <a:ext cx="422850" cy="1892075"/>
          </a:xfrm>
          <a:prstGeom prst="rect">
            <a:avLst/>
          </a:prstGeom>
          <a:noFill/>
          <a:ln>
            <a:noFill/>
          </a:ln>
        </p:spPr>
      </p:pic>
      <p:pic>
        <p:nvPicPr>
          <p:cNvPr id="1608" name="Google Shape;1608;p64"/>
          <p:cNvPicPr preferRelativeResize="0"/>
          <p:nvPr/>
        </p:nvPicPr>
        <p:blipFill>
          <a:blip r:embed="rId4">
            <a:alphaModFix amt="50000"/>
          </a:blip>
          <a:stretch>
            <a:fillRect/>
          </a:stretch>
        </p:blipFill>
        <p:spPr>
          <a:xfrm rot="2280015">
            <a:off x="1869425" y="2451062"/>
            <a:ext cx="422850" cy="1892075"/>
          </a:xfrm>
          <a:prstGeom prst="rect">
            <a:avLst/>
          </a:prstGeom>
          <a:noFill/>
          <a:ln>
            <a:noFill/>
          </a:ln>
        </p:spPr>
      </p:pic>
      <p:pic>
        <p:nvPicPr>
          <p:cNvPr id="1609" name="Google Shape;1609;p64"/>
          <p:cNvPicPr preferRelativeResize="0"/>
          <p:nvPr/>
        </p:nvPicPr>
        <p:blipFill>
          <a:blip r:embed="rId4">
            <a:alphaModFix amt="50000"/>
          </a:blip>
          <a:stretch>
            <a:fillRect/>
          </a:stretch>
        </p:blipFill>
        <p:spPr>
          <a:xfrm rot="-2331106">
            <a:off x="907000" y="2451062"/>
            <a:ext cx="422850" cy="1892075"/>
          </a:xfrm>
          <a:prstGeom prst="rect">
            <a:avLst/>
          </a:prstGeom>
          <a:noFill/>
          <a:ln>
            <a:noFill/>
          </a:ln>
        </p:spPr>
      </p:pic>
      <p:sp>
        <p:nvSpPr>
          <p:cNvPr id="1610" name="Google Shape;1610;p64"/>
          <p:cNvSpPr/>
          <p:nvPr/>
        </p:nvSpPr>
        <p:spPr>
          <a:xfrm rot="3506679">
            <a:off x="1060643" y="3114220"/>
            <a:ext cx="129557" cy="111908"/>
          </a:xfrm>
          <a:prstGeom prst="roundRect">
            <a:avLst>
              <a:gd name="adj" fmla="val 1666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64"/>
          <p:cNvSpPr/>
          <p:nvPr/>
        </p:nvSpPr>
        <p:spPr>
          <a:xfrm rot="5400000">
            <a:off x="1664632" y="2995046"/>
            <a:ext cx="129600" cy="111900"/>
          </a:xfrm>
          <a:prstGeom prst="roundRect">
            <a:avLst>
              <a:gd name="adj" fmla="val 1666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4"/>
          <p:cNvSpPr/>
          <p:nvPr/>
        </p:nvSpPr>
        <p:spPr>
          <a:xfrm rot="8094374">
            <a:off x="2278280" y="3215401"/>
            <a:ext cx="129613" cy="112006"/>
          </a:xfrm>
          <a:prstGeom prst="roundRect">
            <a:avLst>
              <a:gd name="adj" fmla="val 1666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7" name="Google Shape;1617;p65"/>
          <p:cNvSpPr txBox="1">
            <a:spLocks noGrp="1"/>
          </p:cNvSpPr>
          <p:nvPr>
            <p:ph type="body" idx="1"/>
          </p:nvPr>
        </p:nvSpPr>
        <p:spPr>
          <a:xfrm>
            <a:off x="727650" y="138662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For Tether Angle:</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cxnSp>
        <p:nvCxnSpPr>
          <p:cNvPr id="1618" name="Google Shape;1618;p65"/>
          <p:cNvCxnSpPr/>
          <p:nvPr/>
        </p:nvCxnSpPr>
        <p:spPr>
          <a:xfrm>
            <a:off x="5152675" y="3082425"/>
            <a:ext cx="1472100" cy="0"/>
          </a:xfrm>
          <a:prstGeom prst="straightConnector1">
            <a:avLst/>
          </a:prstGeom>
          <a:noFill/>
          <a:ln w="9525" cap="flat" cmpd="sng">
            <a:solidFill>
              <a:schemeClr val="accent3"/>
            </a:solidFill>
            <a:prstDash val="solid"/>
            <a:round/>
            <a:headEnd type="none" w="med" len="med"/>
            <a:tailEnd type="none" w="med" len="med"/>
          </a:ln>
        </p:spPr>
      </p:cxnSp>
      <p:grpSp>
        <p:nvGrpSpPr>
          <p:cNvPr id="1619" name="Google Shape;1619;p65"/>
          <p:cNvGrpSpPr/>
          <p:nvPr/>
        </p:nvGrpSpPr>
        <p:grpSpPr>
          <a:xfrm>
            <a:off x="3280644" y="1592725"/>
            <a:ext cx="5135705" cy="2549325"/>
            <a:chOff x="2008350" y="2571750"/>
            <a:chExt cx="6143923" cy="2549325"/>
          </a:xfrm>
        </p:grpSpPr>
        <p:grpSp>
          <p:nvGrpSpPr>
            <p:cNvPr id="1620" name="Google Shape;1620;p65"/>
            <p:cNvGrpSpPr/>
            <p:nvPr/>
          </p:nvGrpSpPr>
          <p:grpSpPr>
            <a:xfrm>
              <a:off x="2008350" y="2571750"/>
              <a:ext cx="6143923" cy="2549325"/>
              <a:chOff x="2008350" y="2571750"/>
              <a:chExt cx="6143923" cy="2549325"/>
            </a:xfrm>
          </p:grpSpPr>
          <p:pic>
            <p:nvPicPr>
              <p:cNvPr id="1621" name="Google Shape;1621;p65"/>
              <p:cNvPicPr preferRelativeResize="0"/>
              <p:nvPr/>
            </p:nvPicPr>
            <p:blipFill>
              <a:blip r:embed="rId3">
                <a:alphaModFix/>
              </a:blip>
              <a:stretch>
                <a:fillRect/>
              </a:stretch>
            </p:blipFill>
            <p:spPr>
              <a:xfrm>
                <a:off x="2008350" y="2571750"/>
                <a:ext cx="3043650" cy="2102474"/>
              </a:xfrm>
              <a:prstGeom prst="rect">
                <a:avLst/>
              </a:prstGeom>
              <a:noFill/>
              <a:ln>
                <a:noFill/>
              </a:ln>
            </p:spPr>
          </p:pic>
          <p:pic>
            <p:nvPicPr>
              <p:cNvPr id="1622" name="Google Shape;1622;p65"/>
              <p:cNvPicPr preferRelativeResize="0"/>
              <p:nvPr/>
            </p:nvPicPr>
            <p:blipFill>
              <a:blip r:embed="rId4">
                <a:alphaModFix/>
              </a:blip>
              <a:stretch>
                <a:fillRect/>
              </a:stretch>
            </p:blipFill>
            <p:spPr>
              <a:xfrm>
                <a:off x="4989399" y="2571750"/>
                <a:ext cx="3162875" cy="2549325"/>
              </a:xfrm>
              <a:prstGeom prst="rect">
                <a:avLst/>
              </a:prstGeom>
              <a:noFill/>
              <a:ln>
                <a:noFill/>
              </a:ln>
            </p:spPr>
          </p:pic>
        </p:grpSp>
        <p:sp>
          <p:nvSpPr>
            <p:cNvPr id="1623" name="Google Shape;1623;p65"/>
            <p:cNvSpPr txBox="1"/>
            <p:nvPr/>
          </p:nvSpPr>
          <p:spPr>
            <a:xfrm>
              <a:off x="2008358" y="4683426"/>
              <a:ext cx="3079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https://www.bendlabs.com/two_axis_datasheet.pdf</a:t>
              </a:r>
              <a:endParaRPr sz="800"/>
            </a:p>
          </p:txBody>
        </p:sp>
      </p:grpSp>
      <p:sp>
        <p:nvSpPr>
          <p:cNvPr id="1624" name="Google Shape;1624;p65"/>
          <p:cNvSpPr/>
          <p:nvPr/>
        </p:nvSpPr>
        <p:spPr>
          <a:xfrm>
            <a:off x="5876250" y="1932250"/>
            <a:ext cx="1472100" cy="1869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5"/>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Angle Sensors</a:t>
            </a:r>
            <a:endParaRPr sz="2400"/>
          </a:p>
        </p:txBody>
      </p:sp>
      <p:sp>
        <p:nvSpPr>
          <p:cNvPr id="1626" name="Google Shape;1626;p6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53</a:t>
            </a:fld>
            <a:endParaRPr/>
          </a:p>
        </p:txBody>
      </p:sp>
      <p:sp>
        <p:nvSpPr>
          <p:cNvPr id="1627" name="Google Shape;1627;p65"/>
          <p:cNvSpPr/>
          <p:nvPr/>
        </p:nvSpPr>
        <p:spPr>
          <a:xfrm>
            <a:off x="241400" y="3852096"/>
            <a:ext cx="2348703" cy="665014"/>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chemeClr val="dk2"/>
            </a:solidFill>
            <a:prstDash val="solid"/>
            <a:round/>
            <a:headEnd type="none" w="med" len="med"/>
            <a:tailEnd type="none" w="med" len="med"/>
          </a:ln>
        </p:spPr>
      </p:sp>
      <p:sp>
        <p:nvSpPr>
          <p:cNvPr id="1628" name="Google Shape;1628;p65"/>
          <p:cNvSpPr/>
          <p:nvPr/>
        </p:nvSpPr>
        <p:spPr>
          <a:xfrm>
            <a:off x="468945" y="3983516"/>
            <a:ext cx="1893627" cy="61742"/>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chemeClr val="dk2"/>
            </a:solidFill>
            <a:prstDash val="solid"/>
            <a:round/>
            <a:headEnd type="none" w="med" len="med"/>
            <a:tailEnd type="none" w="med" len="med"/>
          </a:ln>
        </p:spPr>
      </p:sp>
      <p:sp>
        <p:nvSpPr>
          <p:cNvPr id="1629" name="Google Shape;1629;p65"/>
          <p:cNvSpPr/>
          <p:nvPr/>
        </p:nvSpPr>
        <p:spPr>
          <a:xfrm>
            <a:off x="1122835" y="3859030"/>
            <a:ext cx="722400" cy="2370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30" name="Google Shape;1630;p65"/>
          <p:cNvCxnSpPr/>
          <p:nvPr/>
        </p:nvCxnSpPr>
        <p:spPr>
          <a:xfrm rot="10800000" flipH="1">
            <a:off x="1679363" y="3261266"/>
            <a:ext cx="489600" cy="599700"/>
          </a:xfrm>
          <a:prstGeom prst="straightConnector1">
            <a:avLst/>
          </a:prstGeom>
          <a:noFill/>
          <a:ln w="9525" cap="flat" cmpd="sng">
            <a:solidFill>
              <a:schemeClr val="dk2"/>
            </a:solidFill>
            <a:prstDash val="solid"/>
            <a:round/>
            <a:headEnd type="none" w="med" len="med"/>
            <a:tailEnd type="none" w="med" len="med"/>
          </a:ln>
        </p:spPr>
      </p:cxnSp>
      <p:sp>
        <p:nvSpPr>
          <p:cNvPr id="1631" name="Google Shape;1631;p65"/>
          <p:cNvSpPr/>
          <p:nvPr/>
        </p:nvSpPr>
        <p:spPr>
          <a:xfrm>
            <a:off x="1569740" y="3693209"/>
            <a:ext cx="232756" cy="158077"/>
          </a:xfrm>
          <a:custGeom>
            <a:avLst/>
            <a:gdLst/>
            <a:ahLst/>
            <a:cxnLst/>
            <a:rect l="l" t="t" r="r" b="b"/>
            <a:pathLst>
              <a:path w="5041" h="3625" extrusionOk="0">
                <a:moveTo>
                  <a:pt x="0" y="3625"/>
                </a:moveTo>
                <a:lnTo>
                  <a:pt x="2549" y="3625"/>
                </a:lnTo>
                <a:lnTo>
                  <a:pt x="4815" y="680"/>
                </a:lnTo>
                <a:lnTo>
                  <a:pt x="5041" y="0"/>
                </a:lnTo>
              </a:path>
            </a:pathLst>
          </a:custGeom>
          <a:noFill/>
          <a:ln w="38100" cap="flat" cmpd="sng">
            <a:solidFill>
              <a:srgbClr val="FF00FF"/>
            </a:solidFill>
            <a:prstDash val="solid"/>
            <a:round/>
            <a:headEnd type="none" w="med" len="med"/>
            <a:tailEnd type="none" w="med" len="med"/>
          </a:ln>
        </p:spPr>
      </p:sp>
      <p:sp>
        <p:nvSpPr>
          <p:cNvPr id="1632" name="Google Shape;1632;p65"/>
          <p:cNvSpPr txBox="1"/>
          <p:nvPr/>
        </p:nvSpPr>
        <p:spPr>
          <a:xfrm>
            <a:off x="573675" y="2033638"/>
            <a:ext cx="15906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Lato"/>
                <a:ea typeface="Lato"/>
                <a:cs typeface="Lato"/>
                <a:sym typeface="Lato"/>
              </a:rPr>
              <a:t>Sliding Load System:</a:t>
            </a: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r>
              <a:rPr lang="en" sz="1200">
                <a:highlight>
                  <a:srgbClr val="F1C232"/>
                </a:highlight>
                <a:latin typeface="Lato"/>
                <a:ea typeface="Lato"/>
                <a:cs typeface="Lato"/>
                <a:sym typeface="Lato"/>
              </a:rPr>
              <a:t>Screw Drive Linear Actuator</a:t>
            </a:r>
            <a:endParaRPr sz="1200">
              <a:highlight>
                <a:schemeClr val="accent2"/>
              </a:highlight>
              <a:latin typeface="Lato"/>
              <a:ea typeface="Lato"/>
              <a:cs typeface="Lato"/>
              <a:sym typeface="Lato"/>
            </a:endParaRPr>
          </a:p>
          <a:p>
            <a:pPr marL="0" lvl="0" indent="0" algn="l" rtl="0">
              <a:spcBef>
                <a:spcPts val="0"/>
              </a:spcBef>
              <a:spcAft>
                <a:spcPts val="0"/>
              </a:spcAft>
              <a:buNone/>
            </a:pPr>
            <a:r>
              <a:rPr lang="en" sz="1200">
                <a:highlight>
                  <a:srgbClr val="FF00FF"/>
                </a:highlight>
                <a:latin typeface="Lato"/>
                <a:ea typeface="Lato"/>
                <a:cs typeface="Lato"/>
                <a:sym typeface="Lato"/>
              </a:rPr>
              <a:t>Angle Sensor</a:t>
            </a:r>
            <a:endParaRPr sz="1200">
              <a:highlight>
                <a:srgbClr val="FF00FF"/>
              </a:highlight>
              <a:latin typeface="Lato"/>
              <a:ea typeface="Lato"/>
              <a:cs typeface="Lato"/>
              <a:sym typeface="Lato"/>
            </a:endParaRPr>
          </a:p>
        </p:txBody>
      </p:sp>
      <p:cxnSp>
        <p:nvCxnSpPr>
          <p:cNvPr id="1633" name="Google Shape;1633;p65"/>
          <p:cNvCxnSpPr/>
          <p:nvPr/>
        </p:nvCxnSpPr>
        <p:spPr>
          <a:xfrm flipH="1">
            <a:off x="2264722" y="3985304"/>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634" name="Google Shape;1634;p65"/>
          <p:cNvCxnSpPr/>
          <p:nvPr/>
        </p:nvCxnSpPr>
        <p:spPr>
          <a:xfrm flipH="1">
            <a:off x="2192604" y="3985304"/>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635" name="Google Shape;1635;p65"/>
          <p:cNvCxnSpPr/>
          <p:nvPr/>
        </p:nvCxnSpPr>
        <p:spPr>
          <a:xfrm flipH="1">
            <a:off x="2108598" y="3985304"/>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636" name="Google Shape;1636;p65"/>
          <p:cNvCxnSpPr/>
          <p:nvPr/>
        </p:nvCxnSpPr>
        <p:spPr>
          <a:xfrm flipH="1">
            <a:off x="2039723" y="3985318"/>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637" name="Google Shape;1637;p65"/>
          <p:cNvCxnSpPr/>
          <p:nvPr/>
        </p:nvCxnSpPr>
        <p:spPr>
          <a:xfrm flipH="1">
            <a:off x="1970849" y="3985318"/>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638" name="Google Shape;1638;p65"/>
          <p:cNvCxnSpPr/>
          <p:nvPr/>
        </p:nvCxnSpPr>
        <p:spPr>
          <a:xfrm flipH="1">
            <a:off x="1901974" y="3985318"/>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639" name="Google Shape;1639;p65"/>
          <p:cNvCxnSpPr/>
          <p:nvPr/>
        </p:nvCxnSpPr>
        <p:spPr>
          <a:xfrm flipH="1">
            <a:off x="819916" y="3985304"/>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640" name="Google Shape;1640;p65"/>
          <p:cNvCxnSpPr/>
          <p:nvPr/>
        </p:nvCxnSpPr>
        <p:spPr>
          <a:xfrm flipH="1">
            <a:off x="735910" y="3985304"/>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641" name="Google Shape;1641;p65"/>
          <p:cNvCxnSpPr/>
          <p:nvPr/>
        </p:nvCxnSpPr>
        <p:spPr>
          <a:xfrm flipH="1">
            <a:off x="667035" y="3985318"/>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642" name="Google Shape;1642;p65"/>
          <p:cNvCxnSpPr/>
          <p:nvPr/>
        </p:nvCxnSpPr>
        <p:spPr>
          <a:xfrm flipH="1">
            <a:off x="598161" y="3985318"/>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643" name="Google Shape;1643;p65"/>
          <p:cNvCxnSpPr/>
          <p:nvPr/>
        </p:nvCxnSpPr>
        <p:spPr>
          <a:xfrm flipH="1">
            <a:off x="529286" y="3985318"/>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644" name="Google Shape;1644;p65"/>
          <p:cNvCxnSpPr/>
          <p:nvPr/>
        </p:nvCxnSpPr>
        <p:spPr>
          <a:xfrm flipH="1">
            <a:off x="894901" y="3985290"/>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645" name="Google Shape;1645;p65"/>
          <p:cNvCxnSpPr/>
          <p:nvPr/>
        </p:nvCxnSpPr>
        <p:spPr>
          <a:xfrm flipH="1">
            <a:off x="971342" y="3985333"/>
            <a:ext cx="44400" cy="58200"/>
          </a:xfrm>
          <a:prstGeom prst="straightConnector1">
            <a:avLst/>
          </a:prstGeom>
          <a:noFill/>
          <a:ln w="9525" cap="flat" cmpd="sng">
            <a:solidFill>
              <a:schemeClr val="dk2"/>
            </a:solidFill>
            <a:prstDash val="solid"/>
            <a:round/>
            <a:headEnd type="none" w="med" len="med"/>
            <a:tailEnd type="none" w="med" len="med"/>
          </a:ln>
        </p:spPr>
      </p:cxnSp>
      <p:cxnSp>
        <p:nvCxnSpPr>
          <p:cNvPr id="1646" name="Google Shape;1646;p65"/>
          <p:cNvCxnSpPr/>
          <p:nvPr/>
        </p:nvCxnSpPr>
        <p:spPr>
          <a:xfrm flipH="1">
            <a:off x="1041657" y="3985333"/>
            <a:ext cx="44400" cy="58200"/>
          </a:xfrm>
          <a:prstGeom prst="straightConnector1">
            <a:avLst/>
          </a:prstGeom>
          <a:noFill/>
          <a:ln w="9525" cap="flat" cmpd="sng">
            <a:solidFill>
              <a:schemeClr val="dk2"/>
            </a:solidFill>
            <a:prstDash val="solid"/>
            <a:round/>
            <a:headEnd type="none" w="med" len="med"/>
            <a:tailEnd type="none" w="med" len="med"/>
          </a:ln>
        </p:spPr>
      </p:cxnSp>
      <p:sp>
        <p:nvSpPr>
          <p:cNvPr id="1647" name="Google Shape;1647;p65"/>
          <p:cNvSpPr/>
          <p:nvPr/>
        </p:nvSpPr>
        <p:spPr>
          <a:xfrm>
            <a:off x="1441325" y="3488825"/>
            <a:ext cx="489600" cy="494700"/>
          </a:xfrm>
          <a:prstGeom prst="ellipse">
            <a:avLst/>
          </a:prstGeom>
          <a:noFill/>
          <a:ln w="3810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51"/>
        <p:cNvGrpSpPr/>
        <p:nvPr/>
      </p:nvGrpSpPr>
      <p:grpSpPr>
        <a:xfrm>
          <a:off x="0" y="0"/>
          <a:ext cx="0" cy="0"/>
          <a:chOff x="0" y="0"/>
          <a:chExt cx="0" cy="0"/>
        </a:xfrm>
      </p:grpSpPr>
      <p:sp>
        <p:nvSpPr>
          <p:cNvPr id="1652" name="Google Shape;1652;p66"/>
          <p:cNvSpPr txBox="1">
            <a:spLocks noGrp="1"/>
          </p:cNvSpPr>
          <p:nvPr>
            <p:ph type="title"/>
          </p:nvPr>
        </p:nvSpPr>
        <p:spPr>
          <a:xfrm>
            <a:off x="729450" y="5921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Actuation</a:t>
            </a:r>
            <a:endParaRPr/>
          </a:p>
        </p:txBody>
      </p:sp>
      <p:pic>
        <p:nvPicPr>
          <p:cNvPr id="1653" name="Google Shape;1653;p66"/>
          <p:cNvPicPr preferRelativeResize="0"/>
          <p:nvPr/>
        </p:nvPicPr>
        <p:blipFill>
          <a:blip r:embed="rId3">
            <a:alphaModFix/>
          </a:blip>
          <a:stretch>
            <a:fillRect/>
          </a:stretch>
        </p:blipFill>
        <p:spPr>
          <a:xfrm>
            <a:off x="124125" y="2121550"/>
            <a:ext cx="4679135" cy="2507200"/>
          </a:xfrm>
          <a:prstGeom prst="rect">
            <a:avLst/>
          </a:prstGeom>
          <a:noFill/>
          <a:ln>
            <a:noFill/>
          </a:ln>
        </p:spPr>
      </p:pic>
      <p:pic>
        <p:nvPicPr>
          <p:cNvPr id="1654" name="Google Shape;1654;p66"/>
          <p:cNvPicPr preferRelativeResize="0"/>
          <p:nvPr/>
        </p:nvPicPr>
        <p:blipFill>
          <a:blip r:embed="rId4">
            <a:alphaModFix amt="28000"/>
          </a:blip>
          <a:stretch>
            <a:fillRect/>
          </a:stretch>
        </p:blipFill>
        <p:spPr>
          <a:xfrm rot="1402387" flipH="1">
            <a:off x="6476994" y="1763448"/>
            <a:ext cx="1005915" cy="2296605"/>
          </a:xfrm>
          <a:prstGeom prst="rect">
            <a:avLst/>
          </a:prstGeom>
          <a:noFill/>
          <a:ln>
            <a:noFill/>
          </a:ln>
        </p:spPr>
      </p:pic>
      <p:sp>
        <p:nvSpPr>
          <p:cNvPr id="1655" name="Google Shape;1655;p66"/>
          <p:cNvSpPr/>
          <p:nvPr/>
        </p:nvSpPr>
        <p:spPr>
          <a:xfrm>
            <a:off x="6912450" y="2732800"/>
            <a:ext cx="378300" cy="11247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6"/>
          <p:cNvSpPr/>
          <p:nvPr/>
        </p:nvSpPr>
        <p:spPr>
          <a:xfrm rot="10794261">
            <a:off x="5507998" y="3869202"/>
            <a:ext cx="2875504" cy="154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6"/>
          <p:cNvSpPr txBox="1"/>
          <p:nvPr/>
        </p:nvSpPr>
        <p:spPr>
          <a:xfrm>
            <a:off x="6261636" y="3776663"/>
            <a:ext cx="1634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latin typeface="Lato"/>
                <a:ea typeface="Lato"/>
                <a:cs typeface="Lato"/>
                <a:sym typeface="Lato"/>
              </a:rPr>
              <a:t>Support Surface</a:t>
            </a:r>
            <a:endParaRPr sz="1100">
              <a:solidFill>
                <a:schemeClr val="lt1"/>
              </a:solidFill>
              <a:latin typeface="Lato"/>
              <a:ea typeface="Lato"/>
              <a:cs typeface="Lato"/>
              <a:sym typeface="Lato"/>
            </a:endParaRPr>
          </a:p>
        </p:txBody>
      </p:sp>
      <p:sp>
        <p:nvSpPr>
          <p:cNvPr id="1658" name="Google Shape;1658;p66"/>
          <p:cNvSpPr/>
          <p:nvPr/>
        </p:nvSpPr>
        <p:spPr>
          <a:xfrm rot="1231035">
            <a:off x="6953650" y="2619053"/>
            <a:ext cx="362921" cy="109832"/>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66"/>
          <p:cNvSpPr txBox="1"/>
          <p:nvPr/>
        </p:nvSpPr>
        <p:spPr>
          <a:xfrm rot="1231888">
            <a:off x="6863102" y="2520035"/>
            <a:ext cx="573104" cy="3078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Lato"/>
                <a:ea typeface="Lato"/>
                <a:cs typeface="Lato"/>
                <a:sym typeface="Lato"/>
              </a:rPr>
              <a:t>Harness</a:t>
            </a:r>
            <a:endParaRPr sz="800">
              <a:solidFill>
                <a:schemeClr val="lt1"/>
              </a:solidFill>
              <a:latin typeface="Lato"/>
              <a:ea typeface="Lato"/>
              <a:cs typeface="Lato"/>
              <a:sym typeface="Lato"/>
            </a:endParaRPr>
          </a:p>
        </p:txBody>
      </p:sp>
      <p:cxnSp>
        <p:nvCxnSpPr>
          <p:cNvPr id="1660" name="Google Shape;1660;p66"/>
          <p:cNvCxnSpPr/>
          <p:nvPr/>
        </p:nvCxnSpPr>
        <p:spPr>
          <a:xfrm>
            <a:off x="7304725" y="2728925"/>
            <a:ext cx="1645800" cy="1209600"/>
          </a:xfrm>
          <a:prstGeom prst="straightConnector1">
            <a:avLst/>
          </a:prstGeom>
          <a:noFill/>
          <a:ln w="9525" cap="flat" cmpd="sng">
            <a:solidFill>
              <a:schemeClr val="dk2"/>
            </a:solidFill>
            <a:prstDash val="solid"/>
            <a:round/>
            <a:headEnd type="none" w="med" len="med"/>
            <a:tailEnd type="none" w="med" len="med"/>
          </a:ln>
        </p:spPr>
      </p:cxnSp>
      <p:cxnSp>
        <p:nvCxnSpPr>
          <p:cNvPr id="1661" name="Google Shape;1661;p66"/>
          <p:cNvCxnSpPr/>
          <p:nvPr/>
        </p:nvCxnSpPr>
        <p:spPr>
          <a:xfrm flipH="1">
            <a:off x="5306500" y="2647950"/>
            <a:ext cx="1645800" cy="1206900"/>
          </a:xfrm>
          <a:prstGeom prst="straightConnector1">
            <a:avLst/>
          </a:prstGeom>
          <a:noFill/>
          <a:ln w="9525" cap="flat" cmpd="sng">
            <a:solidFill>
              <a:schemeClr val="dk2"/>
            </a:solidFill>
            <a:prstDash val="solid"/>
            <a:round/>
            <a:headEnd type="none" w="med" len="med"/>
            <a:tailEnd type="none" w="med" len="med"/>
          </a:ln>
        </p:spPr>
      </p:cxnSp>
      <p:sp>
        <p:nvSpPr>
          <p:cNvPr id="1662" name="Google Shape;1662;p66"/>
          <p:cNvSpPr/>
          <p:nvPr/>
        </p:nvSpPr>
        <p:spPr>
          <a:xfrm>
            <a:off x="4888575" y="3860475"/>
            <a:ext cx="619500" cy="7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6"/>
          <p:cNvSpPr/>
          <p:nvPr/>
        </p:nvSpPr>
        <p:spPr>
          <a:xfrm>
            <a:off x="8389550" y="3860475"/>
            <a:ext cx="561000" cy="7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64" name="Google Shape;1664;p66"/>
          <p:cNvCxnSpPr/>
          <p:nvPr/>
        </p:nvCxnSpPr>
        <p:spPr>
          <a:xfrm rot="10800000">
            <a:off x="5327800" y="4007050"/>
            <a:ext cx="11100" cy="417600"/>
          </a:xfrm>
          <a:prstGeom prst="straightConnector1">
            <a:avLst/>
          </a:prstGeom>
          <a:noFill/>
          <a:ln w="9525" cap="flat" cmpd="sng">
            <a:solidFill>
              <a:srgbClr val="FF0000"/>
            </a:solidFill>
            <a:prstDash val="solid"/>
            <a:round/>
            <a:headEnd type="none" w="med" len="med"/>
            <a:tailEnd type="triangle" w="med" len="med"/>
          </a:ln>
        </p:spPr>
      </p:cxnSp>
      <p:cxnSp>
        <p:nvCxnSpPr>
          <p:cNvPr id="1665" name="Google Shape;1665;p66"/>
          <p:cNvCxnSpPr/>
          <p:nvPr/>
        </p:nvCxnSpPr>
        <p:spPr>
          <a:xfrm rot="10800000">
            <a:off x="8911075" y="4014525"/>
            <a:ext cx="4500" cy="415800"/>
          </a:xfrm>
          <a:prstGeom prst="straightConnector1">
            <a:avLst/>
          </a:prstGeom>
          <a:noFill/>
          <a:ln w="9525" cap="flat" cmpd="sng">
            <a:solidFill>
              <a:srgbClr val="FF0000"/>
            </a:solidFill>
            <a:prstDash val="solid"/>
            <a:round/>
            <a:headEnd type="none" w="med" len="med"/>
            <a:tailEnd type="triangle" w="med" len="med"/>
          </a:ln>
        </p:spPr>
      </p:cxnSp>
      <p:cxnSp>
        <p:nvCxnSpPr>
          <p:cNvPr id="1666" name="Google Shape;1666;p66"/>
          <p:cNvCxnSpPr/>
          <p:nvPr/>
        </p:nvCxnSpPr>
        <p:spPr>
          <a:xfrm rot="10800000" flipH="1">
            <a:off x="5347400" y="4413900"/>
            <a:ext cx="1580100" cy="5100"/>
          </a:xfrm>
          <a:prstGeom prst="straightConnector1">
            <a:avLst/>
          </a:prstGeom>
          <a:noFill/>
          <a:ln w="9525" cap="flat" cmpd="sng">
            <a:solidFill>
              <a:srgbClr val="FF0000"/>
            </a:solidFill>
            <a:prstDash val="solid"/>
            <a:round/>
            <a:headEnd type="none" w="med" len="med"/>
            <a:tailEnd type="none" w="med" len="med"/>
          </a:ln>
        </p:spPr>
      </p:cxnSp>
      <p:cxnSp>
        <p:nvCxnSpPr>
          <p:cNvPr id="1667" name="Google Shape;1667;p66"/>
          <p:cNvCxnSpPr/>
          <p:nvPr/>
        </p:nvCxnSpPr>
        <p:spPr>
          <a:xfrm>
            <a:off x="7491775" y="4420550"/>
            <a:ext cx="1418100" cy="6900"/>
          </a:xfrm>
          <a:prstGeom prst="straightConnector1">
            <a:avLst/>
          </a:prstGeom>
          <a:noFill/>
          <a:ln w="9525" cap="flat" cmpd="sng">
            <a:solidFill>
              <a:srgbClr val="FF0000"/>
            </a:solidFill>
            <a:prstDash val="solid"/>
            <a:round/>
            <a:headEnd type="none" w="med" len="med"/>
            <a:tailEnd type="none" w="med" len="med"/>
          </a:ln>
        </p:spPr>
      </p:cxnSp>
      <p:sp>
        <p:nvSpPr>
          <p:cNvPr id="1668" name="Google Shape;1668;p66"/>
          <p:cNvSpPr txBox="1"/>
          <p:nvPr/>
        </p:nvSpPr>
        <p:spPr>
          <a:xfrm>
            <a:off x="6757150" y="4205925"/>
            <a:ext cx="965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Linear Actuators</a:t>
            </a:r>
            <a:endParaRPr sz="1100">
              <a:latin typeface="Lato"/>
              <a:ea typeface="Lato"/>
              <a:cs typeface="Lato"/>
              <a:sym typeface="Lato"/>
            </a:endParaRPr>
          </a:p>
        </p:txBody>
      </p:sp>
      <p:cxnSp>
        <p:nvCxnSpPr>
          <p:cNvPr id="1669" name="Google Shape;1669;p66"/>
          <p:cNvCxnSpPr/>
          <p:nvPr/>
        </p:nvCxnSpPr>
        <p:spPr>
          <a:xfrm flipH="1">
            <a:off x="5963900" y="3060025"/>
            <a:ext cx="436800" cy="315300"/>
          </a:xfrm>
          <a:prstGeom prst="straightConnector1">
            <a:avLst/>
          </a:prstGeom>
          <a:noFill/>
          <a:ln w="9525" cap="flat" cmpd="sng">
            <a:solidFill>
              <a:schemeClr val="dk2"/>
            </a:solidFill>
            <a:prstDash val="solid"/>
            <a:round/>
            <a:headEnd type="none" w="med" len="med"/>
            <a:tailEnd type="triangle" w="med" len="med"/>
          </a:ln>
        </p:spPr>
      </p:cxnSp>
      <p:cxnSp>
        <p:nvCxnSpPr>
          <p:cNvPr id="1670" name="Google Shape;1670;p66"/>
          <p:cNvCxnSpPr/>
          <p:nvPr/>
        </p:nvCxnSpPr>
        <p:spPr>
          <a:xfrm>
            <a:off x="7726000" y="3038800"/>
            <a:ext cx="479100" cy="348900"/>
          </a:xfrm>
          <a:prstGeom prst="straightConnector1">
            <a:avLst/>
          </a:prstGeom>
          <a:noFill/>
          <a:ln w="9525" cap="flat" cmpd="sng">
            <a:solidFill>
              <a:schemeClr val="dk2"/>
            </a:solidFill>
            <a:prstDash val="solid"/>
            <a:round/>
            <a:headEnd type="none" w="med" len="med"/>
            <a:tailEnd type="triangle" w="med" len="med"/>
          </a:ln>
        </p:spPr>
      </p:cxnSp>
      <p:sp>
        <p:nvSpPr>
          <p:cNvPr id="1671" name="Google Shape;1671;p66"/>
          <p:cNvSpPr txBox="1"/>
          <p:nvPr/>
        </p:nvSpPr>
        <p:spPr>
          <a:xfrm>
            <a:off x="5901800" y="2877025"/>
            <a:ext cx="561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1</a:t>
            </a:r>
            <a:endParaRPr sz="1300" baseline="-25000">
              <a:latin typeface="Lato"/>
              <a:ea typeface="Lato"/>
              <a:cs typeface="Lato"/>
              <a:sym typeface="Lato"/>
            </a:endParaRPr>
          </a:p>
        </p:txBody>
      </p:sp>
      <p:sp>
        <p:nvSpPr>
          <p:cNvPr id="1672" name="Google Shape;1672;p66"/>
          <p:cNvSpPr txBox="1"/>
          <p:nvPr/>
        </p:nvSpPr>
        <p:spPr>
          <a:xfrm>
            <a:off x="7897200" y="2877025"/>
            <a:ext cx="561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F</a:t>
            </a:r>
            <a:r>
              <a:rPr lang="en" sz="1300" baseline="-25000">
                <a:latin typeface="Lato"/>
                <a:ea typeface="Lato"/>
                <a:cs typeface="Lato"/>
                <a:sym typeface="Lato"/>
              </a:rPr>
              <a:t>2</a:t>
            </a:r>
            <a:endParaRPr sz="1300" baseline="-25000">
              <a:latin typeface="Lato"/>
              <a:ea typeface="Lato"/>
              <a:cs typeface="Lato"/>
              <a:sym typeface="Lato"/>
            </a:endParaRPr>
          </a:p>
        </p:txBody>
      </p:sp>
      <p:cxnSp>
        <p:nvCxnSpPr>
          <p:cNvPr id="1673" name="Google Shape;1673;p66"/>
          <p:cNvCxnSpPr/>
          <p:nvPr/>
        </p:nvCxnSpPr>
        <p:spPr>
          <a:xfrm>
            <a:off x="7976900" y="1834200"/>
            <a:ext cx="7800" cy="627300"/>
          </a:xfrm>
          <a:prstGeom prst="straightConnector1">
            <a:avLst/>
          </a:prstGeom>
          <a:noFill/>
          <a:ln w="9525" cap="flat" cmpd="sng">
            <a:solidFill>
              <a:srgbClr val="FF0000"/>
            </a:solidFill>
            <a:prstDash val="solid"/>
            <a:round/>
            <a:headEnd type="none" w="med" len="med"/>
            <a:tailEnd type="triangle" w="med" len="med"/>
          </a:ln>
        </p:spPr>
      </p:cxnSp>
      <p:sp>
        <p:nvSpPr>
          <p:cNvPr id="1674" name="Google Shape;1674;p66"/>
          <p:cNvSpPr txBox="1"/>
          <p:nvPr/>
        </p:nvSpPr>
        <p:spPr>
          <a:xfrm>
            <a:off x="7940588" y="1856100"/>
            <a:ext cx="1095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Simulated  Gravity</a:t>
            </a:r>
            <a:endParaRPr sz="800">
              <a:latin typeface="Lato"/>
              <a:ea typeface="Lato"/>
              <a:cs typeface="Lato"/>
              <a:sym typeface="Lato"/>
            </a:endParaRPr>
          </a:p>
        </p:txBody>
      </p:sp>
      <p:sp>
        <p:nvSpPr>
          <p:cNvPr id="1675" name="Google Shape;1675;p66"/>
          <p:cNvSpPr/>
          <p:nvPr/>
        </p:nvSpPr>
        <p:spPr>
          <a:xfrm>
            <a:off x="8698775" y="1345950"/>
            <a:ext cx="117900" cy="117900"/>
          </a:xfrm>
          <a:prstGeom prst="flowChartSummingJunction">
            <a:avLst/>
          </a:prstGeom>
          <a:solidFill>
            <a:schemeClr val="lt1"/>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66"/>
          <p:cNvSpPr txBox="1"/>
          <p:nvPr/>
        </p:nvSpPr>
        <p:spPr>
          <a:xfrm>
            <a:off x="7963448" y="1296700"/>
            <a:ext cx="887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Earth  Gravity</a:t>
            </a:r>
            <a:endParaRPr sz="800">
              <a:latin typeface="Lato"/>
              <a:ea typeface="Lato"/>
              <a:cs typeface="Lato"/>
              <a:sym typeface="Lato"/>
            </a:endParaRPr>
          </a:p>
        </p:txBody>
      </p:sp>
      <p:cxnSp>
        <p:nvCxnSpPr>
          <p:cNvPr id="1677" name="Google Shape;1677;p66"/>
          <p:cNvCxnSpPr/>
          <p:nvPr/>
        </p:nvCxnSpPr>
        <p:spPr>
          <a:xfrm>
            <a:off x="7095653" y="2741917"/>
            <a:ext cx="14400" cy="751500"/>
          </a:xfrm>
          <a:prstGeom prst="straightConnector1">
            <a:avLst/>
          </a:prstGeom>
          <a:noFill/>
          <a:ln w="19050" cap="flat" cmpd="sng">
            <a:solidFill>
              <a:srgbClr val="FF0000"/>
            </a:solidFill>
            <a:prstDash val="solid"/>
            <a:round/>
            <a:headEnd type="none" w="med" len="med"/>
            <a:tailEnd type="triangle" w="med" len="med"/>
          </a:ln>
        </p:spPr>
      </p:cxnSp>
      <p:sp>
        <p:nvSpPr>
          <p:cNvPr id="1678" name="Google Shape;1678;p66"/>
          <p:cNvSpPr txBox="1"/>
          <p:nvPr/>
        </p:nvSpPr>
        <p:spPr>
          <a:xfrm>
            <a:off x="7173375" y="3267075"/>
            <a:ext cx="2554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FF0000"/>
                </a:solidFill>
                <a:latin typeface="Lato"/>
                <a:ea typeface="Lato"/>
                <a:cs typeface="Lato"/>
                <a:sym typeface="Lato"/>
              </a:rPr>
              <a:t>F</a:t>
            </a:r>
            <a:r>
              <a:rPr lang="en" sz="1300" baseline="-25000">
                <a:solidFill>
                  <a:srgbClr val="FF0000"/>
                </a:solidFill>
                <a:latin typeface="Lato"/>
                <a:ea typeface="Lato"/>
                <a:cs typeface="Lato"/>
                <a:sym typeface="Lato"/>
              </a:rPr>
              <a:t>net</a:t>
            </a:r>
            <a:r>
              <a:rPr lang="en" sz="1300">
                <a:solidFill>
                  <a:srgbClr val="FF0000"/>
                </a:solidFill>
                <a:latin typeface="Lato"/>
                <a:ea typeface="Lato"/>
                <a:cs typeface="Lato"/>
                <a:sym typeface="Lato"/>
              </a:rPr>
              <a:t>= F</a:t>
            </a:r>
            <a:r>
              <a:rPr lang="en" sz="1300" baseline="-25000">
                <a:solidFill>
                  <a:srgbClr val="FF0000"/>
                </a:solidFill>
                <a:latin typeface="Lato"/>
                <a:ea typeface="Lato"/>
                <a:cs typeface="Lato"/>
                <a:sym typeface="Lato"/>
              </a:rPr>
              <a:t>1</a:t>
            </a:r>
            <a:r>
              <a:rPr lang="en" sz="1300">
                <a:solidFill>
                  <a:srgbClr val="FF0000"/>
                </a:solidFill>
                <a:latin typeface="Lato"/>
                <a:ea typeface="Lato"/>
                <a:cs typeface="Lato"/>
                <a:sym typeface="Lato"/>
              </a:rPr>
              <a:t>+F</a:t>
            </a:r>
            <a:r>
              <a:rPr lang="en" sz="1300" baseline="-25000">
                <a:solidFill>
                  <a:srgbClr val="FF0000"/>
                </a:solidFill>
                <a:latin typeface="Lato"/>
                <a:ea typeface="Lato"/>
                <a:cs typeface="Lato"/>
                <a:sym typeface="Lato"/>
              </a:rPr>
              <a:t>2</a:t>
            </a:r>
            <a:endParaRPr sz="1300" baseline="-25000">
              <a:solidFill>
                <a:srgbClr val="FF0000"/>
              </a:solidFill>
              <a:latin typeface="Lato"/>
              <a:ea typeface="Lato"/>
              <a:cs typeface="Lato"/>
              <a:sym typeface="Lato"/>
            </a:endParaRPr>
          </a:p>
        </p:txBody>
      </p:sp>
      <p:cxnSp>
        <p:nvCxnSpPr>
          <p:cNvPr id="1679" name="Google Shape;1679;p66"/>
          <p:cNvCxnSpPr/>
          <p:nvPr/>
        </p:nvCxnSpPr>
        <p:spPr>
          <a:xfrm flipH="1">
            <a:off x="6541200" y="2698425"/>
            <a:ext cx="545400" cy="1158900"/>
          </a:xfrm>
          <a:prstGeom prst="straightConnector1">
            <a:avLst/>
          </a:prstGeom>
          <a:noFill/>
          <a:ln w="9525" cap="flat" cmpd="sng">
            <a:solidFill>
              <a:schemeClr val="dk2"/>
            </a:solidFill>
            <a:prstDash val="dash"/>
            <a:round/>
            <a:headEnd type="none" w="med" len="med"/>
            <a:tailEnd type="none" w="med" len="med"/>
          </a:ln>
        </p:spPr>
      </p:cxnSp>
      <p:sp>
        <p:nvSpPr>
          <p:cNvPr id="1680" name="Google Shape;1680;p66"/>
          <p:cNvSpPr/>
          <p:nvPr/>
        </p:nvSpPr>
        <p:spPr>
          <a:xfrm rot="-305527">
            <a:off x="6462854" y="3710717"/>
            <a:ext cx="152100" cy="117769"/>
          </a:xfrm>
          <a:prstGeom prst="arc">
            <a:avLst>
              <a:gd name="adj1" fmla="val 16200000"/>
              <a:gd name="adj2" fmla="val 1976864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6"/>
          <p:cNvSpPr txBox="1"/>
          <p:nvPr/>
        </p:nvSpPr>
        <p:spPr>
          <a:xfrm>
            <a:off x="6460191" y="3369325"/>
            <a:ext cx="261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Lato"/>
                <a:ea typeface="Lato"/>
                <a:cs typeface="Lato"/>
                <a:sym typeface="Lato"/>
              </a:rPr>
              <a:t>θ</a:t>
            </a:r>
            <a:endParaRPr sz="1300" b="1">
              <a:solidFill>
                <a:schemeClr val="dk2"/>
              </a:solidFill>
              <a:latin typeface="Lato"/>
              <a:ea typeface="Lato"/>
              <a:cs typeface="Lato"/>
              <a:sym typeface="Lato"/>
            </a:endParaRPr>
          </a:p>
        </p:txBody>
      </p:sp>
      <p:cxnSp>
        <p:nvCxnSpPr>
          <p:cNvPr id="1682" name="Google Shape;1682;p66"/>
          <p:cNvCxnSpPr/>
          <p:nvPr/>
        </p:nvCxnSpPr>
        <p:spPr>
          <a:xfrm rot="10800000">
            <a:off x="4908375" y="4001750"/>
            <a:ext cx="369000" cy="0"/>
          </a:xfrm>
          <a:prstGeom prst="straightConnector1">
            <a:avLst/>
          </a:prstGeom>
          <a:noFill/>
          <a:ln w="9525" cap="flat" cmpd="sng">
            <a:solidFill>
              <a:schemeClr val="dk2"/>
            </a:solidFill>
            <a:prstDash val="solid"/>
            <a:round/>
            <a:headEnd type="none" w="med" len="med"/>
            <a:tailEnd type="none" w="med" len="med"/>
          </a:ln>
        </p:spPr>
      </p:cxnSp>
      <p:sp>
        <p:nvSpPr>
          <p:cNvPr id="1683" name="Google Shape;1683;p66"/>
          <p:cNvSpPr txBox="1"/>
          <p:nvPr/>
        </p:nvSpPr>
        <p:spPr>
          <a:xfrm>
            <a:off x="4903713" y="3920775"/>
            <a:ext cx="3783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Lato"/>
                <a:ea typeface="Lato"/>
                <a:cs typeface="Lato"/>
                <a:sym typeface="Lato"/>
              </a:rPr>
              <a:t>dx</a:t>
            </a:r>
            <a:endParaRPr sz="500">
              <a:latin typeface="Lato"/>
              <a:ea typeface="Lato"/>
              <a:cs typeface="Lato"/>
              <a:sym typeface="Lato"/>
            </a:endParaRPr>
          </a:p>
        </p:txBody>
      </p:sp>
      <p:cxnSp>
        <p:nvCxnSpPr>
          <p:cNvPr id="1684" name="Google Shape;1684;p66"/>
          <p:cNvCxnSpPr/>
          <p:nvPr/>
        </p:nvCxnSpPr>
        <p:spPr>
          <a:xfrm rot="10800000">
            <a:off x="5277375" y="3959200"/>
            <a:ext cx="0" cy="45600"/>
          </a:xfrm>
          <a:prstGeom prst="straightConnector1">
            <a:avLst/>
          </a:prstGeom>
          <a:noFill/>
          <a:ln w="9525" cap="flat" cmpd="sng">
            <a:solidFill>
              <a:schemeClr val="dk2"/>
            </a:solidFill>
            <a:prstDash val="solid"/>
            <a:round/>
            <a:headEnd type="none" w="med" len="med"/>
            <a:tailEnd type="none" w="med" len="med"/>
          </a:ln>
        </p:spPr>
      </p:cxnSp>
      <p:sp>
        <p:nvSpPr>
          <p:cNvPr id="1685" name="Google Shape;1685;p66"/>
          <p:cNvSpPr txBox="1"/>
          <p:nvPr/>
        </p:nvSpPr>
        <p:spPr>
          <a:xfrm>
            <a:off x="5306500" y="2306763"/>
            <a:ext cx="1095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dx = Lcos</a:t>
            </a:r>
            <a:r>
              <a:rPr lang="en" sz="1100">
                <a:solidFill>
                  <a:schemeClr val="dk2"/>
                </a:solidFill>
                <a:latin typeface="Lato"/>
                <a:ea typeface="Lato"/>
                <a:cs typeface="Lato"/>
                <a:sym typeface="Lato"/>
              </a:rPr>
              <a:t>θ</a:t>
            </a:r>
            <a:endParaRPr sz="1100">
              <a:latin typeface="Lato"/>
              <a:ea typeface="Lato"/>
              <a:cs typeface="Lato"/>
              <a:sym typeface="Lato"/>
            </a:endParaRPr>
          </a:p>
        </p:txBody>
      </p:sp>
      <p:cxnSp>
        <p:nvCxnSpPr>
          <p:cNvPr id="1686" name="Google Shape;1686;p66"/>
          <p:cNvCxnSpPr/>
          <p:nvPr/>
        </p:nvCxnSpPr>
        <p:spPr>
          <a:xfrm flipH="1">
            <a:off x="6578375" y="2734375"/>
            <a:ext cx="555000" cy="1143300"/>
          </a:xfrm>
          <a:prstGeom prst="straightConnector1">
            <a:avLst/>
          </a:prstGeom>
          <a:noFill/>
          <a:ln w="9525" cap="flat" cmpd="sng">
            <a:solidFill>
              <a:schemeClr val="dk2"/>
            </a:solidFill>
            <a:prstDash val="solid"/>
            <a:round/>
            <a:headEnd type="none" w="med" len="med"/>
            <a:tailEnd type="none" w="med" len="med"/>
          </a:ln>
        </p:spPr>
      </p:cxnSp>
      <p:cxnSp>
        <p:nvCxnSpPr>
          <p:cNvPr id="1687" name="Google Shape;1687;p66"/>
          <p:cNvCxnSpPr/>
          <p:nvPr/>
        </p:nvCxnSpPr>
        <p:spPr>
          <a:xfrm>
            <a:off x="7106075" y="2728925"/>
            <a:ext cx="27300" cy="10500"/>
          </a:xfrm>
          <a:prstGeom prst="straightConnector1">
            <a:avLst/>
          </a:prstGeom>
          <a:noFill/>
          <a:ln w="9525" cap="flat" cmpd="sng">
            <a:solidFill>
              <a:schemeClr val="dk2"/>
            </a:solidFill>
            <a:prstDash val="solid"/>
            <a:round/>
            <a:headEnd type="none" w="med" len="med"/>
            <a:tailEnd type="none" w="med" len="med"/>
          </a:ln>
        </p:spPr>
      </p:cxnSp>
      <p:cxnSp>
        <p:nvCxnSpPr>
          <p:cNvPr id="1688" name="Google Shape;1688;p66"/>
          <p:cNvCxnSpPr/>
          <p:nvPr/>
        </p:nvCxnSpPr>
        <p:spPr>
          <a:xfrm>
            <a:off x="6551075" y="3861638"/>
            <a:ext cx="27300" cy="10500"/>
          </a:xfrm>
          <a:prstGeom prst="straightConnector1">
            <a:avLst/>
          </a:prstGeom>
          <a:noFill/>
          <a:ln w="9525" cap="flat" cmpd="sng">
            <a:solidFill>
              <a:schemeClr val="dk2"/>
            </a:solidFill>
            <a:prstDash val="solid"/>
            <a:round/>
            <a:headEnd type="none" w="med" len="med"/>
            <a:tailEnd type="none" w="med" len="med"/>
          </a:ln>
        </p:spPr>
      </p:cxnSp>
      <p:sp>
        <p:nvSpPr>
          <p:cNvPr id="1689" name="Google Shape;1689;p66"/>
          <p:cNvSpPr txBox="1"/>
          <p:nvPr/>
        </p:nvSpPr>
        <p:spPr>
          <a:xfrm>
            <a:off x="6781588" y="3182689"/>
            <a:ext cx="180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Lato"/>
                <a:ea typeface="Lato"/>
                <a:cs typeface="Lato"/>
                <a:sym typeface="Lato"/>
              </a:rPr>
              <a:t>L</a:t>
            </a:r>
            <a:endParaRPr sz="1300">
              <a:latin typeface="Lato"/>
              <a:ea typeface="Lato"/>
              <a:cs typeface="Lato"/>
              <a:sym typeface="Lato"/>
            </a:endParaRPr>
          </a:p>
        </p:txBody>
      </p:sp>
      <p:cxnSp>
        <p:nvCxnSpPr>
          <p:cNvPr id="1690" name="Google Shape;1690;p66"/>
          <p:cNvCxnSpPr/>
          <p:nvPr/>
        </p:nvCxnSpPr>
        <p:spPr>
          <a:xfrm>
            <a:off x="7100375" y="2740950"/>
            <a:ext cx="9600" cy="1124700"/>
          </a:xfrm>
          <a:prstGeom prst="straightConnector1">
            <a:avLst/>
          </a:prstGeom>
          <a:noFill/>
          <a:ln w="9525" cap="flat" cmpd="sng">
            <a:solidFill>
              <a:schemeClr val="dk2"/>
            </a:solidFill>
            <a:prstDash val="dash"/>
            <a:round/>
            <a:headEnd type="none" w="med" len="med"/>
            <a:tailEnd type="none" w="med" len="med"/>
          </a:ln>
        </p:spPr>
      </p:cxnSp>
      <p:sp>
        <p:nvSpPr>
          <p:cNvPr id="1691" name="Google Shape;1691;p66"/>
          <p:cNvSpPr/>
          <p:nvPr/>
        </p:nvSpPr>
        <p:spPr>
          <a:xfrm rot="9742298">
            <a:off x="6790956" y="2469770"/>
            <a:ext cx="444787" cy="454901"/>
          </a:xfrm>
          <a:prstGeom prst="arc">
            <a:avLst>
              <a:gd name="adj1" fmla="val 16200000"/>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66"/>
          <p:cNvSpPr/>
          <p:nvPr/>
        </p:nvSpPr>
        <p:spPr>
          <a:xfrm rot="3900582">
            <a:off x="7047530" y="2900060"/>
            <a:ext cx="39056" cy="39310"/>
          </a:xfrm>
          <a:prstGeom prst="triangle">
            <a:avLst>
              <a:gd name="adj" fmla="val 50000"/>
            </a:avLst>
          </a:prstGeom>
          <a:solidFill>
            <a:srgbClr val="222222"/>
          </a:solidFill>
          <a:ln w="9525" cap="flat" cmpd="sng">
            <a:solidFill>
              <a:srgbClr val="2222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66"/>
          <p:cNvSpPr/>
          <p:nvPr/>
        </p:nvSpPr>
        <p:spPr>
          <a:xfrm rot="6077187">
            <a:off x="6964635" y="2529560"/>
            <a:ext cx="430730" cy="366629"/>
          </a:xfrm>
          <a:prstGeom prst="arc">
            <a:avLst>
              <a:gd name="adj1" fmla="val 16200000"/>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66"/>
          <p:cNvSpPr/>
          <p:nvPr/>
        </p:nvSpPr>
        <p:spPr>
          <a:xfrm rot="-4113136">
            <a:off x="7106312" y="2898270"/>
            <a:ext cx="36100" cy="33044"/>
          </a:xfrm>
          <a:prstGeom prst="triangle">
            <a:avLst>
              <a:gd name="adj" fmla="val 50000"/>
            </a:avLst>
          </a:prstGeom>
          <a:solidFill>
            <a:srgbClr val="222222"/>
          </a:solidFill>
          <a:ln w="9525" cap="flat" cmpd="sng">
            <a:solidFill>
              <a:srgbClr val="2222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5" name="Google Shape;1695;p66"/>
          <p:cNvCxnSpPr/>
          <p:nvPr/>
        </p:nvCxnSpPr>
        <p:spPr>
          <a:xfrm rot="10800000" flipH="1">
            <a:off x="6532450" y="2567875"/>
            <a:ext cx="11400" cy="1295400"/>
          </a:xfrm>
          <a:prstGeom prst="straightConnector1">
            <a:avLst/>
          </a:prstGeom>
          <a:noFill/>
          <a:ln w="9525" cap="flat" cmpd="sng">
            <a:solidFill>
              <a:schemeClr val="dk2"/>
            </a:solidFill>
            <a:prstDash val="dash"/>
            <a:round/>
            <a:headEnd type="none" w="med" len="med"/>
            <a:tailEnd type="none" w="med" len="med"/>
          </a:ln>
        </p:spPr>
      </p:cxnSp>
      <p:sp>
        <p:nvSpPr>
          <p:cNvPr id="1696" name="Google Shape;1696;p66"/>
          <p:cNvSpPr txBox="1"/>
          <p:nvPr/>
        </p:nvSpPr>
        <p:spPr>
          <a:xfrm>
            <a:off x="6671213" y="2751650"/>
            <a:ext cx="363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𝛂</a:t>
            </a:r>
            <a:endParaRPr sz="1200">
              <a:latin typeface="Lato"/>
              <a:ea typeface="Lato"/>
              <a:cs typeface="Lato"/>
              <a:sym typeface="Lato"/>
            </a:endParaRPr>
          </a:p>
        </p:txBody>
      </p:sp>
      <p:sp>
        <p:nvSpPr>
          <p:cNvPr id="1697" name="Google Shape;1697;p66"/>
          <p:cNvSpPr txBox="1"/>
          <p:nvPr/>
        </p:nvSpPr>
        <p:spPr>
          <a:xfrm>
            <a:off x="7176125" y="2756750"/>
            <a:ext cx="363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𝜷</a:t>
            </a:r>
            <a:endParaRPr sz="1300">
              <a:latin typeface="Lato"/>
              <a:ea typeface="Lato"/>
              <a:cs typeface="Lato"/>
              <a:sym typeface="Lato"/>
            </a:endParaRPr>
          </a:p>
        </p:txBody>
      </p:sp>
      <p:sp>
        <p:nvSpPr>
          <p:cNvPr id="1698" name="Google Shape;1698;p66"/>
          <p:cNvSpPr/>
          <p:nvPr/>
        </p:nvSpPr>
        <p:spPr>
          <a:xfrm>
            <a:off x="5191150" y="3840525"/>
            <a:ext cx="213000" cy="117900"/>
          </a:xfrm>
          <a:prstGeom prst="roundRect">
            <a:avLst>
              <a:gd name="adj" fmla="val 16667"/>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66"/>
          <p:cNvSpPr/>
          <p:nvPr/>
        </p:nvSpPr>
        <p:spPr>
          <a:xfrm>
            <a:off x="8753225" y="3840525"/>
            <a:ext cx="213000" cy="117900"/>
          </a:xfrm>
          <a:prstGeom prst="roundRect">
            <a:avLst>
              <a:gd name="adj" fmla="val 16667"/>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00" name="Google Shape;1700;p66"/>
          <p:cNvCxnSpPr/>
          <p:nvPr/>
        </p:nvCxnSpPr>
        <p:spPr>
          <a:xfrm rot="10800000">
            <a:off x="8522350" y="4001750"/>
            <a:ext cx="369000" cy="0"/>
          </a:xfrm>
          <a:prstGeom prst="straightConnector1">
            <a:avLst/>
          </a:prstGeom>
          <a:noFill/>
          <a:ln w="9525" cap="flat" cmpd="sng">
            <a:solidFill>
              <a:schemeClr val="dk2"/>
            </a:solidFill>
            <a:prstDash val="solid"/>
            <a:round/>
            <a:headEnd type="none" w="med" len="med"/>
            <a:tailEnd type="none" w="med" len="med"/>
          </a:ln>
        </p:spPr>
      </p:cxnSp>
      <p:cxnSp>
        <p:nvCxnSpPr>
          <p:cNvPr id="1701" name="Google Shape;1701;p66"/>
          <p:cNvCxnSpPr/>
          <p:nvPr/>
        </p:nvCxnSpPr>
        <p:spPr>
          <a:xfrm rot="10800000">
            <a:off x="8522350" y="3959200"/>
            <a:ext cx="0" cy="45600"/>
          </a:xfrm>
          <a:prstGeom prst="straightConnector1">
            <a:avLst/>
          </a:prstGeom>
          <a:noFill/>
          <a:ln w="9525" cap="flat" cmpd="sng">
            <a:solidFill>
              <a:schemeClr val="dk2"/>
            </a:solidFill>
            <a:prstDash val="solid"/>
            <a:round/>
            <a:headEnd type="none" w="med" len="med"/>
            <a:tailEnd type="none" w="med" len="med"/>
          </a:ln>
        </p:spPr>
      </p:cxnSp>
      <p:cxnSp>
        <p:nvCxnSpPr>
          <p:cNvPr id="1702" name="Google Shape;1702;p66"/>
          <p:cNvCxnSpPr/>
          <p:nvPr/>
        </p:nvCxnSpPr>
        <p:spPr>
          <a:xfrm rot="10800000">
            <a:off x="8891350" y="3959200"/>
            <a:ext cx="0" cy="45600"/>
          </a:xfrm>
          <a:prstGeom prst="straightConnector1">
            <a:avLst/>
          </a:prstGeom>
          <a:noFill/>
          <a:ln w="9525" cap="flat" cmpd="sng">
            <a:solidFill>
              <a:schemeClr val="dk2"/>
            </a:solidFill>
            <a:prstDash val="solid"/>
            <a:round/>
            <a:headEnd type="none" w="med" len="med"/>
            <a:tailEnd type="none" w="med" len="med"/>
          </a:ln>
        </p:spPr>
      </p:cxnSp>
      <p:sp>
        <p:nvSpPr>
          <p:cNvPr id="1703" name="Google Shape;1703;p66"/>
          <p:cNvSpPr txBox="1"/>
          <p:nvPr/>
        </p:nvSpPr>
        <p:spPr>
          <a:xfrm>
            <a:off x="8517688" y="3920775"/>
            <a:ext cx="3783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Lato"/>
                <a:ea typeface="Lato"/>
                <a:cs typeface="Lato"/>
                <a:sym typeface="Lato"/>
              </a:rPr>
              <a:t>dx</a:t>
            </a:r>
            <a:endParaRPr sz="500">
              <a:latin typeface="Lato"/>
              <a:ea typeface="Lato"/>
              <a:cs typeface="Lato"/>
              <a:sym typeface="Lato"/>
            </a:endParaRPr>
          </a:p>
        </p:txBody>
      </p:sp>
      <p:cxnSp>
        <p:nvCxnSpPr>
          <p:cNvPr id="1704" name="Google Shape;1704;p66"/>
          <p:cNvCxnSpPr/>
          <p:nvPr/>
        </p:nvCxnSpPr>
        <p:spPr>
          <a:xfrm rot="10800000">
            <a:off x="6543319" y="4077950"/>
            <a:ext cx="531900" cy="0"/>
          </a:xfrm>
          <a:prstGeom prst="straightConnector1">
            <a:avLst/>
          </a:prstGeom>
          <a:noFill/>
          <a:ln w="9525" cap="flat" cmpd="sng">
            <a:solidFill>
              <a:schemeClr val="dk2"/>
            </a:solidFill>
            <a:prstDash val="solid"/>
            <a:round/>
            <a:headEnd type="none" w="med" len="med"/>
            <a:tailEnd type="none" w="med" len="med"/>
          </a:ln>
        </p:spPr>
      </p:cxnSp>
      <p:cxnSp>
        <p:nvCxnSpPr>
          <p:cNvPr id="1705" name="Google Shape;1705;p66"/>
          <p:cNvCxnSpPr/>
          <p:nvPr/>
        </p:nvCxnSpPr>
        <p:spPr>
          <a:xfrm rot="10800000">
            <a:off x="6543227" y="4035400"/>
            <a:ext cx="0" cy="45600"/>
          </a:xfrm>
          <a:prstGeom prst="straightConnector1">
            <a:avLst/>
          </a:prstGeom>
          <a:noFill/>
          <a:ln w="9525" cap="flat" cmpd="sng">
            <a:solidFill>
              <a:schemeClr val="dk2"/>
            </a:solidFill>
            <a:prstDash val="solid"/>
            <a:round/>
            <a:headEnd type="none" w="med" len="med"/>
            <a:tailEnd type="none" w="med" len="med"/>
          </a:ln>
        </p:spPr>
      </p:cxnSp>
      <p:cxnSp>
        <p:nvCxnSpPr>
          <p:cNvPr id="1706" name="Google Shape;1706;p66"/>
          <p:cNvCxnSpPr/>
          <p:nvPr/>
        </p:nvCxnSpPr>
        <p:spPr>
          <a:xfrm rot="10800000">
            <a:off x="7075219" y="4035400"/>
            <a:ext cx="0" cy="45600"/>
          </a:xfrm>
          <a:prstGeom prst="straightConnector1">
            <a:avLst/>
          </a:prstGeom>
          <a:noFill/>
          <a:ln w="9525" cap="flat" cmpd="sng">
            <a:solidFill>
              <a:schemeClr val="dk2"/>
            </a:solidFill>
            <a:prstDash val="solid"/>
            <a:round/>
            <a:headEnd type="none" w="med" len="med"/>
            <a:tailEnd type="none" w="med" len="med"/>
          </a:ln>
        </p:spPr>
      </p:cxnSp>
      <p:sp>
        <p:nvSpPr>
          <p:cNvPr id="1707" name="Google Shape;1707;p66"/>
          <p:cNvSpPr txBox="1"/>
          <p:nvPr/>
        </p:nvSpPr>
        <p:spPr>
          <a:xfrm>
            <a:off x="6536505" y="3996975"/>
            <a:ext cx="5454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Lato"/>
                <a:ea typeface="Lato"/>
                <a:cs typeface="Lato"/>
                <a:sym typeface="Lato"/>
              </a:rPr>
              <a:t>dx</a:t>
            </a:r>
            <a:endParaRPr sz="500">
              <a:latin typeface="Lato"/>
              <a:ea typeface="Lato"/>
              <a:cs typeface="Lato"/>
              <a:sym typeface="Lato"/>
            </a:endParaRPr>
          </a:p>
        </p:txBody>
      </p:sp>
      <p:sp>
        <p:nvSpPr>
          <p:cNvPr id="1708" name="Google Shape;1708;p66"/>
          <p:cNvSpPr txBox="1"/>
          <p:nvPr/>
        </p:nvSpPr>
        <p:spPr>
          <a:xfrm>
            <a:off x="6833350" y="3620750"/>
            <a:ext cx="378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±2°</a:t>
            </a:r>
            <a:endParaRPr sz="900">
              <a:latin typeface="Lato"/>
              <a:ea typeface="Lato"/>
              <a:cs typeface="Lato"/>
              <a:sym typeface="Lato"/>
            </a:endParaRPr>
          </a:p>
        </p:txBody>
      </p:sp>
      <p:cxnSp>
        <p:nvCxnSpPr>
          <p:cNvPr id="1709" name="Google Shape;1709;p66"/>
          <p:cNvCxnSpPr>
            <a:stCxn id="1653" idx="3"/>
            <a:endCxn id="1698" idx="0"/>
          </p:cNvCxnSpPr>
          <p:nvPr/>
        </p:nvCxnSpPr>
        <p:spPr>
          <a:xfrm>
            <a:off x="4803260" y="3375150"/>
            <a:ext cx="494400" cy="465300"/>
          </a:xfrm>
          <a:prstGeom prst="curvedConnector2">
            <a:avLst/>
          </a:prstGeom>
          <a:noFill/>
          <a:ln w="38100" cap="flat" cmpd="sng">
            <a:solidFill>
              <a:schemeClr val="dk2"/>
            </a:solidFill>
            <a:prstDash val="solid"/>
            <a:round/>
            <a:headEnd type="none" w="med" len="med"/>
            <a:tailEnd type="triangle" w="med" len="med"/>
          </a:ln>
        </p:spPr>
      </p:cxnSp>
      <p:sp>
        <p:nvSpPr>
          <p:cNvPr id="1710" name="Google Shape;1710;p66"/>
          <p:cNvSpPr txBox="1"/>
          <p:nvPr/>
        </p:nvSpPr>
        <p:spPr>
          <a:xfrm>
            <a:off x="925200" y="1507775"/>
            <a:ext cx="19482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Lato"/>
                <a:ea typeface="Lato"/>
                <a:cs typeface="Lato"/>
                <a:sym typeface="Lato"/>
              </a:rPr>
              <a:t>Tether Tensioning Device Attachment Point</a:t>
            </a:r>
            <a:endParaRPr sz="1300">
              <a:latin typeface="Lato"/>
              <a:ea typeface="Lato"/>
              <a:cs typeface="Lato"/>
              <a:sym typeface="Lato"/>
            </a:endParaRPr>
          </a:p>
        </p:txBody>
      </p:sp>
      <p:cxnSp>
        <p:nvCxnSpPr>
          <p:cNvPr id="1711" name="Google Shape;1711;p66"/>
          <p:cNvCxnSpPr>
            <a:stCxn id="1710" idx="2"/>
          </p:cNvCxnSpPr>
          <p:nvPr/>
        </p:nvCxnSpPr>
        <p:spPr>
          <a:xfrm>
            <a:off x="1899300" y="2292875"/>
            <a:ext cx="472500" cy="436500"/>
          </a:xfrm>
          <a:prstGeom prst="straightConnector1">
            <a:avLst/>
          </a:prstGeom>
          <a:noFill/>
          <a:ln w="38100" cap="flat" cmpd="sng">
            <a:solidFill>
              <a:srgbClr val="FF0000"/>
            </a:solidFill>
            <a:prstDash val="solid"/>
            <a:round/>
            <a:headEnd type="none" w="med" len="med"/>
            <a:tailEnd type="triangle" w="med" len="med"/>
          </a:ln>
        </p:spPr>
      </p:cxnSp>
      <p:sp>
        <p:nvSpPr>
          <p:cNvPr id="1712" name="Google Shape;1712;p66"/>
          <p:cNvSpPr txBox="1"/>
          <p:nvPr/>
        </p:nvSpPr>
        <p:spPr>
          <a:xfrm>
            <a:off x="172975" y="4628750"/>
            <a:ext cx="3703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Actuator Motor And Control Attachment</a:t>
            </a:r>
            <a:endParaRPr sz="1300">
              <a:latin typeface="Lato"/>
              <a:ea typeface="Lato"/>
              <a:cs typeface="Lato"/>
              <a:sym typeface="Lato"/>
            </a:endParaRPr>
          </a:p>
        </p:txBody>
      </p:sp>
      <p:cxnSp>
        <p:nvCxnSpPr>
          <p:cNvPr id="1713" name="Google Shape;1713;p66"/>
          <p:cNvCxnSpPr>
            <a:stCxn id="1712" idx="1"/>
          </p:cNvCxnSpPr>
          <p:nvPr/>
        </p:nvCxnSpPr>
        <p:spPr>
          <a:xfrm rot="10800000" flipH="1">
            <a:off x="172975" y="4426700"/>
            <a:ext cx="135000" cy="394500"/>
          </a:xfrm>
          <a:prstGeom prst="straightConnector1">
            <a:avLst/>
          </a:prstGeom>
          <a:noFill/>
          <a:ln w="38100" cap="flat" cmpd="sng">
            <a:solidFill>
              <a:srgbClr val="FF0000"/>
            </a:solidFill>
            <a:prstDash val="solid"/>
            <a:round/>
            <a:headEnd type="none" w="med" len="med"/>
            <a:tailEnd type="triangle" w="med" len="med"/>
          </a:ln>
        </p:spPr>
      </p:cxnSp>
      <p:sp>
        <p:nvSpPr>
          <p:cNvPr id="1714" name="Google Shape;1714;p66"/>
          <p:cNvSpPr txBox="1"/>
          <p:nvPr/>
        </p:nvSpPr>
        <p:spPr>
          <a:xfrm>
            <a:off x="0" y="2341625"/>
            <a:ext cx="15174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Lato"/>
                <a:ea typeface="Lato"/>
                <a:cs typeface="Lato"/>
                <a:sym typeface="Lato"/>
              </a:rPr>
              <a:t>Screw Drive Powered by Motor</a:t>
            </a:r>
            <a:endParaRPr sz="1300">
              <a:latin typeface="Lato"/>
              <a:ea typeface="Lato"/>
              <a:cs typeface="Lato"/>
              <a:sym typeface="Lato"/>
            </a:endParaRPr>
          </a:p>
        </p:txBody>
      </p:sp>
      <p:cxnSp>
        <p:nvCxnSpPr>
          <p:cNvPr id="1715" name="Google Shape;1715;p66"/>
          <p:cNvCxnSpPr>
            <a:stCxn id="1714" idx="2"/>
          </p:cNvCxnSpPr>
          <p:nvPr/>
        </p:nvCxnSpPr>
        <p:spPr>
          <a:xfrm>
            <a:off x="758700" y="3126725"/>
            <a:ext cx="700200" cy="322800"/>
          </a:xfrm>
          <a:prstGeom prst="straightConnector1">
            <a:avLst/>
          </a:prstGeom>
          <a:noFill/>
          <a:ln w="38100" cap="flat" cmpd="sng">
            <a:solidFill>
              <a:srgbClr val="FF0000"/>
            </a:solidFill>
            <a:prstDash val="solid"/>
            <a:round/>
            <a:headEnd type="none" w="med" len="med"/>
            <a:tailEnd type="triangle" w="med" len="med"/>
          </a:ln>
        </p:spPr>
      </p:cxnSp>
      <p:sp>
        <p:nvSpPr>
          <p:cNvPr id="1716" name="Google Shape;1716;p66"/>
          <p:cNvSpPr txBox="1"/>
          <p:nvPr/>
        </p:nvSpPr>
        <p:spPr>
          <a:xfrm>
            <a:off x="3240000" y="1524613"/>
            <a:ext cx="24561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Attachment Point Guides/Track</a:t>
            </a:r>
            <a:endParaRPr sz="1300">
              <a:latin typeface="Lato"/>
              <a:ea typeface="Lato"/>
              <a:cs typeface="Lato"/>
              <a:sym typeface="Lato"/>
            </a:endParaRPr>
          </a:p>
        </p:txBody>
      </p:sp>
      <p:cxnSp>
        <p:nvCxnSpPr>
          <p:cNvPr id="1717" name="Google Shape;1717;p66"/>
          <p:cNvCxnSpPr>
            <a:stCxn id="1716" idx="2"/>
          </p:cNvCxnSpPr>
          <p:nvPr/>
        </p:nvCxnSpPr>
        <p:spPr>
          <a:xfrm flipH="1">
            <a:off x="3882750" y="1909513"/>
            <a:ext cx="585300" cy="254100"/>
          </a:xfrm>
          <a:prstGeom prst="straightConnector1">
            <a:avLst/>
          </a:prstGeom>
          <a:noFill/>
          <a:ln w="38100" cap="flat" cmpd="sng">
            <a:solidFill>
              <a:srgbClr val="FF0000"/>
            </a:solidFill>
            <a:prstDash val="solid"/>
            <a:round/>
            <a:headEnd type="none" w="med" len="med"/>
            <a:tailEnd type="triangle" w="med" len="med"/>
          </a:ln>
        </p:spPr>
      </p:cxnSp>
      <p:cxnSp>
        <p:nvCxnSpPr>
          <p:cNvPr id="1718" name="Google Shape;1718;p66"/>
          <p:cNvCxnSpPr>
            <a:stCxn id="1716" idx="2"/>
          </p:cNvCxnSpPr>
          <p:nvPr/>
        </p:nvCxnSpPr>
        <p:spPr>
          <a:xfrm>
            <a:off x="4468050" y="1909513"/>
            <a:ext cx="109200" cy="537000"/>
          </a:xfrm>
          <a:prstGeom prst="straightConnector1">
            <a:avLst/>
          </a:prstGeom>
          <a:noFill/>
          <a:ln w="38100" cap="flat" cmpd="sng">
            <a:solidFill>
              <a:srgbClr val="FF0000"/>
            </a:solidFill>
            <a:prstDash val="solid"/>
            <a:round/>
            <a:headEnd type="none" w="med" len="med"/>
            <a:tailEnd type="triangle" w="med" len="med"/>
          </a:ln>
        </p:spPr>
      </p:cxnSp>
      <p:sp>
        <p:nvSpPr>
          <p:cNvPr id="1719" name="Google Shape;1719;p6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sp>
        <p:nvSpPr>
          <p:cNvPr id="1724" name="Google Shape;1724;p67"/>
          <p:cNvSpPr txBox="1"/>
          <p:nvPr/>
        </p:nvSpPr>
        <p:spPr>
          <a:xfrm>
            <a:off x="872275" y="1493700"/>
            <a:ext cx="7688700" cy="2207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300">
                <a:solidFill>
                  <a:schemeClr val="accent1"/>
                </a:solidFill>
                <a:latin typeface="Lato"/>
                <a:ea typeface="Lato"/>
                <a:cs typeface="Lato"/>
                <a:sym typeface="Lato"/>
              </a:rPr>
              <a:t>The actuation system requires a number of specifications in order to fulfill requirements:</a:t>
            </a:r>
            <a:endParaRPr sz="1300">
              <a:solidFill>
                <a:schemeClr val="accent1"/>
              </a:solidFill>
              <a:latin typeface="Lato"/>
              <a:ea typeface="Lato"/>
              <a:cs typeface="Lato"/>
              <a:sym typeface="Lato"/>
            </a:endParaRPr>
          </a:p>
          <a:p>
            <a:pPr marL="457200" lvl="0" indent="-311150" algn="l" rtl="0">
              <a:lnSpc>
                <a:spcPct val="115000"/>
              </a:lnSpc>
              <a:spcBef>
                <a:spcPts val="1000"/>
              </a:spcBef>
              <a:spcAft>
                <a:spcPts val="0"/>
              </a:spcAft>
              <a:buClr>
                <a:schemeClr val="accent1"/>
              </a:buClr>
              <a:buSzPts val="1300"/>
              <a:buFont typeface="Lato"/>
              <a:buChar char="●"/>
            </a:pPr>
            <a:r>
              <a:rPr lang="en" sz="1300">
                <a:solidFill>
                  <a:schemeClr val="accent1"/>
                </a:solidFill>
                <a:latin typeface="Lato"/>
                <a:ea typeface="Lato"/>
                <a:cs typeface="Lato"/>
                <a:sym typeface="Lato"/>
              </a:rPr>
              <a:t>Speed/Responsiveness: 0.10 m/s</a:t>
            </a:r>
            <a:endParaRPr sz="1300">
              <a:solidFill>
                <a:schemeClr val="accent1"/>
              </a:solidFill>
              <a:latin typeface="Lato"/>
              <a:ea typeface="Lato"/>
              <a:cs typeface="Lato"/>
              <a:sym typeface="Lato"/>
            </a:endParaRPr>
          </a:p>
          <a:p>
            <a:pPr marL="457200" lvl="0" indent="-311150" algn="l" rtl="0">
              <a:lnSpc>
                <a:spcPct val="115000"/>
              </a:lnSpc>
              <a:spcBef>
                <a:spcPts val="1000"/>
              </a:spcBef>
              <a:spcAft>
                <a:spcPts val="0"/>
              </a:spcAft>
              <a:buClr>
                <a:schemeClr val="accent1"/>
              </a:buClr>
              <a:buSzPts val="1300"/>
              <a:buFont typeface="Lato"/>
              <a:buChar char="●"/>
            </a:pPr>
            <a:r>
              <a:rPr lang="en" sz="1300">
                <a:solidFill>
                  <a:schemeClr val="accent1"/>
                </a:solidFill>
                <a:latin typeface="Lato"/>
                <a:ea typeface="Lato"/>
                <a:cs typeface="Lato"/>
                <a:sym typeface="Lato"/>
              </a:rPr>
              <a:t>Minimum Stroke (Using max COM height and lean):   13.7 mm</a:t>
            </a:r>
            <a:endParaRPr sz="1300">
              <a:solidFill>
                <a:schemeClr val="accent1"/>
              </a:solidFill>
              <a:latin typeface="Lato"/>
              <a:ea typeface="Lato"/>
              <a:cs typeface="Lato"/>
              <a:sym typeface="Lato"/>
            </a:endParaRPr>
          </a:p>
          <a:p>
            <a:pPr marL="457200" lvl="0" indent="-311150" algn="l" rtl="0">
              <a:lnSpc>
                <a:spcPct val="115000"/>
              </a:lnSpc>
              <a:spcBef>
                <a:spcPts val="1000"/>
              </a:spcBef>
              <a:spcAft>
                <a:spcPts val="0"/>
              </a:spcAft>
              <a:buClr>
                <a:schemeClr val="accent1"/>
              </a:buClr>
              <a:buSzPts val="1300"/>
              <a:buFont typeface="Lato"/>
              <a:buChar char="●"/>
            </a:pPr>
            <a:r>
              <a:rPr lang="en" sz="1300">
                <a:solidFill>
                  <a:schemeClr val="accent1"/>
                </a:solidFill>
                <a:latin typeface="Lato"/>
                <a:ea typeface="Lato"/>
                <a:cs typeface="Lato"/>
                <a:sym typeface="Lato"/>
              </a:rPr>
              <a:t>Maximum vertical load support required: 0.65 kN</a:t>
            </a:r>
            <a:endParaRPr sz="1300">
              <a:solidFill>
                <a:schemeClr val="accent1"/>
              </a:solidFill>
              <a:latin typeface="Lato"/>
              <a:ea typeface="Lato"/>
              <a:cs typeface="Lato"/>
              <a:sym typeface="Lato"/>
            </a:endParaRPr>
          </a:p>
          <a:p>
            <a:pPr marL="914400" lvl="1" indent="-298450" algn="l" rtl="0">
              <a:lnSpc>
                <a:spcPct val="115000"/>
              </a:lnSpc>
              <a:spcBef>
                <a:spcPts val="0"/>
              </a:spcBef>
              <a:spcAft>
                <a:spcPts val="0"/>
              </a:spcAft>
              <a:buClr>
                <a:schemeClr val="accent1"/>
              </a:buClr>
              <a:buSzPts val="1100"/>
              <a:buFont typeface="Lato"/>
              <a:buChar char="○"/>
            </a:pPr>
            <a:r>
              <a:rPr lang="en" sz="1100">
                <a:solidFill>
                  <a:schemeClr val="accent1"/>
                </a:solidFill>
                <a:latin typeface="Lato"/>
                <a:ea typeface="Lato"/>
                <a:cs typeface="Lato"/>
                <a:sym typeface="Lato"/>
              </a:rPr>
              <a:t>Minimum vertical load required will be determined through further analysis for actuator sizing/cost optimization (force applied can be distributed through structural support)</a:t>
            </a:r>
            <a:endParaRPr sz="1100">
              <a:solidFill>
                <a:schemeClr val="accent1"/>
              </a:solidFill>
              <a:latin typeface="Lato"/>
              <a:ea typeface="Lato"/>
              <a:cs typeface="Lato"/>
              <a:sym typeface="Lato"/>
            </a:endParaRPr>
          </a:p>
          <a:p>
            <a:pPr marL="457200" lvl="0" indent="-311150" algn="l" rtl="0">
              <a:lnSpc>
                <a:spcPct val="115000"/>
              </a:lnSpc>
              <a:spcBef>
                <a:spcPts val="1000"/>
              </a:spcBef>
              <a:spcAft>
                <a:spcPts val="0"/>
              </a:spcAft>
              <a:buClr>
                <a:schemeClr val="accent1"/>
              </a:buClr>
              <a:buSzPts val="1300"/>
              <a:buFont typeface="Lato"/>
              <a:buChar char="●"/>
            </a:pPr>
            <a:r>
              <a:rPr lang="en" sz="1300">
                <a:solidFill>
                  <a:schemeClr val="accent1"/>
                </a:solidFill>
                <a:latin typeface="Lato"/>
                <a:ea typeface="Lato"/>
                <a:cs typeface="Lato"/>
                <a:sym typeface="Lato"/>
              </a:rPr>
              <a:t>Brake Required: No</a:t>
            </a:r>
            <a:endParaRPr sz="1300">
              <a:solidFill>
                <a:schemeClr val="accent1"/>
              </a:solidFill>
              <a:latin typeface="Lato"/>
              <a:ea typeface="Lato"/>
              <a:cs typeface="Lato"/>
              <a:sym typeface="Lato"/>
            </a:endParaRPr>
          </a:p>
        </p:txBody>
      </p:sp>
      <p:sp>
        <p:nvSpPr>
          <p:cNvPr id="1725" name="Google Shape;1725;p67"/>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Actuation Specifications</a:t>
            </a:r>
            <a:endParaRPr sz="2400"/>
          </a:p>
        </p:txBody>
      </p:sp>
      <p:sp>
        <p:nvSpPr>
          <p:cNvPr id="1726" name="Google Shape;1726;p6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30"/>
        <p:cNvGrpSpPr/>
        <p:nvPr/>
      </p:nvGrpSpPr>
      <p:grpSpPr>
        <a:xfrm>
          <a:off x="0" y="0"/>
          <a:ext cx="0" cy="0"/>
          <a:chOff x="0" y="0"/>
          <a:chExt cx="0" cy="0"/>
        </a:xfrm>
      </p:grpSpPr>
      <p:graphicFrame>
        <p:nvGraphicFramePr>
          <p:cNvPr id="1731" name="Google Shape;1731;p68"/>
          <p:cNvGraphicFramePr/>
          <p:nvPr/>
        </p:nvGraphicFramePr>
        <p:xfrm>
          <a:off x="575900" y="1550688"/>
          <a:ext cx="7992200" cy="2050038"/>
        </p:xfrm>
        <a:graphic>
          <a:graphicData uri="http://schemas.openxmlformats.org/drawingml/2006/table">
            <a:tbl>
              <a:tblPr>
                <a:noFill/>
                <a:tableStyleId>{DFB89BA6-6D9B-4722-92F4-90E4344D6D20}</a:tableStyleId>
              </a:tblPr>
              <a:tblGrid>
                <a:gridCol w="1985600">
                  <a:extLst>
                    <a:ext uri="{9D8B030D-6E8A-4147-A177-3AD203B41FA5}">
                      <a16:colId xmlns:a16="http://schemas.microsoft.com/office/drawing/2014/main" val="20000"/>
                    </a:ext>
                  </a:extLst>
                </a:gridCol>
                <a:gridCol w="2739150">
                  <a:extLst>
                    <a:ext uri="{9D8B030D-6E8A-4147-A177-3AD203B41FA5}">
                      <a16:colId xmlns:a16="http://schemas.microsoft.com/office/drawing/2014/main" val="20001"/>
                    </a:ext>
                  </a:extLst>
                </a:gridCol>
                <a:gridCol w="1136075">
                  <a:extLst>
                    <a:ext uri="{9D8B030D-6E8A-4147-A177-3AD203B41FA5}">
                      <a16:colId xmlns:a16="http://schemas.microsoft.com/office/drawing/2014/main" val="20002"/>
                    </a:ext>
                  </a:extLst>
                </a:gridCol>
                <a:gridCol w="964975">
                  <a:extLst>
                    <a:ext uri="{9D8B030D-6E8A-4147-A177-3AD203B41FA5}">
                      <a16:colId xmlns:a16="http://schemas.microsoft.com/office/drawing/2014/main" val="20003"/>
                    </a:ext>
                  </a:extLst>
                </a:gridCol>
                <a:gridCol w="1166400">
                  <a:extLst>
                    <a:ext uri="{9D8B030D-6E8A-4147-A177-3AD203B41FA5}">
                      <a16:colId xmlns:a16="http://schemas.microsoft.com/office/drawing/2014/main" val="20004"/>
                    </a:ext>
                  </a:extLst>
                </a:gridCol>
              </a:tblGrid>
              <a:tr h="381000">
                <a:tc>
                  <a:txBody>
                    <a:bodyPr/>
                    <a:lstStyle/>
                    <a:p>
                      <a:pPr marL="0" lvl="0" indent="0" algn="ctr" rtl="0">
                        <a:lnSpc>
                          <a:spcPct val="115000"/>
                        </a:lnSpc>
                        <a:spcBef>
                          <a:spcPts val="0"/>
                        </a:spcBef>
                        <a:spcAft>
                          <a:spcPts val="0"/>
                        </a:spcAft>
                        <a:buNone/>
                      </a:pPr>
                      <a:r>
                        <a:rPr lang="en" sz="1300" b="1">
                          <a:latin typeface="Lato"/>
                          <a:ea typeface="Lato"/>
                          <a:cs typeface="Lato"/>
                          <a:sym typeface="Lato"/>
                        </a:rPr>
                        <a:t>Method</a:t>
                      </a:r>
                      <a:endParaRPr sz="1300" b="1">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n" sz="1300" b="1">
                          <a:latin typeface="Lato"/>
                          <a:ea typeface="Lato"/>
                          <a:cs typeface="Lato"/>
                          <a:sym typeface="Lato"/>
                        </a:rPr>
                        <a:t>Speed/Responsiveness (mm/s)</a:t>
                      </a:r>
                      <a:endParaRPr sz="1300" b="1">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n" sz="1300" b="1">
                          <a:latin typeface="Lato"/>
                          <a:ea typeface="Lato"/>
                          <a:cs typeface="Lato"/>
                          <a:sym typeface="Lato"/>
                        </a:rPr>
                        <a:t>Stroke (mm)</a:t>
                      </a:r>
                      <a:endParaRPr sz="1300" b="1">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n" sz="1300" b="1">
                          <a:latin typeface="Lato"/>
                          <a:ea typeface="Lato"/>
                          <a:cs typeface="Lato"/>
                          <a:sym typeface="Lato"/>
                        </a:rPr>
                        <a:t>Cost </a:t>
                      </a:r>
                      <a:endParaRPr sz="1300" b="1">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n" sz="1300" b="1">
                          <a:latin typeface="Lato"/>
                          <a:ea typeface="Lato"/>
                          <a:cs typeface="Lato"/>
                          <a:sym typeface="Lato"/>
                        </a:rPr>
                        <a:t>Max Load (N)</a:t>
                      </a:r>
                      <a:endParaRPr sz="1300" b="1">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100" u="sng">
                          <a:solidFill>
                            <a:schemeClr val="hlink"/>
                          </a:solidFill>
                          <a:latin typeface="Lato"/>
                          <a:ea typeface="Lato"/>
                          <a:cs typeface="Lato"/>
                          <a:sym typeface="Lato"/>
                          <a:hlinkClick r:id="rId3"/>
                        </a:rPr>
                        <a:t>Belt Drive Option 1</a:t>
                      </a:r>
                      <a:endParaRPr sz="1100">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N/A (Accuracy .001mm/25mm travel)</a:t>
                      </a:r>
                      <a:endParaRPr sz="1100">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50</a:t>
                      </a:r>
                      <a:endParaRPr sz="1100">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$344</a:t>
                      </a:r>
                      <a:endParaRPr sz="1100">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1117.2</a:t>
                      </a:r>
                      <a:endParaRPr sz="1100">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100" u="sng">
                          <a:solidFill>
                            <a:schemeClr val="hlink"/>
                          </a:solidFill>
                          <a:latin typeface="Lato"/>
                          <a:ea typeface="Lato"/>
                          <a:cs typeface="Lato"/>
                          <a:sym typeface="Lato"/>
                          <a:hlinkClick r:id="rId4"/>
                        </a:rPr>
                        <a:t>Screw Drive Option 1</a:t>
                      </a:r>
                      <a:endParaRPr sz="1100">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300</a:t>
                      </a:r>
                      <a:endParaRPr sz="1100">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100</a:t>
                      </a:r>
                      <a:endParaRPr sz="1100">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$933</a:t>
                      </a:r>
                      <a:endParaRPr sz="1100">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294</a:t>
                      </a:r>
                      <a:endParaRPr sz="1100">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sz="1100" u="sng">
                          <a:solidFill>
                            <a:schemeClr val="hlink"/>
                          </a:solidFill>
                          <a:latin typeface="Lato"/>
                          <a:ea typeface="Lato"/>
                          <a:cs typeface="Lato"/>
                          <a:sym typeface="Lato"/>
                          <a:hlinkClick r:id="rId5"/>
                        </a:rPr>
                        <a:t>Belt Drive Option 2</a:t>
                      </a:r>
                      <a:endParaRPr sz="1100">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1270</a:t>
                      </a:r>
                      <a:endParaRPr sz="1100">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184</a:t>
                      </a:r>
                      <a:endParaRPr sz="1100">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$888</a:t>
                      </a:r>
                      <a:endParaRPr sz="1100">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1111.32</a:t>
                      </a:r>
                      <a:endParaRPr sz="1100">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sz="1100" u="sng">
                          <a:solidFill>
                            <a:schemeClr val="hlink"/>
                          </a:solidFill>
                          <a:latin typeface="Lato"/>
                          <a:ea typeface="Lato"/>
                          <a:cs typeface="Lato"/>
                          <a:sym typeface="Lato"/>
                          <a:hlinkClick r:id="rId6"/>
                        </a:rPr>
                        <a:t>Screw Drive Option 2</a:t>
                      </a:r>
                      <a:endParaRPr sz="1100">
                        <a:latin typeface="Lato"/>
                        <a:ea typeface="Lato"/>
                        <a:cs typeface="Lato"/>
                        <a:sym typeface="Lato"/>
                      </a:endParaRPr>
                    </a:p>
                    <a:p>
                      <a:pPr marL="0" lvl="0" indent="0" algn="ctr" rtl="0">
                        <a:spcBef>
                          <a:spcPts val="0"/>
                        </a:spcBef>
                        <a:spcAft>
                          <a:spcPts val="0"/>
                        </a:spcAft>
                        <a:buNone/>
                      </a:pPr>
                      <a:r>
                        <a:rPr lang="en" sz="1100">
                          <a:latin typeface="Lato"/>
                          <a:ea typeface="Lato"/>
                          <a:cs typeface="Lato"/>
                          <a:sym typeface="Lato"/>
                        </a:rPr>
                        <a:t>Model: </a:t>
                      </a:r>
                      <a:r>
                        <a:rPr lang="en" sz="1100">
                          <a:solidFill>
                            <a:srgbClr val="363636"/>
                          </a:solidFill>
                          <a:highlight>
                            <a:srgbClr val="FFFFFF"/>
                          </a:highlight>
                          <a:latin typeface="Lato"/>
                          <a:ea typeface="Lato"/>
                          <a:cs typeface="Lato"/>
                          <a:sym typeface="Lato"/>
                        </a:rPr>
                        <a:t>COLTW0000795760</a:t>
                      </a:r>
                      <a:endParaRPr sz="1100">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52</a:t>
                      </a:r>
                      <a:endParaRPr sz="1100">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100</a:t>
                      </a:r>
                      <a:endParaRPr sz="1100">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$662</a:t>
                      </a:r>
                      <a:endParaRPr sz="1100">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1960</a:t>
                      </a:r>
                      <a:endParaRPr sz="1100">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732" name="Google Shape;1732;p68"/>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Actuation Mechanics Trade</a:t>
            </a:r>
            <a:endParaRPr sz="2400"/>
          </a:p>
        </p:txBody>
      </p:sp>
      <p:sp>
        <p:nvSpPr>
          <p:cNvPr id="1733" name="Google Shape;1733;p6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graphicFrame>
        <p:nvGraphicFramePr>
          <p:cNvPr id="1738" name="Google Shape;1738;p69"/>
          <p:cNvGraphicFramePr/>
          <p:nvPr/>
        </p:nvGraphicFramePr>
        <p:xfrm>
          <a:off x="727625" y="2436575"/>
          <a:ext cx="7688725" cy="2354046"/>
        </p:xfrm>
        <a:graphic>
          <a:graphicData uri="http://schemas.openxmlformats.org/drawingml/2006/table">
            <a:tbl>
              <a:tblPr>
                <a:noFill/>
                <a:tableStyleId>{DFB89BA6-6D9B-4722-92F4-90E4344D6D20}</a:tableStyleId>
              </a:tblPr>
              <a:tblGrid>
                <a:gridCol w="1641350">
                  <a:extLst>
                    <a:ext uri="{9D8B030D-6E8A-4147-A177-3AD203B41FA5}">
                      <a16:colId xmlns:a16="http://schemas.microsoft.com/office/drawing/2014/main" val="20000"/>
                    </a:ext>
                  </a:extLst>
                </a:gridCol>
                <a:gridCol w="2105250">
                  <a:extLst>
                    <a:ext uri="{9D8B030D-6E8A-4147-A177-3AD203B41FA5}">
                      <a16:colId xmlns:a16="http://schemas.microsoft.com/office/drawing/2014/main" val="20001"/>
                    </a:ext>
                  </a:extLst>
                </a:gridCol>
                <a:gridCol w="1120725">
                  <a:extLst>
                    <a:ext uri="{9D8B030D-6E8A-4147-A177-3AD203B41FA5}">
                      <a16:colId xmlns:a16="http://schemas.microsoft.com/office/drawing/2014/main" val="20002"/>
                    </a:ext>
                  </a:extLst>
                </a:gridCol>
                <a:gridCol w="1557275">
                  <a:extLst>
                    <a:ext uri="{9D8B030D-6E8A-4147-A177-3AD203B41FA5}">
                      <a16:colId xmlns:a16="http://schemas.microsoft.com/office/drawing/2014/main" val="20003"/>
                    </a:ext>
                  </a:extLst>
                </a:gridCol>
                <a:gridCol w="1264125">
                  <a:extLst>
                    <a:ext uri="{9D8B030D-6E8A-4147-A177-3AD203B41FA5}">
                      <a16:colId xmlns:a16="http://schemas.microsoft.com/office/drawing/2014/main" val="20004"/>
                    </a:ext>
                  </a:extLst>
                </a:gridCol>
              </a:tblGrid>
              <a:tr h="579100">
                <a:tc>
                  <a:txBody>
                    <a:bodyPr/>
                    <a:lstStyle/>
                    <a:p>
                      <a:pPr marL="0" lvl="0" indent="0" algn="ctr" rtl="0">
                        <a:lnSpc>
                          <a:spcPct val="115000"/>
                        </a:lnSpc>
                        <a:spcBef>
                          <a:spcPts val="0"/>
                        </a:spcBef>
                        <a:spcAft>
                          <a:spcPts val="0"/>
                        </a:spcAft>
                        <a:buNone/>
                      </a:pPr>
                      <a:r>
                        <a:rPr lang="en" sz="1300" b="1">
                          <a:latin typeface="Lato"/>
                          <a:ea typeface="Lato"/>
                          <a:cs typeface="Lato"/>
                          <a:sym typeface="Lato"/>
                        </a:rPr>
                        <a:t>Sensor Type</a:t>
                      </a:r>
                      <a:endParaRPr sz="1300" b="1">
                        <a:latin typeface="Lato"/>
                        <a:ea typeface="Lato"/>
                        <a:cs typeface="Lato"/>
                        <a:sym typeface="Lato"/>
                      </a:endParaRPr>
                    </a:p>
                  </a:txBody>
                  <a:tcPr marL="91425" marR="91425" marT="91425" marB="91425" anchor="ctr">
                    <a:solidFill>
                      <a:srgbClr val="B7B7B7"/>
                    </a:solidFill>
                  </a:tcPr>
                </a:tc>
                <a:tc>
                  <a:txBody>
                    <a:bodyPr/>
                    <a:lstStyle/>
                    <a:p>
                      <a:pPr marL="0" lvl="0" indent="0" algn="ctr" rtl="0">
                        <a:lnSpc>
                          <a:spcPct val="115000"/>
                        </a:lnSpc>
                        <a:spcBef>
                          <a:spcPts val="0"/>
                        </a:spcBef>
                        <a:spcAft>
                          <a:spcPts val="0"/>
                        </a:spcAft>
                        <a:buNone/>
                      </a:pPr>
                      <a:r>
                        <a:rPr lang="en" sz="1300" b="1">
                          <a:latin typeface="Lato"/>
                          <a:ea typeface="Lato"/>
                          <a:cs typeface="Lato"/>
                          <a:sym typeface="Lato"/>
                        </a:rPr>
                        <a:t>Sensor Name</a:t>
                      </a:r>
                      <a:endParaRPr sz="1300" b="1">
                        <a:latin typeface="Lato"/>
                        <a:ea typeface="Lato"/>
                        <a:cs typeface="Lato"/>
                        <a:sym typeface="Lato"/>
                      </a:endParaRPr>
                    </a:p>
                  </a:txBody>
                  <a:tcPr marL="91425" marR="91425" marT="91425" marB="91425" anchor="ctr">
                    <a:solidFill>
                      <a:srgbClr val="B7B7B7"/>
                    </a:solidFill>
                  </a:tcPr>
                </a:tc>
                <a:tc>
                  <a:txBody>
                    <a:bodyPr/>
                    <a:lstStyle/>
                    <a:p>
                      <a:pPr marL="0" lvl="0" indent="0" algn="ctr" rtl="0">
                        <a:lnSpc>
                          <a:spcPct val="115000"/>
                        </a:lnSpc>
                        <a:spcBef>
                          <a:spcPts val="0"/>
                        </a:spcBef>
                        <a:spcAft>
                          <a:spcPts val="0"/>
                        </a:spcAft>
                        <a:buNone/>
                      </a:pPr>
                      <a:r>
                        <a:rPr lang="en" sz="1300" b="1">
                          <a:latin typeface="Lato"/>
                          <a:ea typeface="Lato"/>
                          <a:cs typeface="Lato"/>
                          <a:sym typeface="Lato"/>
                        </a:rPr>
                        <a:t>Accuracy</a:t>
                      </a:r>
                      <a:endParaRPr sz="1300" b="1">
                        <a:latin typeface="Lato"/>
                        <a:ea typeface="Lato"/>
                        <a:cs typeface="Lato"/>
                        <a:sym typeface="Lato"/>
                      </a:endParaRPr>
                    </a:p>
                  </a:txBody>
                  <a:tcPr marL="91425" marR="91425" marT="91425" marB="91425" anchor="ctr">
                    <a:solidFill>
                      <a:srgbClr val="B7B7B7"/>
                    </a:solidFill>
                  </a:tcPr>
                </a:tc>
                <a:tc>
                  <a:txBody>
                    <a:bodyPr/>
                    <a:lstStyle/>
                    <a:p>
                      <a:pPr marL="0" lvl="0" indent="0" algn="ctr" rtl="0">
                        <a:lnSpc>
                          <a:spcPct val="115000"/>
                        </a:lnSpc>
                        <a:spcBef>
                          <a:spcPts val="0"/>
                        </a:spcBef>
                        <a:spcAft>
                          <a:spcPts val="0"/>
                        </a:spcAft>
                        <a:buNone/>
                      </a:pPr>
                      <a:r>
                        <a:rPr lang="en" sz="1300" b="1">
                          <a:latin typeface="Lato"/>
                          <a:ea typeface="Lato"/>
                          <a:cs typeface="Lato"/>
                          <a:sym typeface="Lato"/>
                        </a:rPr>
                        <a:t>Frequency Response</a:t>
                      </a:r>
                      <a:endParaRPr sz="1300" b="1">
                        <a:latin typeface="Lato"/>
                        <a:ea typeface="Lato"/>
                        <a:cs typeface="Lato"/>
                        <a:sym typeface="Lato"/>
                      </a:endParaRPr>
                    </a:p>
                  </a:txBody>
                  <a:tcPr marL="91425" marR="91425" marT="91425" marB="91425" anchor="ctr">
                    <a:solidFill>
                      <a:srgbClr val="B7B7B7"/>
                    </a:solidFill>
                  </a:tcPr>
                </a:tc>
                <a:tc>
                  <a:txBody>
                    <a:bodyPr/>
                    <a:lstStyle/>
                    <a:p>
                      <a:pPr marL="0" lvl="0" indent="0" algn="ctr" rtl="0">
                        <a:lnSpc>
                          <a:spcPct val="115000"/>
                        </a:lnSpc>
                        <a:spcBef>
                          <a:spcPts val="0"/>
                        </a:spcBef>
                        <a:spcAft>
                          <a:spcPts val="0"/>
                        </a:spcAft>
                        <a:buNone/>
                      </a:pPr>
                      <a:r>
                        <a:rPr lang="en" sz="1300" b="1">
                          <a:latin typeface="Lato"/>
                          <a:ea typeface="Lato"/>
                          <a:cs typeface="Lato"/>
                          <a:sym typeface="Lato"/>
                        </a:rPr>
                        <a:t>Cost</a:t>
                      </a:r>
                      <a:endParaRPr sz="1300" b="1">
                        <a:latin typeface="Lato"/>
                        <a:ea typeface="Lato"/>
                        <a:cs typeface="Lato"/>
                        <a:sym typeface="Lato"/>
                      </a:endParaRPr>
                    </a:p>
                  </a:txBody>
                  <a:tcPr marL="91425" marR="91425" marT="91425" marB="91425" anchor="ctr">
                    <a:solidFill>
                      <a:srgbClr val="B7B7B7"/>
                    </a:solidFill>
                  </a:tcPr>
                </a:tc>
                <a:extLst>
                  <a:ext uri="{0D108BD9-81ED-4DB2-BD59-A6C34878D82A}">
                    <a16:rowId xmlns:a16="http://schemas.microsoft.com/office/drawing/2014/main" val="10000"/>
                  </a:ext>
                </a:extLst>
              </a:tr>
              <a:tr h="579100">
                <a:tc>
                  <a:txBody>
                    <a:bodyPr/>
                    <a:lstStyle/>
                    <a:p>
                      <a:pPr marL="0" lvl="0" indent="0" algn="ctr" rtl="0">
                        <a:spcBef>
                          <a:spcPts val="0"/>
                        </a:spcBef>
                        <a:spcAft>
                          <a:spcPts val="0"/>
                        </a:spcAft>
                        <a:buNone/>
                      </a:pPr>
                      <a:r>
                        <a:rPr lang="en" sz="1100">
                          <a:latin typeface="Lato"/>
                          <a:ea typeface="Lato"/>
                          <a:cs typeface="Lato"/>
                          <a:sym typeface="Lato"/>
                        </a:rPr>
                        <a:t>In-line Load Cell</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u="sng">
                          <a:solidFill>
                            <a:schemeClr val="hlink"/>
                          </a:solidFill>
                          <a:latin typeface="Lato"/>
                          <a:ea typeface="Lato"/>
                          <a:cs typeface="Lato"/>
                          <a:sym typeface="Lato"/>
                          <a:hlinkClick r:id="rId3"/>
                        </a:rPr>
                        <a:t>Mini In-Line Load Cell</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a:solidFill>
                            <a:schemeClr val="dk2"/>
                          </a:solidFill>
                          <a:latin typeface="Lato"/>
                          <a:ea typeface="Lato"/>
                          <a:cs typeface="Lato"/>
                          <a:sym typeface="Lato"/>
                        </a:rPr>
                        <a:t>± 0.68 kg</a:t>
                      </a:r>
                      <a:endParaRPr sz="1100">
                        <a:solidFill>
                          <a:schemeClr val="dk2"/>
                        </a:solidFill>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a:latin typeface="Lato"/>
                          <a:ea typeface="Lato"/>
                          <a:cs typeface="Lato"/>
                          <a:sym typeface="Lato"/>
                        </a:rPr>
                        <a:t>16.2 kHz (0.06 ms)</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a:latin typeface="Lato"/>
                          <a:ea typeface="Lato"/>
                          <a:cs typeface="Lato"/>
                          <a:sym typeface="Lato"/>
                        </a:rPr>
                        <a:t>$675</a:t>
                      </a:r>
                      <a:endParaRPr sz="1100">
                        <a:latin typeface="Lato"/>
                        <a:ea typeface="Lato"/>
                        <a:cs typeface="Lato"/>
                        <a:sym typeface="Lato"/>
                      </a:endParaRPr>
                    </a:p>
                  </a:txBody>
                  <a:tcPr marL="91425" marR="91425" marT="91425" marB="91425" anchor="ctr"/>
                </a:tc>
                <a:extLst>
                  <a:ext uri="{0D108BD9-81ED-4DB2-BD59-A6C34878D82A}">
                    <a16:rowId xmlns:a16="http://schemas.microsoft.com/office/drawing/2014/main" val="10001"/>
                  </a:ext>
                </a:extLst>
              </a:tr>
              <a:tr h="579100">
                <a:tc>
                  <a:txBody>
                    <a:bodyPr/>
                    <a:lstStyle/>
                    <a:p>
                      <a:pPr marL="0" lvl="0" indent="0" algn="ctr" rtl="0">
                        <a:spcBef>
                          <a:spcPts val="0"/>
                        </a:spcBef>
                        <a:spcAft>
                          <a:spcPts val="0"/>
                        </a:spcAft>
                        <a:buNone/>
                      </a:pPr>
                      <a:r>
                        <a:rPr lang="en" sz="1100">
                          <a:latin typeface="Lato"/>
                          <a:ea typeface="Lato"/>
                          <a:cs typeface="Lato"/>
                          <a:sym typeface="Lato"/>
                        </a:rPr>
                        <a:t>In-line Tension Gauge</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u="sng">
                          <a:solidFill>
                            <a:schemeClr val="hlink"/>
                          </a:solidFill>
                          <a:latin typeface="Lato"/>
                          <a:ea typeface="Lato"/>
                          <a:cs typeface="Lato"/>
                          <a:sym typeface="Lato"/>
                          <a:hlinkClick r:id="rId4"/>
                        </a:rPr>
                        <a:t>Multi-Configuration Tension Sensor</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a:solidFill>
                            <a:schemeClr val="dk2"/>
                          </a:solidFill>
                          <a:latin typeface="Lato"/>
                          <a:ea typeface="Lato"/>
                          <a:cs typeface="Lato"/>
                          <a:sym typeface="Lato"/>
                        </a:rPr>
                        <a:t>± 1.36 kg</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a:latin typeface="Lato"/>
                          <a:ea typeface="Lato"/>
                          <a:cs typeface="Lato"/>
                          <a:sym typeface="Lato"/>
                        </a:rPr>
                        <a:t>200 Hz (5 ms)</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a:latin typeface="Lato"/>
                          <a:ea typeface="Lato"/>
                          <a:cs typeface="Lato"/>
                          <a:sym typeface="Lato"/>
                        </a:rPr>
                        <a:t>(need quote)</a:t>
                      </a:r>
                      <a:endParaRPr sz="1100">
                        <a:latin typeface="Lato"/>
                        <a:ea typeface="Lato"/>
                        <a:cs typeface="Lato"/>
                        <a:sym typeface="Lato"/>
                      </a:endParaRPr>
                    </a:p>
                  </a:txBody>
                  <a:tcPr marL="91425" marR="91425" marT="91425" marB="91425" anchor="ctr"/>
                </a:tc>
                <a:extLst>
                  <a:ext uri="{0D108BD9-81ED-4DB2-BD59-A6C34878D82A}">
                    <a16:rowId xmlns:a16="http://schemas.microsoft.com/office/drawing/2014/main" val="10002"/>
                  </a:ext>
                </a:extLst>
              </a:tr>
              <a:tr h="579100">
                <a:tc>
                  <a:txBody>
                    <a:bodyPr/>
                    <a:lstStyle/>
                    <a:p>
                      <a:pPr marL="0" lvl="0" indent="0" algn="ctr" rtl="0">
                        <a:spcBef>
                          <a:spcPts val="0"/>
                        </a:spcBef>
                        <a:spcAft>
                          <a:spcPts val="0"/>
                        </a:spcAft>
                        <a:buNone/>
                      </a:pPr>
                      <a:r>
                        <a:rPr lang="en" sz="1100">
                          <a:latin typeface="Lato"/>
                          <a:ea typeface="Lato"/>
                          <a:cs typeface="Lato"/>
                          <a:sym typeface="Lato"/>
                        </a:rPr>
                        <a:t>Precise Scale</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u="sng">
                          <a:solidFill>
                            <a:schemeClr val="hlink"/>
                          </a:solidFill>
                          <a:latin typeface="Lato"/>
                          <a:ea typeface="Lato"/>
                          <a:cs typeface="Lato"/>
                          <a:sym typeface="Lato"/>
                          <a:hlinkClick r:id="rId5"/>
                        </a:rPr>
                        <a:t>Paddie Shipping Scale</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a:solidFill>
                            <a:schemeClr val="dk2"/>
                          </a:solidFill>
                          <a:latin typeface="Lato"/>
                          <a:ea typeface="Lato"/>
                          <a:cs typeface="Lato"/>
                          <a:sym typeface="Lato"/>
                        </a:rPr>
                        <a:t>± 0.045 kg</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a:latin typeface="Lato"/>
                          <a:ea typeface="Lato"/>
                          <a:cs typeface="Lato"/>
                          <a:sym typeface="Lato"/>
                        </a:rPr>
                        <a:t>N/A</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dirty="0">
                          <a:latin typeface="Lato"/>
                          <a:ea typeface="Lato"/>
                          <a:cs typeface="Lato"/>
                          <a:sym typeface="Lato"/>
                        </a:rPr>
                        <a:t>$58</a:t>
                      </a:r>
                      <a:endParaRPr sz="1100" dirty="0">
                        <a:latin typeface="Lato"/>
                        <a:ea typeface="Lato"/>
                        <a:cs typeface="Lato"/>
                        <a:sym typeface="Lato"/>
                      </a:endParaRPr>
                    </a:p>
                  </a:txBody>
                  <a:tcPr marL="91425" marR="91425" marT="91425" marB="91425" anchor="ctr"/>
                </a:tc>
                <a:extLst>
                  <a:ext uri="{0D108BD9-81ED-4DB2-BD59-A6C34878D82A}">
                    <a16:rowId xmlns:a16="http://schemas.microsoft.com/office/drawing/2014/main" val="10003"/>
                  </a:ext>
                </a:extLst>
              </a:tr>
            </a:tbl>
          </a:graphicData>
        </a:graphic>
      </p:graphicFrame>
      <p:sp>
        <p:nvSpPr>
          <p:cNvPr id="1739" name="Google Shape;1739;p69"/>
          <p:cNvSpPr txBox="1">
            <a:spLocks noGrp="1"/>
          </p:cNvSpPr>
          <p:nvPr>
            <p:ph type="body" idx="1"/>
          </p:nvPr>
        </p:nvSpPr>
        <p:spPr>
          <a:xfrm>
            <a:off x="727638" y="1238275"/>
            <a:ext cx="7688700" cy="34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Trade space Overview 1: Cable Force Sensors</a:t>
            </a:r>
            <a:endParaRPr b="1" dirty="0"/>
          </a:p>
          <a:p>
            <a:pPr marL="457200" lvl="0" indent="-311150" algn="l" rtl="0">
              <a:spcBef>
                <a:spcPts val="1200"/>
              </a:spcBef>
              <a:spcAft>
                <a:spcPts val="0"/>
              </a:spcAft>
              <a:buSzPts val="1300"/>
              <a:buChar char="●"/>
            </a:pPr>
            <a:r>
              <a:rPr lang="en" sz="1100" dirty="0"/>
              <a:t>Precision is dependent on analog-to-digital conversion. Can be very high precision</a:t>
            </a:r>
            <a:endParaRPr sz="1100" dirty="0"/>
          </a:p>
          <a:p>
            <a:pPr marL="457200" lvl="0" indent="-311150" algn="l" rtl="0">
              <a:spcBef>
                <a:spcPts val="0"/>
              </a:spcBef>
              <a:spcAft>
                <a:spcPts val="0"/>
              </a:spcAft>
              <a:buSzPts val="1300"/>
              <a:buChar char="●"/>
            </a:pPr>
            <a:r>
              <a:rPr lang="en" sz="1100" dirty="0"/>
              <a:t>Torque motor: force sensor(s) data will be fed back into motor controller to keep tension constant</a:t>
            </a:r>
            <a:endParaRPr sz="1100" dirty="0"/>
          </a:p>
          <a:p>
            <a:pPr marL="457200" lvl="0" indent="-311150" algn="l" rtl="0">
              <a:spcBef>
                <a:spcPts val="0"/>
              </a:spcBef>
              <a:spcAft>
                <a:spcPts val="0"/>
              </a:spcAft>
              <a:buSzPts val="1300"/>
              <a:buChar char="●"/>
            </a:pPr>
            <a:r>
              <a:rPr lang="en" sz="1100" dirty="0"/>
              <a:t>Sandbag: precise scale to measure weight and thus tension applied</a:t>
            </a:r>
            <a:endParaRPr sz="1100" dirty="0"/>
          </a:p>
        </p:txBody>
      </p:sp>
      <p:sp>
        <p:nvSpPr>
          <p:cNvPr id="1740" name="Google Shape;1740;p69"/>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Feasibility Study 1 - (F1) Load Magnitude</a:t>
            </a:r>
            <a:endParaRPr sz="2400"/>
          </a:p>
        </p:txBody>
      </p:sp>
      <p:sp>
        <p:nvSpPr>
          <p:cNvPr id="1741" name="Google Shape;1741;p6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graphicFrame>
        <p:nvGraphicFramePr>
          <p:cNvPr id="1746" name="Google Shape;1746;p70"/>
          <p:cNvGraphicFramePr/>
          <p:nvPr/>
        </p:nvGraphicFramePr>
        <p:xfrm>
          <a:off x="727638" y="2828800"/>
          <a:ext cx="7688725" cy="1774946"/>
        </p:xfrm>
        <a:graphic>
          <a:graphicData uri="http://schemas.openxmlformats.org/drawingml/2006/table">
            <a:tbl>
              <a:tblPr>
                <a:noFill/>
                <a:tableStyleId>{DFB89BA6-6D9B-4722-92F4-90E4344D6D20}</a:tableStyleId>
              </a:tblPr>
              <a:tblGrid>
                <a:gridCol w="1260250">
                  <a:extLst>
                    <a:ext uri="{9D8B030D-6E8A-4147-A177-3AD203B41FA5}">
                      <a16:colId xmlns:a16="http://schemas.microsoft.com/office/drawing/2014/main" val="20000"/>
                    </a:ext>
                  </a:extLst>
                </a:gridCol>
                <a:gridCol w="1305950">
                  <a:extLst>
                    <a:ext uri="{9D8B030D-6E8A-4147-A177-3AD203B41FA5}">
                      <a16:colId xmlns:a16="http://schemas.microsoft.com/office/drawing/2014/main" val="20001"/>
                    </a:ext>
                  </a:extLst>
                </a:gridCol>
                <a:gridCol w="1230525">
                  <a:extLst>
                    <a:ext uri="{9D8B030D-6E8A-4147-A177-3AD203B41FA5}">
                      <a16:colId xmlns:a16="http://schemas.microsoft.com/office/drawing/2014/main" val="20002"/>
                    </a:ext>
                  </a:extLst>
                </a:gridCol>
                <a:gridCol w="1307475">
                  <a:extLst>
                    <a:ext uri="{9D8B030D-6E8A-4147-A177-3AD203B41FA5}">
                      <a16:colId xmlns:a16="http://schemas.microsoft.com/office/drawing/2014/main" val="20003"/>
                    </a:ext>
                  </a:extLst>
                </a:gridCol>
                <a:gridCol w="1635175">
                  <a:extLst>
                    <a:ext uri="{9D8B030D-6E8A-4147-A177-3AD203B41FA5}">
                      <a16:colId xmlns:a16="http://schemas.microsoft.com/office/drawing/2014/main" val="20004"/>
                    </a:ext>
                  </a:extLst>
                </a:gridCol>
                <a:gridCol w="949350">
                  <a:extLst>
                    <a:ext uri="{9D8B030D-6E8A-4147-A177-3AD203B41FA5}">
                      <a16:colId xmlns:a16="http://schemas.microsoft.com/office/drawing/2014/main" val="20005"/>
                    </a:ext>
                  </a:extLst>
                </a:gridCol>
              </a:tblGrid>
              <a:tr h="579100">
                <a:tc>
                  <a:txBody>
                    <a:bodyPr/>
                    <a:lstStyle/>
                    <a:p>
                      <a:pPr marL="0" lvl="0" indent="0" algn="ctr" rtl="0">
                        <a:lnSpc>
                          <a:spcPct val="115000"/>
                        </a:lnSpc>
                        <a:spcBef>
                          <a:spcPts val="0"/>
                        </a:spcBef>
                        <a:spcAft>
                          <a:spcPts val="0"/>
                        </a:spcAft>
                        <a:buNone/>
                      </a:pPr>
                      <a:r>
                        <a:rPr lang="en" sz="1300" b="1">
                          <a:latin typeface="Lato"/>
                          <a:ea typeface="Lato"/>
                          <a:cs typeface="Lato"/>
                          <a:sym typeface="Lato"/>
                        </a:rPr>
                        <a:t>Device</a:t>
                      </a:r>
                      <a:endParaRPr sz="1300" b="1">
                        <a:latin typeface="Lato"/>
                        <a:ea typeface="Lato"/>
                        <a:cs typeface="Lato"/>
                        <a:sym typeface="Lato"/>
                      </a:endParaRPr>
                    </a:p>
                  </a:txBody>
                  <a:tcPr marL="91425" marR="91425" marT="91425" marB="91425" anchor="ctr">
                    <a:solidFill>
                      <a:srgbClr val="B7B7B7"/>
                    </a:solidFill>
                  </a:tcPr>
                </a:tc>
                <a:tc>
                  <a:txBody>
                    <a:bodyPr/>
                    <a:lstStyle/>
                    <a:p>
                      <a:pPr marL="0" lvl="0" indent="0" algn="ctr" rtl="0">
                        <a:lnSpc>
                          <a:spcPct val="115000"/>
                        </a:lnSpc>
                        <a:spcBef>
                          <a:spcPts val="0"/>
                        </a:spcBef>
                        <a:spcAft>
                          <a:spcPts val="0"/>
                        </a:spcAft>
                        <a:buNone/>
                      </a:pPr>
                      <a:r>
                        <a:rPr lang="en" sz="1300" b="1">
                          <a:latin typeface="Lato"/>
                          <a:ea typeface="Lato"/>
                          <a:cs typeface="Lato"/>
                          <a:sym typeface="Lato"/>
                        </a:rPr>
                        <a:t>Name</a:t>
                      </a:r>
                      <a:endParaRPr sz="1300" b="1">
                        <a:latin typeface="Lato"/>
                        <a:ea typeface="Lato"/>
                        <a:cs typeface="Lato"/>
                        <a:sym typeface="Lato"/>
                      </a:endParaRPr>
                    </a:p>
                  </a:txBody>
                  <a:tcPr marL="91425" marR="91425" marT="91425" marB="91425" anchor="ctr">
                    <a:solidFill>
                      <a:srgbClr val="B7B7B7"/>
                    </a:solidFill>
                  </a:tcPr>
                </a:tc>
                <a:tc>
                  <a:txBody>
                    <a:bodyPr/>
                    <a:lstStyle/>
                    <a:p>
                      <a:pPr marL="0" lvl="0" indent="0" algn="ctr" rtl="0">
                        <a:lnSpc>
                          <a:spcPct val="115000"/>
                        </a:lnSpc>
                        <a:spcBef>
                          <a:spcPts val="0"/>
                        </a:spcBef>
                        <a:spcAft>
                          <a:spcPts val="0"/>
                        </a:spcAft>
                        <a:buNone/>
                      </a:pPr>
                      <a:r>
                        <a:rPr lang="en" sz="1300" b="1">
                          <a:latin typeface="Lato"/>
                          <a:ea typeface="Lato"/>
                          <a:cs typeface="Lato"/>
                          <a:sym typeface="Lato"/>
                        </a:rPr>
                        <a:t>Current Draw/Output</a:t>
                      </a:r>
                      <a:endParaRPr sz="1300" b="1">
                        <a:latin typeface="Lato"/>
                        <a:ea typeface="Lato"/>
                        <a:cs typeface="Lato"/>
                        <a:sym typeface="Lato"/>
                      </a:endParaRPr>
                    </a:p>
                  </a:txBody>
                  <a:tcPr marL="91425" marR="91425" marT="91425" marB="91425" anchor="ctr">
                    <a:solidFill>
                      <a:srgbClr val="B7B7B7"/>
                    </a:solidFill>
                  </a:tcPr>
                </a:tc>
                <a:tc>
                  <a:txBody>
                    <a:bodyPr/>
                    <a:lstStyle/>
                    <a:p>
                      <a:pPr marL="0" lvl="0" indent="0" algn="ctr" rtl="0">
                        <a:lnSpc>
                          <a:spcPct val="115000"/>
                        </a:lnSpc>
                        <a:spcBef>
                          <a:spcPts val="0"/>
                        </a:spcBef>
                        <a:spcAft>
                          <a:spcPts val="0"/>
                        </a:spcAft>
                        <a:buNone/>
                      </a:pPr>
                      <a:r>
                        <a:rPr lang="en" sz="1300" b="1">
                          <a:latin typeface="Lato"/>
                          <a:ea typeface="Lato"/>
                          <a:cs typeface="Lato"/>
                          <a:sym typeface="Lato"/>
                        </a:rPr>
                        <a:t>Voltage Draw/Output</a:t>
                      </a:r>
                      <a:endParaRPr sz="1300" b="1">
                        <a:latin typeface="Lato"/>
                        <a:ea typeface="Lato"/>
                        <a:cs typeface="Lato"/>
                        <a:sym typeface="Lato"/>
                      </a:endParaRPr>
                    </a:p>
                  </a:txBody>
                  <a:tcPr marL="91425" marR="91425" marT="91425" marB="91425" anchor="ctr">
                    <a:solidFill>
                      <a:srgbClr val="B7B7B7"/>
                    </a:solidFill>
                  </a:tcPr>
                </a:tc>
                <a:tc>
                  <a:txBody>
                    <a:bodyPr/>
                    <a:lstStyle/>
                    <a:p>
                      <a:pPr marL="0" lvl="0" indent="0" algn="ctr" rtl="0">
                        <a:lnSpc>
                          <a:spcPct val="115000"/>
                        </a:lnSpc>
                        <a:spcBef>
                          <a:spcPts val="0"/>
                        </a:spcBef>
                        <a:spcAft>
                          <a:spcPts val="0"/>
                        </a:spcAft>
                        <a:buNone/>
                      </a:pPr>
                      <a:r>
                        <a:rPr lang="en" sz="1300" b="1">
                          <a:latin typeface="Lato"/>
                          <a:ea typeface="Lato"/>
                          <a:cs typeface="Lato"/>
                          <a:sym typeface="Lato"/>
                        </a:rPr>
                        <a:t>Force Applied</a:t>
                      </a:r>
                      <a:endParaRPr sz="1300" b="1">
                        <a:latin typeface="Lato"/>
                        <a:ea typeface="Lato"/>
                        <a:cs typeface="Lato"/>
                        <a:sym typeface="Lato"/>
                      </a:endParaRPr>
                    </a:p>
                  </a:txBody>
                  <a:tcPr marL="91425" marR="91425" marT="91425" marB="91425" anchor="ctr">
                    <a:solidFill>
                      <a:srgbClr val="B7B7B7"/>
                    </a:solidFill>
                  </a:tcPr>
                </a:tc>
                <a:tc>
                  <a:txBody>
                    <a:bodyPr/>
                    <a:lstStyle/>
                    <a:p>
                      <a:pPr marL="0" lvl="0" indent="0" algn="ctr" rtl="0">
                        <a:lnSpc>
                          <a:spcPct val="115000"/>
                        </a:lnSpc>
                        <a:spcBef>
                          <a:spcPts val="0"/>
                        </a:spcBef>
                        <a:spcAft>
                          <a:spcPts val="0"/>
                        </a:spcAft>
                        <a:buNone/>
                      </a:pPr>
                      <a:r>
                        <a:rPr lang="en" sz="1300" b="1">
                          <a:latin typeface="Lato"/>
                          <a:ea typeface="Lato"/>
                          <a:cs typeface="Lato"/>
                          <a:sym typeface="Lato"/>
                        </a:rPr>
                        <a:t>Cost</a:t>
                      </a:r>
                      <a:endParaRPr sz="1300" b="1">
                        <a:latin typeface="Lato"/>
                        <a:ea typeface="Lato"/>
                        <a:cs typeface="Lato"/>
                        <a:sym typeface="Lato"/>
                      </a:endParaRPr>
                    </a:p>
                  </a:txBody>
                  <a:tcPr marL="91425" marR="91425" marT="91425" marB="91425" anchor="ctr">
                    <a:solidFill>
                      <a:srgbClr val="B7B7B7"/>
                    </a:solidFill>
                  </a:tcPr>
                </a:tc>
                <a:extLst>
                  <a:ext uri="{0D108BD9-81ED-4DB2-BD59-A6C34878D82A}">
                    <a16:rowId xmlns:a16="http://schemas.microsoft.com/office/drawing/2014/main" val="10000"/>
                  </a:ext>
                </a:extLst>
              </a:tr>
              <a:tr h="579100">
                <a:tc>
                  <a:txBody>
                    <a:bodyPr/>
                    <a:lstStyle/>
                    <a:p>
                      <a:pPr marL="0" lvl="0" indent="0" algn="ctr" rtl="0">
                        <a:spcBef>
                          <a:spcPts val="0"/>
                        </a:spcBef>
                        <a:spcAft>
                          <a:spcPts val="0"/>
                        </a:spcAft>
                        <a:buNone/>
                      </a:pPr>
                      <a:r>
                        <a:rPr lang="en" sz="1100">
                          <a:latin typeface="Lato"/>
                          <a:ea typeface="Lato"/>
                          <a:cs typeface="Lato"/>
                          <a:sym typeface="Lato"/>
                        </a:rPr>
                        <a:t>Hybrid Stepper Motor</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u="sng">
                          <a:solidFill>
                            <a:schemeClr val="hlink"/>
                          </a:solidFill>
                          <a:latin typeface="Lato"/>
                          <a:ea typeface="Lato"/>
                          <a:cs typeface="Lato"/>
                          <a:sym typeface="Lato"/>
                          <a:hlinkClick r:id="rId3"/>
                        </a:rPr>
                        <a:t>ML34HD2L4350</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a:solidFill>
                            <a:schemeClr val="dk2"/>
                          </a:solidFill>
                          <a:latin typeface="Lato"/>
                          <a:ea typeface="Lato"/>
                          <a:cs typeface="Lato"/>
                          <a:sym typeface="Lato"/>
                        </a:rPr>
                        <a:t>3-3.5 A</a:t>
                      </a:r>
                      <a:endParaRPr sz="1100">
                        <a:solidFill>
                          <a:schemeClr val="dk2"/>
                        </a:solidFill>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a:latin typeface="Lato"/>
                          <a:ea typeface="Lato"/>
                          <a:cs typeface="Lato"/>
                          <a:sym typeface="Lato"/>
                        </a:rPr>
                        <a:t>48-160 VDC</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a:latin typeface="Lato"/>
                          <a:ea typeface="Lato"/>
                          <a:cs typeface="Lato"/>
                          <a:sym typeface="Lato"/>
                        </a:rPr>
                        <a:t>Up to 1120 N at 50 rpm</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a:latin typeface="Lato"/>
                          <a:ea typeface="Lato"/>
                          <a:cs typeface="Lato"/>
                          <a:sym typeface="Lato"/>
                        </a:rPr>
                        <a:t>$177 (x2)</a:t>
                      </a:r>
                      <a:endParaRPr sz="1100">
                        <a:latin typeface="Lato"/>
                        <a:ea typeface="Lato"/>
                        <a:cs typeface="Lato"/>
                        <a:sym typeface="Lato"/>
                      </a:endParaRPr>
                    </a:p>
                  </a:txBody>
                  <a:tcPr marL="91425" marR="91425" marT="91425" marB="91425" anchor="ctr"/>
                </a:tc>
                <a:extLst>
                  <a:ext uri="{0D108BD9-81ED-4DB2-BD59-A6C34878D82A}">
                    <a16:rowId xmlns:a16="http://schemas.microsoft.com/office/drawing/2014/main" val="10001"/>
                  </a:ext>
                </a:extLst>
              </a:tr>
              <a:tr h="579100">
                <a:tc>
                  <a:txBody>
                    <a:bodyPr/>
                    <a:lstStyle/>
                    <a:p>
                      <a:pPr marL="0" lvl="0" indent="0" algn="ctr" rtl="0">
                        <a:spcBef>
                          <a:spcPts val="0"/>
                        </a:spcBef>
                        <a:spcAft>
                          <a:spcPts val="0"/>
                        </a:spcAft>
                        <a:buNone/>
                      </a:pPr>
                      <a:r>
                        <a:rPr lang="en" sz="1100">
                          <a:latin typeface="Lato"/>
                          <a:ea typeface="Lato"/>
                          <a:cs typeface="Lato"/>
                          <a:sym typeface="Lato"/>
                        </a:rPr>
                        <a:t>Stepper Motor Driver</a:t>
                      </a:r>
                      <a:endParaRPr/>
                    </a:p>
                  </a:txBody>
                  <a:tcPr marL="91425" marR="91425" marT="91425" marB="91425" anchor="ctr"/>
                </a:tc>
                <a:tc>
                  <a:txBody>
                    <a:bodyPr/>
                    <a:lstStyle/>
                    <a:p>
                      <a:pPr marL="0" lvl="0" indent="0" algn="ctr" rtl="0">
                        <a:spcBef>
                          <a:spcPts val="0"/>
                        </a:spcBef>
                        <a:spcAft>
                          <a:spcPts val="0"/>
                        </a:spcAft>
                        <a:buNone/>
                      </a:pPr>
                      <a:r>
                        <a:rPr lang="en" sz="1100" u="sng">
                          <a:solidFill>
                            <a:schemeClr val="hlink"/>
                          </a:solidFill>
                          <a:latin typeface="Lato"/>
                          <a:ea typeface="Lato"/>
                          <a:cs typeface="Lato"/>
                          <a:sym typeface="Lato"/>
                          <a:hlinkClick r:id="rId4"/>
                        </a:rPr>
                        <a:t>SR8-Plus</a:t>
                      </a:r>
                      <a:endParaRPr/>
                    </a:p>
                  </a:txBody>
                  <a:tcPr marL="91425" marR="91425" marT="91425" marB="91425" anchor="ctr"/>
                </a:tc>
                <a:tc>
                  <a:txBody>
                    <a:bodyPr/>
                    <a:lstStyle/>
                    <a:p>
                      <a:pPr marL="0" lvl="0" indent="0" algn="ctr" rtl="0">
                        <a:spcBef>
                          <a:spcPts val="0"/>
                        </a:spcBef>
                        <a:spcAft>
                          <a:spcPts val="0"/>
                        </a:spcAft>
                        <a:buNone/>
                      </a:pPr>
                      <a:r>
                        <a:rPr lang="en" sz="1100">
                          <a:solidFill>
                            <a:schemeClr val="dk2"/>
                          </a:solidFill>
                          <a:latin typeface="Lato"/>
                          <a:ea typeface="Lato"/>
                          <a:cs typeface="Lato"/>
                          <a:sym typeface="Lato"/>
                        </a:rPr>
                        <a:t>2.4-7.8 A</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a:latin typeface="Lato"/>
                          <a:ea typeface="Lato"/>
                          <a:cs typeface="Lato"/>
                          <a:sym typeface="Lato"/>
                        </a:rPr>
                        <a:t>24-75 VDC</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a:latin typeface="Lato"/>
                          <a:ea typeface="Lato"/>
                          <a:cs typeface="Lato"/>
                          <a:sym typeface="Lato"/>
                        </a:rPr>
                        <a:t>N/A</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a:latin typeface="Lato"/>
                          <a:ea typeface="Lato"/>
                          <a:cs typeface="Lato"/>
                          <a:sym typeface="Lato"/>
                        </a:rPr>
                        <a:t>$119 (x2)</a:t>
                      </a:r>
                      <a:endParaRPr sz="1100">
                        <a:latin typeface="Lato"/>
                        <a:ea typeface="Lato"/>
                        <a:cs typeface="Lato"/>
                        <a:sym typeface="Lato"/>
                      </a:endParaRPr>
                    </a:p>
                  </a:txBody>
                  <a:tcPr marL="91425" marR="91425" marT="91425" marB="91425" anchor="ctr"/>
                </a:tc>
                <a:extLst>
                  <a:ext uri="{0D108BD9-81ED-4DB2-BD59-A6C34878D82A}">
                    <a16:rowId xmlns:a16="http://schemas.microsoft.com/office/drawing/2014/main" val="10002"/>
                  </a:ext>
                </a:extLst>
              </a:tr>
            </a:tbl>
          </a:graphicData>
        </a:graphic>
      </p:graphicFrame>
      <p:sp>
        <p:nvSpPr>
          <p:cNvPr id="1747" name="Google Shape;1747;p70"/>
          <p:cNvSpPr txBox="1">
            <a:spLocks noGrp="1"/>
          </p:cNvSpPr>
          <p:nvPr>
            <p:ph type="body" idx="1"/>
          </p:nvPr>
        </p:nvSpPr>
        <p:spPr>
          <a:xfrm>
            <a:off x="727650" y="1452600"/>
            <a:ext cx="7688700" cy="34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Trade space Overview 2: Force Application Devices</a:t>
            </a:r>
            <a:endParaRPr b="1"/>
          </a:p>
          <a:p>
            <a:pPr marL="457200" lvl="0" indent="-311150" algn="l" rtl="0">
              <a:spcBef>
                <a:spcPts val="1200"/>
              </a:spcBef>
              <a:spcAft>
                <a:spcPts val="0"/>
              </a:spcAft>
              <a:buSzPts val="1300"/>
              <a:buChar char="●"/>
            </a:pPr>
            <a:r>
              <a:rPr lang="en"/>
              <a:t>If mechanical route chosen, components will be weights, pulleys, containers</a:t>
            </a:r>
            <a:endParaRPr/>
          </a:p>
          <a:p>
            <a:pPr marL="457200" lvl="0" indent="-311150" algn="l" rtl="0">
              <a:spcBef>
                <a:spcPts val="0"/>
              </a:spcBef>
              <a:spcAft>
                <a:spcPts val="0"/>
              </a:spcAft>
              <a:buSzPts val="1300"/>
              <a:buChar char="●"/>
            </a:pPr>
            <a:r>
              <a:rPr lang="en"/>
              <a:t>If electrical route chosen, components will be electric motors and motor driver</a:t>
            </a:r>
            <a:endParaRPr/>
          </a:p>
          <a:p>
            <a:pPr marL="914400" lvl="1" indent="-298450" algn="l" rtl="0">
              <a:spcBef>
                <a:spcPts val="0"/>
              </a:spcBef>
              <a:spcAft>
                <a:spcPts val="0"/>
              </a:spcAft>
              <a:buSzPts val="1100"/>
              <a:buChar char="○"/>
            </a:pPr>
            <a:r>
              <a:rPr lang="en"/>
              <a:t>PID control to negate cable slack and keep tension constant</a:t>
            </a:r>
            <a:endParaRPr/>
          </a:p>
          <a:p>
            <a:pPr marL="914400" lvl="1" indent="-298450" algn="l" rtl="0">
              <a:spcBef>
                <a:spcPts val="0"/>
              </a:spcBef>
              <a:spcAft>
                <a:spcPts val="0"/>
              </a:spcAft>
              <a:buSzPts val="1100"/>
              <a:buChar char="○"/>
            </a:pPr>
            <a:r>
              <a:rPr lang="en"/>
              <a:t>At 50 rpm, shaft tangential velocity = 3.325 cm/s &gt;&gt; 0.08 cm/s (slide 46)</a:t>
            </a:r>
            <a:endParaRPr/>
          </a:p>
        </p:txBody>
      </p:sp>
      <p:sp>
        <p:nvSpPr>
          <p:cNvPr id="1748" name="Google Shape;1748;p70"/>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Feasibility Study 1 - (F1) Force Application</a:t>
            </a:r>
            <a:endParaRPr sz="2400"/>
          </a:p>
        </p:txBody>
      </p:sp>
      <p:sp>
        <p:nvSpPr>
          <p:cNvPr id="1749" name="Google Shape;1749;p7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1754" name="Google Shape;1754;p71"/>
          <p:cNvSpPr txBox="1">
            <a:spLocks noGrp="1"/>
          </p:cNvSpPr>
          <p:nvPr>
            <p:ph type="body" idx="1"/>
          </p:nvPr>
        </p:nvSpPr>
        <p:spPr>
          <a:xfrm>
            <a:off x="863075" y="1494275"/>
            <a:ext cx="7688700" cy="34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Trade space Overview 3: Computation</a:t>
            </a:r>
            <a:endParaRPr b="1"/>
          </a:p>
          <a:p>
            <a:pPr marL="0" lvl="0" indent="0" algn="l" rtl="0">
              <a:spcBef>
                <a:spcPts val="1200"/>
              </a:spcBef>
              <a:spcAft>
                <a:spcPts val="1200"/>
              </a:spcAft>
              <a:buNone/>
            </a:pPr>
            <a:endParaRPr b="1"/>
          </a:p>
        </p:txBody>
      </p:sp>
      <p:graphicFrame>
        <p:nvGraphicFramePr>
          <p:cNvPr id="1755" name="Google Shape;1755;p71"/>
          <p:cNvGraphicFramePr/>
          <p:nvPr/>
        </p:nvGraphicFramePr>
        <p:xfrm>
          <a:off x="959400" y="2030788"/>
          <a:ext cx="7225200" cy="2147915"/>
        </p:xfrm>
        <a:graphic>
          <a:graphicData uri="http://schemas.openxmlformats.org/drawingml/2006/table">
            <a:tbl>
              <a:tblPr>
                <a:noFill/>
                <a:tableStyleId>{DFB89BA6-6D9B-4722-92F4-90E4344D6D20}</a:tableStyleId>
              </a:tblPr>
              <a:tblGrid>
                <a:gridCol w="1806300">
                  <a:extLst>
                    <a:ext uri="{9D8B030D-6E8A-4147-A177-3AD203B41FA5}">
                      <a16:colId xmlns:a16="http://schemas.microsoft.com/office/drawing/2014/main" val="20000"/>
                    </a:ext>
                  </a:extLst>
                </a:gridCol>
                <a:gridCol w="1806300">
                  <a:extLst>
                    <a:ext uri="{9D8B030D-6E8A-4147-A177-3AD203B41FA5}">
                      <a16:colId xmlns:a16="http://schemas.microsoft.com/office/drawing/2014/main" val="20001"/>
                    </a:ext>
                  </a:extLst>
                </a:gridCol>
                <a:gridCol w="1806300">
                  <a:extLst>
                    <a:ext uri="{9D8B030D-6E8A-4147-A177-3AD203B41FA5}">
                      <a16:colId xmlns:a16="http://schemas.microsoft.com/office/drawing/2014/main" val="20002"/>
                    </a:ext>
                  </a:extLst>
                </a:gridCol>
                <a:gridCol w="1806300">
                  <a:extLst>
                    <a:ext uri="{9D8B030D-6E8A-4147-A177-3AD203B41FA5}">
                      <a16:colId xmlns:a16="http://schemas.microsoft.com/office/drawing/2014/main" val="20003"/>
                    </a:ext>
                  </a:extLst>
                </a:gridCol>
              </a:tblGrid>
              <a:tr h="593525">
                <a:tc>
                  <a:txBody>
                    <a:bodyPr/>
                    <a:lstStyle/>
                    <a:p>
                      <a:pPr marL="0" lvl="0" indent="0" algn="ctr" rtl="0">
                        <a:spcBef>
                          <a:spcPts val="0"/>
                        </a:spcBef>
                        <a:spcAft>
                          <a:spcPts val="0"/>
                        </a:spcAft>
                        <a:buNone/>
                      </a:pPr>
                      <a:r>
                        <a:rPr lang="en" sz="1300" b="1">
                          <a:latin typeface="Lato"/>
                          <a:ea typeface="Lato"/>
                          <a:cs typeface="Lato"/>
                          <a:sym typeface="Lato"/>
                        </a:rPr>
                        <a:t>Microprocessor Type</a:t>
                      </a:r>
                      <a:endParaRPr sz="1300" b="1">
                        <a:latin typeface="Lato"/>
                        <a:ea typeface="Lato"/>
                        <a:cs typeface="Lato"/>
                        <a:sym typeface="Lato"/>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Lato"/>
                          <a:ea typeface="Lato"/>
                          <a:cs typeface="Lato"/>
                          <a:sym typeface="Lato"/>
                        </a:rPr>
                        <a:t>Device Name</a:t>
                      </a:r>
                      <a:endParaRPr sz="1300" b="1">
                        <a:latin typeface="Lato"/>
                        <a:ea typeface="Lato"/>
                        <a:cs typeface="Lato"/>
                        <a:sym typeface="Lato"/>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Lato"/>
                          <a:ea typeface="Lato"/>
                          <a:cs typeface="Lato"/>
                          <a:sym typeface="Lato"/>
                        </a:rPr>
                        <a:t>PID Computation Frequency</a:t>
                      </a:r>
                      <a:endParaRPr sz="1300" b="1">
                        <a:latin typeface="Lato"/>
                        <a:ea typeface="Lato"/>
                        <a:cs typeface="Lato"/>
                        <a:sym typeface="Lato"/>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Lato"/>
                          <a:ea typeface="Lato"/>
                          <a:cs typeface="Lato"/>
                          <a:sym typeface="Lato"/>
                        </a:rPr>
                        <a:t>Cost</a:t>
                      </a:r>
                      <a:endParaRPr sz="1300" b="1">
                        <a:latin typeface="Lato"/>
                        <a:ea typeface="Lato"/>
                        <a:cs typeface="Lato"/>
                        <a:sym typeface="Lato"/>
                      </a:endParaRPr>
                    </a:p>
                  </a:txBody>
                  <a:tcPr marL="91425" marR="91425" marT="91425" marB="91425" anchor="ctr">
                    <a:solidFill>
                      <a:srgbClr val="B7B7B7"/>
                    </a:solidFill>
                  </a:tcPr>
                </a:tc>
                <a:extLst>
                  <a:ext uri="{0D108BD9-81ED-4DB2-BD59-A6C34878D82A}">
                    <a16:rowId xmlns:a16="http://schemas.microsoft.com/office/drawing/2014/main" val="10000"/>
                  </a:ext>
                </a:extLst>
              </a:tr>
              <a:tr h="510150">
                <a:tc>
                  <a:txBody>
                    <a:bodyPr/>
                    <a:lstStyle/>
                    <a:p>
                      <a:pPr marL="0" lvl="0" indent="0" algn="ctr" rtl="0">
                        <a:spcBef>
                          <a:spcPts val="0"/>
                        </a:spcBef>
                        <a:spcAft>
                          <a:spcPts val="0"/>
                        </a:spcAft>
                        <a:buNone/>
                      </a:pPr>
                      <a:r>
                        <a:rPr lang="en" sz="1100">
                          <a:latin typeface="Lato"/>
                          <a:ea typeface="Lato"/>
                          <a:cs typeface="Lato"/>
                          <a:sym typeface="Lato"/>
                        </a:rPr>
                        <a:t>ATmega328P</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u="sng">
                          <a:solidFill>
                            <a:schemeClr val="hlink"/>
                          </a:solidFill>
                          <a:latin typeface="Lato"/>
                          <a:ea typeface="Lato"/>
                          <a:cs typeface="Lato"/>
                          <a:sym typeface="Lato"/>
                          <a:hlinkClick r:id="rId3"/>
                        </a:rPr>
                        <a:t>Arduino Uno/Nano</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a:latin typeface="Lato"/>
                          <a:ea typeface="Lato"/>
                          <a:cs typeface="Lato"/>
                          <a:sym typeface="Lato"/>
                        </a:rPr>
                        <a:t>30 Hz</a:t>
                      </a:r>
                      <a:endParaRPr sz="1100">
                        <a:latin typeface="Lato"/>
                        <a:ea typeface="Lato"/>
                        <a:cs typeface="Lato"/>
                        <a:sym typeface="Lato"/>
                      </a:endParaRPr>
                    </a:p>
                    <a:p>
                      <a:pPr marL="0" lvl="0" indent="0" algn="ctr" rtl="0">
                        <a:spcBef>
                          <a:spcPts val="0"/>
                        </a:spcBef>
                        <a:spcAft>
                          <a:spcPts val="0"/>
                        </a:spcAft>
                        <a:buNone/>
                      </a:pPr>
                      <a:r>
                        <a:rPr lang="en" sz="1100">
                          <a:latin typeface="Lato"/>
                          <a:ea typeface="Lato"/>
                          <a:cs typeface="Lato"/>
                          <a:sym typeface="Lato"/>
                        </a:rPr>
                        <a:t>(33 ms)</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a:latin typeface="Lato"/>
                          <a:ea typeface="Lato"/>
                          <a:cs typeface="Lato"/>
                          <a:sym typeface="Lato"/>
                        </a:rPr>
                        <a:t>$25</a:t>
                      </a:r>
                      <a:endParaRPr sz="1100">
                        <a:latin typeface="Lato"/>
                        <a:ea typeface="Lato"/>
                        <a:cs typeface="Lato"/>
                        <a:sym typeface="Lato"/>
                      </a:endParaRPr>
                    </a:p>
                  </a:txBody>
                  <a:tcPr marL="91425" marR="91425" marT="91425" marB="91425" anchor="ctr"/>
                </a:tc>
                <a:extLst>
                  <a:ext uri="{0D108BD9-81ED-4DB2-BD59-A6C34878D82A}">
                    <a16:rowId xmlns:a16="http://schemas.microsoft.com/office/drawing/2014/main" val="10001"/>
                  </a:ext>
                </a:extLst>
              </a:tr>
              <a:tr h="510150">
                <a:tc>
                  <a:txBody>
                    <a:bodyPr/>
                    <a:lstStyle/>
                    <a:p>
                      <a:pPr marL="0" lvl="0" indent="0" algn="ctr" rtl="0">
                        <a:spcBef>
                          <a:spcPts val="0"/>
                        </a:spcBef>
                        <a:spcAft>
                          <a:spcPts val="0"/>
                        </a:spcAft>
                        <a:buNone/>
                      </a:pPr>
                      <a:r>
                        <a:rPr lang="en" sz="1100">
                          <a:latin typeface="Lato"/>
                          <a:ea typeface="Lato"/>
                          <a:cs typeface="Lato"/>
                          <a:sym typeface="Lato"/>
                        </a:rPr>
                        <a:t>Cortex-A72 (ARM v8)</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u="sng">
                          <a:solidFill>
                            <a:schemeClr val="hlink"/>
                          </a:solidFill>
                          <a:latin typeface="Lato"/>
                          <a:ea typeface="Lato"/>
                          <a:cs typeface="Lato"/>
                          <a:sym typeface="Lato"/>
                          <a:hlinkClick r:id="rId4"/>
                        </a:rPr>
                        <a:t>Raspberry Pi 4</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a:latin typeface="Lato"/>
                          <a:ea typeface="Lato"/>
                          <a:cs typeface="Lato"/>
                          <a:sym typeface="Lato"/>
                        </a:rPr>
                        <a:t>55 Hz</a:t>
                      </a:r>
                      <a:endParaRPr sz="1100">
                        <a:latin typeface="Lato"/>
                        <a:ea typeface="Lato"/>
                        <a:cs typeface="Lato"/>
                        <a:sym typeface="Lato"/>
                      </a:endParaRPr>
                    </a:p>
                    <a:p>
                      <a:pPr marL="0" lvl="0" indent="0" algn="ctr" rtl="0">
                        <a:spcBef>
                          <a:spcPts val="0"/>
                        </a:spcBef>
                        <a:spcAft>
                          <a:spcPts val="0"/>
                        </a:spcAft>
                        <a:buNone/>
                      </a:pPr>
                      <a:r>
                        <a:rPr lang="en" sz="1100">
                          <a:latin typeface="Lato"/>
                          <a:ea typeface="Lato"/>
                          <a:cs typeface="Lato"/>
                          <a:sym typeface="Lato"/>
                        </a:rPr>
                        <a:t>(18 ms)</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a:latin typeface="Lato"/>
                          <a:ea typeface="Lato"/>
                          <a:cs typeface="Lato"/>
                          <a:sym typeface="Lato"/>
                        </a:rPr>
                        <a:t>$35</a:t>
                      </a:r>
                      <a:endParaRPr sz="1100">
                        <a:latin typeface="Lato"/>
                        <a:ea typeface="Lato"/>
                        <a:cs typeface="Lato"/>
                        <a:sym typeface="Lato"/>
                      </a:endParaRPr>
                    </a:p>
                  </a:txBody>
                  <a:tcPr marL="91425" marR="91425" marT="91425" marB="91425" anchor="ctr"/>
                </a:tc>
                <a:extLst>
                  <a:ext uri="{0D108BD9-81ED-4DB2-BD59-A6C34878D82A}">
                    <a16:rowId xmlns:a16="http://schemas.microsoft.com/office/drawing/2014/main" val="10002"/>
                  </a:ext>
                </a:extLst>
              </a:tr>
              <a:tr h="510150">
                <a:tc>
                  <a:txBody>
                    <a:bodyPr/>
                    <a:lstStyle/>
                    <a:p>
                      <a:pPr marL="0" lvl="0" indent="0" algn="ctr" rtl="0">
                        <a:spcBef>
                          <a:spcPts val="0"/>
                        </a:spcBef>
                        <a:spcAft>
                          <a:spcPts val="0"/>
                        </a:spcAft>
                        <a:buNone/>
                      </a:pPr>
                      <a:r>
                        <a:rPr lang="en" sz="1100">
                          <a:latin typeface="Lato"/>
                          <a:ea typeface="Lato"/>
                          <a:cs typeface="Lato"/>
                          <a:sym typeface="Lato"/>
                        </a:rPr>
                        <a:t>ARM Cortex-M4 72Mhz</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u="sng">
                          <a:solidFill>
                            <a:schemeClr val="hlink"/>
                          </a:solidFill>
                          <a:latin typeface="Lato"/>
                          <a:ea typeface="Lato"/>
                          <a:cs typeface="Lato"/>
                          <a:sym typeface="Lato"/>
                          <a:hlinkClick r:id="rId5"/>
                        </a:rPr>
                        <a:t>LHI Pro Racing F3 Flight Controller</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a:latin typeface="Lato"/>
                          <a:ea typeface="Lato"/>
                          <a:cs typeface="Lato"/>
                          <a:sym typeface="Lato"/>
                        </a:rPr>
                        <a:t>115 Hz</a:t>
                      </a:r>
                      <a:endParaRPr sz="1100">
                        <a:latin typeface="Lato"/>
                        <a:ea typeface="Lato"/>
                        <a:cs typeface="Lato"/>
                        <a:sym typeface="Lato"/>
                      </a:endParaRPr>
                    </a:p>
                    <a:p>
                      <a:pPr marL="0" lvl="0" indent="0" algn="ctr" rtl="0">
                        <a:spcBef>
                          <a:spcPts val="0"/>
                        </a:spcBef>
                        <a:spcAft>
                          <a:spcPts val="0"/>
                        </a:spcAft>
                        <a:buNone/>
                      </a:pPr>
                      <a:r>
                        <a:rPr lang="en" sz="1100">
                          <a:latin typeface="Lato"/>
                          <a:ea typeface="Lato"/>
                          <a:cs typeface="Lato"/>
                          <a:sym typeface="Lato"/>
                        </a:rPr>
                        <a:t>(8.7 ms)</a:t>
                      </a:r>
                      <a:endParaRPr sz="11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1100">
                          <a:latin typeface="Lato"/>
                          <a:ea typeface="Lato"/>
                          <a:cs typeface="Lato"/>
                          <a:sym typeface="Lato"/>
                        </a:rPr>
                        <a:t>$40</a:t>
                      </a:r>
                      <a:endParaRPr sz="1100">
                        <a:latin typeface="Lato"/>
                        <a:ea typeface="Lato"/>
                        <a:cs typeface="Lato"/>
                        <a:sym typeface="Lato"/>
                      </a:endParaRPr>
                    </a:p>
                  </a:txBody>
                  <a:tcPr marL="91425" marR="91425" marT="91425" marB="91425" anchor="ctr"/>
                </a:tc>
                <a:extLst>
                  <a:ext uri="{0D108BD9-81ED-4DB2-BD59-A6C34878D82A}">
                    <a16:rowId xmlns:a16="http://schemas.microsoft.com/office/drawing/2014/main" val="10003"/>
                  </a:ext>
                </a:extLst>
              </a:tr>
            </a:tbl>
          </a:graphicData>
        </a:graphic>
      </p:graphicFrame>
      <p:sp>
        <p:nvSpPr>
          <p:cNvPr id="1756" name="Google Shape;1756;p71"/>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Feasibility Study 2 - (F2) Gravity Vector Deviation</a:t>
            </a:r>
            <a:endParaRPr sz="2400"/>
          </a:p>
        </p:txBody>
      </p:sp>
      <p:sp>
        <p:nvSpPr>
          <p:cNvPr id="1757" name="Google Shape;1757;p7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8"/>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Project Description</a:t>
            </a:r>
            <a:endParaRPr/>
          </a:p>
        </p:txBody>
      </p:sp>
      <p:sp>
        <p:nvSpPr>
          <p:cNvPr id="149" name="Google Shape;149;p1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61"/>
        <p:cNvGrpSpPr/>
        <p:nvPr/>
      </p:nvGrpSpPr>
      <p:grpSpPr>
        <a:xfrm>
          <a:off x="0" y="0"/>
          <a:ext cx="0" cy="0"/>
          <a:chOff x="0" y="0"/>
          <a:chExt cx="0" cy="0"/>
        </a:xfrm>
      </p:grpSpPr>
      <p:sp>
        <p:nvSpPr>
          <p:cNvPr id="1762" name="Google Shape;1762;p72"/>
          <p:cNvSpPr/>
          <p:nvPr/>
        </p:nvSpPr>
        <p:spPr>
          <a:xfrm>
            <a:off x="4621500" y="1784525"/>
            <a:ext cx="3960900" cy="2377800"/>
          </a:xfrm>
          <a:prstGeom prst="roundRect">
            <a:avLst>
              <a:gd name="adj" fmla="val 16667"/>
            </a:avLst>
          </a:prstGeom>
          <a:noFill/>
          <a:ln w="9525" cap="flat" cmpd="sng">
            <a:solidFill>
              <a:srgbClr val="9E9E9E"/>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72"/>
          <p:cNvSpPr/>
          <p:nvPr/>
        </p:nvSpPr>
        <p:spPr>
          <a:xfrm>
            <a:off x="599375" y="1784525"/>
            <a:ext cx="3960900" cy="2377800"/>
          </a:xfrm>
          <a:prstGeom prst="roundRect">
            <a:avLst>
              <a:gd name="adj" fmla="val 16667"/>
            </a:avLst>
          </a:prstGeom>
          <a:noFill/>
          <a:ln w="9525" cap="flat" cmpd="sng">
            <a:solidFill>
              <a:srgbClr val="9E9E9E"/>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72"/>
          <p:cNvSpPr txBox="1">
            <a:spLocks noGrp="1"/>
          </p:cNvSpPr>
          <p:nvPr>
            <p:ph type="body" idx="1"/>
          </p:nvPr>
        </p:nvSpPr>
        <p:spPr>
          <a:xfrm>
            <a:off x="729450" y="1380650"/>
            <a:ext cx="768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100">
                <a:latin typeface="Arial"/>
                <a:ea typeface="Arial"/>
                <a:cs typeface="Arial"/>
                <a:sym typeface="Arial"/>
              </a:rPr>
              <a:t>Initialize the sway equations: </a:t>
            </a:r>
            <a:r>
              <a:rPr lang="en" sz="1100">
                <a:latin typeface="Courier New"/>
                <a:ea typeface="Courier New"/>
                <a:cs typeface="Courier New"/>
                <a:sym typeface="Courier New"/>
              </a:rPr>
              <a:t>      θ(t) = A*sin(T*f*t)       dθ_dt(t) = T*f*A*cos(T*f*t)</a:t>
            </a:r>
            <a:endParaRPr sz="1100">
              <a:latin typeface="Courier New"/>
              <a:ea typeface="Courier New"/>
              <a:cs typeface="Courier New"/>
              <a:sym typeface="Courier New"/>
            </a:endParaRPr>
          </a:p>
        </p:txBody>
      </p:sp>
      <p:sp>
        <p:nvSpPr>
          <p:cNvPr id="1765" name="Google Shape;1765;p72"/>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Feasibility Study 2 - (F2) Gravity Vector Deviation</a:t>
            </a:r>
            <a:endParaRPr sz="2400"/>
          </a:p>
        </p:txBody>
      </p:sp>
      <p:sp>
        <p:nvSpPr>
          <p:cNvPr id="1766" name="Google Shape;1766;p7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60</a:t>
            </a:fld>
            <a:endParaRPr/>
          </a:p>
        </p:txBody>
      </p:sp>
      <p:sp>
        <p:nvSpPr>
          <p:cNvPr id="1767" name="Google Shape;1767;p72"/>
          <p:cNvSpPr txBox="1"/>
          <p:nvPr/>
        </p:nvSpPr>
        <p:spPr>
          <a:xfrm>
            <a:off x="644650" y="2130300"/>
            <a:ext cx="43239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9E9E9E"/>
                </a:solidFill>
                <a:latin typeface="Courier New"/>
                <a:ea typeface="Courier New"/>
                <a:cs typeface="Courier New"/>
                <a:sym typeface="Courier New"/>
              </a:rPr>
              <a:t>While (t &gt; simulation_time)</a:t>
            </a: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r>
              <a:rPr lang="en" sz="800">
                <a:solidFill>
                  <a:srgbClr val="9E9E9E"/>
                </a:solidFill>
                <a:latin typeface="Courier New"/>
                <a:ea typeface="Courier New"/>
                <a:cs typeface="Courier New"/>
                <a:sym typeface="Courier New"/>
              </a:rPr>
              <a:t>	t += sensor_query_time;</a:t>
            </a: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r>
              <a:rPr lang="en" sz="800">
                <a:solidFill>
                  <a:srgbClr val="9E9E9E"/>
                </a:solidFill>
                <a:latin typeface="Courier New"/>
                <a:ea typeface="Courier New"/>
                <a:cs typeface="Courier New"/>
                <a:sym typeface="Courier New"/>
              </a:rPr>
              <a:t>	new_position = PID_control(current_position,t);</a:t>
            </a: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r>
              <a:rPr lang="en" sz="800">
                <a:solidFill>
                  <a:srgbClr val="9E9E9E"/>
                </a:solidFill>
                <a:latin typeface="Courier New"/>
                <a:ea typeface="Courier New"/>
                <a:cs typeface="Courier New"/>
                <a:sym typeface="Courier New"/>
              </a:rPr>
              <a:t>	t += PID_computation_time;</a:t>
            </a: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r>
              <a:rPr lang="en" sz="800">
                <a:solidFill>
                  <a:srgbClr val="9E9E9E"/>
                </a:solidFill>
                <a:latin typeface="Courier New"/>
                <a:ea typeface="Courier New"/>
                <a:cs typeface="Courier New"/>
                <a:sym typeface="Courier New"/>
              </a:rPr>
              <a:t>	translation_speed = shoulder_height*sin(dθ_dt(t));</a:t>
            </a: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r>
              <a:rPr lang="en" sz="800">
                <a:solidFill>
                  <a:srgbClr val="9E9E9E"/>
                </a:solidFill>
                <a:latin typeface="Courier New"/>
                <a:ea typeface="Courier New"/>
                <a:cs typeface="Courier New"/>
                <a:sym typeface="Courier New"/>
              </a:rPr>
              <a:t>	if ( max(translation_speed) &gt; max_actuator_speed )</a:t>
            </a: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r>
              <a:rPr lang="en" sz="800">
                <a:solidFill>
                  <a:srgbClr val="9E9E9E"/>
                </a:solidFill>
                <a:latin typeface="Courier New"/>
                <a:ea typeface="Courier New"/>
                <a:cs typeface="Courier New"/>
                <a:sym typeface="Courier New"/>
              </a:rPr>
              <a:t>		t += excess_move_time;</a:t>
            </a: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r>
              <a:rPr lang="en" sz="800">
                <a:solidFill>
                  <a:srgbClr val="9E9E9E"/>
                </a:solidFill>
                <a:latin typeface="Courier New"/>
                <a:ea typeface="Courier New"/>
                <a:cs typeface="Courier New"/>
                <a:sym typeface="Courier New"/>
              </a:rPr>
              <a:t>	</a:t>
            </a: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r>
              <a:rPr lang="en" sz="800">
                <a:solidFill>
                  <a:srgbClr val="9E9E9E"/>
                </a:solidFill>
                <a:latin typeface="Courier New"/>
                <a:ea typeface="Courier New"/>
                <a:cs typeface="Courier New"/>
                <a:sym typeface="Courier New"/>
              </a:rPr>
              <a:t>	position_array_PID.append(new_position);</a:t>
            </a: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r>
              <a:rPr lang="en" sz="800">
                <a:solidFill>
                  <a:srgbClr val="9E9E9E"/>
                </a:solidFill>
                <a:latin typeface="Courier New"/>
                <a:ea typeface="Courier New"/>
                <a:cs typeface="Courier New"/>
                <a:sym typeface="Courier New"/>
              </a:rPr>
              <a:t>PID_difference = position_array_actual - position_array_PID;</a:t>
            </a: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endParaRPr sz="800">
              <a:solidFill>
                <a:srgbClr val="9E9E9E"/>
              </a:solidFill>
              <a:latin typeface="Courier New"/>
              <a:ea typeface="Courier New"/>
              <a:cs typeface="Courier New"/>
              <a:sym typeface="Courier New"/>
            </a:endParaRPr>
          </a:p>
        </p:txBody>
      </p:sp>
      <p:sp>
        <p:nvSpPr>
          <p:cNvPr id="1768" name="Google Shape;1768;p72"/>
          <p:cNvSpPr txBox="1">
            <a:spLocks noGrp="1"/>
          </p:cNvSpPr>
          <p:nvPr>
            <p:ph type="body" idx="1"/>
          </p:nvPr>
        </p:nvSpPr>
        <p:spPr>
          <a:xfrm>
            <a:off x="727650" y="4428650"/>
            <a:ext cx="7688700" cy="321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 sz="1000">
                <a:latin typeface="Courier New"/>
                <a:ea typeface="Courier New"/>
                <a:cs typeface="Courier New"/>
                <a:sym typeface="Courier New"/>
              </a:rPr>
              <a:t>Plot results of both of the simulations and their deviations from the true position (error)</a:t>
            </a:r>
            <a:endParaRPr sz="1000">
              <a:latin typeface="Courier New"/>
              <a:ea typeface="Courier New"/>
              <a:cs typeface="Courier New"/>
              <a:sym typeface="Courier New"/>
            </a:endParaRPr>
          </a:p>
        </p:txBody>
      </p:sp>
      <p:sp>
        <p:nvSpPr>
          <p:cNvPr id="1769" name="Google Shape;1769;p72"/>
          <p:cNvSpPr txBox="1"/>
          <p:nvPr/>
        </p:nvSpPr>
        <p:spPr>
          <a:xfrm>
            <a:off x="4696950" y="2007300"/>
            <a:ext cx="4323900" cy="227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9E9E9E"/>
                </a:solidFill>
                <a:latin typeface="Courier New"/>
                <a:ea typeface="Courier New"/>
                <a:cs typeface="Courier New"/>
                <a:sym typeface="Courier New"/>
              </a:rPr>
              <a:t>While (t &gt; simulation_time)</a:t>
            </a: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r>
              <a:rPr lang="en" sz="800">
                <a:solidFill>
                  <a:srgbClr val="9E9E9E"/>
                </a:solidFill>
                <a:latin typeface="Courier New"/>
                <a:ea typeface="Courier New"/>
                <a:cs typeface="Courier New"/>
                <a:sym typeface="Courier New"/>
              </a:rPr>
              <a:t>	t += sensor_query_time;</a:t>
            </a: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r>
              <a:rPr lang="en" sz="800">
                <a:solidFill>
                  <a:srgbClr val="9E9E9E"/>
                </a:solidFill>
                <a:latin typeface="Courier New"/>
                <a:ea typeface="Courier New"/>
                <a:cs typeface="Courier New"/>
                <a:sym typeface="Courier New"/>
              </a:rPr>
              <a:t>	Commanded_rate = K1* (movement_rate - actuator rate)</a:t>
            </a:r>
            <a:endParaRPr sz="800">
              <a:solidFill>
                <a:srgbClr val="9E9E9E"/>
              </a:solidFill>
              <a:latin typeface="Courier New"/>
              <a:ea typeface="Courier New"/>
              <a:cs typeface="Courier New"/>
              <a:sym typeface="Courier New"/>
            </a:endParaRPr>
          </a:p>
          <a:p>
            <a:pPr marL="1828800" lvl="0" indent="-279400" algn="l" rtl="0">
              <a:spcBef>
                <a:spcPts val="0"/>
              </a:spcBef>
              <a:spcAft>
                <a:spcPts val="0"/>
              </a:spcAft>
              <a:buClr>
                <a:srgbClr val="9E9E9E"/>
              </a:buClr>
              <a:buSzPts val="800"/>
              <a:buFont typeface="Courier New"/>
              <a:buChar char="+"/>
            </a:pPr>
            <a:r>
              <a:rPr lang="en" sz="800">
                <a:solidFill>
                  <a:srgbClr val="9E9E9E"/>
                </a:solidFill>
                <a:latin typeface="Courier New"/>
                <a:ea typeface="Courier New"/>
                <a:cs typeface="Courier New"/>
                <a:sym typeface="Courier New"/>
              </a:rPr>
              <a:t>K2*dθ_dt(t);</a:t>
            </a: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r>
              <a:rPr lang="en" sz="800">
                <a:solidFill>
                  <a:srgbClr val="9E9E9E"/>
                </a:solidFill>
                <a:latin typeface="Courier New"/>
                <a:ea typeface="Courier New"/>
                <a:cs typeface="Courier New"/>
                <a:sym typeface="Courier New"/>
              </a:rPr>
              <a:t>	t += rate_computation_time;</a:t>
            </a: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r>
              <a:rPr lang="en" sz="800">
                <a:solidFill>
                  <a:srgbClr val="9E9E9E"/>
                </a:solidFill>
                <a:latin typeface="Courier New"/>
                <a:ea typeface="Courier New"/>
                <a:cs typeface="Courier New"/>
                <a:sym typeface="Courier New"/>
              </a:rPr>
              <a:t>	translation_speed = shoulder_height*sin(dθ/dt);</a:t>
            </a: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r>
              <a:rPr lang="en" sz="800">
                <a:solidFill>
                  <a:srgbClr val="9E9E9E"/>
                </a:solidFill>
                <a:latin typeface="Courier New"/>
                <a:ea typeface="Courier New"/>
                <a:cs typeface="Courier New"/>
                <a:sym typeface="Courier New"/>
              </a:rPr>
              <a:t>	if ( max(translation_speed) &gt; max_actuator_speed )</a:t>
            </a: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r>
              <a:rPr lang="en" sz="800">
                <a:solidFill>
                  <a:srgbClr val="9E9E9E"/>
                </a:solidFill>
                <a:latin typeface="Courier New"/>
                <a:ea typeface="Courier New"/>
                <a:cs typeface="Courier New"/>
                <a:sym typeface="Courier New"/>
              </a:rPr>
              <a:t>		t += excess_move_time;</a:t>
            </a: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r>
              <a:rPr lang="en" sz="800">
                <a:solidFill>
                  <a:srgbClr val="9E9E9E"/>
                </a:solidFill>
                <a:latin typeface="Courier New"/>
                <a:ea typeface="Courier New"/>
                <a:cs typeface="Courier New"/>
                <a:sym typeface="Courier New"/>
              </a:rPr>
              <a:t>	</a:t>
            </a: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r>
              <a:rPr lang="en" sz="800">
                <a:solidFill>
                  <a:srgbClr val="9E9E9E"/>
                </a:solidFill>
                <a:latin typeface="Courier New"/>
                <a:ea typeface="Courier New"/>
                <a:cs typeface="Courier New"/>
                <a:sym typeface="Courier New"/>
              </a:rPr>
              <a:t>	position_array_STEPPER.append(new_position);</a:t>
            </a: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r>
              <a:rPr lang="en" sz="800">
                <a:solidFill>
                  <a:srgbClr val="9E9E9E"/>
                </a:solidFill>
                <a:latin typeface="Courier New"/>
                <a:ea typeface="Courier New"/>
                <a:cs typeface="Courier New"/>
                <a:sym typeface="Courier New"/>
              </a:rPr>
              <a:t>STEPPER_difference = position_array_actual </a:t>
            </a:r>
            <a:endParaRPr sz="800">
              <a:solidFill>
                <a:srgbClr val="9E9E9E"/>
              </a:solidFill>
              <a:latin typeface="Courier New"/>
              <a:ea typeface="Courier New"/>
              <a:cs typeface="Courier New"/>
              <a:sym typeface="Courier New"/>
            </a:endParaRPr>
          </a:p>
          <a:p>
            <a:pPr marL="914400" lvl="0" indent="457200" algn="l" rtl="0">
              <a:spcBef>
                <a:spcPts val="0"/>
              </a:spcBef>
              <a:spcAft>
                <a:spcPts val="0"/>
              </a:spcAft>
              <a:buNone/>
            </a:pPr>
            <a:r>
              <a:rPr lang="en" sz="800">
                <a:solidFill>
                  <a:srgbClr val="9E9E9E"/>
                </a:solidFill>
                <a:latin typeface="Courier New"/>
                <a:ea typeface="Courier New"/>
                <a:cs typeface="Courier New"/>
                <a:sym typeface="Courier New"/>
              </a:rPr>
              <a:t>- position_array_PID;</a:t>
            </a:r>
            <a:endParaRPr sz="800">
              <a:solidFill>
                <a:srgbClr val="9E9E9E"/>
              </a:solidFill>
              <a:latin typeface="Courier New"/>
              <a:ea typeface="Courier New"/>
              <a:cs typeface="Courier New"/>
              <a:sym typeface="Courier New"/>
            </a:endParaRPr>
          </a:p>
          <a:p>
            <a:pPr marL="0" lvl="0" indent="0" algn="l" rtl="0">
              <a:spcBef>
                <a:spcPts val="0"/>
              </a:spcBef>
              <a:spcAft>
                <a:spcPts val="0"/>
              </a:spcAft>
              <a:buNone/>
            </a:pPr>
            <a:endParaRPr sz="800">
              <a:solidFill>
                <a:srgbClr val="9E9E9E"/>
              </a:solidFill>
              <a:latin typeface="Courier New"/>
              <a:ea typeface="Courier New"/>
              <a:cs typeface="Courier New"/>
              <a:sym typeface="Courier New"/>
            </a:endParaRPr>
          </a:p>
        </p:txBody>
      </p:sp>
      <p:sp>
        <p:nvSpPr>
          <p:cNvPr id="1770" name="Google Shape;1770;p72"/>
          <p:cNvSpPr txBox="1"/>
          <p:nvPr/>
        </p:nvSpPr>
        <p:spPr>
          <a:xfrm>
            <a:off x="1049675" y="1784525"/>
            <a:ext cx="2700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666666"/>
                </a:solidFill>
              </a:rPr>
              <a:t>PID Control Simulation</a:t>
            </a:r>
            <a:endParaRPr>
              <a:solidFill>
                <a:srgbClr val="666666"/>
              </a:solidFill>
            </a:endParaRPr>
          </a:p>
        </p:txBody>
      </p:sp>
      <p:sp>
        <p:nvSpPr>
          <p:cNvPr id="1771" name="Google Shape;1771;p72"/>
          <p:cNvSpPr txBox="1"/>
          <p:nvPr/>
        </p:nvSpPr>
        <p:spPr>
          <a:xfrm>
            <a:off x="4733800" y="1777675"/>
            <a:ext cx="3437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666666"/>
                </a:solidFill>
              </a:rPr>
              <a:t>Stepper Rate Command Simulation</a:t>
            </a:r>
            <a:endParaRPr>
              <a:solidFill>
                <a:srgbClr val="666666"/>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775"/>
        <p:cNvGrpSpPr/>
        <p:nvPr/>
      </p:nvGrpSpPr>
      <p:grpSpPr>
        <a:xfrm>
          <a:off x="0" y="0"/>
          <a:ext cx="0" cy="0"/>
          <a:chOff x="0" y="0"/>
          <a:chExt cx="0" cy="0"/>
        </a:xfrm>
      </p:grpSpPr>
      <p:sp>
        <p:nvSpPr>
          <p:cNvPr id="1776" name="Google Shape;1776;p73"/>
          <p:cNvSpPr txBox="1">
            <a:spLocks noGrp="1"/>
          </p:cNvSpPr>
          <p:nvPr>
            <p:ph type="title"/>
          </p:nvPr>
        </p:nvSpPr>
        <p:spPr>
          <a:xfrm>
            <a:off x="729450" y="486550"/>
            <a:ext cx="7688700" cy="701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Why Not One Tether?</a:t>
            </a:r>
            <a:endParaRPr sz="2400"/>
          </a:p>
        </p:txBody>
      </p:sp>
      <p:sp>
        <p:nvSpPr>
          <p:cNvPr id="1777" name="Google Shape;1777;p7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61</a:t>
            </a:fld>
            <a:endParaRPr/>
          </a:p>
        </p:txBody>
      </p:sp>
      <p:pic>
        <p:nvPicPr>
          <p:cNvPr id="1778" name="Google Shape;1778;p73"/>
          <p:cNvPicPr preferRelativeResize="0"/>
          <p:nvPr/>
        </p:nvPicPr>
        <p:blipFill>
          <a:blip r:embed="rId3">
            <a:alphaModFix/>
          </a:blip>
          <a:stretch>
            <a:fillRect/>
          </a:stretch>
        </p:blipFill>
        <p:spPr>
          <a:xfrm>
            <a:off x="5348450" y="1584325"/>
            <a:ext cx="2586575" cy="1929650"/>
          </a:xfrm>
          <a:prstGeom prst="rect">
            <a:avLst/>
          </a:prstGeom>
          <a:noFill/>
          <a:ln>
            <a:noFill/>
          </a:ln>
        </p:spPr>
      </p:pic>
      <p:sp>
        <p:nvSpPr>
          <p:cNvPr id="1779" name="Google Shape;1779;p73"/>
          <p:cNvSpPr/>
          <p:nvPr/>
        </p:nvSpPr>
        <p:spPr>
          <a:xfrm>
            <a:off x="5098525" y="2563150"/>
            <a:ext cx="405600" cy="83100"/>
          </a:xfrm>
          <a:prstGeom prst="leftBracket">
            <a:avLst>
              <a:gd name="adj" fmla="val 833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73"/>
          <p:cNvSpPr txBox="1"/>
          <p:nvPr/>
        </p:nvSpPr>
        <p:spPr>
          <a:xfrm>
            <a:off x="4931475" y="2523325"/>
            <a:ext cx="195600" cy="169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100">
                <a:latin typeface="Lato"/>
                <a:ea typeface="Lato"/>
                <a:cs typeface="Lato"/>
                <a:sym typeface="Lato"/>
              </a:rPr>
              <a:t>dy</a:t>
            </a:r>
            <a:endParaRPr sz="1100">
              <a:latin typeface="Lato"/>
              <a:ea typeface="Lato"/>
              <a:cs typeface="Lato"/>
              <a:sym typeface="Lato"/>
            </a:endParaRPr>
          </a:p>
        </p:txBody>
      </p:sp>
      <p:sp>
        <p:nvSpPr>
          <p:cNvPr id="1781" name="Google Shape;1781;p73"/>
          <p:cNvSpPr txBox="1"/>
          <p:nvPr/>
        </p:nvSpPr>
        <p:spPr>
          <a:xfrm>
            <a:off x="5664938" y="3855950"/>
            <a:ext cx="195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Work = m*g*dy</a:t>
            </a:r>
            <a:endParaRPr>
              <a:latin typeface="Lato"/>
              <a:ea typeface="Lato"/>
              <a:cs typeface="Lato"/>
              <a:sym typeface="Lato"/>
            </a:endParaRPr>
          </a:p>
        </p:txBody>
      </p:sp>
      <p:sp>
        <p:nvSpPr>
          <p:cNvPr id="1782" name="Google Shape;1782;p73"/>
          <p:cNvSpPr txBox="1">
            <a:spLocks noGrp="1"/>
          </p:cNvSpPr>
          <p:nvPr>
            <p:ph type="body" idx="1"/>
          </p:nvPr>
        </p:nvSpPr>
        <p:spPr>
          <a:xfrm>
            <a:off x="727650" y="1363450"/>
            <a:ext cx="4073400" cy="2734800"/>
          </a:xfrm>
          <a:prstGeom prst="rect">
            <a:avLst/>
          </a:prstGeom>
        </p:spPr>
        <p:txBody>
          <a:bodyPr spcFirstLastPara="1" wrap="square" lIns="91425" tIns="91425" rIns="91425" bIns="91425" anchor="t" anchorCtr="0">
            <a:spAutoFit/>
          </a:bodyPr>
          <a:lstStyle/>
          <a:p>
            <a:pPr marL="457200" lvl="0" indent="-311150" algn="l" rtl="0">
              <a:lnSpc>
                <a:spcPct val="115000"/>
              </a:lnSpc>
              <a:spcBef>
                <a:spcPts val="0"/>
              </a:spcBef>
              <a:spcAft>
                <a:spcPts val="0"/>
              </a:spcAft>
              <a:buSzPts val="1300"/>
              <a:buChar char="●"/>
            </a:pPr>
            <a:r>
              <a:rPr lang="en"/>
              <a:t>When the test subject leans forward, slack will be taken out of the system.</a:t>
            </a:r>
            <a:endParaRPr/>
          </a:p>
          <a:p>
            <a:pPr marL="914400" lvl="1" indent="-298450" algn="l" rtl="0">
              <a:lnSpc>
                <a:spcPct val="115000"/>
              </a:lnSpc>
              <a:spcBef>
                <a:spcPts val="0"/>
              </a:spcBef>
              <a:spcAft>
                <a:spcPts val="0"/>
              </a:spcAft>
              <a:buSzPts val="1100"/>
              <a:buChar char="○"/>
            </a:pPr>
            <a:r>
              <a:rPr lang="en"/>
              <a:t>Sandbag goes down</a:t>
            </a:r>
            <a:endParaRPr/>
          </a:p>
          <a:p>
            <a:pPr marL="914400" lvl="1" indent="-298450" algn="l" rtl="0">
              <a:lnSpc>
                <a:spcPct val="115000"/>
              </a:lnSpc>
              <a:spcBef>
                <a:spcPts val="0"/>
              </a:spcBef>
              <a:spcAft>
                <a:spcPts val="0"/>
              </a:spcAft>
              <a:buSzPts val="1100"/>
              <a:buChar char="○"/>
            </a:pPr>
            <a:r>
              <a:rPr lang="en"/>
              <a:t>Work is being done on the person</a:t>
            </a:r>
            <a:endParaRPr/>
          </a:p>
          <a:p>
            <a:pPr marL="457200" lvl="0" indent="-311150" algn="l" rtl="0">
              <a:lnSpc>
                <a:spcPct val="115000"/>
              </a:lnSpc>
              <a:spcBef>
                <a:spcPts val="1000"/>
              </a:spcBef>
              <a:spcAft>
                <a:spcPts val="0"/>
              </a:spcAft>
              <a:buSzPts val="1300"/>
              <a:buChar char="●"/>
            </a:pPr>
            <a:r>
              <a:rPr lang="en"/>
              <a:t>When test subject leans back to original position, slack will have to be given</a:t>
            </a:r>
            <a:endParaRPr/>
          </a:p>
          <a:p>
            <a:pPr marL="914400" lvl="1" indent="-298450" algn="l" rtl="0">
              <a:lnSpc>
                <a:spcPct val="115000"/>
              </a:lnSpc>
              <a:spcBef>
                <a:spcPts val="0"/>
              </a:spcBef>
              <a:spcAft>
                <a:spcPts val="0"/>
              </a:spcAft>
              <a:buSzPts val="1100"/>
              <a:buChar char="○"/>
            </a:pPr>
            <a:r>
              <a:rPr lang="en"/>
              <a:t>Sandbag goes up</a:t>
            </a:r>
            <a:endParaRPr/>
          </a:p>
          <a:p>
            <a:pPr marL="914400" lvl="1" indent="-298450" algn="l" rtl="0">
              <a:lnSpc>
                <a:spcPct val="115000"/>
              </a:lnSpc>
              <a:spcBef>
                <a:spcPts val="0"/>
              </a:spcBef>
              <a:spcAft>
                <a:spcPts val="0"/>
              </a:spcAft>
              <a:buSzPts val="1100"/>
              <a:buChar char="○"/>
            </a:pPr>
            <a:r>
              <a:rPr lang="en"/>
              <a:t>User has to do work on the system</a:t>
            </a:r>
            <a:endParaRPr/>
          </a:p>
          <a:p>
            <a:pPr marL="457200" lvl="0" indent="-311150" algn="l" rtl="0">
              <a:lnSpc>
                <a:spcPct val="115000"/>
              </a:lnSpc>
              <a:spcBef>
                <a:spcPts val="1000"/>
              </a:spcBef>
              <a:spcAft>
                <a:spcPts val="0"/>
              </a:spcAft>
              <a:buSzPts val="1300"/>
              <a:buChar char="●"/>
            </a:pPr>
            <a:r>
              <a:rPr lang="en"/>
              <a:t>If there are two tethers:</a:t>
            </a:r>
            <a:endParaRPr/>
          </a:p>
          <a:p>
            <a:pPr marL="914400" lvl="1" indent="-298450" algn="l" rtl="0">
              <a:lnSpc>
                <a:spcPct val="115000"/>
              </a:lnSpc>
              <a:spcBef>
                <a:spcPts val="0"/>
              </a:spcBef>
              <a:spcAft>
                <a:spcPts val="0"/>
              </a:spcAft>
              <a:buSzPts val="1100"/>
              <a:buChar char="○"/>
            </a:pPr>
            <a:r>
              <a:rPr lang="en"/>
              <a:t>One sandbag goes down, one sandbag goes up</a:t>
            </a:r>
            <a:endParaRPr/>
          </a:p>
          <a:p>
            <a:pPr marL="914400" lvl="1" indent="-298450" algn="l" rtl="0">
              <a:lnSpc>
                <a:spcPct val="115000"/>
              </a:lnSpc>
              <a:spcBef>
                <a:spcPts val="0"/>
              </a:spcBef>
              <a:spcAft>
                <a:spcPts val="0"/>
              </a:spcAft>
              <a:buSzPts val="1100"/>
              <a:buChar char="○"/>
            </a:pPr>
            <a:r>
              <a:rPr lang="en"/>
              <a:t>Net work = 0</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87" name="Google Shape;1787;p74"/>
          <p:cNvSpPr txBox="1">
            <a:spLocks noGrp="1"/>
          </p:cNvSpPr>
          <p:nvPr>
            <p:ph type="title"/>
          </p:nvPr>
        </p:nvSpPr>
        <p:spPr>
          <a:xfrm>
            <a:off x="729450" y="498875"/>
            <a:ext cx="7688700" cy="689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Post-CONOPS</a:t>
            </a:r>
            <a:endParaRPr sz="2400"/>
          </a:p>
        </p:txBody>
      </p:sp>
      <p:sp>
        <p:nvSpPr>
          <p:cNvPr id="1788" name="Google Shape;1788;p74"/>
          <p:cNvSpPr txBox="1">
            <a:spLocks noGrp="1"/>
          </p:cNvSpPr>
          <p:nvPr>
            <p:ph type="body" idx="1"/>
          </p:nvPr>
        </p:nvSpPr>
        <p:spPr>
          <a:xfrm>
            <a:off x="729450" y="1485675"/>
            <a:ext cx="2704500" cy="3609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t>Stage 5: Balance Tests</a:t>
            </a:r>
            <a:endParaRPr sz="1800"/>
          </a:p>
          <a:p>
            <a:pPr marL="457200" lvl="0" indent="-298450" algn="l" rtl="0">
              <a:spcBef>
                <a:spcPts val="1200"/>
              </a:spcBef>
              <a:spcAft>
                <a:spcPts val="0"/>
              </a:spcAft>
              <a:buSzPts val="1100"/>
              <a:buChar char="●"/>
            </a:pPr>
            <a:r>
              <a:rPr lang="en" sz="1100"/>
              <a:t>Out of scope of this project</a:t>
            </a:r>
            <a:endParaRPr sz="1100"/>
          </a:p>
          <a:p>
            <a:pPr marL="457200" lvl="0" indent="-298450" algn="l" rtl="0">
              <a:spcBef>
                <a:spcPts val="0"/>
              </a:spcBef>
              <a:spcAft>
                <a:spcPts val="0"/>
              </a:spcAft>
              <a:buSzPts val="1100"/>
              <a:buChar char="●"/>
            </a:pPr>
            <a:r>
              <a:rPr lang="en" sz="1100"/>
              <a:t>After bed rest is complete (~70 days)</a:t>
            </a:r>
            <a:endParaRPr sz="1100"/>
          </a:p>
          <a:p>
            <a:pPr marL="457200" lvl="0" indent="-298450" algn="l" rtl="0">
              <a:spcBef>
                <a:spcPts val="0"/>
              </a:spcBef>
              <a:spcAft>
                <a:spcPts val="0"/>
              </a:spcAft>
              <a:buSzPts val="1100"/>
              <a:buChar char="●"/>
            </a:pPr>
            <a:r>
              <a:rPr lang="en" sz="1100"/>
              <a:t>Test for retention of proprioceptive functions</a:t>
            </a:r>
            <a:endParaRPr sz="1100"/>
          </a:p>
          <a:p>
            <a:pPr marL="0" lvl="0" indent="0" algn="l" rtl="0">
              <a:spcBef>
                <a:spcPts val="1200"/>
              </a:spcBef>
              <a:spcAft>
                <a:spcPts val="1200"/>
              </a:spcAft>
              <a:buNone/>
            </a:pPr>
            <a:endParaRPr/>
          </a:p>
        </p:txBody>
      </p:sp>
      <p:pic>
        <p:nvPicPr>
          <p:cNvPr id="1789" name="Google Shape;1789;p74"/>
          <p:cNvPicPr preferRelativeResize="0"/>
          <p:nvPr/>
        </p:nvPicPr>
        <p:blipFill>
          <a:blip r:embed="rId3">
            <a:alphaModFix/>
          </a:blip>
          <a:stretch>
            <a:fillRect/>
          </a:stretch>
        </p:blipFill>
        <p:spPr>
          <a:xfrm rot="-104803" flipH="1">
            <a:off x="5200515" y="2043971"/>
            <a:ext cx="903535" cy="1612884"/>
          </a:xfrm>
          <a:prstGeom prst="rect">
            <a:avLst/>
          </a:prstGeom>
          <a:noFill/>
          <a:ln>
            <a:noFill/>
          </a:ln>
        </p:spPr>
      </p:pic>
      <p:sp>
        <p:nvSpPr>
          <p:cNvPr id="1790" name="Google Shape;1790;p7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62</a:t>
            </a:fld>
            <a:endParaRPr/>
          </a:p>
        </p:txBody>
      </p:sp>
      <p:cxnSp>
        <p:nvCxnSpPr>
          <p:cNvPr id="1791" name="Google Shape;1791;p74"/>
          <p:cNvCxnSpPr/>
          <p:nvPr/>
        </p:nvCxnSpPr>
        <p:spPr>
          <a:xfrm>
            <a:off x="7357813" y="1388200"/>
            <a:ext cx="300" cy="883500"/>
          </a:xfrm>
          <a:prstGeom prst="straightConnector1">
            <a:avLst/>
          </a:prstGeom>
          <a:noFill/>
          <a:ln w="9525" cap="flat" cmpd="sng">
            <a:solidFill>
              <a:srgbClr val="FF0000"/>
            </a:solidFill>
            <a:prstDash val="solid"/>
            <a:round/>
            <a:headEnd type="none" w="med" len="med"/>
            <a:tailEnd type="triangle" w="med" len="med"/>
          </a:ln>
        </p:spPr>
      </p:cxnSp>
      <p:sp>
        <p:nvSpPr>
          <p:cNvPr id="1792" name="Google Shape;1792;p74"/>
          <p:cNvSpPr txBox="1"/>
          <p:nvPr/>
        </p:nvSpPr>
        <p:spPr>
          <a:xfrm>
            <a:off x="6534700" y="1902400"/>
            <a:ext cx="866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Earth Gravity</a:t>
            </a:r>
            <a:endParaRPr sz="800">
              <a:latin typeface="Lato"/>
              <a:ea typeface="Lato"/>
              <a:cs typeface="Lato"/>
              <a:sym typeface="Lato"/>
            </a:endParaRPr>
          </a:p>
        </p:txBody>
      </p:sp>
      <p:sp>
        <p:nvSpPr>
          <p:cNvPr id="1793" name="Google Shape;1793;p74"/>
          <p:cNvSpPr/>
          <p:nvPr/>
        </p:nvSpPr>
        <p:spPr>
          <a:xfrm rot="2265637" flipH="1">
            <a:off x="5318739" y="1810736"/>
            <a:ext cx="856844" cy="807876"/>
          </a:xfrm>
          <a:prstGeom prst="arc">
            <a:avLst>
              <a:gd name="adj1" fmla="val 15688598"/>
              <a:gd name="adj2" fmla="val 0"/>
            </a:avLst>
          </a:prstGeom>
          <a:noFill/>
          <a:ln w="28575" cap="flat" cmpd="sng">
            <a:solidFill>
              <a:srgbClr val="FF0000"/>
            </a:solidFill>
            <a:prstDash val="solid"/>
            <a:round/>
            <a:headEnd type="stealth"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sp>
        <p:nvSpPr>
          <p:cNvPr id="1798" name="Google Shape;1798;p75"/>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References</a:t>
            </a:r>
            <a:endParaRPr/>
          </a:p>
        </p:txBody>
      </p:sp>
      <p:sp>
        <p:nvSpPr>
          <p:cNvPr id="1799" name="Google Shape;1799;p7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03"/>
        <p:cNvGrpSpPr/>
        <p:nvPr/>
      </p:nvGrpSpPr>
      <p:grpSpPr>
        <a:xfrm>
          <a:off x="0" y="0"/>
          <a:ext cx="0" cy="0"/>
          <a:chOff x="0" y="0"/>
          <a:chExt cx="0" cy="0"/>
        </a:xfrm>
      </p:grpSpPr>
      <p:sp>
        <p:nvSpPr>
          <p:cNvPr id="1804" name="Google Shape;1804;p76"/>
          <p:cNvSpPr txBox="1">
            <a:spLocks noGrp="1"/>
          </p:cNvSpPr>
          <p:nvPr>
            <p:ph type="title"/>
          </p:nvPr>
        </p:nvSpPr>
        <p:spPr>
          <a:xfrm>
            <a:off x="727650" y="498875"/>
            <a:ext cx="7688700" cy="689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Presentation References</a:t>
            </a:r>
            <a:endParaRPr sz="2400"/>
          </a:p>
        </p:txBody>
      </p:sp>
      <p:sp>
        <p:nvSpPr>
          <p:cNvPr id="1805" name="Google Shape;1805;p76"/>
          <p:cNvSpPr txBox="1">
            <a:spLocks noGrp="1"/>
          </p:cNvSpPr>
          <p:nvPr>
            <p:ph type="body" idx="1"/>
          </p:nvPr>
        </p:nvSpPr>
        <p:spPr>
          <a:xfrm>
            <a:off x="701350" y="1408425"/>
            <a:ext cx="7688700" cy="34524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000">
                <a:solidFill>
                  <a:srgbClr val="000000"/>
                </a:solidFill>
              </a:rPr>
              <a:t>[1] Garcia, Mark. “Astronaut David Saint-Jacques Is Carried to a Medical Tent.” </a:t>
            </a:r>
            <a:r>
              <a:rPr lang="en" sz="1000" i="1">
                <a:solidFill>
                  <a:srgbClr val="000000"/>
                </a:solidFill>
              </a:rPr>
              <a:t>NASA</a:t>
            </a:r>
            <a:r>
              <a:rPr lang="en" sz="1000">
                <a:solidFill>
                  <a:srgbClr val="000000"/>
                </a:solidFill>
              </a:rPr>
              <a:t>, NASA, 25 June 2019, https://www.nasa.gov/image-feature/expedition-59-canadian-space-agency-astronaut-david-saint-jacques-is-carried-to-a. </a:t>
            </a:r>
            <a:endParaRPr sz="1000">
              <a:solidFill>
                <a:srgbClr val="000000"/>
              </a:solidFill>
            </a:endParaRPr>
          </a:p>
          <a:p>
            <a:pPr marL="0" lvl="0" indent="0" algn="l" rtl="0">
              <a:spcBef>
                <a:spcPts val="1200"/>
              </a:spcBef>
              <a:spcAft>
                <a:spcPts val="0"/>
              </a:spcAft>
              <a:buNone/>
            </a:pPr>
            <a:r>
              <a:rPr lang="en" sz="1000">
                <a:solidFill>
                  <a:srgbClr val="000000"/>
                </a:solidFill>
              </a:rPr>
              <a:t>[2] Mulavara, Ajitkumar P., et al. “Locomotor function after long-duration space flight: effects and motor learning during recovery.” \emph{Experimental Brain Research} vol. 202, no. 3, 2010, pp. 649-659 doi: 10.1007/s00221-010-2171-0.</a:t>
            </a:r>
            <a:endParaRPr sz="1000">
              <a:solidFill>
                <a:srgbClr val="000000"/>
              </a:solidFill>
            </a:endParaRPr>
          </a:p>
          <a:p>
            <a:pPr marL="0" lvl="0" indent="0" algn="l" rtl="0">
              <a:spcBef>
                <a:spcPts val="1200"/>
              </a:spcBef>
              <a:spcAft>
                <a:spcPts val="0"/>
              </a:spcAft>
              <a:buNone/>
            </a:pPr>
            <a:r>
              <a:rPr lang="en" sz="1000">
                <a:solidFill>
                  <a:srgbClr val="000000"/>
                </a:solidFill>
              </a:rPr>
              <a:t>[3] Mars, Kelli. “Analog Missions: Bed Rest Faqs.” </a:t>
            </a:r>
            <a:r>
              <a:rPr lang="en" sz="1000" i="1">
                <a:solidFill>
                  <a:srgbClr val="000000"/>
                </a:solidFill>
              </a:rPr>
              <a:t>NASA</a:t>
            </a:r>
            <a:r>
              <a:rPr lang="en" sz="1000">
                <a:solidFill>
                  <a:srgbClr val="000000"/>
                </a:solidFill>
              </a:rPr>
              <a:t>, NASA, 26 Mar. 2019, https://www.nasa.gov/analogs/envihab/bed-rest-faqs. </a:t>
            </a:r>
            <a:endParaRPr sz="1000">
              <a:solidFill>
                <a:srgbClr val="000000"/>
              </a:solidFill>
            </a:endParaRPr>
          </a:p>
          <a:p>
            <a:pPr marL="0" lvl="0" indent="0" algn="l" rtl="0">
              <a:spcBef>
                <a:spcPts val="1200"/>
              </a:spcBef>
              <a:spcAft>
                <a:spcPts val="0"/>
              </a:spcAft>
              <a:buNone/>
            </a:pPr>
            <a:r>
              <a:rPr lang="en" sz="1000">
                <a:solidFill>
                  <a:srgbClr val="000000"/>
                </a:solidFill>
              </a:rPr>
              <a:t>[4] McMaster-Carr,“Fibrous Rope”,</a:t>
            </a:r>
            <a:r>
              <a:rPr lang="en" sz="1000" i="1">
                <a:solidFill>
                  <a:srgbClr val="000000"/>
                </a:solidFill>
              </a:rPr>
              <a:t>McMaster-Carr</a:t>
            </a:r>
            <a:r>
              <a:rPr lang="en" sz="1000">
                <a:solidFill>
                  <a:srgbClr val="000000"/>
                </a:solidFill>
              </a:rPr>
              <a:t>,</a:t>
            </a:r>
            <a:r>
              <a:rPr lang="en" sz="1000" u="sng">
                <a:solidFill>
                  <a:schemeClr val="hlink"/>
                </a:solidFill>
                <a:hlinkClick r:id="rId3"/>
              </a:rPr>
              <a:t>https://www.mcmaster.com/fibrous-rope/</a:t>
            </a:r>
            <a:endParaRPr sz="1000">
              <a:solidFill>
                <a:srgbClr val="000000"/>
              </a:solidFill>
            </a:endParaRPr>
          </a:p>
          <a:p>
            <a:pPr marL="0" lvl="0" indent="0" algn="l" rtl="0">
              <a:spcBef>
                <a:spcPts val="1200"/>
              </a:spcBef>
              <a:spcAft>
                <a:spcPts val="0"/>
              </a:spcAft>
              <a:buNone/>
            </a:pPr>
            <a:r>
              <a:rPr lang="en" sz="1000">
                <a:solidFill>
                  <a:srgbClr val="000000"/>
                </a:solidFill>
              </a:rPr>
              <a:t>[5] </a:t>
            </a:r>
            <a:r>
              <a:rPr lang="en" sz="1000" i="1">
                <a:solidFill>
                  <a:srgbClr val="000000"/>
                </a:solidFill>
              </a:rPr>
              <a:t>Densities of materials</a:t>
            </a:r>
            <a:r>
              <a:rPr lang="en" sz="1000">
                <a:solidFill>
                  <a:srgbClr val="000000"/>
                </a:solidFill>
              </a:rPr>
              <a:t>. Engineering ToolBox. (n.d.). Retrieved October 5, 2021, from https://www.engineeringtoolbox.com/density-materials-d_1652.html. </a:t>
            </a:r>
            <a:endParaRPr sz="1000">
              <a:solidFill>
                <a:srgbClr val="000000"/>
              </a:solidFill>
            </a:endParaRPr>
          </a:p>
          <a:p>
            <a:pPr marL="0" lvl="0" indent="0" algn="l" rtl="0">
              <a:spcBef>
                <a:spcPts val="1200"/>
              </a:spcBef>
              <a:spcAft>
                <a:spcPts val="0"/>
              </a:spcAft>
              <a:buNone/>
            </a:pPr>
            <a:r>
              <a:rPr lang="en" sz="1000">
                <a:solidFill>
                  <a:srgbClr val="000000"/>
                </a:solidFill>
              </a:rPr>
              <a:t>[6] </a:t>
            </a:r>
            <a:r>
              <a:rPr lang="en" sz="1000">
                <a:solidFill>
                  <a:srgbClr val="000000"/>
                </a:solidFill>
                <a:latin typeface="Arial"/>
                <a:ea typeface="Arial"/>
                <a:cs typeface="Arial"/>
                <a:sym typeface="Arial"/>
              </a:rPr>
              <a:t>Tleto. “Polyurethane Coefficient of Friction.” </a:t>
            </a:r>
            <a:r>
              <a:rPr lang="en" sz="1000" i="1">
                <a:solidFill>
                  <a:srgbClr val="000000"/>
                </a:solidFill>
                <a:latin typeface="Arial"/>
                <a:ea typeface="Arial"/>
                <a:cs typeface="Arial"/>
                <a:sym typeface="Arial"/>
              </a:rPr>
              <a:t>Gallagher Custom Polyurethane Molding</a:t>
            </a:r>
            <a:r>
              <a:rPr lang="en" sz="1000">
                <a:solidFill>
                  <a:srgbClr val="000000"/>
                </a:solidFill>
                <a:latin typeface="Arial"/>
                <a:ea typeface="Arial"/>
                <a:cs typeface="Arial"/>
                <a:sym typeface="Arial"/>
              </a:rPr>
              <a:t>, 29 Oct. 2020, https://gallaghercorp.com/polyurethane-coefficient-of-friction/. </a:t>
            </a:r>
            <a:endParaRPr sz="1000">
              <a:solidFill>
                <a:srgbClr val="000000"/>
              </a:solidFill>
              <a:latin typeface="Arial"/>
              <a:ea typeface="Arial"/>
              <a:cs typeface="Arial"/>
              <a:sym typeface="Arial"/>
            </a:endParaRPr>
          </a:p>
          <a:p>
            <a:pPr marL="0" lvl="0" indent="0" algn="l" rtl="0">
              <a:spcBef>
                <a:spcPts val="1200"/>
              </a:spcBef>
              <a:spcAft>
                <a:spcPts val="1200"/>
              </a:spcAft>
              <a:buNone/>
            </a:pPr>
            <a:r>
              <a:rPr lang="en" sz="1000">
                <a:solidFill>
                  <a:srgbClr val="000000"/>
                </a:solidFill>
                <a:latin typeface="Arial"/>
                <a:ea typeface="Arial"/>
                <a:cs typeface="Arial"/>
                <a:sym typeface="Arial"/>
              </a:rPr>
              <a:t>[7] NASA, “Human Integration Design Handbook (HIDH)”, \emph{NASA Special Publication SP-2010-3407-REV1}, 2014.</a:t>
            </a:r>
            <a:endParaRPr sz="1200"/>
          </a:p>
        </p:txBody>
      </p:sp>
      <p:sp>
        <p:nvSpPr>
          <p:cNvPr id="1806" name="Google Shape;1806;p7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810"/>
        <p:cNvGrpSpPr/>
        <p:nvPr/>
      </p:nvGrpSpPr>
      <p:grpSpPr>
        <a:xfrm>
          <a:off x="0" y="0"/>
          <a:ext cx="0" cy="0"/>
          <a:chOff x="0" y="0"/>
          <a:chExt cx="0" cy="0"/>
        </a:xfrm>
      </p:grpSpPr>
      <p:sp>
        <p:nvSpPr>
          <p:cNvPr id="1811" name="Google Shape;1811;p77"/>
          <p:cNvSpPr txBox="1">
            <a:spLocks noGrp="1"/>
          </p:cNvSpPr>
          <p:nvPr>
            <p:ph type="title"/>
          </p:nvPr>
        </p:nvSpPr>
        <p:spPr>
          <a:xfrm>
            <a:off x="727650" y="445200"/>
            <a:ext cx="7688700" cy="743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Presentation References</a:t>
            </a:r>
            <a:endParaRPr sz="2400"/>
          </a:p>
        </p:txBody>
      </p:sp>
      <p:sp>
        <p:nvSpPr>
          <p:cNvPr id="1812" name="Google Shape;1812;p77"/>
          <p:cNvSpPr txBox="1">
            <a:spLocks noGrp="1"/>
          </p:cNvSpPr>
          <p:nvPr>
            <p:ph type="body" idx="1"/>
          </p:nvPr>
        </p:nvSpPr>
        <p:spPr>
          <a:xfrm>
            <a:off x="701350" y="1408425"/>
            <a:ext cx="7688700" cy="34524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None/>
            </a:pPr>
            <a:r>
              <a:rPr lang="en" sz="1000">
                <a:solidFill>
                  <a:srgbClr val="000000"/>
                </a:solidFill>
                <a:latin typeface="Arial"/>
                <a:ea typeface="Arial"/>
                <a:cs typeface="Arial"/>
                <a:sym typeface="Arial"/>
              </a:rPr>
              <a:t>[8] “Friction and Friction Coefficients.” </a:t>
            </a:r>
            <a:r>
              <a:rPr lang="en" sz="1000" i="1">
                <a:solidFill>
                  <a:srgbClr val="000000"/>
                </a:solidFill>
                <a:latin typeface="Arial"/>
                <a:ea typeface="Arial"/>
                <a:cs typeface="Arial"/>
                <a:sym typeface="Arial"/>
              </a:rPr>
              <a:t>Engineering ToolBox</a:t>
            </a:r>
            <a:r>
              <a:rPr lang="en" sz="1000">
                <a:solidFill>
                  <a:srgbClr val="000000"/>
                </a:solidFill>
                <a:latin typeface="Arial"/>
                <a:ea typeface="Arial"/>
                <a:cs typeface="Arial"/>
                <a:sym typeface="Arial"/>
              </a:rPr>
              <a:t>, https://www.engineeringtoolbox.com/friction-coefficients-d_778.html. </a:t>
            </a:r>
            <a:endParaRPr sz="1000">
              <a:solidFill>
                <a:srgbClr val="000000"/>
              </a:solidFill>
              <a:latin typeface="Arial"/>
              <a:ea typeface="Arial"/>
              <a:cs typeface="Arial"/>
              <a:sym typeface="Arial"/>
            </a:endParaRPr>
          </a:p>
          <a:p>
            <a:pPr marL="0" lvl="0" indent="0" algn="l" rtl="0">
              <a:spcBef>
                <a:spcPts val="1200"/>
              </a:spcBef>
              <a:spcAft>
                <a:spcPts val="0"/>
              </a:spcAft>
              <a:buNone/>
            </a:pPr>
            <a:r>
              <a:rPr lang="en" sz="1000">
                <a:solidFill>
                  <a:srgbClr val="000000"/>
                </a:solidFill>
                <a:latin typeface="Arial"/>
                <a:ea typeface="Arial"/>
                <a:cs typeface="Arial"/>
                <a:sym typeface="Arial"/>
              </a:rPr>
              <a:t>[9] “Measuring Stepper Motor holding torque” </a:t>
            </a:r>
            <a:r>
              <a:rPr lang="en" sz="1000" u="sng">
                <a:solidFill>
                  <a:schemeClr val="hlink"/>
                </a:solidFill>
                <a:latin typeface="Arial"/>
                <a:ea typeface="Arial"/>
                <a:cs typeface="Arial"/>
                <a:sym typeface="Arial"/>
                <a:hlinkClick r:id="rId3"/>
              </a:rPr>
              <a:t>https://www.applied-motion.com/news/2015/10/dynamic-torque-step-motor-sizing</a:t>
            </a:r>
            <a:endParaRPr sz="1000">
              <a:solidFill>
                <a:srgbClr val="000000"/>
              </a:solidFill>
              <a:latin typeface="Arial"/>
              <a:ea typeface="Arial"/>
              <a:cs typeface="Arial"/>
              <a:sym typeface="Arial"/>
            </a:endParaRPr>
          </a:p>
          <a:p>
            <a:pPr marL="0" lvl="0" indent="0" algn="l" rtl="0">
              <a:spcBef>
                <a:spcPts val="1200"/>
              </a:spcBef>
              <a:spcAft>
                <a:spcPts val="1200"/>
              </a:spcAft>
              <a:buNone/>
            </a:pPr>
            <a:r>
              <a:rPr lang="en" sz="1000">
                <a:solidFill>
                  <a:srgbClr val="000000"/>
                </a:solidFill>
                <a:latin typeface="Arial"/>
                <a:ea typeface="Arial"/>
                <a:cs typeface="Arial"/>
                <a:sym typeface="Arial"/>
              </a:rPr>
              <a:t>[10] Fryar CD, Carroll MD, Gu Q, Afful J, Ogden CL. “Anthropometric reference data for children and adults: United States, 2015–2018.” National Center for Health Statistics. Vital Health Stat 3(46). 2021.</a:t>
            </a:r>
            <a:endParaRPr sz="1000">
              <a:solidFill>
                <a:srgbClr val="000000"/>
              </a:solidFill>
              <a:latin typeface="Arial"/>
              <a:ea typeface="Arial"/>
              <a:cs typeface="Arial"/>
              <a:sym typeface="Arial"/>
            </a:endParaRPr>
          </a:p>
        </p:txBody>
      </p:sp>
      <p:sp>
        <p:nvSpPr>
          <p:cNvPr id="1813" name="Google Shape;1813;p7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65</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9"/>
          <p:cNvSpPr txBox="1">
            <a:spLocks noGrp="1"/>
          </p:cNvSpPr>
          <p:nvPr>
            <p:ph type="title"/>
          </p:nvPr>
        </p:nvSpPr>
        <p:spPr>
          <a:xfrm>
            <a:off x="727650" y="466075"/>
            <a:ext cx="7688700" cy="726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Functional Requirements</a:t>
            </a:r>
            <a:endParaRPr sz="2400"/>
          </a:p>
        </p:txBody>
      </p:sp>
      <p:sp>
        <p:nvSpPr>
          <p:cNvPr id="155" name="Google Shape;155;p19"/>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 </a:t>
            </a:r>
            <a:endParaRPr/>
          </a:p>
        </p:txBody>
      </p:sp>
      <p:graphicFrame>
        <p:nvGraphicFramePr>
          <p:cNvPr id="156" name="Google Shape;156;p19"/>
          <p:cNvGraphicFramePr/>
          <p:nvPr/>
        </p:nvGraphicFramePr>
        <p:xfrm>
          <a:off x="644413" y="1548400"/>
          <a:ext cx="7858750" cy="3322050"/>
        </p:xfrm>
        <a:graphic>
          <a:graphicData uri="http://schemas.openxmlformats.org/drawingml/2006/table">
            <a:tbl>
              <a:tblPr>
                <a:noFill/>
                <a:tableStyleId>{DFB89BA6-6D9B-4722-92F4-90E4344D6D20}</a:tableStyleId>
              </a:tblPr>
              <a:tblGrid>
                <a:gridCol w="721150">
                  <a:extLst>
                    <a:ext uri="{9D8B030D-6E8A-4147-A177-3AD203B41FA5}">
                      <a16:colId xmlns:a16="http://schemas.microsoft.com/office/drawing/2014/main" val="20000"/>
                    </a:ext>
                  </a:extLst>
                </a:gridCol>
                <a:gridCol w="5861225">
                  <a:extLst>
                    <a:ext uri="{9D8B030D-6E8A-4147-A177-3AD203B41FA5}">
                      <a16:colId xmlns:a16="http://schemas.microsoft.com/office/drawing/2014/main" val="20001"/>
                    </a:ext>
                  </a:extLst>
                </a:gridCol>
                <a:gridCol w="1276375">
                  <a:extLst>
                    <a:ext uri="{9D8B030D-6E8A-4147-A177-3AD203B41FA5}">
                      <a16:colId xmlns:a16="http://schemas.microsoft.com/office/drawing/2014/main" val="20002"/>
                    </a:ext>
                  </a:extLst>
                </a:gridCol>
              </a:tblGrid>
              <a:tr h="252550">
                <a:tc>
                  <a:txBody>
                    <a:bodyPr/>
                    <a:lstStyle/>
                    <a:p>
                      <a:pPr marL="0" lvl="0" indent="0" algn="ctr" rtl="0">
                        <a:spcBef>
                          <a:spcPts val="0"/>
                        </a:spcBef>
                        <a:spcAft>
                          <a:spcPts val="0"/>
                        </a:spcAft>
                        <a:buNone/>
                      </a:pPr>
                      <a:r>
                        <a:rPr lang="en" sz="1100" b="1">
                          <a:latin typeface="Lato"/>
                          <a:ea typeface="Lato"/>
                          <a:cs typeface="Lato"/>
                          <a:sym typeface="Lato"/>
                        </a:rPr>
                        <a:t>Number</a:t>
                      </a:r>
                      <a:endParaRPr sz="1100" b="1">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100" b="1">
                          <a:latin typeface="Lato"/>
                          <a:ea typeface="Lato"/>
                          <a:cs typeface="Lato"/>
                          <a:sym typeface="Lato"/>
                        </a:rPr>
                        <a:t>Functional (Driving) Requirement</a:t>
                      </a:r>
                      <a:endParaRPr sz="1100" b="1">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100" b="1">
                          <a:latin typeface="Lato"/>
                          <a:ea typeface="Lato"/>
                          <a:cs typeface="Lato"/>
                          <a:sym typeface="Lato"/>
                        </a:rPr>
                        <a:t>Verified By:</a:t>
                      </a:r>
                      <a:endParaRPr sz="1100" b="1">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n" sz="900">
                          <a:latin typeface="Lato"/>
                          <a:ea typeface="Lato"/>
                          <a:cs typeface="Lato"/>
                          <a:sym typeface="Lato"/>
                        </a:rPr>
                        <a:t>F1</a:t>
                      </a:r>
                      <a:endParaRPr sz="900">
                        <a:latin typeface="Lato"/>
                        <a:ea typeface="Lato"/>
                        <a:cs typeface="Lato"/>
                        <a:sym typeface="Lato"/>
                      </a:endParaRPr>
                    </a:p>
                  </a:txBody>
                  <a:tcPr marL="91425" marR="91425" marT="91425" marB="91425" anchor="ctr">
                    <a:lnT w="9525" cap="flat" cmpd="sng">
                      <a:solidFill>
                        <a:srgbClr val="9E9E9E"/>
                      </a:solidFill>
                      <a:prstDash val="solid"/>
                      <a:round/>
                      <a:headEnd type="none" w="sm" len="sm"/>
                      <a:tailEnd type="none" w="sm" len="sm"/>
                    </a:lnT>
                    <a:solidFill>
                      <a:schemeClr val="lt1"/>
                    </a:solidFill>
                  </a:tcPr>
                </a:tc>
                <a:tc>
                  <a:txBody>
                    <a:bodyPr/>
                    <a:lstStyle/>
                    <a:p>
                      <a:pPr marL="0" lvl="0" indent="0" algn="ctr" rtl="0">
                        <a:spcBef>
                          <a:spcPts val="0"/>
                        </a:spcBef>
                        <a:spcAft>
                          <a:spcPts val="0"/>
                        </a:spcAft>
                        <a:buNone/>
                      </a:pPr>
                      <a:r>
                        <a:rPr lang="en" sz="900">
                          <a:latin typeface="Lato"/>
                          <a:ea typeface="Lato"/>
                          <a:cs typeface="Lato"/>
                          <a:sym typeface="Lato"/>
                        </a:rPr>
                        <a:t>The device shall provide a force on the user not to exceed 1.3 kN</a:t>
                      </a:r>
                      <a:endParaRPr sz="900">
                        <a:latin typeface="Lato"/>
                        <a:ea typeface="Lato"/>
                        <a:cs typeface="Lato"/>
                        <a:sym typeface="Lato"/>
                      </a:endParaRPr>
                    </a:p>
                  </a:txBody>
                  <a:tcPr marL="91425" marR="91425" marT="91425" marB="91425" anchor="ctr">
                    <a:lnT w="9525" cap="flat" cmpd="sng">
                      <a:solidFill>
                        <a:srgbClr val="9E9E9E"/>
                      </a:solidFill>
                      <a:prstDash val="solid"/>
                      <a:round/>
                      <a:headEnd type="none" w="sm" len="sm"/>
                      <a:tailEnd type="none" w="sm" len="sm"/>
                    </a:lnT>
                    <a:solidFill>
                      <a:schemeClr val="lt1"/>
                    </a:solidFill>
                  </a:tcPr>
                </a:tc>
                <a:tc>
                  <a:txBody>
                    <a:bodyPr/>
                    <a:lstStyle/>
                    <a:p>
                      <a:pPr marL="0" lvl="0" indent="0" algn="ctr" rtl="0">
                        <a:spcBef>
                          <a:spcPts val="0"/>
                        </a:spcBef>
                        <a:spcAft>
                          <a:spcPts val="0"/>
                        </a:spcAft>
                        <a:buNone/>
                      </a:pPr>
                      <a:r>
                        <a:rPr lang="en" sz="900">
                          <a:latin typeface="Lato"/>
                          <a:ea typeface="Lato"/>
                          <a:cs typeface="Lato"/>
                          <a:sym typeface="Lato"/>
                        </a:rPr>
                        <a:t>Force Measurement</a:t>
                      </a:r>
                      <a:endParaRPr sz="900">
                        <a:latin typeface="Lato"/>
                        <a:ea typeface="Lato"/>
                        <a:cs typeface="Lato"/>
                        <a:sym typeface="Lato"/>
                      </a:endParaRPr>
                    </a:p>
                  </a:txBody>
                  <a:tcPr marL="91425" marR="91425" marT="91425" marB="91425" anchor="ctr">
                    <a:lnT w="9525" cap="flat" cmpd="sng">
                      <a:solidFill>
                        <a:srgbClr val="9E9E9E"/>
                      </a:solidFill>
                      <a:prstDash val="solid"/>
                      <a:round/>
                      <a:headEnd type="none" w="sm" len="sm"/>
                      <a:tailEnd type="none" w="sm" len="sm"/>
                    </a:lnT>
                    <a:solidFill>
                      <a:schemeClr val="lt1"/>
                    </a:solidFill>
                  </a:tcPr>
                </a:tc>
                <a:extLst>
                  <a:ext uri="{0D108BD9-81ED-4DB2-BD59-A6C34878D82A}">
                    <a16:rowId xmlns:a16="http://schemas.microsoft.com/office/drawing/2014/main" val="10001"/>
                  </a:ext>
                </a:extLst>
              </a:tr>
              <a:tr h="358300">
                <a:tc>
                  <a:txBody>
                    <a:bodyPr/>
                    <a:lstStyle/>
                    <a:p>
                      <a:pPr marL="0" lvl="0" indent="0" algn="ctr" rtl="0">
                        <a:spcBef>
                          <a:spcPts val="0"/>
                        </a:spcBef>
                        <a:spcAft>
                          <a:spcPts val="0"/>
                        </a:spcAft>
                        <a:buNone/>
                      </a:pPr>
                      <a:r>
                        <a:rPr lang="en" sz="900">
                          <a:latin typeface="Lato"/>
                          <a:ea typeface="Lato"/>
                          <a:cs typeface="Lato"/>
                          <a:sym typeface="Lato"/>
                        </a:rPr>
                        <a:t>F2</a:t>
                      </a:r>
                      <a:endParaRPr sz="900">
                        <a:latin typeface="Lato"/>
                        <a:ea typeface="Lato"/>
                        <a:cs typeface="Lato"/>
                        <a:sym typeface="Lato"/>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900">
                          <a:latin typeface="Lato"/>
                          <a:ea typeface="Lato"/>
                          <a:cs typeface="Lato"/>
                          <a:sym typeface="Lato"/>
                        </a:rPr>
                        <a:t>The device shall generate a gravity vector that does not deviate greater than an angle of 2 degrees from the true perpendicular to the support surface</a:t>
                      </a:r>
                      <a:endParaRPr sz="900">
                        <a:latin typeface="Lato"/>
                        <a:ea typeface="Lato"/>
                        <a:cs typeface="Lato"/>
                        <a:sym typeface="Lato"/>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900">
                          <a:latin typeface="Lato"/>
                          <a:ea typeface="Lato"/>
                          <a:cs typeface="Lato"/>
                          <a:sym typeface="Lato"/>
                        </a:rPr>
                        <a:t>Angle Measurement</a:t>
                      </a:r>
                      <a:endParaRPr sz="900">
                        <a:latin typeface="Lato"/>
                        <a:ea typeface="Lato"/>
                        <a:cs typeface="Lato"/>
                        <a:sym typeface="Lato"/>
                      </a:endParaRPr>
                    </a:p>
                  </a:txBody>
                  <a:tcPr marL="91425" marR="91425" marT="91425" marB="91425" anchor="ctr">
                    <a:solidFill>
                      <a:schemeClr val="lt1"/>
                    </a:solidFill>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sz="900">
                          <a:latin typeface="Lato"/>
                          <a:ea typeface="Lato"/>
                          <a:cs typeface="Lato"/>
                          <a:sym typeface="Lato"/>
                        </a:rPr>
                        <a:t>F3</a:t>
                      </a:r>
                      <a:endParaRPr sz="900">
                        <a:latin typeface="Lato"/>
                        <a:ea typeface="Lato"/>
                        <a:cs typeface="Lato"/>
                        <a:sym typeface="Lato"/>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900">
                          <a:latin typeface="Lato"/>
                          <a:ea typeface="Lato"/>
                          <a:cs typeface="Lato"/>
                          <a:sym typeface="Lato"/>
                        </a:rPr>
                        <a:t>The device shall allow for user postural sway by limiting the coefficient of friction present opposite to the direction of sway to 0.3</a:t>
                      </a:r>
                      <a:endParaRPr sz="900">
                        <a:latin typeface="Lato"/>
                        <a:ea typeface="Lato"/>
                        <a:cs typeface="Lato"/>
                        <a:sym typeface="Lato"/>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900">
                          <a:latin typeface="Lato"/>
                          <a:ea typeface="Lato"/>
                          <a:cs typeface="Lato"/>
                          <a:sym typeface="Lato"/>
                        </a:rPr>
                        <a:t>Material Properties</a:t>
                      </a:r>
                      <a:endParaRPr sz="900">
                        <a:latin typeface="Lato"/>
                        <a:ea typeface="Lato"/>
                        <a:cs typeface="Lato"/>
                        <a:sym typeface="Lato"/>
                      </a:endParaRPr>
                    </a:p>
                  </a:txBody>
                  <a:tcPr marL="91425" marR="91425" marT="91425" marB="91425" anchor="ctr">
                    <a:solidFill>
                      <a:schemeClr val="lt1"/>
                    </a:solidFill>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900">
                          <a:latin typeface="Lato"/>
                          <a:ea typeface="Lato"/>
                          <a:cs typeface="Lato"/>
                          <a:sym typeface="Lato"/>
                        </a:rPr>
                        <a:t>F4</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The device shall be able to load the user as they move within a 2 </a:t>
                      </a:r>
                      <a:r>
                        <a:rPr lang="en" sz="900" i="1">
                          <a:latin typeface="Lato"/>
                          <a:ea typeface="Lato"/>
                          <a:cs typeface="Lato"/>
                          <a:sym typeface="Lato"/>
                        </a:rPr>
                        <a:t>m</a:t>
                      </a:r>
                      <a:r>
                        <a:rPr lang="en" sz="900" baseline="30000">
                          <a:latin typeface="Lato"/>
                          <a:ea typeface="Lato"/>
                          <a:cs typeface="Lato"/>
                          <a:sym typeface="Lato"/>
                        </a:rPr>
                        <a:t>2</a:t>
                      </a:r>
                      <a:r>
                        <a:rPr lang="en" sz="900">
                          <a:latin typeface="Lato"/>
                          <a:ea typeface="Lato"/>
                          <a:cs typeface="Lato"/>
                          <a:sym typeface="Lato"/>
                        </a:rPr>
                        <a:t> area</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Design Dimensions</a:t>
                      </a:r>
                      <a:endParaRPr sz="900">
                        <a:latin typeface="Lato"/>
                        <a:ea typeface="Lato"/>
                        <a:cs typeface="Lato"/>
                        <a:sym typeface="Lato"/>
                      </a:endParaRPr>
                    </a:p>
                  </a:txBody>
                  <a:tcPr marL="91425" marR="91425" marT="91425" marB="91425" anchor="ct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 sz="900">
                          <a:latin typeface="Lato"/>
                          <a:ea typeface="Lato"/>
                          <a:cs typeface="Lato"/>
                          <a:sym typeface="Lato"/>
                        </a:rPr>
                        <a:t>F5</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The artificial force should act between the hips and shoulders of the user</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Biological Analysis</a:t>
                      </a:r>
                      <a:endParaRPr sz="900">
                        <a:latin typeface="Lato"/>
                        <a:ea typeface="Lato"/>
                        <a:cs typeface="Lato"/>
                        <a:sym typeface="Lato"/>
                      </a:endParaRPr>
                    </a:p>
                  </a:txBody>
                  <a:tcPr marL="91425" marR="91425" marT="91425" marB="91425" anchor="ctr"/>
                </a:tc>
                <a:extLst>
                  <a:ext uri="{0D108BD9-81ED-4DB2-BD59-A6C34878D82A}">
                    <a16:rowId xmlns:a16="http://schemas.microsoft.com/office/drawing/2014/main" val="10005"/>
                  </a:ext>
                </a:extLst>
              </a:tr>
              <a:tr h="0">
                <a:tc>
                  <a:txBody>
                    <a:bodyPr/>
                    <a:lstStyle/>
                    <a:p>
                      <a:pPr marL="0" lvl="0" indent="0" algn="ctr" rtl="0">
                        <a:spcBef>
                          <a:spcPts val="0"/>
                        </a:spcBef>
                        <a:spcAft>
                          <a:spcPts val="0"/>
                        </a:spcAft>
                        <a:buNone/>
                      </a:pPr>
                      <a:r>
                        <a:rPr lang="en" sz="900">
                          <a:latin typeface="Lato"/>
                          <a:ea typeface="Lato"/>
                          <a:cs typeface="Lato"/>
                          <a:sym typeface="Lato"/>
                        </a:rPr>
                        <a:t>F6</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The device shall prevent the user from falling if the user enters an unrecoverable state</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Simulated Fall</a:t>
                      </a:r>
                      <a:endParaRPr sz="900">
                        <a:latin typeface="Lato"/>
                        <a:ea typeface="Lato"/>
                        <a:cs typeface="Lato"/>
                        <a:sym typeface="Lato"/>
                      </a:endParaRPr>
                    </a:p>
                  </a:txBody>
                  <a:tcPr marL="91425" marR="91425" marT="91425" marB="91425" anchor="ctr"/>
                </a:tc>
                <a:extLst>
                  <a:ext uri="{0D108BD9-81ED-4DB2-BD59-A6C34878D82A}">
                    <a16:rowId xmlns:a16="http://schemas.microsoft.com/office/drawing/2014/main" val="10006"/>
                  </a:ext>
                </a:extLst>
              </a:tr>
              <a:tr h="229850">
                <a:tc>
                  <a:txBody>
                    <a:bodyPr/>
                    <a:lstStyle/>
                    <a:p>
                      <a:pPr marL="0" lvl="0" indent="0" algn="ctr" rtl="0">
                        <a:spcBef>
                          <a:spcPts val="0"/>
                        </a:spcBef>
                        <a:spcAft>
                          <a:spcPts val="0"/>
                        </a:spcAft>
                        <a:buNone/>
                      </a:pPr>
                      <a:r>
                        <a:rPr lang="en" sz="900">
                          <a:latin typeface="Lato"/>
                          <a:ea typeface="Lato"/>
                          <a:cs typeface="Lato"/>
                          <a:sym typeface="Lato"/>
                        </a:rPr>
                        <a:t>F7</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The device shall be compatible with a person with a height of 1.5-2 m, a weight not to exceed 113.4 kg, and a hip breadth of 31-46 cm [7]</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Design Dimensions</a:t>
                      </a:r>
                      <a:endParaRPr sz="900">
                        <a:latin typeface="Lato"/>
                        <a:ea typeface="Lato"/>
                        <a:cs typeface="Lato"/>
                        <a:sym typeface="Lato"/>
                      </a:endParaRPr>
                    </a:p>
                  </a:txBody>
                  <a:tcPr marL="91425" marR="91425" marT="91425" marB="91425" anchor="ctr"/>
                </a:tc>
                <a:extLst>
                  <a:ext uri="{0D108BD9-81ED-4DB2-BD59-A6C34878D82A}">
                    <a16:rowId xmlns:a16="http://schemas.microsoft.com/office/drawing/2014/main" val="10007"/>
                  </a:ext>
                </a:extLst>
              </a:tr>
              <a:tr h="0">
                <a:tc>
                  <a:txBody>
                    <a:bodyPr/>
                    <a:lstStyle/>
                    <a:p>
                      <a:pPr marL="0" lvl="0" indent="0" algn="ctr" rtl="0">
                        <a:spcBef>
                          <a:spcPts val="0"/>
                        </a:spcBef>
                        <a:spcAft>
                          <a:spcPts val="0"/>
                        </a:spcAft>
                        <a:buNone/>
                      </a:pPr>
                      <a:r>
                        <a:rPr lang="en" sz="900">
                          <a:latin typeface="Lato"/>
                          <a:ea typeface="Lato"/>
                          <a:cs typeface="Lato"/>
                          <a:sym typeface="Lato"/>
                        </a:rPr>
                        <a:t>F8</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The device shall accommodate Earth-based testing such that Earth gravity will not be a confounding variable</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Testing Equipment</a:t>
                      </a:r>
                      <a:endParaRPr sz="900">
                        <a:latin typeface="Lato"/>
                        <a:ea typeface="Lato"/>
                        <a:cs typeface="Lato"/>
                        <a:sym typeface="Lato"/>
                      </a:endParaRPr>
                    </a:p>
                  </a:txBody>
                  <a:tcPr marL="91425" marR="91425" marT="91425" marB="91425" anchor="ctr"/>
                </a:tc>
                <a:extLst>
                  <a:ext uri="{0D108BD9-81ED-4DB2-BD59-A6C34878D82A}">
                    <a16:rowId xmlns:a16="http://schemas.microsoft.com/office/drawing/2014/main" val="10008"/>
                  </a:ext>
                </a:extLst>
              </a:tr>
            </a:tbl>
          </a:graphicData>
        </a:graphic>
      </p:graphicFrame>
      <p:sp>
        <p:nvSpPr>
          <p:cNvPr id="157" name="Google Shape;157;p1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0"/>
          <p:cNvSpPr txBox="1">
            <a:spLocks noGrp="1"/>
          </p:cNvSpPr>
          <p:nvPr>
            <p:ph type="title"/>
          </p:nvPr>
        </p:nvSpPr>
        <p:spPr>
          <a:xfrm>
            <a:off x="727650" y="466075"/>
            <a:ext cx="7688700" cy="726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Functional Requirements</a:t>
            </a:r>
            <a:endParaRPr sz="2400"/>
          </a:p>
        </p:txBody>
      </p:sp>
      <p:sp>
        <p:nvSpPr>
          <p:cNvPr id="163" name="Google Shape;163;p20"/>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 </a:t>
            </a:r>
            <a:endParaRPr/>
          </a:p>
        </p:txBody>
      </p:sp>
      <p:graphicFrame>
        <p:nvGraphicFramePr>
          <p:cNvPr id="164" name="Google Shape;164;p20"/>
          <p:cNvGraphicFramePr/>
          <p:nvPr/>
        </p:nvGraphicFramePr>
        <p:xfrm>
          <a:off x="644413" y="1548400"/>
          <a:ext cx="7858750" cy="3322050"/>
        </p:xfrm>
        <a:graphic>
          <a:graphicData uri="http://schemas.openxmlformats.org/drawingml/2006/table">
            <a:tbl>
              <a:tblPr>
                <a:noFill/>
                <a:tableStyleId>{DFB89BA6-6D9B-4722-92F4-90E4344D6D20}</a:tableStyleId>
              </a:tblPr>
              <a:tblGrid>
                <a:gridCol w="721150">
                  <a:extLst>
                    <a:ext uri="{9D8B030D-6E8A-4147-A177-3AD203B41FA5}">
                      <a16:colId xmlns:a16="http://schemas.microsoft.com/office/drawing/2014/main" val="20000"/>
                    </a:ext>
                  </a:extLst>
                </a:gridCol>
                <a:gridCol w="5861225">
                  <a:extLst>
                    <a:ext uri="{9D8B030D-6E8A-4147-A177-3AD203B41FA5}">
                      <a16:colId xmlns:a16="http://schemas.microsoft.com/office/drawing/2014/main" val="20001"/>
                    </a:ext>
                  </a:extLst>
                </a:gridCol>
                <a:gridCol w="1276375">
                  <a:extLst>
                    <a:ext uri="{9D8B030D-6E8A-4147-A177-3AD203B41FA5}">
                      <a16:colId xmlns:a16="http://schemas.microsoft.com/office/drawing/2014/main" val="20002"/>
                    </a:ext>
                  </a:extLst>
                </a:gridCol>
              </a:tblGrid>
              <a:tr h="252550">
                <a:tc>
                  <a:txBody>
                    <a:bodyPr/>
                    <a:lstStyle/>
                    <a:p>
                      <a:pPr marL="0" lvl="0" indent="0" algn="ctr" rtl="0">
                        <a:spcBef>
                          <a:spcPts val="0"/>
                        </a:spcBef>
                        <a:spcAft>
                          <a:spcPts val="0"/>
                        </a:spcAft>
                        <a:buNone/>
                      </a:pPr>
                      <a:r>
                        <a:rPr lang="en" sz="1100" b="1">
                          <a:latin typeface="Lato"/>
                          <a:ea typeface="Lato"/>
                          <a:cs typeface="Lato"/>
                          <a:sym typeface="Lato"/>
                        </a:rPr>
                        <a:t>Number</a:t>
                      </a:r>
                      <a:endParaRPr sz="1100" b="1">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100" b="1">
                          <a:latin typeface="Lato"/>
                          <a:ea typeface="Lato"/>
                          <a:cs typeface="Lato"/>
                          <a:sym typeface="Lato"/>
                        </a:rPr>
                        <a:t>Functional (Driving) Requirement</a:t>
                      </a:r>
                      <a:endParaRPr sz="1100" b="1">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100" b="1">
                          <a:latin typeface="Lato"/>
                          <a:ea typeface="Lato"/>
                          <a:cs typeface="Lato"/>
                          <a:sym typeface="Lato"/>
                        </a:rPr>
                        <a:t>Verified By:</a:t>
                      </a:r>
                      <a:endParaRPr sz="1100" b="1">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n" sz="900" b="1">
                          <a:latin typeface="Lato"/>
                          <a:ea typeface="Lato"/>
                          <a:cs typeface="Lato"/>
                          <a:sym typeface="Lato"/>
                        </a:rPr>
                        <a:t>F1</a:t>
                      </a:r>
                      <a:endParaRPr sz="900" b="1">
                        <a:latin typeface="Lato"/>
                        <a:ea typeface="Lato"/>
                        <a:cs typeface="Lato"/>
                        <a:sym typeface="Lato"/>
                      </a:endParaRPr>
                    </a:p>
                  </a:txBody>
                  <a:tcPr marL="91425" marR="91425" marT="91425" marB="91425" anchor="ctr">
                    <a:lnT w="9525" cap="flat" cmpd="sng">
                      <a:solidFill>
                        <a:srgbClr val="9E9E9E"/>
                      </a:solidFill>
                      <a:prstDash val="solid"/>
                      <a:round/>
                      <a:headEnd type="none" w="sm" len="sm"/>
                      <a:tailEnd type="none" w="sm" len="sm"/>
                    </a:lnT>
                    <a:solidFill>
                      <a:srgbClr val="F9CB9C"/>
                    </a:solidFill>
                  </a:tcPr>
                </a:tc>
                <a:tc>
                  <a:txBody>
                    <a:bodyPr/>
                    <a:lstStyle/>
                    <a:p>
                      <a:pPr marL="0" lvl="0" indent="0" algn="ctr" rtl="0">
                        <a:spcBef>
                          <a:spcPts val="0"/>
                        </a:spcBef>
                        <a:spcAft>
                          <a:spcPts val="0"/>
                        </a:spcAft>
                        <a:buNone/>
                      </a:pPr>
                      <a:r>
                        <a:rPr lang="en" sz="900" b="1">
                          <a:latin typeface="Lato"/>
                          <a:ea typeface="Lato"/>
                          <a:cs typeface="Lato"/>
                          <a:sym typeface="Lato"/>
                        </a:rPr>
                        <a:t>The device shall provide a force on the user not to exceed 1.3 kN</a:t>
                      </a:r>
                      <a:endParaRPr sz="900" b="1">
                        <a:latin typeface="Lato"/>
                        <a:ea typeface="Lato"/>
                        <a:cs typeface="Lato"/>
                        <a:sym typeface="Lato"/>
                      </a:endParaRPr>
                    </a:p>
                  </a:txBody>
                  <a:tcPr marL="91425" marR="91425" marT="91425" marB="91425" anchor="ctr">
                    <a:lnT w="9525" cap="flat" cmpd="sng">
                      <a:solidFill>
                        <a:srgbClr val="9E9E9E"/>
                      </a:solidFill>
                      <a:prstDash val="solid"/>
                      <a:round/>
                      <a:headEnd type="none" w="sm" len="sm"/>
                      <a:tailEnd type="none" w="sm" len="sm"/>
                    </a:lnT>
                    <a:solidFill>
                      <a:srgbClr val="F9CB9C"/>
                    </a:solidFill>
                  </a:tcPr>
                </a:tc>
                <a:tc>
                  <a:txBody>
                    <a:bodyPr/>
                    <a:lstStyle/>
                    <a:p>
                      <a:pPr marL="0" lvl="0" indent="0" algn="ctr" rtl="0">
                        <a:spcBef>
                          <a:spcPts val="0"/>
                        </a:spcBef>
                        <a:spcAft>
                          <a:spcPts val="0"/>
                        </a:spcAft>
                        <a:buNone/>
                      </a:pPr>
                      <a:r>
                        <a:rPr lang="en" sz="900" b="1">
                          <a:latin typeface="Lato"/>
                          <a:ea typeface="Lato"/>
                          <a:cs typeface="Lato"/>
                          <a:sym typeface="Lato"/>
                        </a:rPr>
                        <a:t>Force Measurement</a:t>
                      </a:r>
                      <a:endParaRPr sz="900" b="1">
                        <a:latin typeface="Lato"/>
                        <a:ea typeface="Lato"/>
                        <a:cs typeface="Lato"/>
                        <a:sym typeface="Lato"/>
                      </a:endParaRPr>
                    </a:p>
                  </a:txBody>
                  <a:tcPr marL="91425" marR="91425" marT="91425" marB="91425" anchor="ctr">
                    <a:lnT w="9525" cap="flat" cmpd="sng">
                      <a:solidFill>
                        <a:srgbClr val="9E9E9E"/>
                      </a:solidFill>
                      <a:prstDash val="solid"/>
                      <a:round/>
                      <a:headEnd type="none" w="sm" len="sm"/>
                      <a:tailEnd type="none" w="sm" len="sm"/>
                    </a:lnT>
                    <a:solidFill>
                      <a:srgbClr val="F9CB9C"/>
                    </a:solidFill>
                  </a:tcPr>
                </a:tc>
                <a:extLst>
                  <a:ext uri="{0D108BD9-81ED-4DB2-BD59-A6C34878D82A}">
                    <a16:rowId xmlns:a16="http://schemas.microsoft.com/office/drawing/2014/main" val="10001"/>
                  </a:ext>
                </a:extLst>
              </a:tr>
              <a:tr h="358300">
                <a:tc>
                  <a:txBody>
                    <a:bodyPr/>
                    <a:lstStyle/>
                    <a:p>
                      <a:pPr marL="0" lvl="0" indent="0" algn="ctr" rtl="0">
                        <a:spcBef>
                          <a:spcPts val="0"/>
                        </a:spcBef>
                        <a:spcAft>
                          <a:spcPts val="0"/>
                        </a:spcAft>
                        <a:buNone/>
                      </a:pPr>
                      <a:r>
                        <a:rPr lang="en" sz="900" b="1">
                          <a:latin typeface="Lato"/>
                          <a:ea typeface="Lato"/>
                          <a:cs typeface="Lato"/>
                          <a:sym typeface="Lato"/>
                        </a:rPr>
                        <a:t>F2</a:t>
                      </a:r>
                      <a:endParaRPr sz="900" b="1">
                        <a:latin typeface="Lato"/>
                        <a:ea typeface="Lato"/>
                        <a:cs typeface="Lato"/>
                        <a:sym typeface="Lato"/>
                      </a:endParaRPr>
                    </a:p>
                  </a:txBody>
                  <a:tcPr marL="91425" marR="91425" marT="91425" marB="91425" anchor="ctr">
                    <a:solidFill>
                      <a:srgbClr val="F9CB9C"/>
                    </a:solidFill>
                  </a:tcPr>
                </a:tc>
                <a:tc>
                  <a:txBody>
                    <a:bodyPr/>
                    <a:lstStyle/>
                    <a:p>
                      <a:pPr marL="0" lvl="0" indent="0" algn="ctr" rtl="0">
                        <a:spcBef>
                          <a:spcPts val="0"/>
                        </a:spcBef>
                        <a:spcAft>
                          <a:spcPts val="0"/>
                        </a:spcAft>
                        <a:buNone/>
                      </a:pPr>
                      <a:r>
                        <a:rPr lang="en" sz="900" b="1">
                          <a:latin typeface="Lato"/>
                          <a:ea typeface="Lato"/>
                          <a:cs typeface="Lato"/>
                          <a:sym typeface="Lato"/>
                        </a:rPr>
                        <a:t>The device shall generate a gravity vector that does not deviate greater than an angle of 2 degrees from the true perpendicular to the support surface</a:t>
                      </a:r>
                      <a:endParaRPr sz="900" b="1">
                        <a:latin typeface="Lato"/>
                        <a:ea typeface="Lato"/>
                        <a:cs typeface="Lato"/>
                        <a:sym typeface="Lato"/>
                      </a:endParaRPr>
                    </a:p>
                  </a:txBody>
                  <a:tcPr marL="91425" marR="91425" marT="91425" marB="91425" anchor="ctr">
                    <a:solidFill>
                      <a:srgbClr val="F9CB9C"/>
                    </a:solidFill>
                  </a:tcPr>
                </a:tc>
                <a:tc>
                  <a:txBody>
                    <a:bodyPr/>
                    <a:lstStyle/>
                    <a:p>
                      <a:pPr marL="0" lvl="0" indent="0" algn="ctr" rtl="0">
                        <a:spcBef>
                          <a:spcPts val="0"/>
                        </a:spcBef>
                        <a:spcAft>
                          <a:spcPts val="0"/>
                        </a:spcAft>
                        <a:buNone/>
                      </a:pPr>
                      <a:r>
                        <a:rPr lang="en" sz="900" b="1">
                          <a:latin typeface="Lato"/>
                          <a:ea typeface="Lato"/>
                          <a:cs typeface="Lato"/>
                          <a:sym typeface="Lato"/>
                        </a:rPr>
                        <a:t>Angle Measurement</a:t>
                      </a:r>
                      <a:endParaRPr sz="900" b="1">
                        <a:latin typeface="Lato"/>
                        <a:ea typeface="Lato"/>
                        <a:cs typeface="Lato"/>
                        <a:sym typeface="Lato"/>
                      </a:endParaRPr>
                    </a:p>
                  </a:txBody>
                  <a:tcPr marL="91425" marR="91425" marT="91425" marB="91425" anchor="ctr">
                    <a:solidFill>
                      <a:srgbClr val="F9CB9C"/>
                    </a:solidFill>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sz="900" b="1">
                          <a:latin typeface="Lato"/>
                          <a:ea typeface="Lato"/>
                          <a:cs typeface="Lato"/>
                          <a:sym typeface="Lato"/>
                        </a:rPr>
                        <a:t>F3</a:t>
                      </a:r>
                      <a:endParaRPr sz="900" b="1">
                        <a:latin typeface="Lato"/>
                        <a:ea typeface="Lato"/>
                        <a:cs typeface="Lato"/>
                        <a:sym typeface="Lato"/>
                      </a:endParaRPr>
                    </a:p>
                  </a:txBody>
                  <a:tcPr marL="91425" marR="91425" marT="91425" marB="91425" anchor="ctr">
                    <a:solidFill>
                      <a:srgbClr val="F9CB9C"/>
                    </a:solidFill>
                  </a:tcPr>
                </a:tc>
                <a:tc>
                  <a:txBody>
                    <a:bodyPr/>
                    <a:lstStyle/>
                    <a:p>
                      <a:pPr marL="0" lvl="0" indent="0" algn="ctr" rtl="0">
                        <a:spcBef>
                          <a:spcPts val="0"/>
                        </a:spcBef>
                        <a:spcAft>
                          <a:spcPts val="0"/>
                        </a:spcAft>
                        <a:buNone/>
                      </a:pPr>
                      <a:r>
                        <a:rPr lang="en" sz="900" b="1">
                          <a:latin typeface="Lato"/>
                          <a:ea typeface="Lato"/>
                          <a:cs typeface="Lato"/>
                          <a:sym typeface="Lato"/>
                        </a:rPr>
                        <a:t>The device shall allow for user postural sway by limiting the coefficient of friction present opposite to the direction of sway to 0.3</a:t>
                      </a:r>
                      <a:endParaRPr sz="900" b="1">
                        <a:latin typeface="Lato"/>
                        <a:ea typeface="Lato"/>
                        <a:cs typeface="Lato"/>
                        <a:sym typeface="Lato"/>
                      </a:endParaRPr>
                    </a:p>
                  </a:txBody>
                  <a:tcPr marL="91425" marR="91425" marT="91425" marB="91425" anchor="ctr">
                    <a:solidFill>
                      <a:srgbClr val="F9CB9C"/>
                    </a:solidFill>
                  </a:tcPr>
                </a:tc>
                <a:tc>
                  <a:txBody>
                    <a:bodyPr/>
                    <a:lstStyle/>
                    <a:p>
                      <a:pPr marL="0" lvl="0" indent="0" algn="ctr" rtl="0">
                        <a:spcBef>
                          <a:spcPts val="0"/>
                        </a:spcBef>
                        <a:spcAft>
                          <a:spcPts val="0"/>
                        </a:spcAft>
                        <a:buNone/>
                      </a:pPr>
                      <a:r>
                        <a:rPr lang="en" sz="900" b="1">
                          <a:latin typeface="Lato"/>
                          <a:ea typeface="Lato"/>
                          <a:cs typeface="Lato"/>
                          <a:sym typeface="Lato"/>
                        </a:rPr>
                        <a:t>Material Properties</a:t>
                      </a:r>
                      <a:endParaRPr sz="900" b="1">
                        <a:latin typeface="Lato"/>
                        <a:ea typeface="Lato"/>
                        <a:cs typeface="Lato"/>
                        <a:sym typeface="Lato"/>
                      </a:endParaRPr>
                    </a:p>
                  </a:txBody>
                  <a:tcPr marL="91425" marR="91425" marT="91425" marB="91425" anchor="ctr">
                    <a:solidFill>
                      <a:srgbClr val="F9CB9C"/>
                    </a:solidFill>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900">
                          <a:latin typeface="Lato"/>
                          <a:ea typeface="Lato"/>
                          <a:cs typeface="Lato"/>
                          <a:sym typeface="Lato"/>
                        </a:rPr>
                        <a:t>F4</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The device shall be able to load the user as they move within a 2 </a:t>
                      </a:r>
                      <a:r>
                        <a:rPr lang="en" sz="900" i="1">
                          <a:latin typeface="Lato"/>
                          <a:ea typeface="Lato"/>
                          <a:cs typeface="Lato"/>
                          <a:sym typeface="Lato"/>
                        </a:rPr>
                        <a:t>m</a:t>
                      </a:r>
                      <a:r>
                        <a:rPr lang="en" sz="900" baseline="30000">
                          <a:latin typeface="Lato"/>
                          <a:ea typeface="Lato"/>
                          <a:cs typeface="Lato"/>
                          <a:sym typeface="Lato"/>
                        </a:rPr>
                        <a:t>2</a:t>
                      </a:r>
                      <a:r>
                        <a:rPr lang="en" sz="900">
                          <a:latin typeface="Lato"/>
                          <a:ea typeface="Lato"/>
                          <a:cs typeface="Lato"/>
                          <a:sym typeface="Lato"/>
                        </a:rPr>
                        <a:t> area</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Design Dimensions</a:t>
                      </a:r>
                      <a:endParaRPr sz="900">
                        <a:latin typeface="Lato"/>
                        <a:ea typeface="Lato"/>
                        <a:cs typeface="Lato"/>
                        <a:sym typeface="Lato"/>
                      </a:endParaRPr>
                    </a:p>
                  </a:txBody>
                  <a:tcPr marL="91425" marR="91425" marT="91425" marB="91425" anchor="ct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 sz="900">
                          <a:latin typeface="Lato"/>
                          <a:ea typeface="Lato"/>
                          <a:cs typeface="Lato"/>
                          <a:sym typeface="Lato"/>
                        </a:rPr>
                        <a:t>F5</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The artificial force should act between the hips and shoulders of the user</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Biological Analysis</a:t>
                      </a:r>
                      <a:endParaRPr sz="900">
                        <a:latin typeface="Lato"/>
                        <a:ea typeface="Lato"/>
                        <a:cs typeface="Lato"/>
                        <a:sym typeface="Lato"/>
                      </a:endParaRPr>
                    </a:p>
                  </a:txBody>
                  <a:tcPr marL="91425" marR="91425" marT="91425" marB="91425" anchor="ctr"/>
                </a:tc>
                <a:extLst>
                  <a:ext uri="{0D108BD9-81ED-4DB2-BD59-A6C34878D82A}">
                    <a16:rowId xmlns:a16="http://schemas.microsoft.com/office/drawing/2014/main" val="10005"/>
                  </a:ext>
                </a:extLst>
              </a:tr>
              <a:tr h="0">
                <a:tc>
                  <a:txBody>
                    <a:bodyPr/>
                    <a:lstStyle/>
                    <a:p>
                      <a:pPr marL="0" lvl="0" indent="0" algn="ctr" rtl="0">
                        <a:spcBef>
                          <a:spcPts val="0"/>
                        </a:spcBef>
                        <a:spcAft>
                          <a:spcPts val="0"/>
                        </a:spcAft>
                        <a:buNone/>
                      </a:pPr>
                      <a:r>
                        <a:rPr lang="en" sz="900">
                          <a:latin typeface="Lato"/>
                          <a:ea typeface="Lato"/>
                          <a:cs typeface="Lato"/>
                          <a:sym typeface="Lato"/>
                        </a:rPr>
                        <a:t>F6</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The device shall prevent the user from falling if the user enters an unrecoverable state</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Simulated Fall</a:t>
                      </a:r>
                      <a:endParaRPr sz="900">
                        <a:latin typeface="Lato"/>
                        <a:ea typeface="Lato"/>
                        <a:cs typeface="Lato"/>
                        <a:sym typeface="Lato"/>
                      </a:endParaRPr>
                    </a:p>
                  </a:txBody>
                  <a:tcPr marL="91425" marR="91425" marT="91425" marB="91425" anchor="ctr"/>
                </a:tc>
                <a:extLst>
                  <a:ext uri="{0D108BD9-81ED-4DB2-BD59-A6C34878D82A}">
                    <a16:rowId xmlns:a16="http://schemas.microsoft.com/office/drawing/2014/main" val="10006"/>
                  </a:ext>
                </a:extLst>
              </a:tr>
              <a:tr h="229850">
                <a:tc>
                  <a:txBody>
                    <a:bodyPr/>
                    <a:lstStyle/>
                    <a:p>
                      <a:pPr marL="0" lvl="0" indent="0" algn="ctr" rtl="0">
                        <a:spcBef>
                          <a:spcPts val="0"/>
                        </a:spcBef>
                        <a:spcAft>
                          <a:spcPts val="0"/>
                        </a:spcAft>
                        <a:buNone/>
                      </a:pPr>
                      <a:r>
                        <a:rPr lang="en" sz="900">
                          <a:latin typeface="Lato"/>
                          <a:ea typeface="Lato"/>
                          <a:cs typeface="Lato"/>
                          <a:sym typeface="Lato"/>
                        </a:rPr>
                        <a:t>F7</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The device shall be compatible with a person with a height of 1.5-2 m, a weight not to exceed 113.4 kg, and a hip breadth of 31-46 cm [7]</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Design Dimensions</a:t>
                      </a:r>
                      <a:endParaRPr sz="900">
                        <a:latin typeface="Lato"/>
                        <a:ea typeface="Lato"/>
                        <a:cs typeface="Lato"/>
                        <a:sym typeface="Lato"/>
                      </a:endParaRPr>
                    </a:p>
                  </a:txBody>
                  <a:tcPr marL="91425" marR="91425" marT="91425" marB="91425" anchor="ctr"/>
                </a:tc>
                <a:extLst>
                  <a:ext uri="{0D108BD9-81ED-4DB2-BD59-A6C34878D82A}">
                    <a16:rowId xmlns:a16="http://schemas.microsoft.com/office/drawing/2014/main" val="10007"/>
                  </a:ext>
                </a:extLst>
              </a:tr>
              <a:tr h="0">
                <a:tc>
                  <a:txBody>
                    <a:bodyPr/>
                    <a:lstStyle/>
                    <a:p>
                      <a:pPr marL="0" lvl="0" indent="0" algn="ctr" rtl="0">
                        <a:spcBef>
                          <a:spcPts val="0"/>
                        </a:spcBef>
                        <a:spcAft>
                          <a:spcPts val="0"/>
                        </a:spcAft>
                        <a:buNone/>
                      </a:pPr>
                      <a:r>
                        <a:rPr lang="en" sz="900">
                          <a:latin typeface="Lato"/>
                          <a:ea typeface="Lato"/>
                          <a:cs typeface="Lato"/>
                          <a:sym typeface="Lato"/>
                        </a:rPr>
                        <a:t>F8</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The device shall accommodate Earth-based testing such that Earth gravity will not be a confounding variable</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Testing Equipment</a:t>
                      </a:r>
                      <a:endParaRPr sz="900">
                        <a:latin typeface="Lato"/>
                        <a:ea typeface="Lato"/>
                        <a:cs typeface="Lato"/>
                        <a:sym typeface="Lato"/>
                      </a:endParaRPr>
                    </a:p>
                  </a:txBody>
                  <a:tcPr marL="91425" marR="91425" marT="91425" marB="91425" anchor="ctr"/>
                </a:tc>
                <a:extLst>
                  <a:ext uri="{0D108BD9-81ED-4DB2-BD59-A6C34878D82A}">
                    <a16:rowId xmlns:a16="http://schemas.microsoft.com/office/drawing/2014/main" val="10008"/>
                  </a:ext>
                </a:extLst>
              </a:tr>
            </a:tbl>
          </a:graphicData>
        </a:graphic>
      </p:graphicFrame>
      <p:sp>
        <p:nvSpPr>
          <p:cNvPr id="165" name="Google Shape;165;p2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1"/>
          <p:cNvSpPr txBox="1">
            <a:spLocks noGrp="1"/>
          </p:cNvSpPr>
          <p:nvPr>
            <p:ph type="title"/>
          </p:nvPr>
        </p:nvSpPr>
        <p:spPr>
          <a:xfrm>
            <a:off x="729450" y="498875"/>
            <a:ext cx="7688700" cy="689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CONOPS</a:t>
            </a:r>
            <a:endParaRPr sz="2400"/>
          </a:p>
        </p:txBody>
      </p:sp>
      <p:pic>
        <p:nvPicPr>
          <p:cNvPr id="171" name="Google Shape;171;p21"/>
          <p:cNvPicPr preferRelativeResize="0"/>
          <p:nvPr/>
        </p:nvPicPr>
        <p:blipFill>
          <a:blip r:embed="rId3">
            <a:alphaModFix/>
          </a:blip>
          <a:stretch>
            <a:fillRect/>
          </a:stretch>
        </p:blipFill>
        <p:spPr>
          <a:xfrm rot="-607152">
            <a:off x="4322004" y="2564438"/>
            <a:ext cx="1511858" cy="1587809"/>
          </a:xfrm>
          <a:prstGeom prst="rect">
            <a:avLst/>
          </a:prstGeom>
          <a:noFill/>
          <a:ln>
            <a:noFill/>
          </a:ln>
        </p:spPr>
      </p:pic>
      <p:sp>
        <p:nvSpPr>
          <p:cNvPr id="172" name="Google Shape;172;p21"/>
          <p:cNvSpPr/>
          <p:nvPr/>
        </p:nvSpPr>
        <p:spPr>
          <a:xfrm rot="-8236347" flipH="1">
            <a:off x="5644898" y="2388930"/>
            <a:ext cx="53499" cy="698361"/>
          </a:xfrm>
          <a:prstGeom prst="rect">
            <a:avLst/>
          </a:prstGeom>
          <a:solidFill>
            <a:srgbClr val="00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1"/>
          <p:cNvSpPr/>
          <p:nvPr/>
        </p:nvSpPr>
        <p:spPr>
          <a:xfrm rot="-4432274">
            <a:off x="5680832" y="2480656"/>
            <a:ext cx="502165" cy="80328"/>
          </a:xfrm>
          <a:prstGeom prst="rect">
            <a:avLst/>
          </a:prstGeom>
          <a:solidFill>
            <a:srgbClr val="999999"/>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1"/>
          <p:cNvSpPr/>
          <p:nvPr/>
        </p:nvSpPr>
        <p:spPr>
          <a:xfrm rot="-735886">
            <a:off x="5476980" y="3039229"/>
            <a:ext cx="49428" cy="638142"/>
          </a:xfrm>
          <a:prstGeom prst="rect">
            <a:avLst/>
          </a:prstGeom>
          <a:solidFill>
            <a:srgbClr val="00FF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1"/>
          <p:cNvSpPr/>
          <p:nvPr/>
        </p:nvSpPr>
        <p:spPr>
          <a:xfrm rot="-4432274">
            <a:off x="5376401" y="3553066"/>
            <a:ext cx="502165" cy="80328"/>
          </a:xfrm>
          <a:prstGeom prst="rect">
            <a:avLst/>
          </a:prstGeom>
          <a:solidFill>
            <a:srgbClr val="999999"/>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1"/>
          <p:cNvSpPr/>
          <p:nvPr/>
        </p:nvSpPr>
        <p:spPr>
          <a:xfrm rot="-4408978">
            <a:off x="5859590" y="2480545"/>
            <a:ext cx="144565" cy="80620"/>
          </a:xfrm>
          <a:prstGeom prst="roundRect">
            <a:avLst>
              <a:gd name="adj" fmla="val 16667"/>
            </a:avLst>
          </a:prstGeom>
          <a:solidFill>
            <a:srgbClr val="FFD96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1"/>
          <p:cNvSpPr/>
          <p:nvPr/>
        </p:nvSpPr>
        <p:spPr>
          <a:xfrm rot="-4434848">
            <a:off x="5412369" y="3068734"/>
            <a:ext cx="705939" cy="80328"/>
          </a:xfrm>
          <a:prstGeom prst="rect">
            <a:avLst/>
          </a:prstGeom>
          <a:solidFill>
            <a:srgbClr val="37474F"/>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1"/>
          <p:cNvSpPr/>
          <p:nvPr/>
        </p:nvSpPr>
        <p:spPr>
          <a:xfrm rot="-4406176">
            <a:off x="5545968" y="3601172"/>
            <a:ext cx="133646" cy="77272"/>
          </a:xfrm>
          <a:prstGeom prst="roundRect">
            <a:avLst>
              <a:gd name="adj" fmla="val 16667"/>
            </a:avLst>
          </a:prstGeom>
          <a:solidFill>
            <a:srgbClr val="FFD96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1"/>
          <p:cNvSpPr/>
          <p:nvPr/>
        </p:nvSpPr>
        <p:spPr>
          <a:xfrm rot="-4534564">
            <a:off x="5270166" y="2962051"/>
            <a:ext cx="301091" cy="87857"/>
          </a:xfrm>
          <a:prstGeom prst="roundRect">
            <a:avLst>
              <a:gd name="adj" fmla="val 16667"/>
            </a:avLst>
          </a:prstGeom>
          <a:solidFill>
            <a:srgbClr val="9900FF"/>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1"/>
          <p:cNvSpPr txBox="1">
            <a:spLocks noGrp="1"/>
          </p:cNvSpPr>
          <p:nvPr>
            <p:ph type="body" idx="1"/>
          </p:nvPr>
        </p:nvSpPr>
        <p:spPr>
          <a:xfrm>
            <a:off x="729450" y="1485675"/>
            <a:ext cx="2704500" cy="3252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t>Stage 1: Prep</a:t>
            </a:r>
            <a:endParaRPr sz="1800"/>
          </a:p>
          <a:p>
            <a:pPr marL="457200" lvl="0" indent="-311150" algn="l" rtl="0">
              <a:spcBef>
                <a:spcPts val="1200"/>
              </a:spcBef>
              <a:spcAft>
                <a:spcPts val="0"/>
              </a:spcAft>
              <a:buSzPts val="1300"/>
              <a:buChar char="●"/>
            </a:pPr>
            <a:r>
              <a:rPr lang="en"/>
              <a:t>Take anthropometric measurements</a:t>
            </a:r>
            <a:endParaRPr/>
          </a:p>
          <a:p>
            <a:pPr marL="914400" lvl="1" indent="-298450" algn="l" rtl="0">
              <a:spcBef>
                <a:spcPts val="0"/>
              </a:spcBef>
              <a:spcAft>
                <a:spcPts val="0"/>
              </a:spcAft>
              <a:buSzPts val="1100"/>
              <a:buChar char="○"/>
            </a:pPr>
            <a:r>
              <a:rPr lang="en"/>
              <a:t>Mass</a:t>
            </a:r>
            <a:endParaRPr/>
          </a:p>
          <a:p>
            <a:pPr marL="914400" lvl="1" indent="-298450" algn="l" rtl="0">
              <a:spcBef>
                <a:spcPts val="0"/>
              </a:spcBef>
              <a:spcAft>
                <a:spcPts val="0"/>
              </a:spcAft>
              <a:buSzPts val="1100"/>
              <a:buChar char="○"/>
            </a:pPr>
            <a:r>
              <a:rPr lang="en"/>
              <a:t>Distance between attachment point &amp; feet</a:t>
            </a:r>
            <a:endParaRPr/>
          </a:p>
        </p:txBody>
      </p:sp>
      <p:pic>
        <p:nvPicPr>
          <p:cNvPr id="181" name="Google Shape;181;p21"/>
          <p:cNvPicPr preferRelativeResize="0"/>
          <p:nvPr/>
        </p:nvPicPr>
        <p:blipFill>
          <a:blip r:embed="rId4">
            <a:alphaModFix/>
          </a:blip>
          <a:stretch>
            <a:fillRect/>
          </a:stretch>
        </p:blipFill>
        <p:spPr>
          <a:xfrm rot="-156317" flipH="1">
            <a:off x="7034196" y="2462807"/>
            <a:ext cx="925307" cy="1605515"/>
          </a:xfrm>
          <a:prstGeom prst="rect">
            <a:avLst/>
          </a:prstGeom>
          <a:noFill/>
          <a:ln>
            <a:noFill/>
          </a:ln>
        </p:spPr>
      </p:pic>
      <p:pic>
        <p:nvPicPr>
          <p:cNvPr id="182" name="Google Shape;182;p21"/>
          <p:cNvPicPr preferRelativeResize="0"/>
          <p:nvPr/>
        </p:nvPicPr>
        <p:blipFill>
          <a:blip r:embed="rId5">
            <a:alphaModFix/>
          </a:blip>
          <a:stretch>
            <a:fillRect/>
          </a:stretch>
        </p:blipFill>
        <p:spPr>
          <a:xfrm rot="-5400000">
            <a:off x="7503343" y="3090370"/>
            <a:ext cx="78165" cy="70051"/>
          </a:xfrm>
          <a:prstGeom prst="rect">
            <a:avLst/>
          </a:prstGeom>
          <a:noFill/>
          <a:ln w="9525" cap="flat" cmpd="sng">
            <a:solidFill>
              <a:schemeClr val="lt1"/>
            </a:solidFill>
            <a:prstDash val="solid"/>
            <a:round/>
            <a:headEnd type="none" w="sm" len="sm"/>
            <a:tailEnd type="none" w="sm" len="sm"/>
          </a:ln>
        </p:spPr>
      </p:pic>
      <p:cxnSp>
        <p:nvCxnSpPr>
          <p:cNvPr id="183" name="Google Shape;183;p21"/>
          <p:cNvCxnSpPr/>
          <p:nvPr/>
        </p:nvCxnSpPr>
        <p:spPr>
          <a:xfrm>
            <a:off x="7542275" y="3180663"/>
            <a:ext cx="300" cy="892500"/>
          </a:xfrm>
          <a:prstGeom prst="straightConnector1">
            <a:avLst/>
          </a:prstGeom>
          <a:noFill/>
          <a:ln w="28575" cap="flat" cmpd="sng">
            <a:solidFill>
              <a:srgbClr val="FF0000"/>
            </a:solidFill>
            <a:prstDash val="solid"/>
            <a:round/>
            <a:headEnd type="none" w="med" len="med"/>
            <a:tailEnd type="none" w="med" len="med"/>
          </a:ln>
        </p:spPr>
      </p:cxnSp>
      <p:cxnSp>
        <p:nvCxnSpPr>
          <p:cNvPr id="184" name="Google Shape;184;p21"/>
          <p:cNvCxnSpPr/>
          <p:nvPr/>
        </p:nvCxnSpPr>
        <p:spPr>
          <a:xfrm>
            <a:off x="6721925" y="4089350"/>
            <a:ext cx="1641000" cy="0"/>
          </a:xfrm>
          <a:prstGeom prst="straightConnector1">
            <a:avLst/>
          </a:prstGeom>
          <a:noFill/>
          <a:ln w="19050" cap="flat" cmpd="sng">
            <a:solidFill>
              <a:srgbClr val="FF0000"/>
            </a:solidFill>
            <a:prstDash val="solid"/>
            <a:round/>
            <a:headEnd type="none" w="med" len="med"/>
            <a:tailEnd type="none" w="med" len="med"/>
          </a:ln>
        </p:spPr>
      </p:cxnSp>
      <p:cxnSp>
        <p:nvCxnSpPr>
          <p:cNvPr id="185" name="Google Shape;185;p21"/>
          <p:cNvCxnSpPr/>
          <p:nvPr/>
        </p:nvCxnSpPr>
        <p:spPr>
          <a:xfrm>
            <a:off x="4245325" y="2139375"/>
            <a:ext cx="437700" cy="738600"/>
          </a:xfrm>
          <a:prstGeom prst="straightConnector1">
            <a:avLst/>
          </a:prstGeom>
          <a:noFill/>
          <a:ln w="19050" cap="flat" cmpd="sng">
            <a:solidFill>
              <a:schemeClr val="dk2"/>
            </a:solidFill>
            <a:prstDash val="solid"/>
            <a:round/>
            <a:headEnd type="none" w="med" len="med"/>
            <a:tailEnd type="triangle" w="med" len="med"/>
          </a:ln>
        </p:spPr>
      </p:cxnSp>
      <p:cxnSp>
        <p:nvCxnSpPr>
          <p:cNvPr id="186" name="Google Shape;186;p21"/>
          <p:cNvCxnSpPr/>
          <p:nvPr/>
        </p:nvCxnSpPr>
        <p:spPr>
          <a:xfrm rot="10800000" flipH="1">
            <a:off x="5916588" y="1957150"/>
            <a:ext cx="963300" cy="1087800"/>
          </a:xfrm>
          <a:prstGeom prst="straightConnector1">
            <a:avLst/>
          </a:prstGeom>
          <a:noFill/>
          <a:ln w="19050" cap="flat" cmpd="sng">
            <a:solidFill>
              <a:schemeClr val="dk2"/>
            </a:solidFill>
            <a:prstDash val="solid"/>
            <a:round/>
            <a:headEnd type="triangle" w="med" len="med"/>
            <a:tailEnd type="none" w="med" len="med"/>
          </a:ln>
        </p:spPr>
      </p:cxnSp>
      <p:cxnSp>
        <p:nvCxnSpPr>
          <p:cNvPr id="187" name="Google Shape;187;p21"/>
          <p:cNvCxnSpPr/>
          <p:nvPr/>
        </p:nvCxnSpPr>
        <p:spPr>
          <a:xfrm flipH="1">
            <a:off x="6219850" y="3506875"/>
            <a:ext cx="838800" cy="884400"/>
          </a:xfrm>
          <a:prstGeom prst="straightConnector1">
            <a:avLst/>
          </a:prstGeom>
          <a:noFill/>
          <a:ln w="19050" cap="flat" cmpd="sng">
            <a:solidFill>
              <a:schemeClr val="dk2"/>
            </a:solidFill>
            <a:prstDash val="solid"/>
            <a:round/>
            <a:headEnd type="triangle" w="med" len="med"/>
            <a:tailEnd type="none" w="med" len="med"/>
          </a:ln>
        </p:spPr>
      </p:cxnSp>
      <p:sp>
        <p:nvSpPr>
          <p:cNvPr id="188" name="Google Shape;188;p21"/>
          <p:cNvSpPr txBox="1"/>
          <p:nvPr/>
        </p:nvSpPr>
        <p:spPr>
          <a:xfrm>
            <a:off x="3616275" y="1485675"/>
            <a:ext cx="1203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Test Environment </a:t>
            </a:r>
            <a:endParaRPr sz="1200">
              <a:latin typeface="Lato"/>
              <a:ea typeface="Lato"/>
              <a:cs typeface="Lato"/>
              <a:sym typeface="Lato"/>
            </a:endParaRPr>
          </a:p>
        </p:txBody>
      </p:sp>
      <p:sp>
        <p:nvSpPr>
          <p:cNvPr id="189" name="Google Shape;189;p21"/>
          <p:cNvSpPr txBox="1"/>
          <p:nvPr/>
        </p:nvSpPr>
        <p:spPr>
          <a:xfrm>
            <a:off x="6563825" y="1533100"/>
            <a:ext cx="1361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Support Surface</a:t>
            </a:r>
            <a:endParaRPr sz="1200">
              <a:latin typeface="Lato"/>
              <a:ea typeface="Lato"/>
              <a:cs typeface="Lato"/>
              <a:sym typeface="Lato"/>
            </a:endParaRPr>
          </a:p>
        </p:txBody>
      </p:sp>
      <p:sp>
        <p:nvSpPr>
          <p:cNvPr id="190" name="Google Shape;190;p21"/>
          <p:cNvSpPr txBox="1"/>
          <p:nvPr/>
        </p:nvSpPr>
        <p:spPr>
          <a:xfrm>
            <a:off x="5518725" y="4391263"/>
            <a:ext cx="1203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Bed rest Patient </a:t>
            </a:r>
            <a:endParaRPr sz="1200">
              <a:latin typeface="Lato"/>
              <a:ea typeface="Lato"/>
              <a:cs typeface="Lato"/>
              <a:sym typeface="Lato"/>
            </a:endParaRPr>
          </a:p>
        </p:txBody>
      </p:sp>
      <p:sp>
        <p:nvSpPr>
          <p:cNvPr id="191" name="Google Shape;191;p21"/>
          <p:cNvSpPr txBox="1"/>
          <p:nvPr/>
        </p:nvSpPr>
        <p:spPr>
          <a:xfrm>
            <a:off x="7925225" y="3400775"/>
            <a:ext cx="370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FF0000"/>
                </a:solidFill>
                <a:latin typeface="Lato"/>
                <a:ea typeface="Lato"/>
                <a:cs typeface="Lato"/>
                <a:sym typeface="Lato"/>
              </a:rPr>
              <a:t>L</a:t>
            </a:r>
            <a:endParaRPr sz="1200">
              <a:solidFill>
                <a:srgbClr val="FF0000"/>
              </a:solidFill>
              <a:latin typeface="Lato"/>
              <a:ea typeface="Lato"/>
              <a:cs typeface="Lato"/>
              <a:sym typeface="Lato"/>
            </a:endParaRPr>
          </a:p>
        </p:txBody>
      </p:sp>
      <p:cxnSp>
        <p:nvCxnSpPr>
          <p:cNvPr id="192" name="Google Shape;192;p21"/>
          <p:cNvCxnSpPr/>
          <p:nvPr/>
        </p:nvCxnSpPr>
        <p:spPr>
          <a:xfrm rot="10800000">
            <a:off x="5530825" y="1820300"/>
            <a:ext cx="145800" cy="656400"/>
          </a:xfrm>
          <a:prstGeom prst="straightConnector1">
            <a:avLst/>
          </a:prstGeom>
          <a:noFill/>
          <a:ln w="19050" cap="flat" cmpd="sng">
            <a:solidFill>
              <a:schemeClr val="dk2"/>
            </a:solidFill>
            <a:prstDash val="solid"/>
            <a:round/>
            <a:headEnd type="triangle" w="med" len="med"/>
            <a:tailEnd type="none" w="med" len="med"/>
          </a:ln>
        </p:spPr>
      </p:cxnSp>
      <p:sp>
        <p:nvSpPr>
          <p:cNvPr id="193" name="Google Shape;193;p21"/>
          <p:cNvSpPr txBox="1"/>
          <p:nvPr/>
        </p:nvSpPr>
        <p:spPr>
          <a:xfrm>
            <a:off x="4819050" y="1188275"/>
            <a:ext cx="1203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Loading Mechanism </a:t>
            </a:r>
            <a:endParaRPr sz="1200">
              <a:latin typeface="Lato"/>
              <a:ea typeface="Lato"/>
              <a:cs typeface="Lato"/>
              <a:sym typeface="Lato"/>
            </a:endParaRPr>
          </a:p>
        </p:txBody>
      </p:sp>
      <p:sp>
        <p:nvSpPr>
          <p:cNvPr id="194" name="Google Shape;194;p2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5173</Words>
  <Application>Microsoft Macintosh PowerPoint</Application>
  <PresentationFormat>On-screen Show (16:9)</PresentationFormat>
  <Paragraphs>881</Paragraphs>
  <Slides>65</Slides>
  <Notes>65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65</vt:i4>
      </vt:variant>
    </vt:vector>
  </HeadingPairs>
  <TitlesOfParts>
    <vt:vector size="75" baseType="lpstr">
      <vt:lpstr>Lato</vt:lpstr>
      <vt:lpstr>Roboto</vt:lpstr>
      <vt:lpstr>Arial</vt:lpstr>
      <vt:lpstr>Raleway</vt:lpstr>
      <vt:lpstr>Courier New</vt:lpstr>
      <vt:lpstr>Helvetica Neue</vt:lpstr>
      <vt:lpstr>Comic Sans MS</vt:lpstr>
      <vt:lpstr>Montserrat</vt:lpstr>
      <vt:lpstr>Roboto Mono</vt:lpstr>
      <vt:lpstr>Streamline</vt:lpstr>
      <vt:lpstr>Gravity Offloading and Tethering Somatosensory Enhancement System (GOATSES) Preliminary Design Review</vt:lpstr>
      <vt:lpstr>MEET THE TEAM</vt:lpstr>
      <vt:lpstr>Agenda </vt:lpstr>
      <vt:lpstr>Project Need</vt:lpstr>
      <vt:lpstr>Project Objectives</vt:lpstr>
      <vt:lpstr>Project Description</vt:lpstr>
      <vt:lpstr>Functional Requirements</vt:lpstr>
      <vt:lpstr>Functional Requirements</vt:lpstr>
      <vt:lpstr>CONOPS</vt:lpstr>
      <vt:lpstr>CONOPS</vt:lpstr>
      <vt:lpstr>CONOPS</vt:lpstr>
      <vt:lpstr>CONOPS</vt:lpstr>
      <vt:lpstr>CONOPS</vt:lpstr>
      <vt:lpstr>Baseline Design</vt:lpstr>
      <vt:lpstr>Baseline Design Overview</vt:lpstr>
      <vt:lpstr>Test Environment Baseline Design</vt:lpstr>
      <vt:lpstr>Tensioning System Baseline Design</vt:lpstr>
      <vt:lpstr>Translation System Baseline Design</vt:lpstr>
      <vt:lpstr>Safety System Baseline Design</vt:lpstr>
      <vt:lpstr>Functional Block Diagram </vt:lpstr>
      <vt:lpstr>Feasibility Studies</vt:lpstr>
      <vt:lpstr>Critical Project Elements - Feasibility Studies</vt:lpstr>
      <vt:lpstr>Universal Test Subject</vt:lpstr>
      <vt:lpstr>Feasibility Study 1 - Force Superposition</vt:lpstr>
      <vt:lpstr>Feasibility Study 1 - Force Superposition</vt:lpstr>
      <vt:lpstr>Feasibility Study 1 - Attachment Height Variation</vt:lpstr>
      <vt:lpstr>Feasibility Study 1 - Force Magnitude Variation</vt:lpstr>
      <vt:lpstr>Feasibility Study 1 - Load Magnitude </vt:lpstr>
      <vt:lpstr>Feasibility Study 2 - (F2) Gravity Vector Deviation</vt:lpstr>
      <vt:lpstr>Feasibility Study 2 - (F2) Gravity Vector Deviation </vt:lpstr>
      <vt:lpstr>Feasibility Study 2 - (F2) Gravity Vector Deviation</vt:lpstr>
      <vt:lpstr>Feasibility Study 2 - (F2) Gravity Vector Deviation</vt:lpstr>
      <vt:lpstr>Feasibility Study 2 - (F2) Gravity Vector Deviation</vt:lpstr>
      <vt:lpstr>Feasibility Study 2 - (F2) Gravity Vector Deviation</vt:lpstr>
      <vt:lpstr>Feasibility Study 2 - (F2) Gravity Vector Deviation</vt:lpstr>
      <vt:lpstr>Feasibility Study 3 - (F3) Friction Margin</vt:lpstr>
      <vt:lpstr>Cost Feasibility </vt:lpstr>
      <vt:lpstr>Status Summary &amp; Strategy</vt:lpstr>
      <vt:lpstr>Status Summary </vt:lpstr>
      <vt:lpstr>Next Steps (Future Work) </vt:lpstr>
      <vt:lpstr>Questions?</vt:lpstr>
      <vt:lpstr>Appendix (Additional Studies)</vt:lpstr>
      <vt:lpstr>Universal Test Subject</vt:lpstr>
      <vt:lpstr>Max Lean Angle</vt:lpstr>
      <vt:lpstr>Feasibility Study 1 - (F1) Continued Proof</vt:lpstr>
      <vt:lpstr>Attachment Movement Data (Lateral):</vt:lpstr>
      <vt:lpstr>Attachment Movement Data (Vertical and Angle):</vt:lpstr>
      <vt:lpstr>Feasibility Study - (F6) Safety </vt:lpstr>
      <vt:lpstr>Feasibility Study - (F6) Safety</vt:lpstr>
      <vt:lpstr>Feasibility Study - (F8) Ingress &amp; Egress</vt:lpstr>
      <vt:lpstr>Feasibility Study - Tensioning Device </vt:lpstr>
      <vt:lpstr>Angle Sensors</vt:lpstr>
      <vt:lpstr>Angle Sensors</vt:lpstr>
      <vt:lpstr>Actuation</vt:lpstr>
      <vt:lpstr>Actuation Specifications</vt:lpstr>
      <vt:lpstr>Actuation Mechanics Trade</vt:lpstr>
      <vt:lpstr>Feasibility Study 1 - (F1) Load Magnitude</vt:lpstr>
      <vt:lpstr>Feasibility Study 1 - (F1) Force Application</vt:lpstr>
      <vt:lpstr>Feasibility Study 2 - (F2) Gravity Vector Deviation</vt:lpstr>
      <vt:lpstr>Feasibility Study 2 - (F2) Gravity Vector Deviation</vt:lpstr>
      <vt:lpstr>Why Not One Tether?</vt:lpstr>
      <vt:lpstr>Post-CONOPS</vt:lpstr>
      <vt:lpstr>References</vt:lpstr>
      <vt:lpstr>Presentation References</vt:lpstr>
      <vt:lpstr>Presentation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Gravity Offloading and Tethering Somatosensory Enhancement System (GOATSES) Preliminary Design Review</dc:title>
  <cp:lastModifiedBy>Grace Antonucci</cp:lastModifiedBy>
  <cp:revision>1</cp:revision>
  <dcterms:modified xsi:type="dcterms:W3CDTF">2021-10-11T03:31:07Z</dcterms:modified>
</cp:coreProperties>
</file>