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2.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3.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4.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comment5.xml" ContentType="application/vnd.openxmlformats-officedocument.presentationml.comments+xml"/>
  <Override PartName="/ppt/notesSlides/notesSlide39.xml" ContentType="application/vnd.openxmlformats-officedocument.presentationml.notesSlide+xml"/>
  <Override PartName="/ppt/comments/comment6.xml" ContentType="application/vnd.openxmlformats-officedocument.presentationml.comments+xml"/>
  <Override PartName="/ppt/notesSlides/notesSlide40.xml" ContentType="application/vnd.openxmlformats-officedocument.presentationml.notesSlide+xml"/>
  <Override PartName="/ppt/comments/comment7.xml" ContentType="application/vnd.openxmlformats-officedocument.presentationml.comments+xml"/>
  <Override PartName="/ppt/notesSlides/notesSlide41.xml" ContentType="application/vnd.openxmlformats-officedocument.presentationml.notesSlide+xml"/>
  <Override PartName="/ppt/comments/comment8.xml" ContentType="application/vnd.openxmlformats-officedocument.presentationml.comments+xml"/>
  <Override PartName="/ppt/notesSlides/notesSlide42.xml" ContentType="application/vnd.openxmlformats-officedocument.presentationml.notesSlide+xml"/>
  <Override PartName="/ppt/comments/comment9.xml" ContentType="application/vnd.openxmlformats-officedocument.presentationml.comment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omments/comment10.xml" ContentType="application/vnd.openxmlformats-officedocument.presentationml.comment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omments/comment11.xml" ContentType="application/vnd.openxmlformats-officedocument.presentationml.comment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omments/comment12.xml" ContentType="application/vnd.openxmlformats-officedocument.presentationml.comment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omments/comment13.xml" ContentType="application/vnd.openxmlformats-officedocument.presentationml.comment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comments/comment14.xml" ContentType="application/vnd.openxmlformats-officedocument.presentationml.comments+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0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Lst>
  <p:sldSz cx="9144000" cy="5143500" type="screen16x9"/>
  <p:notesSz cx="6858000" cy="9144000"/>
  <p:embeddedFontLst>
    <p:embeddedFont>
      <p:font typeface="Raleway" panose="020B0604020202020204" charset="0"/>
      <p:regular r:id="rId110"/>
      <p:bold r:id="rId111"/>
      <p:italic r:id="rId112"/>
      <p:boldItalic r:id="rId113"/>
    </p:embeddedFont>
    <p:embeddedFont>
      <p:font typeface="Oswald" panose="020B0604020202020204" charset="0"/>
      <p:regular r:id="rId114"/>
      <p:bold r:id="rId115"/>
    </p:embeddedFont>
    <p:embeddedFont>
      <p:font typeface="Comic Sans MS" panose="030F0702030302020204" pitchFamily="66" charset="0"/>
      <p:regular r:id="rId116"/>
      <p:bold r:id="rId117"/>
      <p:italic r:id="rId118"/>
      <p:boldItalic r:id="rId119"/>
    </p:embeddedFont>
    <p:embeddedFont>
      <p:font typeface="Helvetica Neue" panose="020B0604020202020204" charset="0"/>
      <p:regular r:id="rId120"/>
      <p:bold r:id="rId121"/>
      <p:italic r:id="rId122"/>
      <p:boldItalic r:id="rId123"/>
    </p:embeddedFont>
    <p:embeddedFont>
      <p:font typeface="Lato" panose="020F0502020204030203" pitchFamily="34" charset="0"/>
      <p:regular r:id="rId124"/>
      <p:bold r:id="rId125"/>
      <p:italic r:id="rId126"/>
      <p:boldItalic r:id="rId127"/>
    </p:embeddedFont>
    <p:embeddedFont>
      <p:font typeface="Roboto" panose="02000000000000000000" pitchFamily="2" charset="0"/>
      <p:regular r:id="rId128"/>
      <p:bold r:id="rId129"/>
      <p:italic r:id="rId130"/>
      <p:boldItalic r:id="rId1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ck Harrison" initials="" lastIdx="3" clrIdx="0"/>
  <p:cmAuthor id="1" name="Cody Wheeler" initials="" lastIdx="10" clrIdx="1"/>
  <p:cmAuthor id="2" name="Isaac Timko" initials="" lastIdx="7" clrIdx="2"/>
  <p:cmAuthor id="3" name="Ben BEFO8528" initials="" lastIdx="5" clrIdx="3"/>
  <p:cmAuthor id="4" name="Gracie Antonucci" initials="" lastIdx="1" clrIdx="4"/>
  <p:cmAuthor id="5" name="August auha2352" initials="" lastIdx="4" clrIdx="5"/>
  <p:cmAuthor id="6" name="Elena Salgado" initials="" lastIdx="1"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9318FC-2241-4081-8B0D-53B08EFF9403}">
  <a:tblStyle styleId="{B79318FC-2241-4081-8B0D-53B08EFF940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90"/>
    <p:restoredTop sz="94734"/>
  </p:normalViewPr>
  <p:slideViewPr>
    <p:cSldViewPr snapToGrid="0">
      <p:cViewPr varScale="1">
        <p:scale>
          <a:sx n="110" d="100"/>
          <a:sy n="110" d="100"/>
        </p:scale>
        <p:origin x="254" y="6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8.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3.fntdata"/><Relationship Id="rId133"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14.fntdata"/><Relationship Id="rId128" Type="http://schemas.openxmlformats.org/officeDocument/2006/relationships/font" Target="fonts/font19.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font" Target="fonts/font4.fntdata"/><Relationship Id="rId118" Type="http://schemas.openxmlformats.org/officeDocument/2006/relationships/font" Target="fonts/font9.fntdata"/><Relationship Id="rId126" Type="http://schemas.openxmlformats.org/officeDocument/2006/relationships/font" Target="fonts/font17.fntdata"/><Relationship Id="rId13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font" Target="fonts/font7.fntdata"/><Relationship Id="rId124" Type="http://schemas.openxmlformats.org/officeDocument/2006/relationships/font" Target="fonts/font15.fntdata"/><Relationship Id="rId129"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font" Target="fonts/font2.fntdata"/><Relationship Id="rId13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font" Target="fonts/font5.fntdata"/><Relationship Id="rId119" Type="http://schemas.openxmlformats.org/officeDocument/2006/relationships/font" Target="fonts/font10.fntdata"/><Relationship Id="rId127" Type="http://schemas.openxmlformats.org/officeDocument/2006/relationships/font" Target="fonts/font1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13.fntdata"/><Relationship Id="rId130" Type="http://schemas.openxmlformats.org/officeDocument/2006/relationships/font" Target="fonts/font21.fntdata"/><Relationship Id="rId13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11.fntdata"/><Relationship Id="rId125"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fntdata"/><Relationship Id="rId115" Type="http://schemas.openxmlformats.org/officeDocument/2006/relationships/font" Target="fonts/font6.fntdata"/><Relationship Id="rId131" Type="http://schemas.openxmlformats.org/officeDocument/2006/relationships/font" Target="fonts/font22.fntdata"/><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11-16T21:24:06.894" idx="1">
    <p:pos x="405" y="975"/>
    <p:text>changed as per Temple's permission. Do we need a slide to talk about this?</p:text>
  </p:cm>
</p:cmLst>
</file>

<file path=ppt/comments/comment10.xml><?xml version="1.0" encoding="utf-8"?>
<p:cmLst xmlns:a="http://schemas.openxmlformats.org/drawingml/2006/main" xmlns:r="http://schemas.openxmlformats.org/officeDocument/2006/relationships" xmlns:p="http://schemas.openxmlformats.org/presentationml/2006/main">
  <p:cm authorId="2" dt="2021-11-15T21:22:21.332" idx="7">
    <p:pos x="6000" y="0"/>
    <p:text>https://forum.arduino.cc/t/measuring-code-execution-period/44139</p:text>
  </p:cm>
  <p:cm authorId="2" dt="2021-11-27T01:42:56.807" idx="6">
    <p:pos x="6000" y="0"/>
    <p:text>NEED TO MAKE A TIKTOK</p:text>
  </p:cm>
  <p:cm authorId="0" dt="2021-11-27T01:42:56.807" idx="3">
    <p:pos x="6000" y="0"/>
    <p:text>do u have this link saved somewhere</p:text>
  </p:cm>
</p:cmLst>
</file>

<file path=ppt/comments/comment11.xml><?xml version="1.0" encoding="utf-8"?>
<p:cmLst xmlns:a="http://schemas.openxmlformats.org/drawingml/2006/main" xmlns:r="http://schemas.openxmlformats.org/officeDocument/2006/relationships" xmlns:p="http://schemas.openxmlformats.org/presentationml/2006/main">
  <p:cm authorId="1" dt="2021-11-08T20:12:22.180" idx="6">
    <p:pos x="6000" y="100"/>
    <p:text>Informed on EEF status no later than Dec. 1st (recieved or not)</p:text>
  </p:cm>
  <p:cm authorId="5" dt="2021-11-15T21:35:47.096" idx="3">
    <p:pos x="6000" y="400"/>
    <p:text>Be specific on margin numbers</p:text>
  </p:cm>
  <p:cm authorId="5" dt="2021-11-15T21:41:41.094" idx="2">
    <p:pos x="6000" y="300"/>
    <p:text>Mention what the tight budget means to us. We'll have to be extra careful with procurement, handling, and build.</p:text>
  </p:cm>
  <p:cm authorId="5" dt="2021-11-17T21:14:23.497" idx="1">
    <p:pos x="6000" y="200"/>
    <p:text>TIME ALLOTTED: 1.5min</p:text>
  </p:cm>
  <p:cm authorId="4" dt="2021-11-27T23:53:52.146" idx="1">
    <p:pos x="6000" y="0"/>
    <p:text>This might be a personal thing but can we put the money signs first always?</p:text>
  </p:cm>
</p:cmLst>
</file>

<file path=ppt/comments/comment12.xml><?xml version="1.0" encoding="utf-8"?>
<p:cmLst xmlns:a="http://schemas.openxmlformats.org/drawingml/2006/main" xmlns:r="http://schemas.openxmlformats.org/officeDocument/2006/relationships" xmlns:p="http://schemas.openxmlformats.org/presentationml/2006/main">
  <p:cm authorId="1" dt="2021-11-17T00:29:49.410" idx="8">
    <p:pos x="0" y="1306"/>
    <p:text>Used min yield for high density polyeth of 26MPa, and guessed at thickness of barrel used to be 1/4" since dimensions arnt provided, got max stress of ~4MPa</p:text>
  </p:cm>
  <p:cm authorId="1" dt="2021-11-17T00:37:28.460" idx="10">
    <p:pos x="0" y="1506"/>
    <p:text>Using rated load cap of 1,600 with our max load on each tether expected to me 225lb</p:text>
  </p:cm>
  <p:cm authorId="1" dt="2021-11-17T00:38:06.215" idx="7">
    <p:pos x="0" y="1206"/>
    <p:text>Max expected load of 225lb, rated load cap of 800</p:text>
  </p:cm>
  <p:cm authorId="1" dt="2021-11-23T19:14:35.147" idx="9">
    <p:pos x="0" y="1406"/>
    <p:text>Max stress = 55MPa, yield of anodized aluminum is 240MPa</p:text>
  </p:cm>
</p:cmLst>
</file>

<file path=ppt/comments/comment13.xml><?xml version="1.0" encoding="utf-8"?>
<p:cmLst xmlns:a="http://schemas.openxmlformats.org/drawingml/2006/main" xmlns:r="http://schemas.openxmlformats.org/officeDocument/2006/relationships" xmlns:p="http://schemas.openxmlformats.org/presentationml/2006/main">
  <p:cm authorId="6" dt="2021-11-12T21:28:34.262" idx="1">
    <p:pos x="2078" y="1340"/>
    <p:text>Since the needed length is 46.7", I rounded that up to a clean 4 ft, same for the 76.5"*2 below rounded to 6.5ft</p:text>
  </p:cm>
</p:cmLst>
</file>

<file path=ppt/comments/comment14.xml><?xml version="1.0" encoding="utf-8"?>
<p:cmLst xmlns:a="http://schemas.openxmlformats.org/drawingml/2006/main" xmlns:r="http://schemas.openxmlformats.org/officeDocument/2006/relationships" xmlns:p="http://schemas.openxmlformats.org/presentationml/2006/main">
  <p:cm authorId="5" dt="2021-11-17T20:19:16.845" idx="4">
    <p:pos x="459" y="827"/>
    <p:text>Put these in context of the requirements</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1-11-21T03:02:35.903" idx="2">
    <p:pos x="3720" y="502"/>
    <p:text>48VDC * 1.8A * 2 + 3.3V*200uA*2 + 3.3V*40mA = 172.93332 W</p:text>
  </p:cm>
  <p:cm authorId="1" dt="2021-11-23T19:44:00.304" idx="1">
    <p:pos x="6000" y="0"/>
    <p:text>18.5' by 7'</p:text>
  </p:cm>
  <p:cm authorId="1" dt="2021-11-23T19:44:26.665" idx="3">
    <p:pos x="6000" y="100"/>
    <p:text>Blurb about subsystem functions</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21-11-19T20:47:01.714" idx="4">
    <p:pos x="6000" y="0"/>
    <p:text>120VAC 15A -&gt; 5VDC 2A converter and 48VDC 9A peak????? conversion</p:text>
  </p:cm>
  <p:cm authorId="1" dt="2021-11-19T20:47:01.714" idx="5">
    <p:pos x="6000" y="0"/>
    <p:text>2 48VDC converters, 2.7A</p:text>
  </p:cm>
</p:cmLst>
</file>

<file path=ppt/comments/comment4.xml><?xml version="1.0" encoding="utf-8"?>
<p:cmLst xmlns:a="http://schemas.openxmlformats.org/drawingml/2006/main" xmlns:r="http://schemas.openxmlformats.org/officeDocument/2006/relationships" xmlns:p="http://schemas.openxmlformats.org/presentationml/2006/main">
  <p:cm authorId="2" dt="2021-11-15T20:30:28.578" idx="4">
    <p:pos x="6000" y="100"/>
    <p:text>can we show an image here?</p:text>
  </p:cm>
  <p:cm authorId="2" dt="2021-11-15T20:30:28.578" idx="5">
    <p:pos x="6000" y="100"/>
    <p:text>person with force vector</p:text>
  </p:cm>
  <p:cm authorId="2" dt="2021-11-15T20:31:06.979" idx="2">
    <p:pos x="6000" y="0"/>
    <p:text>The CPE is the loading direction, what makes this challenging is that the actuator system has to maintain these angles at this speed *shows them*</p:text>
  </p:cm>
  <p:cm authorId="2" dt="2021-11-15T20:31:20.222" idx="1">
    <p:pos x="6000" y="0"/>
    <p:text>CPEs are not requirements</p:text>
  </p:cm>
  <p:cm authorId="2" dt="2021-11-15T20:31:20.222" idx="3">
    <p:pos x="6000" y="0"/>
    <p:text>this is a controlls problem primarily</p:text>
  </p:cm>
</p:cmLst>
</file>

<file path=ppt/comments/comment5.xml><?xml version="1.0" encoding="utf-8"?>
<p:cmLst xmlns:a="http://schemas.openxmlformats.org/drawingml/2006/main" xmlns:r="http://schemas.openxmlformats.org/officeDocument/2006/relationships" xmlns:p="http://schemas.openxmlformats.org/presentationml/2006/main">
  <p:cm authorId="3" dt="2021-11-28T19:28:21.856" idx="1">
    <p:pos x="6000" y="0"/>
    <p:text>me!</p:text>
  </p:cm>
  <p:cm authorId="3" dt="2021-11-28T19:28:21.856" idx="2">
    <p:pos x="6000" y="0"/>
    <p:text>Good to go! -BF</p:text>
  </p:cm>
</p:cmLst>
</file>

<file path=ppt/comments/comment6.xml><?xml version="1.0" encoding="utf-8"?>
<p:cmLst xmlns:a="http://schemas.openxmlformats.org/drawingml/2006/main" xmlns:r="http://schemas.openxmlformats.org/officeDocument/2006/relationships" xmlns:p="http://schemas.openxmlformats.org/presentationml/2006/main">
  <p:cm authorId="3" dt="2021-11-28T19:28:40.660" idx="3">
    <p:pos x="6000" y="0"/>
    <p:text>Good to go!</p:text>
  </p:cm>
</p:cmLst>
</file>

<file path=ppt/comments/comment7.xml><?xml version="1.0" encoding="utf-8"?>
<p:cmLst xmlns:a="http://schemas.openxmlformats.org/drawingml/2006/main" xmlns:r="http://schemas.openxmlformats.org/officeDocument/2006/relationships" xmlns:p="http://schemas.openxmlformats.org/presentationml/2006/main">
  <p:cm authorId="3" dt="2021-11-28T19:28:45.908" idx="4">
    <p:pos x="6000" y="0"/>
    <p:text>Good to go!</p:text>
  </p:cm>
</p:cmLst>
</file>

<file path=ppt/comments/comment8.xml><?xml version="1.0" encoding="utf-8"?>
<p:cmLst xmlns:a="http://schemas.openxmlformats.org/drawingml/2006/main" xmlns:r="http://schemas.openxmlformats.org/officeDocument/2006/relationships" xmlns:p="http://schemas.openxmlformats.org/presentationml/2006/main">
  <p:cm authorId="3" dt="2021-11-28T19:28:52.429" idx="5">
    <p:pos x="6000" y="0"/>
    <p:text>Good to go!</p:text>
  </p:cm>
</p:cmLst>
</file>

<file path=ppt/comments/comment9.xml><?xml version="1.0" encoding="utf-8"?>
<p:cmLst xmlns:a="http://schemas.openxmlformats.org/drawingml/2006/main" xmlns:r="http://schemas.openxmlformats.org/officeDocument/2006/relationships" xmlns:p="http://schemas.openxmlformats.org/presentationml/2006/main">
  <p:cm authorId="0" dt="2021-11-03T19:26:37.355" idx="2">
    <p:pos x="6000" y="0"/>
    <p:text>Jack - whole section</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fd750d1db0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fd750d1db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g10498ab246f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7" name="Google Shape;1567;g10498ab246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chemeClr val="accent4"/>
                </a:highlight>
              </a:rPr>
              <a:t>Add in dr clark about the pendulum .5 hz sway assumption: we want to do humans: we MODEL sway as pendulum sway</a:t>
            </a:r>
            <a:endParaRPr>
              <a:highlight>
                <a:schemeClr val="accent4"/>
              </a:highlight>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g10498ab246f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5" name="Google Shape;1575;g10498ab246f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highlight>
                <a:schemeClr val="accent4"/>
              </a:highlight>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g10498ab246f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5" name="Google Shape;1595;g10498ab246f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10498ab246f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10498ab246f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g10498ab246f_0_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3" name="Google Shape;1633;g10498ab246f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2"/>
        <p:cNvGrpSpPr/>
        <p:nvPr/>
      </p:nvGrpSpPr>
      <p:grpSpPr>
        <a:xfrm>
          <a:off x="0" y="0"/>
          <a:ext cx="0" cy="0"/>
          <a:chOff x="0" y="0"/>
          <a:chExt cx="0" cy="0"/>
        </a:xfrm>
      </p:grpSpPr>
      <p:sp>
        <p:nvSpPr>
          <p:cNvPr id="1643" name="Google Shape;1643;gfd8c3bfb3f_3_7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4" name="Google Shape;1644;gfd8c3bfb3f_3_7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g10498ab246f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0" name="Google Shape;1650;g10498ab246f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5"/>
        <p:cNvGrpSpPr/>
        <p:nvPr/>
      </p:nvGrpSpPr>
      <p:grpSpPr>
        <a:xfrm>
          <a:off x="0" y="0"/>
          <a:ext cx="0" cy="0"/>
          <a:chOff x="0" y="0"/>
          <a:chExt cx="0" cy="0"/>
        </a:xfrm>
      </p:grpSpPr>
      <p:sp>
        <p:nvSpPr>
          <p:cNvPr id="1656" name="Google Shape;1656;g10498ab246f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7" name="Google Shape;1657;g10498ab246f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fb9e485b93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fb9e485b9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1018df5b9c3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1018df5b9c3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fb9e485b93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fb9e485b93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0489abd4ba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10489abd4b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fd750d1db0_0_3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fd750d1db0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fd750d1db0_0_3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fd750d1db0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101b7f197d2_1_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101b7f197d2_1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can clean up this diagram, but this is the idea</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fbc23d7895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fbc23d789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fd750d1db0_0_3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fd750d1db0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f6b087251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f6b087251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fd750d1db0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fd750d1db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fd750d1db0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fd750d1db0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103a2a6466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103a2a6466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103a2a6466a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103a2a6466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fd750d1db0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fd750d1db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10498ab246f_0_3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10498ab246f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103a2a6466a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103a2a6466a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fa718410e2_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fa718410e2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can clean up this diagram, but this is the idea</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102167b23db_3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102167b23db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can clean up this diagram, but this is the idea</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10498ab246f_5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10498ab246f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can clean up this diagram, but this is the idea</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56f48305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56f48305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01b7f197d2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01b7f197d2_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can clean up this diagram, but this is the idea</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fa718410e2_6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fa718410e2_6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101b7f197d2_1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101b7f197d2_1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The blue line isnt the "actual perpendicular" its the actual users lean angle, and the orange line isnt "simulated gravity" its what the computer thinks the users angle is. So the legend in this plot should be changed to something like "actual" and "Computer Observed".</a:t>
            </a:r>
            <a:endParaRPr sz="1050">
              <a:solidFill>
                <a:srgbClr val="3C404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Also, we need to make the connection between user lean angle [first plot] and actuator distance that need to be traveled, and how that could cause error in the gravity vector angle [second plot]</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03a2a6466a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03a2a6466a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103a2a6466a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103a2a6466a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fd750d1db0_0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fd750d1db0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1014e0a3b59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1014e0a3b5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will update this with actual diagrams using the CAD, I just don’t have time today.</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10377c3e367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10377c3e36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fd750d1db0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fd750d1db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fd750d1db0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fd750d1db0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Make a table where i mention mitigations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fd750d1db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fd750d1db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 are we doing this project, </a:t>
            </a:r>
            <a:r>
              <a:rPr lang="en">
                <a:solidFill>
                  <a:schemeClr val="dk1"/>
                </a:solidFill>
              </a:rPr>
              <a:t> HOW are we going to do this project</a:t>
            </a:r>
            <a:r>
              <a:rPr lang="en"/>
              <a:t>, WHO is using this project, </a:t>
            </a:r>
            <a:r>
              <a:rPr lang="en">
                <a:solidFill>
                  <a:schemeClr val="dk1"/>
                </a:solidFill>
              </a:rPr>
              <a:t>WHAT are we doing in this project</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fd750d1db0_0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fd750d1db0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OG One</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fbb95bb00d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fbb95bb00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OG One</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fd750d1db0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fd750d1db0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fa73b8a2b3_1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fa73b8a2b3_1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“Next, I will take you through our most important verification tests”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fa73b8a2b3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fa73b8a2b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1200"/>
              </a:spcBef>
              <a:spcAft>
                <a:spcPts val="1200"/>
              </a:spcAft>
              <a:buNone/>
            </a:pPr>
            <a:r>
              <a:rPr lang="en" sz="1000">
                <a:solidFill>
                  <a:schemeClr val="dk1"/>
                </a:solidFill>
                <a:latin typeface="Lato"/>
                <a:ea typeface="Lato"/>
                <a:cs typeface="Lato"/>
                <a:sym typeface="Lato"/>
              </a:rPr>
              <a:t>Simulated gravity force must maintain constant magnitude and direction throughout user operation (say don’t include)</a:t>
            </a:r>
            <a:r>
              <a:rPr lang="en" sz="1000" b="1">
                <a:solidFill>
                  <a:schemeClr val="dk1"/>
                </a:solidFill>
                <a:latin typeface="Lato"/>
                <a:ea typeface="Lato"/>
                <a:cs typeface="Lato"/>
                <a:sym typeface="Lato"/>
              </a:rPr>
              <a:t/>
            </a:r>
            <a:br>
              <a:rPr lang="en" sz="1000" b="1">
                <a:solidFill>
                  <a:schemeClr val="dk1"/>
                </a:solidFill>
                <a:latin typeface="Lato"/>
                <a:ea typeface="Lato"/>
                <a:cs typeface="Lato"/>
                <a:sym typeface="Lato"/>
              </a:rPr>
            </a:br>
            <a:r>
              <a:rPr lang="en" sz="1000" b="1">
                <a:solidFill>
                  <a:schemeClr val="dk1"/>
                </a:solidFill>
                <a:latin typeface="Lato"/>
                <a:ea typeface="Lato"/>
                <a:cs typeface="Lato"/>
                <a:sym typeface="Lato"/>
              </a:rPr>
              <a:t>Systematic how do we verify</a:t>
            </a:r>
            <a:br>
              <a:rPr lang="en" sz="1000" b="1">
                <a:solidFill>
                  <a:schemeClr val="dk1"/>
                </a:solidFill>
                <a:latin typeface="Lato"/>
                <a:ea typeface="Lato"/>
                <a:cs typeface="Lato"/>
                <a:sym typeface="Lato"/>
              </a:rPr>
            </a:br>
            <a:r>
              <a:rPr lang="en" sz="1000" b="1">
                <a:solidFill>
                  <a:schemeClr val="dk1"/>
                </a:solidFill>
                <a:latin typeface="Lato"/>
                <a:ea typeface="Lato"/>
                <a:cs typeface="Lato"/>
                <a:sym typeface="Lato"/>
              </a:rPr>
              <a:t>Spell out real experiment</a:t>
            </a:r>
            <a:endParaRPr sz="1000" b="1">
              <a:solidFill>
                <a:schemeClr val="dk1"/>
              </a:solidFill>
              <a:latin typeface="Lato"/>
              <a:ea typeface="Lato"/>
              <a:cs typeface="Lato"/>
              <a:sym typeface="Lato"/>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1048167cd27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1048167cd27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1200"/>
              </a:spcBef>
              <a:spcAft>
                <a:spcPts val="1200"/>
              </a:spcAft>
              <a:buNone/>
            </a:pPr>
            <a:r>
              <a:rPr lang="en" sz="1000">
                <a:solidFill>
                  <a:schemeClr val="dk1"/>
                </a:solidFill>
                <a:latin typeface="Lato"/>
                <a:ea typeface="Lato"/>
                <a:cs typeface="Lato"/>
                <a:sym typeface="Lato"/>
              </a:rPr>
              <a:t>Simulated gravity force must maintain constant magnitude and direction throughout user operation (say don’t include)</a:t>
            </a:r>
            <a:r>
              <a:rPr lang="en" sz="1000" b="1">
                <a:solidFill>
                  <a:schemeClr val="dk1"/>
                </a:solidFill>
                <a:latin typeface="Lato"/>
                <a:ea typeface="Lato"/>
                <a:cs typeface="Lato"/>
                <a:sym typeface="Lato"/>
              </a:rPr>
              <a:t/>
            </a:r>
            <a:br>
              <a:rPr lang="en" sz="1000" b="1">
                <a:solidFill>
                  <a:schemeClr val="dk1"/>
                </a:solidFill>
                <a:latin typeface="Lato"/>
                <a:ea typeface="Lato"/>
                <a:cs typeface="Lato"/>
                <a:sym typeface="Lato"/>
              </a:rPr>
            </a:br>
            <a:r>
              <a:rPr lang="en" sz="1000" b="1">
                <a:solidFill>
                  <a:schemeClr val="dk1"/>
                </a:solidFill>
                <a:latin typeface="Lato"/>
                <a:ea typeface="Lato"/>
                <a:cs typeface="Lato"/>
                <a:sym typeface="Lato"/>
              </a:rPr>
              <a:t>Systematic how do we verify</a:t>
            </a:r>
            <a:br>
              <a:rPr lang="en" sz="1000" b="1">
                <a:solidFill>
                  <a:schemeClr val="dk1"/>
                </a:solidFill>
                <a:latin typeface="Lato"/>
                <a:ea typeface="Lato"/>
                <a:cs typeface="Lato"/>
                <a:sym typeface="Lato"/>
              </a:rPr>
            </a:br>
            <a:r>
              <a:rPr lang="en" sz="1000" b="1">
                <a:solidFill>
                  <a:schemeClr val="dk1"/>
                </a:solidFill>
                <a:latin typeface="Lato"/>
                <a:ea typeface="Lato"/>
                <a:cs typeface="Lato"/>
                <a:sym typeface="Lato"/>
              </a:rPr>
              <a:t>Spell out real experiment</a:t>
            </a:r>
            <a:endParaRPr sz="1000" b="1">
              <a:solidFill>
                <a:schemeClr val="dk1"/>
              </a:solidFill>
              <a:latin typeface="Lato"/>
              <a:ea typeface="Lato"/>
              <a:cs typeface="Lato"/>
              <a:sym typeface="Lato"/>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fbb95bb00d_2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fbb95bb00d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Diagram of test setup. SIMPLE</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fa73b8a2b3_1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1" name="Google Shape;901;gfa73b8a2b3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fd750d1db0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fd750d1db0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1049d5fef1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1049d5fef1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fd8c3bfb3f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fd8c3bfb3f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Astronauts require, on average, 15 days to recover pre-flight levels of locomotive function required for egress. [2]</a:t>
            </a:r>
            <a:endParaRPr sz="1300">
              <a:solidFill>
                <a:srgbClr val="595959"/>
              </a:solidFill>
              <a:latin typeface="Lato"/>
              <a:ea typeface="Lato"/>
              <a:cs typeface="Lato"/>
              <a:sym typeface="Lato"/>
            </a:endParaRPr>
          </a:p>
          <a:p>
            <a:pPr marL="457200" lvl="0" indent="-311150" algn="l" rtl="0">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Astronauts sufficiently maintain muscular and cardiovascular strength, but typically experience loss of proprioceptive function.</a:t>
            </a:r>
            <a:endParaRPr sz="1300">
              <a:solidFill>
                <a:srgbClr val="595959"/>
              </a:solidFill>
              <a:latin typeface="Lato"/>
              <a:ea typeface="Lato"/>
              <a:cs typeface="Lato"/>
              <a:sym typeface="Lato"/>
            </a:endParaRPr>
          </a:p>
          <a:p>
            <a:pPr marL="457200" lvl="0" indent="-311150" algn="l" rtl="0">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Proprioceptive function relates to one’s understanding of how their body is positioned and how it is moving.</a:t>
            </a:r>
            <a:endParaRPr sz="1300">
              <a:solidFill>
                <a:srgbClr val="595959"/>
              </a:solidFill>
              <a:latin typeface="Lato"/>
              <a:ea typeface="Lato"/>
              <a:cs typeface="Lato"/>
              <a:sym typeface="Lato"/>
            </a:endParaRPr>
          </a:p>
          <a:p>
            <a:pPr marL="457200" lvl="0" indent="-311150" algn="l" rtl="0">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Loss of proprioceptive functions result in difficulty with tasks such as standing, walking, and balancing. </a:t>
            </a:r>
            <a:endParaRPr sz="1300">
              <a:solidFill>
                <a:srgbClr val="595959"/>
              </a:solidFill>
              <a:latin typeface="Lato"/>
              <a:ea typeface="Lato"/>
              <a:cs typeface="Lato"/>
              <a:sym typeface="Lato"/>
            </a:endParaRPr>
          </a:p>
          <a:p>
            <a:pPr marL="457200" lvl="0" indent="-311150" algn="l" rtl="0">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Retention of postural control is vital for long duration spaceflight missions.</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018df5b9c3_1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018df5b9c3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gfa27053cf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7" name="Google Shape;997;gfa27053cf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fd750d1db0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fd750d1db0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200"/>
              </a:spcAft>
              <a:buNone/>
            </a:pPr>
            <a:r>
              <a:rPr lang="en" sz="1000">
                <a:latin typeface="Lato"/>
                <a:ea typeface="Lato"/>
                <a:cs typeface="Lato"/>
                <a:sym typeface="Lato"/>
              </a:rPr>
              <a:t>Components for force vector magnitude and direction testing are included in budget</a:t>
            </a:r>
            <a:br>
              <a:rPr lang="en" sz="1000">
                <a:latin typeface="Lato"/>
                <a:ea typeface="Lato"/>
                <a:cs typeface="Lato"/>
                <a:sym typeface="Lato"/>
              </a:rPr>
            </a:br>
            <a:r>
              <a:rPr lang="en" sz="1000">
                <a:latin typeface="Lato"/>
                <a:ea typeface="Lato"/>
                <a:cs typeface="Lato"/>
                <a:sym typeface="Lato"/>
              </a:rPr>
              <a:t>Tools for friction analysis and angle sensor verification can be borrowed from aerospace department</a:t>
            </a:r>
            <a:endParaRPr sz="10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1018df5b9c3_3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g1018df5b9c3_3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fd750d1db0_0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 name="Google Shape;1019;gfd750d1db0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102a8d3e5e3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102a8d3e5e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102a8d3e5e3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5" name="Google Shape;1035;g102a8d3e5e3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fc2462d18c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fc2462d18c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102a8d3e5e3_1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102a8d3e5e3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fd750d1db0_0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fd750d1db0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fd8c3bfb3f_3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fd8c3bfb3f_3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sz="1150">
                <a:solidFill>
                  <a:srgbClr val="333333"/>
                </a:solidFill>
                <a:highlight>
                  <a:srgbClr val="FFFFFF"/>
                </a:highlight>
                <a:latin typeface="Helvetica Neue"/>
                <a:ea typeface="Helvetica Neue"/>
                <a:cs typeface="Helvetica Neue"/>
                <a:sym typeface="Helvetica Neue"/>
              </a:rPr>
              <a:t>Bed rest studies offer scientists ways to see how the body adapts to weightlessness. Volunteers spend up to 70 days in bed with a six-degree head-down tilt. They must eat, exercise, and even shower in the head-down position.</a:t>
            </a:r>
            <a:endParaRPr sz="1150">
              <a:solidFill>
                <a:srgbClr val="333333"/>
              </a:solidFill>
              <a:highlight>
                <a:srgbClr val="FFFFFF"/>
              </a:highlight>
              <a:latin typeface="Helvetica Neue"/>
              <a:ea typeface="Helvetica Neue"/>
              <a:cs typeface="Helvetica Neue"/>
              <a:sym typeface="Helvetica Neue"/>
            </a:endParaRPr>
          </a:p>
          <a:p>
            <a:pPr marL="457200" lvl="0" indent="0" algn="l" rtl="0">
              <a:lnSpc>
                <a:spcPct val="115000"/>
              </a:lnSpc>
              <a:spcBef>
                <a:spcPts val="1200"/>
              </a:spcBef>
              <a:spcAft>
                <a:spcPts val="0"/>
              </a:spcAft>
              <a:buNone/>
            </a:pPr>
            <a:endParaRPr sz="1150">
              <a:solidFill>
                <a:srgbClr val="333333"/>
              </a:solidFill>
              <a:highlight>
                <a:srgbClr val="FFFFFF"/>
              </a:highlight>
              <a:latin typeface="Helvetica Neue"/>
              <a:ea typeface="Helvetica Neue"/>
              <a:cs typeface="Helvetica Neue"/>
              <a:sym typeface="Helvetica Neue"/>
            </a:endParaRPr>
          </a:p>
          <a:p>
            <a:pPr marL="457200" lvl="0" indent="-323850" algn="l" rtl="0">
              <a:lnSpc>
                <a:spcPct val="115000"/>
              </a:lnSpc>
              <a:spcBef>
                <a:spcPts val="1200"/>
              </a:spcBef>
              <a:spcAft>
                <a:spcPts val="0"/>
              </a:spcAft>
              <a:buClr>
                <a:srgbClr val="595959"/>
              </a:buClr>
              <a:buSzPts val="1500"/>
              <a:buFont typeface="Lato"/>
              <a:buChar char="●"/>
            </a:pPr>
            <a:r>
              <a:rPr lang="en" sz="1500">
                <a:solidFill>
                  <a:srgbClr val="595959"/>
                </a:solidFill>
                <a:latin typeface="Lato"/>
                <a:ea typeface="Lato"/>
                <a:cs typeface="Lato"/>
                <a:sym typeface="Lato"/>
              </a:rPr>
              <a:t>Our project aims to create a device in which maintains a force on the user that is perpendicular to their support surface regardless of postural sway. </a:t>
            </a:r>
            <a:endParaRPr sz="1500">
              <a:solidFill>
                <a:srgbClr val="595959"/>
              </a:solidFill>
              <a:latin typeface="Lato"/>
              <a:ea typeface="Lato"/>
              <a:cs typeface="Lato"/>
              <a:sym typeface="Lato"/>
            </a:endParaRPr>
          </a:p>
          <a:p>
            <a:pPr marL="457200" lvl="0" indent="-323850" algn="l" rtl="0">
              <a:lnSpc>
                <a:spcPct val="115000"/>
              </a:lnSpc>
              <a:spcBef>
                <a:spcPts val="700"/>
              </a:spcBef>
              <a:spcAft>
                <a:spcPts val="0"/>
              </a:spcAft>
              <a:buClr>
                <a:srgbClr val="595959"/>
              </a:buClr>
              <a:buSzPts val="1500"/>
              <a:buFont typeface="Lato"/>
              <a:buChar char="●"/>
            </a:pPr>
            <a:r>
              <a:rPr lang="en" sz="1500">
                <a:solidFill>
                  <a:srgbClr val="595959"/>
                </a:solidFill>
                <a:latin typeface="Lato"/>
                <a:ea typeface="Lato"/>
                <a:cs typeface="Lato"/>
                <a:sym typeface="Lato"/>
              </a:rPr>
              <a:t>This device will be used in laboratory studies to prove whether this improvement in loading direction yields better retention of proprioceptive functions. </a:t>
            </a:r>
            <a:endParaRPr sz="1500">
              <a:solidFill>
                <a:srgbClr val="595959"/>
              </a:solidFill>
              <a:latin typeface="Lato"/>
              <a:ea typeface="Lato"/>
              <a:cs typeface="Lato"/>
              <a:sym typeface="Lato"/>
            </a:endParaRPr>
          </a:p>
          <a:p>
            <a:pPr marL="457200" lvl="0" indent="-323850" algn="l" rtl="0">
              <a:lnSpc>
                <a:spcPct val="115000"/>
              </a:lnSpc>
              <a:spcBef>
                <a:spcPts val="700"/>
              </a:spcBef>
              <a:spcAft>
                <a:spcPts val="0"/>
              </a:spcAft>
              <a:buClr>
                <a:srgbClr val="595959"/>
              </a:buClr>
              <a:buSzPts val="1500"/>
              <a:buFont typeface="Lato"/>
              <a:buChar char="●"/>
            </a:pPr>
            <a:r>
              <a:rPr lang="en" sz="1500">
                <a:solidFill>
                  <a:srgbClr val="595959"/>
                </a:solidFill>
                <a:latin typeface="Lato"/>
                <a:ea typeface="Lato"/>
                <a:cs typeface="Lato"/>
                <a:sym typeface="Lato"/>
              </a:rPr>
              <a:t>Study requires a spaceflight analog such as bedrest.</a:t>
            </a:r>
            <a:endParaRPr sz="1500">
              <a:solidFill>
                <a:srgbClr val="595959"/>
              </a:solidFill>
              <a:latin typeface="Lato"/>
              <a:ea typeface="Lato"/>
              <a:cs typeface="Lato"/>
              <a:sym typeface="Lato"/>
            </a:endParaRPr>
          </a:p>
          <a:p>
            <a:pPr marL="914400" lvl="1" indent="-311150" algn="l" rtl="0">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Bedrest: volunteers spend up to 70 days in bed with a six-degree head-down tilt. They must eat, exercise, and shower in this position. [3]</a:t>
            </a:r>
            <a:endParaRPr sz="1300">
              <a:solidFill>
                <a:srgbClr val="595959"/>
              </a:solidFill>
              <a:latin typeface="Lato"/>
              <a:ea typeface="Lato"/>
              <a:cs typeface="Lato"/>
              <a:sym typeface="Lato"/>
            </a:endParaRPr>
          </a:p>
          <a:p>
            <a:pPr marL="914400" lvl="1" indent="-311150" algn="l" rtl="0">
              <a:lnSpc>
                <a:spcPct val="115000"/>
              </a:lnSpc>
              <a:spcBef>
                <a:spcPts val="0"/>
              </a:spcBef>
              <a:spcAft>
                <a:spcPts val="0"/>
              </a:spcAft>
              <a:buClr>
                <a:srgbClr val="595959"/>
              </a:buClr>
              <a:buSzPts val="1300"/>
              <a:buFont typeface="Lato"/>
              <a:buChar char="○"/>
            </a:pPr>
            <a:endParaRPr sz="1300">
              <a:solidFill>
                <a:srgbClr val="595959"/>
              </a:solidFill>
              <a:latin typeface="Lato"/>
              <a:ea typeface="Lato"/>
              <a:cs typeface="Lato"/>
              <a:sym typeface="Lato"/>
            </a:endParaRPr>
          </a:p>
          <a:p>
            <a:pPr marL="457200" lvl="0" indent="0" algn="l" rtl="0">
              <a:lnSpc>
                <a:spcPct val="115000"/>
              </a:lnSpc>
              <a:spcBef>
                <a:spcPts val="0"/>
              </a:spcBef>
              <a:spcAft>
                <a:spcPts val="0"/>
              </a:spcAft>
              <a:buNone/>
            </a:pPr>
            <a:endParaRPr sz="1150">
              <a:solidFill>
                <a:srgbClr val="333333"/>
              </a:solidFill>
              <a:highlight>
                <a:srgbClr val="FFFFFF"/>
              </a:highlight>
              <a:latin typeface="Helvetica Neue"/>
              <a:ea typeface="Helvetica Neue"/>
              <a:cs typeface="Helvetica Neue"/>
              <a:sym typeface="Helvetica Neue"/>
            </a:endParaRPr>
          </a:p>
          <a:p>
            <a:pPr marL="457200" lvl="0" indent="-311150" algn="l" rtl="0">
              <a:lnSpc>
                <a:spcPct val="115000"/>
              </a:lnSpc>
              <a:spcBef>
                <a:spcPts val="1200"/>
              </a:spcBef>
              <a:spcAft>
                <a:spcPts val="0"/>
              </a:spcAft>
              <a:buClr>
                <a:srgbClr val="595959"/>
              </a:buClr>
              <a:buSzPts val="1300"/>
              <a:buFont typeface="Lato"/>
              <a:buChar char="●"/>
            </a:pPr>
            <a:r>
              <a:rPr lang="en" sz="1300">
                <a:solidFill>
                  <a:srgbClr val="595959"/>
                </a:solidFill>
                <a:latin typeface="Lato"/>
                <a:ea typeface="Lato"/>
                <a:cs typeface="Lato"/>
                <a:sym typeface="Lato"/>
              </a:rPr>
              <a:t>Astronauts are currently loaded to a single fixed point and therefore they do not need to balance themselves.</a:t>
            </a:r>
            <a:endParaRPr sz="1300">
              <a:solidFill>
                <a:srgbClr val="595959"/>
              </a:solidFill>
              <a:latin typeface="Lato"/>
              <a:ea typeface="Lato"/>
              <a:cs typeface="Lato"/>
              <a:sym typeface="Lato"/>
            </a:endParaRPr>
          </a:p>
          <a:p>
            <a:pPr marL="457200" lvl="0" indent="-311150" algn="l" rtl="0">
              <a:lnSpc>
                <a:spcPct val="115000"/>
              </a:lnSpc>
              <a:spcBef>
                <a:spcPts val="700"/>
              </a:spcBef>
              <a:spcAft>
                <a:spcPts val="0"/>
              </a:spcAft>
              <a:buClr>
                <a:srgbClr val="595959"/>
              </a:buClr>
              <a:buSzPts val="1300"/>
              <a:buFont typeface="Lato"/>
              <a:buChar char="●"/>
            </a:pPr>
            <a:r>
              <a:rPr lang="en" sz="1300">
                <a:solidFill>
                  <a:srgbClr val="595959"/>
                </a:solidFill>
                <a:latin typeface="Lato"/>
                <a:ea typeface="Lato"/>
                <a:cs typeface="Lato"/>
                <a:sym typeface="Lato"/>
              </a:rPr>
              <a:t>It is hypothesized that if astronauts were loaded as if in a realistic gravitational field, it would help maintain proprioceptive function by requiring them to balance themselves. </a:t>
            </a:r>
            <a:endParaRPr sz="1300">
              <a:solidFill>
                <a:srgbClr val="595959"/>
              </a:solidFill>
              <a:latin typeface="Lato"/>
              <a:ea typeface="Lato"/>
              <a:cs typeface="Lato"/>
              <a:sym typeface="Lato"/>
            </a:endParaRPr>
          </a:p>
          <a:p>
            <a:pPr marL="457200" lvl="0" indent="-311150" algn="l" rtl="0">
              <a:lnSpc>
                <a:spcPct val="115000"/>
              </a:lnSpc>
              <a:spcBef>
                <a:spcPts val="700"/>
              </a:spcBef>
              <a:spcAft>
                <a:spcPts val="0"/>
              </a:spcAft>
              <a:buClr>
                <a:srgbClr val="595959"/>
              </a:buClr>
              <a:buSzPts val="1300"/>
              <a:buFont typeface="Lato"/>
              <a:buChar char="●"/>
            </a:pPr>
            <a:r>
              <a:rPr lang="en" sz="1300">
                <a:solidFill>
                  <a:srgbClr val="595959"/>
                </a:solidFill>
                <a:latin typeface="Lato"/>
                <a:ea typeface="Lato"/>
                <a:cs typeface="Lato"/>
                <a:sym typeface="Lato"/>
              </a:rPr>
              <a:t>Our project aims to create a device in which maintains a force on the user that is perpendicular to their support surface regardless of postural sway. </a:t>
            </a:r>
            <a:endParaRPr sz="1300">
              <a:solidFill>
                <a:srgbClr val="595959"/>
              </a:solidFill>
              <a:latin typeface="Lato"/>
              <a:ea typeface="Lato"/>
              <a:cs typeface="Lato"/>
              <a:sym typeface="Lato"/>
            </a:endParaRPr>
          </a:p>
          <a:p>
            <a:pPr marL="457200" lvl="0" indent="-311150" algn="l" rtl="0">
              <a:lnSpc>
                <a:spcPct val="115000"/>
              </a:lnSpc>
              <a:spcBef>
                <a:spcPts val="700"/>
              </a:spcBef>
              <a:spcAft>
                <a:spcPts val="0"/>
              </a:spcAft>
              <a:buClr>
                <a:srgbClr val="595959"/>
              </a:buClr>
              <a:buSzPts val="1300"/>
              <a:buFont typeface="Lato"/>
              <a:buChar char="●"/>
            </a:pPr>
            <a:r>
              <a:rPr lang="en" sz="1300">
                <a:solidFill>
                  <a:srgbClr val="595959"/>
                </a:solidFill>
                <a:latin typeface="Lato"/>
                <a:ea typeface="Lato"/>
                <a:cs typeface="Lato"/>
                <a:sym typeface="Lato"/>
              </a:rPr>
              <a:t>This device will be used in laboratory studies to prove whether this improvement in loading direction yields better retention of proprioceptive functions. </a:t>
            </a:r>
            <a:endParaRPr sz="1300">
              <a:solidFill>
                <a:srgbClr val="595959"/>
              </a:solidFill>
              <a:latin typeface="Lato"/>
              <a:ea typeface="Lato"/>
              <a:cs typeface="Lato"/>
              <a:sym typeface="Lato"/>
            </a:endParaRPr>
          </a:p>
          <a:p>
            <a:pPr marL="457200" lvl="0" indent="-311150" algn="l" rtl="0">
              <a:lnSpc>
                <a:spcPct val="115000"/>
              </a:lnSpc>
              <a:spcBef>
                <a:spcPts val="700"/>
              </a:spcBef>
              <a:spcAft>
                <a:spcPts val="0"/>
              </a:spcAft>
              <a:buClr>
                <a:srgbClr val="595959"/>
              </a:buClr>
              <a:buSzPts val="1300"/>
              <a:buFont typeface="Lato"/>
              <a:buChar char="●"/>
            </a:pPr>
            <a:r>
              <a:rPr lang="en" sz="1300">
                <a:solidFill>
                  <a:srgbClr val="595959"/>
                </a:solidFill>
                <a:latin typeface="Lato"/>
                <a:ea typeface="Lato"/>
                <a:cs typeface="Lato"/>
                <a:sym typeface="Lato"/>
              </a:rPr>
              <a:t>Study requires spaceflight analog such as bedrest.</a:t>
            </a:r>
            <a:endParaRPr sz="1300">
              <a:solidFill>
                <a:srgbClr val="595959"/>
              </a:solidFill>
              <a:latin typeface="Lato"/>
              <a:ea typeface="Lato"/>
              <a:cs typeface="Lato"/>
              <a:sym typeface="Lato"/>
            </a:endParaRPr>
          </a:p>
          <a:p>
            <a:pPr marL="914400" lvl="1" indent="-298450" algn="l" rtl="0">
              <a:lnSpc>
                <a:spcPct val="115000"/>
              </a:lnSpc>
              <a:spcBef>
                <a:spcPts val="0"/>
              </a:spcBef>
              <a:spcAft>
                <a:spcPts val="0"/>
              </a:spcAft>
              <a:buClr>
                <a:srgbClr val="595959"/>
              </a:buClr>
              <a:buSzPts val="1100"/>
              <a:buFont typeface="Lato"/>
              <a:buChar char="○"/>
            </a:pPr>
            <a:r>
              <a:rPr lang="en">
                <a:solidFill>
                  <a:srgbClr val="595959"/>
                </a:solidFill>
                <a:latin typeface="Lato"/>
                <a:ea typeface="Lato"/>
                <a:cs typeface="Lato"/>
                <a:sym typeface="Lato"/>
              </a:rPr>
              <a:t>Bedrest: volunteers spend up to 70 days in bed with a six-degree head-down tilt. They must eat, exercise, and shower in this position. [3]</a:t>
            </a:r>
            <a:endParaRPr sz="1150">
              <a:solidFill>
                <a:srgbClr val="333333"/>
              </a:solidFill>
              <a:highlight>
                <a:srgbClr val="FFFFFF"/>
              </a:highlight>
              <a:latin typeface="Helvetica Neue"/>
              <a:ea typeface="Helvetica Neue"/>
              <a:cs typeface="Helvetica Neue"/>
              <a:sym typeface="Helvetica Neue"/>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102a8d3e5e3_1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102a8d3e5e3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fa97b68953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6" name="Google Shape;1086;gfa97b68953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Construction and Assembly of the device will take place in </a:t>
            </a:r>
            <a:r>
              <a:rPr lang="en" sz="1300" u="sng">
                <a:solidFill>
                  <a:srgbClr val="595959"/>
                </a:solidFill>
                <a:latin typeface="Lato"/>
                <a:ea typeface="Lato"/>
                <a:cs typeface="Lato"/>
                <a:sym typeface="Lato"/>
              </a:rPr>
              <a:t>“LOCATION”</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fd750d1db0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3" name="Google Shape;1093;gfd750d1db0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fb9e485b93_3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0" name="Google Shape;1100;gfb9e485b93_3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fa718410e2_4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7" name="Google Shape;1107;gfa718410e2_4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fd750d1db0_0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fd750d1db0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gfd750d1db0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2" name="Google Shape;1122;gfd750d1db0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fd750d1db0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4" name="Google Shape;1134;gfd750d1db0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10438319875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8" name="Google Shape;1148;g1043831987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gfd750d1db0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6" name="Google Shape;1156;gfd750d1db0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fd8c3bfb3f_3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fd8c3bfb3f_3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1200"/>
              </a:spcBef>
              <a:spcAft>
                <a:spcPts val="0"/>
              </a:spcAft>
              <a:buClr>
                <a:srgbClr val="1A9988"/>
              </a:buClr>
              <a:buSzPts val="1200"/>
              <a:buChar char="●"/>
            </a:pPr>
            <a:r>
              <a:rPr lang="en" sz="1200">
                <a:solidFill>
                  <a:srgbClr val="1A9988"/>
                </a:solidFill>
              </a:rPr>
              <a:t>What is the purpose of the project and what are its specific objectives (measures of success)?</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fd750d1db0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fd750d1db0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Consists of a structural “Skeleton” and a “Diving Board”</a:t>
            </a:r>
            <a:endParaRPr sz="1300">
              <a:solidFill>
                <a:srgbClr val="595959"/>
              </a:solidFill>
              <a:latin typeface="Lato"/>
              <a:ea typeface="Lato"/>
              <a:cs typeface="Lato"/>
              <a:sym typeface="Lato"/>
            </a:endParaRPr>
          </a:p>
          <a:p>
            <a:pPr marL="457200" lvl="0" indent="-311150" algn="l" rtl="0">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Removes the force due to Earth gravity from the plane of study</a:t>
            </a:r>
            <a:endParaRPr sz="1300">
              <a:solidFill>
                <a:srgbClr val="595959"/>
              </a:solidFill>
              <a:latin typeface="Lato"/>
              <a:ea typeface="Lato"/>
              <a:cs typeface="Lato"/>
              <a:sym typeface="Lato"/>
            </a:endParaRPr>
          </a:p>
          <a:p>
            <a:pPr marL="457200" lvl="0" indent="-311150" algn="l" rtl="0">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Rotates about the ankle joint of the subject (with adjustability)</a:t>
            </a:r>
            <a:endParaRPr sz="1300">
              <a:solidFill>
                <a:srgbClr val="595959"/>
              </a:solidFill>
              <a:latin typeface="Lato"/>
              <a:ea typeface="Lato"/>
              <a:cs typeface="Lato"/>
              <a:sym typeface="Lato"/>
            </a:endParaRPr>
          </a:p>
          <a:p>
            <a:pPr marL="457200" lvl="0" indent="-311150" algn="l" rtl="0">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Mitigates friction to prevent interference with the study through bearings</a:t>
            </a:r>
            <a:endParaRPr sz="1300">
              <a:solidFill>
                <a:srgbClr val="595959"/>
              </a:solidFill>
              <a:latin typeface="Lato"/>
              <a:ea typeface="Lato"/>
              <a:cs typeface="Lato"/>
              <a:sym typeface="Lato"/>
            </a:endParaRPr>
          </a:p>
          <a:p>
            <a:pPr marL="0" lvl="0" indent="0" algn="l" rtl="0">
              <a:spcBef>
                <a:spcPts val="120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gfb9e485b93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7" name="Google Shape;1187;gfb9e485b93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fd750d1db0_0_3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fd750d1db0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Grip tape for foot support</a:t>
            </a:r>
            <a:endParaRPr sz="1300">
              <a:solidFill>
                <a:srgbClr val="595959"/>
              </a:solidFill>
              <a:latin typeface="Lato"/>
              <a:ea typeface="Lato"/>
              <a:cs typeface="Lato"/>
              <a:sym typeface="Lato"/>
            </a:endParaRPr>
          </a:p>
          <a:p>
            <a:pPr marL="457200" lvl="0" indent="-311150" algn="l" rtl="0">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Harness design/manufacturing methods</a:t>
            </a:r>
            <a:endParaRPr sz="1300">
              <a:solidFill>
                <a:srgbClr val="595959"/>
              </a:solidFill>
              <a:latin typeface="Lato"/>
              <a:ea typeface="Lato"/>
              <a:cs typeface="Lato"/>
              <a:sym typeface="Lato"/>
            </a:endParaRPr>
          </a:p>
          <a:p>
            <a:pPr marL="457200" lvl="0" indent="-311150" algn="l" rtl="0">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Harness load distribution + adjustability</a:t>
            </a:r>
            <a:endParaRPr sz="1300">
              <a:solidFill>
                <a:srgbClr val="595959"/>
              </a:solidFill>
              <a:latin typeface="Lato"/>
              <a:ea typeface="Lato"/>
              <a:cs typeface="Lato"/>
              <a:sym typeface="Lato"/>
            </a:endParaRPr>
          </a:p>
          <a:p>
            <a:pPr marL="457200" lvl="0" indent="-311150" algn="l" rtl="0">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Slackline system design</a:t>
            </a:r>
            <a:endParaRPr sz="1300">
              <a:solidFill>
                <a:srgbClr val="595959"/>
              </a:solidFill>
              <a:latin typeface="Lato"/>
              <a:ea typeface="Lato"/>
              <a:cs typeface="Lato"/>
              <a:sym typeface="Lato"/>
            </a:endParaRPr>
          </a:p>
          <a:p>
            <a:pPr marL="457200" lvl="0" indent="-311150" algn="l" rtl="0">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Padding for comfort overview</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1014e0a3b59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1014e0a3b5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102893c966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102893c966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gfa97b68953_3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7" name="Google Shape;1247;gfa97b68953_3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Grip tape for foot support</a:t>
            </a:r>
            <a:endParaRPr sz="1300">
              <a:solidFill>
                <a:srgbClr val="595959"/>
              </a:solidFill>
              <a:latin typeface="Lato"/>
              <a:ea typeface="Lato"/>
              <a:cs typeface="Lato"/>
              <a:sym typeface="Lato"/>
            </a:endParaRPr>
          </a:p>
          <a:p>
            <a:pPr marL="457200" lvl="0" indent="-311150" algn="l" rtl="0">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Harness design/manufacturing methods</a:t>
            </a:r>
            <a:endParaRPr sz="1300">
              <a:solidFill>
                <a:srgbClr val="595959"/>
              </a:solidFill>
              <a:latin typeface="Lato"/>
              <a:ea typeface="Lato"/>
              <a:cs typeface="Lato"/>
              <a:sym typeface="Lato"/>
            </a:endParaRPr>
          </a:p>
          <a:p>
            <a:pPr marL="457200" lvl="0" indent="-311150" algn="l" rtl="0">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Harness load distribution + adjustability</a:t>
            </a:r>
            <a:endParaRPr sz="1300">
              <a:solidFill>
                <a:srgbClr val="595959"/>
              </a:solidFill>
              <a:latin typeface="Lato"/>
              <a:ea typeface="Lato"/>
              <a:cs typeface="Lato"/>
              <a:sym typeface="Lato"/>
            </a:endParaRPr>
          </a:p>
          <a:p>
            <a:pPr marL="457200" lvl="0" indent="-311150" algn="l" rtl="0">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Slackline system design</a:t>
            </a:r>
            <a:endParaRPr sz="1300">
              <a:solidFill>
                <a:srgbClr val="595959"/>
              </a:solidFill>
              <a:latin typeface="Lato"/>
              <a:ea typeface="Lato"/>
              <a:cs typeface="Lato"/>
              <a:sym typeface="Lato"/>
            </a:endParaRPr>
          </a:p>
          <a:p>
            <a:pPr marL="457200" lvl="0" indent="-311150" algn="l" rtl="0">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Padding for comfort overview</a:t>
            </a:r>
            <a:endParaRPr sz="1300">
              <a:solidFill>
                <a:srgbClr val="595959"/>
              </a:solidFill>
              <a:latin typeface="Lato"/>
              <a:ea typeface="Lato"/>
              <a:cs typeface="Lato"/>
              <a:sym typeface="Lato"/>
            </a:endParaRPr>
          </a:p>
          <a:p>
            <a:pPr marL="457200" lvl="0" indent="-311150" algn="l" rtl="0">
              <a:lnSpc>
                <a:spcPct val="115000"/>
              </a:lnSpc>
              <a:spcBef>
                <a:spcPts val="0"/>
              </a:spcBef>
              <a:spcAft>
                <a:spcPts val="0"/>
              </a:spcAft>
              <a:buClr>
                <a:srgbClr val="595959"/>
              </a:buClr>
              <a:buSzPts val="1300"/>
              <a:buFont typeface="Lato"/>
              <a:buChar char="●"/>
            </a:pPr>
            <a:r>
              <a:rPr lang="en" sz="1300">
                <a:solidFill>
                  <a:srgbClr val="595959"/>
                </a:solidFill>
                <a:latin typeface="Lato"/>
                <a:ea typeface="Lato"/>
                <a:cs typeface="Lato"/>
                <a:sym typeface="Lato"/>
              </a:rPr>
              <a:t>Materials + FoS overview</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gfd750d1db0_0_3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1" name="Google Shape;1261;gfd750d1db0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gfb9e485b93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8" name="Google Shape;1278;gfb9e485b93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1018df5b9c3_2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5" name="Google Shape;1305;g1018df5b9c3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g10289da0db1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5" name="Google Shape;1325;g10289da0db1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fd8c3bfb3f_3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fd8c3bfb3f_3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F2 being the thing that separates us from existing technology, and F1 and F2 are the ones that can make it as effective as existing technology.</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g10498ab246f_0_2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8" name="Google Shape;1338;g10498ab246f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can clean up this diagram, but this is the idea</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g10498ab246f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3" name="Google Shape;1383;g10498ab246f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can clean up this diagram, but this is the idea</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g10498ab246f_0_3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4" name="Google Shape;1394;g10498ab246f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0"/>
        <p:cNvGrpSpPr/>
        <p:nvPr/>
      </p:nvGrpSpPr>
      <p:grpSpPr>
        <a:xfrm>
          <a:off x="0" y="0"/>
          <a:ext cx="0" cy="0"/>
          <a:chOff x="0" y="0"/>
          <a:chExt cx="0" cy="0"/>
        </a:xfrm>
      </p:grpSpPr>
      <p:sp>
        <p:nvSpPr>
          <p:cNvPr id="1401" name="Google Shape;1401;g1018df5b9c3_13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2" name="Google Shape;1402;g1018df5b9c3_13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can clean up this diagram, but this is the idea</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gfd750d1db0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8" name="Google Shape;1428;gfd750d1db0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7"/>
        <p:cNvGrpSpPr/>
        <p:nvPr/>
      </p:nvGrpSpPr>
      <p:grpSpPr>
        <a:xfrm>
          <a:off x="0" y="0"/>
          <a:ext cx="0" cy="0"/>
          <a:chOff x="0" y="0"/>
          <a:chExt cx="0" cy="0"/>
        </a:xfrm>
      </p:grpSpPr>
      <p:sp>
        <p:nvSpPr>
          <p:cNvPr id="1438" name="Google Shape;1438;g101b7f197d2_1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9" name="Google Shape;1439;g101b7f197d2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gfd750d1db0_0_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0" name="Google Shape;1450;gfd750d1db0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Google Shape;1457;gfd8c3bfb3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8" name="Google Shape;1458;gfd8c3bfb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Google Shape;1465;gfbf1d2ed47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6" name="Google Shape;1466;gfbf1d2ed47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Google Shape;1472;gfbc9965d1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3" name="Google Shape;1473;gfbc9965d1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fd8c3bfb3f_3_3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fd8c3bfb3f_3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rgbClr val="595959"/>
                </a:solidFill>
                <a:latin typeface="Lato"/>
                <a:ea typeface="Lato"/>
                <a:cs typeface="Lato"/>
                <a:sym typeface="Lato"/>
              </a:rPr>
              <a:t>User can be on their side (Leans front to back) OR User can be on their back (Leans side to side) → Trains proprioceptive function</a:t>
            </a:r>
            <a:endParaRPr sz="1000">
              <a:solidFill>
                <a:srgbClr val="595959"/>
              </a:solidFill>
              <a:latin typeface="Lato"/>
              <a:ea typeface="Lato"/>
              <a:cs typeface="Lato"/>
              <a:sym typeface="Lato"/>
            </a:endParaRPr>
          </a:p>
          <a:p>
            <a:pPr marL="0" lvl="0" indent="0" algn="l" rtl="0">
              <a:lnSpc>
                <a:spcPct val="115000"/>
              </a:lnSpc>
              <a:spcBef>
                <a:spcPts val="1200"/>
              </a:spcBef>
              <a:spcAft>
                <a:spcPts val="1200"/>
              </a:spcAft>
              <a:buNone/>
            </a:pPr>
            <a:r>
              <a:rPr lang="en" sz="1000">
                <a:solidFill>
                  <a:srgbClr val="595959"/>
                </a:solidFill>
                <a:latin typeface="Lato"/>
                <a:ea typeface="Lato"/>
                <a:cs typeface="Lato"/>
                <a:sym typeface="Lato"/>
              </a:rPr>
              <a:t>Mention the details of things (yellow = actuator, tethers are connected to sand bags) and mention that the detail will be covered later.</a:t>
            </a:r>
            <a:endParaRPr sz="1000">
              <a:solidFill>
                <a:srgbClr val="595959"/>
              </a:solidFill>
              <a:latin typeface="Lato"/>
              <a:ea typeface="Lato"/>
              <a:cs typeface="Lato"/>
              <a:sym typeface="Lato"/>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Google Shape;1482;gfbb95bb00d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3" name="Google Shape;1483;gfbb95bb00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Google Shape;1489;gfbb95bb00d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0" name="Google Shape;1490;gfbb95bb00d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10237f91122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7" name="Google Shape;1497;g10237f9112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Google Shape;1503;g10237f91122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4" name="Google Shape;1504;g10237f91122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10237f91122_1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g10237f91122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7"/>
        <p:cNvGrpSpPr/>
        <p:nvPr/>
      </p:nvGrpSpPr>
      <p:grpSpPr>
        <a:xfrm>
          <a:off x="0" y="0"/>
          <a:ext cx="0" cy="0"/>
          <a:chOff x="0" y="0"/>
          <a:chExt cx="0" cy="0"/>
        </a:xfrm>
      </p:grpSpPr>
      <p:sp>
        <p:nvSpPr>
          <p:cNvPr id="1518" name="Google Shape;1518;g10237f91122_1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9" name="Google Shape;1519;g10237f91122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g10237f91122_1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6" name="Google Shape;1526;g10237f91122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g10237f91122_1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3" name="Google Shape;1533;g10237f91122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8"/>
        <p:cNvGrpSpPr/>
        <p:nvPr/>
      </p:nvGrpSpPr>
      <p:grpSpPr>
        <a:xfrm>
          <a:off x="0" y="0"/>
          <a:ext cx="0" cy="0"/>
          <a:chOff x="0" y="0"/>
          <a:chExt cx="0" cy="0"/>
        </a:xfrm>
      </p:grpSpPr>
      <p:sp>
        <p:nvSpPr>
          <p:cNvPr id="1539" name="Google Shape;1539;g10498ab246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0" name="Google Shape;1540;g10498ab246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Thoroughly explain all lines on both plots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10498ab246f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4" name="Google Shape;1554;g10498ab246f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omic Sans MS"/>
                <a:ea typeface="Comic Sans MS"/>
                <a:cs typeface="Comic Sans MS"/>
                <a:sym typeface="Comic Sans MS"/>
              </a:rPr>
              <a:t>dr clark used a pendulum w/ .5 hz sine wave with 10 degree amplitude. It’s an assumption: we want to do humans: we MODEL sway as pendulum sway.  Mention that these are not worst case (except for the angle)</a:t>
            </a:r>
            <a:endParaRPr>
              <a:latin typeface="Comic Sans MS"/>
              <a:ea typeface="Comic Sans MS"/>
              <a:cs typeface="Comic Sans MS"/>
              <a:sym typeface="Comic Sans M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5"/>
        <p:cNvGrpSpPr/>
        <p:nvPr/>
      </p:nvGrpSpPr>
      <p:grpSpPr>
        <a:xfrm>
          <a:off x="0" y="0"/>
          <a:ext cx="0" cy="0"/>
          <a:chOff x="0" y="0"/>
          <a:chExt cx="0" cy="0"/>
        </a:xfrm>
      </p:grpSpPr>
      <p:grpSp>
        <p:nvGrpSpPr>
          <p:cNvPr id="76" name="Google Shape;76;p11"/>
          <p:cNvGrpSpPr/>
          <p:nvPr/>
        </p:nvGrpSpPr>
        <p:grpSpPr>
          <a:xfrm>
            <a:off x="830392" y="4169130"/>
            <a:ext cx="745763" cy="45826"/>
            <a:chOff x="4580561" y="2589004"/>
            <a:chExt cx="1064464" cy="25200"/>
          </a:xfrm>
        </p:grpSpPr>
        <p:sp>
          <p:nvSpPr>
            <p:cNvPr id="77" name="Google Shape;77;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 name="Google Shape;79;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80" name="Google Shape;80;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0"/>
              </a:spcBef>
              <a:spcAft>
                <a:spcPts val="0"/>
              </a:spcAft>
              <a:buClr>
                <a:schemeClr val="lt1"/>
              </a:buClr>
              <a:buSzPts val="1100"/>
              <a:buChar char="○"/>
              <a:defRPr>
                <a:solidFill>
                  <a:schemeClr val="lt1"/>
                </a:solidFill>
              </a:defRPr>
            </a:lvl2pPr>
            <a:lvl3pPr marL="1371600" lvl="2" indent="-298450">
              <a:spcBef>
                <a:spcPts val="0"/>
              </a:spcBef>
              <a:spcAft>
                <a:spcPts val="0"/>
              </a:spcAft>
              <a:buClr>
                <a:schemeClr val="lt1"/>
              </a:buClr>
              <a:buSzPts val="1100"/>
              <a:buChar char="■"/>
              <a:defRPr>
                <a:solidFill>
                  <a:schemeClr val="lt1"/>
                </a:solidFill>
              </a:defRPr>
            </a:lvl3pPr>
            <a:lvl4pPr marL="1828800" lvl="3" indent="-298450">
              <a:spcBef>
                <a:spcPts val="0"/>
              </a:spcBef>
              <a:spcAft>
                <a:spcPts val="0"/>
              </a:spcAft>
              <a:buClr>
                <a:schemeClr val="lt1"/>
              </a:buClr>
              <a:buSzPts val="1100"/>
              <a:buChar char="●"/>
              <a:defRPr>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a:solidFill>
                  <a:schemeClr val="lt1"/>
                </a:solidFill>
              </a:defRPr>
            </a:lvl6pPr>
            <a:lvl7pPr marL="3200400" lvl="6" indent="-298450">
              <a:spcBef>
                <a:spcPts val="0"/>
              </a:spcBef>
              <a:spcAft>
                <a:spcPts val="0"/>
              </a:spcAft>
              <a:buClr>
                <a:schemeClr val="lt1"/>
              </a:buClr>
              <a:buSzPts val="1100"/>
              <a:buChar char="●"/>
              <a:defRPr>
                <a:solidFill>
                  <a:schemeClr val="lt1"/>
                </a:solidFill>
              </a:defRPr>
            </a:lvl7pPr>
            <a:lvl8pPr marL="3657600" lvl="7" indent="-298450">
              <a:spcBef>
                <a:spcPts val="0"/>
              </a:spcBef>
              <a:spcAft>
                <a:spcPts val="0"/>
              </a:spcAft>
              <a:buClr>
                <a:schemeClr val="lt1"/>
              </a:buClr>
              <a:buSzPts val="1100"/>
              <a:buChar char="○"/>
              <a:defRPr>
                <a:solidFill>
                  <a:schemeClr val="lt1"/>
                </a:solidFill>
              </a:defRPr>
            </a:lvl8pPr>
            <a:lvl9pPr marL="4114800" lvl="8" indent="-298450">
              <a:spcBef>
                <a:spcPts val="0"/>
              </a:spcBef>
              <a:spcAft>
                <a:spcPts val="0"/>
              </a:spcAft>
              <a:buClr>
                <a:schemeClr val="lt1"/>
              </a:buClr>
              <a:buSzPts val="1100"/>
              <a:buChar char="■"/>
              <a:defRPr>
                <a:solidFill>
                  <a:schemeClr val="lt1"/>
                </a:solidFill>
              </a:defRPr>
            </a:lvl9pPr>
          </a:lstStyle>
          <a:p>
            <a:endParaRPr/>
          </a:p>
        </p:txBody>
      </p:sp>
      <p:sp>
        <p:nvSpPr>
          <p:cNvPr id="81" name="Google Shape;81;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2"/>
        <p:cNvGrpSpPr/>
        <p:nvPr/>
      </p:nvGrpSpPr>
      <p:grpSpPr>
        <a:xfrm>
          <a:off x="0" y="0"/>
          <a:ext cx="0" cy="0"/>
          <a:chOff x="0" y="0"/>
          <a:chExt cx="0" cy="0"/>
        </a:xfrm>
      </p:grpSpPr>
      <p:sp>
        <p:nvSpPr>
          <p:cNvPr id="83" name="Google Shape;83;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29" name="Google Shape;29;p4"/>
          <p:cNvSpPr txBox="1">
            <a:spLocks noGrp="1"/>
          </p:cNvSpPr>
          <p:nvPr>
            <p:ph type="body" idx="1"/>
          </p:nvPr>
        </p:nvSpPr>
        <p:spPr>
          <a:xfrm>
            <a:off x="729450" y="1313100"/>
            <a:ext cx="7688700" cy="3027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1" name="Google Shape;31;p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361775" y="-8350"/>
            <a:ext cx="782225" cy="772850"/>
          </a:xfrm>
          <a:prstGeom prst="rect">
            <a:avLst/>
          </a:prstGeom>
          <a:noFill/>
          <a:ln>
            <a:noFill/>
          </a:ln>
        </p:spPr>
      </p:pic>
      <p:pic>
        <p:nvPicPr>
          <p:cNvPr id="32" name="Google Shape;32;p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11"/>
            <a:ext cx="727650" cy="75613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sp>
        <p:nvSpPr>
          <p:cNvPr id="34" name="Google Shape;34;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oogle Shape;35;p5"/>
          <p:cNvGrpSpPr/>
          <p:nvPr/>
        </p:nvGrpSpPr>
        <p:grpSpPr>
          <a:xfrm>
            <a:off x="830392" y="1191256"/>
            <a:ext cx="745763" cy="45826"/>
            <a:chOff x="4580561" y="2589004"/>
            <a:chExt cx="1064464" cy="25200"/>
          </a:xfrm>
        </p:grpSpPr>
        <p:sp>
          <p:nvSpPr>
            <p:cNvPr id="36" name="Google Shape;36;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8;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39" name="Google Shape;39;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0" name="Google Shape;40;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1" name="Google Shape;41;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
        <p:cNvGrpSpPr/>
        <p:nvPr/>
      </p:nvGrpSpPr>
      <p:grpSpPr>
        <a:xfrm>
          <a:off x="0" y="0"/>
          <a:ext cx="0" cy="0"/>
          <a:chOff x="0" y="0"/>
          <a:chExt cx="0" cy="0"/>
        </a:xfrm>
      </p:grpSpPr>
      <p:sp>
        <p:nvSpPr>
          <p:cNvPr id="43" name="Google Shape;43;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 name="Google Shape;44;p6"/>
          <p:cNvGrpSpPr/>
          <p:nvPr/>
        </p:nvGrpSpPr>
        <p:grpSpPr>
          <a:xfrm>
            <a:off x="830392" y="1191256"/>
            <a:ext cx="745763" cy="45826"/>
            <a:chOff x="4580561" y="2589004"/>
            <a:chExt cx="1064464" cy="25200"/>
          </a:xfrm>
        </p:grpSpPr>
        <p:sp>
          <p:nvSpPr>
            <p:cNvPr id="45" name="Google Shape;45;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48" name="Google Shape;48;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9"/>
        <p:cNvGrpSpPr/>
        <p:nvPr/>
      </p:nvGrpSpPr>
      <p:grpSpPr>
        <a:xfrm>
          <a:off x="0" y="0"/>
          <a:ext cx="0" cy="0"/>
          <a:chOff x="0" y="0"/>
          <a:chExt cx="0" cy="0"/>
        </a:xfrm>
      </p:grpSpPr>
      <p:sp>
        <p:nvSpPr>
          <p:cNvPr id="50" name="Google Shape;50;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51;p7"/>
          <p:cNvGrpSpPr/>
          <p:nvPr/>
        </p:nvGrpSpPr>
        <p:grpSpPr>
          <a:xfrm>
            <a:off x="830392" y="1191256"/>
            <a:ext cx="745763" cy="45826"/>
            <a:chOff x="4580561" y="2589004"/>
            <a:chExt cx="1064464" cy="25200"/>
          </a:xfrm>
        </p:grpSpPr>
        <p:sp>
          <p:nvSpPr>
            <p:cNvPr id="52" name="Google Shape;52;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 name="Google Shape;54;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55" name="Google Shape;55;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6" name="Google Shape;56;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7"/>
        <p:cNvGrpSpPr/>
        <p:nvPr/>
      </p:nvGrpSpPr>
      <p:grpSpPr>
        <a:xfrm>
          <a:off x="0" y="0"/>
          <a:ext cx="0" cy="0"/>
          <a:chOff x="0" y="0"/>
          <a:chExt cx="0" cy="0"/>
        </a:xfrm>
      </p:grpSpPr>
      <p:grpSp>
        <p:nvGrpSpPr>
          <p:cNvPr id="58" name="Google Shape;58;p8"/>
          <p:cNvGrpSpPr/>
          <p:nvPr/>
        </p:nvGrpSpPr>
        <p:grpSpPr>
          <a:xfrm>
            <a:off x="830392" y="4169130"/>
            <a:ext cx="745763" cy="45826"/>
            <a:chOff x="4580561" y="2589004"/>
            <a:chExt cx="1064464" cy="25200"/>
          </a:xfrm>
        </p:grpSpPr>
        <p:sp>
          <p:nvSpPr>
            <p:cNvPr id="59" name="Google Shape;59;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61;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2" name="Google Shape;62;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3"/>
        <p:cNvGrpSpPr/>
        <p:nvPr/>
      </p:nvGrpSpPr>
      <p:grpSpPr>
        <a:xfrm>
          <a:off x="0" y="0"/>
          <a:ext cx="0" cy="0"/>
          <a:chOff x="0" y="0"/>
          <a:chExt cx="0" cy="0"/>
        </a:xfrm>
      </p:grpSpPr>
      <p:sp>
        <p:nvSpPr>
          <p:cNvPr id="64" name="Google Shape;64;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65;p9"/>
          <p:cNvGrpSpPr/>
          <p:nvPr/>
        </p:nvGrpSpPr>
        <p:grpSpPr>
          <a:xfrm>
            <a:off x="830392" y="1191256"/>
            <a:ext cx="745763" cy="45826"/>
            <a:chOff x="4580561" y="2589004"/>
            <a:chExt cx="1064464" cy="25200"/>
          </a:xfrm>
        </p:grpSpPr>
        <p:sp>
          <p:nvSpPr>
            <p:cNvPr id="66" name="Google Shape;66;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68;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69" name="Google Shape;69;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70" name="Google Shape;70;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71" name="Google Shape;71;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
        <p:cNvGrpSpPr/>
        <p:nvPr/>
      </p:nvGrpSpPr>
      <p:grpSpPr>
        <a:xfrm>
          <a:off x="0" y="0"/>
          <a:ext cx="0" cy="0"/>
          <a:chOff x="0" y="0"/>
          <a:chExt cx="0" cy="0"/>
        </a:xfrm>
      </p:grpSpPr>
      <p:sp>
        <p:nvSpPr>
          <p:cNvPr id="73" name="Google Shape;73;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74" name="Google Shape;74;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notesSlide" Target="../notesSlides/notesSlide101.xml"/><Relationship Id="rId1" Type="http://schemas.openxmlformats.org/officeDocument/2006/relationships/slideLayout" Target="../slideLayouts/slideLayout3.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10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2.xml"/><Relationship Id="rId1" Type="http://schemas.openxmlformats.org/officeDocument/2006/relationships/slideLayout" Target="../slideLayouts/slideLayout3.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10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s://www.mcmaster.com/fibrous-rope/" TargetMode="External"/><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hyperlink" Target="https://www.applied-motion.com/news/2015/10/dynamic-torque-step-motor-sizing" TargetMode="External"/><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comments" Target="../comments/comment2.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comments" Target="../comments/comment3.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slide" Target="slide81.xm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slide" Target="slide81.xm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slide" Target="slide81.xm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slide" Target="slide83.xm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slide" Target="slide99.xm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comments" Target="../comments/comment7.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comments" Target="../comments/comment8.xml"/><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comments" Target="../comments/comment10.xml"/><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comments" Target="../comments/commen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80.png"/><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83.png"/><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86.png"/><Relationship Id="rId4" Type="http://schemas.openxmlformats.org/officeDocument/2006/relationships/image" Target="../media/image85.png"/></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79.png"/></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7.jpe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image" Target="../media/image90.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6.xml"/><Relationship Id="rId1" Type="http://schemas.openxmlformats.org/officeDocument/2006/relationships/slideLayout" Target="../slideLayouts/slideLayout3.xml"/><Relationship Id="rId5" Type="http://schemas.openxmlformats.org/officeDocument/2006/relationships/comments" Target="../comments/comment12.xml"/><Relationship Id="rId4" Type="http://schemas.openxmlformats.org/officeDocument/2006/relationships/image" Target="../media/image94.png"/></Relationships>
</file>

<file path=ppt/slides/_rels/slide67.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6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101.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103.png"/></Relationships>
</file>

<file path=ppt/slides/_rels/slide7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105.png"/></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2.xml"/><Relationship Id="rId1" Type="http://schemas.openxmlformats.org/officeDocument/2006/relationships/slideLayout" Target="../slideLayouts/slideLayout3.xml"/><Relationship Id="rId5" Type="http://schemas.openxmlformats.org/officeDocument/2006/relationships/image" Target="../media/image107.png"/><Relationship Id="rId4" Type="http://schemas.openxmlformats.org/officeDocument/2006/relationships/image" Target="../media/image106.png"/></Relationships>
</file>

<file path=ppt/slides/_rels/slide7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comments" Target="../comments/comment13.xml"/></Relationships>
</file>

<file path=ppt/slides/_rels/slide7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111.png"/></Relationships>
</file>

<file path=ppt/slides/_rels/slide76.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76.xml"/><Relationship Id="rId1" Type="http://schemas.openxmlformats.org/officeDocument/2006/relationships/slideLayout" Target="../slideLayouts/slideLayout3.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7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118.png"/></Relationships>
</file>

<file path=ppt/slides/_rels/slide7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image" Target="../media/image120.png"/></Relationships>
</file>

<file path=ppt/slides/_rels/slide7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6.png"/><Relationship Id="rId7" Type="http://schemas.openxmlformats.org/officeDocument/2006/relationships/slide" Target="slide84.xml"/><Relationship Id="rId2" Type="http://schemas.openxmlformats.org/officeDocument/2006/relationships/notesSlide" Target="../notesSlides/notesSlide83.xml"/><Relationship Id="rId1" Type="http://schemas.openxmlformats.org/officeDocument/2006/relationships/slideLayout" Target="../slideLayouts/slideLayout3.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8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4.xml"/><Relationship Id="rId1" Type="http://schemas.openxmlformats.org/officeDocument/2006/relationships/slideLayout" Target="../slideLayouts/slideLayout3.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8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5.xml"/><Relationship Id="rId1" Type="http://schemas.openxmlformats.org/officeDocument/2006/relationships/slideLayout" Target="../slideLayouts/slideLayout3.xml"/><Relationship Id="rId5" Type="http://schemas.openxmlformats.org/officeDocument/2006/relationships/image" Target="../media/image137.png"/><Relationship Id="rId4" Type="http://schemas.openxmlformats.org/officeDocument/2006/relationships/image" Target="../media/image136.png"/></Relationships>
</file>

<file path=ppt/slides/_rels/slide8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6.xml"/><Relationship Id="rId1" Type="http://schemas.openxmlformats.org/officeDocument/2006/relationships/slideLayout" Target="../slideLayouts/slideLayout3.xml"/><Relationship Id="rId4" Type="http://schemas.openxmlformats.org/officeDocument/2006/relationships/comments" Target="../comments/comment1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9.xml"/><Relationship Id="rId1" Type="http://schemas.openxmlformats.org/officeDocument/2006/relationships/slideLayout" Target="../slideLayouts/slideLayout3.xml"/><Relationship Id="rId5" Type="http://schemas.openxmlformats.org/officeDocument/2006/relationships/image" Target="../media/image141.png"/><Relationship Id="rId4" Type="http://schemas.openxmlformats.org/officeDocument/2006/relationships/image" Target="../media/image140.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9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94.xml"/><Relationship Id="rId1" Type="http://schemas.openxmlformats.org/officeDocument/2006/relationships/slideLayout" Target="../slideLayouts/slideLayout3.xml"/><Relationship Id="rId4" Type="http://schemas.openxmlformats.org/officeDocument/2006/relationships/image" Target="../media/image147.png"/></Relationships>
</file>

<file path=ppt/slides/_rels/slide9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99.xml"/><Relationship Id="rId1" Type="http://schemas.openxmlformats.org/officeDocument/2006/relationships/slideLayout" Target="../slideLayouts/slideLayout3.xml"/><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580"/>
              <a:t>Gravity Offloading and Tethering Somatosensory Enhancement System (GOATSES)</a:t>
            </a:r>
            <a:endParaRPr sz="3580"/>
          </a:p>
          <a:p>
            <a:pPr marL="0" lvl="0" indent="0" algn="l" rtl="0">
              <a:spcBef>
                <a:spcPts val="0"/>
              </a:spcBef>
              <a:spcAft>
                <a:spcPts val="0"/>
              </a:spcAft>
              <a:buSzPts val="990"/>
              <a:buNone/>
            </a:pPr>
            <a:r>
              <a:rPr lang="en" sz="3580"/>
              <a:t>Critical Design Review</a:t>
            </a:r>
            <a:endParaRPr sz="3580"/>
          </a:p>
        </p:txBody>
      </p:sp>
      <p:sp>
        <p:nvSpPr>
          <p:cNvPr id="89" name="Google Shape;89;p13"/>
          <p:cNvSpPr txBox="1">
            <a:spLocks noGrp="1"/>
          </p:cNvSpPr>
          <p:nvPr>
            <p:ph type="subTitle" idx="1"/>
          </p:nvPr>
        </p:nvSpPr>
        <p:spPr>
          <a:xfrm>
            <a:off x="729627" y="4087300"/>
            <a:ext cx="7688100" cy="5412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a:t>Grace Antonucci, Ben Foehr, Jack Harrison, August Hauter, Quentin Morton, Elena Salgado, Nick Taylor, Isaac Timko, &amp; Cody Wheeler</a:t>
            </a:r>
            <a:endParaRPr/>
          </a:p>
        </p:txBody>
      </p:sp>
      <p:sp>
        <p:nvSpPr>
          <p:cNvPr id="90" name="Google Shape;90;p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2"/>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Design Solution</a:t>
            </a:r>
            <a:endParaRPr/>
          </a:p>
        </p:txBody>
      </p:sp>
      <p:sp>
        <p:nvSpPr>
          <p:cNvPr id="274" name="Google Shape;274;p2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sp>
        <p:nvSpPr>
          <p:cNvPr id="1569" name="Google Shape;1569;p112"/>
          <p:cNvSpPr txBox="1">
            <a:spLocks noGrp="1"/>
          </p:cNvSpPr>
          <p:nvPr>
            <p:ph type="body" idx="1"/>
          </p:nvPr>
        </p:nvSpPr>
        <p:spPr>
          <a:xfrm>
            <a:off x="371750" y="1618175"/>
            <a:ext cx="4302600" cy="2839800"/>
          </a:xfrm>
          <a:prstGeom prst="rect">
            <a:avLst/>
          </a:prstGeom>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000000"/>
                </a:solidFill>
              </a:rPr>
              <a:t>50th Percentile American Male, NASA Handbook </a:t>
            </a:r>
            <a:r>
              <a:rPr lang="en" i="1">
                <a:solidFill>
                  <a:srgbClr val="000000"/>
                </a:solidFill>
              </a:rPr>
              <a:t>(APPENDIX B) </a:t>
            </a:r>
            <a:r>
              <a:rPr lang="en">
                <a:solidFill>
                  <a:srgbClr val="000000"/>
                </a:solidFill>
              </a:rPr>
              <a:t>[7]</a:t>
            </a:r>
            <a:endParaRPr>
              <a:solidFill>
                <a:srgbClr val="000000"/>
              </a:solidFill>
            </a:endParaRPr>
          </a:p>
          <a:p>
            <a:pPr marL="457200" lvl="0" indent="-311150" algn="l" rtl="0">
              <a:lnSpc>
                <a:spcPct val="115000"/>
              </a:lnSpc>
              <a:spcBef>
                <a:spcPts val="1200"/>
              </a:spcBef>
              <a:spcAft>
                <a:spcPts val="0"/>
              </a:spcAft>
              <a:buClr>
                <a:srgbClr val="000000"/>
              </a:buClr>
              <a:buSzPts val="1300"/>
              <a:buFont typeface="Courier New"/>
              <a:buChar char="●"/>
            </a:pPr>
            <a:r>
              <a:rPr lang="en">
                <a:solidFill>
                  <a:srgbClr val="000000"/>
                </a:solidFill>
              </a:rPr>
              <a:t>Height: 		</a:t>
            </a:r>
            <a:r>
              <a:rPr lang="en" b="1">
                <a:solidFill>
                  <a:srgbClr val="000000"/>
                </a:solidFill>
              </a:rPr>
              <a:t>171.6 cm </a:t>
            </a:r>
            <a:endParaRPr b="1">
              <a:solidFill>
                <a:srgbClr val="000000"/>
              </a:solidFill>
            </a:endParaRPr>
          </a:p>
          <a:p>
            <a:pPr marL="457200" lvl="0" indent="-311150" algn="l" rtl="0">
              <a:lnSpc>
                <a:spcPct val="115000"/>
              </a:lnSpc>
              <a:spcBef>
                <a:spcPts val="0"/>
              </a:spcBef>
              <a:spcAft>
                <a:spcPts val="0"/>
              </a:spcAft>
              <a:buClr>
                <a:srgbClr val="000000"/>
              </a:buClr>
              <a:buSzPts val="1300"/>
              <a:buFont typeface="Courier New"/>
              <a:buChar char="●"/>
            </a:pPr>
            <a:r>
              <a:rPr lang="en">
                <a:solidFill>
                  <a:srgbClr val="000000"/>
                </a:solidFill>
              </a:rPr>
              <a:t>CoM:</a:t>
            </a:r>
            <a:r>
              <a:rPr lang="en" b="1">
                <a:solidFill>
                  <a:srgbClr val="000000"/>
                </a:solidFill>
              </a:rPr>
              <a:t> 			103.1 cm </a:t>
            </a:r>
            <a:r>
              <a:rPr lang="en" i="1">
                <a:solidFill>
                  <a:srgbClr val="000000"/>
                </a:solidFill>
              </a:rPr>
              <a:t>(Up From Foot)</a:t>
            </a:r>
            <a:endParaRPr i="1">
              <a:solidFill>
                <a:srgbClr val="000000"/>
              </a:solidFill>
            </a:endParaRPr>
          </a:p>
          <a:p>
            <a:pPr marL="457200" lvl="0" indent="-311150" algn="l" rtl="0">
              <a:lnSpc>
                <a:spcPct val="115000"/>
              </a:lnSpc>
              <a:spcBef>
                <a:spcPts val="0"/>
              </a:spcBef>
              <a:spcAft>
                <a:spcPts val="0"/>
              </a:spcAft>
              <a:buClr>
                <a:srgbClr val="000000"/>
              </a:buClr>
              <a:buSzPts val="1300"/>
              <a:buFont typeface="Courier New"/>
              <a:buChar char="●"/>
            </a:pPr>
            <a:r>
              <a:rPr lang="en">
                <a:solidFill>
                  <a:srgbClr val="000000"/>
                </a:solidFill>
              </a:rPr>
              <a:t>Shoulder Width: 	</a:t>
            </a:r>
            <a:r>
              <a:rPr lang="en" b="1">
                <a:solidFill>
                  <a:srgbClr val="000000"/>
                </a:solidFill>
              </a:rPr>
              <a:t>46.95 cm</a:t>
            </a:r>
            <a:endParaRPr b="1">
              <a:solidFill>
                <a:srgbClr val="000000"/>
              </a:solidFill>
            </a:endParaRPr>
          </a:p>
          <a:p>
            <a:pPr marL="457200" lvl="0" indent="-311150" algn="l" rtl="0">
              <a:lnSpc>
                <a:spcPct val="115000"/>
              </a:lnSpc>
              <a:spcBef>
                <a:spcPts val="0"/>
              </a:spcBef>
              <a:spcAft>
                <a:spcPts val="0"/>
              </a:spcAft>
              <a:buClr>
                <a:srgbClr val="000000"/>
              </a:buClr>
              <a:buSzPts val="1300"/>
              <a:buFont typeface="Courier New"/>
              <a:buChar char="●"/>
            </a:pPr>
            <a:r>
              <a:rPr lang="en">
                <a:solidFill>
                  <a:srgbClr val="000000"/>
                </a:solidFill>
              </a:rPr>
              <a:t>Torso Width: 	</a:t>
            </a:r>
            <a:r>
              <a:rPr lang="en" b="1">
                <a:solidFill>
                  <a:srgbClr val="000000"/>
                </a:solidFill>
              </a:rPr>
              <a:t>38.4 cm</a:t>
            </a:r>
            <a:endParaRPr b="1">
              <a:solidFill>
                <a:srgbClr val="000000"/>
              </a:solidFill>
            </a:endParaRPr>
          </a:p>
          <a:p>
            <a:pPr marL="457200" lvl="0" indent="-311150" algn="l" rtl="0">
              <a:lnSpc>
                <a:spcPct val="115000"/>
              </a:lnSpc>
              <a:spcBef>
                <a:spcPts val="0"/>
              </a:spcBef>
              <a:spcAft>
                <a:spcPts val="0"/>
              </a:spcAft>
              <a:buClr>
                <a:srgbClr val="000000"/>
              </a:buClr>
              <a:buSzPts val="1300"/>
              <a:buFont typeface="Courier New"/>
              <a:buChar char="●"/>
            </a:pPr>
            <a:r>
              <a:rPr lang="en">
                <a:solidFill>
                  <a:srgbClr val="000000"/>
                </a:solidFill>
              </a:rPr>
              <a:t>Depth: 		</a:t>
            </a:r>
            <a:r>
              <a:rPr lang="en" b="1">
                <a:solidFill>
                  <a:srgbClr val="000000"/>
                </a:solidFill>
              </a:rPr>
              <a:t>24.65 cm</a:t>
            </a:r>
            <a:endParaRPr b="1">
              <a:solidFill>
                <a:srgbClr val="000000"/>
              </a:solidFill>
            </a:endParaRPr>
          </a:p>
          <a:p>
            <a:pPr marL="457200" lvl="0" indent="-311150" algn="l" rtl="0">
              <a:lnSpc>
                <a:spcPct val="115000"/>
              </a:lnSpc>
              <a:spcBef>
                <a:spcPts val="0"/>
              </a:spcBef>
              <a:spcAft>
                <a:spcPts val="0"/>
              </a:spcAft>
              <a:buClr>
                <a:srgbClr val="000000"/>
              </a:buClr>
              <a:buSzPts val="1300"/>
              <a:buFont typeface="Courier New"/>
              <a:buChar char="●"/>
            </a:pPr>
            <a:r>
              <a:rPr lang="en">
                <a:solidFill>
                  <a:srgbClr val="000000"/>
                </a:solidFill>
              </a:rPr>
              <a:t>Foot Size: 		</a:t>
            </a:r>
            <a:r>
              <a:rPr lang="en" b="1">
                <a:solidFill>
                  <a:srgbClr val="000000"/>
                </a:solidFill>
              </a:rPr>
              <a:t>26.05 cm</a:t>
            </a:r>
            <a:endParaRPr b="1">
              <a:solidFill>
                <a:srgbClr val="000000"/>
              </a:solidFill>
            </a:endParaRPr>
          </a:p>
          <a:p>
            <a:pPr marL="457200" lvl="0" indent="-311150" algn="l" rtl="0">
              <a:lnSpc>
                <a:spcPct val="115000"/>
              </a:lnSpc>
              <a:spcBef>
                <a:spcPts val="0"/>
              </a:spcBef>
              <a:spcAft>
                <a:spcPts val="0"/>
              </a:spcAft>
              <a:buClr>
                <a:srgbClr val="000000"/>
              </a:buClr>
              <a:buSzPts val="1300"/>
              <a:buFont typeface="Courier New"/>
              <a:buChar char="●"/>
            </a:pPr>
            <a:r>
              <a:rPr lang="en">
                <a:solidFill>
                  <a:srgbClr val="000000"/>
                </a:solidFill>
              </a:rPr>
              <a:t>Lean Max: 		</a:t>
            </a:r>
            <a:r>
              <a:rPr lang="en" b="1">
                <a:solidFill>
                  <a:srgbClr val="000000"/>
                </a:solidFill>
              </a:rPr>
              <a:t>7.6</a:t>
            </a:r>
            <a:r>
              <a:rPr lang="en" b="1">
                <a:solidFill>
                  <a:srgbClr val="000000"/>
                </a:solidFill>
                <a:highlight>
                  <a:srgbClr val="FFFFFF"/>
                </a:highlight>
              </a:rPr>
              <a:t>º</a:t>
            </a:r>
            <a:endParaRPr b="1">
              <a:solidFill>
                <a:srgbClr val="000000"/>
              </a:solidFill>
            </a:endParaRPr>
          </a:p>
          <a:p>
            <a:pPr marL="457200" lvl="0" indent="-311150" algn="l" rtl="0">
              <a:lnSpc>
                <a:spcPct val="115000"/>
              </a:lnSpc>
              <a:spcBef>
                <a:spcPts val="0"/>
              </a:spcBef>
              <a:spcAft>
                <a:spcPts val="0"/>
              </a:spcAft>
              <a:buClr>
                <a:srgbClr val="000000"/>
              </a:buClr>
              <a:buSzPts val="1300"/>
              <a:buFont typeface="Courier New"/>
              <a:buChar char="●"/>
            </a:pPr>
            <a:r>
              <a:rPr lang="en">
                <a:solidFill>
                  <a:srgbClr val="000000"/>
                </a:solidFill>
              </a:rPr>
              <a:t>Sway Max: 		</a:t>
            </a:r>
            <a:r>
              <a:rPr lang="en" b="1">
                <a:solidFill>
                  <a:srgbClr val="000000"/>
                </a:solidFill>
              </a:rPr>
              <a:t>5.4</a:t>
            </a:r>
            <a:r>
              <a:rPr lang="en" b="1">
                <a:solidFill>
                  <a:srgbClr val="000000"/>
                </a:solidFill>
                <a:highlight>
                  <a:srgbClr val="FFFFFF"/>
                </a:highlight>
              </a:rPr>
              <a:t>º </a:t>
            </a:r>
            <a:endParaRPr i="1">
              <a:solidFill>
                <a:srgbClr val="000000"/>
              </a:solidFill>
            </a:endParaRPr>
          </a:p>
          <a:p>
            <a:pPr marL="457200" lvl="0" indent="-311150" algn="l" rtl="0">
              <a:lnSpc>
                <a:spcPct val="115000"/>
              </a:lnSpc>
              <a:spcBef>
                <a:spcPts val="0"/>
              </a:spcBef>
              <a:spcAft>
                <a:spcPts val="0"/>
              </a:spcAft>
              <a:buClr>
                <a:srgbClr val="000000"/>
              </a:buClr>
              <a:buSzPts val="1300"/>
              <a:buFont typeface="Courier New"/>
              <a:buChar char="●"/>
            </a:pPr>
            <a:r>
              <a:rPr lang="en">
                <a:solidFill>
                  <a:srgbClr val="000000"/>
                </a:solidFill>
              </a:rPr>
              <a:t>Weight: 		</a:t>
            </a:r>
            <a:r>
              <a:rPr lang="en" b="1">
                <a:solidFill>
                  <a:srgbClr val="000000"/>
                </a:solidFill>
              </a:rPr>
              <a:t>73 kg</a:t>
            </a:r>
            <a:r>
              <a:rPr lang="en">
                <a:solidFill>
                  <a:srgbClr val="000000"/>
                </a:solidFill>
              </a:rPr>
              <a:t> </a:t>
            </a:r>
            <a:endParaRPr i="1">
              <a:solidFill>
                <a:srgbClr val="000000"/>
              </a:solidFill>
            </a:endParaRPr>
          </a:p>
        </p:txBody>
      </p:sp>
      <p:pic>
        <p:nvPicPr>
          <p:cNvPr id="1570" name="Google Shape;1570;p11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998151" y="1190149"/>
            <a:ext cx="3842700" cy="3621295"/>
          </a:xfrm>
          <a:prstGeom prst="rect">
            <a:avLst/>
          </a:prstGeom>
          <a:noFill/>
          <a:ln>
            <a:noFill/>
          </a:ln>
        </p:spPr>
      </p:pic>
      <p:sp>
        <p:nvSpPr>
          <p:cNvPr id="1571" name="Google Shape;1571;p112"/>
          <p:cNvSpPr txBox="1">
            <a:spLocks noGrp="1"/>
          </p:cNvSpPr>
          <p:nvPr>
            <p:ph type="title"/>
          </p:nvPr>
        </p:nvSpPr>
        <p:spPr>
          <a:xfrm>
            <a:off x="727650" y="508250"/>
            <a:ext cx="7688700" cy="68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Universal Test Subject</a:t>
            </a:r>
            <a:endParaRPr sz="2400"/>
          </a:p>
        </p:txBody>
      </p:sp>
      <p:sp>
        <p:nvSpPr>
          <p:cNvPr id="1572" name="Google Shape;1572;p1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100</a:t>
            </a:fld>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Google Shape;1577;p113"/>
          <p:cNvSpPr txBox="1">
            <a:spLocks noGrp="1"/>
          </p:cNvSpPr>
          <p:nvPr>
            <p:ph type="title"/>
          </p:nvPr>
        </p:nvSpPr>
        <p:spPr>
          <a:xfrm>
            <a:off x="727650" y="508250"/>
            <a:ext cx="7688700" cy="68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Max Lean Angle</a:t>
            </a:r>
            <a:endParaRPr sz="2400"/>
          </a:p>
        </p:txBody>
      </p:sp>
      <p:sp>
        <p:nvSpPr>
          <p:cNvPr id="1578" name="Google Shape;1578;p113"/>
          <p:cNvSpPr/>
          <p:nvPr/>
        </p:nvSpPr>
        <p:spPr>
          <a:xfrm>
            <a:off x="875750" y="4267750"/>
            <a:ext cx="4699500" cy="555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Lato"/>
              <a:ea typeface="Lato"/>
              <a:cs typeface="Lato"/>
              <a:sym typeface="Lato"/>
            </a:endParaRPr>
          </a:p>
        </p:txBody>
      </p:sp>
      <p:sp>
        <p:nvSpPr>
          <p:cNvPr id="1579" name="Google Shape;1579;p113"/>
          <p:cNvSpPr/>
          <p:nvPr/>
        </p:nvSpPr>
        <p:spPr>
          <a:xfrm rot="751728">
            <a:off x="2158616" y="1985905"/>
            <a:ext cx="320840" cy="2368165"/>
          </a:xfrm>
          <a:prstGeom prst="roundRect">
            <a:avLst>
              <a:gd name="adj" fmla="val 16667"/>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13"/>
          <p:cNvSpPr/>
          <p:nvPr/>
        </p:nvSpPr>
        <p:spPr>
          <a:xfrm>
            <a:off x="2269575" y="1517150"/>
            <a:ext cx="740100" cy="764700"/>
          </a:xfrm>
          <a:prstGeom prst="ellipse">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81" name="Google Shape;1581;p11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148550" y="2933700"/>
            <a:ext cx="340949" cy="340949"/>
          </a:xfrm>
          <a:prstGeom prst="rect">
            <a:avLst/>
          </a:prstGeom>
          <a:noFill/>
          <a:ln>
            <a:noFill/>
          </a:ln>
        </p:spPr>
      </p:pic>
      <p:sp>
        <p:nvSpPr>
          <p:cNvPr id="1582" name="Google Shape;1582;p113"/>
          <p:cNvSpPr/>
          <p:nvPr/>
        </p:nvSpPr>
        <p:spPr>
          <a:xfrm>
            <a:off x="1905625" y="4197850"/>
            <a:ext cx="516000" cy="271500"/>
          </a:xfrm>
          <a:prstGeom prst="roundRect">
            <a:avLst>
              <a:gd name="adj" fmla="val 16667"/>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83" name="Google Shape;1583;p11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778700" y="3662049"/>
            <a:ext cx="1184750" cy="138101"/>
          </a:xfrm>
          <a:prstGeom prst="rect">
            <a:avLst/>
          </a:prstGeom>
          <a:noFill/>
          <a:ln>
            <a:noFill/>
          </a:ln>
        </p:spPr>
      </p:pic>
      <p:pic>
        <p:nvPicPr>
          <p:cNvPr id="1584" name="Google Shape;1584;p11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992450" y="3248125"/>
            <a:ext cx="410726" cy="1112550"/>
          </a:xfrm>
          <a:prstGeom prst="rect">
            <a:avLst/>
          </a:prstGeom>
          <a:noFill/>
          <a:ln>
            <a:noFill/>
          </a:ln>
        </p:spPr>
      </p:pic>
      <p:pic>
        <p:nvPicPr>
          <p:cNvPr id="1585" name="Google Shape;1585;p11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4476860">
            <a:off x="1596751" y="3619821"/>
            <a:ext cx="1241521" cy="222557"/>
          </a:xfrm>
          <a:prstGeom prst="rect">
            <a:avLst/>
          </a:prstGeom>
          <a:noFill/>
          <a:ln>
            <a:noFill/>
          </a:ln>
        </p:spPr>
      </p:pic>
      <p:sp>
        <p:nvSpPr>
          <p:cNvPr id="1586" name="Google Shape;1586;p113"/>
          <p:cNvSpPr/>
          <p:nvPr/>
        </p:nvSpPr>
        <p:spPr>
          <a:xfrm rot="9584805">
            <a:off x="2259227" y="3263443"/>
            <a:ext cx="119594" cy="174265"/>
          </a:xfrm>
          <a:prstGeom prst="arc">
            <a:avLst>
              <a:gd name="adj1" fmla="val 16200000"/>
              <a:gd name="adj2" fmla="val 0"/>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87" name="Google Shape;1587;p113"/>
          <p:cNvPicPr preferRelativeResize="0"/>
          <p:nvPr/>
        </p:nvPicPr>
        <p:blipFill>
          <a:blip r:embed="rId7">
            <a:alphaModFix/>
          </a:blip>
          <a:stretch>
            <a:fillRect/>
          </a:stretch>
        </p:blipFill>
        <p:spPr>
          <a:xfrm>
            <a:off x="2565600" y="2379025"/>
            <a:ext cx="1476375" cy="1943100"/>
          </a:xfrm>
          <a:prstGeom prst="rect">
            <a:avLst/>
          </a:prstGeom>
          <a:noFill/>
          <a:ln>
            <a:noFill/>
          </a:ln>
        </p:spPr>
      </p:pic>
      <p:sp>
        <p:nvSpPr>
          <p:cNvPr id="1588" name="Google Shape;1588;p113"/>
          <p:cNvSpPr txBox="1">
            <a:spLocks noGrp="1"/>
          </p:cNvSpPr>
          <p:nvPr>
            <p:ph type="body" idx="1"/>
          </p:nvPr>
        </p:nvSpPr>
        <p:spPr>
          <a:xfrm>
            <a:off x="4359900" y="927425"/>
            <a:ext cx="4784100" cy="2630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solidFill>
                <a:srgbClr val="000000"/>
              </a:solidFill>
            </a:endParaRPr>
          </a:p>
          <a:p>
            <a:pPr marL="457200" lvl="0" indent="-311150" algn="l" rtl="0">
              <a:spcBef>
                <a:spcPts val="1200"/>
              </a:spcBef>
              <a:spcAft>
                <a:spcPts val="0"/>
              </a:spcAft>
              <a:buClr>
                <a:srgbClr val="000000"/>
              </a:buClr>
              <a:buSzPts val="1300"/>
              <a:buFont typeface="Courier New"/>
              <a:buChar char="●"/>
            </a:pPr>
            <a:r>
              <a:rPr lang="en">
                <a:solidFill>
                  <a:srgbClr val="000000"/>
                </a:solidFill>
              </a:rPr>
              <a:t>c = CoM Height = </a:t>
            </a:r>
            <a:r>
              <a:rPr lang="en" b="1">
                <a:solidFill>
                  <a:srgbClr val="000000"/>
                </a:solidFill>
              </a:rPr>
              <a:t>103.1 cm</a:t>
            </a:r>
            <a:endParaRPr b="1">
              <a:solidFill>
                <a:srgbClr val="000000"/>
              </a:solidFill>
            </a:endParaRPr>
          </a:p>
          <a:p>
            <a:pPr marL="457200" lvl="0" indent="-311150" algn="l" rtl="0">
              <a:spcBef>
                <a:spcPts val="0"/>
              </a:spcBef>
              <a:spcAft>
                <a:spcPts val="0"/>
              </a:spcAft>
              <a:buClr>
                <a:srgbClr val="000000"/>
              </a:buClr>
              <a:buSzPts val="1300"/>
              <a:buFont typeface="Courier New"/>
              <a:buChar char="●"/>
            </a:pPr>
            <a:r>
              <a:rPr lang="en">
                <a:solidFill>
                  <a:srgbClr val="000000"/>
                </a:solidFill>
              </a:rPr>
              <a:t>Depth: </a:t>
            </a:r>
            <a:r>
              <a:rPr lang="en" b="1">
                <a:solidFill>
                  <a:srgbClr val="000000"/>
                </a:solidFill>
              </a:rPr>
              <a:t>24.65 cm</a:t>
            </a:r>
            <a:endParaRPr b="1">
              <a:solidFill>
                <a:srgbClr val="000000"/>
              </a:solidFill>
            </a:endParaRPr>
          </a:p>
          <a:p>
            <a:pPr marL="457200" lvl="0" indent="-311150" algn="l" rtl="0">
              <a:spcBef>
                <a:spcPts val="0"/>
              </a:spcBef>
              <a:spcAft>
                <a:spcPts val="0"/>
              </a:spcAft>
              <a:buClr>
                <a:srgbClr val="000000"/>
              </a:buClr>
              <a:buSzPts val="1300"/>
              <a:buFont typeface="Courier New"/>
              <a:buChar char="●"/>
            </a:pPr>
            <a:r>
              <a:rPr lang="en">
                <a:solidFill>
                  <a:srgbClr val="000000"/>
                </a:solidFill>
              </a:rPr>
              <a:t>Foot Size: </a:t>
            </a:r>
            <a:r>
              <a:rPr lang="en" b="1">
                <a:solidFill>
                  <a:srgbClr val="000000"/>
                </a:solidFill>
              </a:rPr>
              <a:t>26.05 cm</a:t>
            </a:r>
            <a:endParaRPr b="1">
              <a:solidFill>
                <a:srgbClr val="000000"/>
              </a:solidFill>
            </a:endParaRPr>
          </a:p>
          <a:p>
            <a:pPr marL="457200" lvl="0" indent="-311150" algn="l" rtl="0">
              <a:spcBef>
                <a:spcPts val="0"/>
              </a:spcBef>
              <a:spcAft>
                <a:spcPts val="0"/>
              </a:spcAft>
              <a:buClr>
                <a:srgbClr val="000000"/>
              </a:buClr>
              <a:buSzPts val="1300"/>
              <a:buFont typeface="Courier New"/>
              <a:buChar char="●"/>
            </a:pPr>
            <a:r>
              <a:rPr lang="en">
                <a:solidFill>
                  <a:srgbClr val="000000"/>
                </a:solidFill>
              </a:rPr>
              <a:t>a = Foot-Depth/2 = </a:t>
            </a:r>
            <a:r>
              <a:rPr lang="en" b="1">
                <a:solidFill>
                  <a:srgbClr val="000000"/>
                </a:solidFill>
              </a:rPr>
              <a:t>13.725 cm</a:t>
            </a:r>
            <a:endParaRPr b="1">
              <a:solidFill>
                <a:srgbClr val="000000"/>
              </a:solidFill>
            </a:endParaRPr>
          </a:p>
          <a:p>
            <a:pPr marL="0" lvl="0" indent="0" algn="l" rtl="0">
              <a:spcBef>
                <a:spcPts val="1200"/>
              </a:spcBef>
              <a:spcAft>
                <a:spcPts val="0"/>
              </a:spcAft>
              <a:buNone/>
            </a:pPr>
            <a:r>
              <a:rPr lang="en">
                <a:solidFill>
                  <a:srgbClr val="000000"/>
                </a:solidFill>
              </a:rPr>
              <a:t>Arcsin(a/c) = </a:t>
            </a:r>
            <a:r>
              <a:rPr lang="en" b="1">
                <a:solidFill>
                  <a:srgbClr val="000000"/>
                </a:solidFill>
              </a:rPr>
              <a:t>7.6</a:t>
            </a:r>
            <a:r>
              <a:rPr lang="en" b="1">
                <a:solidFill>
                  <a:srgbClr val="000000"/>
                </a:solidFill>
                <a:highlight>
                  <a:schemeClr val="lt1"/>
                </a:highlight>
              </a:rPr>
              <a:t>º</a:t>
            </a:r>
            <a:endParaRPr>
              <a:solidFill>
                <a:srgbClr val="000000"/>
              </a:solidFill>
            </a:endParaRPr>
          </a:p>
          <a:p>
            <a:pPr marL="0" lvl="0" indent="0" algn="l" rtl="0">
              <a:spcBef>
                <a:spcPts val="1200"/>
              </a:spcBef>
              <a:spcAft>
                <a:spcPts val="1200"/>
              </a:spcAft>
              <a:buNone/>
            </a:pPr>
            <a:endParaRPr i="1">
              <a:solidFill>
                <a:srgbClr val="595959"/>
              </a:solidFill>
            </a:endParaRPr>
          </a:p>
        </p:txBody>
      </p:sp>
      <p:sp>
        <p:nvSpPr>
          <p:cNvPr id="1589" name="Google Shape;1589;p113"/>
          <p:cNvSpPr txBox="1"/>
          <p:nvPr/>
        </p:nvSpPr>
        <p:spPr>
          <a:xfrm>
            <a:off x="6320925" y="3917950"/>
            <a:ext cx="22929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latin typeface="Lato"/>
                <a:ea typeface="Lato"/>
                <a:cs typeface="Lato"/>
                <a:sym typeface="Lato"/>
              </a:rPr>
              <a:t>Assumptions:</a:t>
            </a:r>
            <a:endParaRPr sz="1300" b="1">
              <a:latin typeface="Lato"/>
              <a:ea typeface="Lato"/>
              <a:cs typeface="Lato"/>
              <a:sym typeface="Lato"/>
            </a:endParaRPr>
          </a:p>
          <a:p>
            <a:pPr marL="0" lvl="0" indent="0" algn="l" rtl="0">
              <a:spcBef>
                <a:spcPts val="0"/>
              </a:spcBef>
              <a:spcAft>
                <a:spcPts val="0"/>
              </a:spcAft>
              <a:buNone/>
            </a:pPr>
            <a:r>
              <a:rPr lang="en" sz="1300">
                <a:latin typeface="Lato"/>
                <a:ea typeface="Lato"/>
                <a:cs typeface="Lato"/>
                <a:sym typeface="Lato"/>
              </a:rPr>
              <a:t>a = Section of body in front of CoM</a:t>
            </a:r>
            <a:endParaRPr sz="1300">
              <a:latin typeface="Lato"/>
              <a:ea typeface="Lato"/>
              <a:cs typeface="Lato"/>
              <a:sym typeface="Lato"/>
            </a:endParaRPr>
          </a:p>
        </p:txBody>
      </p:sp>
      <p:sp>
        <p:nvSpPr>
          <p:cNvPr id="1590" name="Google Shape;1590;p113"/>
          <p:cNvSpPr/>
          <p:nvPr/>
        </p:nvSpPr>
        <p:spPr>
          <a:xfrm>
            <a:off x="2949775" y="3904100"/>
            <a:ext cx="172500" cy="20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13"/>
          <p:cNvSpPr txBox="1"/>
          <p:nvPr/>
        </p:nvSpPr>
        <p:spPr>
          <a:xfrm>
            <a:off x="2876550" y="3904100"/>
            <a:ext cx="1952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a:solidFill>
                  <a:srgbClr val="595959"/>
                </a:solidFill>
                <a:latin typeface="Lato"/>
                <a:ea typeface="Lato"/>
                <a:cs typeface="Lato"/>
                <a:sym typeface="Lato"/>
              </a:rPr>
              <a:t>MAX LEAN</a:t>
            </a:r>
            <a:endParaRPr sz="1100" b="1">
              <a:solidFill>
                <a:srgbClr val="595959"/>
              </a:solidFill>
              <a:latin typeface="Lato"/>
              <a:ea typeface="Lato"/>
              <a:cs typeface="Lato"/>
              <a:sym typeface="Lato"/>
            </a:endParaRPr>
          </a:p>
        </p:txBody>
      </p:sp>
      <p:sp>
        <p:nvSpPr>
          <p:cNvPr id="1592" name="Google Shape;1592;p1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101</a:t>
            </a:fld>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sp>
        <p:nvSpPr>
          <p:cNvPr id="1597" name="Google Shape;1597;p114"/>
          <p:cNvSpPr txBox="1">
            <a:spLocks noGrp="1"/>
          </p:cNvSpPr>
          <p:nvPr>
            <p:ph type="body" idx="1"/>
          </p:nvPr>
        </p:nvSpPr>
        <p:spPr>
          <a:xfrm>
            <a:off x="729450" y="1469275"/>
            <a:ext cx="8149800" cy="14256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b="1">
                <a:solidFill>
                  <a:srgbClr val="000000"/>
                </a:solidFill>
              </a:rPr>
              <a:t>F6: The device shall prevent the user from falling if the user enters an unrecoverable state.</a:t>
            </a:r>
            <a:endParaRPr b="1">
              <a:solidFill>
                <a:srgbClr val="000000"/>
              </a:solidFill>
            </a:endParaRPr>
          </a:p>
          <a:p>
            <a:pPr marL="0" lvl="0" indent="457200" algn="l" rtl="0">
              <a:spcBef>
                <a:spcPts val="1200"/>
              </a:spcBef>
              <a:spcAft>
                <a:spcPts val="0"/>
              </a:spcAft>
              <a:buNone/>
            </a:pPr>
            <a:r>
              <a:rPr lang="en">
                <a:solidFill>
                  <a:srgbClr val="000000"/>
                </a:solidFill>
              </a:rPr>
              <a:t>The device shall not continue the load if the user enters an unrecoverable state.</a:t>
            </a:r>
            <a:endParaRPr>
              <a:solidFill>
                <a:srgbClr val="000000"/>
              </a:solidFill>
            </a:endParaRPr>
          </a:p>
          <a:p>
            <a:pPr marL="0" lvl="0" indent="0" algn="l" rtl="0">
              <a:spcBef>
                <a:spcPts val="1200"/>
              </a:spcBef>
              <a:spcAft>
                <a:spcPts val="1200"/>
              </a:spcAft>
              <a:buNone/>
            </a:pPr>
            <a:r>
              <a:rPr lang="en" u="sng">
                <a:solidFill>
                  <a:srgbClr val="000000"/>
                </a:solidFill>
              </a:rPr>
              <a:t>Unrecoverable:</a:t>
            </a:r>
            <a:r>
              <a:rPr lang="en">
                <a:solidFill>
                  <a:srgbClr val="000000"/>
                </a:solidFill>
              </a:rPr>
              <a:t> User is at an angle of &gt; 20 degrees, COM position is &lt; 75 cm above the ground, or the COM has a velocity &gt; 1 m/s</a:t>
            </a:r>
            <a:endParaRPr>
              <a:solidFill>
                <a:srgbClr val="000000"/>
              </a:solidFill>
            </a:endParaRPr>
          </a:p>
        </p:txBody>
      </p:sp>
      <p:sp>
        <p:nvSpPr>
          <p:cNvPr id="1598" name="Google Shape;1598;p114"/>
          <p:cNvSpPr txBox="1">
            <a:spLocks noGrp="1"/>
          </p:cNvSpPr>
          <p:nvPr>
            <p:ph type="title"/>
          </p:nvPr>
        </p:nvSpPr>
        <p:spPr>
          <a:xfrm>
            <a:off x="727650" y="508250"/>
            <a:ext cx="7688700" cy="68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Feasibility Study - (F6) Safety </a:t>
            </a:r>
            <a:endParaRPr sz="2400"/>
          </a:p>
        </p:txBody>
      </p:sp>
      <p:sp>
        <p:nvSpPr>
          <p:cNvPr id="1599" name="Google Shape;1599;p114"/>
          <p:cNvSpPr/>
          <p:nvPr/>
        </p:nvSpPr>
        <p:spPr>
          <a:xfrm>
            <a:off x="5727925" y="4728779"/>
            <a:ext cx="2929500" cy="235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14"/>
          <p:cNvSpPr/>
          <p:nvPr/>
        </p:nvSpPr>
        <p:spPr>
          <a:xfrm rot="1734963">
            <a:off x="6600304" y="3077692"/>
            <a:ext cx="228942" cy="1801617"/>
          </a:xfrm>
          <a:prstGeom prst="roundRect">
            <a:avLst>
              <a:gd name="adj" fmla="val 16667"/>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14"/>
          <p:cNvSpPr/>
          <p:nvPr/>
        </p:nvSpPr>
        <p:spPr>
          <a:xfrm>
            <a:off x="6962413" y="2782400"/>
            <a:ext cx="528000" cy="527400"/>
          </a:xfrm>
          <a:prstGeom prst="ellipse">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02" name="Google Shape;1602;p11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636268" y="3744527"/>
            <a:ext cx="243322" cy="235166"/>
          </a:xfrm>
          <a:prstGeom prst="rect">
            <a:avLst/>
          </a:prstGeom>
          <a:noFill/>
          <a:ln>
            <a:noFill/>
          </a:ln>
        </p:spPr>
      </p:pic>
      <p:sp>
        <p:nvSpPr>
          <p:cNvPr id="1603" name="Google Shape;1603;p114"/>
          <p:cNvSpPr/>
          <p:nvPr/>
        </p:nvSpPr>
        <p:spPr>
          <a:xfrm>
            <a:off x="6216103" y="4595063"/>
            <a:ext cx="368400" cy="187200"/>
          </a:xfrm>
          <a:prstGeom prst="roundRect">
            <a:avLst>
              <a:gd name="adj" fmla="val 16667"/>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04" name="Google Shape;1604;p11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6386489" y="4245247"/>
            <a:ext cx="817170" cy="98557"/>
          </a:xfrm>
          <a:prstGeom prst="rect">
            <a:avLst/>
          </a:prstGeom>
          <a:noFill/>
          <a:ln>
            <a:noFill/>
          </a:ln>
        </p:spPr>
      </p:pic>
      <p:pic>
        <p:nvPicPr>
          <p:cNvPr id="1605" name="Google Shape;1605;p11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227867" y="3961400"/>
            <a:ext cx="590100" cy="767375"/>
          </a:xfrm>
          <a:prstGeom prst="rect">
            <a:avLst/>
          </a:prstGeom>
          <a:noFill/>
          <a:ln>
            <a:noFill/>
          </a:ln>
        </p:spPr>
      </p:pic>
      <p:pic>
        <p:nvPicPr>
          <p:cNvPr id="1606" name="Google Shape;1606;p11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3558787">
            <a:off x="5979441" y="4234205"/>
            <a:ext cx="1100844" cy="158463"/>
          </a:xfrm>
          <a:prstGeom prst="rect">
            <a:avLst/>
          </a:prstGeom>
          <a:noFill/>
          <a:ln>
            <a:noFill/>
          </a:ln>
        </p:spPr>
      </p:pic>
      <p:sp>
        <p:nvSpPr>
          <p:cNvPr id="1607" name="Google Shape;1607;p114"/>
          <p:cNvSpPr/>
          <p:nvPr/>
        </p:nvSpPr>
        <p:spPr>
          <a:xfrm rot="7465691">
            <a:off x="6611520" y="4041928"/>
            <a:ext cx="187310" cy="211594"/>
          </a:xfrm>
          <a:prstGeom prst="arc">
            <a:avLst>
              <a:gd name="adj1" fmla="val 16200000"/>
              <a:gd name="adj2" fmla="val 3125384"/>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14"/>
          <p:cNvSpPr txBox="1"/>
          <p:nvPr/>
        </p:nvSpPr>
        <p:spPr>
          <a:xfrm>
            <a:off x="6931385" y="4194880"/>
            <a:ext cx="243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sp>
        <p:nvSpPr>
          <p:cNvPr id="1609" name="Google Shape;1609;p114"/>
          <p:cNvSpPr txBox="1"/>
          <p:nvPr/>
        </p:nvSpPr>
        <p:spPr>
          <a:xfrm>
            <a:off x="6520681" y="4283186"/>
            <a:ext cx="388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Lato"/>
                <a:ea typeface="Lato"/>
                <a:cs typeface="Lato"/>
                <a:sym typeface="Lato"/>
              </a:rPr>
              <a:t>20</a:t>
            </a:r>
            <a:r>
              <a:rPr lang="en" sz="800" b="1">
                <a:solidFill>
                  <a:srgbClr val="222222"/>
                </a:solidFill>
                <a:highlight>
                  <a:schemeClr val="lt1"/>
                </a:highlight>
                <a:latin typeface="Roboto"/>
                <a:ea typeface="Roboto"/>
                <a:cs typeface="Roboto"/>
                <a:sym typeface="Roboto"/>
              </a:rPr>
              <a:t>º</a:t>
            </a:r>
            <a:endParaRPr sz="900">
              <a:latin typeface="Lato"/>
              <a:ea typeface="Lato"/>
              <a:cs typeface="Lato"/>
              <a:sym typeface="Lato"/>
            </a:endParaRPr>
          </a:p>
        </p:txBody>
      </p:sp>
      <p:cxnSp>
        <p:nvCxnSpPr>
          <p:cNvPr id="1610" name="Google Shape;1610;p114"/>
          <p:cNvCxnSpPr/>
          <p:nvPr/>
        </p:nvCxnSpPr>
        <p:spPr>
          <a:xfrm>
            <a:off x="7005654" y="3893572"/>
            <a:ext cx="12600" cy="801900"/>
          </a:xfrm>
          <a:prstGeom prst="straightConnector1">
            <a:avLst/>
          </a:prstGeom>
          <a:noFill/>
          <a:ln w="9525" cap="flat" cmpd="sng">
            <a:solidFill>
              <a:schemeClr val="dk2"/>
            </a:solidFill>
            <a:prstDash val="solid"/>
            <a:round/>
            <a:headEnd type="none" w="med" len="med"/>
            <a:tailEnd type="none" w="med" len="med"/>
          </a:ln>
        </p:spPr>
      </p:cxnSp>
      <p:sp>
        <p:nvSpPr>
          <p:cNvPr id="1611" name="Google Shape;1611;p114"/>
          <p:cNvSpPr txBox="1"/>
          <p:nvPr/>
        </p:nvSpPr>
        <p:spPr>
          <a:xfrm>
            <a:off x="737375" y="3022375"/>
            <a:ext cx="4770300" cy="1521300"/>
          </a:xfrm>
          <a:prstGeom prst="rect">
            <a:avLst/>
          </a:prstGeom>
          <a:noFill/>
          <a:ln>
            <a:noFill/>
          </a:ln>
        </p:spPr>
        <p:txBody>
          <a:bodyPr spcFirstLastPara="1" wrap="square" lIns="91425" tIns="91425" rIns="91425" bIns="91425" anchor="t" anchorCtr="0">
            <a:spAutoFit/>
          </a:bodyPr>
          <a:lstStyle/>
          <a:p>
            <a:pPr marL="457200" lvl="0" indent="-311150" algn="l" rtl="0">
              <a:lnSpc>
                <a:spcPct val="115000"/>
              </a:lnSpc>
              <a:spcBef>
                <a:spcPts val="1000"/>
              </a:spcBef>
              <a:spcAft>
                <a:spcPts val="0"/>
              </a:spcAft>
              <a:buClr>
                <a:srgbClr val="000000"/>
              </a:buClr>
              <a:buSzPts val="1300"/>
              <a:buFont typeface="Lato"/>
              <a:buChar char="●"/>
            </a:pPr>
            <a:r>
              <a:rPr lang="en" sz="1300">
                <a:latin typeface="Lato"/>
                <a:ea typeface="Lato"/>
                <a:cs typeface="Lato"/>
                <a:sym typeface="Lato"/>
              </a:rPr>
              <a:t>Max lean angle of 10-20 degrees before people fall</a:t>
            </a:r>
            <a:endParaRPr sz="1300">
              <a:latin typeface="Lato"/>
              <a:ea typeface="Lato"/>
              <a:cs typeface="Lato"/>
              <a:sym typeface="Lato"/>
            </a:endParaRPr>
          </a:p>
          <a:p>
            <a:pPr marL="457200" lvl="0" indent="-311150" algn="l" rtl="0">
              <a:lnSpc>
                <a:spcPct val="115000"/>
              </a:lnSpc>
              <a:spcBef>
                <a:spcPts val="1200"/>
              </a:spcBef>
              <a:spcAft>
                <a:spcPts val="0"/>
              </a:spcAft>
              <a:buClr>
                <a:srgbClr val="000000"/>
              </a:buClr>
              <a:buSzPts val="1300"/>
              <a:buFont typeface="Lato"/>
              <a:buChar char="●"/>
            </a:pPr>
            <a:r>
              <a:rPr lang="en" sz="1300">
                <a:latin typeface="Lato"/>
                <a:ea typeface="Lato"/>
                <a:cs typeface="Lato"/>
                <a:sym typeface="Lato"/>
              </a:rPr>
              <a:t>Min COM position from ground at 10 deg lean is 85 cm</a:t>
            </a:r>
            <a:endParaRPr sz="1300">
              <a:latin typeface="Lato"/>
              <a:ea typeface="Lato"/>
              <a:cs typeface="Lato"/>
              <a:sym typeface="Lato"/>
            </a:endParaRPr>
          </a:p>
          <a:p>
            <a:pPr marL="457200" lvl="0" indent="-311150" algn="l" rtl="0">
              <a:lnSpc>
                <a:spcPct val="115000"/>
              </a:lnSpc>
              <a:spcBef>
                <a:spcPts val="1000"/>
              </a:spcBef>
              <a:spcAft>
                <a:spcPts val="0"/>
              </a:spcAft>
              <a:buClr>
                <a:srgbClr val="000000"/>
              </a:buClr>
              <a:buSzPts val="1300"/>
              <a:buFont typeface="Lato"/>
              <a:buChar char="●"/>
            </a:pPr>
            <a:r>
              <a:rPr lang="en" sz="1300">
                <a:latin typeface="Lato"/>
                <a:ea typeface="Lato"/>
                <a:cs typeface="Lato"/>
                <a:sym typeface="Lato"/>
              </a:rPr>
              <a:t>Max vel of COM at 10 deg sway at 0.5 Hertz is 65 cm/s</a:t>
            </a:r>
            <a:endParaRPr sz="1300">
              <a:latin typeface="Lato"/>
              <a:ea typeface="Lato"/>
              <a:cs typeface="Lato"/>
              <a:sym typeface="Lato"/>
            </a:endParaRPr>
          </a:p>
          <a:p>
            <a:pPr marL="914400" lvl="1" indent="-298450" algn="l" rtl="0">
              <a:lnSpc>
                <a:spcPct val="115000"/>
              </a:lnSpc>
              <a:spcBef>
                <a:spcPts val="0"/>
              </a:spcBef>
              <a:spcAft>
                <a:spcPts val="0"/>
              </a:spcAft>
              <a:buClr>
                <a:srgbClr val="000000"/>
              </a:buClr>
              <a:buSzPts val="1100"/>
              <a:buFont typeface="Lato"/>
              <a:buChar char="○"/>
            </a:pPr>
            <a:r>
              <a:rPr lang="en" sz="1100">
                <a:latin typeface="Lato"/>
                <a:ea typeface="Lato"/>
                <a:cs typeface="Lato"/>
                <a:sym typeface="Lato"/>
              </a:rPr>
              <a:t>When one has reached 1 m/s, they have only moved 5 cm in 0.1 sec</a:t>
            </a:r>
            <a:endParaRPr>
              <a:latin typeface="Lato"/>
              <a:ea typeface="Lato"/>
              <a:cs typeface="Lato"/>
              <a:sym typeface="Lato"/>
            </a:endParaRPr>
          </a:p>
        </p:txBody>
      </p:sp>
      <p:cxnSp>
        <p:nvCxnSpPr>
          <p:cNvPr id="1612" name="Google Shape;1612;p114"/>
          <p:cNvCxnSpPr/>
          <p:nvPr/>
        </p:nvCxnSpPr>
        <p:spPr>
          <a:xfrm rot="10800000" flipH="1">
            <a:off x="6934801" y="3911754"/>
            <a:ext cx="154500" cy="9600"/>
          </a:xfrm>
          <a:prstGeom prst="straightConnector1">
            <a:avLst/>
          </a:prstGeom>
          <a:noFill/>
          <a:ln w="9525" cap="flat" cmpd="sng">
            <a:solidFill>
              <a:schemeClr val="dk2"/>
            </a:solidFill>
            <a:prstDash val="solid"/>
            <a:round/>
            <a:headEnd type="none" w="med" len="med"/>
            <a:tailEnd type="none" w="med" len="med"/>
          </a:ln>
        </p:spPr>
      </p:cxnSp>
      <p:cxnSp>
        <p:nvCxnSpPr>
          <p:cNvPr id="1613" name="Google Shape;1613;p114"/>
          <p:cNvCxnSpPr/>
          <p:nvPr/>
        </p:nvCxnSpPr>
        <p:spPr>
          <a:xfrm rot="10800000" flipH="1">
            <a:off x="6934801" y="4667536"/>
            <a:ext cx="154500" cy="9600"/>
          </a:xfrm>
          <a:prstGeom prst="straightConnector1">
            <a:avLst/>
          </a:prstGeom>
          <a:noFill/>
          <a:ln w="9525" cap="flat" cmpd="sng">
            <a:solidFill>
              <a:schemeClr val="dk2"/>
            </a:solidFill>
            <a:prstDash val="solid"/>
            <a:round/>
            <a:headEnd type="none" w="med" len="med"/>
            <a:tailEnd type="none" w="med" len="med"/>
          </a:ln>
        </p:spPr>
      </p:cxnSp>
      <p:sp>
        <p:nvSpPr>
          <p:cNvPr id="1614" name="Google Shape;1614;p114"/>
          <p:cNvSpPr txBox="1"/>
          <p:nvPr/>
        </p:nvSpPr>
        <p:spPr>
          <a:xfrm>
            <a:off x="6931385" y="4124506"/>
            <a:ext cx="5901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Lato"/>
                <a:ea typeface="Lato"/>
                <a:cs typeface="Lato"/>
                <a:sym typeface="Lato"/>
              </a:rPr>
              <a:t>75 cm</a:t>
            </a:r>
            <a:endParaRPr sz="900">
              <a:latin typeface="Lato"/>
              <a:ea typeface="Lato"/>
              <a:cs typeface="Lato"/>
              <a:sym typeface="Lato"/>
            </a:endParaRPr>
          </a:p>
        </p:txBody>
      </p:sp>
      <p:sp>
        <p:nvSpPr>
          <p:cNvPr id="1615" name="Google Shape;1615;p114"/>
          <p:cNvSpPr/>
          <p:nvPr/>
        </p:nvSpPr>
        <p:spPr>
          <a:xfrm rot="3014846" flipH="1">
            <a:off x="5806060" y="3584736"/>
            <a:ext cx="830371" cy="787541"/>
          </a:xfrm>
          <a:prstGeom prst="arc">
            <a:avLst>
              <a:gd name="adj1" fmla="val 15688598"/>
              <a:gd name="adj2" fmla="val 20052171"/>
            </a:avLst>
          </a:prstGeom>
          <a:noFill/>
          <a:ln w="28575" cap="flat" cmpd="sng">
            <a:solidFill>
              <a:schemeClr val="dk1"/>
            </a:solidFill>
            <a:prstDash val="solid"/>
            <a:round/>
            <a:headEnd type="stealth"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14"/>
          <p:cNvSpPr txBox="1"/>
          <p:nvPr/>
        </p:nvSpPr>
        <p:spPr>
          <a:xfrm>
            <a:off x="6338573" y="3309795"/>
            <a:ext cx="5901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Lato"/>
                <a:ea typeface="Lato"/>
                <a:cs typeface="Lato"/>
                <a:sym typeface="Lato"/>
              </a:rPr>
              <a:t>1 m/s</a:t>
            </a:r>
            <a:endParaRPr sz="900">
              <a:latin typeface="Lato"/>
              <a:ea typeface="Lato"/>
              <a:cs typeface="Lato"/>
              <a:sym typeface="Lato"/>
            </a:endParaRPr>
          </a:p>
        </p:txBody>
      </p:sp>
      <p:sp>
        <p:nvSpPr>
          <p:cNvPr id="1617" name="Google Shape;1617;p114"/>
          <p:cNvSpPr/>
          <p:nvPr/>
        </p:nvSpPr>
        <p:spPr>
          <a:xfrm rot="-3109307">
            <a:off x="7134451" y="3171135"/>
            <a:ext cx="183948" cy="211621"/>
          </a:xfrm>
          <a:prstGeom prst="arc">
            <a:avLst>
              <a:gd name="adj1" fmla="val 18551870"/>
              <a:gd name="adj2" fmla="val 3125384"/>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14"/>
          <p:cNvSpPr txBox="1"/>
          <p:nvPr/>
        </p:nvSpPr>
        <p:spPr>
          <a:xfrm>
            <a:off x="7213375" y="2666963"/>
            <a:ext cx="2433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latin typeface="Lato"/>
                <a:ea typeface="Lato"/>
                <a:cs typeface="Lato"/>
                <a:sym typeface="Lato"/>
              </a:rPr>
              <a:t>.</a:t>
            </a:r>
            <a:endParaRPr sz="2600">
              <a:latin typeface="Lato"/>
              <a:ea typeface="Lato"/>
              <a:cs typeface="Lato"/>
              <a:sym typeface="Lato"/>
            </a:endParaRPr>
          </a:p>
        </p:txBody>
      </p:sp>
      <p:sp>
        <p:nvSpPr>
          <p:cNvPr id="1619" name="Google Shape;1619;p11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102</a:t>
            </a:fld>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115"/>
          <p:cNvSpPr txBox="1">
            <a:spLocks noGrp="1"/>
          </p:cNvSpPr>
          <p:nvPr>
            <p:ph type="title"/>
          </p:nvPr>
        </p:nvSpPr>
        <p:spPr>
          <a:xfrm>
            <a:off x="729450" y="498875"/>
            <a:ext cx="7688700" cy="6894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Post-CONOPS</a:t>
            </a:r>
            <a:endParaRPr sz="2400"/>
          </a:p>
        </p:txBody>
      </p:sp>
      <p:sp>
        <p:nvSpPr>
          <p:cNvPr id="1625" name="Google Shape;1625;p115"/>
          <p:cNvSpPr txBox="1">
            <a:spLocks noGrp="1"/>
          </p:cNvSpPr>
          <p:nvPr>
            <p:ph type="body" idx="1"/>
          </p:nvPr>
        </p:nvSpPr>
        <p:spPr>
          <a:xfrm>
            <a:off x="729450" y="1485675"/>
            <a:ext cx="2704500" cy="3609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00">
                <a:solidFill>
                  <a:srgbClr val="000000"/>
                </a:solidFill>
              </a:rPr>
              <a:t>Stage 5: Balance Tests</a:t>
            </a:r>
            <a:endParaRPr sz="1500">
              <a:solidFill>
                <a:srgbClr val="000000"/>
              </a:solidFill>
            </a:endParaRPr>
          </a:p>
          <a:p>
            <a:pPr marL="457200" lvl="0" indent="-311150" algn="l" rtl="0">
              <a:spcBef>
                <a:spcPts val="1200"/>
              </a:spcBef>
              <a:spcAft>
                <a:spcPts val="0"/>
              </a:spcAft>
              <a:buClr>
                <a:srgbClr val="000000"/>
              </a:buClr>
              <a:buSzPts val="1300"/>
              <a:buChar char="●"/>
            </a:pPr>
            <a:r>
              <a:rPr lang="en">
                <a:solidFill>
                  <a:srgbClr val="000000"/>
                </a:solidFill>
              </a:rPr>
              <a:t>Out of scope of this project</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After bed rest is complete (~70 days)</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Test for retention of proprioceptive functions</a:t>
            </a:r>
            <a:endParaRPr>
              <a:solidFill>
                <a:srgbClr val="000000"/>
              </a:solidFill>
            </a:endParaRPr>
          </a:p>
          <a:p>
            <a:pPr marL="0" lvl="0" indent="0" algn="l" rtl="0">
              <a:spcBef>
                <a:spcPts val="1200"/>
              </a:spcBef>
              <a:spcAft>
                <a:spcPts val="1200"/>
              </a:spcAft>
              <a:buNone/>
            </a:pPr>
            <a:endParaRPr sz="1500">
              <a:solidFill>
                <a:srgbClr val="000000"/>
              </a:solidFill>
            </a:endParaRPr>
          </a:p>
        </p:txBody>
      </p:sp>
      <p:pic>
        <p:nvPicPr>
          <p:cNvPr id="1626" name="Google Shape;1626;p11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rot="-104803" flipH="1">
            <a:off x="5200515" y="2043971"/>
            <a:ext cx="903535" cy="1612884"/>
          </a:xfrm>
          <a:prstGeom prst="rect">
            <a:avLst/>
          </a:prstGeom>
          <a:noFill/>
          <a:ln>
            <a:noFill/>
          </a:ln>
        </p:spPr>
      </p:pic>
      <p:sp>
        <p:nvSpPr>
          <p:cNvPr id="1627" name="Google Shape;1627;p11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103</a:t>
            </a:fld>
            <a:endParaRPr/>
          </a:p>
        </p:txBody>
      </p:sp>
      <p:cxnSp>
        <p:nvCxnSpPr>
          <p:cNvPr id="1628" name="Google Shape;1628;p115"/>
          <p:cNvCxnSpPr/>
          <p:nvPr/>
        </p:nvCxnSpPr>
        <p:spPr>
          <a:xfrm>
            <a:off x="7357813" y="1388200"/>
            <a:ext cx="300" cy="883500"/>
          </a:xfrm>
          <a:prstGeom prst="straightConnector1">
            <a:avLst/>
          </a:prstGeom>
          <a:noFill/>
          <a:ln w="9525" cap="flat" cmpd="sng">
            <a:solidFill>
              <a:srgbClr val="FF0000"/>
            </a:solidFill>
            <a:prstDash val="solid"/>
            <a:round/>
            <a:headEnd type="none" w="med" len="med"/>
            <a:tailEnd type="triangle" w="med" len="med"/>
          </a:ln>
        </p:spPr>
      </p:cxnSp>
      <p:sp>
        <p:nvSpPr>
          <p:cNvPr id="1629" name="Google Shape;1629;p115"/>
          <p:cNvSpPr txBox="1"/>
          <p:nvPr/>
        </p:nvSpPr>
        <p:spPr>
          <a:xfrm>
            <a:off x="6534700" y="1902400"/>
            <a:ext cx="866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Direction of Earth Gravity</a:t>
            </a:r>
            <a:endParaRPr sz="800">
              <a:latin typeface="Lato"/>
              <a:ea typeface="Lato"/>
              <a:cs typeface="Lato"/>
              <a:sym typeface="Lato"/>
            </a:endParaRPr>
          </a:p>
        </p:txBody>
      </p:sp>
      <p:sp>
        <p:nvSpPr>
          <p:cNvPr id="1630" name="Google Shape;1630;p115"/>
          <p:cNvSpPr/>
          <p:nvPr/>
        </p:nvSpPr>
        <p:spPr>
          <a:xfrm rot="2265637" flipH="1">
            <a:off x="5318739" y="1810736"/>
            <a:ext cx="856844" cy="807876"/>
          </a:xfrm>
          <a:prstGeom prst="arc">
            <a:avLst>
              <a:gd name="adj1" fmla="val 15688598"/>
              <a:gd name="adj2" fmla="val 0"/>
            </a:avLst>
          </a:prstGeom>
          <a:noFill/>
          <a:ln w="28575" cap="flat" cmpd="sng">
            <a:solidFill>
              <a:srgbClr val="FF0000"/>
            </a:solidFill>
            <a:prstDash val="solid"/>
            <a:round/>
            <a:headEnd type="stealth" w="sm" len="sm"/>
            <a:tailEnd type="stealth"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634"/>
        <p:cNvGrpSpPr/>
        <p:nvPr/>
      </p:nvGrpSpPr>
      <p:grpSpPr>
        <a:xfrm>
          <a:off x="0" y="0"/>
          <a:ext cx="0" cy="0"/>
          <a:chOff x="0" y="0"/>
          <a:chExt cx="0" cy="0"/>
        </a:xfrm>
      </p:grpSpPr>
      <p:sp>
        <p:nvSpPr>
          <p:cNvPr id="1635" name="Google Shape;1635;p116"/>
          <p:cNvSpPr txBox="1">
            <a:spLocks noGrp="1"/>
          </p:cNvSpPr>
          <p:nvPr>
            <p:ph type="title"/>
          </p:nvPr>
        </p:nvSpPr>
        <p:spPr>
          <a:xfrm>
            <a:off x="729450" y="486550"/>
            <a:ext cx="7688700" cy="7014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Why Not One Tether?</a:t>
            </a:r>
            <a:endParaRPr sz="2400"/>
          </a:p>
        </p:txBody>
      </p:sp>
      <p:sp>
        <p:nvSpPr>
          <p:cNvPr id="1636" name="Google Shape;1636;p11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104</a:t>
            </a:fld>
            <a:endParaRPr/>
          </a:p>
        </p:txBody>
      </p:sp>
      <p:pic>
        <p:nvPicPr>
          <p:cNvPr id="1637" name="Google Shape;1637;p11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348450" y="1584325"/>
            <a:ext cx="2586575" cy="1929650"/>
          </a:xfrm>
          <a:prstGeom prst="rect">
            <a:avLst/>
          </a:prstGeom>
          <a:noFill/>
          <a:ln>
            <a:noFill/>
          </a:ln>
        </p:spPr>
      </p:pic>
      <p:sp>
        <p:nvSpPr>
          <p:cNvPr id="1638" name="Google Shape;1638;p116"/>
          <p:cNvSpPr/>
          <p:nvPr/>
        </p:nvSpPr>
        <p:spPr>
          <a:xfrm>
            <a:off x="5098525" y="2563150"/>
            <a:ext cx="405600" cy="83100"/>
          </a:xfrm>
          <a:prstGeom prst="leftBracket">
            <a:avLst>
              <a:gd name="adj" fmla="val 833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16"/>
          <p:cNvSpPr txBox="1"/>
          <p:nvPr/>
        </p:nvSpPr>
        <p:spPr>
          <a:xfrm>
            <a:off x="4931475" y="2523325"/>
            <a:ext cx="195600" cy="169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100">
                <a:solidFill>
                  <a:srgbClr val="595959"/>
                </a:solidFill>
                <a:latin typeface="Lato"/>
                <a:ea typeface="Lato"/>
                <a:cs typeface="Lato"/>
                <a:sym typeface="Lato"/>
              </a:rPr>
              <a:t>dy</a:t>
            </a:r>
            <a:endParaRPr sz="1100">
              <a:solidFill>
                <a:srgbClr val="595959"/>
              </a:solidFill>
              <a:latin typeface="Lato"/>
              <a:ea typeface="Lato"/>
              <a:cs typeface="Lato"/>
              <a:sym typeface="Lato"/>
            </a:endParaRPr>
          </a:p>
        </p:txBody>
      </p:sp>
      <p:sp>
        <p:nvSpPr>
          <p:cNvPr id="1640" name="Google Shape;1640;p116"/>
          <p:cNvSpPr txBox="1"/>
          <p:nvPr/>
        </p:nvSpPr>
        <p:spPr>
          <a:xfrm>
            <a:off x="5664938" y="3855950"/>
            <a:ext cx="19536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solidFill>
                  <a:srgbClr val="595959"/>
                </a:solidFill>
                <a:latin typeface="Lato"/>
                <a:ea typeface="Lato"/>
                <a:cs typeface="Lato"/>
                <a:sym typeface="Lato"/>
              </a:rPr>
              <a:t>Work = m*g*dy</a:t>
            </a:r>
            <a:endParaRPr sz="1300">
              <a:solidFill>
                <a:srgbClr val="595959"/>
              </a:solidFill>
              <a:latin typeface="Lato"/>
              <a:ea typeface="Lato"/>
              <a:cs typeface="Lato"/>
              <a:sym typeface="Lato"/>
            </a:endParaRPr>
          </a:p>
        </p:txBody>
      </p:sp>
      <p:sp>
        <p:nvSpPr>
          <p:cNvPr id="1641" name="Google Shape;1641;p116"/>
          <p:cNvSpPr txBox="1">
            <a:spLocks noGrp="1"/>
          </p:cNvSpPr>
          <p:nvPr>
            <p:ph type="body" idx="1"/>
          </p:nvPr>
        </p:nvSpPr>
        <p:spPr>
          <a:xfrm>
            <a:off x="727650" y="1363450"/>
            <a:ext cx="4073400" cy="2734800"/>
          </a:xfrm>
          <a:prstGeom prst="rect">
            <a:avLst/>
          </a:prstGeom>
        </p:spPr>
        <p:txBody>
          <a:bodyPr spcFirstLastPara="1" wrap="square" lIns="91425" tIns="91425" rIns="91425" bIns="91425" anchor="t" anchorCtr="0">
            <a:spAutoFit/>
          </a:bodyPr>
          <a:lstStyle/>
          <a:p>
            <a:pPr marL="457200" lvl="0" indent="-311150" algn="l" rtl="0">
              <a:lnSpc>
                <a:spcPct val="115000"/>
              </a:lnSpc>
              <a:spcBef>
                <a:spcPts val="0"/>
              </a:spcBef>
              <a:spcAft>
                <a:spcPts val="0"/>
              </a:spcAft>
              <a:buClr>
                <a:srgbClr val="000000"/>
              </a:buClr>
              <a:buSzPts val="1300"/>
              <a:buChar char="●"/>
            </a:pPr>
            <a:r>
              <a:rPr lang="en">
                <a:solidFill>
                  <a:srgbClr val="000000"/>
                </a:solidFill>
              </a:rPr>
              <a:t>When the test subject leans forward, slack will be taken out of the system.</a:t>
            </a:r>
            <a:endParaRPr>
              <a:solidFill>
                <a:srgbClr val="000000"/>
              </a:solidFill>
            </a:endParaRPr>
          </a:p>
          <a:p>
            <a:pPr marL="914400" lvl="1" indent="-298450" algn="l" rtl="0">
              <a:lnSpc>
                <a:spcPct val="115000"/>
              </a:lnSpc>
              <a:spcBef>
                <a:spcPts val="0"/>
              </a:spcBef>
              <a:spcAft>
                <a:spcPts val="0"/>
              </a:spcAft>
              <a:buClr>
                <a:srgbClr val="000000"/>
              </a:buClr>
              <a:buSzPts val="1100"/>
              <a:buChar char="○"/>
            </a:pPr>
            <a:r>
              <a:rPr lang="en">
                <a:solidFill>
                  <a:srgbClr val="000000"/>
                </a:solidFill>
              </a:rPr>
              <a:t>Sandbag goes down</a:t>
            </a:r>
            <a:endParaRPr>
              <a:solidFill>
                <a:srgbClr val="000000"/>
              </a:solidFill>
            </a:endParaRPr>
          </a:p>
          <a:p>
            <a:pPr marL="914400" lvl="1" indent="-298450" algn="l" rtl="0">
              <a:lnSpc>
                <a:spcPct val="115000"/>
              </a:lnSpc>
              <a:spcBef>
                <a:spcPts val="0"/>
              </a:spcBef>
              <a:spcAft>
                <a:spcPts val="0"/>
              </a:spcAft>
              <a:buClr>
                <a:srgbClr val="000000"/>
              </a:buClr>
              <a:buSzPts val="1100"/>
              <a:buChar char="○"/>
            </a:pPr>
            <a:r>
              <a:rPr lang="en">
                <a:solidFill>
                  <a:srgbClr val="000000"/>
                </a:solidFill>
              </a:rPr>
              <a:t>Work is being done on the person</a:t>
            </a:r>
            <a:endParaRPr>
              <a:solidFill>
                <a:srgbClr val="000000"/>
              </a:solidFill>
            </a:endParaRPr>
          </a:p>
          <a:p>
            <a:pPr marL="457200" lvl="0" indent="-311150" algn="l" rtl="0">
              <a:lnSpc>
                <a:spcPct val="115000"/>
              </a:lnSpc>
              <a:spcBef>
                <a:spcPts val="1000"/>
              </a:spcBef>
              <a:spcAft>
                <a:spcPts val="0"/>
              </a:spcAft>
              <a:buClr>
                <a:srgbClr val="000000"/>
              </a:buClr>
              <a:buSzPts val="1300"/>
              <a:buChar char="●"/>
            </a:pPr>
            <a:r>
              <a:rPr lang="en">
                <a:solidFill>
                  <a:srgbClr val="000000"/>
                </a:solidFill>
              </a:rPr>
              <a:t>When test subject leans back to original position, slack will have to be given</a:t>
            </a:r>
            <a:endParaRPr>
              <a:solidFill>
                <a:srgbClr val="000000"/>
              </a:solidFill>
            </a:endParaRPr>
          </a:p>
          <a:p>
            <a:pPr marL="914400" lvl="1" indent="-298450" algn="l" rtl="0">
              <a:lnSpc>
                <a:spcPct val="115000"/>
              </a:lnSpc>
              <a:spcBef>
                <a:spcPts val="0"/>
              </a:spcBef>
              <a:spcAft>
                <a:spcPts val="0"/>
              </a:spcAft>
              <a:buClr>
                <a:srgbClr val="000000"/>
              </a:buClr>
              <a:buSzPts val="1100"/>
              <a:buChar char="○"/>
            </a:pPr>
            <a:r>
              <a:rPr lang="en">
                <a:solidFill>
                  <a:srgbClr val="000000"/>
                </a:solidFill>
              </a:rPr>
              <a:t>Sandbag goes up</a:t>
            </a:r>
            <a:endParaRPr>
              <a:solidFill>
                <a:srgbClr val="000000"/>
              </a:solidFill>
            </a:endParaRPr>
          </a:p>
          <a:p>
            <a:pPr marL="914400" lvl="1" indent="-298450" algn="l" rtl="0">
              <a:lnSpc>
                <a:spcPct val="115000"/>
              </a:lnSpc>
              <a:spcBef>
                <a:spcPts val="0"/>
              </a:spcBef>
              <a:spcAft>
                <a:spcPts val="0"/>
              </a:spcAft>
              <a:buClr>
                <a:srgbClr val="000000"/>
              </a:buClr>
              <a:buSzPts val="1100"/>
              <a:buChar char="○"/>
            </a:pPr>
            <a:r>
              <a:rPr lang="en">
                <a:solidFill>
                  <a:srgbClr val="000000"/>
                </a:solidFill>
              </a:rPr>
              <a:t>User has to do work on the system</a:t>
            </a:r>
            <a:endParaRPr>
              <a:solidFill>
                <a:srgbClr val="000000"/>
              </a:solidFill>
            </a:endParaRPr>
          </a:p>
          <a:p>
            <a:pPr marL="457200" lvl="0" indent="-311150" algn="l" rtl="0">
              <a:lnSpc>
                <a:spcPct val="115000"/>
              </a:lnSpc>
              <a:spcBef>
                <a:spcPts val="1000"/>
              </a:spcBef>
              <a:spcAft>
                <a:spcPts val="0"/>
              </a:spcAft>
              <a:buClr>
                <a:srgbClr val="000000"/>
              </a:buClr>
              <a:buSzPts val="1300"/>
              <a:buChar char="●"/>
            </a:pPr>
            <a:r>
              <a:rPr lang="en">
                <a:solidFill>
                  <a:srgbClr val="000000"/>
                </a:solidFill>
              </a:rPr>
              <a:t>If there are two tethers:</a:t>
            </a:r>
            <a:endParaRPr>
              <a:solidFill>
                <a:srgbClr val="000000"/>
              </a:solidFill>
            </a:endParaRPr>
          </a:p>
          <a:p>
            <a:pPr marL="914400" lvl="1" indent="-298450" algn="l" rtl="0">
              <a:lnSpc>
                <a:spcPct val="115000"/>
              </a:lnSpc>
              <a:spcBef>
                <a:spcPts val="0"/>
              </a:spcBef>
              <a:spcAft>
                <a:spcPts val="0"/>
              </a:spcAft>
              <a:buClr>
                <a:srgbClr val="000000"/>
              </a:buClr>
              <a:buSzPts val="1100"/>
              <a:buChar char="○"/>
            </a:pPr>
            <a:r>
              <a:rPr lang="en">
                <a:solidFill>
                  <a:srgbClr val="000000"/>
                </a:solidFill>
              </a:rPr>
              <a:t>One sandbag goes down, one sandbag goes up</a:t>
            </a:r>
            <a:endParaRPr>
              <a:solidFill>
                <a:srgbClr val="000000"/>
              </a:solidFill>
            </a:endParaRPr>
          </a:p>
          <a:p>
            <a:pPr marL="914400" lvl="1" indent="-298450" algn="l" rtl="0">
              <a:lnSpc>
                <a:spcPct val="115000"/>
              </a:lnSpc>
              <a:spcBef>
                <a:spcPts val="0"/>
              </a:spcBef>
              <a:spcAft>
                <a:spcPts val="0"/>
              </a:spcAft>
              <a:buClr>
                <a:srgbClr val="000000"/>
              </a:buClr>
              <a:buSzPts val="1100"/>
              <a:buChar char="○"/>
            </a:pPr>
            <a:r>
              <a:rPr lang="en">
                <a:solidFill>
                  <a:srgbClr val="000000"/>
                </a:solidFill>
              </a:rPr>
              <a:t>Net work = 0</a:t>
            </a:r>
            <a:endParaRPr>
              <a:solidFill>
                <a:srgbClr val="000000"/>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645"/>
        <p:cNvGrpSpPr/>
        <p:nvPr/>
      </p:nvGrpSpPr>
      <p:grpSpPr>
        <a:xfrm>
          <a:off x="0" y="0"/>
          <a:ext cx="0" cy="0"/>
          <a:chOff x="0" y="0"/>
          <a:chExt cx="0" cy="0"/>
        </a:xfrm>
      </p:grpSpPr>
      <p:sp>
        <p:nvSpPr>
          <p:cNvPr id="1646" name="Google Shape;1646;p117"/>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References</a:t>
            </a:r>
            <a:endParaRPr/>
          </a:p>
        </p:txBody>
      </p:sp>
      <p:sp>
        <p:nvSpPr>
          <p:cNvPr id="1647" name="Google Shape;1647;p11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105</a:t>
            </a:fld>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651"/>
        <p:cNvGrpSpPr/>
        <p:nvPr/>
      </p:nvGrpSpPr>
      <p:grpSpPr>
        <a:xfrm>
          <a:off x="0" y="0"/>
          <a:ext cx="0" cy="0"/>
          <a:chOff x="0" y="0"/>
          <a:chExt cx="0" cy="0"/>
        </a:xfrm>
      </p:grpSpPr>
      <p:sp>
        <p:nvSpPr>
          <p:cNvPr id="1652" name="Google Shape;1652;p118"/>
          <p:cNvSpPr txBox="1">
            <a:spLocks noGrp="1"/>
          </p:cNvSpPr>
          <p:nvPr>
            <p:ph type="title"/>
          </p:nvPr>
        </p:nvSpPr>
        <p:spPr>
          <a:xfrm>
            <a:off x="727650" y="498875"/>
            <a:ext cx="7688700" cy="6894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Presentation References</a:t>
            </a:r>
            <a:endParaRPr sz="2400"/>
          </a:p>
        </p:txBody>
      </p:sp>
      <p:sp>
        <p:nvSpPr>
          <p:cNvPr id="1653" name="Google Shape;1653;p118"/>
          <p:cNvSpPr txBox="1">
            <a:spLocks noGrp="1"/>
          </p:cNvSpPr>
          <p:nvPr>
            <p:ph type="body" idx="1"/>
          </p:nvPr>
        </p:nvSpPr>
        <p:spPr>
          <a:xfrm>
            <a:off x="701350" y="1408425"/>
            <a:ext cx="7688700" cy="34524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sz="1100">
                <a:solidFill>
                  <a:srgbClr val="000000"/>
                </a:solidFill>
              </a:rPr>
              <a:t>[1] Garcia, Mark. “Astronaut David Saint-Jacques Is Carried to a Medical Tent.” </a:t>
            </a:r>
            <a:r>
              <a:rPr lang="en" sz="1100" i="1">
                <a:solidFill>
                  <a:srgbClr val="000000"/>
                </a:solidFill>
              </a:rPr>
              <a:t>NASA</a:t>
            </a:r>
            <a:r>
              <a:rPr lang="en" sz="1100">
                <a:solidFill>
                  <a:srgbClr val="000000"/>
                </a:solidFill>
              </a:rPr>
              <a:t>, NASA, 25 June 2019, https://www.nasa.gov/image-feature/expedition-59-canadian-space-agency-astronaut-david-saint-jacques-is-carried-to-a. </a:t>
            </a:r>
            <a:endParaRPr sz="1100">
              <a:solidFill>
                <a:srgbClr val="000000"/>
              </a:solidFill>
            </a:endParaRPr>
          </a:p>
          <a:p>
            <a:pPr marL="0" lvl="0" indent="0" algn="l" rtl="0">
              <a:spcBef>
                <a:spcPts val="1200"/>
              </a:spcBef>
              <a:spcAft>
                <a:spcPts val="0"/>
              </a:spcAft>
              <a:buNone/>
            </a:pPr>
            <a:r>
              <a:rPr lang="en" sz="1100">
                <a:solidFill>
                  <a:srgbClr val="000000"/>
                </a:solidFill>
              </a:rPr>
              <a:t>[2] Mulavara, Ajitkumar P., et al. “Locomotor function after long-duration space flight: effects and motor learning during recovery.” \emph{Experimental Brain Research} vol. 202, no. 3, 2010, pp. 649-659 doi: 10.1007/s00221-010-2171-0.</a:t>
            </a:r>
            <a:endParaRPr sz="1100">
              <a:solidFill>
                <a:srgbClr val="000000"/>
              </a:solidFill>
            </a:endParaRPr>
          </a:p>
          <a:p>
            <a:pPr marL="0" lvl="0" indent="0" algn="l" rtl="0">
              <a:spcBef>
                <a:spcPts val="1200"/>
              </a:spcBef>
              <a:spcAft>
                <a:spcPts val="0"/>
              </a:spcAft>
              <a:buNone/>
            </a:pPr>
            <a:r>
              <a:rPr lang="en" sz="1100">
                <a:solidFill>
                  <a:srgbClr val="000000"/>
                </a:solidFill>
              </a:rPr>
              <a:t>[3] Mars, Kelli. “Analog Missions: Bed Rest Faqs.” </a:t>
            </a:r>
            <a:r>
              <a:rPr lang="en" sz="1100" i="1">
                <a:solidFill>
                  <a:srgbClr val="000000"/>
                </a:solidFill>
              </a:rPr>
              <a:t>NASA</a:t>
            </a:r>
            <a:r>
              <a:rPr lang="en" sz="1100">
                <a:solidFill>
                  <a:srgbClr val="000000"/>
                </a:solidFill>
              </a:rPr>
              <a:t>, NASA, 26 Mar. 2019, https://www.nasa.gov/analogs/envihab/bed-rest-faqs. </a:t>
            </a:r>
            <a:endParaRPr sz="1100">
              <a:solidFill>
                <a:srgbClr val="000000"/>
              </a:solidFill>
            </a:endParaRPr>
          </a:p>
          <a:p>
            <a:pPr marL="0" lvl="0" indent="0" algn="l" rtl="0">
              <a:spcBef>
                <a:spcPts val="1200"/>
              </a:spcBef>
              <a:spcAft>
                <a:spcPts val="0"/>
              </a:spcAft>
              <a:buNone/>
            </a:pPr>
            <a:r>
              <a:rPr lang="en" sz="1100">
                <a:solidFill>
                  <a:srgbClr val="000000"/>
                </a:solidFill>
              </a:rPr>
              <a:t>[4] McMaster-Carr,“Fibrous Rope”,</a:t>
            </a:r>
            <a:r>
              <a:rPr lang="en" sz="1100" i="1">
                <a:solidFill>
                  <a:srgbClr val="000000"/>
                </a:solidFill>
              </a:rPr>
              <a:t>McMaster-Carr</a:t>
            </a:r>
            <a:r>
              <a:rPr lang="en" sz="1100">
                <a:solidFill>
                  <a:srgbClr val="000000"/>
                </a:solidFill>
              </a:rPr>
              <a:t>,</a:t>
            </a:r>
            <a:r>
              <a:rPr lang="en" sz="1100" u="sng">
                <a:solidFill>
                  <a:srgbClr val="000000"/>
                </a:solidFill>
                <a:hlinkClick r:id="rId3">
                  <a:extLst>
                    <a:ext uri="{A12FA001-AC4F-418D-AE19-62706E023703}">
                      <ahyp:hlinkClr xmlns:ahyp="http://schemas.microsoft.com/office/drawing/2018/hyperlinkcolor" xmlns="" val="tx"/>
                    </a:ext>
                  </a:extLst>
                </a:hlinkClick>
              </a:rPr>
              <a:t>https://www.mcmaster.com/fibrous-rope/</a:t>
            </a:r>
            <a:endParaRPr sz="1100">
              <a:solidFill>
                <a:srgbClr val="000000"/>
              </a:solidFill>
            </a:endParaRPr>
          </a:p>
          <a:p>
            <a:pPr marL="0" lvl="0" indent="0" algn="l" rtl="0">
              <a:spcBef>
                <a:spcPts val="1200"/>
              </a:spcBef>
              <a:spcAft>
                <a:spcPts val="0"/>
              </a:spcAft>
              <a:buNone/>
            </a:pPr>
            <a:r>
              <a:rPr lang="en" sz="1100">
                <a:solidFill>
                  <a:srgbClr val="000000"/>
                </a:solidFill>
              </a:rPr>
              <a:t>[5] </a:t>
            </a:r>
            <a:r>
              <a:rPr lang="en" sz="1100" i="1">
                <a:solidFill>
                  <a:srgbClr val="000000"/>
                </a:solidFill>
              </a:rPr>
              <a:t>Densities of materials</a:t>
            </a:r>
            <a:r>
              <a:rPr lang="en" sz="1100">
                <a:solidFill>
                  <a:srgbClr val="000000"/>
                </a:solidFill>
              </a:rPr>
              <a:t>. Engineering ToolBox. (n.d.). Retrieved October 5, 2021, from https://www.engineeringtoolbox.com/density-materials-d_1652.html. </a:t>
            </a:r>
            <a:endParaRPr sz="1100">
              <a:solidFill>
                <a:srgbClr val="000000"/>
              </a:solidFill>
            </a:endParaRPr>
          </a:p>
          <a:p>
            <a:pPr marL="0" lvl="0" indent="0" algn="l" rtl="0">
              <a:spcBef>
                <a:spcPts val="1200"/>
              </a:spcBef>
              <a:spcAft>
                <a:spcPts val="0"/>
              </a:spcAft>
              <a:buNone/>
            </a:pPr>
            <a:r>
              <a:rPr lang="en" sz="1100">
                <a:solidFill>
                  <a:srgbClr val="000000"/>
                </a:solidFill>
              </a:rPr>
              <a:t>[6] Tleto. “Polyurethane Coefficient of Friction.” </a:t>
            </a:r>
            <a:r>
              <a:rPr lang="en" sz="1100" i="1">
                <a:solidFill>
                  <a:srgbClr val="000000"/>
                </a:solidFill>
              </a:rPr>
              <a:t>Gallagher Custom Polyurethane Molding</a:t>
            </a:r>
            <a:r>
              <a:rPr lang="en" sz="1100">
                <a:solidFill>
                  <a:srgbClr val="000000"/>
                </a:solidFill>
              </a:rPr>
              <a:t>, 29 Oct. 2020, https://gallaghercorp.com/polyurethane-coefficient-of-friction/. </a:t>
            </a:r>
            <a:endParaRPr sz="1100">
              <a:solidFill>
                <a:srgbClr val="000000"/>
              </a:solidFill>
            </a:endParaRPr>
          </a:p>
          <a:p>
            <a:pPr marL="0" lvl="0" indent="0" algn="l" rtl="0">
              <a:spcBef>
                <a:spcPts val="1200"/>
              </a:spcBef>
              <a:spcAft>
                <a:spcPts val="1200"/>
              </a:spcAft>
              <a:buNone/>
            </a:pPr>
            <a:r>
              <a:rPr lang="en" sz="1100">
                <a:solidFill>
                  <a:srgbClr val="000000"/>
                </a:solidFill>
              </a:rPr>
              <a:t>[7] NASA, “Human Integration Design Handbook (HIDH)”, NASA Special Publication SP-2010-3407-REV1, 2014.</a:t>
            </a:r>
            <a:endParaRPr sz="1100">
              <a:solidFill>
                <a:srgbClr val="000000"/>
              </a:solidFill>
            </a:endParaRPr>
          </a:p>
        </p:txBody>
      </p:sp>
      <p:sp>
        <p:nvSpPr>
          <p:cNvPr id="1654" name="Google Shape;1654;p11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106</a:t>
            </a:fld>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658"/>
        <p:cNvGrpSpPr/>
        <p:nvPr/>
      </p:nvGrpSpPr>
      <p:grpSpPr>
        <a:xfrm>
          <a:off x="0" y="0"/>
          <a:ext cx="0" cy="0"/>
          <a:chOff x="0" y="0"/>
          <a:chExt cx="0" cy="0"/>
        </a:xfrm>
      </p:grpSpPr>
      <p:sp>
        <p:nvSpPr>
          <p:cNvPr id="1659" name="Google Shape;1659;p119"/>
          <p:cNvSpPr txBox="1">
            <a:spLocks noGrp="1"/>
          </p:cNvSpPr>
          <p:nvPr>
            <p:ph type="title"/>
          </p:nvPr>
        </p:nvSpPr>
        <p:spPr>
          <a:xfrm>
            <a:off x="727650" y="445200"/>
            <a:ext cx="7688700" cy="7434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Presentation References</a:t>
            </a:r>
            <a:endParaRPr sz="2400"/>
          </a:p>
        </p:txBody>
      </p:sp>
      <p:sp>
        <p:nvSpPr>
          <p:cNvPr id="1660" name="Google Shape;1660;p119"/>
          <p:cNvSpPr txBox="1">
            <a:spLocks noGrp="1"/>
          </p:cNvSpPr>
          <p:nvPr>
            <p:ph type="body" idx="1"/>
          </p:nvPr>
        </p:nvSpPr>
        <p:spPr>
          <a:xfrm>
            <a:off x="701350" y="1408425"/>
            <a:ext cx="7688700" cy="34524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None/>
            </a:pPr>
            <a:r>
              <a:rPr lang="en" sz="1100">
                <a:solidFill>
                  <a:srgbClr val="000000"/>
                </a:solidFill>
              </a:rPr>
              <a:t>[8] “Friction and Friction Coefficients.” </a:t>
            </a:r>
            <a:r>
              <a:rPr lang="en" sz="1100" i="1">
                <a:solidFill>
                  <a:srgbClr val="000000"/>
                </a:solidFill>
              </a:rPr>
              <a:t>Engineering ToolBox</a:t>
            </a:r>
            <a:r>
              <a:rPr lang="en" sz="1100">
                <a:solidFill>
                  <a:srgbClr val="000000"/>
                </a:solidFill>
              </a:rPr>
              <a:t>, https://www.engineeringtoolbox.com/friction-coefficients-d_778.html. </a:t>
            </a:r>
            <a:endParaRPr sz="1100">
              <a:solidFill>
                <a:srgbClr val="000000"/>
              </a:solidFill>
            </a:endParaRPr>
          </a:p>
          <a:p>
            <a:pPr marL="0" lvl="0" indent="0" algn="l" rtl="0">
              <a:spcBef>
                <a:spcPts val="1200"/>
              </a:spcBef>
              <a:spcAft>
                <a:spcPts val="0"/>
              </a:spcAft>
              <a:buNone/>
            </a:pPr>
            <a:r>
              <a:rPr lang="en" sz="1100">
                <a:solidFill>
                  <a:srgbClr val="000000"/>
                </a:solidFill>
              </a:rPr>
              <a:t>[9] “Measuring Stepper Motor holding torque” </a:t>
            </a:r>
            <a:r>
              <a:rPr lang="en" sz="1100" u="sng">
                <a:solidFill>
                  <a:srgbClr val="000000"/>
                </a:solidFill>
                <a:hlinkClick r:id="rId3">
                  <a:extLst>
                    <a:ext uri="{A12FA001-AC4F-418D-AE19-62706E023703}">
                      <ahyp:hlinkClr xmlns:ahyp="http://schemas.microsoft.com/office/drawing/2018/hyperlinkcolor" xmlns="" val="tx"/>
                    </a:ext>
                  </a:extLst>
                </a:hlinkClick>
              </a:rPr>
              <a:t>https://www.applied-motion.com/news/2015/10/dynamic-torque-step-motor-sizing</a:t>
            </a:r>
            <a:endParaRPr sz="1100">
              <a:solidFill>
                <a:srgbClr val="000000"/>
              </a:solidFill>
            </a:endParaRPr>
          </a:p>
          <a:p>
            <a:pPr marL="0" lvl="0" indent="0" algn="l" rtl="0">
              <a:spcBef>
                <a:spcPts val="1200"/>
              </a:spcBef>
              <a:spcAft>
                <a:spcPts val="1200"/>
              </a:spcAft>
              <a:buNone/>
            </a:pPr>
            <a:r>
              <a:rPr lang="en" sz="1100">
                <a:solidFill>
                  <a:srgbClr val="000000"/>
                </a:solidFill>
              </a:rPr>
              <a:t>[10] Fryar CD, Carroll MD, Gu Q, Afful J, Ogden CL. “Anthropometric reference data for children and adults: United States, 2015–2018.” National Center for Health Statistics. Vital Health Stat 3(46). 2021.</a:t>
            </a:r>
            <a:endParaRPr sz="1100">
              <a:solidFill>
                <a:srgbClr val="000000"/>
              </a:solidFill>
            </a:endParaRPr>
          </a:p>
        </p:txBody>
      </p:sp>
      <p:sp>
        <p:nvSpPr>
          <p:cNvPr id="1661" name="Google Shape;1661;p11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107</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3"/>
          <p:cNvSpPr/>
          <p:nvPr/>
        </p:nvSpPr>
        <p:spPr>
          <a:xfrm>
            <a:off x="12250" y="1265050"/>
            <a:ext cx="5707800" cy="2398200"/>
          </a:xfrm>
          <a:prstGeom prst="rect">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3"/>
          <p:cNvSpPr/>
          <p:nvPr/>
        </p:nvSpPr>
        <p:spPr>
          <a:xfrm>
            <a:off x="4983625" y="2343150"/>
            <a:ext cx="736500" cy="7140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3"/>
          <p:cNvSpPr/>
          <p:nvPr/>
        </p:nvSpPr>
        <p:spPr>
          <a:xfrm>
            <a:off x="12250" y="2293975"/>
            <a:ext cx="736500" cy="7140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3"/>
          <p:cNvSpPr/>
          <p:nvPr/>
        </p:nvSpPr>
        <p:spPr>
          <a:xfrm>
            <a:off x="2014275" y="1380925"/>
            <a:ext cx="1684500" cy="22119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3"/>
          <p:cNvSpPr/>
          <p:nvPr/>
        </p:nvSpPr>
        <p:spPr>
          <a:xfrm>
            <a:off x="3698750" y="2931650"/>
            <a:ext cx="907800" cy="661200"/>
          </a:xfrm>
          <a:prstGeom prst="rect">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3"/>
          <p:cNvSpPr/>
          <p:nvPr/>
        </p:nvSpPr>
        <p:spPr>
          <a:xfrm>
            <a:off x="1106475" y="2931650"/>
            <a:ext cx="907800" cy="661200"/>
          </a:xfrm>
          <a:prstGeom prst="rect">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5" name="Google Shape;285;p2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200" y="1278975"/>
            <a:ext cx="5762198" cy="2398299"/>
          </a:xfrm>
          <a:prstGeom prst="rect">
            <a:avLst/>
          </a:prstGeom>
          <a:noFill/>
          <a:ln>
            <a:noFill/>
          </a:ln>
        </p:spPr>
      </p:pic>
      <p:sp>
        <p:nvSpPr>
          <p:cNvPr id="286" name="Google Shape;286;p2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Top-Level Overview</a:t>
            </a:r>
            <a:endParaRPr/>
          </a:p>
        </p:txBody>
      </p:sp>
      <p:sp>
        <p:nvSpPr>
          <p:cNvPr id="287" name="Google Shape;287;p2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pic>
        <p:nvPicPr>
          <p:cNvPr id="288" name="Google Shape;288;p2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06150" y="3712000"/>
            <a:ext cx="5008301" cy="1507650"/>
          </a:xfrm>
          <a:prstGeom prst="rect">
            <a:avLst/>
          </a:prstGeom>
          <a:noFill/>
          <a:ln>
            <a:noFill/>
          </a:ln>
        </p:spPr>
      </p:pic>
      <p:pic>
        <p:nvPicPr>
          <p:cNvPr id="289" name="Google Shape;289;p2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391525" y="2860101"/>
            <a:ext cx="3752477" cy="2283350"/>
          </a:xfrm>
          <a:prstGeom prst="rect">
            <a:avLst/>
          </a:prstGeom>
          <a:noFill/>
          <a:ln>
            <a:noFill/>
          </a:ln>
        </p:spPr>
      </p:pic>
      <p:graphicFrame>
        <p:nvGraphicFramePr>
          <p:cNvPr id="290" name="Google Shape;290;p23"/>
          <p:cNvGraphicFramePr/>
          <p:nvPr/>
        </p:nvGraphicFramePr>
        <p:xfrm>
          <a:off x="5906225" y="797725"/>
          <a:ext cx="3182150" cy="1280100"/>
        </p:xfrm>
        <a:graphic>
          <a:graphicData uri="http://schemas.openxmlformats.org/drawingml/2006/table">
            <a:tbl>
              <a:tblPr>
                <a:noFill/>
                <a:tableStyleId>{B79318FC-2241-4081-8B0D-53B08EFF9403}</a:tableStyleId>
              </a:tblPr>
              <a:tblGrid>
                <a:gridCol w="1591075">
                  <a:extLst>
                    <a:ext uri="{9D8B030D-6E8A-4147-A177-3AD203B41FA5}">
                      <a16:colId xmlns:a16="http://schemas.microsoft.com/office/drawing/2014/main" val="20000"/>
                    </a:ext>
                  </a:extLst>
                </a:gridCol>
                <a:gridCol w="1591075">
                  <a:extLst>
                    <a:ext uri="{9D8B030D-6E8A-4147-A177-3AD203B41FA5}">
                      <a16:colId xmlns:a16="http://schemas.microsoft.com/office/drawing/2014/main" val="20001"/>
                    </a:ext>
                  </a:extLst>
                </a:gridCol>
              </a:tblGrid>
              <a:tr h="379200">
                <a:tc>
                  <a:txBody>
                    <a:bodyPr/>
                    <a:lstStyle/>
                    <a:p>
                      <a:pPr marL="0" lvl="0" indent="0" algn="ctr" rtl="0">
                        <a:spcBef>
                          <a:spcPts val="0"/>
                        </a:spcBef>
                        <a:spcAft>
                          <a:spcPts val="0"/>
                        </a:spcAft>
                        <a:buNone/>
                      </a:pPr>
                      <a:r>
                        <a:rPr lang="en" sz="1300" b="1">
                          <a:latin typeface="Lato"/>
                          <a:ea typeface="Lato"/>
                          <a:cs typeface="Lato"/>
                          <a:sym typeface="Lato"/>
                        </a:rPr>
                        <a:t>System Mass (lb)</a:t>
                      </a:r>
                      <a:endParaRPr sz="1300" b="1">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solidFill>
                      <a:srgbClr val="BFB4B4">
                        <a:alpha val="36610"/>
                      </a:srgbClr>
                    </a:solidFill>
                  </a:tcPr>
                </a:tc>
                <a:tc>
                  <a:txBody>
                    <a:bodyPr/>
                    <a:lstStyle/>
                    <a:p>
                      <a:pPr marL="0" lvl="0" indent="0" algn="ctr" rtl="0">
                        <a:spcBef>
                          <a:spcPts val="0"/>
                        </a:spcBef>
                        <a:spcAft>
                          <a:spcPts val="0"/>
                        </a:spcAft>
                        <a:buNone/>
                      </a:pPr>
                      <a:r>
                        <a:rPr lang="en" sz="1300" b="1">
                          <a:latin typeface="Lato"/>
                          <a:ea typeface="Lato"/>
                          <a:cs typeface="Lato"/>
                          <a:sym typeface="Lato"/>
                        </a:rPr>
                        <a:t>System Power (W)</a:t>
                      </a:r>
                      <a:endParaRPr sz="1300" b="1">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solidFill>
                      <a:srgbClr val="BFB4B4">
                        <a:alpha val="36610"/>
                      </a:srgbClr>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100">
                          <a:latin typeface="Lato"/>
                          <a:ea typeface="Lato"/>
                          <a:cs typeface="Lato"/>
                          <a:sym typeface="Lato"/>
                        </a:rPr>
                        <a:t>~293 (Unloaded)</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~172.93</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sz="1100">
                          <a:latin typeface="Lato"/>
                          <a:ea typeface="Lato"/>
                          <a:cs typeface="Lato"/>
                          <a:sym typeface="Lato"/>
                        </a:rPr>
                        <a:t>~716 (Loaded for 300lb Subject)</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0" lvl="0" indent="0" algn="ctr" rtl="0">
                        <a:spcBef>
                          <a:spcPts val="0"/>
                        </a:spcBef>
                        <a:spcAft>
                          <a:spcPts val="0"/>
                        </a:spcAft>
                        <a:buNone/>
                      </a:pP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91" name="Google Shape;291;p23"/>
          <p:cNvSpPr/>
          <p:nvPr/>
        </p:nvSpPr>
        <p:spPr>
          <a:xfrm>
            <a:off x="6031250" y="2262850"/>
            <a:ext cx="251100" cy="244500"/>
          </a:xfrm>
          <a:prstGeom prst="ellipse">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3"/>
          <p:cNvSpPr/>
          <p:nvPr/>
        </p:nvSpPr>
        <p:spPr>
          <a:xfrm>
            <a:off x="6031250" y="2770775"/>
            <a:ext cx="251100" cy="244500"/>
          </a:xfrm>
          <a:prstGeom prst="ellipse">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3"/>
          <p:cNvSpPr/>
          <p:nvPr/>
        </p:nvSpPr>
        <p:spPr>
          <a:xfrm>
            <a:off x="7646325" y="2262850"/>
            <a:ext cx="251100" cy="244500"/>
          </a:xfrm>
          <a:prstGeom prst="ellipse">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3"/>
          <p:cNvSpPr/>
          <p:nvPr/>
        </p:nvSpPr>
        <p:spPr>
          <a:xfrm>
            <a:off x="7646325" y="2770775"/>
            <a:ext cx="251100" cy="244500"/>
          </a:xfrm>
          <a:prstGeom prst="ellipse">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3"/>
          <p:cNvSpPr txBox="1"/>
          <p:nvPr/>
        </p:nvSpPr>
        <p:spPr>
          <a:xfrm>
            <a:off x="6282350" y="2208100"/>
            <a:ext cx="1364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Lato"/>
                <a:ea typeface="Lato"/>
                <a:cs typeface="Lato"/>
                <a:sym typeface="Lato"/>
              </a:rPr>
              <a:t>Test Environment</a:t>
            </a:r>
            <a:endParaRPr sz="1100">
              <a:latin typeface="Lato"/>
              <a:ea typeface="Lato"/>
              <a:cs typeface="Lato"/>
              <a:sym typeface="Lato"/>
            </a:endParaRPr>
          </a:p>
        </p:txBody>
      </p:sp>
      <p:sp>
        <p:nvSpPr>
          <p:cNvPr id="296" name="Google Shape;296;p23"/>
          <p:cNvSpPr txBox="1"/>
          <p:nvPr/>
        </p:nvSpPr>
        <p:spPr>
          <a:xfrm>
            <a:off x="6282350" y="2631425"/>
            <a:ext cx="14007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Lato"/>
                <a:ea typeface="Lato"/>
                <a:cs typeface="Lato"/>
                <a:sym typeface="Lato"/>
              </a:rPr>
              <a:t>Sliding Load Attachment</a:t>
            </a:r>
            <a:endParaRPr sz="1100">
              <a:latin typeface="Lato"/>
              <a:ea typeface="Lato"/>
              <a:cs typeface="Lato"/>
              <a:sym typeface="Lato"/>
            </a:endParaRPr>
          </a:p>
        </p:txBody>
      </p:sp>
      <p:sp>
        <p:nvSpPr>
          <p:cNvPr id="297" name="Google Shape;297;p23"/>
          <p:cNvSpPr txBox="1"/>
          <p:nvPr/>
        </p:nvSpPr>
        <p:spPr>
          <a:xfrm>
            <a:off x="7897425" y="2123500"/>
            <a:ext cx="12465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Lato"/>
                <a:ea typeface="Lato"/>
                <a:cs typeface="Lato"/>
                <a:sym typeface="Lato"/>
              </a:rPr>
              <a:t>Loading Mechanism</a:t>
            </a:r>
            <a:endParaRPr sz="1100">
              <a:latin typeface="Lato"/>
              <a:ea typeface="Lato"/>
              <a:cs typeface="Lato"/>
              <a:sym typeface="Lato"/>
            </a:endParaRPr>
          </a:p>
        </p:txBody>
      </p:sp>
      <p:sp>
        <p:nvSpPr>
          <p:cNvPr id="298" name="Google Shape;298;p23"/>
          <p:cNvSpPr txBox="1"/>
          <p:nvPr/>
        </p:nvSpPr>
        <p:spPr>
          <a:xfrm>
            <a:off x="7897425" y="2631425"/>
            <a:ext cx="12465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Lato"/>
                <a:ea typeface="Lato"/>
                <a:cs typeface="Lato"/>
                <a:sym typeface="Lato"/>
              </a:rPr>
              <a:t>Safety/Human Factors</a:t>
            </a:r>
            <a:endParaRPr sz="1100">
              <a:latin typeface="Lato"/>
              <a:ea typeface="Lato"/>
              <a:cs typeface="Lato"/>
              <a:sym typeface="Lato"/>
            </a:endParaRPr>
          </a:p>
        </p:txBody>
      </p:sp>
      <p:sp>
        <p:nvSpPr>
          <p:cNvPr id="299" name="Google Shape;299;p23"/>
          <p:cNvSpPr txBox="1"/>
          <p:nvPr/>
        </p:nvSpPr>
        <p:spPr>
          <a:xfrm>
            <a:off x="12250" y="1278975"/>
            <a:ext cx="12039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latin typeface="Lato"/>
                <a:ea typeface="Lato"/>
                <a:cs typeface="Lato"/>
                <a:sym typeface="Lato"/>
              </a:rPr>
              <a:t>Top View</a:t>
            </a:r>
            <a:endParaRPr sz="1300" b="1">
              <a:latin typeface="Lato"/>
              <a:ea typeface="Lato"/>
              <a:cs typeface="Lato"/>
              <a:sym typeface="Lato"/>
            </a:endParaRPr>
          </a:p>
        </p:txBody>
      </p:sp>
      <p:sp>
        <p:nvSpPr>
          <p:cNvPr id="300" name="Google Shape;300;p23"/>
          <p:cNvSpPr txBox="1"/>
          <p:nvPr/>
        </p:nvSpPr>
        <p:spPr>
          <a:xfrm>
            <a:off x="971425" y="3905875"/>
            <a:ext cx="1017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latin typeface="Lato"/>
                <a:ea typeface="Lato"/>
                <a:cs typeface="Lato"/>
                <a:sym typeface="Lato"/>
              </a:rPr>
              <a:t>Front View</a:t>
            </a:r>
            <a:endParaRPr sz="1300" b="1">
              <a:latin typeface="Lato"/>
              <a:ea typeface="Lato"/>
              <a:cs typeface="Lato"/>
              <a:sym typeface="Lato"/>
            </a:endParaRPr>
          </a:p>
        </p:txBody>
      </p:sp>
      <p:sp>
        <p:nvSpPr>
          <p:cNvPr id="301" name="Google Shape;301;p23"/>
          <p:cNvSpPr txBox="1"/>
          <p:nvPr/>
        </p:nvSpPr>
        <p:spPr>
          <a:xfrm>
            <a:off x="5954000" y="4573875"/>
            <a:ext cx="11523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latin typeface="Lato"/>
                <a:ea typeface="Lato"/>
                <a:cs typeface="Lato"/>
                <a:sym typeface="Lato"/>
              </a:rPr>
              <a:t>Iso View</a:t>
            </a:r>
            <a:endParaRPr sz="1300" b="1">
              <a:latin typeface="Lato"/>
              <a:ea typeface="Lato"/>
              <a:cs typeface="Lato"/>
              <a:sym typeface="Lato"/>
            </a:endParaRPr>
          </a:p>
        </p:txBody>
      </p:sp>
      <p:cxnSp>
        <p:nvCxnSpPr>
          <p:cNvPr id="302" name="Google Shape;302;p23"/>
          <p:cNvCxnSpPr/>
          <p:nvPr/>
        </p:nvCxnSpPr>
        <p:spPr>
          <a:xfrm rot="10800000" flipH="1">
            <a:off x="25150" y="3612150"/>
            <a:ext cx="5695800" cy="19200"/>
          </a:xfrm>
          <a:prstGeom prst="straightConnector1">
            <a:avLst/>
          </a:prstGeom>
          <a:noFill/>
          <a:ln w="19050" cap="flat" cmpd="sng">
            <a:solidFill>
              <a:schemeClr val="dk2"/>
            </a:solidFill>
            <a:prstDash val="solid"/>
            <a:round/>
            <a:headEnd type="none" w="med" len="med"/>
            <a:tailEnd type="none" w="med" len="med"/>
          </a:ln>
        </p:spPr>
      </p:cxnSp>
      <p:sp>
        <p:nvSpPr>
          <p:cNvPr id="303" name="Google Shape;303;p23"/>
          <p:cNvSpPr txBox="1"/>
          <p:nvPr/>
        </p:nvSpPr>
        <p:spPr>
          <a:xfrm>
            <a:off x="2529475" y="3587275"/>
            <a:ext cx="6744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221.75”</a:t>
            </a:r>
            <a:endParaRPr sz="1100">
              <a:latin typeface="Lato"/>
              <a:ea typeface="Lato"/>
              <a:cs typeface="Lato"/>
              <a:sym typeface="Lato"/>
            </a:endParaRPr>
          </a:p>
        </p:txBody>
      </p:sp>
      <p:cxnSp>
        <p:nvCxnSpPr>
          <p:cNvPr id="304" name="Google Shape;304;p23"/>
          <p:cNvCxnSpPr/>
          <p:nvPr/>
        </p:nvCxnSpPr>
        <p:spPr>
          <a:xfrm>
            <a:off x="5720875" y="1268300"/>
            <a:ext cx="0" cy="2305200"/>
          </a:xfrm>
          <a:prstGeom prst="straightConnector1">
            <a:avLst/>
          </a:prstGeom>
          <a:noFill/>
          <a:ln w="19050" cap="flat" cmpd="sng">
            <a:solidFill>
              <a:schemeClr val="dk2"/>
            </a:solidFill>
            <a:prstDash val="solid"/>
            <a:round/>
            <a:headEnd type="none" w="med" len="med"/>
            <a:tailEnd type="none" w="med" len="med"/>
          </a:ln>
        </p:spPr>
      </p:cxnSp>
      <p:sp>
        <p:nvSpPr>
          <p:cNvPr id="305" name="Google Shape;305;p23"/>
          <p:cNvSpPr txBox="1"/>
          <p:nvPr/>
        </p:nvSpPr>
        <p:spPr>
          <a:xfrm>
            <a:off x="5720050" y="2473975"/>
            <a:ext cx="6744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83.875”</a:t>
            </a:r>
            <a:endParaRPr sz="1100">
              <a:latin typeface="Lato"/>
              <a:ea typeface="Lato"/>
              <a:cs typeface="Lato"/>
              <a:sym typeface="Lato"/>
            </a:endParaRPr>
          </a:p>
        </p:txBody>
      </p:sp>
      <p:cxnSp>
        <p:nvCxnSpPr>
          <p:cNvPr id="306" name="Google Shape;306;p23"/>
          <p:cNvCxnSpPr/>
          <p:nvPr/>
        </p:nvCxnSpPr>
        <p:spPr>
          <a:xfrm>
            <a:off x="5357525" y="3745575"/>
            <a:ext cx="0" cy="1314900"/>
          </a:xfrm>
          <a:prstGeom prst="straightConnector1">
            <a:avLst/>
          </a:prstGeom>
          <a:noFill/>
          <a:ln w="19050" cap="flat" cmpd="sng">
            <a:solidFill>
              <a:schemeClr val="dk2"/>
            </a:solidFill>
            <a:prstDash val="solid"/>
            <a:round/>
            <a:headEnd type="none" w="med" len="med"/>
            <a:tailEnd type="none" w="med" len="med"/>
          </a:ln>
        </p:spPr>
      </p:cxnSp>
      <p:sp>
        <p:nvSpPr>
          <p:cNvPr id="307" name="Google Shape;307;p23"/>
          <p:cNvSpPr txBox="1"/>
          <p:nvPr/>
        </p:nvSpPr>
        <p:spPr>
          <a:xfrm>
            <a:off x="5357525" y="4288825"/>
            <a:ext cx="5487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61.5”</a:t>
            </a:r>
            <a:endParaRPr sz="1100">
              <a:latin typeface="Lato"/>
              <a:ea typeface="Lato"/>
              <a:cs typeface="Lato"/>
              <a:sym typeface="Lato"/>
            </a:endParaRPr>
          </a:p>
        </p:txBody>
      </p:sp>
      <p:cxnSp>
        <p:nvCxnSpPr>
          <p:cNvPr id="308" name="Google Shape;308;p23"/>
          <p:cNvCxnSpPr/>
          <p:nvPr/>
        </p:nvCxnSpPr>
        <p:spPr>
          <a:xfrm>
            <a:off x="2233650" y="1607200"/>
            <a:ext cx="0" cy="1015800"/>
          </a:xfrm>
          <a:prstGeom prst="straightConnector1">
            <a:avLst/>
          </a:prstGeom>
          <a:noFill/>
          <a:ln w="19050" cap="flat" cmpd="sng">
            <a:solidFill>
              <a:schemeClr val="dk2"/>
            </a:solidFill>
            <a:prstDash val="solid"/>
            <a:round/>
            <a:headEnd type="none" w="med" len="med"/>
            <a:tailEnd type="none" w="med" len="med"/>
          </a:ln>
        </p:spPr>
      </p:cxnSp>
      <p:cxnSp>
        <p:nvCxnSpPr>
          <p:cNvPr id="309" name="Google Shape;309;p23"/>
          <p:cNvCxnSpPr/>
          <p:nvPr/>
        </p:nvCxnSpPr>
        <p:spPr>
          <a:xfrm>
            <a:off x="3529050" y="1607200"/>
            <a:ext cx="0" cy="1015800"/>
          </a:xfrm>
          <a:prstGeom prst="straightConnector1">
            <a:avLst/>
          </a:prstGeom>
          <a:noFill/>
          <a:ln w="19050" cap="flat" cmpd="sng">
            <a:solidFill>
              <a:schemeClr val="dk2"/>
            </a:solidFill>
            <a:prstDash val="solid"/>
            <a:round/>
            <a:headEnd type="none" w="med" len="med"/>
            <a:tailEnd type="none" w="med" len="med"/>
          </a:ln>
        </p:spPr>
      </p:cxnSp>
      <p:sp>
        <p:nvSpPr>
          <p:cNvPr id="310" name="Google Shape;310;p23"/>
          <p:cNvSpPr/>
          <p:nvPr/>
        </p:nvSpPr>
        <p:spPr>
          <a:xfrm>
            <a:off x="2221825" y="4711900"/>
            <a:ext cx="107400" cy="381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3"/>
          <p:cNvSpPr/>
          <p:nvPr/>
        </p:nvSpPr>
        <p:spPr>
          <a:xfrm>
            <a:off x="3288625" y="4711900"/>
            <a:ext cx="107400" cy="381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303"/>
                                        </p:tgtEl>
                                      </p:cBhvr>
                                    </p:animEffect>
                                    <p:set>
                                      <p:cBhvr>
                                        <p:cTn id="7" dur="1" fill="hold">
                                          <p:stCondLst>
                                            <p:cond delay="1000"/>
                                          </p:stCondLst>
                                        </p:cTn>
                                        <p:tgtEl>
                                          <p:spTgt spid="30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304"/>
                                        </p:tgtEl>
                                      </p:cBhvr>
                                    </p:animEffect>
                                    <p:set>
                                      <p:cBhvr>
                                        <p:cTn id="10" dur="1" fill="hold">
                                          <p:stCondLst>
                                            <p:cond delay="1000"/>
                                          </p:stCondLst>
                                        </p:cTn>
                                        <p:tgtEl>
                                          <p:spTgt spid="30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305"/>
                                        </p:tgtEl>
                                      </p:cBhvr>
                                    </p:animEffect>
                                    <p:set>
                                      <p:cBhvr>
                                        <p:cTn id="13" dur="1" fill="hold">
                                          <p:stCondLst>
                                            <p:cond delay="1000"/>
                                          </p:stCondLst>
                                        </p:cTn>
                                        <p:tgtEl>
                                          <p:spTgt spid="305"/>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302"/>
                                        </p:tgtEl>
                                      </p:cBhvr>
                                    </p:animEffect>
                                    <p:set>
                                      <p:cBhvr>
                                        <p:cTn id="16" dur="1" fill="hold">
                                          <p:stCondLst>
                                            <p:cond delay="1000"/>
                                          </p:stCondLst>
                                        </p:cTn>
                                        <p:tgtEl>
                                          <p:spTgt spid="302"/>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291"/>
                                        </p:tgtEl>
                                        <p:attrNameLst>
                                          <p:attrName>style.visibility</p:attrName>
                                        </p:attrNameLst>
                                      </p:cBhvr>
                                      <p:to>
                                        <p:strVal val="visible"/>
                                      </p:to>
                                    </p:set>
                                    <p:animEffect transition="in" filter="fade">
                                      <p:cBhvr>
                                        <p:cTn id="19" dur="1000"/>
                                        <p:tgtEl>
                                          <p:spTgt spid="291"/>
                                        </p:tgtEl>
                                      </p:cBhvr>
                                    </p:animEffect>
                                  </p:childTnLst>
                                </p:cTn>
                              </p:par>
                              <p:par>
                                <p:cTn id="20" presetID="10" presetClass="entr" presetSubtype="0" fill="hold" nodeType="withEffect">
                                  <p:stCondLst>
                                    <p:cond delay="0"/>
                                  </p:stCondLst>
                                  <p:childTnLst>
                                    <p:set>
                                      <p:cBhvr>
                                        <p:cTn id="21" dur="1" fill="hold">
                                          <p:stCondLst>
                                            <p:cond delay="0"/>
                                          </p:stCondLst>
                                        </p:cTn>
                                        <p:tgtEl>
                                          <p:spTgt spid="295"/>
                                        </p:tgtEl>
                                        <p:attrNameLst>
                                          <p:attrName>style.visibility</p:attrName>
                                        </p:attrNameLst>
                                      </p:cBhvr>
                                      <p:to>
                                        <p:strVal val="visible"/>
                                      </p:to>
                                    </p:set>
                                    <p:animEffect transition="in" filter="fade">
                                      <p:cBhvr>
                                        <p:cTn id="22" dur="1000"/>
                                        <p:tgtEl>
                                          <p:spTgt spid="295"/>
                                        </p:tgtEl>
                                      </p:cBhvr>
                                    </p:animEffect>
                                  </p:childTnLst>
                                </p:cTn>
                              </p:par>
                              <p:par>
                                <p:cTn id="23" presetID="10" presetClass="entr" presetSubtype="0" fill="hold" nodeType="withEffect">
                                  <p:stCondLst>
                                    <p:cond delay="0"/>
                                  </p:stCondLst>
                                  <p:childTnLst>
                                    <p:set>
                                      <p:cBhvr>
                                        <p:cTn id="24" dur="1" fill="hold">
                                          <p:stCondLst>
                                            <p:cond delay="0"/>
                                          </p:stCondLst>
                                        </p:cTn>
                                        <p:tgtEl>
                                          <p:spTgt spid="282"/>
                                        </p:tgtEl>
                                        <p:attrNameLst>
                                          <p:attrName>style.visibility</p:attrName>
                                        </p:attrNameLst>
                                      </p:cBhvr>
                                      <p:to>
                                        <p:strVal val="visible"/>
                                      </p:to>
                                    </p:set>
                                    <p:animEffect transition="in" filter="fade">
                                      <p:cBhvr>
                                        <p:cTn id="25" dur="1000"/>
                                        <p:tgtEl>
                                          <p:spTgt spid="28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83"/>
                                        </p:tgtEl>
                                        <p:attrNameLst>
                                          <p:attrName>style.visibility</p:attrName>
                                        </p:attrNameLst>
                                      </p:cBhvr>
                                      <p:to>
                                        <p:strVal val="visible"/>
                                      </p:to>
                                    </p:set>
                                    <p:animEffect transition="in" filter="fade">
                                      <p:cBhvr>
                                        <p:cTn id="30" dur="1000"/>
                                        <p:tgtEl>
                                          <p:spTgt spid="283"/>
                                        </p:tgtEl>
                                      </p:cBhvr>
                                    </p:animEffect>
                                  </p:childTnLst>
                                </p:cTn>
                              </p:par>
                              <p:par>
                                <p:cTn id="31" presetID="10" presetClass="entr" presetSubtype="0" fill="hold" nodeType="withEffect">
                                  <p:stCondLst>
                                    <p:cond delay="0"/>
                                  </p:stCondLst>
                                  <p:childTnLst>
                                    <p:set>
                                      <p:cBhvr>
                                        <p:cTn id="32" dur="1" fill="hold">
                                          <p:stCondLst>
                                            <p:cond delay="0"/>
                                          </p:stCondLst>
                                        </p:cTn>
                                        <p:tgtEl>
                                          <p:spTgt spid="292"/>
                                        </p:tgtEl>
                                        <p:attrNameLst>
                                          <p:attrName>style.visibility</p:attrName>
                                        </p:attrNameLst>
                                      </p:cBhvr>
                                      <p:to>
                                        <p:strVal val="visible"/>
                                      </p:to>
                                    </p:set>
                                    <p:animEffect transition="in" filter="fade">
                                      <p:cBhvr>
                                        <p:cTn id="33" dur="1000"/>
                                        <p:tgtEl>
                                          <p:spTgt spid="292"/>
                                        </p:tgtEl>
                                      </p:cBhvr>
                                    </p:animEffect>
                                  </p:childTnLst>
                                </p:cTn>
                              </p:par>
                              <p:par>
                                <p:cTn id="34" presetID="10" presetClass="entr" presetSubtype="0" fill="hold" nodeType="withEffect">
                                  <p:stCondLst>
                                    <p:cond delay="0"/>
                                  </p:stCondLst>
                                  <p:childTnLst>
                                    <p:set>
                                      <p:cBhvr>
                                        <p:cTn id="35" dur="1" fill="hold">
                                          <p:stCondLst>
                                            <p:cond delay="0"/>
                                          </p:stCondLst>
                                        </p:cTn>
                                        <p:tgtEl>
                                          <p:spTgt spid="296"/>
                                        </p:tgtEl>
                                        <p:attrNameLst>
                                          <p:attrName>style.visibility</p:attrName>
                                        </p:attrNameLst>
                                      </p:cBhvr>
                                      <p:to>
                                        <p:strVal val="visible"/>
                                      </p:to>
                                    </p:set>
                                    <p:animEffect transition="in" filter="fade">
                                      <p:cBhvr>
                                        <p:cTn id="36" dur="1000"/>
                                        <p:tgtEl>
                                          <p:spTgt spid="296"/>
                                        </p:tgtEl>
                                      </p:cBhvr>
                                    </p:animEffect>
                                  </p:childTnLst>
                                </p:cTn>
                              </p:par>
                              <p:par>
                                <p:cTn id="37" presetID="10" presetClass="entr" presetSubtype="0" fill="hold" nodeType="withEffect">
                                  <p:stCondLst>
                                    <p:cond delay="0"/>
                                  </p:stCondLst>
                                  <p:childTnLst>
                                    <p:set>
                                      <p:cBhvr>
                                        <p:cTn id="38" dur="1" fill="hold">
                                          <p:stCondLst>
                                            <p:cond delay="0"/>
                                          </p:stCondLst>
                                        </p:cTn>
                                        <p:tgtEl>
                                          <p:spTgt spid="284"/>
                                        </p:tgtEl>
                                        <p:attrNameLst>
                                          <p:attrName>style.visibility</p:attrName>
                                        </p:attrNameLst>
                                      </p:cBhvr>
                                      <p:to>
                                        <p:strVal val="visible"/>
                                      </p:to>
                                    </p:set>
                                    <p:animEffect transition="in" filter="fade">
                                      <p:cBhvr>
                                        <p:cTn id="39" dur="1000"/>
                                        <p:tgtEl>
                                          <p:spTgt spid="28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80"/>
                                        </p:tgtEl>
                                        <p:attrNameLst>
                                          <p:attrName>style.visibility</p:attrName>
                                        </p:attrNameLst>
                                      </p:cBhvr>
                                      <p:to>
                                        <p:strVal val="visible"/>
                                      </p:to>
                                    </p:set>
                                    <p:animEffect transition="in" filter="fade">
                                      <p:cBhvr>
                                        <p:cTn id="44" dur="1000"/>
                                        <p:tgtEl>
                                          <p:spTgt spid="280"/>
                                        </p:tgtEl>
                                      </p:cBhvr>
                                    </p:animEffect>
                                  </p:childTnLst>
                                </p:cTn>
                              </p:par>
                              <p:par>
                                <p:cTn id="45" presetID="10" presetClass="entr" presetSubtype="0" fill="hold" nodeType="withEffect">
                                  <p:stCondLst>
                                    <p:cond delay="0"/>
                                  </p:stCondLst>
                                  <p:childTnLst>
                                    <p:set>
                                      <p:cBhvr>
                                        <p:cTn id="46" dur="1" fill="hold">
                                          <p:stCondLst>
                                            <p:cond delay="0"/>
                                          </p:stCondLst>
                                        </p:cTn>
                                        <p:tgtEl>
                                          <p:spTgt spid="293"/>
                                        </p:tgtEl>
                                        <p:attrNameLst>
                                          <p:attrName>style.visibility</p:attrName>
                                        </p:attrNameLst>
                                      </p:cBhvr>
                                      <p:to>
                                        <p:strVal val="visible"/>
                                      </p:to>
                                    </p:set>
                                    <p:animEffect transition="in" filter="fade">
                                      <p:cBhvr>
                                        <p:cTn id="47" dur="1000"/>
                                        <p:tgtEl>
                                          <p:spTgt spid="293"/>
                                        </p:tgtEl>
                                      </p:cBhvr>
                                    </p:animEffect>
                                  </p:childTnLst>
                                </p:cTn>
                              </p:par>
                              <p:par>
                                <p:cTn id="48" presetID="10" presetClass="entr" presetSubtype="0" fill="hold" nodeType="withEffect">
                                  <p:stCondLst>
                                    <p:cond delay="0"/>
                                  </p:stCondLst>
                                  <p:childTnLst>
                                    <p:set>
                                      <p:cBhvr>
                                        <p:cTn id="49" dur="1" fill="hold">
                                          <p:stCondLst>
                                            <p:cond delay="0"/>
                                          </p:stCondLst>
                                        </p:cTn>
                                        <p:tgtEl>
                                          <p:spTgt spid="297"/>
                                        </p:tgtEl>
                                        <p:attrNameLst>
                                          <p:attrName>style.visibility</p:attrName>
                                        </p:attrNameLst>
                                      </p:cBhvr>
                                      <p:to>
                                        <p:strVal val="visible"/>
                                      </p:to>
                                    </p:set>
                                    <p:animEffect transition="in" filter="fade">
                                      <p:cBhvr>
                                        <p:cTn id="50" dur="1000"/>
                                        <p:tgtEl>
                                          <p:spTgt spid="297"/>
                                        </p:tgtEl>
                                      </p:cBhvr>
                                    </p:animEffect>
                                  </p:childTnLst>
                                </p:cTn>
                              </p:par>
                              <p:par>
                                <p:cTn id="51" presetID="10" presetClass="entr" presetSubtype="0" fill="hold" nodeType="withEffect">
                                  <p:stCondLst>
                                    <p:cond delay="0"/>
                                  </p:stCondLst>
                                  <p:childTnLst>
                                    <p:set>
                                      <p:cBhvr>
                                        <p:cTn id="52" dur="1" fill="hold">
                                          <p:stCondLst>
                                            <p:cond delay="0"/>
                                          </p:stCondLst>
                                        </p:cTn>
                                        <p:tgtEl>
                                          <p:spTgt spid="281"/>
                                        </p:tgtEl>
                                        <p:attrNameLst>
                                          <p:attrName>style.visibility</p:attrName>
                                        </p:attrNameLst>
                                      </p:cBhvr>
                                      <p:to>
                                        <p:strVal val="visible"/>
                                      </p:to>
                                    </p:set>
                                    <p:animEffect transition="in" filter="fade">
                                      <p:cBhvr>
                                        <p:cTn id="53" dur="1000"/>
                                        <p:tgtEl>
                                          <p:spTgt spid="28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96"/>
                                        </p:tgtEl>
                                        <p:attrNameLst>
                                          <p:attrName>style.visibility</p:attrName>
                                        </p:attrNameLst>
                                      </p:cBhvr>
                                      <p:to>
                                        <p:strVal val="visible"/>
                                      </p:to>
                                    </p:set>
                                    <p:animEffect transition="in" filter="fade">
                                      <p:cBhvr>
                                        <p:cTn id="58" dur="1000"/>
                                        <p:tgtEl>
                                          <p:spTgt spid="296"/>
                                        </p:tgtEl>
                                      </p:cBhvr>
                                    </p:animEffect>
                                  </p:childTnLst>
                                </p:cTn>
                              </p:par>
                              <p:par>
                                <p:cTn id="59" presetID="10" presetClass="entr" presetSubtype="0" fill="hold" nodeType="withEffect">
                                  <p:stCondLst>
                                    <p:cond delay="0"/>
                                  </p:stCondLst>
                                  <p:childTnLst>
                                    <p:set>
                                      <p:cBhvr>
                                        <p:cTn id="60" dur="1" fill="hold">
                                          <p:stCondLst>
                                            <p:cond delay="0"/>
                                          </p:stCondLst>
                                        </p:cTn>
                                        <p:tgtEl>
                                          <p:spTgt spid="298"/>
                                        </p:tgtEl>
                                        <p:attrNameLst>
                                          <p:attrName>style.visibility</p:attrName>
                                        </p:attrNameLst>
                                      </p:cBhvr>
                                      <p:to>
                                        <p:strVal val="visible"/>
                                      </p:to>
                                    </p:set>
                                    <p:animEffect transition="in" filter="fade">
                                      <p:cBhvr>
                                        <p:cTn id="61" dur="1000"/>
                                        <p:tgtEl>
                                          <p:spTgt spid="298"/>
                                        </p:tgtEl>
                                      </p:cBhvr>
                                    </p:animEffect>
                                  </p:childTnLst>
                                </p:cTn>
                              </p:par>
                              <p:par>
                                <p:cTn id="62" presetID="10" presetClass="entr" presetSubtype="0" fill="hold" nodeType="withEffect">
                                  <p:stCondLst>
                                    <p:cond delay="0"/>
                                  </p:stCondLst>
                                  <p:childTnLst>
                                    <p:set>
                                      <p:cBhvr>
                                        <p:cTn id="63" dur="1" fill="hold">
                                          <p:stCondLst>
                                            <p:cond delay="0"/>
                                          </p:stCondLst>
                                        </p:cTn>
                                        <p:tgtEl>
                                          <p:spTgt spid="279"/>
                                        </p:tgtEl>
                                        <p:attrNameLst>
                                          <p:attrName>style.visibility</p:attrName>
                                        </p:attrNameLst>
                                      </p:cBhvr>
                                      <p:to>
                                        <p:strVal val="visible"/>
                                      </p:to>
                                    </p:set>
                                    <p:animEffect transition="in" filter="fade">
                                      <p:cBhvr>
                                        <p:cTn id="64" dur="1000"/>
                                        <p:tgtEl>
                                          <p:spTgt spid="279"/>
                                        </p:tgtEl>
                                      </p:cBhvr>
                                    </p:animEffect>
                                  </p:childTnLst>
                                </p:cTn>
                              </p:par>
                              <p:par>
                                <p:cTn id="65" presetID="10" presetClass="entr" presetSubtype="0" fill="hold" nodeType="withEffect">
                                  <p:stCondLst>
                                    <p:cond delay="0"/>
                                  </p:stCondLst>
                                  <p:childTnLst>
                                    <p:set>
                                      <p:cBhvr>
                                        <p:cTn id="66" dur="1" fill="hold">
                                          <p:stCondLst>
                                            <p:cond delay="0"/>
                                          </p:stCondLst>
                                        </p:cTn>
                                        <p:tgtEl>
                                          <p:spTgt spid="294"/>
                                        </p:tgtEl>
                                        <p:attrNameLst>
                                          <p:attrName>style.visibility</p:attrName>
                                        </p:attrNameLst>
                                      </p:cBhvr>
                                      <p:to>
                                        <p:strVal val="visible"/>
                                      </p:to>
                                    </p:set>
                                    <p:animEffect transition="in" filter="fade">
                                      <p:cBhvr>
                                        <p:cTn id="67" dur="1000"/>
                                        <p:tgtEl>
                                          <p:spTgt spid="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2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Subsystem Breakdown</a:t>
            </a:r>
            <a:endParaRPr/>
          </a:p>
        </p:txBody>
      </p:sp>
      <p:sp>
        <p:nvSpPr>
          <p:cNvPr id="317" name="Google Shape;317;p2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graphicFrame>
        <p:nvGraphicFramePr>
          <p:cNvPr id="318" name="Google Shape;318;p24"/>
          <p:cNvGraphicFramePr/>
          <p:nvPr/>
        </p:nvGraphicFramePr>
        <p:xfrm>
          <a:off x="122800" y="1550625"/>
          <a:ext cx="4934350" cy="3306900"/>
        </p:xfrm>
        <a:graphic>
          <a:graphicData uri="http://schemas.openxmlformats.org/drawingml/2006/table">
            <a:tbl>
              <a:tblPr>
                <a:noFill/>
                <a:tableStyleId>{B79318FC-2241-4081-8B0D-53B08EFF9403}</a:tableStyleId>
              </a:tblPr>
              <a:tblGrid>
                <a:gridCol w="1664225">
                  <a:extLst>
                    <a:ext uri="{9D8B030D-6E8A-4147-A177-3AD203B41FA5}">
                      <a16:colId xmlns:a16="http://schemas.microsoft.com/office/drawing/2014/main" val="20000"/>
                    </a:ext>
                  </a:extLst>
                </a:gridCol>
                <a:gridCol w="3270125">
                  <a:extLst>
                    <a:ext uri="{9D8B030D-6E8A-4147-A177-3AD203B41FA5}">
                      <a16:colId xmlns:a16="http://schemas.microsoft.com/office/drawing/2014/main" val="20001"/>
                    </a:ext>
                  </a:extLst>
                </a:gridCol>
              </a:tblGrid>
              <a:tr h="0">
                <a:tc>
                  <a:txBody>
                    <a:bodyPr/>
                    <a:lstStyle/>
                    <a:p>
                      <a:pPr marL="0" lvl="0" indent="0" algn="ctr" rtl="0">
                        <a:spcBef>
                          <a:spcPts val="0"/>
                        </a:spcBef>
                        <a:spcAft>
                          <a:spcPts val="0"/>
                        </a:spcAft>
                        <a:buNone/>
                      </a:pPr>
                      <a:r>
                        <a:rPr lang="en" sz="1300" b="1">
                          <a:latin typeface="Lato"/>
                          <a:ea typeface="Lato"/>
                          <a:cs typeface="Lato"/>
                          <a:sym typeface="Lato"/>
                        </a:rPr>
                        <a:t>Subsystem</a:t>
                      </a:r>
                      <a:endParaRPr sz="1300" b="1">
                        <a:latin typeface="Lato"/>
                        <a:ea typeface="Lato"/>
                        <a:cs typeface="Lato"/>
                        <a:sym typeface="Lato"/>
                      </a:endParaRPr>
                    </a:p>
                  </a:txBody>
                  <a:tcPr marL="91425" marR="91425" marT="91425" marB="91425" anchor="ctr">
                    <a:lnL w="9525" cap="flat" cmpd="sng">
                      <a:solidFill>
                        <a:srgbClr val="333333"/>
                      </a:solidFill>
                      <a:prstDash val="solid"/>
                      <a:round/>
                      <a:headEnd type="none" w="sm" len="sm"/>
                      <a:tailEnd type="none" w="sm" len="sm"/>
                    </a:lnL>
                    <a:lnR w="9525" cap="flat" cmpd="sng">
                      <a:solidFill>
                        <a:srgbClr val="333333"/>
                      </a:solidFill>
                      <a:prstDash val="solid"/>
                      <a:round/>
                      <a:headEnd type="none" w="sm" len="sm"/>
                      <a:tailEnd type="none" w="sm" len="sm"/>
                    </a:lnR>
                    <a:lnT w="9525" cap="flat" cmpd="sng">
                      <a:solidFill>
                        <a:srgbClr val="333333"/>
                      </a:solidFill>
                      <a:prstDash val="solid"/>
                      <a:round/>
                      <a:headEnd type="none" w="sm" len="sm"/>
                      <a:tailEnd type="none" w="sm" len="sm"/>
                    </a:lnT>
                    <a:lnB w="9525" cap="flat" cmpd="sng">
                      <a:solidFill>
                        <a:srgbClr val="333333"/>
                      </a:solidFill>
                      <a:prstDash val="solid"/>
                      <a:round/>
                      <a:headEnd type="none" w="sm" len="sm"/>
                      <a:tailEnd type="none" w="sm" len="sm"/>
                    </a:lnB>
                    <a:solidFill>
                      <a:srgbClr val="BFB4B4">
                        <a:alpha val="36610"/>
                      </a:srgbClr>
                    </a:solidFill>
                  </a:tcPr>
                </a:tc>
                <a:tc>
                  <a:txBody>
                    <a:bodyPr/>
                    <a:lstStyle/>
                    <a:p>
                      <a:pPr marL="0" lvl="0" indent="0" algn="ctr" rtl="0">
                        <a:spcBef>
                          <a:spcPts val="0"/>
                        </a:spcBef>
                        <a:spcAft>
                          <a:spcPts val="0"/>
                        </a:spcAft>
                        <a:buNone/>
                      </a:pPr>
                      <a:r>
                        <a:rPr lang="en" sz="1300" b="1">
                          <a:latin typeface="Lato"/>
                          <a:ea typeface="Lato"/>
                          <a:cs typeface="Lato"/>
                          <a:sym typeface="Lato"/>
                        </a:rPr>
                        <a:t>Role</a:t>
                      </a:r>
                      <a:endParaRPr sz="1300" b="1">
                        <a:latin typeface="Lato"/>
                        <a:ea typeface="Lato"/>
                        <a:cs typeface="Lato"/>
                        <a:sym typeface="Lato"/>
                      </a:endParaRPr>
                    </a:p>
                  </a:txBody>
                  <a:tcPr marL="91425" marR="91425" marT="91425" marB="91425" anchor="ctr">
                    <a:lnL w="9525" cap="flat" cmpd="sng">
                      <a:solidFill>
                        <a:srgbClr val="333333"/>
                      </a:solidFill>
                      <a:prstDash val="solid"/>
                      <a:round/>
                      <a:headEnd type="none" w="sm" len="sm"/>
                      <a:tailEnd type="none" w="sm" len="sm"/>
                    </a:lnL>
                    <a:lnR w="9525" cap="flat" cmpd="sng">
                      <a:solidFill>
                        <a:srgbClr val="333333"/>
                      </a:solidFill>
                      <a:prstDash val="solid"/>
                      <a:round/>
                      <a:headEnd type="none" w="sm" len="sm"/>
                      <a:tailEnd type="none" w="sm" len="sm"/>
                    </a:lnR>
                    <a:lnT w="9525" cap="flat" cmpd="sng">
                      <a:solidFill>
                        <a:srgbClr val="333333"/>
                      </a:solidFill>
                      <a:prstDash val="solid"/>
                      <a:round/>
                      <a:headEnd type="none" w="sm" len="sm"/>
                      <a:tailEnd type="none" w="sm" len="sm"/>
                    </a:lnT>
                    <a:lnB w="9525" cap="flat" cmpd="sng">
                      <a:solidFill>
                        <a:srgbClr val="333333"/>
                      </a:solidFill>
                      <a:prstDash val="solid"/>
                      <a:round/>
                      <a:headEnd type="none" w="sm" len="sm"/>
                      <a:tailEnd type="none" w="sm" len="sm"/>
                    </a:lnB>
                    <a:solidFill>
                      <a:srgbClr val="BFB4B4">
                        <a:alpha val="36610"/>
                      </a:srgbClr>
                    </a:solidFill>
                  </a:tcPr>
                </a:tc>
                <a:extLst>
                  <a:ext uri="{0D108BD9-81ED-4DB2-BD59-A6C34878D82A}">
                    <a16:rowId xmlns:a16="http://schemas.microsoft.com/office/drawing/2014/main" val="10000"/>
                  </a:ext>
                </a:extLst>
              </a:tr>
              <a:tr h="239400">
                <a:tc>
                  <a:txBody>
                    <a:bodyPr/>
                    <a:lstStyle/>
                    <a:p>
                      <a:pPr marL="0" lvl="0" indent="0" algn="ctr" rtl="0">
                        <a:spcBef>
                          <a:spcPts val="0"/>
                        </a:spcBef>
                        <a:spcAft>
                          <a:spcPts val="0"/>
                        </a:spcAft>
                        <a:buNone/>
                      </a:pPr>
                      <a:r>
                        <a:rPr lang="en" sz="1100">
                          <a:latin typeface="Lato"/>
                          <a:ea typeface="Lato"/>
                          <a:cs typeface="Lato"/>
                          <a:sym typeface="Lato"/>
                        </a:rPr>
                        <a:t>Test Environment</a:t>
                      </a:r>
                      <a:endParaRPr sz="1100">
                        <a:latin typeface="Lato"/>
                        <a:ea typeface="Lato"/>
                        <a:cs typeface="Lato"/>
                        <a:sym typeface="Lato"/>
                      </a:endParaRPr>
                    </a:p>
                  </a:txBody>
                  <a:tcPr marL="91425" marR="91425" marT="91425" marB="91425" anchor="ctr">
                    <a:lnL w="9525" cap="flat" cmpd="sng">
                      <a:solidFill>
                        <a:srgbClr val="333333"/>
                      </a:solidFill>
                      <a:prstDash val="solid"/>
                      <a:round/>
                      <a:headEnd type="none" w="sm" len="sm"/>
                      <a:tailEnd type="none" w="sm" len="sm"/>
                    </a:lnL>
                    <a:lnR w="9525" cap="flat" cmpd="sng">
                      <a:solidFill>
                        <a:srgbClr val="333333"/>
                      </a:solidFill>
                      <a:prstDash val="solid"/>
                      <a:round/>
                      <a:headEnd type="none" w="sm" len="sm"/>
                      <a:tailEnd type="none" w="sm" len="sm"/>
                    </a:lnR>
                    <a:lnT w="9525" cap="flat" cmpd="sng">
                      <a:solidFill>
                        <a:srgbClr val="333333"/>
                      </a:solidFill>
                      <a:prstDash val="solid"/>
                      <a:round/>
                      <a:headEnd type="none" w="sm" len="sm"/>
                      <a:tailEnd type="none" w="sm" len="sm"/>
                    </a:lnT>
                    <a:lnB w="9525" cap="flat" cmpd="sng">
                      <a:solidFill>
                        <a:srgbClr val="333333"/>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Lato"/>
                          <a:ea typeface="Lato"/>
                          <a:cs typeface="Lato"/>
                          <a:sym typeface="Lato"/>
                        </a:rPr>
                        <a:t>To ensure force of gravity due to the Earth is offloaded from the subject and that friction and drag is minimized in testing</a:t>
                      </a:r>
                      <a:endParaRPr sz="1100">
                        <a:latin typeface="Lato"/>
                        <a:ea typeface="Lato"/>
                        <a:cs typeface="Lato"/>
                        <a:sym typeface="Lato"/>
                      </a:endParaRPr>
                    </a:p>
                  </a:txBody>
                  <a:tcPr marL="91425" marR="91425" marT="91425" marB="91425">
                    <a:lnL w="9525" cap="flat" cmpd="sng">
                      <a:solidFill>
                        <a:srgbClr val="333333"/>
                      </a:solidFill>
                      <a:prstDash val="solid"/>
                      <a:round/>
                      <a:headEnd type="none" w="sm" len="sm"/>
                      <a:tailEnd type="none" w="sm" len="sm"/>
                    </a:lnL>
                    <a:lnR w="9525" cap="flat" cmpd="sng">
                      <a:solidFill>
                        <a:srgbClr val="333333"/>
                      </a:solidFill>
                      <a:prstDash val="solid"/>
                      <a:round/>
                      <a:headEnd type="none" w="sm" len="sm"/>
                      <a:tailEnd type="none" w="sm" len="sm"/>
                    </a:lnR>
                    <a:lnT w="9525" cap="flat" cmpd="sng">
                      <a:solidFill>
                        <a:srgbClr val="333333"/>
                      </a:solidFill>
                      <a:prstDash val="solid"/>
                      <a:round/>
                      <a:headEnd type="none" w="sm" len="sm"/>
                      <a:tailEnd type="none" w="sm" len="sm"/>
                    </a:lnT>
                    <a:lnB w="9525" cap="flat" cmpd="sng">
                      <a:solidFill>
                        <a:srgbClr val="333333"/>
                      </a:solidFill>
                      <a:prstDash val="solid"/>
                      <a:round/>
                      <a:headEnd type="none" w="sm" len="sm"/>
                      <a:tailEnd type="none" w="sm" len="sm"/>
                    </a:lnB>
                  </a:tcPr>
                </a:tc>
                <a:extLst>
                  <a:ext uri="{0D108BD9-81ED-4DB2-BD59-A6C34878D82A}">
                    <a16:rowId xmlns:a16="http://schemas.microsoft.com/office/drawing/2014/main" val="10001"/>
                  </a:ext>
                </a:extLst>
              </a:tr>
              <a:tr h="239400">
                <a:tc>
                  <a:txBody>
                    <a:bodyPr/>
                    <a:lstStyle/>
                    <a:p>
                      <a:pPr marL="0" lvl="0" indent="0" algn="ctr" rtl="0">
                        <a:spcBef>
                          <a:spcPts val="0"/>
                        </a:spcBef>
                        <a:spcAft>
                          <a:spcPts val="0"/>
                        </a:spcAft>
                        <a:buNone/>
                      </a:pPr>
                      <a:r>
                        <a:rPr lang="en" sz="1100">
                          <a:latin typeface="Lato"/>
                          <a:ea typeface="Lato"/>
                          <a:cs typeface="Lato"/>
                          <a:sym typeface="Lato"/>
                        </a:rPr>
                        <a:t>Safety and Human Factors</a:t>
                      </a:r>
                      <a:endParaRPr sz="1100">
                        <a:latin typeface="Lato"/>
                        <a:ea typeface="Lato"/>
                        <a:cs typeface="Lato"/>
                        <a:sym typeface="Lato"/>
                      </a:endParaRPr>
                    </a:p>
                  </a:txBody>
                  <a:tcPr marL="91425" marR="91425" marT="91425" marB="91425" anchor="ctr">
                    <a:lnL w="9525" cap="flat" cmpd="sng">
                      <a:solidFill>
                        <a:srgbClr val="333333"/>
                      </a:solidFill>
                      <a:prstDash val="solid"/>
                      <a:round/>
                      <a:headEnd type="none" w="sm" len="sm"/>
                      <a:tailEnd type="none" w="sm" len="sm"/>
                    </a:lnL>
                    <a:lnR w="9525" cap="flat" cmpd="sng">
                      <a:solidFill>
                        <a:srgbClr val="333333"/>
                      </a:solidFill>
                      <a:prstDash val="solid"/>
                      <a:round/>
                      <a:headEnd type="none" w="sm" len="sm"/>
                      <a:tailEnd type="none" w="sm" len="sm"/>
                    </a:lnR>
                    <a:lnT w="9525" cap="flat" cmpd="sng">
                      <a:solidFill>
                        <a:srgbClr val="333333"/>
                      </a:solidFill>
                      <a:prstDash val="solid"/>
                      <a:round/>
                      <a:headEnd type="none" w="sm" len="sm"/>
                      <a:tailEnd type="none" w="sm" len="sm"/>
                    </a:lnT>
                    <a:lnB w="9525" cap="flat" cmpd="sng">
                      <a:solidFill>
                        <a:srgbClr val="333333"/>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2"/>
                          </a:solidFill>
                          <a:latin typeface="Lato"/>
                          <a:ea typeface="Lato"/>
                          <a:cs typeface="Lato"/>
                          <a:sym typeface="Lato"/>
                        </a:rPr>
                        <a:t>To ensure the human subject is able to interact with the device with minimal risk and optimal effectiveness</a:t>
                      </a:r>
                      <a:endParaRPr sz="1100">
                        <a:solidFill>
                          <a:schemeClr val="dk2"/>
                        </a:solidFill>
                        <a:latin typeface="Lato"/>
                        <a:ea typeface="Lato"/>
                        <a:cs typeface="Lato"/>
                        <a:sym typeface="Lato"/>
                      </a:endParaRPr>
                    </a:p>
                  </a:txBody>
                  <a:tcPr marL="91425" marR="91425" marT="91425" marB="91425">
                    <a:lnL w="9525" cap="flat" cmpd="sng">
                      <a:solidFill>
                        <a:srgbClr val="333333"/>
                      </a:solidFill>
                      <a:prstDash val="solid"/>
                      <a:round/>
                      <a:headEnd type="none" w="sm" len="sm"/>
                      <a:tailEnd type="none" w="sm" len="sm"/>
                    </a:lnL>
                    <a:lnR w="9525" cap="flat" cmpd="sng">
                      <a:solidFill>
                        <a:srgbClr val="333333"/>
                      </a:solidFill>
                      <a:prstDash val="solid"/>
                      <a:round/>
                      <a:headEnd type="none" w="sm" len="sm"/>
                      <a:tailEnd type="none" w="sm" len="sm"/>
                    </a:lnR>
                    <a:lnT w="9525" cap="flat" cmpd="sng">
                      <a:solidFill>
                        <a:srgbClr val="333333"/>
                      </a:solidFill>
                      <a:prstDash val="solid"/>
                      <a:round/>
                      <a:headEnd type="none" w="sm" len="sm"/>
                      <a:tailEnd type="none" w="sm" len="sm"/>
                    </a:lnT>
                    <a:lnB w="9525" cap="flat" cmpd="sng">
                      <a:solidFill>
                        <a:srgbClr val="333333"/>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lvl="0" indent="0" algn="ctr" rtl="0">
                        <a:spcBef>
                          <a:spcPts val="0"/>
                        </a:spcBef>
                        <a:spcAft>
                          <a:spcPts val="0"/>
                        </a:spcAft>
                        <a:buNone/>
                      </a:pPr>
                      <a:r>
                        <a:rPr lang="en" sz="1100">
                          <a:latin typeface="Lato"/>
                          <a:ea typeface="Lato"/>
                          <a:cs typeface="Lato"/>
                          <a:sym typeface="Lato"/>
                        </a:rPr>
                        <a:t>Loading Mechanism</a:t>
                      </a:r>
                      <a:endParaRPr sz="1100">
                        <a:latin typeface="Lato"/>
                        <a:ea typeface="Lato"/>
                        <a:cs typeface="Lato"/>
                        <a:sym typeface="Lato"/>
                      </a:endParaRPr>
                    </a:p>
                  </a:txBody>
                  <a:tcPr marL="91425" marR="91425" marT="91425" marB="91425" anchor="ctr">
                    <a:lnL w="9525" cap="flat" cmpd="sng">
                      <a:solidFill>
                        <a:srgbClr val="333333"/>
                      </a:solidFill>
                      <a:prstDash val="solid"/>
                      <a:round/>
                      <a:headEnd type="none" w="sm" len="sm"/>
                      <a:tailEnd type="none" w="sm" len="sm"/>
                    </a:lnL>
                    <a:lnR w="9525" cap="flat" cmpd="sng">
                      <a:solidFill>
                        <a:srgbClr val="333333"/>
                      </a:solidFill>
                      <a:prstDash val="solid"/>
                      <a:round/>
                      <a:headEnd type="none" w="sm" len="sm"/>
                      <a:tailEnd type="none" w="sm" len="sm"/>
                    </a:lnR>
                    <a:lnT w="9525" cap="flat" cmpd="sng">
                      <a:solidFill>
                        <a:srgbClr val="333333"/>
                      </a:solidFill>
                      <a:prstDash val="solid"/>
                      <a:round/>
                      <a:headEnd type="none" w="sm" len="sm"/>
                      <a:tailEnd type="none" w="sm" len="sm"/>
                    </a:lnT>
                    <a:lnB w="9525" cap="flat" cmpd="sng">
                      <a:solidFill>
                        <a:srgbClr val="333333"/>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Lato"/>
                          <a:ea typeface="Lato"/>
                          <a:cs typeface="Lato"/>
                          <a:sym typeface="Lato"/>
                        </a:rPr>
                        <a:t>To ensure proper loading with a force equivalent to gravity</a:t>
                      </a:r>
                      <a:endParaRPr sz="1100">
                        <a:latin typeface="Lato"/>
                        <a:ea typeface="Lato"/>
                        <a:cs typeface="Lato"/>
                        <a:sym typeface="Lato"/>
                      </a:endParaRPr>
                    </a:p>
                  </a:txBody>
                  <a:tcPr marL="91425" marR="91425" marT="91425" marB="91425">
                    <a:lnL w="9525" cap="flat" cmpd="sng">
                      <a:solidFill>
                        <a:srgbClr val="333333"/>
                      </a:solidFill>
                      <a:prstDash val="solid"/>
                      <a:round/>
                      <a:headEnd type="none" w="sm" len="sm"/>
                      <a:tailEnd type="none" w="sm" len="sm"/>
                    </a:lnL>
                    <a:lnR w="9525" cap="flat" cmpd="sng">
                      <a:solidFill>
                        <a:srgbClr val="333333"/>
                      </a:solidFill>
                      <a:prstDash val="solid"/>
                      <a:round/>
                      <a:headEnd type="none" w="sm" len="sm"/>
                      <a:tailEnd type="none" w="sm" len="sm"/>
                    </a:lnR>
                    <a:lnT w="9525" cap="flat" cmpd="sng">
                      <a:solidFill>
                        <a:srgbClr val="333333"/>
                      </a:solidFill>
                      <a:prstDash val="solid"/>
                      <a:round/>
                      <a:headEnd type="none" w="sm" len="sm"/>
                      <a:tailEnd type="none" w="sm" len="sm"/>
                    </a:lnT>
                    <a:lnB w="9525" cap="flat" cmpd="sng">
                      <a:solidFill>
                        <a:srgbClr val="333333"/>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ctr" rtl="0">
                        <a:spcBef>
                          <a:spcPts val="0"/>
                        </a:spcBef>
                        <a:spcAft>
                          <a:spcPts val="0"/>
                        </a:spcAft>
                        <a:buNone/>
                      </a:pPr>
                      <a:r>
                        <a:rPr lang="en" sz="1100">
                          <a:latin typeface="Lato"/>
                          <a:ea typeface="Lato"/>
                          <a:cs typeface="Lato"/>
                          <a:sym typeface="Lato"/>
                        </a:rPr>
                        <a:t>Sliding Load Attachment</a:t>
                      </a:r>
                      <a:endParaRPr sz="1100">
                        <a:latin typeface="Lato"/>
                        <a:ea typeface="Lato"/>
                        <a:cs typeface="Lato"/>
                        <a:sym typeface="Lato"/>
                      </a:endParaRPr>
                    </a:p>
                  </a:txBody>
                  <a:tcPr marL="91425" marR="91425" marT="91425" marB="91425" anchor="ctr">
                    <a:lnL w="9525" cap="flat" cmpd="sng">
                      <a:solidFill>
                        <a:srgbClr val="333333"/>
                      </a:solidFill>
                      <a:prstDash val="solid"/>
                      <a:round/>
                      <a:headEnd type="none" w="sm" len="sm"/>
                      <a:tailEnd type="none" w="sm" len="sm"/>
                    </a:lnL>
                    <a:lnR w="9525" cap="flat" cmpd="sng">
                      <a:solidFill>
                        <a:srgbClr val="333333"/>
                      </a:solidFill>
                      <a:prstDash val="solid"/>
                      <a:round/>
                      <a:headEnd type="none" w="sm" len="sm"/>
                      <a:tailEnd type="none" w="sm" len="sm"/>
                    </a:lnR>
                    <a:lnT w="9525" cap="flat" cmpd="sng">
                      <a:solidFill>
                        <a:srgbClr val="333333"/>
                      </a:solidFill>
                      <a:prstDash val="solid"/>
                      <a:round/>
                      <a:headEnd type="none" w="sm" len="sm"/>
                      <a:tailEnd type="none" w="sm" len="sm"/>
                    </a:lnT>
                    <a:lnB w="9525" cap="flat" cmpd="sng">
                      <a:solidFill>
                        <a:srgbClr val="333333"/>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Lato"/>
                          <a:ea typeface="Lato"/>
                          <a:cs typeface="Lato"/>
                          <a:sym typeface="Lato"/>
                        </a:rPr>
                        <a:t>To ensure the loading force remains normal to the support surface</a:t>
                      </a:r>
                      <a:endParaRPr sz="1100">
                        <a:latin typeface="Lato"/>
                        <a:ea typeface="Lato"/>
                        <a:cs typeface="Lato"/>
                        <a:sym typeface="Lato"/>
                      </a:endParaRPr>
                    </a:p>
                  </a:txBody>
                  <a:tcPr marL="91425" marR="91425" marT="91425" marB="91425">
                    <a:lnL w="9525" cap="flat" cmpd="sng">
                      <a:solidFill>
                        <a:srgbClr val="333333"/>
                      </a:solidFill>
                      <a:prstDash val="solid"/>
                      <a:round/>
                      <a:headEnd type="none" w="sm" len="sm"/>
                      <a:tailEnd type="none" w="sm" len="sm"/>
                    </a:lnL>
                    <a:lnR w="9525" cap="flat" cmpd="sng">
                      <a:solidFill>
                        <a:srgbClr val="333333"/>
                      </a:solidFill>
                      <a:prstDash val="solid"/>
                      <a:round/>
                      <a:headEnd type="none" w="sm" len="sm"/>
                      <a:tailEnd type="none" w="sm" len="sm"/>
                    </a:lnR>
                    <a:lnT w="9525" cap="flat" cmpd="sng">
                      <a:solidFill>
                        <a:srgbClr val="333333"/>
                      </a:solidFill>
                      <a:prstDash val="solid"/>
                      <a:round/>
                      <a:headEnd type="none" w="sm" len="sm"/>
                      <a:tailEnd type="none" w="sm" len="sm"/>
                    </a:lnT>
                    <a:lnB w="9525" cap="flat" cmpd="sng">
                      <a:solidFill>
                        <a:srgbClr val="333333"/>
                      </a:solidFill>
                      <a:prstDash val="solid"/>
                      <a:round/>
                      <a:headEnd type="none" w="sm" len="sm"/>
                      <a:tailEnd type="none" w="sm" len="sm"/>
                    </a:lnB>
                  </a:tcPr>
                </a:tc>
                <a:extLst>
                  <a:ext uri="{0D108BD9-81ED-4DB2-BD59-A6C34878D82A}">
                    <a16:rowId xmlns:a16="http://schemas.microsoft.com/office/drawing/2014/main" val="10004"/>
                  </a:ext>
                </a:extLst>
              </a:tr>
              <a:tr h="447600">
                <a:tc>
                  <a:txBody>
                    <a:bodyPr/>
                    <a:lstStyle/>
                    <a:p>
                      <a:pPr marL="0" lvl="0" indent="0" algn="ctr" rtl="0">
                        <a:spcBef>
                          <a:spcPts val="0"/>
                        </a:spcBef>
                        <a:spcAft>
                          <a:spcPts val="0"/>
                        </a:spcAft>
                        <a:buNone/>
                      </a:pPr>
                      <a:r>
                        <a:rPr lang="en" sz="1100">
                          <a:latin typeface="Lato"/>
                          <a:ea typeface="Lato"/>
                          <a:cs typeface="Lato"/>
                          <a:sym typeface="Lato"/>
                        </a:rPr>
                        <a:t>Sensors and Controls</a:t>
                      </a:r>
                      <a:endParaRPr sz="1100">
                        <a:latin typeface="Lato"/>
                        <a:ea typeface="Lato"/>
                        <a:cs typeface="Lato"/>
                        <a:sym typeface="Lato"/>
                      </a:endParaRPr>
                    </a:p>
                  </a:txBody>
                  <a:tcPr marL="91425" marR="91425" marT="91425" marB="91425" anchor="ctr">
                    <a:lnL w="9525" cap="flat" cmpd="sng">
                      <a:solidFill>
                        <a:srgbClr val="333333"/>
                      </a:solidFill>
                      <a:prstDash val="solid"/>
                      <a:round/>
                      <a:headEnd type="none" w="sm" len="sm"/>
                      <a:tailEnd type="none" w="sm" len="sm"/>
                    </a:lnL>
                    <a:lnR w="9525" cap="flat" cmpd="sng">
                      <a:solidFill>
                        <a:srgbClr val="333333"/>
                      </a:solidFill>
                      <a:prstDash val="solid"/>
                      <a:round/>
                      <a:headEnd type="none" w="sm" len="sm"/>
                      <a:tailEnd type="none" w="sm" len="sm"/>
                    </a:lnR>
                    <a:lnT w="9525" cap="flat" cmpd="sng">
                      <a:solidFill>
                        <a:srgbClr val="333333"/>
                      </a:solidFill>
                      <a:prstDash val="solid"/>
                      <a:round/>
                      <a:headEnd type="none" w="sm" len="sm"/>
                      <a:tailEnd type="none" w="sm" len="sm"/>
                    </a:lnT>
                    <a:lnB w="9525" cap="flat" cmpd="sng">
                      <a:solidFill>
                        <a:srgbClr val="333333"/>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Lato"/>
                          <a:ea typeface="Lato"/>
                          <a:cs typeface="Lato"/>
                          <a:sym typeface="Lato"/>
                        </a:rPr>
                        <a:t>To ensure the proper data is collected to verify the design and drive control laws. </a:t>
                      </a:r>
                      <a:endParaRPr sz="1100">
                        <a:latin typeface="Lato"/>
                        <a:ea typeface="Lato"/>
                        <a:cs typeface="Lato"/>
                        <a:sym typeface="Lato"/>
                      </a:endParaRPr>
                    </a:p>
                  </a:txBody>
                  <a:tcPr marL="91425" marR="91425" marT="91425" marB="91425">
                    <a:lnL w="9525" cap="flat" cmpd="sng">
                      <a:solidFill>
                        <a:srgbClr val="333333"/>
                      </a:solidFill>
                      <a:prstDash val="solid"/>
                      <a:round/>
                      <a:headEnd type="none" w="sm" len="sm"/>
                      <a:tailEnd type="none" w="sm" len="sm"/>
                    </a:lnL>
                    <a:lnR w="9525" cap="flat" cmpd="sng">
                      <a:solidFill>
                        <a:srgbClr val="333333"/>
                      </a:solidFill>
                      <a:prstDash val="solid"/>
                      <a:round/>
                      <a:headEnd type="none" w="sm" len="sm"/>
                      <a:tailEnd type="none" w="sm" len="sm"/>
                    </a:lnR>
                    <a:lnT w="9525" cap="flat" cmpd="sng">
                      <a:solidFill>
                        <a:srgbClr val="333333"/>
                      </a:solidFill>
                      <a:prstDash val="solid"/>
                      <a:round/>
                      <a:headEnd type="none" w="sm" len="sm"/>
                      <a:tailEnd type="none" w="sm" len="sm"/>
                    </a:lnT>
                    <a:lnB w="9525" cap="flat" cmpd="sng">
                      <a:solidFill>
                        <a:srgbClr val="333333"/>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319" name="Google Shape;319;p2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981950" y="1420925"/>
            <a:ext cx="4261950" cy="35662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2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Breakdown</a:t>
            </a:r>
            <a:endParaRPr/>
          </a:p>
        </p:txBody>
      </p:sp>
      <p:sp>
        <p:nvSpPr>
          <p:cNvPr id="325" name="Google Shape;325;p2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pic>
        <p:nvPicPr>
          <p:cNvPr id="326" name="Google Shape;326;p2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8738" y="1114925"/>
            <a:ext cx="7767077" cy="2329101"/>
          </a:xfrm>
          <a:prstGeom prst="rect">
            <a:avLst/>
          </a:prstGeom>
          <a:noFill/>
          <a:ln>
            <a:noFill/>
          </a:ln>
        </p:spPr>
      </p:pic>
      <p:sp>
        <p:nvSpPr>
          <p:cNvPr id="327" name="Google Shape;327;p25"/>
          <p:cNvSpPr txBox="1"/>
          <p:nvPr/>
        </p:nvSpPr>
        <p:spPr>
          <a:xfrm>
            <a:off x="3482075" y="1035250"/>
            <a:ext cx="22146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Support Surface</a:t>
            </a:r>
            <a:endParaRPr sz="1100">
              <a:latin typeface="Lato"/>
              <a:ea typeface="Lato"/>
              <a:cs typeface="Lato"/>
              <a:sym typeface="Lato"/>
            </a:endParaRPr>
          </a:p>
        </p:txBody>
      </p:sp>
      <p:cxnSp>
        <p:nvCxnSpPr>
          <p:cNvPr id="328" name="Google Shape;328;p25"/>
          <p:cNvCxnSpPr>
            <a:stCxn id="327" idx="2"/>
          </p:cNvCxnSpPr>
          <p:nvPr/>
        </p:nvCxnSpPr>
        <p:spPr>
          <a:xfrm>
            <a:off x="4589375" y="1389250"/>
            <a:ext cx="0" cy="328500"/>
          </a:xfrm>
          <a:prstGeom prst="straightConnector1">
            <a:avLst/>
          </a:prstGeom>
          <a:noFill/>
          <a:ln w="19050" cap="flat" cmpd="sng">
            <a:solidFill>
              <a:srgbClr val="FF0000"/>
            </a:solidFill>
            <a:prstDash val="solid"/>
            <a:round/>
            <a:headEnd type="none" w="med" len="med"/>
            <a:tailEnd type="triangle" w="med" len="med"/>
          </a:ln>
        </p:spPr>
      </p:cxnSp>
      <p:sp>
        <p:nvSpPr>
          <p:cNvPr id="329" name="Google Shape;329;p25"/>
          <p:cNvSpPr txBox="1"/>
          <p:nvPr/>
        </p:nvSpPr>
        <p:spPr>
          <a:xfrm>
            <a:off x="5078575" y="1872025"/>
            <a:ext cx="10557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chemeClr val="lt1"/>
                </a:solidFill>
                <a:latin typeface="Lato"/>
                <a:ea typeface="Lato"/>
                <a:cs typeface="Lato"/>
                <a:sym typeface="Lato"/>
              </a:rPr>
              <a:t>Diving Board</a:t>
            </a:r>
            <a:endParaRPr sz="1100">
              <a:solidFill>
                <a:schemeClr val="lt1"/>
              </a:solidFill>
              <a:latin typeface="Lato"/>
              <a:ea typeface="Lato"/>
              <a:cs typeface="Lato"/>
              <a:sym typeface="Lato"/>
            </a:endParaRPr>
          </a:p>
        </p:txBody>
      </p:sp>
      <p:cxnSp>
        <p:nvCxnSpPr>
          <p:cNvPr id="330" name="Google Shape;330;p25"/>
          <p:cNvCxnSpPr>
            <a:stCxn id="329" idx="2"/>
          </p:cNvCxnSpPr>
          <p:nvPr/>
        </p:nvCxnSpPr>
        <p:spPr>
          <a:xfrm flipH="1">
            <a:off x="5207425" y="2226025"/>
            <a:ext cx="399000" cy="463800"/>
          </a:xfrm>
          <a:prstGeom prst="straightConnector1">
            <a:avLst/>
          </a:prstGeom>
          <a:noFill/>
          <a:ln w="19050" cap="flat" cmpd="sng">
            <a:solidFill>
              <a:srgbClr val="FF0000"/>
            </a:solidFill>
            <a:prstDash val="solid"/>
            <a:round/>
            <a:headEnd type="none" w="med" len="med"/>
            <a:tailEnd type="triangle" w="med" len="med"/>
          </a:ln>
        </p:spPr>
      </p:cxnSp>
      <p:sp>
        <p:nvSpPr>
          <p:cNvPr id="331" name="Google Shape;331;p25"/>
          <p:cNvSpPr txBox="1"/>
          <p:nvPr/>
        </p:nvSpPr>
        <p:spPr>
          <a:xfrm>
            <a:off x="3858650" y="3294775"/>
            <a:ext cx="15642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Ball Bearing Castors</a:t>
            </a:r>
            <a:endParaRPr sz="1100">
              <a:latin typeface="Lato"/>
              <a:ea typeface="Lato"/>
              <a:cs typeface="Lato"/>
              <a:sym typeface="Lato"/>
            </a:endParaRPr>
          </a:p>
        </p:txBody>
      </p:sp>
      <p:cxnSp>
        <p:nvCxnSpPr>
          <p:cNvPr id="332" name="Google Shape;332;p25"/>
          <p:cNvCxnSpPr>
            <a:stCxn id="331" idx="0"/>
          </p:cNvCxnSpPr>
          <p:nvPr/>
        </p:nvCxnSpPr>
        <p:spPr>
          <a:xfrm rot="10800000" flipH="1">
            <a:off x="4640750" y="2874475"/>
            <a:ext cx="6300" cy="420300"/>
          </a:xfrm>
          <a:prstGeom prst="straightConnector1">
            <a:avLst/>
          </a:prstGeom>
          <a:noFill/>
          <a:ln w="19050" cap="flat" cmpd="sng">
            <a:solidFill>
              <a:srgbClr val="FF0000"/>
            </a:solidFill>
            <a:prstDash val="solid"/>
            <a:round/>
            <a:headEnd type="none" w="med" len="med"/>
            <a:tailEnd type="triangle" w="med" len="med"/>
          </a:ln>
        </p:spPr>
      </p:cxnSp>
      <p:pic>
        <p:nvPicPr>
          <p:cNvPr id="333" name="Google Shape;333;p2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983000" y="3814300"/>
            <a:ext cx="3178003" cy="1329199"/>
          </a:xfrm>
          <a:prstGeom prst="rect">
            <a:avLst/>
          </a:prstGeom>
          <a:noFill/>
          <a:ln>
            <a:noFill/>
          </a:ln>
        </p:spPr>
      </p:pic>
      <p:sp>
        <p:nvSpPr>
          <p:cNvPr id="334" name="Google Shape;334;p25"/>
          <p:cNvSpPr txBox="1"/>
          <p:nvPr/>
        </p:nvSpPr>
        <p:spPr>
          <a:xfrm>
            <a:off x="2072300" y="3782075"/>
            <a:ext cx="14355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Translation Table</a:t>
            </a:r>
            <a:endParaRPr sz="1100">
              <a:latin typeface="Lato"/>
              <a:ea typeface="Lato"/>
              <a:cs typeface="Lato"/>
              <a:sym typeface="Lato"/>
            </a:endParaRPr>
          </a:p>
        </p:txBody>
      </p:sp>
      <p:cxnSp>
        <p:nvCxnSpPr>
          <p:cNvPr id="335" name="Google Shape;335;p25"/>
          <p:cNvCxnSpPr>
            <a:stCxn id="334" idx="3"/>
          </p:cNvCxnSpPr>
          <p:nvPr/>
        </p:nvCxnSpPr>
        <p:spPr>
          <a:xfrm>
            <a:off x="3507800" y="3959075"/>
            <a:ext cx="708000" cy="254400"/>
          </a:xfrm>
          <a:prstGeom prst="straightConnector1">
            <a:avLst/>
          </a:prstGeom>
          <a:noFill/>
          <a:ln w="19050" cap="flat" cmpd="sng">
            <a:solidFill>
              <a:srgbClr val="FF0000"/>
            </a:solidFill>
            <a:prstDash val="solid"/>
            <a:round/>
            <a:headEnd type="none" w="med" len="med"/>
            <a:tailEnd type="triangle" w="med" len="med"/>
          </a:ln>
        </p:spPr>
      </p:cxnSp>
      <p:sp>
        <p:nvSpPr>
          <p:cNvPr id="336" name="Google Shape;336;p25"/>
          <p:cNvSpPr txBox="1"/>
          <p:nvPr/>
        </p:nvSpPr>
        <p:spPr>
          <a:xfrm>
            <a:off x="5130000" y="3959075"/>
            <a:ext cx="15258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Thrust Bearing</a:t>
            </a:r>
            <a:endParaRPr sz="1100">
              <a:latin typeface="Lato"/>
              <a:ea typeface="Lato"/>
              <a:cs typeface="Lato"/>
              <a:sym typeface="Lato"/>
            </a:endParaRPr>
          </a:p>
        </p:txBody>
      </p:sp>
      <p:cxnSp>
        <p:nvCxnSpPr>
          <p:cNvPr id="337" name="Google Shape;337;p25"/>
          <p:cNvCxnSpPr>
            <a:stCxn id="336" idx="2"/>
          </p:cNvCxnSpPr>
          <p:nvPr/>
        </p:nvCxnSpPr>
        <p:spPr>
          <a:xfrm flipH="1">
            <a:off x="4595700" y="4313075"/>
            <a:ext cx="1297200" cy="621300"/>
          </a:xfrm>
          <a:prstGeom prst="straightConnector1">
            <a:avLst/>
          </a:prstGeom>
          <a:noFill/>
          <a:ln w="19050" cap="flat" cmpd="sng">
            <a:solidFill>
              <a:srgbClr val="FF0000"/>
            </a:solidFill>
            <a:prstDash val="solid"/>
            <a:round/>
            <a:headEnd type="none" w="med" len="med"/>
            <a:tailEnd type="triangle" w="med" len="med"/>
          </a:ln>
        </p:spPr>
      </p:cxnSp>
      <p:cxnSp>
        <p:nvCxnSpPr>
          <p:cNvPr id="338" name="Google Shape;338;p25"/>
          <p:cNvCxnSpPr>
            <a:stCxn id="339" idx="2"/>
          </p:cNvCxnSpPr>
          <p:nvPr/>
        </p:nvCxnSpPr>
        <p:spPr>
          <a:xfrm flipH="1">
            <a:off x="4010075" y="1850875"/>
            <a:ext cx="632400" cy="695100"/>
          </a:xfrm>
          <a:prstGeom prst="straightConnector1">
            <a:avLst/>
          </a:prstGeom>
          <a:noFill/>
          <a:ln w="19050" cap="flat" cmpd="sng">
            <a:solidFill>
              <a:srgbClr val="FF0000"/>
            </a:solidFill>
            <a:prstDash val="solid"/>
            <a:round/>
            <a:headEnd type="none" w="med" len="med"/>
            <a:tailEnd type="triangle" w="med" len="med"/>
          </a:ln>
        </p:spPr>
      </p:cxnSp>
      <p:cxnSp>
        <p:nvCxnSpPr>
          <p:cNvPr id="340" name="Google Shape;340;p25"/>
          <p:cNvCxnSpPr>
            <a:stCxn id="339" idx="2"/>
          </p:cNvCxnSpPr>
          <p:nvPr/>
        </p:nvCxnSpPr>
        <p:spPr>
          <a:xfrm>
            <a:off x="4642475" y="1850875"/>
            <a:ext cx="552000" cy="720900"/>
          </a:xfrm>
          <a:prstGeom prst="straightConnector1">
            <a:avLst/>
          </a:prstGeom>
          <a:noFill/>
          <a:ln w="19050" cap="flat" cmpd="sng">
            <a:solidFill>
              <a:srgbClr val="FF0000"/>
            </a:solidFill>
            <a:prstDash val="solid"/>
            <a:round/>
            <a:headEnd type="none" w="med" len="med"/>
            <a:tailEnd type="triangle" w="med" len="med"/>
          </a:ln>
        </p:spPr>
      </p:cxnSp>
      <p:sp>
        <p:nvSpPr>
          <p:cNvPr id="341" name="Google Shape;341;p25"/>
          <p:cNvSpPr txBox="1"/>
          <p:nvPr/>
        </p:nvSpPr>
        <p:spPr>
          <a:xfrm>
            <a:off x="4798600" y="1921688"/>
            <a:ext cx="12231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chemeClr val="lt1"/>
                </a:solidFill>
                <a:latin typeface="Lato"/>
                <a:ea typeface="Lato"/>
                <a:cs typeface="Lato"/>
                <a:sym typeface="Lato"/>
              </a:rPr>
              <a:t>Harness</a:t>
            </a:r>
            <a:endParaRPr sz="1100">
              <a:solidFill>
                <a:schemeClr val="lt1"/>
              </a:solidFill>
              <a:latin typeface="Lato"/>
              <a:ea typeface="Lato"/>
              <a:cs typeface="Lato"/>
              <a:sym typeface="Lato"/>
            </a:endParaRPr>
          </a:p>
        </p:txBody>
      </p:sp>
      <p:cxnSp>
        <p:nvCxnSpPr>
          <p:cNvPr id="342" name="Google Shape;342;p25"/>
          <p:cNvCxnSpPr>
            <a:stCxn id="341" idx="2"/>
          </p:cNvCxnSpPr>
          <p:nvPr/>
        </p:nvCxnSpPr>
        <p:spPr>
          <a:xfrm flipH="1">
            <a:off x="4801750" y="2275688"/>
            <a:ext cx="608400" cy="206100"/>
          </a:xfrm>
          <a:prstGeom prst="straightConnector1">
            <a:avLst/>
          </a:prstGeom>
          <a:noFill/>
          <a:ln w="19050" cap="flat" cmpd="sng">
            <a:solidFill>
              <a:srgbClr val="FF0000"/>
            </a:solidFill>
            <a:prstDash val="solid"/>
            <a:round/>
            <a:headEnd type="none" w="med" len="med"/>
            <a:tailEnd type="triangle" w="med" len="med"/>
          </a:ln>
        </p:spPr>
      </p:cxnSp>
      <p:sp>
        <p:nvSpPr>
          <p:cNvPr id="343" name="Google Shape;343;p25"/>
          <p:cNvSpPr txBox="1"/>
          <p:nvPr/>
        </p:nvSpPr>
        <p:spPr>
          <a:xfrm>
            <a:off x="3095975" y="2417400"/>
            <a:ext cx="9141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chemeClr val="lt1"/>
                </a:solidFill>
                <a:latin typeface="Lato"/>
                <a:ea typeface="Lato"/>
                <a:cs typeface="Lato"/>
                <a:sym typeface="Lato"/>
              </a:rPr>
              <a:t>Padding</a:t>
            </a:r>
            <a:endParaRPr sz="1100">
              <a:solidFill>
                <a:schemeClr val="lt1"/>
              </a:solidFill>
              <a:latin typeface="Lato"/>
              <a:ea typeface="Lato"/>
              <a:cs typeface="Lato"/>
              <a:sym typeface="Lato"/>
            </a:endParaRPr>
          </a:p>
        </p:txBody>
      </p:sp>
      <p:cxnSp>
        <p:nvCxnSpPr>
          <p:cNvPr id="344" name="Google Shape;344;p25"/>
          <p:cNvCxnSpPr>
            <a:stCxn id="343" idx="2"/>
          </p:cNvCxnSpPr>
          <p:nvPr/>
        </p:nvCxnSpPr>
        <p:spPr>
          <a:xfrm rot="10800000" flipH="1">
            <a:off x="3553025" y="2706900"/>
            <a:ext cx="559800" cy="64500"/>
          </a:xfrm>
          <a:prstGeom prst="straightConnector1">
            <a:avLst/>
          </a:prstGeom>
          <a:noFill/>
          <a:ln w="19050" cap="flat" cmpd="sng">
            <a:solidFill>
              <a:srgbClr val="FF0000"/>
            </a:solidFill>
            <a:prstDash val="solid"/>
            <a:round/>
            <a:headEnd type="none" w="med" len="med"/>
            <a:tailEnd type="triangle" w="med" len="med"/>
          </a:ln>
        </p:spPr>
      </p:cxnSp>
      <p:cxnSp>
        <p:nvCxnSpPr>
          <p:cNvPr id="345" name="Google Shape;345;p25"/>
          <p:cNvCxnSpPr/>
          <p:nvPr/>
        </p:nvCxnSpPr>
        <p:spPr>
          <a:xfrm>
            <a:off x="4640825" y="2771400"/>
            <a:ext cx="0" cy="547200"/>
          </a:xfrm>
          <a:prstGeom prst="straightConnector1">
            <a:avLst/>
          </a:prstGeom>
          <a:noFill/>
          <a:ln w="19050" cap="flat" cmpd="sng">
            <a:solidFill>
              <a:schemeClr val="dk2"/>
            </a:solidFill>
            <a:prstDash val="solid"/>
            <a:round/>
            <a:headEnd type="none" w="med" len="med"/>
            <a:tailEnd type="none" w="med" len="med"/>
          </a:ln>
        </p:spPr>
      </p:cxnSp>
      <p:sp>
        <p:nvSpPr>
          <p:cNvPr id="346" name="Google Shape;346;p25"/>
          <p:cNvSpPr txBox="1"/>
          <p:nvPr/>
        </p:nvSpPr>
        <p:spPr>
          <a:xfrm>
            <a:off x="4935900" y="2932325"/>
            <a:ext cx="7404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Slackline</a:t>
            </a:r>
            <a:endParaRPr sz="1100">
              <a:latin typeface="Lato"/>
              <a:ea typeface="Lato"/>
              <a:cs typeface="Lato"/>
              <a:sym typeface="Lato"/>
            </a:endParaRPr>
          </a:p>
        </p:txBody>
      </p:sp>
      <p:cxnSp>
        <p:nvCxnSpPr>
          <p:cNvPr id="347" name="Google Shape;347;p25"/>
          <p:cNvCxnSpPr>
            <a:stCxn id="346" idx="1"/>
          </p:cNvCxnSpPr>
          <p:nvPr/>
        </p:nvCxnSpPr>
        <p:spPr>
          <a:xfrm flipH="1">
            <a:off x="4679400" y="3109325"/>
            <a:ext cx="256500" cy="9600"/>
          </a:xfrm>
          <a:prstGeom prst="straightConnector1">
            <a:avLst/>
          </a:prstGeom>
          <a:noFill/>
          <a:ln w="19050" cap="flat" cmpd="sng">
            <a:solidFill>
              <a:srgbClr val="FF0000"/>
            </a:solidFill>
            <a:prstDash val="solid"/>
            <a:round/>
            <a:headEnd type="none" w="med" len="med"/>
            <a:tailEnd type="triangle" w="med" len="med"/>
          </a:ln>
        </p:spPr>
      </p:cxnSp>
      <p:sp>
        <p:nvSpPr>
          <p:cNvPr id="339" name="Google Shape;339;p25"/>
          <p:cNvSpPr txBox="1"/>
          <p:nvPr/>
        </p:nvSpPr>
        <p:spPr>
          <a:xfrm>
            <a:off x="3593975" y="1496875"/>
            <a:ext cx="20970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chemeClr val="lt1"/>
                </a:solidFill>
                <a:latin typeface="Lato"/>
                <a:ea typeface="Lato"/>
                <a:cs typeface="Lato"/>
                <a:sym typeface="Lato"/>
              </a:rPr>
              <a:t>Snap Shackle Connections</a:t>
            </a:r>
            <a:endParaRPr sz="1100">
              <a:solidFill>
                <a:schemeClr val="lt1"/>
              </a:solidFill>
              <a:latin typeface="Lato"/>
              <a:ea typeface="Lato"/>
              <a:cs typeface="Lato"/>
              <a:sym typeface="Lato"/>
            </a:endParaRPr>
          </a:p>
        </p:txBody>
      </p:sp>
      <p:sp>
        <p:nvSpPr>
          <p:cNvPr id="348" name="Google Shape;348;p25"/>
          <p:cNvSpPr txBox="1"/>
          <p:nvPr/>
        </p:nvSpPr>
        <p:spPr>
          <a:xfrm>
            <a:off x="3597975" y="3415125"/>
            <a:ext cx="20985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Actuator + Carriage Mounts</a:t>
            </a:r>
            <a:endParaRPr sz="1100">
              <a:latin typeface="Lato"/>
              <a:ea typeface="Lato"/>
              <a:cs typeface="Lato"/>
              <a:sym typeface="Lato"/>
            </a:endParaRPr>
          </a:p>
        </p:txBody>
      </p:sp>
      <p:cxnSp>
        <p:nvCxnSpPr>
          <p:cNvPr id="349" name="Google Shape;349;p25"/>
          <p:cNvCxnSpPr>
            <a:stCxn id="348" idx="0"/>
          </p:cNvCxnSpPr>
          <p:nvPr/>
        </p:nvCxnSpPr>
        <p:spPr>
          <a:xfrm rot="10800000">
            <a:off x="3012225" y="2687625"/>
            <a:ext cx="1635000" cy="727500"/>
          </a:xfrm>
          <a:prstGeom prst="straightConnector1">
            <a:avLst/>
          </a:prstGeom>
          <a:noFill/>
          <a:ln w="19050" cap="flat" cmpd="sng">
            <a:solidFill>
              <a:srgbClr val="FF0000"/>
            </a:solidFill>
            <a:prstDash val="solid"/>
            <a:round/>
            <a:headEnd type="none" w="med" len="med"/>
            <a:tailEnd type="triangle" w="med" len="med"/>
          </a:ln>
        </p:spPr>
      </p:cxnSp>
      <p:cxnSp>
        <p:nvCxnSpPr>
          <p:cNvPr id="350" name="Google Shape;350;p25"/>
          <p:cNvCxnSpPr>
            <a:stCxn id="348" idx="0"/>
          </p:cNvCxnSpPr>
          <p:nvPr/>
        </p:nvCxnSpPr>
        <p:spPr>
          <a:xfrm rot="10800000" flipH="1">
            <a:off x="4647225" y="2700525"/>
            <a:ext cx="1647900" cy="714600"/>
          </a:xfrm>
          <a:prstGeom prst="straightConnector1">
            <a:avLst/>
          </a:prstGeom>
          <a:noFill/>
          <a:ln w="19050" cap="flat" cmpd="sng">
            <a:solidFill>
              <a:srgbClr val="FF0000"/>
            </a:solidFill>
            <a:prstDash val="solid"/>
            <a:round/>
            <a:headEnd type="none" w="med" len="med"/>
            <a:tailEnd type="triangle" w="med" len="med"/>
          </a:ln>
        </p:spPr>
      </p:cxnSp>
      <p:cxnSp>
        <p:nvCxnSpPr>
          <p:cNvPr id="351" name="Google Shape;351;p25"/>
          <p:cNvCxnSpPr>
            <a:stCxn id="348" idx="2"/>
          </p:cNvCxnSpPr>
          <p:nvPr/>
        </p:nvCxnSpPr>
        <p:spPr>
          <a:xfrm flipH="1">
            <a:off x="3881325" y="3769125"/>
            <a:ext cx="765900" cy="1152300"/>
          </a:xfrm>
          <a:prstGeom prst="straightConnector1">
            <a:avLst/>
          </a:prstGeom>
          <a:noFill/>
          <a:ln w="19050" cap="flat" cmpd="sng">
            <a:solidFill>
              <a:srgbClr val="FF0000"/>
            </a:solidFill>
            <a:prstDash val="solid"/>
            <a:round/>
            <a:headEnd type="none" w="med" len="med"/>
            <a:tailEnd type="triangle" w="med" len="med"/>
          </a:ln>
        </p:spPr>
      </p:cxnSp>
      <p:cxnSp>
        <p:nvCxnSpPr>
          <p:cNvPr id="352" name="Google Shape;352;p25"/>
          <p:cNvCxnSpPr>
            <a:stCxn id="348" idx="2"/>
          </p:cNvCxnSpPr>
          <p:nvPr/>
        </p:nvCxnSpPr>
        <p:spPr>
          <a:xfrm>
            <a:off x="4647225" y="3769125"/>
            <a:ext cx="618000" cy="1139400"/>
          </a:xfrm>
          <a:prstGeom prst="straightConnector1">
            <a:avLst/>
          </a:prstGeom>
          <a:noFill/>
          <a:ln w="19050" cap="flat" cmpd="sng">
            <a:solidFill>
              <a:srgbClr val="FF0000"/>
            </a:solidFill>
            <a:prstDash val="solid"/>
            <a:round/>
            <a:headEnd type="none" w="med" len="med"/>
            <a:tailEnd type="triangle" w="med" len="med"/>
          </a:ln>
        </p:spPr>
      </p:cxnSp>
      <p:sp>
        <p:nvSpPr>
          <p:cNvPr id="353" name="Google Shape;353;p25"/>
          <p:cNvSpPr txBox="1"/>
          <p:nvPr/>
        </p:nvSpPr>
        <p:spPr>
          <a:xfrm>
            <a:off x="3903000" y="3444025"/>
            <a:ext cx="13416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Weight Containers</a:t>
            </a:r>
            <a:endParaRPr sz="1100">
              <a:latin typeface="Lato"/>
              <a:ea typeface="Lato"/>
              <a:cs typeface="Lato"/>
              <a:sym typeface="Lato"/>
            </a:endParaRPr>
          </a:p>
        </p:txBody>
      </p:sp>
      <p:cxnSp>
        <p:nvCxnSpPr>
          <p:cNvPr id="354" name="Google Shape;354;p25"/>
          <p:cNvCxnSpPr>
            <a:stCxn id="353" idx="1"/>
          </p:cNvCxnSpPr>
          <p:nvPr/>
        </p:nvCxnSpPr>
        <p:spPr>
          <a:xfrm rot="10800000">
            <a:off x="1488000" y="3033925"/>
            <a:ext cx="2415000" cy="587100"/>
          </a:xfrm>
          <a:prstGeom prst="straightConnector1">
            <a:avLst/>
          </a:prstGeom>
          <a:noFill/>
          <a:ln w="19050" cap="flat" cmpd="sng">
            <a:solidFill>
              <a:srgbClr val="FF0000"/>
            </a:solidFill>
            <a:prstDash val="solid"/>
            <a:round/>
            <a:headEnd type="none" w="med" len="med"/>
            <a:tailEnd type="triangle" w="med" len="med"/>
          </a:ln>
        </p:spPr>
      </p:cxnSp>
      <p:cxnSp>
        <p:nvCxnSpPr>
          <p:cNvPr id="355" name="Google Shape;355;p25"/>
          <p:cNvCxnSpPr>
            <a:stCxn id="353" idx="3"/>
          </p:cNvCxnSpPr>
          <p:nvPr/>
        </p:nvCxnSpPr>
        <p:spPr>
          <a:xfrm rot="10800000" flipH="1">
            <a:off x="5244600" y="2849425"/>
            <a:ext cx="2630700" cy="771600"/>
          </a:xfrm>
          <a:prstGeom prst="straightConnector1">
            <a:avLst/>
          </a:prstGeom>
          <a:noFill/>
          <a:ln w="19050" cap="flat" cmpd="sng">
            <a:solidFill>
              <a:srgbClr val="FF0000"/>
            </a:solidFill>
            <a:prstDash val="solid"/>
            <a:round/>
            <a:headEnd type="none" w="med" len="med"/>
            <a:tailEnd type="triangle" w="med" len="med"/>
          </a:ln>
        </p:spPr>
      </p:cxnSp>
      <p:sp>
        <p:nvSpPr>
          <p:cNvPr id="356" name="Google Shape;356;p25"/>
          <p:cNvSpPr txBox="1"/>
          <p:nvPr/>
        </p:nvSpPr>
        <p:spPr>
          <a:xfrm>
            <a:off x="3901200" y="1168050"/>
            <a:ext cx="13416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Stationary Pulleys</a:t>
            </a:r>
            <a:endParaRPr sz="1100">
              <a:latin typeface="Lato"/>
              <a:ea typeface="Lato"/>
              <a:cs typeface="Lato"/>
              <a:sym typeface="Lato"/>
            </a:endParaRPr>
          </a:p>
        </p:txBody>
      </p:sp>
      <p:cxnSp>
        <p:nvCxnSpPr>
          <p:cNvPr id="357" name="Google Shape;357;p25"/>
          <p:cNvCxnSpPr>
            <a:stCxn id="356" idx="1"/>
          </p:cNvCxnSpPr>
          <p:nvPr/>
        </p:nvCxnSpPr>
        <p:spPr>
          <a:xfrm flipH="1">
            <a:off x="1808100" y="1345050"/>
            <a:ext cx="2093100" cy="224400"/>
          </a:xfrm>
          <a:prstGeom prst="straightConnector1">
            <a:avLst/>
          </a:prstGeom>
          <a:noFill/>
          <a:ln w="19050" cap="flat" cmpd="sng">
            <a:solidFill>
              <a:srgbClr val="FF0000"/>
            </a:solidFill>
            <a:prstDash val="solid"/>
            <a:round/>
            <a:headEnd type="none" w="med" len="med"/>
            <a:tailEnd type="triangle" w="med" len="med"/>
          </a:ln>
        </p:spPr>
      </p:cxnSp>
      <p:cxnSp>
        <p:nvCxnSpPr>
          <p:cNvPr id="358" name="Google Shape;358;p25"/>
          <p:cNvCxnSpPr>
            <a:stCxn id="356" idx="3"/>
          </p:cNvCxnSpPr>
          <p:nvPr/>
        </p:nvCxnSpPr>
        <p:spPr>
          <a:xfrm>
            <a:off x="5242800" y="1345050"/>
            <a:ext cx="2287800" cy="224400"/>
          </a:xfrm>
          <a:prstGeom prst="straightConnector1">
            <a:avLst/>
          </a:prstGeom>
          <a:noFill/>
          <a:ln w="19050" cap="flat" cmpd="sng">
            <a:solidFill>
              <a:srgbClr val="FF0000"/>
            </a:solidFill>
            <a:prstDash val="solid"/>
            <a:round/>
            <a:headEnd type="none" w="med" len="med"/>
            <a:tailEnd type="triangle" w="med" len="med"/>
          </a:ln>
        </p:spPr>
      </p:cxnSp>
      <p:sp>
        <p:nvSpPr>
          <p:cNvPr id="359" name="Google Shape;359;p25"/>
          <p:cNvSpPr txBox="1"/>
          <p:nvPr/>
        </p:nvSpPr>
        <p:spPr>
          <a:xfrm>
            <a:off x="3901200" y="1766325"/>
            <a:ext cx="13416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chemeClr val="lt1"/>
                </a:solidFill>
                <a:latin typeface="Lato"/>
                <a:ea typeface="Lato"/>
                <a:cs typeface="Lato"/>
                <a:sym typeface="Lato"/>
              </a:rPr>
              <a:t>Swiveling Pulleys</a:t>
            </a:r>
            <a:endParaRPr sz="1100">
              <a:solidFill>
                <a:schemeClr val="lt1"/>
              </a:solidFill>
              <a:latin typeface="Lato"/>
              <a:ea typeface="Lato"/>
              <a:cs typeface="Lato"/>
              <a:sym typeface="Lato"/>
            </a:endParaRPr>
          </a:p>
        </p:txBody>
      </p:sp>
      <p:cxnSp>
        <p:nvCxnSpPr>
          <p:cNvPr id="360" name="Google Shape;360;p25"/>
          <p:cNvCxnSpPr>
            <a:stCxn id="359" idx="1"/>
          </p:cNvCxnSpPr>
          <p:nvPr/>
        </p:nvCxnSpPr>
        <p:spPr>
          <a:xfrm flipH="1">
            <a:off x="1845000" y="1943325"/>
            <a:ext cx="2056200" cy="610800"/>
          </a:xfrm>
          <a:prstGeom prst="straightConnector1">
            <a:avLst/>
          </a:prstGeom>
          <a:noFill/>
          <a:ln w="19050" cap="flat" cmpd="sng">
            <a:solidFill>
              <a:srgbClr val="FF0000"/>
            </a:solidFill>
            <a:prstDash val="solid"/>
            <a:round/>
            <a:headEnd type="none" w="med" len="med"/>
            <a:tailEnd type="triangle" w="med" len="med"/>
          </a:ln>
        </p:spPr>
      </p:cxnSp>
      <p:cxnSp>
        <p:nvCxnSpPr>
          <p:cNvPr id="361" name="Google Shape;361;p25"/>
          <p:cNvCxnSpPr>
            <a:stCxn id="359" idx="3"/>
          </p:cNvCxnSpPr>
          <p:nvPr/>
        </p:nvCxnSpPr>
        <p:spPr>
          <a:xfrm>
            <a:off x="5242800" y="1943325"/>
            <a:ext cx="2189400" cy="585900"/>
          </a:xfrm>
          <a:prstGeom prst="straightConnector1">
            <a:avLst/>
          </a:prstGeom>
          <a:noFill/>
          <a:ln w="19050" cap="flat" cmpd="sng">
            <a:solidFill>
              <a:srgbClr val="FF0000"/>
            </a:solidFill>
            <a:prstDash val="solid"/>
            <a:round/>
            <a:headEnd type="none" w="med" len="med"/>
            <a:tailEnd type="triangle" w="med" len="med"/>
          </a:ln>
        </p:spPr>
      </p:cxnSp>
      <p:sp>
        <p:nvSpPr>
          <p:cNvPr id="362" name="Google Shape;362;p25"/>
          <p:cNvSpPr txBox="1"/>
          <p:nvPr/>
        </p:nvSpPr>
        <p:spPr>
          <a:xfrm>
            <a:off x="6595325" y="3956950"/>
            <a:ext cx="11691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Loading Tethers</a:t>
            </a:r>
            <a:endParaRPr sz="1100">
              <a:latin typeface="Lato"/>
              <a:ea typeface="Lato"/>
              <a:cs typeface="Lato"/>
              <a:sym typeface="Lato"/>
            </a:endParaRPr>
          </a:p>
        </p:txBody>
      </p:sp>
      <p:cxnSp>
        <p:nvCxnSpPr>
          <p:cNvPr id="363" name="Google Shape;363;p25"/>
          <p:cNvCxnSpPr>
            <a:stCxn id="362" idx="1"/>
          </p:cNvCxnSpPr>
          <p:nvPr/>
        </p:nvCxnSpPr>
        <p:spPr>
          <a:xfrm flipH="1">
            <a:off x="5253725" y="4133950"/>
            <a:ext cx="1341600" cy="733800"/>
          </a:xfrm>
          <a:prstGeom prst="straightConnector1">
            <a:avLst/>
          </a:prstGeom>
          <a:noFill/>
          <a:ln w="19050" cap="flat" cmpd="sng">
            <a:solidFill>
              <a:srgbClr val="FF0000"/>
            </a:solidFill>
            <a:prstDash val="solid"/>
            <a:round/>
            <a:headEnd type="none" w="med" len="med"/>
            <a:tailEnd type="triangle" w="med" len="med"/>
          </a:ln>
        </p:spPr>
      </p:cxnSp>
      <p:cxnSp>
        <p:nvCxnSpPr>
          <p:cNvPr id="364" name="Google Shape;364;p25"/>
          <p:cNvCxnSpPr>
            <a:stCxn id="362" idx="1"/>
          </p:cNvCxnSpPr>
          <p:nvPr/>
        </p:nvCxnSpPr>
        <p:spPr>
          <a:xfrm flipH="1">
            <a:off x="3850925" y="4133950"/>
            <a:ext cx="2744400" cy="721500"/>
          </a:xfrm>
          <a:prstGeom prst="straightConnector1">
            <a:avLst/>
          </a:prstGeom>
          <a:noFill/>
          <a:ln w="19050" cap="flat" cmpd="sng">
            <a:solidFill>
              <a:srgbClr val="FF0000"/>
            </a:solidFill>
            <a:prstDash val="solid"/>
            <a:round/>
            <a:headEnd type="none" w="med" len="med"/>
            <a:tailEnd type="triangle" w="med" len="med"/>
          </a:ln>
        </p:spPr>
      </p:cxnSp>
      <p:cxnSp>
        <p:nvCxnSpPr>
          <p:cNvPr id="365" name="Google Shape;365;p25"/>
          <p:cNvCxnSpPr/>
          <p:nvPr/>
        </p:nvCxnSpPr>
        <p:spPr>
          <a:xfrm flipH="1">
            <a:off x="4210500" y="3967900"/>
            <a:ext cx="7200" cy="579600"/>
          </a:xfrm>
          <a:prstGeom prst="straightConnector1">
            <a:avLst/>
          </a:prstGeom>
          <a:noFill/>
          <a:ln w="19050" cap="flat" cmpd="sng">
            <a:solidFill>
              <a:schemeClr val="dk2"/>
            </a:solidFill>
            <a:prstDash val="solid"/>
            <a:round/>
            <a:headEnd type="none" w="med" len="med"/>
            <a:tailEnd type="none" w="med" len="med"/>
          </a:ln>
        </p:spPr>
      </p:cxnSp>
      <p:cxnSp>
        <p:nvCxnSpPr>
          <p:cNvPr id="366" name="Google Shape;366;p25"/>
          <p:cNvCxnSpPr/>
          <p:nvPr/>
        </p:nvCxnSpPr>
        <p:spPr>
          <a:xfrm flipH="1">
            <a:off x="4924000" y="3967900"/>
            <a:ext cx="6900" cy="579600"/>
          </a:xfrm>
          <a:prstGeom prst="straightConnector1">
            <a:avLst/>
          </a:prstGeom>
          <a:noFill/>
          <a:ln w="19050" cap="flat" cmpd="sng">
            <a:solidFill>
              <a:schemeClr val="dk2"/>
            </a:solidFill>
            <a:prstDash val="solid"/>
            <a:round/>
            <a:headEnd type="none" w="med" len="med"/>
            <a:tailEnd type="none" w="med" len="med"/>
          </a:ln>
        </p:spPr>
      </p:cxnSp>
      <p:sp>
        <p:nvSpPr>
          <p:cNvPr id="367" name="Google Shape;367;p25"/>
          <p:cNvSpPr/>
          <p:nvPr/>
        </p:nvSpPr>
        <p:spPr>
          <a:xfrm>
            <a:off x="3666875" y="2766100"/>
            <a:ext cx="164400" cy="645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5"/>
          <p:cNvSpPr/>
          <p:nvPr/>
        </p:nvSpPr>
        <p:spPr>
          <a:xfrm>
            <a:off x="5419475" y="2766100"/>
            <a:ext cx="164400" cy="645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5"/>
          <p:cNvSpPr txBox="1"/>
          <p:nvPr/>
        </p:nvSpPr>
        <p:spPr>
          <a:xfrm>
            <a:off x="2542575" y="2991088"/>
            <a:ext cx="7404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Bumpers</a:t>
            </a:r>
            <a:endParaRPr sz="1100">
              <a:latin typeface="Lato"/>
              <a:ea typeface="Lato"/>
              <a:cs typeface="Lato"/>
              <a:sym typeface="Lato"/>
            </a:endParaRPr>
          </a:p>
        </p:txBody>
      </p:sp>
      <p:cxnSp>
        <p:nvCxnSpPr>
          <p:cNvPr id="370" name="Google Shape;370;p25"/>
          <p:cNvCxnSpPr>
            <a:stCxn id="369" idx="0"/>
            <a:endCxn id="367" idx="2"/>
          </p:cNvCxnSpPr>
          <p:nvPr/>
        </p:nvCxnSpPr>
        <p:spPr>
          <a:xfrm rot="10800000" flipH="1">
            <a:off x="2912775" y="2830588"/>
            <a:ext cx="836400" cy="160500"/>
          </a:xfrm>
          <a:prstGeom prst="straightConnector1">
            <a:avLst/>
          </a:prstGeom>
          <a:noFill/>
          <a:ln w="19050" cap="flat" cmpd="sng">
            <a:solidFill>
              <a:srgbClr val="FF0000"/>
            </a:solidFill>
            <a:prstDash val="solid"/>
            <a:round/>
            <a:headEnd type="none" w="med" len="med"/>
            <a:tailEnd type="triangle" w="med" len="med"/>
          </a:ln>
        </p:spPr>
      </p:cxnSp>
      <p:cxnSp>
        <p:nvCxnSpPr>
          <p:cNvPr id="371" name="Google Shape;371;p25"/>
          <p:cNvCxnSpPr>
            <a:stCxn id="369" idx="0"/>
            <a:endCxn id="368" idx="1"/>
          </p:cNvCxnSpPr>
          <p:nvPr/>
        </p:nvCxnSpPr>
        <p:spPr>
          <a:xfrm rot="10800000" flipH="1">
            <a:off x="2912775" y="2798488"/>
            <a:ext cx="2506800" cy="192600"/>
          </a:xfrm>
          <a:prstGeom prst="straightConnector1">
            <a:avLst/>
          </a:prstGeom>
          <a:noFill/>
          <a:ln w="19050" cap="flat" cmpd="sng">
            <a:solidFill>
              <a:srgbClr val="FF0000"/>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7"/>
                                        </p:tgtEl>
                                        <p:attrNameLst>
                                          <p:attrName>style.visibility</p:attrName>
                                        </p:attrNameLst>
                                      </p:cBhvr>
                                      <p:to>
                                        <p:strVal val="visible"/>
                                      </p:to>
                                    </p:set>
                                    <p:animEffect transition="in" filter="fade">
                                      <p:cBhvr>
                                        <p:cTn id="7" dur="1000"/>
                                        <p:tgtEl>
                                          <p:spTgt spid="327"/>
                                        </p:tgtEl>
                                      </p:cBhvr>
                                    </p:animEffect>
                                  </p:childTnLst>
                                </p:cTn>
                              </p:par>
                              <p:par>
                                <p:cTn id="8" presetID="10" presetClass="entr" presetSubtype="0" fill="hold" nodeType="withEffect">
                                  <p:stCondLst>
                                    <p:cond delay="0"/>
                                  </p:stCondLst>
                                  <p:childTnLst>
                                    <p:set>
                                      <p:cBhvr>
                                        <p:cTn id="9" dur="1" fill="hold">
                                          <p:stCondLst>
                                            <p:cond delay="0"/>
                                          </p:stCondLst>
                                        </p:cTn>
                                        <p:tgtEl>
                                          <p:spTgt spid="328"/>
                                        </p:tgtEl>
                                        <p:attrNameLst>
                                          <p:attrName>style.visibility</p:attrName>
                                        </p:attrNameLst>
                                      </p:cBhvr>
                                      <p:to>
                                        <p:strVal val="visible"/>
                                      </p:to>
                                    </p:set>
                                    <p:animEffect transition="in" filter="fade">
                                      <p:cBhvr>
                                        <p:cTn id="10" dur="1000"/>
                                        <p:tgtEl>
                                          <p:spTgt spid="328"/>
                                        </p:tgtEl>
                                      </p:cBhvr>
                                    </p:animEffect>
                                  </p:childTnLst>
                                </p:cTn>
                              </p:par>
                              <p:par>
                                <p:cTn id="11" presetID="10" presetClass="entr" presetSubtype="0" fill="hold" nodeType="withEffect">
                                  <p:stCondLst>
                                    <p:cond delay="0"/>
                                  </p:stCondLst>
                                  <p:childTnLst>
                                    <p:set>
                                      <p:cBhvr>
                                        <p:cTn id="12" dur="1" fill="hold">
                                          <p:stCondLst>
                                            <p:cond delay="0"/>
                                          </p:stCondLst>
                                        </p:cTn>
                                        <p:tgtEl>
                                          <p:spTgt spid="329"/>
                                        </p:tgtEl>
                                        <p:attrNameLst>
                                          <p:attrName>style.visibility</p:attrName>
                                        </p:attrNameLst>
                                      </p:cBhvr>
                                      <p:to>
                                        <p:strVal val="visible"/>
                                      </p:to>
                                    </p:set>
                                    <p:animEffect transition="in" filter="fade">
                                      <p:cBhvr>
                                        <p:cTn id="13" dur="1000"/>
                                        <p:tgtEl>
                                          <p:spTgt spid="329"/>
                                        </p:tgtEl>
                                      </p:cBhvr>
                                    </p:animEffect>
                                  </p:childTnLst>
                                </p:cTn>
                              </p:par>
                              <p:par>
                                <p:cTn id="14" presetID="10" presetClass="entr" presetSubtype="0" fill="hold" nodeType="withEffect">
                                  <p:stCondLst>
                                    <p:cond delay="0"/>
                                  </p:stCondLst>
                                  <p:childTnLst>
                                    <p:set>
                                      <p:cBhvr>
                                        <p:cTn id="15" dur="1" fill="hold">
                                          <p:stCondLst>
                                            <p:cond delay="0"/>
                                          </p:stCondLst>
                                        </p:cTn>
                                        <p:tgtEl>
                                          <p:spTgt spid="330"/>
                                        </p:tgtEl>
                                        <p:attrNameLst>
                                          <p:attrName>style.visibility</p:attrName>
                                        </p:attrNameLst>
                                      </p:cBhvr>
                                      <p:to>
                                        <p:strVal val="visible"/>
                                      </p:to>
                                    </p:set>
                                    <p:animEffect transition="in" filter="fade">
                                      <p:cBhvr>
                                        <p:cTn id="16" dur="1000"/>
                                        <p:tgtEl>
                                          <p:spTgt spid="330"/>
                                        </p:tgtEl>
                                      </p:cBhvr>
                                    </p:animEffect>
                                  </p:childTnLst>
                                </p:cTn>
                              </p:par>
                              <p:par>
                                <p:cTn id="17" presetID="10" presetClass="entr" presetSubtype="0" fill="hold" nodeType="withEffect">
                                  <p:stCondLst>
                                    <p:cond delay="0"/>
                                  </p:stCondLst>
                                  <p:childTnLst>
                                    <p:set>
                                      <p:cBhvr>
                                        <p:cTn id="18" dur="1" fill="hold">
                                          <p:stCondLst>
                                            <p:cond delay="0"/>
                                          </p:stCondLst>
                                        </p:cTn>
                                        <p:tgtEl>
                                          <p:spTgt spid="331"/>
                                        </p:tgtEl>
                                        <p:attrNameLst>
                                          <p:attrName>style.visibility</p:attrName>
                                        </p:attrNameLst>
                                      </p:cBhvr>
                                      <p:to>
                                        <p:strVal val="visible"/>
                                      </p:to>
                                    </p:set>
                                    <p:animEffect transition="in" filter="fade">
                                      <p:cBhvr>
                                        <p:cTn id="19" dur="1000"/>
                                        <p:tgtEl>
                                          <p:spTgt spid="331"/>
                                        </p:tgtEl>
                                      </p:cBhvr>
                                    </p:animEffect>
                                  </p:childTnLst>
                                </p:cTn>
                              </p:par>
                              <p:par>
                                <p:cTn id="20" presetID="10" presetClass="entr" presetSubtype="0" fill="hold" nodeType="withEffect">
                                  <p:stCondLst>
                                    <p:cond delay="0"/>
                                  </p:stCondLst>
                                  <p:childTnLst>
                                    <p:set>
                                      <p:cBhvr>
                                        <p:cTn id="21" dur="1" fill="hold">
                                          <p:stCondLst>
                                            <p:cond delay="0"/>
                                          </p:stCondLst>
                                        </p:cTn>
                                        <p:tgtEl>
                                          <p:spTgt spid="332"/>
                                        </p:tgtEl>
                                        <p:attrNameLst>
                                          <p:attrName>style.visibility</p:attrName>
                                        </p:attrNameLst>
                                      </p:cBhvr>
                                      <p:to>
                                        <p:strVal val="visible"/>
                                      </p:to>
                                    </p:set>
                                    <p:animEffect transition="in" filter="fade">
                                      <p:cBhvr>
                                        <p:cTn id="22" dur="1000"/>
                                        <p:tgtEl>
                                          <p:spTgt spid="332"/>
                                        </p:tgtEl>
                                      </p:cBhvr>
                                    </p:animEffect>
                                  </p:childTnLst>
                                </p:cTn>
                              </p:par>
                              <p:par>
                                <p:cTn id="23" presetID="10" presetClass="entr" presetSubtype="0" fill="hold" nodeType="withEffect">
                                  <p:stCondLst>
                                    <p:cond delay="0"/>
                                  </p:stCondLst>
                                  <p:childTnLst>
                                    <p:set>
                                      <p:cBhvr>
                                        <p:cTn id="24" dur="1" fill="hold">
                                          <p:stCondLst>
                                            <p:cond delay="0"/>
                                          </p:stCondLst>
                                        </p:cTn>
                                        <p:tgtEl>
                                          <p:spTgt spid="334"/>
                                        </p:tgtEl>
                                        <p:attrNameLst>
                                          <p:attrName>style.visibility</p:attrName>
                                        </p:attrNameLst>
                                      </p:cBhvr>
                                      <p:to>
                                        <p:strVal val="visible"/>
                                      </p:to>
                                    </p:set>
                                    <p:animEffect transition="in" filter="fade">
                                      <p:cBhvr>
                                        <p:cTn id="25" dur="1000"/>
                                        <p:tgtEl>
                                          <p:spTgt spid="334"/>
                                        </p:tgtEl>
                                      </p:cBhvr>
                                    </p:animEffect>
                                  </p:childTnLst>
                                </p:cTn>
                              </p:par>
                              <p:par>
                                <p:cTn id="26" presetID="10" presetClass="entr" presetSubtype="0" fill="hold" nodeType="withEffect">
                                  <p:stCondLst>
                                    <p:cond delay="0"/>
                                  </p:stCondLst>
                                  <p:childTnLst>
                                    <p:set>
                                      <p:cBhvr>
                                        <p:cTn id="27" dur="1" fill="hold">
                                          <p:stCondLst>
                                            <p:cond delay="0"/>
                                          </p:stCondLst>
                                        </p:cTn>
                                        <p:tgtEl>
                                          <p:spTgt spid="335"/>
                                        </p:tgtEl>
                                        <p:attrNameLst>
                                          <p:attrName>style.visibility</p:attrName>
                                        </p:attrNameLst>
                                      </p:cBhvr>
                                      <p:to>
                                        <p:strVal val="visible"/>
                                      </p:to>
                                    </p:set>
                                    <p:animEffect transition="in" filter="fade">
                                      <p:cBhvr>
                                        <p:cTn id="28" dur="1000"/>
                                        <p:tgtEl>
                                          <p:spTgt spid="335"/>
                                        </p:tgtEl>
                                      </p:cBhvr>
                                    </p:animEffect>
                                  </p:childTnLst>
                                </p:cTn>
                              </p:par>
                              <p:par>
                                <p:cTn id="29" presetID="10" presetClass="entr" presetSubtype="0" fill="hold" nodeType="withEffect">
                                  <p:stCondLst>
                                    <p:cond delay="0"/>
                                  </p:stCondLst>
                                  <p:childTnLst>
                                    <p:set>
                                      <p:cBhvr>
                                        <p:cTn id="30" dur="1" fill="hold">
                                          <p:stCondLst>
                                            <p:cond delay="0"/>
                                          </p:stCondLst>
                                        </p:cTn>
                                        <p:tgtEl>
                                          <p:spTgt spid="336"/>
                                        </p:tgtEl>
                                        <p:attrNameLst>
                                          <p:attrName>style.visibility</p:attrName>
                                        </p:attrNameLst>
                                      </p:cBhvr>
                                      <p:to>
                                        <p:strVal val="visible"/>
                                      </p:to>
                                    </p:set>
                                    <p:animEffect transition="in" filter="fade">
                                      <p:cBhvr>
                                        <p:cTn id="31" dur="1000"/>
                                        <p:tgtEl>
                                          <p:spTgt spid="336"/>
                                        </p:tgtEl>
                                      </p:cBhvr>
                                    </p:animEffect>
                                  </p:childTnLst>
                                </p:cTn>
                              </p:par>
                              <p:par>
                                <p:cTn id="32" presetID="10" presetClass="entr" presetSubtype="0" fill="hold" nodeType="withEffect">
                                  <p:stCondLst>
                                    <p:cond delay="0"/>
                                  </p:stCondLst>
                                  <p:childTnLst>
                                    <p:set>
                                      <p:cBhvr>
                                        <p:cTn id="33" dur="1" fill="hold">
                                          <p:stCondLst>
                                            <p:cond delay="0"/>
                                          </p:stCondLst>
                                        </p:cTn>
                                        <p:tgtEl>
                                          <p:spTgt spid="337"/>
                                        </p:tgtEl>
                                        <p:attrNameLst>
                                          <p:attrName>style.visibility</p:attrName>
                                        </p:attrNameLst>
                                      </p:cBhvr>
                                      <p:to>
                                        <p:strVal val="visible"/>
                                      </p:to>
                                    </p:set>
                                    <p:animEffect transition="in" filter="fade">
                                      <p:cBhvr>
                                        <p:cTn id="34" dur="1000"/>
                                        <p:tgtEl>
                                          <p:spTgt spid="33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1000"/>
                                        <p:tgtEl>
                                          <p:spTgt spid="327"/>
                                        </p:tgtEl>
                                      </p:cBhvr>
                                    </p:animEffect>
                                    <p:set>
                                      <p:cBhvr>
                                        <p:cTn id="39" dur="1" fill="hold">
                                          <p:stCondLst>
                                            <p:cond delay="1000"/>
                                          </p:stCondLst>
                                        </p:cTn>
                                        <p:tgtEl>
                                          <p:spTgt spid="3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00"/>
                                        <p:tgtEl>
                                          <p:spTgt spid="328"/>
                                        </p:tgtEl>
                                      </p:cBhvr>
                                    </p:animEffect>
                                    <p:set>
                                      <p:cBhvr>
                                        <p:cTn id="42" dur="1" fill="hold">
                                          <p:stCondLst>
                                            <p:cond delay="1000"/>
                                          </p:stCondLst>
                                        </p:cTn>
                                        <p:tgtEl>
                                          <p:spTgt spid="328"/>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1000"/>
                                        <p:tgtEl>
                                          <p:spTgt spid="329"/>
                                        </p:tgtEl>
                                      </p:cBhvr>
                                    </p:animEffect>
                                    <p:set>
                                      <p:cBhvr>
                                        <p:cTn id="45" dur="1" fill="hold">
                                          <p:stCondLst>
                                            <p:cond delay="1000"/>
                                          </p:stCondLst>
                                        </p:cTn>
                                        <p:tgtEl>
                                          <p:spTgt spid="329"/>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1000"/>
                                        <p:tgtEl>
                                          <p:spTgt spid="330"/>
                                        </p:tgtEl>
                                      </p:cBhvr>
                                    </p:animEffect>
                                    <p:set>
                                      <p:cBhvr>
                                        <p:cTn id="48" dur="1" fill="hold">
                                          <p:stCondLst>
                                            <p:cond delay="1000"/>
                                          </p:stCondLst>
                                        </p:cTn>
                                        <p:tgtEl>
                                          <p:spTgt spid="330"/>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1000"/>
                                        <p:tgtEl>
                                          <p:spTgt spid="331"/>
                                        </p:tgtEl>
                                      </p:cBhvr>
                                    </p:animEffect>
                                    <p:set>
                                      <p:cBhvr>
                                        <p:cTn id="51" dur="1" fill="hold">
                                          <p:stCondLst>
                                            <p:cond delay="1000"/>
                                          </p:stCondLst>
                                        </p:cTn>
                                        <p:tgtEl>
                                          <p:spTgt spid="331"/>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1000"/>
                                        <p:tgtEl>
                                          <p:spTgt spid="332"/>
                                        </p:tgtEl>
                                      </p:cBhvr>
                                    </p:animEffect>
                                    <p:set>
                                      <p:cBhvr>
                                        <p:cTn id="54" dur="1" fill="hold">
                                          <p:stCondLst>
                                            <p:cond delay="1000"/>
                                          </p:stCondLst>
                                        </p:cTn>
                                        <p:tgtEl>
                                          <p:spTgt spid="332"/>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1000"/>
                                        <p:tgtEl>
                                          <p:spTgt spid="334"/>
                                        </p:tgtEl>
                                      </p:cBhvr>
                                    </p:animEffect>
                                    <p:set>
                                      <p:cBhvr>
                                        <p:cTn id="57" dur="1" fill="hold">
                                          <p:stCondLst>
                                            <p:cond delay="1000"/>
                                          </p:stCondLst>
                                        </p:cTn>
                                        <p:tgtEl>
                                          <p:spTgt spid="334"/>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1000"/>
                                        <p:tgtEl>
                                          <p:spTgt spid="335"/>
                                        </p:tgtEl>
                                      </p:cBhvr>
                                    </p:animEffect>
                                    <p:set>
                                      <p:cBhvr>
                                        <p:cTn id="60" dur="1" fill="hold">
                                          <p:stCondLst>
                                            <p:cond delay="1000"/>
                                          </p:stCondLst>
                                        </p:cTn>
                                        <p:tgtEl>
                                          <p:spTgt spid="335"/>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1000"/>
                                        <p:tgtEl>
                                          <p:spTgt spid="336"/>
                                        </p:tgtEl>
                                      </p:cBhvr>
                                    </p:animEffect>
                                    <p:set>
                                      <p:cBhvr>
                                        <p:cTn id="63" dur="1" fill="hold">
                                          <p:stCondLst>
                                            <p:cond delay="1000"/>
                                          </p:stCondLst>
                                        </p:cTn>
                                        <p:tgtEl>
                                          <p:spTgt spid="336"/>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1000"/>
                                        <p:tgtEl>
                                          <p:spTgt spid="337"/>
                                        </p:tgtEl>
                                      </p:cBhvr>
                                    </p:animEffect>
                                    <p:set>
                                      <p:cBhvr>
                                        <p:cTn id="66" dur="1" fill="hold">
                                          <p:stCondLst>
                                            <p:cond delay="1000"/>
                                          </p:stCondLst>
                                        </p:cTn>
                                        <p:tgtEl>
                                          <p:spTgt spid="337"/>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338"/>
                                        </p:tgtEl>
                                        <p:attrNameLst>
                                          <p:attrName>style.visibility</p:attrName>
                                        </p:attrNameLst>
                                      </p:cBhvr>
                                      <p:to>
                                        <p:strVal val="visible"/>
                                      </p:to>
                                    </p:set>
                                    <p:animEffect transition="in" filter="fade">
                                      <p:cBhvr>
                                        <p:cTn id="69" dur="1000"/>
                                        <p:tgtEl>
                                          <p:spTgt spid="338"/>
                                        </p:tgtEl>
                                      </p:cBhvr>
                                    </p:animEffect>
                                  </p:childTnLst>
                                </p:cTn>
                              </p:par>
                              <p:par>
                                <p:cTn id="70" presetID="10" presetClass="entr" presetSubtype="0" fill="hold" nodeType="withEffect">
                                  <p:stCondLst>
                                    <p:cond delay="0"/>
                                  </p:stCondLst>
                                  <p:childTnLst>
                                    <p:set>
                                      <p:cBhvr>
                                        <p:cTn id="71" dur="1" fill="hold">
                                          <p:stCondLst>
                                            <p:cond delay="0"/>
                                          </p:stCondLst>
                                        </p:cTn>
                                        <p:tgtEl>
                                          <p:spTgt spid="340"/>
                                        </p:tgtEl>
                                        <p:attrNameLst>
                                          <p:attrName>style.visibility</p:attrName>
                                        </p:attrNameLst>
                                      </p:cBhvr>
                                      <p:to>
                                        <p:strVal val="visible"/>
                                      </p:to>
                                    </p:set>
                                    <p:animEffect transition="in" filter="fade">
                                      <p:cBhvr>
                                        <p:cTn id="72" dur="1000"/>
                                        <p:tgtEl>
                                          <p:spTgt spid="340"/>
                                        </p:tgtEl>
                                      </p:cBhvr>
                                    </p:animEffect>
                                  </p:childTnLst>
                                </p:cTn>
                              </p:par>
                              <p:par>
                                <p:cTn id="73" presetID="10" presetClass="entr" presetSubtype="0" fill="hold" nodeType="withEffect">
                                  <p:stCondLst>
                                    <p:cond delay="0"/>
                                  </p:stCondLst>
                                  <p:childTnLst>
                                    <p:set>
                                      <p:cBhvr>
                                        <p:cTn id="74" dur="1" fill="hold">
                                          <p:stCondLst>
                                            <p:cond delay="0"/>
                                          </p:stCondLst>
                                        </p:cTn>
                                        <p:tgtEl>
                                          <p:spTgt spid="341"/>
                                        </p:tgtEl>
                                        <p:attrNameLst>
                                          <p:attrName>style.visibility</p:attrName>
                                        </p:attrNameLst>
                                      </p:cBhvr>
                                      <p:to>
                                        <p:strVal val="visible"/>
                                      </p:to>
                                    </p:set>
                                    <p:animEffect transition="in" filter="fade">
                                      <p:cBhvr>
                                        <p:cTn id="75" dur="1000"/>
                                        <p:tgtEl>
                                          <p:spTgt spid="341"/>
                                        </p:tgtEl>
                                      </p:cBhvr>
                                    </p:animEffect>
                                  </p:childTnLst>
                                </p:cTn>
                              </p:par>
                              <p:par>
                                <p:cTn id="76" presetID="10" presetClass="entr" presetSubtype="0" fill="hold" nodeType="withEffect">
                                  <p:stCondLst>
                                    <p:cond delay="0"/>
                                  </p:stCondLst>
                                  <p:childTnLst>
                                    <p:set>
                                      <p:cBhvr>
                                        <p:cTn id="77" dur="1" fill="hold">
                                          <p:stCondLst>
                                            <p:cond delay="0"/>
                                          </p:stCondLst>
                                        </p:cTn>
                                        <p:tgtEl>
                                          <p:spTgt spid="342"/>
                                        </p:tgtEl>
                                        <p:attrNameLst>
                                          <p:attrName>style.visibility</p:attrName>
                                        </p:attrNameLst>
                                      </p:cBhvr>
                                      <p:to>
                                        <p:strVal val="visible"/>
                                      </p:to>
                                    </p:set>
                                    <p:animEffect transition="in" filter="fade">
                                      <p:cBhvr>
                                        <p:cTn id="78" dur="1000"/>
                                        <p:tgtEl>
                                          <p:spTgt spid="342"/>
                                        </p:tgtEl>
                                      </p:cBhvr>
                                    </p:animEffect>
                                  </p:childTnLst>
                                </p:cTn>
                              </p:par>
                              <p:par>
                                <p:cTn id="79" presetID="10" presetClass="entr" presetSubtype="0" fill="hold" nodeType="withEffect">
                                  <p:stCondLst>
                                    <p:cond delay="0"/>
                                  </p:stCondLst>
                                  <p:childTnLst>
                                    <p:set>
                                      <p:cBhvr>
                                        <p:cTn id="80" dur="1" fill="hold">
                                          <p:stCondLst>
                                            <p:cond delay="0"/>
                                          </p:stCondLst>
                                        </p:cTn>
                                        <p:tgtEl>
                                          <p:spTgt spid="343"/>
                                        </p:tgtEl>
                                        <p:attrNameLst>
                                          <p:attrName>style.visibility</p:attrName>
                                        </p:attrNameLst>
                                      </p:cBhvr>
                                      <p:to>
                                        <p:strVal val="visible"/>
                                      </p:to>
                                    </p:set>
                                    <p:animEffect transition="in" filter="fade">
                                      <p:cBhvr>
                                        <p:cTn id="81" dur="1000"/>
                                        <p:tgtEl>
                                          <p:spTgt spid="343"/>
                                        </p:tgtEl>
                                      </p:cBhvr>
                                    </p:animEffect>
                                  </p:childTnLst>
                                </p:cTn>
                              </p:par>
                              <p:par>
                                <p:cTn id="82" presetID="10" presetClass="entr" presetSubtype="0" fill="hold" nodeType="withEffect">
                                  <p:stCondLst>
                                    <p:cond delay="0"/>
                                  </p:stCondLst>
                                  <p:childTnLst>
                                    <p:set>
                                      <p:cBhvr>
                                        <p:cTn id="83" dur="1" fill="hold">
                                          <p:stCondLst>
                                            <p:cond delay="0"/>
                                          </p:stCondLst>
                                        </p:cTn>
                                        <p:tgtEl>
                                          <p:spTgt spid="344"/>
                                        </p:tgtEl>
                                        <p:attrNameLst>
                                          <p:attrName>style.visibility</p:attrName>
                                        </p:attrNameLst>
                                      </p:cBhvr>
                                      <p:to>
                                        <p:strVal val="visible"/>
                                      </p:to>
                                    </p:set>
                                    <p:animEffect transition="in" filter="fade">
                                      <p:cBhvr>
                                        <p:cTn id="84" dur="1000"/>
                                        <p:tgtEl>
                                          <p:spTgt spid="344"/>
                                        </p:tgtEl>
                                      </p:cBhvr>
                                    </p:animEffect>
                                  </p:childTnLst>
                                </p:cTn>
                              </p:par>
                              <p:par>
                                <p:cTn id="85" presetID="10" presetClass="entr" presetSubtype="0" fill="hold" nodeType="withEffect">
                                  <p:stCondLst>
                                    <p:cond delay="0"/>
                                  </p:stCondLst>
                                  <p:childTnLst>
                                    <p:set>
                                      <p:cBhvr>
                                        <p:cTn id="86" dur="1" fill="hold">
                                          <p:stCondLst>
                                            <p:cond delay="0"/>
                                          </p:stCondLst>
                                        </p:cTn>
                                        <p:tgtEl>
                                          <p:spTgt spid="369"/>
                                        </p:tgtEl>
                                        <p:attrNameLst>
                                          <p:attrName>style.visibility</p:attrName>
                                        </p:attrNameLst>
                                      </p:cBhvr>
                                      <p:to>
                                        <p:strVal val="visible"/>
                                      </p:to>
                                    </p:set>
                                    <p:animEffect transition="in" filter="fade">
                                      <p:cBhvr>
                                        <p:cTn id="87" dur="1000"/>
                                        <p:tgtEl>
                                          <p:spTgt spid="369"/>
                                        </p:tgtEl>
                                      </p:cBhvr>
                                    </p:animEffect>
                                  </p:childTnLst>
                                </p:cTn>
                              </p:par>
                              <p:par>
                                <p:cTn id="88" presetID="10" presetClass="entr" presetSubtype="0" fill="hold" nodeType="withEffect">
                                  <p:stCondLst>
                                    <p:cond delay="0"/>
                                  </p:stCondLst>
                                  <p:childTnLst>
                                    <p:set>
                                      <p:cBhvr>
                                        <p:cTn id="89" dur="1" fill="hold">
                                          <p:stCondLst>
                                            <p:cond delay="0"/>
                                          </p:stCondLst>
                                        </p:cTn>
                                        <p:tgtEl>
                                          <p:spTgt spid="371"/>
                                        </p:tgtEl>
                                        <p:attrNameLst>
                                          <p:attrName>style.visibility</p:attrName>
                                        </p:attrNameLst>
                                      </p:cBhvr>
                                      <p:to>
                                        <p:strVal val="visible"/>
                                      </p:to>
                                    </p:set>
                                    <p:animEffect transition="in" filter="fade">
                                      <p:cBhvr>
                                        <p:cTn id="90" dur="1000"/>
                                        <p:tgtEl>
                                          <p:spTgt spid="371"/>
                                        </p:tgtEl>
                                      </p:cBhvr>
                                    </p:animEffect>
                                  </p:childTnLst>
                                </p:cTn>
                              </p:par>
                              <p:par>
                                <p:cTn id="91" presetID="10" presetClass="entr" presetSubtype="0" fill="hold" nodeType="withEffect">
                                  <p:stCondLst>
                                    <p:cond delay="0"/>
                                  </p:stCondLst>
                                  <p:childTnLst>
                                    <p:set>
                                      <p:cBhvr>
                                        <p:cTn id="92" dur="1" fill="hold">
                                          <p:stCondLst>
                                            <p:cond delay="0"/>
                                          </p:stCondLst>
                                        </p:cTn>
                                        <p:tgtEl>
                                          <p:spTgt spid="345"/>
                                        </p:tgtEl>
                                        <p:attrNameLst>
                                          <p:attrName>style.visibility</p:attrName>
                                        </p:attrNameLst>
                                      </p:cBhvr>
                                      <p:to>
                                        <p:strVal val="visible"/>
                                      </p:to>
                                    </p:set>
                                    <p:animEffect transition="in" filter="fade">
                                      <p:cBhvr>
                                        <p:cTn id="93" dur="1000"/>
                                        <p:tgtEl>
                                          <p:spTgt spid="345"/>
                                        </p:tgtEl>
                                      </p:cBhvr>
                                    </p:animEffect>
                                  </p:childTnLst>
                                </p:cTn>
                              </p:par>
                              <p:par>
                                <p:cTn id="94" presetID="10" presetClass="entr" presetSubtype="0" fill="hold" nodeType="withEffect">
                                  <p:stCondLst>
                                    <p:cond delay="0"/>
                                  </p:stCondLst>
                                  <p:childTnLst>
                                    <p:set>
                                      <p:cBhvr>
                                        <p:cTn id="95" dur="1" fill="hold">
                                          <p:stCondLst>
                                            <p:cond delay="0"/>
                                          </p:stCondLst>
                                        </p:cTn>
                                        <p:tgtEl>
                                          <p:spTgt spid="370"/>
                                        </p:tgtEl>
                                        <p:attrNameLst>
                                          <p:attrName>style.visibility</p:attrName>
                                        </p:attrNameLst>
                                      </p:cBhvr>
                                      <p:to>
                                        <p:strVal val="visible"/>
                                      </p:to>
                                    </p:set>
                                    <p:animEffect transition="in" filter="fade">
                                      <p:cBhvr>
                                        <p:cTn id="96" dur="1000"/>
                                        <p:tgtEl>
                                          <p:spTgt spid="370"/>
                                        </p:tgtEl>
                                      </p:cBhvr>
                                    </p:animEffect>
                                  </p:childTnLst>
                                </p:cTn>
                              </p:par>
                              <p:par>
                                <p:cTn id="97" presetID="10" presetClass="entr" presetSubtype="0" fill="hold" nodeType="withEffect">
                                  <p:stCondLst>
                                    <p:cond delay="0"/>
                                  </p:stCondLst>
                                  <p:childTnLst>
                                    <p:set>
                                      <p:cBhvr>
                                        <p:cTn id="98" dur="1" fill="hold">
                                          <p:stCondLst>
                                            <p:cond delay="0"/>
                                          </p:stCondLst>
                                        </p:cTn>
                                        <p:tgtEl>
                                          <p:spTgt spid="346"/>
                                        </p:tgtEl>
                                        <p:attrNameLst>
                                          <p:attrName>style.visibility</p:attrName>
                                        </p:attrNameLst>
                                      </p:cBhvr>
                                      <p:to>
                                        <p:strVal val="visible"/>
                                      </p:to>
                                    </p:set>
                                    <p:animEffect transition="in" filter="fade">
                                      <p:cBhvr>
                                        <p:cTn id="99" dur="1000"/>
                                        <p:tgtEl>
                                          <p:spTgt spid="346"/>
                                        </p:tgtEl>
                                      </p:cBhvr>
                                    </p:animEffect>
                                  </p:childTnLst>
                                </p:cTn>
                              </p:par>
                              <p:par>
                                <p:cTn id="100" presetID="10" presetClass="entr" presetSubtype="0" fill="hold" nodeType="withEffect">
                                  <p:stCondLst>
                                    <p:cond delay="0"/>
                                  </p:stCondLst>
                                  <p:childTnLst>
                                    <p:set>
                                      <p:cBhvr>
                                        <p:cTn id="101" dur="1" fill="hold">
                                          <p:stCondLst>
                                            <p:cond delay="0"/>
                                          </p:stCondLst>
                                        </p:cTn>
                                        <p:tgtEl>
                                          <p:spTgt spid="347"/>
                                        </p:tgtEl>
                                        <p:attrNameLst>
                                          <p:attrName>style.visibility</p:attrName>
                                        </p:attrNameLst>
                                      </p:cBhvr>
                                      <p:to>
                                        <p:strVal val="visible"/>
                                      </p:to>
                                    </p:set>
                                    <p:animEffect transition="in" filter="fade">
                                      <p:cBhvr>
                                        <p:cTn id="102" dur="1000"/>
                                        <p:tgtEl>
                                          <p:spTgt spid="347"/>
                                        </p:tgtEl>
                                      </p:cBhvr>
                                    </p:animEffect>
                                  </p:childTnLst>
                                </p:cTn>
                              </p:par>
                              <p:par>
                                <p:cTn id="103" presetID="10" presetClass="entr" presetSubtype="0" fill="hold" nodeType="withEffect">
                                  <p:stCondLst>
                                    <p:cond delay="0"/>
                                  </p:stCondLst>
                                  <p:childTnLst>
                                    <p:set>
                                      <p:cBhvr>
                                        <p:cTn id="104" dur="1" fill="hold">
                                          <p:stCondLst>
                                            <p:cond delay="0"/>
                                          </p:stCondLst>
                                        </p:cTn>
                                        <p:tgtEl>
                                          <p:spTgt spid="339"/>
                                        </p:tgtEl>
                                        <p:attrNameLst>
                                          <p:attrName>style.visibility</p:attrName>
                                        </p:attrNameLst>
                                      </p:cBhvr>
                                      <p:to>
                                        <p:strVal val="visible"/>
                                      </p:to>
                                    </p:set>
                                    <p:animEffect transition="in" filter="fade">
                                      <p:cBhvr>
                                        <p:cTn id="105" dur="1000"/>
                                        <p:tgtEl>
                                          <p:spTgt spid="339"/>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nodeType="clickEffect">
                                  <p:stCondLst>
                                    <p:cond delay="0"/>
                                  </p:stCondLst>
                                  <p:childTnLst>
                                    <p:animEffect transition="out" filter="fade">
                                      <p:cBhvr>
                                        <p:cTn id="109" dur="1000"/>
                                        <p:tgtEl>
                                          <p:spTgt spid="338"/>
                                        </p:tgtEl>
                                      </p:cBhvr>
                                    </p:animEffect>
                                    <p:set>
                                      <p:cBhvr>
                                        <p:cTn id="110" dur="1" fill="hold">
                                          <p:stCondLst>
                                            <p:cond delay="1000"/>
                                          </p:stCondLst>
                                        </p:cTn>
                                        <p:tgtEl>
                                          <p:spTgt spid="338"/>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1000"/>
                                        <p:tgtEl>
                                          <p:spTgt spid="340"/>
                                        </p:tgtEl>
                                      </p:cBhvr>
                                    </p:animEffect>
                                    <p:set>
                                      <p:cBhvr>
                                        <p:cTn id="113" dur="1" fill="hold">
                                          <p:stCondLst>
                                            <p:cond delay="1000"/>
                                          </p:stCondLst>
                                        </p:cTn>
                                        <p:tgtEl>
                                          <p:spTgt spid="340"/>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900"/>
                                        <p:tgtEl>
                                          <p:spTgt spid="341"/>
                                        </p:tgtEl>
                                      </p:cBhvr>
                                    </p:animEffect>
                                    <p:set>
                                      <p:cBhvr>
                                        <p:cTn id="116" dur="1" fill="hold">
                                          <p:stCondLst>
                                            <p:cond delay="900"/>
                                          </p:stCondLst>
                                        </p:cTn>
                                        <p:tgtEl>
                                          <p:spTgt spid="341"/>
                                        </p:tgtEl>
                                        <p:attrNameLst>
                                          <p:attrName>style.visibility</p:attrName>
                                        </p:attrNameLst>
                                      </p:cBhvr>
                                      <p:to>
                                        <p:strVal val="hidden"/>
                                      </p:to>
                                    </p:set>
                                  </p:childTnLst>
                                </p:cTn>
                              </p:par>
                              <p:par>
                                <p:cTn id="117" presetID="10" presetClass="exit" presetSubtype="0" fill="hold" nodeType="withEffect">
                                  <p:stCondLst>
                                    <p:cond delay="0"/>
                                  </p:stCondLst>
                                  <p:childTnLst>
                                    <p:animEffect transition="out" filter="fade">
                                      <p:cBhvr>
                                        <p:cTn id="118" dur="1000"/>
                                        <p:tgtEl>
                                          <p:spTgt spid="342"/>
                                        </p:tgtEl>
                                      </p:cBhvr>
                                    </p:animEffect>
                                    <p:set>
                                      <p:cBhvr>
                                        <p:cTn id="119" dur="1" fill="hold">
                                          <p:stCondLst>
                                            <p:cond delay="1000"/>
                                          </p:stCondLst>
                                        </p:cTn>
                                        <p:tgtEl>
                                          <p:spTgt spid="342"/>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1000"/>
                                        <p:tgtEl>
                                          <p:spTgt spid="343"/>
                                        </p:tgtEl>
                                      </p:cBhvr>
                                    </p:animEffect>
                                    <p:set>
                                      <p:cBhvr>
                                        <p:cTn id="122" dur="1" fill="hold">
                                          <p:stCondLst>
                                            <p:cond delay="1000"/>
                                          </p:stCondLst>
                                        </p:cTn>
                                        <p:tgtEl>
                                          <p:spTgt spid="343"/>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1000"/>
                                        <p:tgtEl>
                                          <p:spTgt spid="344"/>
                                        </p:tgtEl>
                                      </p:cBhvr>
                                    </p:animEffect>
                                    <p:set>
                                      <p:cBhvr>
                                        <p:cTn id="125" dur="1" fill="hold">
                                          <p:stCondLst>
                                            <p:cond delay="1000"/>
                                          </p:stCondLst>
                                        </p:cTn>
                                        <p:tgtEl>
                                          <p:spTgt spid="344"/>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1000"/>
                                        <p:tgtEl>
                                          <p:spTgt spid="345"/>
                                        </p:tgtEl>
                                      </p:cBhvr>
                                    </p:animEffect>
                                    <p:set>
                                      <p:cBhvr>
                                        <p:cTn id="128" dur="1" fill="hold">
                                          <p:stCondLst>
                                            <p:cond delay="1000"/>
                                          </p:stCondLst>
                                        </p:cTn>
                                        <p:tgtEl>
                                          <p:spTgt spid="345"/>
                                        </p:tgtEl>
                                        <p:attrNameLst>
                                          <p:attrName>style.visibility</p:attrName>
                                        </p:attrNameLst>
                                      </p:cBhvr>
                                      <p:to>
                                        <p:strVal val="hidden"/>
                                      </p:to>
                                    </p:set>
                                  </p:childTnLst>
                                </p:cTn>
                              </p:par>
                              <p:par>
                                <p:cTn id="129" presetID="10" presetClass="exit" presetSubtype="0" fill="hold" nodeType="withEffect">
                                  <p:stCondLst>
                                    <p:cond delay="0"/>
                                  </p:stCondLst>
                                  <p:childTnLst>
                                    <p:animEffect transition="out" filter="fade">
                                      <p:cBhvr>
                                        <p:cTn id="130" dur="1000"/>
                                        <p:tgtEl>
                                          <p:spTgt spid="347"/>
                                        </p:tgtEl>
                                      </p:cBhvr>
                                    </p:animEffect>
                                    <p:set>
                                      <p:cBhvr>
                                        <p:cTn id="131" dur="1" fill="hold">
                                          <p:stCondLst>
                                            <p:cond delay="1000"/>
                                          </p:stCondLst>
                                        </p:cTn>
                                        <p:tgtEl>
                                          <p:spTgt spid="347"/>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1000"/>
                                        <p:tgtEl>
                                          <p:spTgt spid="339"/>
                                        </p:tgtEl>
                                      </p:cBhvr>
                                    </p:animEffect>
                                    <p:set>
                                      <p:cBhvr>
                                        <p:cTn id="134" dur="1" fill="hold">
                                          <p:stCondLst>
                                            <p:cond delay="1000"/>
                                          </p:stCondLst>
                                        </p:cTn>
                                        <p:tgtEl>
                                          <p:spTgt spid="339"/>
                                        </p:tgtEl>
                                        <p:attrNameLst>
                                          <p:attrName>style.visibility</p:attrName>
                                        </p:attrNameLst>
                                      </p:cBhvr>
                                      <p:to>
                                        <p:strVal val="hidden"/>
                                      </p:to>
                                    </p:set>
                                  </p:childTnLst>
                                </p:cTn>
                              </p:par>
                              <p:par>
                                <p:cTn id="135" presetID="10" presetClass="exit" presetSubtype="0" fill="hold" nodeType="withEffect">
                                  <p:stCondLst>
                                    <p:cond delay="0"/>
                                  </p:stCondLst>
                                  <p:childTnLst>
                                    <p:animEffect transition="out" filter="fade">
                                      <p:cBhvr>
                                        <p:cTn id="136" dur="1000"/>
                                        <p:tgtEl>
                                          <p:spTgt spid="369"/>
                                        </p:tgtEl>
                                      </p:cBhvr>
                                    </p:animEffect>
                                    <p:set>
                                      <p:cBhvr>
                                        <p:cTn id="137" dur="1" fill="hold">
                                          <p:stCondLst>
                                            <p:cond delay="1000"/>
                                          </p:stCondLst>
                                        </p:cTn>
                                        <p:tgtEl>
                                          <p:spTgt spid="369"/>
                                        </p:tgtEl>
                                        <p:attrNameLst>
                                          <p:attrName>style.visibility</p:attrName>
                                        </p:attrNameLst>
                                      </p:cBhvr>
                                      <p:to>
                                        <p:strVal val="hidden"/>
                                      </p:to>
                                    </p:set>
                                  </p:childTnLst>
                                </p:cTn>
                              </p:par>
                              <p:par>
                                <p:cTn id="138" presetID="10" presetClass="exit" presetSubtype="0" fill="hold" nodeType="withEffect">
                                  <p:stCondLst>
                                    <p:cond delay="0"/>
                                  </p:stCondLst>
                                  <p:childTnLst>
                                    <p:animEffect transition="out" filter="fade">
                                      <p:cBhvr>
                                        <p:cTn id="139" dur="1000"/>
                                        <p:tgtEl>
                                          <p:spTgt spid="370"/>
                                        </p:tgtEl>
                                      </p:cBhvr>
                                    </p:animEffect>
                                    <p:set>
                                      <p:cBhvr>
                                        <p:cTn id="140" dur="1" fill="hold">
                                          <p:stCondLst>
                                            <p:cond delay="1000"/>
                                          </p:stCondLst>
                                        </p:cTn>
                                        <p:tgtEl>
                                          <p:spTgt spid="370"/>
                                        </p:tgtEl>
                                        <p:attrNameLst>
                                          <p:attrName>style.visibility</p:attrName>
                                        </p:attrNameLst>
                                      </p:cBhvr>
                                      <p:to>
                                        <p:strVal val="hidden"/>
                                      </p:to>
                                    </p:set>
                                  </p:childTnLst>
                                </p:cTn>
                              </p:par>
                              <p:par>
                                <p:cTn id="141" presetID="10" presetClass="exit" presetSubtype="0" fill="hold" nodeType="withEffect">
                                  <p:stCondLst>
                                    <p:cond delay="0"/>
                                  </p:stCondLst>
                                  <p:childTnLst>
                                    <p:animEffect transition="out" filter="fade">
                                      <p:cBhvr>
                                        <p:cTn id="142" dur="1000"/>
                                        <p:tgtEl>
                                          <p:spTgt spid="371"/>
                                        </p:tgtEl>
                                      </p:cBhvr>
                                    </p:animEffect>
                                    <p:set>
                                      <p:cBhvr>
                                        <p:cTn id="143" dur="1" fill="hold">
                                          <p:stCondLst>
                                            <p:cond delay="1000"/>
                                          </p:stCondLst>
                                        </p:cTn>
                                        <p:tgtEl>
                                          <p:spTgt spid="371"/>
                                        </p:tgtEl>
                                        <p:attrNameLst>
                                          <p:attrName>style.visibility</p:attrName>
                                        </p:attrNameLst>
                                      </p:cBhvr>
                                      <p:to>
                                        <p:strVal val="hidden"/>
                                      </p:to>
                                    </p:set>
                                  </p:childTnLst>
                                </p:cTn>
                              </p:par>
                              <p:par>
                                <p:cTn id="144" presetID="10" presetClass="exit" presetSubtype="0" fill="hold" nodeType="withEffect">
                                  <p:stCondLst>
                                    <p:cond delay="0"/>
                                  </p:stCondLst>
                                  <p:childTnLst>
                                    <p:animEffect transition="out" filter="fade">
                                      <p:cBhvr>
                                        <p:cTn id="145" dur="1000"/>
                                        <p:tgtEl>
                                          <p:spTgt spid="346"/>
                                        </p:tgtEl>
                                      </p:cBhvr>
                                    </p:animEffect>
                                    <p:set>
                                      <p:cBhvr>
                                        <p:cTn id="146" dur="1" fill="hold">
                                          <p:stCondLst>
                                            <p:cond delay="1000"/>
                                          </p:stCondLst>
                                        </p:cTn>
                                        <p:tgtEl>
                                          <p:spTgt spid="34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348"/>
                                        </p:tgtEl>
                                        <p:attrNameLst>
                                          <p:attrName>style.visibility</p:attrName>
                                        </p:attrNameLst>
                                      </p:cBhvr>
                                      <p:to>
                                        <p:strVal val="visible"/>
                                      </p:to>
                                    </p:set>
                                    <p:animEffect transition="in" filter="fade">
                                      <p:cBhvr>
                                        <p:cTn id="149" dur="1000"/>
                                        <p:tgtEl>
                                          <p:spTgt spid="348"/>
                                        </p:tgtEl>
                                      </p:cBhvr>
                                    </p:animEffect>
                                  </p:childTnLst>
                                </p:cTn>
                              </p:par>
                              <p:par>
                                <p:cTn id="150" presetID="10" presetClass="entr" presetSubtype="0" fill="hold" nodeType="withEffect">
                                  <p:stCondLst>
                                    <p:cond delay="0"/>
                                  </p:stCondLst>
                                  <p:childTnLst>
                                    <p:set>
                                      <p:cBhvr>
                                        <p:cTn id="151" dur="1" fill="hold">
                                          <p:stCondLst>
                                            <p:cond delay="0"/>
                                          </p:stCondLst>
                                        </p:cTn>
                                        <p:tgtEl>
                                          <p:spTgt spid="349"/>
                                        </p:tgtEl>
                                        <p:attrNameLst>
                                          <p:attrName>style.visibility</p:attrName>
                                        </p:attrNameLst>
                                      </p:cBhvr>
                                      <p:to>
                                        <p:strVal val="visible"/>
                                      </p:to>
                                    </p:set>
                                    <p:animEffect transition="in" filter="fade">
                                      <p:cBhvr>
                                        <p:cTn id="152" dur="1000"/>
                                        <p:tgtEl>
                                          <p:spTgt spid="349"/>
                                        </p:tgtEl>
                                      </p:cBhvr>
                                    </p:animEffect>
                                  </p:childTnLst>
                                </p:cTn>
                              </p:par>
                              <p:par>
                                <p:cTn id="153" presetID="10" presetClass="entr" presetSubtype="0" fill="hold" nodeType="withEffect">
                                  <p:stCondLst>
                                    <p:cond delay="0"/>
                                  </p:stCondLst>
                                  <p:childTnLst>
                                    <p:set>
                                      <p:cBhvr>
                                        <p:cTn id="154" dur="1" fill="hold">
                                          <p:stCondLst>
                                            <p:cond delay="0"/>
                                          </p:stCondLst>
                                        </p:cTn>
                                        <p:tgtEl>
                                          <p:spTgt spid="350"/>
                                        </p:tgtEl>
                                        <p:attrNameLst>
                                          <p:attrName>style.visibility</p:attrName>
                                        </p:attrNameLst>
                                      </p:cBhvr>
                                      <p:to>
                                        <p:strVal val="visible"/>
                                      </p:to>
                                    </p:set>
                                    <p:animEffect transition="in" filter="fade">
                                      <p:cBhvr>
                                        <p:cTn id="155" dur="1000"/>
                                        <p:tgtEl>
                                          <p:spTgt spid="350"/>
                                        </p:tgtEl>
                                      </p:cBhvr>
                                    </p:animEffect>
                                  </p:childTnLst>
                                </p:cTn>
                              </p:par>
                              <p:par>
                                <p:cTn id="156" presetID="10" presetClass="entr" presetSubtype="0" fill="hold" nodeType="withEffect">
                                  <p:stCondLst>
                                    <p:cond delay="0"/>
                                  </p:stCondLst>
                                  <p:childTnLst>
                                    <p:set>
                                      <p:cBhvr>
                                        <p:cTn id="157" dur="1" fill="hold">
                                          <p:stCondLst>
                                            <p:cond delay="0"/>
                                          </p:stCondLst>
                                        </p:cTn>
                                        <p:tgtEl>
                                          <p:spTgt spid="351"/>
                                        </p:tgtEl>
                                        <p:attrNameLst>
                                          <p:attrName>style.visibility</p:attrName>
                                        </p:attrNameLst>
                                      </p:cBhvr>
                                      <p:to>
                                        <p:strVal val="visible"/>
                                      </p:to>
                                    </p:set>
                                    <p:animEffect transition="in" filter="fade">
                                      <p:cBhvr>
                                        <p:cTn id="158" dur="1000"/>
                                        <p:tgtEl>
                                          <p:spTgt spid="351"/>
                                        </p:tgtEl>
                                      </p:cBhvr>
                                    </p:animEffect>
                                  </p:childTnLst>
                                </p:cTn>
                              </p:par>
                              <p:par>
                                <p:cTn id="159" presetID="10" presetClass="entr" presetSubtype="0" fill="hold" nodeType="withEffect">
                                  <p:stCondLst>
                                    <p:cond delay="0"/>
                                  </p:stCondLst>
                                  <p:childTnLst>
                                    <p:set>
                                      <p:cBhvr>
                                        <p:cTn id="160" dur="1" fill="hold">
                                          <p:stCondLst>
                                            <p:cond delay="0"/>
                                          </p:stCondLst>
                                        </p:cTn>
                                        <p:tgtEl>
                                          <p:spTgt spid="352"/>
                                        </p:tgtEl>
                                        <p:attrNameLst>
                                          <p:attrName>style.visibility</p:attrName>
                                        </p:attrNameLst>
                                      </p:cBhvr>
                                      <p:to>
                                        <p:strVal val="visible"/>
                                      </p:to>
                                    </p:set>
                                    <p:animEffect transition="in" filter="fade">
                                      <p:cBhvr>
                                        <p:cTn id="161" dur="1000"/>
                                        <p:tgtEl>
                                          <p:spTgt spid="352"/>
                                        </p:tgtEl>
                                      </p:cBhvr>
                                    </p:animEffect>
                                  </p:childTnLst>
                                </p:cTn>
                              </p:par>
                            </p:childTnLst>
                          </p:cTn>
                        </p:par>
                      </p:childTnLst>
                    </p:cTn>
                  </p:par>
                  <p:par>
                    <p:cTn id="162" fill="hold">
                      <p:stCondLst>
                        <p:cond delay="indefinite"/>
                      </p:stCondLst>
                      <p:childTnLst>
                        <p:par>
                          <p:cTn id="163" fill="hold">
                            <p:stCondLst>
                              <p:cond delay="0"/>
                            </p:stCondLst>
                            <p:childTnLst>
                              <p:par>
                                <p:cTn id="164" presetID="10" presetClass="exit" presetSubtype="0" fill="hold" nodeType="clickEffect">
                                  <p:stCondLst>
                                    <p:cond delay="0"/>
                                  </p:stCondLst>
                                  <p:childTnLst>
                                    <p:animEffect transition="out" filter="fade">
                                      <p:cBhvr>
                                        <p:cTn id="165" dur="1000"/>
                                        <p:tgtEl>
                                          <p:spTgt spid="348"/>
                                        </p:tgtEl>
                                      </p:cBhvr>
                                    </p:animEffect>
                                    <p:set>
                                      <p:cBhvr>
                                        <p:cTn id="166" dur="1" fill="hold">
                                          <p:stCondLst>
                                            <p:cond delay="1000"/>
                                          </p:stCondLst>
                                        </p:cTn>
                                        <p:tgtEl>
                                          <p:spTgt spid="348"/>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1000"/>
                                        <p:tgtEl>
                                          <p:spTgt spid="349"/>
                                        </p:tgtEl>
                                      </p:cBhvr>
                                    </p:animEffect>
                                    <p:set>
                                      <p:cBhvr>
                                        <p:cTn id="169" dur="1" fill="hold">
                                          <p:stCondLst>
                                            <p:cond delay="1000"/>
                                          </p:stCondLst>
                                        </p:cTn>
                                        <p:tgtEl>
                                          <p:spTgt spid="349"/>
                                        </p:tgtEl>
                                        <p:attrNameLst>
                                          <p:attrName>style.visibility</p:attrName>
                                        </p:attrNameLst>
                                      </p:cBhvr>
                                      <p:to>
                                        <p:strVal val="hidden"/>
                                      </p:to>
                                    </p:set>
                                  </p:childTnLst>
                                </p:cTn>
                              </p:par>
                              <p:par>
                                <p:cTn id="170" presetID="10" presetClass="exit" presetSubtype="0" fill="hold" nodeType="withEffect">
                                  <p:stCondLst>
                                    <p:cond delay="0"/>
                                  </p:stCondLst>
                                  <p:childTnLst>
                                    <p:animEffect transition="out" filter="fade">
                                      <p:cBhvr>
                                        <p:cTn id="171" dur="1000"/>
                                        <p:tgtEl>
                                          <p:spTgt spid="350"/>
                                        </p:tgtEl>
                                      </p:cBhvr>
                                    </p:animEffect>
                                    <p:set>
                                      <p:cBhvr>
                                        <p:cTn id="172" dur="1" fill="hold">
                                          <p:stCondLst>
                                            <p:cond delay="1000"/>
                                          </p:stCondLst>
                                        </p:cTn>
                                        <p:tgtEl>
                                          <p:spTgt spid="350"/>
                                        </p:tgtEl>
                                        <p:attrNameLst>
                                          <p:attrName>style.visibility</p:attrName>
                                        </p:attrNameLst>
                                      </p:cBhvr>
                                      <p:to>
                                        <p:strVal val="hidden"/>
                                      </p:to>
                                    </p:set>
                                  </p:childTnLst>
                                </p:cTn>
                              </p:par>
                              <p:par>
                                <p:cTn id="173" presetID="10" presetClass="exit" presetSubtype="0" fill="hold" nodeType="withEffect">
                                  <p:stCondLst>
                                    <p:cond delay="0"/>
                                  </p:stCondLst>
                                  <p:childTnLst>
                                    <p:animEffect transition="out" filter="fade">
                                      <p:cBhvr>
                                        <p:cTn id="174" dur="1000"/>
                                        <p:tgtEl>
                                          <p:spTgt spid="351"/>
                                        </p:tgtEl>
                                      </p:cBhvr>
                                    </p:animEffect>
                                    <p:set>
                                      <p:cBhvr>
                                        <p:cTn id="175" dur="1" fill="hold">
                                          <p:stCondLst>
                                            <p:cond delay="1000"/>
                                          </p:stCondLst>
                                        </p:cTn>
                                        <p:tgtEl>
                                          <p:spTgt spid="351"/>
                                        </p:tgtEl>
                                        <p:attrNameLst>
                                          <p:attrName>style.visibility</p:attrName>
                                        </p:attrNameLst>
                                      </p:cBhvr>
                                      <p:to>
                                        <p:strVal val="hidden"/>
                                      </p:to>
                                    </p:set>
                                  </p:childTnLst>
                                </p:cTn>
                              </p:par>
                              <p:par>
                                <p:cTn id="176" presetID="10" presetClass="exit" presetSubtype="0" fill="hold" nodeType="withEffect">
                                  <p:stCondLst>
                                    <p:cond delay="0"/>
                                  </p:stCondLst>
                                  <p:childTnLst>
                                    <p:animEffect transition="out" filter="fade">
                                      <p:cBhvr>
                                        <p:cTn id="177" dur="1000"/>
                                        <p:tgtEl>
                                          <p:spTgt spid="352"/>
                                        </p:tgtEl>
                                      </p:cBhvr>
                                    </p:animEffect>
                                    <p:set>
                                      <p:cBhvr>
                                        <p:cTn id="178" dur="1" fill="hold">
                                          <p:stCondLst>
                                            <p:cond delay="1000"/>
                                          </p:stCondLst>
                                        </p:cTn>
                                        <p:tgtEl>
                                          <p:spTgt spid="352"/>
                                        </p:tgtEl>
                                        <p:attrNameLst>
                                          <p:attrName>style.visibility</p:attrName>
                                        </p:attrNameLst>
                                      </p:cBhvr>
                                      <p:to>
                                        <p:strVal val="hidden"/>
                                      </p:to>
                                    </p:set>
                                  </p:childTnLst>
                                </p:cTn>
                              </p:par>
                              <p:par>
                                <p:cTn id="179" presetID="10" presetClass="entr" presetSubtype="0" fill="hold" nodeType="withEffect">
                                  <p:stCondLst>
                                    <p:cond delay="0"/>
                                  </p:stCondLst>
                                  <p:childTnLst>
                                    <p:set>
                                      <p:cBhvr>
                                        <p:cTn id="180" dur="1" fill="hold">
                                          <p:stCondLst>
                                            <p:cond delay="0"/>
                                          </p:stCondLst>
                                        </p:cTn>
                                        <p:tgtEl>
                                          <p:spTgt spid="353"/>
                                        </p:tgtEl>
                                        <p:attrNameLst>
                                          <p:attrName>style.visibility</p:attrName>
                                        </p:attrNameLst>
                                      </p:cBhvr>
                                      <p:to>
                                        <p:strVal val="visible"/>
                                      </p:to>
                                    </p:set>
                                    <p:animEffect transition="in" filter="fade">
                                      <p:cBhvr>
                                        <p:cTn id="181" dur="1000"/>
                                        <p:tgtEl>
                                          <p:spTgt spid="353"/>
                                        </p:tgtEl>
                                      </p:cBhvr>
                                    </p:animEffect>
                                  </p:childTnLst>
                                </p:cTn>
                              </p:par>
                              <p:par>
                                <p:cTn id="182" presetID="10" presetClass="entr" presetSubtype="0" fill="hold" nodeType="withEffect">
                                  <p:stCondLst>
                                    <p:cond delay="0"/>
                                  </p:stCondLst>
                                  <p:childTnLst>
                                    <p:set>
                                      <p:cBhvr>
                                        <p:cTn id="183" dur="1" fill="hold">
                                          <p:stCondLst>
                                            <p:cond delay="0"/>
                                          </p:stCondLst>
                                        </p:cTn>
                                        <p:tgtEl>
                                          <p:spTgt spid="354"/>
                                        </p:tgtEl>
                                        <p:attrNameLst>
                                          <p:attrName>style.visibility</p:attrName>
                                        </p:attrNameLst>
                                      </p:cBhvr>
                                      <p:to>
                                        <p:strVal val="visible"/>
                                      </p:to>
                                    </p:set>
                                    <p:animEffect transition="in" filter="fade">
                                      <p:cBhvr>
                                        <p:cTn id="184" dur="1000"/>
                                        <p:tgtEl>
                                          <p:spTgt spid="354"/>
                                        </p:tgtEl>
                                      </p:cBhvr>
                                    </p:animEffect>
                                  </p:childTnLst>
                                </p:cTn>
                              </p:par>
                              <p:par>
                                <p:cTn id="185" presetID="10" presetClass="entr" presetSubtype="0" fill="hold" nodeType="withEffect">
                                  <p:stCondLst>
                                    <p:cond delay="0"/>
                                  </p:stCondLst>
                                  <p:childTnLst>
                                    <p:set>
                                      <p:cBhvr>
                                        <p:cTn id="186" dur="1" fill="hold">
                                          <p:stCondLst>
                                            <p:cond delay="0"/>
                                          </p:stCondLst>
                                        </p:cTn>
                                        <p:tgtEl>
                                          <p:spTgt spid="355"/>
                                        </p:tgtEl>
                                        <p:attrNameLst>
                                          <p:attrName>style.visibility</p:attrName>
                                        </p:attrNameLst>
                                      </p:cBhvr>
                                      <p:to>
                                        <p:strVal val="visible"/>
                                      </p:to>
                                    </p:set>
                                    <p:animEffect transition="in" filter="fade">
                                      <p:cBhvr>
                                        <p:cTn id="187" dur="1000"/>
                                        <p:tgtEl>
                                          <p:spTgt spid="355"/>
                                        </p:tgtEl>
                                      </p:cBhvr>
                                    </p:animEffect>
                                  </p:childTnLst>
                                </p:cTn>
                              </p:par>
                              <p:par>
                                <p:cTn id="188" presetID="10" presetClass="entr" presetSubtype="0" fill="hold" nodeType="withEffect">
                                  <p:stCondLst>
                                    <p:cond delay="0"/>
                                  </p:stCondLst>
                                  <p:childTnLst>
                                    <p:set>
                                      <p:cBhvr>
                                        <p:cTn id="189" dur="1" fill="hold">
                                          <p:stCondLst>
                                            <p:cond delay="0"/>
                                          </p:stCondLst>
                                        </p:cTn>
                                        <p:tgtEl>
                                          <p:spTgt spid="356"/>
                                        </p:tgtEl>
                                        <p:attrNameLst>
                                          <p:attrName>style.visibility</p:attrName>
                                        </p:attrNameLst>
                                      </p:cBhvr>
                                      <p:to>
                                        <p:strVal val="visible"/>
                                      </p:to>
                                    </p:set>
                                    <p:animEffect transition="in" filter="fade">
                                      <p:cBhvr>
                                        <p:cTn id="190" dur="1000"/>
                                        <p:tgtEl>
                                          <p:spTgt spid="356"/>
                                        </p:tgtEl>
                                      </p:cBhvr>
                                    </p:animEffect>
                                  </p:childTnLst>
                                </p:cTn>
                              </p:par>
                              <p:par>
                                <p:cTn id="191" presetID="10" presetClass="entr" presetSubtype="0" fill="hold" nodeType="withEffect">
                                  <p:stCondLst>
                                    <p:cond delay="0"/>
                                  </p:stCondLst>
                                  <p:childTnLst>
                                    <p:set>
                                      <p:cBhvr>
                                        <p:cTn id="192" dur="1" fill="hold">
                                          <p:stCondLst>
                                            <p:cond delay="0"/>
                                          </p:stCondLst>
                                        </p:cTn>
                                        <p:tgtEl>
                                          <p:spTgt spid="357"/>
                                        </p:tgtEl>
                                        <p:attrNameLst>
                                          <p:attrName>style.visibility</p:attrName>
                                        </p:attrNameLst>
                                      </p:cBhvr>
                                      <p:to>
                                        <p:strVal val="visible"/>
                                      </p:to>
                                    </p:set>
                                    <p:animEffect transition="in" filter="fade">
                                      <p:cBhvr>
                                        <p:cTn id="193" dur="1000"/>
                                        <p:tgtEl>
                                          <p:spTgt spid="357"/>
                                        </p:tgtEl>
                                      </p:cBhvr>
                                    </p:animEffect>
                                  </p:childTnLst>
                                </p:cTn>
                              </p:par>
                              <p:par>
                                <p:cTn id="194" presetID="10" presetClass="entr" presetSubtype="0" fill="hold" nodeType="withEffect">
                                  <p:stCondLst>
                                    <p:cond delay="0"/>
                                  </p:stCondLst>
                                  <p:childTnLst>
                                    <p:set>
                                      <p:cBhvr>
                                        <p:cTn id="195" dur="1" fill="hold">
                                          <p:stCondLst>
                                            <p:cond delay="0"/>
                                          </p:stCondLst>
                                        </p:cTn>
                                        <p:tgtEl>
                                          <p:spTgt spid="358"/>
                                        </p:tgtEl>
                                        <p:attrNameLst>
                                          <p:attrName>style.visibility</p:attrName>
                                        </p:attrNameLst>
                                      </p:cBhvr>
                                      <p:to>
                                        <p:strVal val="visible"/>
                                      </p:to>
                                    </p:set>
                                    <p:animEffect transition="in" filter="fade">
                                      <p:cBhvr>
                                        <p:cTn id="196" dur="1000"/>
                                        <p:tgtEl>
                                          <p:spTgt spid="358"/>
                                        </p:tgtEl>
                                      </p:cBhvr>
                                    </p:animEffect>
                                  </p:childTnLst>
                                </p:cTn>
                              </p:par>
                              <p:par>
                                <p:cTn id="197" presetID="10" presetClass="entr" presetSubtype="0" fill="hold" nodeType="withEffect">
                                  <p:stCondLst>
                                    <p:cond delay="0"/>
                                  </p:stCondLst>
                                  <p:childTnLst>
                                    <p:set>
                                      <p:cBhvr>
                                        <p:cTn id="198" dur="1" fill="hold">
                                          <p:stCondLst>
                                            <p:cond delay="0"/>
                                          </p:stCondLst>
                                        </p:cTn>
                                        <p:tgtEl>
                                          <p:spTgt spid="359"/>
                                        </p:tgtEl>
                                        <p:attrNameLst>
                                          <p:attrName>style.visibility</p:attrName>
                                        </p:attrNameLst>
                                      </p:cBhvr>
                                      <p:to>
                                        <p:strVal val="visible"/>
                                      </p:to>
                                    </p:set>
                                    <p:animEffect transition="in" filter="fade">
                                      <p:cBhvr>
                                        <p:cTn id="199" dur="1000"/>
                                        <p:tgtEl>
                                          <p:spTgt spid="359"/>
                                        </p:tgtEl>
                                      </p:cBhvr>
                                    </p:animEffect>
                                  </p:childTnLst>
                                </p:cTn>
                              </p:par>
                              <p:par>
                                <p:cTn id="200" presetID="10" presetClass="entr" presetSubtype="0" fill="hold" nodeType="withEffect">
                                  <p:stCondLst>
                                    <p:cond delay="0"/>
                                  </p:stCondLst>
                                  <p:childTnLst>
                                    <p:set>
                                      <p:cBhvr>
                                        <p:cTn id="201" dur="1" fill="hold">
                                          <p:stCondLst>
                                            <p:cond delay="0"/>
                                          </p:stCondLst>
                                        </p:cTn>
                                        <p:tgtEl>
                                          <p:spTgt spid="360"/>
                                        </p:tgtEl>
                                        <p:attrNameLst>
                                          <p:attrName>style.visibility</p:attrName>
                                        </p:attrNameLst>
                                      </p:cBhvr>
                                      <p:to>
                                        <p:strVal val="visible"/>
                                      </p:to>
                                    </p:set>
                                    <p:animEffect transition="in" filter="fade">
                                      <p:cBhvr>
                                        <p:cTn id="202" dur="1000"/>
                                        <p:tgtEl>
                                          <p:spTgt spid="360"/>
                                        </p:tgtEl>
                                      </p:cBhvr>
                                    </p:animEffect>
                                  </p:childTnLst>
                                </p:cTn>
                              </p:par>
                              <p:par>
                                <p:cTn id="203" presetID="10" presetClass="entr" presetSubtype="0" fill="hold" nodeType="withEffect">
                                  <p:stCondLst>
                                    <p:cond delay="0"/>
                                  </p:stCondLst>
                                  <p:childTnLst>
                                    <p:set>
                                      <p:cBhvr>
                                        <p:cTn id="204" dur="1" fill="hold">
                                          <p:stCondLst>
                                            <p:cond delay="0"/>
                                          </p:stCondLst>
                                        </p:cTn>
                                        <p:tgtEl>
                                          <p:spTgt spid="361"/>
                                        </p:tgtEl>
                                        <p:attrNameLst>
                                          <p:attrName>style.visibility</p:attrName>
                                        </p:attrNameLst>
                                      </p:cBhvr>
                                      <p:to>
                                        <p:strVal val="visible"/>
                                      </p:to>
                                    </p:set>
                                    <p:animEffect transition="in" filter="fade">
                                      <p:cBhvr>
                                        <p:cTn id="205" dur="1000"/>
                                        <p:tgtEl>
                                          <p:spTgt spid="361"/>
                                        </p:tgtEl>
                                      </p:cBhvr>
                                    </p:animEffect>
                                  </p:childTnLst>
                                </p:cTn>
                              </p:par>
                              <p:par>
                                <p:cTn id="206" presetID="10" presetClass="entr" presetSubtype="0" fill="hold" nodeType="withEffect">
                                  <p:stCondLst>
                                    <p:cond delay="0"/>
                                  </p:stCondLst>
                                  <p:childTnLst>
                                    <p:set>
                                      <p:cBhvr>
                                        <p:cTn id="207" dur="1" fill="hold">
                                          <p:stCondLst>
                                            <p:cond delay="0"/>
                                          </p:stCondLst>
                                        </p:cTn>
                                        <p:tgtEl>
                                          <p:spTgt spid="362"/>
                                        </p:tgtEl>
                                        <p:attrNameLst>
                                          <p:attrName>style.visibility</p:attrName>
                                        </p:attrNameLst>
                                      </p:cBhvr>
                                      <p:to>
                                        <p:strVal val="visible"/>
                                      </p:to>
                                    </p:set>
                                    <p:animEffect transition="in" filter="fade">
                                      <p:cBhvr>
                                        <p:cTn id="208" dur="1000"/>
                                        <p:tgtEl>
                                          <p:spTgt spid="362"/>
                                        </p:tgtEl>
                                      </p:cBhvr>
                                    </p:animEffect>
                                  </p:childTnLst>
                                </p:cTn>
                              </p:par>
                              <p:par>
                                <p:cTn id="209" presetID="10" presetClass="entr" presetSubtype="0" fill="hold" nodeType="withEffect">
                                  <p:stCondLst>
                                    <p:cond delay="0"/>
                                  </p:stCondLst>
                                  <p:childTnLst>
                                    <p:set>
                                      <p:cBhvr>
                                        <p:cTn id="210" dur="1" fill="hold">
                                          <p:stCondLst>
                                            <p:cond delay="0"/>
                                          </p:stCondLst>
                                        </p:cTn>
                                        <p:tgtEl>
                                          <p:spTgt spid="363"/>
                                        </p:tgtEl>
                                        <p:attrNameLst>
                                          <p:attrName>style.visibility</p:attrName>
                                        </p:attrNameLst>
                                      </p:cBhvr>
                                      <p:to>
                                        <p:strVal val="visible"/>
                                      </p:to>
                                    </p:set>
                                    <p:animEffect transition="in" filter="fade">
                                      <p:cBhvr>
                                        <p:cTn id="211" dur="1000"/>
                                        <p:tgtEl>
                                          <p:spTgt spid="363"/>
                                        </p:tgtEl>
                                      </p:cBhvr>
                                    </p:animEffect>
                                  </p:childTnLst>
                                </p:cTn>
                              </p:par>
                              <p:par>
                                <p:cTn id="212" presetID="10" presetClass="entr" presetSubtype="0" fill="hold" nodeType="withEffect">
                                  <p:stCondLst>
                                    <p:cond delay="0"/>
                                  </p:stCondLst>
                                  <p:childTnLst>
                                    <p:set>
                                      <p:cBhvr>
                                        <p:cTn id="213" dur="1" fill="hold">
                                          <p:stCondLst>
                                            <p:cond delay="0"/>
                                          </p:stCondLst>
                                        </p:cTn>
                                        <p:tgtEl>
                                          <p:spTgt spid="364"/>
                                        </p:tgtEl>
                                        <p:attrNameLst>
                                          <p:attrName>style.visibility</p:attrName>
                                        </p:attrNameLst>
                                      </p:cBhvr>
                                      <p:to>
                                        <p:strVal val="visible"/>
                                      </p:to>
                                    </p:set>
                                    <p:animEffect transition="in" filter="fade">
                                      <p:cBhvr>
                                        <p:cTn id="214" dur="10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2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Function</a:t>
            </a:r>
            <a:endParaRPr/>
          </a:p>
        </p:txBody>
      </p:sp>
      <p:sp>
        <p:nvSpPr>
          <p:cNvPr id="377" name="Google Shape;377;p2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pic>
        <p:nvPicPr>
          <p:cNvPr id="378" name="Google Shape;378;p2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587950"/>
            <a:ext cx="9144000" cy="2741996"/>
          </a:xfrm>
          <a:prstGeom prst="rect">
            <a:avLst/>
          </a:prstGeom>
          <a:noFill/>
          <a:ln>
            <a:noFill/>
          </a:ln>
        </p:spPr>
      </p:pic>
      <p:cxnSp>
        <p:nvCxnSpPr>
          <p:cNvPr id="379" name="Google Shape;379;p26"/>
          <p:cNvCxnSpPr/>
          <p:nvPr/>
        </p:nvCxnSpPr>
        <p:spPr>
          <a:xfrm>
            <a:off x="3838550" y="2841075"/>
            <a:ext cx="1681200" cy="7200"/>
          </a:xfrm>
          <a:prstGeom prst="straightConnector1">
            <a:avLst/>
          </a:prstGeom>
          <a:noFill/>
          <a:ln w="38100" cap="flat" cmpd="sng">
            <a:solidFill>
              <a:srgbClr val="FF0000"/>
            </a:solidFill>
            <a:prstDash val="solid"/>
            <a:round/>
            <a:headEnd type="none" w="med" len="med"/>
            <a:tailEnd type="triangle" w="med" len="med"/>
          </a:ln>
        </p:spPr>
      </p:cxnSp>
      <p:sp>
        <p:nvSpPr>
          <p:cNvPr id="380" name="Google Shape;380;p26"/>
          <p:cNvSpPr txBox="1"/>
          <p:nvPr/>
        </p:nvSpPr>
        <p:spPr>
          <a:xfrm>
            <a:off x="4121250" y="2470950"/>
            <a:ext cx="9015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chemeClr val="lt1"/>
                </a:solidFill>
                <a:latin typeface="Lato"/>
                <a:ea typeface="Lato"/>
                <a:cs typeface="Lato"/>
                <a:sym typeface="Lato"/>
              </a:rPr>
              <a:t>User Leans</a:t>
            </a:r>
            <a:endParaRPr sz="1100">
              <a:solidFill>
                <a:schemeClr val="lt1"/>
              </a:solidFill>
              <a:latin typeface="Lato"/>
              <a:ea typeface="Lato"/>
              <a:cs typeface="Lato"/>
              <a:sym typeface="Lato"/>
            </a:endParaRPr>
          </a:p>
        </p:txBody>
      </p:sp>
      <p:cxnSp>
        <p:nvCxnSpPr>
          <p:cNvPr id="381" name="Google Shape;381;p26"/>
          <p:cNvCxnSpPr/>
          <p:nvPr/>
        </p:nvCxnSpPr>
        <p:spPr>
          <a:xfrm>
            <a:off x="2517625" y="3173850"/>
            <a:ext cx="400500" cy="7200"/>
          </a:xfrm>
          <a:prstGeom prst="straightConnector1">
            <a:avLst/>
          </a:prstGeom>
          <a:noFill/>
          <a:ln w="38100" cap="flat" cmpd="sng">
            <a:solidFill>
              <a:srgbClr val="FF0000"/>
            </a:solidFill>
            <a:prstDash val="solid"/>
            <a:round/>
            <a:headEnd type="none" w="med" len="med"/>
            <a:tailEnd type="triangle" w="med" len="med"/>
          </a:ln>
        </p:spPr>
      </p:cxnSp>
      <p:cxnSp>
        <p:nvCxnSpPr>
          <p:cNvPr id="382" name="Google Shape;382;p26"/>
          <p:cNvCxnSpPr/>
          <p:nvPr/>
        </p:nvCxnSpPr>
        <p:spPr>
          <a:xfrm>
            <a:off x="6632425" y="3173850"/>
            <a:ext cx="400500" cy="7200"/>
          </a:xfrm>
          <a:prstGeom prst="straightConnector1">
            <a:avLst/>
          </a:prstGeom>
          <a:noFill/>
          <a:ln w="38100" cap="flat" cmpd="sng">
            <a:solidFill>
              <a:srgbClr val="FF0000"/>
            </a:solidFill>
            <a:prstDash val="solid"/>
            <a:round/>
            <a:headEnd type="none" w="med" len="med"/>
            <a:tailEnd type="triangle" w="med" len="med"/>
          </a:ln>
        </p:spPr>
      </p:cxnSp>
      <p:sp>
        <p:nvSpPr>
          <p:cNvPr id="383" name="Google Shape;383;p26"/>
          <p:cNvSpPr txBox="1"/>
          <p:nvPr/>
        </p:nvSpPr>
        <p:spPr>
          <a:xfrm>
            <a:off x="3531150" y="1587950"/>
            <a:ext cx="20817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Belt Drive Actuators Translate</a:t>
            </a:r>
            <a:endParaRPr sz="1100">
              <a:latin typeface="Lato"/>
              <a:ea typeface="Lato"/>
              <a:cs typeface="Lato"/>
              <a:sym typeface="Lato"/>
            </a:endParaRPr>
          </a:p>
        </p:txBody>
      </p:sp>
      <p:cxnSp>
        <p:nvCxnSpPr>
          <p:cNvPr id="384" name="Google Shape;384;p26"/>
          <p:cNvCxnSpPr>
            <a:stCxn id="383" idx="2"/>
          </p:cNvCxnSpPr>
          <p:nvPr/>
        </p:nvCxnSpPr>
        <p:spPr>
          <a:xfrm flipH="1">
            <a:off x="2660700" y="1941950"/>
            <a:ext cx="1911300" cy="1081800"/>
          </a:xfrm>
          <a:prstGeom prst="straightConnector1">
            <a:avLst/>
          </a:prstGeom>
          <a:noFill/>
          <a:ln w="19050" cap="flat" cmpd="sng">
            <a:solidFill>
              <a:srgbClr val="FF0000"/>
            </a:solidFill>
            <a:prstDash val="solid"/>
            <a:round/>
            <a:headEnd type="none" w="med" len="med"/>
            <a:tailEnd type="triangle" w="med" len="med"/>
          </a:ln>
        </p:spPr>
      </p:cxnSp>
      <p:cxnSp>
        <p:nvCxnSpPr>
          <p:cNvPr id="385" name="Google Shape;385;p26"/>
          <p:cNvCxnSpPr>
            <a:stCxn id="383" idx="2"/>
          </p:cNvCxnSpPr>
          <p:nvPr/>
        </p:nvCxnSpPr>
        <p:spPr>
          <a:xfrm>
            <a:off x="4572000" y="1941950"/>
            <a:ext cx="2087700" cy="1110300"/>
          </a:xfrm>
          <a:prstGeom prst="straightConnector1">
            <a:avLst/>
          </a:prstGeom>
          <a:noFill/>
          <a:ln w="19050" cap="flat" cmpd="sng">
            <a:solidFill>
              <a:srgbClr val="FF0000"/>
            </a:solidFill>
            <a:prstDash val="solid"/>
            <a:round/>
            <a:headEnd type="none" w="med" len="med"/>
            <a:tailEnd type="triangle" w="med" len="med"/>
          </a:ln>
        </p:spPr>
      </p:cxnSp>
      <p:cxnSp>
        <p:nvCxnSpPr>
          <p:cNvPr id="386" name="Google Shape;386;p26"/>
          <p:cNvCxnSpPr/>
          <p:nvPr/>
        </p:nvCxnSpPr>
        <p:spPr>
          <a:xfrm rot="10800000">
            <a:off x="686275" y="2894925"/>
            <a:ext cx="0" cy="1101600"/>
          </a:xfrm>
          <a:prstGeom prst="straightConnector1">
            <a:avLst/>
          </a:prstGeom>
          <a:noFill/>
          <a:ln w="38100" cap="flat" cmpd="sng">
            <a:solidFill>
              <a:srgbClr val="FF0000"/>
            </a:solidFill>
            <a:prstDash val="solid"/>
            <a:round/>
            <a:headEnd type="none" w="med" len="med"/>
            <a:tailEnd type="triangle" w="med" len="med"/>
          </a:ln>
        </p:spPr>
      </p:cxnSp>
      <p:cxnSp>
        <p:nvCxnSpPr>
          <p:cNvPr id="387" name="Google Shape;387;p26"/>
          <p:cNvCxnSpPr/>
          <p:nvPr/>
        </p:nvCxnSpPr>
        <p:spPr>
          <a:xfrm>
            <a:off x="8568150" y="2894900"/>
            <a:ext cx="1500" cy="1065900"/>
          </a:xfrm>
          <a:prstGeom prst="straightConnector1">
            <a:avLst/>
          </a:prstGeom>
          <a:noFill/>
          <a:ln w="38100" cap="flat" cmpd="sng">
            <a:solidFill>
              <a:srgbClr val="FF0000"/>
            </a:solidFill>
            <a:prstDash val="solid"/>
            <a:round/>
            <a:headEnd type="none" w="med" len="med"/>
            <a:tailEnd type="triangle" w="med" len="med"/>
          </a:ln>
        </p:spPr>
      </p:cxnSp>
      <p:sp>
        <p:nvSpPr>
          <p:cNvPr id="388" name="Google Shape;388;p26"/>
          <p:cNvSpPr txBox="1"/>
          <p:nvPr/>
        </p:nvSpPr>
        <p:spPr>
          <a:xfrm>
            <a:off x="2773500" y="4521300"/>
            <a:ext cx="35970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Loads are Raised/Lowered to Maintain Work Balance</a:t>
            </a:r>
            <a:endParaRPr sz="1100">
              <a:latin typeface="Lato"/>
              <a:ea typeface="Lato"/>
              <a:cs typeface="Lato"/>
              <a:sym typeface="Lato"/>
            </a:endParaRPr>
          </a:p>
        </p:txBody>
      </p:sp>
      <p:cxnSp>
        <p:nvCxnSpPr>
          <p:cNvPr id="389" name="Google Shape;389;p26"/>
          <p:cNvCxnSpPr>
            <a:stCxn id="388" idx="0"/>
          </p:cNvCxnSpPr>
          <p:nvPr/>
        </p:nvCxnSpPr>
        <p:spPr>
          <a:xfrm rot="10800000">
            <a:off x="829200" y="3560100"/>
            <a:ext cx="3742800" cy="961200"/>
          </a:xfrm>
          <a:prstGeom prst="straightConnector1">
            <a:avLst/>
          </a:prstGeom>
          <a:noFill/>
          <a:ln w="19050" cap="flat" cmpd="sng">
            <a:solidFill>
              <a:srgbClr val="FF0000"/>
            </a:solidFill>
            <a:prstDash val="solid"/>
            <a:round/>
            <a:headEnd type="none" w="med" len="med"/>
            <a:tailEnd type="triangle" w="med" len="med"/>
          </a:ln>
        </p:spPr>
      </p:cxnSp>
      <p:cxnSp>
        <p:nvCxnSpPr>
          <p:cNvPr id="390" name="Google Shape;390;p26"/>
          <p:cNvCxnSpPr>
            <a:stCxn id="388" idx="0"/>
          </p:cNvCxnSpPr>
          <p:nvPr/>
        </p:nvCxnSpPr>
        <p:spPr>
          <a:xfrm rot="10800000" flipH="1">
            <a:off x="4572000" y="3438600"/>
            <a:ext cx="3861600" cy="1082700"/>
          </a:xfrm>
          <a:prstGeom prst="straightConnector1">
            <a:avLst/>
          </a:prstGeom>
          <a:noFill/>
          <a:ln w="19050" cap="flat" cmpd="sng">
            <a:solidFill>
              <a:srgbClr val="FF0000"/>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0"/>
                                        </p:tgtEl>
                                        <p:attrNameLst>
                                          <p:attrName>style.visibility</p:attrName>
                                        </p:attrNameLst>
                                      </p:cBhvr>
                                      <p:to>
                                        <p:strVal val="visible"/>
                                      </p:to>
                                    </p:set>
                                    <p:animEffect transition="in" filter="fade">
                                      <p:cBhvr>
                                        <p:cTn id="7" dur="1000"/>
                                        <p:tgtEl>
                                          <p:spTgt spid="380"/>
                                        </p:tgtEl>
                                      </p:cBhvr>
                                    </p:animEffect>
                                  </p:childTnLst>
                                </p:cTn>
                              </p:par>
                              <p:par>
                                <p:cTn id="8" presetID="10" presetClass="entr" presetSubtype="0" fill="hold" nodeType="withEffect">
                                  <p:stCondLst>
                                    <p:cond delay="0"/>
                                  </p:stCondLst>
                                  <p:childTnLst>
                                    <p:set>
                                      <p:cBhvr>
                                        <p:cTn id="9" dur="1" fill="hold">
                                          <p:stCondLst>
                                            <p:cond delay="0"/>
                                          </p:stCondLst>
                                        </p:cTn>
                                        <p:tgtEl>
                                          <p:spTgt spid="379"/>
                                        </p:tgtEl>
                                        <p:attrNameLst>
                                          <p:attrName>style.visibility</p:attrName>
                                        </p:attrNameLst>
                                      </p:cBhvr>
                                      <p:to>
                                        <p:strVal val="visible"/>
                                      </p:to>
                                    </p:set>
                                    <p:animEffect transition="in" filter="fade">
                                      <p:cBhvr>
                                        <p:cTn id="10" dur="1000"/>
                                        <p:tgtEl>
                                          <p:spTgt spid="37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000"/>
                                        <p:tgtEl>
                                          <p:spTgt spid="380"/>
                                        </p:tgtEl>
                                      </p:cBhvr>
                                    </p:animEffect>
                                    <p:set>
                                      <p:cBhvr>
                                        <p:cTn id="15" dur="1" fill="hold">
                                          <p:stCondLst>
                                            <p:cond delay="1000"/>
                                          </p:stCondLst>
                                        </p:cTn>
                                        <p:tgtEl>
                                          <p:spTgt spid="380"/>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1000"/>
                                        <p:tgtEl>
                                          <p:spTgt spid="379"/>
                                        </p:tgtEl>
                                      </p:cBhvr>
                                    </p:animEffect>
                                    <p:set>
                                      <p:cBhvr>
                                        <p:cTn id="18" dur="1" fill="hold">
                                          <p:stCondLst>
                                            <p:cond delay="1000"/>
                                          </p:stCondLst>
                                        </p:cTn>
                                        <p:tgtEl>
                                          <p:spTgt spid="379"/>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381"/>
                                        </p:tgtEl>
                                        <p:attrNameLst>
                                          <p:attrName>style.visibility</p:attrName>
                                        </p:attrNameLst>
                                      </p:cBhvr>
                                      <p:to>
                                        <p:strVal val="visible"/>
                                      </p:to>
                                    </p:set>
                                    <p:animEffect transition="in" filter="fade">
                                      <p:cBhvr>
                                        <p:cTn id="21" dur="1000"/>
                                        <p:tgtEl>
                                          <p:spTgt spid="381"/>
                                        </p:tgtEl>
                                      </p:cBhvr>
                                    </p:animEffect>
                                  </p:childTnLst>
                                </p:cTn>
                              </p:par>
                              <p:par>
                                <p:cTn id="22" presetID="10" presetClass="entr" presetSubtype="0" fill="hold" nodeType="withEffect">
                                  <p:stCondLst>
                                    <p:cond delay="0"/>
                                  </p:stCondLst>
                                  <p:childTnLst>
                                    <p:set>
                                      <p:cBhvr>
                                        <p:cTn id="23" dur="1" fill="hold">
                                          <p:stCondLst>
                                            <p:cond delay="0"/>
                                          </p:stCondLst>
                                        </p:cTn>
                                        <p:tgtEl>
                                          <p:spTgt spid="383"/>
                                        </p:tgtEl>
                                        <p:attrNameLst>
                                          <p:attrName>style.visibility</p:attrName>
                                        </p:attrNameLst>
                                      </p:cBhvr>
                                      <p:to>
                                        <p:strVal val="visible"/>
                                      </p:to>
                                    </p:set>
                                    <p:animEffect transition="in" filter="fade">
                                      <p:cBhvr>
                                        <p:cTn id="24" dur="1000"/>
                                        <p:tgtEl>
                                          <p:spTgt spid="383"/>
                                        </p:tgtEl>
                                      </p:cBhvr>
                                    </p:animEffect>
                                  </p:childTnLst>
                                </p:cTn>
                              </p:par>
                              <p:par>
                                <p:cTn id="25" presetID="10" presetClass="entr" presetSubtype="0" fill="hold" nodeType="withEffect">
                                  <p:stCondLst>
                                    <p:cond delay="0"/>
                                  </p:stCondLst>
                                  <p:childTnLst>
                                    <p:set>
                                      <p:cBhvr>
                                        <p:cTn id="26" dur="1" fill="hold">
                                          <p:stCondLst>
                                            <p:cond delay="0"/>
                                          </p:stCondLst>
                                        </p:cTn>
                                        <p:tgtEl>
                                          <p:spTgt spid="384"/>
                                        </p:tgtEl>
                                        <p:attrNameLst>
                                          <p:attrName>style.visibility</p:attrName>
                                        </p:attrNameLst>
                                      </p:cBhvr>
                                      <p:to>
                                        <p:strVal val="visible"/>
                                      </p:to>
                                    </p:set>
                                    <p:animEffect transition="in" filter="fade">
                                      <p:cBhvr>
                                        <p:cTn id="27" dur="1000"/>
                                        <p:tgtEl>
                                          <p:spTgt spid="384"/>
                                        </p:tgtEl>
                                      </p:cBhvr>
                                    </p:animEffect>
                                  </p:childTnLst>
                                </p:cTn>
                              </p:par>
                              <p:par>
                                <p:cTn id="28" presetID="10" presetClass="entr" presetSubtype="0" fill="hold" nodeType="withEffect">
                                  <p:stCondLst>
                                    <p:cond delay="0"/>
                                  </p:stCondLst>
                                  <p:childTnLst>
                                    <p:set>
                                      <p:cBhvr>
                                        <p:cTn id="29" dur="1" fill="hold">
                                          <p:stCondLst>
                                            <p:cond delay="0"/>
                                          </p:stCondLst>
                                        </p:cTn>
                                        <p:tgtEl>
                                          <p:spTgt spid="385"/>
                                        </p:tgtEl>
                                        <p:attrNameLst>
                                          <p:attrName>style.visibility</p:attrName>
                                        </p:attrNameLst>
                                      </p:cBhvr>
                                      <p:to>
                                        <p:strVal val="visible"/>
                                      </p:to>
                                    </p:set>
                                    <p:animEffect transition="in" filter="fade">
                                      <p:cBhvr>
                                        <p:cTn id="30" dur="1000"/>
                                        <p:tgtEl>
                                          <p:spTgt spid="385"/>
                                        </p:tgtEl>
                                      </p:cBhvr>
                                    </p:animEffect>
                                  </p:childTnLst>
                                </p:cTn>
                              </p:par>
                              <p:par>
                                <p:cTn id="31" presetID="10" presetClass="entr" presetSubtype="0" fill="hold" nodeType="withEffect">
                                  <p:stCondLst>
                                    <p:cond delay="0"/>
                                  </p:stCondLst>
                                  <p:childTnLst>
                                    <p:set>
                                      <p:cBhvr>
                                        <p:cTn id="32" dur="1" fill="hold">
                                          <p:stCondLst>
                                            <p:cond delay="0"/>
                                          </p:stCondLst>
                                        </p:cTn>
                                        <p:tgtEl>
                                          <p:spTgt spid="382"/>
                                        </p:tgtEl>
                                        <p:attrNameLst>
                                          <p:attrName>style.visibility</p:attrName>
                                        </p:attrNameLst>
                                      </p:cBhvr>
                                      <p:to>
                                        <p:strVal val="visible"/>
                                      </p:to>
                                    </p:set>
                                    <p:animEffect transition="in" filter="fade">
                                      <p:cBhvr>
                                        <p:cTn id="33" dur="1000"/>
                                        <p:tgtEl>
                                          <p:spTgt spid="38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1000"/>
                                        <p:tgtEl>
                                          <p:spTgt spid="381"/>
                                        </p:tgtEl>
                                      </p:cBhvr>
                                    </p:animEffect>
                                    <p:set>
                                      <p:cBhvr>
                                        <p:cTn id="38" dur="1" fill="hold">
                                          <p:stCondLst>
                                            <p:cond delay="1000"/>
                                          </p:stCondLst>
                                        </p:cTn>
                                        <p:tgtEl>
                                          <p:spTgt spid="381"/>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1000"/>
                                        <p:tgtEl>
                                          <p:spTgt spid="382"/>
                                        </p:tgtEl>
                                      </p:cBhvr>
                                    </p:animEffect>
                                    <p:set>
                                      <p:cBhvr>
                                        <p:cTn id="41" dur="1" fill="hold">
                                          <p:stCondLst>
                                            <p:cond delay="1000"/>
                                          </p:stCondLst>
                                        </p:cTn>
                                        <p:tgtEl>
                                          <p:spTgt spid="382"/>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00"/>
                                        <p:tgtEl>
                                          <p:spTgt spid="384"/>
                                        </p:tgtEl>
                                      </p:cBhvr>
                                    </p:animEffect>
                                    <p:set>
                                      <p:cBhvr>
                                        <p:cTn id="44" dur="1" fill="hold">
                                          <p:stCondLst>
                                            <p:cond delay="1000"/>
                                          </p:stCondLst>
                                        </p:cTn>
                                        <p:tgtEl>
                                          <p:spTgt spid="384"/>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1000"/>
                                        <p:tgtEl>
                                          <p:spTgt spid="385"/>
                                        </p:tgtEl>
                                      </p:cBhvr>
                                    </p:animEffect>
                                    <p:set>
                                      <p:cBhvr>
                                        <p:cTn id="47" dur="1" fill="hold">
                                          <p:stCondLst>
                                            <p:cond delay="1000"/>
                                          </p:stCondLst>
                                        </p:cTn>
                                        <p:tgtEl>
                                          <p:spTgt spid="385"/>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1000"/>
                                        <p:tgtEl>
                                          <p:spTgt spid="383"/>
                                        </p:tgtEl>
                                      </p:cBhvr>
                                    </p:animEffect>
                                    <p:set>
                                      <p:cBhvr>
                                        <p:cTn id="50" dur="1" fill="hold">
                                          <p:stCondLst>
                                            <p:cond delay="1000"/>
                                          </p:stCondLst>
                                        </p:cTn>
                                        <p:tgtEl>
                                          <p:spTgt spid="383"/>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386"/>
                                        </p:tgtEl>
                                        <p:attrNameLst>
                                          <p:attrName>style.visibility</p:attrName>
                                        </p:attrNameLst>
                                      </p:cBhvr>
                                      <p:to>
                                        <p:strVal val="visible"/>
                                      </p:to>
                                    </p:set>
                                    <p:animEffect transition="in" filter="fade">
                                      <p:cBhvr>
                                        <p:cTn id="53" dur="1000"/>
                                        <p:tgtEl>
                                          <p:spTgt spid="386"/>
                                        </p:tgtEl>
                                      </p:cBhvr>
                                    </p:animEffect>
                                  </p:childTnLst>
                                </p:cTn>
                              </p:par>
                              <p:par>
                                <p:cTn id="54" presetID="10" presetClass="entr" presetSubtype="0" fill="hold" nodeType="withEffect">
                                  <p:stCondLst>
                                    <p:cond delay="0"/>
                                  </p:stCondLst>
                                  <p:childTnLst>
                                    <p:set>
                                      <p:cBhvr>
                                        <p:cTn id="55" dur="1" fill="hold">
                                          <p:stCondLst>
                                            <p:cond delay="0"/>
                                          </p:stCondLst>
                                        </p:cTn>
                                        <p:tgtEl>
                                          <p:spTgt spid="388"/>
                                        </p:tgtEl>
                                        <p:attrNameLst>
                                          <p:attrName>style.visibility</p:attrName>
                                        </p:attrNameLst>
                                      </p:cBhvr>
                                      <p:to>
                                        <p:strVal val="visible"/>
                                      </p:to>
                                    </p:set>
                                    <p:animEffect transition="in" filter="fade">
                                      <p:cBhvr>
                                        <p:cTn id="56" dur="1000"/>
                                        <p:tgtEl>
                                          <p:spTgt spid="388"/>
                                        </p:tgtEl>
                                      </p:cBhvr>
                                    </p:animEffect>
                                  </p:childTnLst>
                                </p:cTn>
                              </p:par>
                              <p:par>
                                <p:cTn id="57" presetID="10" presetClass="entr" presetSubtype="0" fill="hold" nodeType="withEffect">
                                  <p:stCondLst>
                                    <p:cond delay="0"/>
                                  </p:stCondLst>
                                  <p:childTnLst>
                                    <p:set>
                                      <p:cBhvr>
                                        <p:cTn id="58" dur="1" fill="hold">
                                          <p:stCondLst>
                                            <p:cond delay="0"/>
                                          </p:stCondLst>
                                        </p:cTn>
                                        <p:tgtEl>
                                          <p:spTgt spid="389"/>
                                        </p:tgtEl>
                                        <p:attrNameLst>
                                          <p:attrName>style.visibility</p:attrName>
                                        </p:attrNameLst>
                                      </p:cBhvr>
                                      <p:to>
                                        <p:strVal val="visible"/>
                                      </p:to>
                                    </p:set>
                                    <p:animEffect transition="in" filter="fade">
                                      <p:cBhvr>
                                        <p:cTn id="59" dur="1000"/>
                                        <p:tgtEl>
                                          <p:spTgt spid="389"/>
                                        </p:tgtEl>
                                      </p:cBhvr>
                                    </p:animEffect>
                                  </p:childTnLst>
                                </p:cTn>
                              </p:par>
                              <p:par>
                                <p:cTn id="60" presetID="10" presetClass="entr" presetSubtype="0" fill="hold" nodeType="withEffect">
                                  <p:stCondLst>
                                    <p:cond delay="0"/>
                                  </p:stCondLst>
                                  <p:childTnLst>
                                    <p:set>
                                      <p:cBhvr>
                                        <p:cTn id="61" dur="1" fill="hold">
                                          <p:stCondLst>
                                            <p:cond delay="0"/>
                                          </p:stCondLst>
                                        </p:cTn>
                                        <p:tgtEl>
                                          <p:spTgt spid="390"/>
                                        </p:tgtEl>
                                        <p:attrNameLst>
                                          <p:attrName>style.visibility</p:attrName>
                                        </p:attrNameLst>
                                      </p:cBhvr>
                                      <p:to>
                                        <p:strVal val="visible"/>
                                      </p:to>
                                    </p:set>
                                    <p:animEffect transition="in" filter="fade">
                                      <p:cBhvr>
                                        <p:cTn id="62" dur="1000"/>
                                        <p:tgtEl>
                                          <p:spTgt spid="390"/>
                                        </p:tgtEl>
                                      </p:cBhvr>
                                    </p:animEffect>
                                  </p:childTnLst>
                                </p:cTn>
                              </p:par>
                              <p:par>
                                <p:cTn id="63" presetID="10" presetClass="entr" presetSubtype="0" fill="hold" nodeType="withEffect">
                                  <p:stCondLst>
                                    <p:cond delay="0"/>
                                  </p:stCondLst>
                                  <p:childTnLst>
                                    <p:set>
                                      <p:cBhvr>
                                        <p:cTn id="64" dur="1" fill="hold">
                                          <p:stCondLst>
                                            <p:cond delay="0"/>
                                          </p:stCondLst>
                                        </p:cTn>
                                        <p:tgtEl>
                                          <p:spTgt spid="387"/>
                                        </p:tgtEl>
                                        <p:attrNameLst>
                                          <p:attrName>style.visibility</p:attrName>
                                        </p:attrNameLst>
                                      </p:cBhvr>
                                      <p:to>
                                        <p:strVal val="visible"/>
                                      </p:to>
                                    </p:set>
                                    <p:animEffect transition="in" filter="fade">
                                      <p:cBhvr>
                                        <p:cTn id="65" dur="1000"/>
                                        <p:tgtEl>
                                          <p:spTgt spid="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2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76" y="2971725"/>
            <a:ext cx="3785362" cy="2163799"/>
          </a:xfrm>
          <a:prstGeom prst="rect">
            <a:avLst/>
          </a:prstGeom>
          <a:noFill/>
          <a:ln>
            <a:noFill/>
          </a:ln>
        </p:spPr>
      </p:pic>
      <p:sp>
        <p:nvSpPr>
          <p:cNvPr id="396" name="Google Shape;396;p2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Sliding Load Attachment</a:t>
            </a:r>
            <a:endParaRPr/>
          </a:p>
        </p:txBody>
      </p:sp>
      <p:sp>
        <p:nvSpPr>
          <p:cNvPr id="397" name="Google Shape;397;p27"/>
          <p:cNvSpPr txBox="1">
            <a:spLocks noGrp="1"/>
          </p:cNvSpPr>
          <p:nvPr>
            <p:ph type="body" idx="1"/>
          </p:nvPr>
        </p:nvSpPr>
        <p:spPr>
          <a:xfrm>
            <a:off x="729450" y="1313625"/>
            <a:ext cx="3970800" cy="1929300"/>
          </a:xfrm>
          <a:prstGeom prst="rect">
            <a:avLst/>
          </a:prstGeom>
        </p:spPr>
        <p:txBody>
          <a:bodyPr spcFirstLastPara="1" wrap="square" lIns="91425" tIns="91425" rIns="91425" bIns="91425" anchor="t" anchorCtr="0">
            <a:spAutoFit/>
          </a:bodyPr>
          <a:lstStyle/>
          <a:p>
            <a:pPr marL="457200" lvl="0" indent="-311150" algn="l" rtl="0">
              <a:spcBef>
                <a:spcPts val="0"/>
              </a:spcBef>
              <a:spcAft>
                <a:spcPts val="0"/>
              </a:spcAft>
              <a:buClr>
                <a:srgbClr val="000000"/>
              </a:buClr>
              <a:buSzPts val="1300"/>
              <a:buChar char="●"/>
            </a:pPr>
            <a:r>
              <a:rPr lang="en">
                <a:solidFill>
                  <a:srgbClr val="000000"/>
                </a:solidFill>
              </a:rPr>
              <a:t>Allows the tether to be translated in order to maintain the proper direction of simulated gravity</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Designed to reduce friction/inertia to allow for quick, smooth translational motion</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System comprised of two main components</a:t>
            </a:r>
            <a:endParaRPr>
              <a:solidFill>
                <a:srgbClr val="000000"/>
              </a:solidFill>
            </a:endParaRPr>
          </a:p>
          <a:p>
            <a:pPr marL="914400" lvl="1" indent="-298450" algn="l" rtl="0">
              <a:spcBef>
                <a:spcPts val="0"/>
              </a:spcBef>
              <a:spcAft>
                <a:spcPts val="0"/>
              </a:spcAft>
              <a:buClr>
                <a:srgbClr val="000000"/>
              </a:buClr>
              <a:buSzPts val="1100"/>
              <a:buChar char="○"/>
            </a:pPr>
            <a:r>
              <a:rPr lang="en">
                <a:solidFill>
                  <a:srgbClr val="000000"/>
                </a:solidFill>
              </a:rPr>
              <a:t>Offloading Carriage</a:t>
            </a:r>
            <a:endParaRPr>
              <a:solidFill>
                <a:srgbClr val="000000"/>
              </a:solidFill>
            </a:endParaRPr>
          </a:p>
          <a:p>
            <a:pPr marL="914400" lvl="1" indent="-298450" algn="l" rtl="0">
              <a:spcBef>
                <a:spcPts val="0"/>
              </a:spcBef>
              <a:spcAft>
                <a:spcPts val="0"/>
              </a:spcAft>
              <a:buClr>
                <a:srgbClr val="000000"/>
              </a:buClr>
              <a:buSzPts val="1100"/>
              <a:buChar char="○"/>
            </a:pPr>
            <a:r>
              <a:rPr lang="en">
                <a:solidFill>
                  <a:srgbClr val="000000"/>
                </a:solidFill>
              </a:rPr>
              <a:t>Linear Actuator</a:t>
            </a:r>
            <a:endParaRPr>
              <a:solidFill>
                <a:srgbClr val="000000"/>
              </a:solidFill>
            </a:endParaRPr>
          </a:p>
        </p:txBody>
      </p:sp>
      <p:sp>
        <p:nvSpPr>
          <p:cNvPr id="398" name="Google Shape;398;p27"/>
          <p:cNvSpPr txBox="1">
            <a:spLocks noGrp="1"/>
          </p:cNvSpPr>
          <p:nvPr>
            <p:ph type="sldNum" idx="12"/>
          </p:nvPr>
        </p:nvSpPr>
        <p:spPr>
          <a:xfrm>
            <a:off x="8745401" y="4749850"/>
            <a:ext cx="3396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pic>
        <p:nvPicPr>
          <p:cNvPr id="399" name="Google Shape;399;p2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10800000">
            <a:off x="4852950" y="2822577"/>
            <a:ext cx="4215149" cy="1724622"/>
          </a:xfrm>
          <a:prstGeom prst="rect">
            <a:avLst/>
          </a:prstGeom>
          <a:noFill/>
          <a:ln>
            <a:noFill/>
          </a:ln>
        </p:spPr>
      </p:pic>
      <p:sp>
        <p:nvSpPr>
          <p:cNvPr id="400" name="Google Shape;400;p27"/>
          <p:cNvSpPr txBox="1"/>
          <p:nvPr/>
        </p:nvSpPr>
        <p:spPr>
          <a:xfrm>
            <a:off x="5115800" y="4655475"/>
            <a:ext cx="22917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Direction of Motion</a:t>
            </a:r>
            <a:endParaRPr sz="1100">
              <a:latin typeface="Lato"/>
              <a:ea typeface="Lato"/>
              <a:cs typeface="Lato"/>
              <a:sym typeface="Lato"/>
            </a:endParaRPr>
          </a:p>
        </p:txBody>
      </p:sp>
      <p:cxnSp>
        <p:nvCxnSpPr>
          <p:cNvPr id="401" name="Google Shape;401;p27"/>
          <p:cNvCxnSpPr/>
          <p:nvPr/>
        </p:nvCxnSpPr>
        <p:spPr>
          <a:xfrm>
            <a:off x="4929100" y="4471925"/>
            <a:ext cx="2658600" cy="6600"/>
          </a:xfrm>
          <a:prstGeom prst="straightConnector1">
            <a:avLst/>
          </a:prstGeom>
          <a:noFill/>
          <a:ln w="19050" cap="flat" cmpd="sng">
            <a:solidFill>
              <a:schemeClr val="dk2"/>
            </a:solidFill>
            <a:prstDash val="solid"/>
            <a:round/>
            <a:headEnd type="triangle" w="med" len="med"/>
            <a:tailEnd type="triangle" w="med" len="med"/>
          </a:ln>
        </p:spPr>
      </p:cxnSp>
      <p:sp>
        <p:nvSpPr>
          <p:cNvPr id="402" name="Google Shape;402;p27"/>
          <p:cNvSpPr txBox="1"/>
          <p:nvPr/>
        </p:nvSpPr>
        <p:spPr>
          <a:xfrm>
            <a:off x="4825275" y="2533125"/>
            <a:ext cx="14250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Drylin ZLN-40 Belt Drive Actuator</a:t>
            </a:r>
            <a:endParaRPr sz="1100">
              <a:latin typeface="Lato"/>
              <a:ea typeface="Lato"/>
              <a:cs typeface="Lato"/>
              <a:sym typeface="Lato"/>
            </a:endParaRPr>
          </a:p>
        </p:txBody>
      </p:sp>
      <p:cxnSp>
        <p:nvCxnSpPr>
          <p:cNvPr id="403" name="Google Shape;403;p27"/>
          <p:cNvCxnSpPr>
            <a:stCxn id="402" idx="2"/>
          </p:cNvCxnSpPr>
          <p:nvPr/>
        </p:nvCxnSpPr>
        <p:spPr>
          <a:xfrm>
            <a:off x="5537775" y="3056325"/>
            <a:ext cx="204000" cy="88500"/>
          </a:xfrm>
          <a:prstGeom prst="straightConnector1">
            <a:avLst/>
          </a:prstGeom>
          <a:noFill/>
          <a:ln w="38100" cap="flat" cmpd="sng">
            <a:solidFill>
              <a:srgbClr val="FF0000"/>
            </a:solidFill>
            <a:prstDash val="solid"/>
            <a:round/>
            <a:headEnd type="none" w="med" len="med"/>
            <a:tailEnd type="triangle" w="med" len="med"/>
          </a:ln>
        </p:spPr>
      </p:cxnSp>
      <p:sp>
        <p:nvSpPr>
          <p:cNvPr id="404" name="Google Shape;404;p27"/>
          <p:cNvSpPr txBox="1"/>
          <p:nvPr/>
        </p:nvSpPr>
        <p:spPr>
          <a:xfrm>
            <a:off x="7634375" y="2533125"/>
            <a:ext cx="13644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Force Offloading Carriage</a:t>
            </a:r>
            <a:endParaRPr sz="1100">
              <a:latin typeface="Lato"/>
              <a:ea typeface="Lato"/>
              <a:cs typeface="Lato"/>
              <a:sym typeface="Lato"/>
            </a:endParaRPr>
          </a:p>
        </p:txBody>
      </p:sp>
      <p:cxnSp>
        <p:nvCxnSpPr>
          <p:cNvPr id="405" name="Google Shape;405;p27"/>
          <p:cNvCxnSpPr>
            <a:stCxn id="404" idx="2"/>
          </p:cNvCxnSpPr>
          <p:nvPr/>
        </p:nvCxnSpPr>
        <p:spPr>
          <a:xfrm flipH="1">
            <a:off x="7215875" y="3056325"/>
            <a:ext cx="1100700" cy="809400"/>
          </a:xfrm>
          <a:prstGeom prst="straightConnector1">
            <a:avLst/>
          </a:prstGeom>
          <a:noFill/>
          <a:ln w="38100" cap="flat" cmpd="sng">
            <a:solidFill>
              <a:srgbClr val="FF0000"/>
            </a:solidFill>
            <a:prstDash val="solid"/>
            <a:round/>
            <a:headEnd type="none" w="med" len="med"/>
            <a:tailEnd type="triangle" w="med" len="med"/>
          </a:ln>
        </p:spPr>
      </p:cxnSp>
      <p:sp>
        <p:nvSpPr>
          <p:cNvPr id="406" name="Google Shape;406;p27"/>
          <p:cNvSpPr/>
          <p:nvPr/>
        </p:nvSpPr>
        <p:spPr>
          <a:xfrm>
            <a:off x="5142900" y="3056325"/>
            <a:ext cx="173700" cy="1866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7"/>
          <p:cNvSpPr/>
          <p:nvPr/>
        </p:nvSpPr>
        <p:spPr>
          <a:xfrm>
            <a:off x="8362600" y="3056325"/>
            <a:ext cx="173700" cy="1866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7"/>
          <p:cNvSpPr txBox="1"/>
          <p:nvPr/>
        </p:nvSpPr>
        <p:spPr>
          <a:xfrm>
            <a:off x="6170100" y="4118000"/>
            <a:ext cx="12852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chemeClr val="lt1"/>
                </a:solidFill>
                <a:latin typeface="Lato"/>
                <a:ea typeface="Lato"/>
                <a:cs typeface="Lato"/>
                <a:sym typeface="Lato"/>
              </a:rPr>
              <a:t>Limit Switches</a:t>
            </a:r>
            <a:endParaRPr sz="1100">
              <a:solidFill>
                <a:schemeClr val="lt1"/>
              </a:solidFill>
              <a:latin typeface="Lato"/>
              <a:ea typeface="Lato"/>
              <a:cs typeface="Lato"/>
              <a:sym typeface="Lato"/>
            </a:endParaRPr>
          </a:p>
        </p:txBody>
      </p:sp>
      <p:cxnSp>
        <p:nvCxnSpPr>
          <p:cNvPr id="409" name="Google Shape;409;p27"/>
          <p:cNvCxnSpPr>
            <a:stCxn id="408" idx="3"/>
            <a:endCxn id="407" idx="4"/>
          </p:cNvCxnSpPr>
          <p:nvPr/>
        </p:nvCxnSpPr>
        <p:spPr>
          <a:xfrm rot="10800000" flipH="1">
            <a:off x="7455300" y="3242900"/>
            <a:ext cx="994200" cy="1052100"/>
          </a:xfrm>
          <a:prstGeom prst="straightConnector1">
            <a:avLst/>
          </a:prstGeom>
          <a:noFill/>
          <a:ln w="19050" cap="flat" cmpd="sng">
            <a:solidFill>
              <a:srgbClr val="FF0000"/>
            </a:solidFill>
            <a:prstDash val="solid"/>
            <a:round/>
            <a:headEnd type="none" w="med" len="med"/>
            <a:tailEnd type="triangle" w="med" len="med"/>
          </a:ln>
        </p:spPr>
      </p:cxnSp>
      <p:cxnSp>
        <p:nvCxnSpPr>
          <p:cNvPr id="410" name="Google Shape;410;p27"/>
          <p:cNvCxnSpPr>
            <a:stCxn id="408" idx="1"/>
            <a:endCxn id="406" idx="4"/>
          </p:cNvCxnSpPr>
          <p:nvPr/>
        </p:nvCxnSpPr>
        <p:spPr>
          <a:xfrm rot="10800000">
            <a:off x="5229900" y="3242900"/>
            <a:ext cx="940200" cy="1052100"/>
          </a:xfrm>
          <a:prstGeom prst="straightConnector1">
            <a:avLst/>
          </a:prstGeom>
          <a:noFill/>
          <a:ln w="19050" cap="flat" cmpd="sng">
            <a:solidFill>
              <a:srgbClr val="FF0000"/>
            </a:solidFill>
            <a:prstDash val="solid"/>
            <a:round/>
            <a:headEnd type="none" w="med" len="med"/>
            <a:tailEnd type="triangle" w="med" len="med"/>
          </a:ln>
        </p:spPr>
      </p:cxnSp>
      <p:sp>
        <p:nvSpPr>
          <p:cNvPr id="411" name="Google Shape;411;p27"/>
          <p:cNvSpPr txBox="1"/>
          <p:nvPr/>
        </p:nvSpPr>
        <p:spPr>
          <a:xfrm>
            <a:off x="7587700" y="4421400"/>
            <a:ext cx="15900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48 VDC NEMA-17 Stepper Motor</a:t>
            </a:r>
            <a:endParaRPr sz="1100">
              <a:latin typeface="Lato"/>
              <a:ea typeface="Lato"/>
              <a:cs typeface="Lato"/>
              <a:sym typeface="Lato"/>
            </a:endParaRPr>
          </a:p>
        </p:txBody>
      </p:sp>
      <p:cxnSp>
        <p:nvCxnSpPr>
          <p:cNvPr id="412" name="Google Shape;412;p27"/>
          <p:cNvCxnSpPr>
            <a:stCxn id="411" idx="0"/>
          </p:cNvCxnSpPr>
          <p:nvPr/>
        </p:nvCxnSpPr>
        <p:spPr>
          <a:xfrm rot="10800000" flipH="1">
            <a:off x="8382700" y="3286500"/>
            <a:ext cx="339600" cy="1134900"/>
          </a:xfrm>
          <a:prstGeom prst="straightConnector1">
            <a:avLst/>
          </a:prstGeom>
          <a:noFill/>
          <a:ln w="19050" cap="flat" cmpd="sng">
            <a:solidFill>
              <a:srgbClr val="FF0000"/>
            </a:solidFill>
            <a:prstDash val="solid"/>
            <a:round/>
            <a:headEnd type="none" w="med" len="med"/>
            <a:tailEnd type="triangle" w="med" len="med"/>
          </a:ln>
        </p:spPr>
      </p:cxnSp>
      <p:sp>
        <p:nvSpPr>
          <p:cNvPr id="413" name="Google Shape;413;p27"/>
          <p:cNvSpPr txBox="1"/>
          <p:nvPr/>
        </p:nvSpPr>
        <p:spPr>
          <a:xfrm>
            <a:off x="6375300" y="2617725"/>
            <a:ext cx="12852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Mounting Panel</a:t>
            </a:r>
            <a:endParaRPr sz="1100">
              <a:latin typeface="Lato"/>
              <a:ea typeface="Lato"/>
              <a:cs typeface="Lato"/>
              <a:sym typeface="Lato"/>
            </a:endParaRPr>
          </a:p>
        </p:txBody>
      </p:sp>
      <p:cxnSp>
        <p:nvCxnSpPr>
          <p:cNvPr id="414" name="Google Shape;414;p27"/>
          <p:cNvCxnSpPr>
            <a:stCxn id="413" idx="2"/>
          </p:cNvCxnSpPr>
          <p:nvPr/>
        </p:nvCxnSpPr>
        <p:spPr>
          <a:xfrm flipH="1">
            <a:off x="6423900" y="2971725"/>
            <a:ext cx="594000" cy="482100"/>
          </a:xfrm>
          <a:prstGeom prst="straightConnector1">
            <a:avLst/>
          </a:prstGeom>
          <a:noFill/>
          <a:ln w="38100" cap="flat" cmpd="sng">
            <a:solidFill>
              <a:srgbClr val="FF0000"/>
            </a:solidFill>
            <a:prstDash val="solid"/>
            <a:round/>
            <a:headEnd type="none" w="med" len="med"/>
            <a:tailEnd type="triangle" w="med" len="med"/>
          </a:ln>
        </p:spPr>
      </p:cxnSp>
      <p:cxnSp>
        <p:nvCxnSpPr>
          <p:cNvPr id="415" name="Google Shape;415;p27"/>
          <p:cNvCxnSpPr/>
          <p:nvPr/>
        </p:nvCxnSpPr>
        <p:spPr>
          <a:xfrm>
            <a:off x="4898900" y="2530750"/>
            <a:ext cx="3962100" cy="6300"/>
          </a:xfrm>
          <a:prstGeom prst="straightConnector1">
            <a:avLst/>
          </a:prstGeom>
          <a:noFill/>
          <a:ln w="19050" cap="flat" cmpd="sng">
            <a:solidFill>
              <a:schemeClr val="dk2"/>
            </a:solidFill>
            <a:prstDash val="solid"/>
            <a:round/>
            <a:headEnd type="none" w="med" len="med"/>
            <a:tailEnd type="none" w="med" len="med"/>
          </a:ln>
        </p:spPr>
      </p:cxnSp>
      <p:sp>
        <p:nvSpPr>
          <p:cNvPr id="416" name="Google Shape;416;p27"/>
          <p:cNvSpPr txBox="1"/>
          <p:nvPr/>
        </p:nvSpPr>
        <p:spPr>
          <a:xfrm>
            <a:off x="6582950" y="2182150"/>
            <a:ext cx="5940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19.34”</a:t>
            </a:r>
            <a:endParaRPr sz="1100">
              <a:latin typeface="Lato"/>
              <a:ea typeface="Lato"/>
              <a:cs typeface="Lato"/>
              <a:sym typeface="Lato"/>
            </a:endParaRPr>
          </a:p>
        </p:txBody>
      </p:sp>
      <p:cxnSp>
        <p:nvCxnSpPr>
          <p:cNvPr id="417" name="Google Shape;417;p27"/>
          <p:cNvCxnSpPr/>
          <p:nvPr/>
        </p:nvCxnSpPr>
        <p:spPr>
          <a:xfrm>
            <a:off x="4834700" y="2969975"/>
            <a:ext cx="0" cy="1425600"/>
          </a:xfrm>
          <a:prstGeom prst="straightConnector1">
            <a:avLst/>
          </a:prstGeom>
          <a:noFill/>
          <a:ln w="19050" cap="flat" cmpd="sng">
            <a:solidFill>
              <a:schemeClr val="dk2"/>
            </a:solidFill>
            <a:prstDash val="solid"/>
            <a:round/>
            <a:headEnd type="none" w="med" len="med"/>
            <a:tailEnd type="none" w="med" len="med"/>
          </a:ln>
        </p:spPr>
      </p:cxnSp>
      <p:sp>
        <p:nvSpPr>
          <p:cNvPr id="418" name="Google Shape;418;p27"/>
          <p:cNvSpPr txBox="1"/>
          <p:nvPr/>
        </p:nvSpPr>
        <p:spPr>
          <a:xfrm>
            <a:off x="4476900" y="3507900"/>
            <a:ext cx="3396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7”</a:t>
            </a:r>
            <a:endParaRPr sz="1100">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2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Sensors and Controls</a:t>
            </a:r>
            <a:endParaRPr/>
          </a:p>
        </p:txBody>
      </p:sp>
      <p:sp>
        <p:nvSpPr>
          <p:cNvPr id="424" name="Google Shape;424;p2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pic>
        <p:nvPicPr>
          <p:cNvPr id="425" name="Google Shape;425;p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8738" y="1114925"/>
            <a:ext cx="7767077" cy="2329101"/>
          </a:xfrm>
          <a:prstGeom prst="rect">
            <a:avLst/>
          </a:prstGeom>
          <a:noFill/>
          <a:ln>
            <a:noFill/>
          </a:ln>
        </p:spPr>
      </p:pic>
      <p:pic>
        <p:nvPicPr>
          <p:cNvPr id="426" name="Google Shape;426;p2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207150" y="3444025"/>
            <a:ext cx="3417802" cy="1547176"/>
          </a:xfrm>
          <a:prstGeom prst="rect">
            <a:avLst/>
          </a:prstGeom>
          <a:noFill/>
          <a:ln>
            <a:noFill/>
          </a:ln>
        </p:spPr>
      </p:pic>
      <p:sp>
        <p:nvSpPr>
          <p:cNvPr id="427" name="Google Shape;427;p28"/>
          <p:cNvSpPr/>
          <p:nvPr/>
        </p:nvSpPr>
        <p:spPr>
          <a:xfrm>
            <a:off x="2619400" y="2423775"/>
            <a:ext cx="90000" cy="900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8"/>
          <p:cNvSpPr/>
          <p:nvPr/>
        </p:nvSpPr>
        <p:spPr>
          <a:xfrm>
            <a:off x="3152800" y="2423775"/>
            <a:ext cx="90000" cy="900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8"/>
          <p:cNvSpPr/>
          <p:nvPr/>
        </p:nvSpPr>
        <p:spPr>
          <a:xfrm>
            <a:off x="6048400" y="2423775"/>
            <a:ext cx="90000" cy="900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8"/>
          <p:cNvSpPr/>
          <p:nvPr/>
        </p:nvSpPr>
        <p:spPr>
          <a:xfrm>
            <a:off x="6581800" y="2423775"/>
            <a:ext cx="90000" cy="900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8"/>
          <p:cNvSpPr/>
          <p:nvPr/>
        </p:nvSpPr>
        <p:spPr>
          <a:xfrm>
            <a:off x="3869589" y="3909767"/>
            <a:ext cx="96900" cy="1047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8"/>
          <p:cNvSpPr/>
          <p:nvPr/>
        </p:nvSpPr>
        <p:spPr>
          <a:xfrm>
            <a:off x="3096901" y="4755260"/>
            <a:ext cx="96900" cy="1047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8"/>
          <p:cNvSpPr/>
          <p:nvPr/>
        </p:nvSpPr>
        <p:spPr>
          <a:xfrm>
            <a:off x="4626252" y="4755260"/>
            <a:ext cx="96900" cy="1047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4" name="Google Shape;434;p28"/>
          <p:cNvGrpSpPr/>
          <p:nvPr/>
        </p:nvGrpSpPr>
        <p:grpSpPr>
          <a:xfrm>
            <a:off x="6122844" y="3486750"/>
            <a:ext cx="2295306" cy="1156913"/>
            <a:chOff x="4894444" y="3916938"/>
            <a:chExt cx="2295306" cy="1156913"/>
          </a:xfrm>
        </p:grpSpPr>
        <p:sp>
          <p:nvSpPr>
            <p:cNvPr id="435" name="Google Shape;435;p28"/>
            <p:cNvSpPr/>
            <p:nvPr/>
          </p:nvSpPr>
          <p:spPr>
            <a:xfrm>
              <a:off x="4894444" y="4002740"/>
              <a:ext cx="228600" cy="2286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8"/>
            <p:cNvSpPr txBox="1"/>
            <p:nvPr/>
          </p:nvSpPr>
          <p:spPr>
            <a:xfrm>
              <a:off x="5123050" y="3916938"/>
              <a:ext cx="2066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BendLabs Angle Sensor</a:t>
              </a:r>
              <a:endParaRPr sz="1300">
                <a:latin typeface="Lato"/>
                <a:ea typeface="Lato"/>
                <a:cs typeface="Lato"/>
                <a:sym typeface="Lato"/>
              </a:endParaRPr>
            </a:p>
          </p:txBody>
        </p:sp>
        <p:sp>
          <p:nvSpPr>
            <p:cNvPr id="437" name="Google Shape;437;p28"/>
            <p:cNvSpPr/>
            <p:nvPr/>
          </p:nvSpPr>
          <p:spPr>
            <a:xfrm>
              <a:off x="4894444" y="4393752"/>
              <a:ext cx="228600" cy="2286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8"/>
            <p:cNvSpPr txBox="1"/>
            <p:nvPr/>
          </p:nvSpPr>
          <p:spPr>
            <a:xfrm>
              <a:off x="5123050" y="4307950"/>
              <a:ext cx="2066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6-axis IMU</a:t>
              </a:r>
              <a:endParaRPr sz="1300">
                <a:latin typeface="Lato"/>
                <a:ea typeface="Lato"/>
                <a:cs typeface="Lato"/>
                <a:sym typeface="Lato"/>
              </a:endParaRPr>
            </a:p>
          </p:txBody>
        </p:sp>
        <p:sp>
          <p:nvSpPr>
            <p:cNvPr id="439" name="Google Shape;439;p28"/>
            <p:cNvSpPr/>
            <p:nvPr/>
          </p:nvSpPr>
          <p:spPr>
            <a:xfrm>
              <a:off x="4894444" y="4774752"/>
              <a:ext cx="228600" cy="2286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8"/>
            <p:cNvSpPr txBox="1"/>
            <p:nvPr/>
          </p:nvSpPr>
          <p:spPr>
            <a:xfrm>
              <a:off x="5123050" y="4688950"/>
              <a:ext cx="2066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Actuator Limit Switches</a:t>
              </a:r>
              <a:endParaRPr sz="1300">
                <a:latin typeface="Lato"/>
                <a:ea typeface="Lato"/>
                <a:cs typeface="Lato"/>
                <a:sym typeface="Lato"/>
              </a:endParaRPr>
            </a:p>
          </p:txBody>
        </p:sp>
      </p:grpSp>
      <p:sp>
        <p:nvSpPr>
          <p:cNvPr id="441" name="Google Shape;441;p28"/>
          <p:cNvSpPr txBox="1"/>
          <p:nvPr/>
        </p:nvSpPr>
        <p:spPr>
          <a:xfrm>
            <a:off x="4201175" y="1561225"/>
            <a:ext cx="8640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chemeClr val="lt1"/>
                </a:solidFill>
                <a:latin typeface="Lato"/>
                <a:ea typeface="Lato"/>
                <a:cs typeface="Lato"/>
                <a:sym typeface="Lato"/>
              </a:rPr>
              <a:t>Actuators</a:t>
            </a:r>
            <a:endParaRPr sz="1100">
              <a:solidFill>
                <a:schemeClr val="lt1"/>
              </a:solidFill>
              <a:latin typeface="Lato"/>
              <a:ea typeface="Lato"/>
              <a:cs typeface="Lato"/>
              <a:sym typeface="Lato"/>
            </a:endParaRPr>
          </a:p>
        </p:txBody>
      </p:sp>
      <p:cxnSp>
        <p:nvCxnSpPr>
          <p:cNvPr id="442" name="Google Shape;442;p28"/>
          <p:cNvCxnSpPr>
            <a:stCxn id="441" idx="1"/>
          </p:cNvCxnSpPr>
          <p:nvPr/>
        </p:nvCxnSpPr>
        <p:spPr>
          <a:xfrm flipH="1">
            <a:off x="2952275" y="1738225"/>
            <a:ext cx="1248900" cy="722700"/>
          </a:xfrm>
          <a:prstGeom prst="bentConnector3">
            <a:avLst>
              <a:gd name="adj1" fmla="val 100012"/>
            </a:avLst>
          </a:prstGeom>
          <a:noFill/>
          <a:ln w="19050" cap="flat" cmpd="sng">
            <a:solidFill>
              <a:srgbClr val="FF0000"/>
            </a:solidFill>
            <a:prstDash val="solid"/>
            <a:round/>
            <a:headEnd type="none" w="med" len="med"/>
            <a:tailEnd type="triangle" w="med" len="med"/>
          </a:ln>
        </p:spPr>
      </p:cxnSp>
      <p:cxnSp>
        <p:nvCxnSpPr>
          <p:cNvPr id="443" name="Google Shape;443;p28"/>
          <p:cNvCxnSpPr>
            <a:stCxn id="441" idx="3"/>
          </p:cNvCxnSpPr>
          <p:nvPr/>
        </p:nvCxnSpPr>
        <p:spPr>
          <a:xfrm>
            <a:off x="5065175" y="1738225"/>
            <a:ext cx="1290600" cy="730200"/>
          </a:xfrm>
          <a:prstGeom prst="bentConnector3">
            <a:avLst>
              <a:gd name="adj1" fmla="val 100581"/>
            </a:avLst>
          </a:prstGeom>
          <a:noFill/>
          <a:ln w="19050" cap="flat" cmpd="sng">
            <a:solidFill>
              <a:srgbClr val="FF0000"/>
            </a:solidFill>
            <a:prstDash val="solid"/>
            <a:round/>
            <a:headEnd type="none" w="med" len="med"/>
            <a:tailEnd type="triangle" w="med" len="med"/>
          </a:ln>
        </p:spPr>
      </p:cxnSp>
      <p:sp>
        <p:nvSpPr>
          <p:cNvPr id="444" name="Google Shape;444;p28"/>
          <p:cNvSpPr txBox="1"/>
          <p:nvPr/>
        </p:nvSpPr>
        <p:spPr>
          <a:xfrm>
            <a:off x="6273125" y="830075"/>
            <a:ext cx="25878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Arduino Portenta H7 and Stepper Motor Controllers (Placed behind Support Surface)</a:t>
            </a:r>
            <a:endParaRPr sz="1100">
              <a:latin typeface="Lato"/>
              <a:ea typeface="Lato"/>
              <a:cs typeface="Lato"/>
              <a:sym typeface="Lato"/>
            </a:endParaRPr>
          </a:p>
        </p:txBody>
      </p:sp>
      <p:sp>
        <p:nvSpPr>
          <p:cNvPr id="445" name="Google Shape;445;p28"/>
          <p:cNvSpPr/>
          <p:nvPr/>
        </p:nvSpPr>
        <p:spPr>
          <a:xfrm>
            <a:off x="4293275" y="1971175"/>
            <a:ext cx="679800" cy="256800"/>
          </a:xfrm>
          <a:prstGeom prst="rect">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6" name="Google Shape;446;p28"/>
          <p:cNvCxnSpPr>
            <a:stCxn id="444" idx="1"/>
          </p:cNvCxnSpPr>
          <p:nvPr/>
        </p:nvCxnSpPr>
        <p:spPr>
          <a:xfrm flipH="1">
            <a:off x="4693325" y="1176425"/>
            <a:ext cx="1579800" cy="920100"/>
          </a:xfrm>
          <a:prstGeom prst="straightConnector1">
            <a:avLst/>
          </a:prstGeom>
          <a:noFill/>
          <a:ln w="19050" cap="flat" cmpd="sng">
            <a:solidFill>
              <a:srgbClr val="FF0000"/>
            </a:solidFill>
            <a:prstDash val="solid"/>
            <a:round/>
            <a:headEnd type="none" w="med" len="med"/>
            <a:tailEnd type="triangle" w="med" len="med"/>
          </a:ln>
        </p:spPr>
      </p:cxnSp>
      <p:pic>
        <p:nvPicPr>
          <p:cNvPr id="447" name="Google Shape;447;p28"/>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984649" y="3532510"/>
            <a:ext cx="679800" cy="1370215"/>
          </a:xfrm>
          <a:prstGeom prst="rect">
            <a:avLst/>
          </a:prstGeom>
          <a:noFill/>
          <a:ln>
            <a:noFill/>
          </a:ln>
        </p:spPr>
      </p:pic>
      <p:pic>
        <p:nvPicPr>
          <p:cNvPr id="448" name="Google Shape;448;p28"/>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1050197" y="3971091"/>
            <a:ext cx="548699" cy="493038"/>
          </a:xfrm>
          <a:prstGeom prst="rect">
            <a:avLst/>
          </a:prstGeom>
          <a:noFill/>
          <a:ln>
            <a:noFill/>
          </a:ln>
        </p:spPr>
      </p:pic>
      <p:cxnSp>
        <p:nvCxnSpPr>
          <p:cNvPr id="449" name="Google Shape;449;p28"/>
          <p:cNvCxnSpPr/>
          <p:nvPr/>
        </p:nvCxnSpPr>
        <p:spPr>
          <a:xfrm rot="10800000" flipH="1">
            <a:off x="1656175" y="2231500"/>
            <a:ext cx="2645700" cy="1444800"/>
          </a:xfrm>
          <a:prstGeom prst="straightConnector1">
            <a:avLst/>
          </a:prstGeom>
          <a:noFill/>
          <a:ln w="19050" cap="flat" cmpd="sng">
            <a:solidFill>
              <a:srgbClr val="0000FF"/>
            </a:solidFill>
            <a:prstDash val="dash"/>
            <a:round/>
            <a:headEnd type="none" w="med" len="med"/>
            <a:tailEnd type="none" w="med" len="med"/>
          </a:ln>
        </p:spPr>
      </p:cxnSp>
      <p:cxnSp>
        <p:nvCxnSpPr>
          <p:cNvPr id="450" name="Google Shape;450;p28"/>
          <p:cNvCxnSpPr/>
          <p:nvPr/>
        </p:nvCxnSpPr>
        <p:spPr>
          <a:xfrm>
            <a:off x="6131850" y="4800050"/>
            <a:ext cx="218400" cy="0"/>
          </a:xfrm>
          <a:prstGeom prst="straightConnector1">
            <a:avLst/>
          </a:prstGeom>
          <a:noFill/>
          <a:ln w="19050" cap="flat" cmpd="sng">
            <a:solidFill>
              <a:srgbClr val="0000FF"/>
            </a:solidFill>
            <a:prstDash val="dash"/>
            <a:round/>
            <a:headEnd type="none" w="med" len="med"/>
            <a:tailEnd type="none" w="med" len="med"/>
          </a:ln>
        </p:spPr>
      </p:cxnSp>
      <p:sp>
        <p:nvSpPr>
          <p:cNvPr id="451" name="Google Shape;451;p28"/>
          <p:cNvSpPr txBox="1"/>
          <p:nvPr/>
        </p:nvSpPr>
        <p:spPr>
          <a:xfrm>
            <a:off x="6350250" y="4615150"/>
            <a:ext cx="2003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BLE Module Connection</a:t>
            </a:r>
            <a:endParaRPr sz="1300">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2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Sensors and Controls - Overview</a:t>
            </a:r>
            <a:endParaRPr/>
          </a:p>
        </p:txBody>
      </p:sp>
      <p:sp>
        <p:nvSpPr>
          <p:cNvPr id="457" name="Google Shape;457;p2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a:p>
        </p:txBody>
      </p:sp>
      <p:pic>
        <p:nvPicPr>
          <p:cNvPr id="458" name="Google Shape;458;p2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300000" y="1313450"/>
            <a:ext cx="6543988" cy="36706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3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Sensors and Controls - UI</a:t>
            </a:r>
            <a:endParaRPr/>
          </a:p>
        </p:txBody>
      </p:sp>
      <p:sp>
        <p:nvSpPr>
          <p:cNvPr id="464" name="Google Shape;464;p3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pic>
        <p:nvPicPr>
          <p:cNvPr id="465" name="Google Shape;465;p3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774445" y="1168049"/>
            <a:ext cx="3760728" cy="3436749"/>
          </a:xfrm>
          <a:prstGeom prst="rect">
            <a:avLst/>
          </a:prstGeom>
          <a:noFill/>
          <a:ln>
            <a:noFill/>
          </a:ln>
        </p:spPr>
      </p:pic>
      <p:sp>
        <p:nvSpPr>
          <p:cNvPr id="466" name="Google Shape;466;p30"/>
          <p:cNvSpPr/>
          <p:nvPr/>
        </p:nvSpPr>
        <p:spPr>
          <a:xfrm>
            <a:off x="3404325" y="2020400"/>
            <a:ext cx="1434900" cy="2487300"/>
          </a:xfrm>
          <a:prstGeom prst="rect">
            <a:avLst/>
          </a:prstGeom>
          <a:solidFill>
            <a:schemeClr val="lt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0"/>
          <p:cNvSpPr/>
          <p:nvPr/>
        </p:nvSpPr>
        <p:spPr>
          <a:xfrm>
            <a:off x="6800952" y="4114360"/>
            <a:ext cx="96900" cy="1047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8" name="Google Shape;468;p30"/>
          <p:cNvGrpSpPr/>
          <p:nvPr/>
        </p:nvGrpSpPr>
        <p:grpSpPr>
          <a:xfrm>
            <a:off x="5878001" y="1388072"/>
            <a:ext cx="1435025" cy="292376"/>
            <a:chOff x="4894444" y="3916938"/>
            <a:chExt cx="2295306" cy="509100"/>
          </a:xfrm>
        </p:grpSpPr>
        <p:sp>
          <p:nvSpPr>
            <p:cNvPr id="469" name="Google Shape;469;p30"/>
            <p:cNvSpPr/>
            <p:nvPr/>
          </p:nvSpPr>
          <p:spPr>
            <a:xfrm>
              <a:off x="4894444" y="4002740"/>
              <a:ext cx="228600" cy="2286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470" name="Google Shape;470;p30"/>
            <p:cNvSpPr txBox="1"/>
            <p:nvPr/>
          </p:nvSpPr>
          <p:spPr>
            <a:xfrm>
              <a:off x="5123050" y="3916938"/>
              <a:ext cx="2066700" cy="509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latin typeface="Lato"/>
                  <a:ea typeface="Lato"/>
                  <a:cs typeface="Lato"/>
                  <a:sym typeface="Lato"/>
                </a:rPr>
                <a:t>BendLabs Angle Sensor</a:t>
              </a:r>
              <a:endParaRPr sz="700">
                <a:latin typeface="Lato"/>
                <a:ea typeface="Lato"/>
                <a:cs typeface="Lato"/>
                <a:sym typeface="Lato"/>
              </a:endParaRPr>
            </a:p>
          </p:txBody>
        </p:sp>
      </p:grpSp>
      <p:sp>
        <p:nvSpPr>
          <p:cNvPr id="471" name="Google Shape;471;p30"/>
          <p:cNvSpPr/>
          <p:nvPr/>
        </p:nvSpPr>
        <p:spPr>
          <a:xfrm>
            <a:off x="8493914" y="2254992"/>
            <a:ext cx="96900" cy="1047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2" name="Google Shape;472;p30"/>
          <p:cNvGrpSpPr/>
          <p:nvPr/>
        </p:nvGrpSpPr>
        <p:grpSpPr>
          <a:xfrm>
            <a:off x="5878001" y="1609113"/>
            <a:ext cx="1435025" cy="292376"/>
            <a:chOff x="4894444" y="4307950"/>
            <a:chExt cx="2295306" cy="509100"/>
          </a:xfrm>
        </p:grpSpPr>
        <p:sp>
          <p:nvSpPr>
            <p:cNvPr id="473" name="Google Shape;473;p30"/>
            <p:cNvSpPr/>
            <p:nvPr/>
          </p:nvSpPr>
          <p:spPr>
            <a:xfrm>
              <a:off x="4894444" y="4393752"/>
              <a:ext cx="228600" cy="2286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474" name="Google Shape;474;p30"/>
            <p:cNvSpPr txBox="1"/>
            <p:nvPr/>
          </p:nvSpPr>
          <p:spPr>
            <a:xfrm>
              <a:off x="5123050" y="4307950"/>
              <a:ext cx="2066700" cy="509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latin typeface="Lato"/>
                  <a:ea typeface="Lato"/>
                  <a:cs typeface="Lato"/>
                  <a:sym typeface="Lato"/>
                </a:rPr>
                <a:t>6-axis IMU</a:t>
              </a:r>
              <a:endParaRPr sz="700">
                <a:latin typeface="Lato"/>
                <a:ea typeface="Lato"/>
                <a:cs typeface="Lato"/>
                <a:sym typeface="Lato"/>
              </a:endParaRPr>
            </a:p>
          </p:txBody>
        </p:sp>
      </p:grpSp>
      <p:grpSp>
        <p:nvGrpSpPr>
          <p:cNvPr id="475" name="Google Shape;475;p30"/>
          <p:cNvGrpSpPr/>
          <p:nvPr/>
        </p:nvGrpSpPr>
        <p:grpSpPr>
          <a:xfrm>
            <a:off x="5878001" y="1830161"/>
            <a:ext cx="1435025" cy="292376"/>
            <a:chOff x="4894444" y="4688950"/>
            <a:chExt cx="2295306" cy="509100"/>
          </a:xfrm>
        </p:grpSpPr>
        <p:sp>
          <p:nvSpPr>
            <p:cNvPr id="476" name="Google Shape;476;p30"/>
            <p:cNvSpPr/>
            <p:nvPr/>
          </p:nvSpPr>
          <p:spPr>
            <a:xfrm>
              <a:off x="4894444" y="4774752"/>
              <a:ext cx="228600" cy="2286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477" name="Google Shape;477;p30"/>
            <p:cNvSpPr txBox="1"/>
            <p:nvPr/>
          </p:nvSpPr>
          <p:spPr>
            <a:xfrm>
              <a:off x="5123050" y="4688950"/>
              <a:ext cx="2066700" cy="509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latin typeface="Lato"/>
                  <a:ea typeface="Lato"/>
                  <a:cs typeface="Lato"/>
                  <a:sym typeface="Lato"/>
                </a:rPr>
                <a:t>Actuator Limit Switches</a:t>
              </a:r>
              <a:endParaRPr sz="700">
                <a:latin typeface="Lato"/>
                <a:ea typeface="Lato"/>
                <a:cs typeface="Lato"/>
                <a:sym typeface="Lato"/>
              </a:endParaRPr>
            </a:p>
          </p:txBody>
        </p:sp>
      </p:grpSp>
      <p:sp>
        <p:nvSpPr>
          <p:cNvPr id="478" name="Google Shape;478;p30"/>
          <p:cNvSpPr/>
          <p:nvPr/>
        </p:nvSpPr>
        <p:spPr>
          <a:xfrm>
            <a:off x="6550525" y="4180700"/>
            <a:ext cx="90000" cy="900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9" name="Google Shape;479;p30"/>
          <p:cNvGrpSpPr/>
          <p:nvPr/>
        </p:nvGrpSpPr>
        <p:grpSpPr>
          <a:xfrm>
            <a:off x="729451" y="1585249"/>
            <a:ext cx="1435026" cy="2892451"/>
            <a:chOff x="1080526" y="1585249"/>
            <a:chExt cx="1435026" cy="2892451"/>
          </a:xfrm>
        </p:grpSpPr>
        <p:pic>
          <p:nvPicPr>
            <p:cNvPr id="480" name="Google Shape;480;p3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080526" y="1585249"/>
              <a:ext cx="1435026" cy="2892451"/>
            </a:xfrm>
            <a:prstGeom prst="rect">
              <a:avLst/>
            </a:prstGeom>
            <a:noFill/>
            <a:ln>
              <a:noFill/>
            </a:ln>
          </p:spPr>
        </p:pic>
        <p:pic>
          <p:nvPicPr>
            <p:cNvPr id="481" name="Google Shape;481;p3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176537" y="2900650"/>
              <a:ext cx="1243299" cy="932475"/>
            </a:xfrm>
            <a:prstGeom prst="rect">
              <a:avLst/>
            </a:prstGeom>
            <a:noFill/>
            <a:ln>
              <a:noFill/>
            </a:ln>
          </p:spPr>
        </p:pic>
        <p:sp>
          <p:nvSpPr>
            <p:cNvPr id="482" name="Google Shape;482;p30"/>
            <p:cNvSpPr/>
            <p:nvPr/>
          </p:nvSpPr>
          <p:spPr>
            <a:xfrm>
              <a:off x="1176238" y="2191750"/>
              <a:ext cx="1243200" cy="708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700"/>
                <a:t>Subject Mass:</a:t>
              </a:r>
              <a:endParaRPr sz="700"/>
            </a:p>
            <a:p>
              <a:pPr marL="0" lvl="0" indent="0" algn="l" rtl="0">
                <a:spcBef>
                  <a:spcPts val="0"/>
                </a:spcBef>
                <a:spcAft>
                  <a:spcPts val="0"/>
                </a:spcAft>
                <a:buNone/>
              </a:pPr>
              <a:r>
                <a:rPr lang="en" sz="700">
                  <a:solidFill>
                    <a:schemeClr val="dk2"/>
                  </a:solidFill>
                </a:rPr>
                <a:t>&gt;&gt; 123 kg</a:t>
              </a:r>
              <a:endParaRPr sz="700">
                <a:solidFill>
                  <a:schemeClr val="dk2"/>
                </a:solidFill>
              </a:endParaRPr>
            </a:p>
            <a:p>
              <a:pPr marL="0" lvl="0" indent="0" algn="l" rtl="0">
                <a:spcBef>
                  <a:spcPts val="0"/>
                </a:spcBef>
                <a:spcAft>
                  <a:spcPts val="0"/>
                </a:spcAft>
                <a:buNone/>
              </a:pPr>
              <a:r>
                <a:rPr lang="en" sz="700"/>
                <a:t>Subject Height:</a:t>
              </a:r>
              <a:endParaRPr sz="700"/>
            </a:p>
            <a:p>
              <a:pPr marL="0" lvl="0" indent="0" algn="l" rtl="0">
                <a:spcBef>
                  <a:spcPts val="0"/>
                </a:spcBef>
                <a:spcAft>
                  <a:spcPts val="0"/>
                </a:spcAft>
                <a:buNone/>
              </a:pPr>
              <a:r>
                <a:rPr lang="en" sz="700">
                  <a:solidFill>
                    <a:srgbClr val="1A1A1A"/>
                  </a:solidFill>
                </a:rPr>
                <a:t>&gt;&gt; 1.2 m</a:t>
              </a:r>
              <a:endParaRPr sz="700">
                <a:solidFill>
                  <a:srgbClr val="1A1A1A"/>
                </a:solidFill>
              </a:endParaRPr>
            </a:p>
            <a:p>
              <a:pPr marL="0" lvl="0" indent="0" algn="l" rtl="0">
                <a:spcBef>
                  <a:spcPts val="0"/>
                </a:spcBef>
                <a:spcAft>
                  <a:spcPts val="0"/>
                </a:spcAft>
                <a:buNone/>
              </a:pPr>
              <a:r>
                <a:rPr lang="en" sz="700">
                  <a:solidFill>
                    <a:srgbClr val="38761D"/>
                  </a:solidFill>
                </a:rPr>
                <a:t>SYSTEM CALIBRATED</a:t>
              </a:r>
              <a:endParaRPr sz="700">
                <a:solidFill>
                  <a:srgbClr val="38761D"/>
                </a:solidFill>
              </a:endParaRPr>
            </a:p>
            <a:p>
              <a:pPr marL="0" lvl="0" indent="0" algn="l" rtl="0">
                <a:spcBef>
                  <a:spcPts val="0"/>
                </a:spcBef>
                <a:spcAft>
                  <a:spcPts val="0"/>
                </a:spcAft>
                <a:buNone/>
              </a:pPr>
              <a:r>
                <a:rPr lang="en" sz="700">
                  <a:solidFill>
                    <a:srgbClr val="38761D"/>
                  </a:solidFill>
                </a:rPr>
                <a:t>---------- READY ----------</a:t>
              </a:r>
              <a:endParaRPr sz="700">
                <a:solidFill>
                  <a:srgbClr val="38761D"/>
                </a:solidFill>
              </a:endParaRPr>
            </a:p>
          </p:txBody>
        </p:sp>
        <p:sp>
          <p:nvSpPr>
            <p:cNvPr id="483" name="Google Shape;483;p30"/>
            <p:cNvSpPr/>
            <p:nvPr/>
          </p:nvSpPr>
          <p:spPr>
            <a:xfrm>
              <a:off x="1464950" y="1931650"/>
              <a:ext cx="954600" cy="2601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latin typeface="Oswald"/>
                  <a:ea typeface="Oswald"/>
                  <a:cs typeface="Oswald"/>
                  <a:sym typeface="Oswald"/>
                </a:rPr>
                <a:t>Matlab Mobile</a:t>
              </a:r>
              <a:endParaRPr sz="1100">
                <a:latin typeface="Oswald"/>
                <a:ea typeface="Oswald"/>
                <a:cs typeface="Oswald"/>
                <a:sym typeface="Oswald"/>
              </a:endParaRPr>
            </a:p>
          </p:txBody>
        </p:sp>
        <p:sp>
          <p:nvSpPr>
            <p:cNvPr id="484" name="Google Shape;484;p30"/>
            <p:cNvSpPr/>
            <p:nvPr/>
          </p:nvSpPr>
          <p:spPr>
            <a:xfrm>
              <a:off x="1184125" y="1931600"/>
              <a:ext cx="280800" cy="2601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00"/>
            </a:p>
          </p:txBody>
        </p:sp>
        <p:cxnSp>
          <p:nvCxnSpPr>
            <p:cNvPr id="485" name="Google Shape;485;p30"/>
            <p:cNvCxnSpPr/>
            <p:nvPr/>
          </p:nvCxnSpPr>
          <p:spPr>
            <a:xfrm>
              <a:off x="1228525" y="2061650"/>
              <a:ext cx="192300" cy="0"/>
            </a:xfrm>
            <a:prstGeom prst="straightConnector1">
              <a:avLst/>
            </a:prstGeom>
            <a:noFill/>
            <a:ln w="9525" cap="flat" cmpd="sng">
              <a:solidFill>
                <a:schemeClr val="dk2"/>
              </a:solidFill>
              <a:prstDash val="solid"/>
              <a:round/>
              <a:headEnd type="none" w="med" len="med"/>
              <a:tailEnd type="none" w="med" len="med"/>
            </a:ln>
          </p:spPr>
        </p:cxnSp>
        <p:cxnSp>
          <p:nvCxnSpPr>
            <p:cNvPr id="486" name="Google Shape;486;p30"/>
            <p:cNvCxnSpPr/>
            <p:nvPr/>
          </p:nvCxnSpPr>
          <p:spPr>
            <a:xfrm>
              <a:off x="1228525" y="2135650"/>
              <a:ext cx="192300" cy="0"/>
            </a:xfrm>
            <a:prstGeom prst="straightConnector1">
              <a:avLst/>
            </a:prstGeom>
            <a:noFill/>
            <a:ln w="9525" cap="flat" cmpd="sng">
              <a:solidFill>
                <a:schemeClr val="dk2"/>
              </a:solidFill>
              <a:prstDash val="solid"/>
              <a:round/>
              <a:headEnd type="none" w="med" len="med"/>
              <a:tailEnd type="none" w="med" len="med"/>
            </a:ln>
          </p:spPr>
        </p:cxnSp>
        <p:cxnSp>
          <p:nvCxnSpPr>
            <p:cNvPr id="487" name="Google Shape;487;p30"/>
            <p:cNvCxnSpPr/>
            <p:nvPr/>
          </p:nvCxnSpPr>
          <p:spPr>
            <a:xfrm>
              <a:off x="1228525" y="1989200"/>
              <a:ext cx="192300" cy="0"/>
            </a:xfrm>
            <a:prstGeom prst="straightConnector1">
              <a:avLst/>
            </a:prstGeom>
            <a:noFill/>
            <a:ln w="9525" cap="flat" cmpd="sng">
              <a:solidFill>
                <a:schemeClr val="dk2"/>
              </a:solidFill>
              <a:prstDash val="solid"/>
              <a:round/>
              <a:headEnd type="none" w="med" len="med"/>
              <a:tailEnd type="none" w="med" len="med"/>
            </a:ln>
          </p:spPr>
        </p:cxnSp>
        <p:sp>
          <p:nvSpPr>
            <p:cNvPr id="488" name="Google Shape;488;p30"/>
            <p:cNvSpPr/>
            <p:nvPr/>
          </p:nvSpPr>
          <p:spPr>
            <a:xfrm>
              <a:off x="1176250" y="3833125"/>
              <a:ext cx="1243200" cy="2961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0"/>
            <p:cNvSpPr/>
            <p:nvPr/>
          </p:nvSpPr>
          <p:spPr>
            <a:xfrm>
              <a:off x="1221125" y="3872275"/>
              <a:ext cx="1154100" cy="217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t>&gt;&gt; </a:t>
              </a:r>
              <a:endParaRPr sz="1200"/>
            </a:p>
          </p:txBody>
        </p:sp>
      </p:grpSp>
      <p:pic>
        <p:nvPicPr>
          <p:cNvPr id="490" name="Google Shape;490;p3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462684" y="2181911"/>
            <a:ext cx="1074451" cy="486304"/>
          </a:xfrm>
          <a:prstGeom prst="rect">
            <a:avLst/>
          </a:prstGeom>
          <a:noFill/>
          <a:ln>
            <a:noFill/>
          </a:ln>
        </p:spPr>
      </p:pic>
      <p:pic>
        <p:nvPicPr>
          <p:cNvPr id="491" name="Google Shape;491;p30"/>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rot="-5400000">
            <a:off x="3458397" y="2693651"/>
            <a:ext cx="1457027" cy="869843"/>
          </a:xfrm>
          <a:prstGeom prst="rect">
            <a:avLst/>
          </a:prstGeom>
          <a:noFill/>
          <a:ln>
            <a:noFill/>
          </a:ln>
        </p:spPr>
      </p:pic>
      <p:sp>
        <p:nvSpPr>
          <p:cNvPr id="492" name="Google Shape;492;p30"/>
          <p:cNvSpPr/>
          <p:nvPr/>
        </p:nvSpPr>
        <p:spPr>
          <a:xfrm rot="-5400000">
            <a:off x="2041550" y="2188500"/>
            <a:ext cx="1539300" cy="766500"/>
          </a:xfrm>
          <a:prstGeom prst="blockArc">
            <a:avLst>
              <a:gd name="adj1" fmla="val 10800000"/>
              <a:gd name="adj2" fmla="val 19354"/>
              <a:gd name="adj3" fmla="val 6726"/>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0"/>
          <p:cNvSpPr/>
          <p:nvPr/>
        </p:nvSpPr>
        <p:spPr>
          <a:xfrm rot="-5400000">
            <a:off x="2254179" y="2227200"/>
            <a:ext cx="1332900" cy="689100"/>
          </a:xfrm>
          <a:prstGeom prst="blockArc">
            <a:avLst>
              <a:gd name="adj1" fmla="val 10800000"/>
              <a:gd name="adj2" fmla="val 19354"/>
              <a:gd name="adj3" fmla="val 6726"/>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0"/>
          <p:cNvSpPr/>
          <p:nvPr/>
        </p:nvSpPr>
        <p:spPr>
          <a:xfrm rot="-5400000">
            <a:off x="2478648" y="2243850"/>
            <a:ext cx="1118700" cy="655800"/>
          </a:xfrm>
          <a:prstGeom prst="blockArc">
            <a:avLst>
              <a:gd name="adj1" fmla="val 10800000"/>
              <a:gd name="adj2" fmla="val 19354"/>
              <a:gd name="adj3" fmla="val 6726"/>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0"/>
          <p:cNvSpPr/>
          <p:nvPr/>
        </p:nvSpPr>
        <p:spPr>
          <a:xfrm rot="-5400000">
            <a:off x="2653293" y="2279400"/>
            <a:ext cx="952200" cy="584700"/>
          </a:xfrm>
          <a:prstGeom prst="blockArc">
            <a:avLst>
              <a:gd name="adj1" fmla="val 10800000"/>
              <a:gd name="adj2" fmla="val 19354"/>
              <a:gd name="adj3" fmla="val 6726"/>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0"/>
          <p:cNvSpPr/>
          <p:nvPr/>
        </p:nvSpPr>
        <p:spPr>
          <a:xfrm rot="-5400000">
            <a:off x="2851957" y="2287050"/>
            <a:ext cx="765300" cy="569400"/>
          </a:xfrm>
          <a:prstGeom prst="blockArc">
            <a:avLst>
              <a:gd name="adj1" fmla="val 10800000"/>
              <a:gd name="adj2" fmla="val 19354"/>
              <a:gd name="adj3" fmla="val 6726"/>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0"/>
          <p:cNvSpPr/>
          <p:nvPr/>
        </p:nvSpPr>
        <p:spPr>
          <a:xfrm rot="-5400000">
            <a:off x="2992992" y="2313600"/>
            <a:ext cx="627600" cy="516300"/>
          </a:xfrm>
          <a:prstGeom prst="blockArc">
            <a:avLst>
              <a:gd name="adj1" fmla="val 10800000"/>
              <a:gd name="adj2" fmla="val 19354"/>
              <a:gd name="adj3" fmla="val 6726"/>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0"/>
          <p:cNvSpPr/>
          <p:nvPr/>
        </p:nvSpPr>
        <p:spPr>
          <a:xfrm rot="-5400000">
            <a:off x="3087846" y="2388000"/>
            <a:ext cx="458400" cy="367500"/>
          </a:xfrm>
          <a:prstGeom prst="blockArc">
            <a:avLst>
              <a:gd name="adj1" fmla="val 10800000"/>
              <a:gd name="adj2" fmla="val 19354"/>
              <a:gd name="adj3" fmla="val 6726"/>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0"/>
          <p:cNvSpPr/>
          <p:nvPr/>
        </p:nvSpPr>
        <p:spPr>
          <a:xfrm rot="-5400000">
            <a:off x="3154095" y="2464650"/>
            <a:ext cx="328800" cy="214200"/>
          </a:xfrm>
          <a:prstGeom prst="blockArc">
            <a:avLst>
              <a:gd name="adj1" fmla="val 10800000"/>
              <a:gd name="adj2" fmla="val 19354"/>
              <a:gd name="adj3" fmla="val 6726"/>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0"/>
          <p:cNvSpPr/>
          <p:nvPr/>
        </p:nvSpPr>
        <p:spPr>
          <a:xfrm rot="-5400000">
            <a:off x="1808737" y="2140350"/>
            <a:ext cx="1700400" cy="862800"/>
          </a:xfrm>
          <a:prstGeom prst="blockArc">
            <a:avLst>
              <a:gd name="adj1" fmla="val 10800000"/>
              <a:gd name="adj2" fmla="val 19354"/>
              <a:gd name="adj3" fmla="val 6726"/>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0"/>
          <p:cNvSpPr txBox="1"/>
          <p:nvPr/>
        </p:nvSpPr>
        <p:spPr>
          <a:xfrm>
            <a:off x="2779850" y="1555200"/>
            <a:ext cx="516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BLE</a:t>
            </a:r>
            <a:endParaRPr>
              <a:latin typeface="Lato"/>
              <a:ea typeface="Lato"/>
              <a:cs typeface="Lato"/>
              <a:sym typeface="Lato"/>
            </a:endParaRPr>
          </a:p>
        </p:txBody>
      </p:sp>
      <p:cxnSp>
        <p:nvCxnSpPr>
          <p:cNvPr id="502" name="Google Shape;502;p30"/>
          <p:cNvCxnSpPr>
            <a:endCxn id="478" idx="4"/>
          </p:cNvCxnSpPr>
          <p:nvPr/>
        </p:nvCxnSpPr>
        <p:spPr>
          <a:xfrm>
            <a:off x="3990925" y="3530000"/>
            <a:ext cx="2604600" cy="740700"/>
          </a:xfrm>
          <a:prstGeom prst="bentConnector4">
            <a:avLst>
              <a:gd name="adj1" fmla="val 49136"/>
              <a:gd name="adj2" fmla="val 130657"/>
            </a:avLst>
          </a:prstGeom>
          <a:noFill/>
          <a:ln w="9525" cap="flat" cmpd="sng">
            <a:solidFill>
              <a:srgbClr val="0000FF"/>
            </a:solidFill>
            <a:prstDash val="solid"/>
            <a:round/>
            <a:headEnd type="none" w="med" len="med"/>
            <a:tailEnd type="none" w="med" len="med"/>
          </a:ln>
        </p:spPr>
      </p:cxnSp>
      <p:cxnSp>
        <p:nvCxnSpPr>
          <p:cNvPr id="503" name="Google Shape;503;p30"/>
          <p:cNvCxnSpPr>
            <a:stCxn id="478" idx="4"/>
          </p:cNvCxnSpPr>
          <p:nvPr/>
        </p:nvCxnSpPr>
        <p:spPr>
          <a:xfrm rot="5400000" flipH="1">
            <a:off x="4959025" y="2634200"/>
            <a:ext cx="707100" cy="2565900"/>
          </a:xfrm>
          <a:prstGeom prst="bentConnector4">
            <a:avLst>
              <a:gd name="adj1" fmla="val -26881"/>
              <a:gd name="adj2" fmla="val 50877"/>
            </a:avLst>
          </a:prstGeom>
          <a:noFill/>
          <a:ln w="9525" cap="flat" cmpd="sng">
            <a:solidFill>
              <a:srgbClr val="00FFFF"/>
            </a:solidFill>
            <a:prstDash val="solid"/>
            <a:round/>
            <a:headEnd type="none" w="med" len="med"/>
            <a:tailEnd type="none" w="med" len="med"/>
          </a:ln>
        </p:spPr>
      </p:cxnSp>
      <p:cxnSp>
        <p:nvCxnSpPr>
          <p:cNvPr id="504" name="Google Shape;504;p30"/>
          <p:cNvCxnSpPr>
            <a:stCxn id="478" idx="4"/>
          </p:cNvCxnSpPr>
          <p:nvPr/>
        </p:nvCxnSpPr>
        <p:spPr>
          <a:xfrm rot="5400000" flipH="1">
            <a:off x="5001625" y="2676800"/>
            <a:ext cx="670200" cy="2517600"/>
          </a:xfrm>
          <a:prstGeom prst="bentConnector4">
            <a:avLst>
              <a:gd name="adj1" fmla="val -24496"/>
              <a:gd name="adj2" fmla="val 50894"/>
            </a:avLst>
          </a:prstGeom>
          <a:noFill/>
          <a:ln w="9525" cap="flat" cmpd="sng">
            <a:solidFill>
              <a:srgbClr val="F1C232"/>
            </a:solidFill>
            <a:prstDash val="solid"/>
            <a:round/>
            <a:headEnd type="none" w="med" len="med"/>
            <a:tailEnd type="none" w="med" len="med"/>
          </a:ln>
        </p:spPr>
      </p:cxnSp>
      <p:cxnSp>
        <p:nvCxnSpPr>
          <p:cNvPr id="505" name="Google Shape;505;p30"/>
          <p:cNvCxnSpPr>
            <a:stCxn id="478" idx="4"/>
          </p:cNvCxnSpPr>
          <p:nvPr/>
        </p:nvCxnSpPr>
        <p:spPr>
          <a:xfrm rot="5400000" flipH="1">
            <a:off x="5044075" y="2719250"/>
            <a:ext cx="638700" cy="2464200"/>
          </a:xfrm>
          <a:prstGeom prst="bentConnector4">
            <a:avLst>
              <a:gd name="adj1" fmla="val -21070"/>
              <a:gd name="adj2" fmla="val 50913"/>
            </a:avLst>
          </a:prstGeom>
          <a:noFill/>
          <a:ln w="9525" cap="flat" cmpd="sng">
            <a:solidFill>
              <a:srgbClr val="6AA84F"/>
            </a:solidFill>
            <a:prstDash val="solid"/>
            <a:round/>
            <a:headEnd type="none" w="med" len="med"/>
            <a:tailEnd type="none" w="med" len="med"/>
          </a:ln>
        </p:spPr>
      </p:cxnSp>
      <p:cxnSp>
        <p:nvCxnSpPr>
          <p:cNvPr id="506" name="Google Shape;506;p30"/>
          <p:cNvCxnSpPr/>
          <p:nvPr/>
        </p:nvCxnSpPr>
        <p:spPr>
          <a:xfrm rot="10800000">
            <a:off x="3990975" y="3445625"/>
            <a:ext cx="0" cy="83400"/>
          </a:xfrm>
          <a:prstGeom prst="straightConnector1">
            <a:avLst/>
          </a:prstGeom>
          <a:noFill/>
          <a:ln w="9525" cap="flat" cmpd="sng">
            <a:solidFill>
              <a:srgbClr val="0000FF"/>
            </a:solidFill>
            <a:prstDash val="solid"/>
            <a:round/>
            <a:headEnd type="none" w="med" len="med"/>
            <a:tailEnd type="none" w="med" len="med"/>
          </a:ln>
        </p:spPr>
      </p:cxnSp>
      <p:cxnSp>
        <p:nvCxnSpPr>
          <p:cNvPr id="507" name="Google Shape;507;p30"/>
          <p:cNvCxnSpPr/>
          <p:nvPr/>
        </p:nvCxnSpPr>
        <p:spPr>
          <a:xfrm rot="10800000">
            <a:off x="4024250" y="3443225"/>
            <a:ext cx="9600" cy="123900"/>
          </a:xfrm>
          <a:prstGeom prst="straightConnector1">
            <a:avLst/>
          </a:prstGeom>
          <a:noFill/>
          <a:ln w="9525" cap="flat" cmpd="sng">
            <a:solidFill>
              <a:srgbClr val="00FFFF"/>
            </a:solidFill>
            <a:prstDash val="solid"/>
            <a:round/>
            <a:headEnd type="none" w="med" len="med"/>
            <a:tailEnd type="none" w="med" len="med"/>
          </a:ln>
        </p:spPr>
      </p:cxnSp>
      <p:cxnSp>
        <p:nvCxnSpPr>
          <p:cNvPr id="508" name="Google Shape;508;p30"/>
          <p:cNvCxnSpPr/>
          <p:nvPr/>
        </p:nvCxnSpPr>
        <p:spPr>
          <a:xfrm rot="10800000">
            <a:off x="4050575" y="3433650"/>
            <a:ext cx="28500" cy="166800"/>
          </a:xfrm>
          <a:prstGeom prst="straightConnector1">
            <a:avLst/>
          </a:prstGeom>
          <a:noFill/>
          <a:ln w="9525" cap="flat" cmpd="sng">
            <a:solidFill>
              <a:srgbClr val="F1C232"/>
            </a:solidFill>
            <a:prstDash val="solid"/>
            <a:round/>
            <a:headEnd type="none" w="med" len="med"/>
            <a:tailEnd type="none" w="med" len="med"/>
          </a:ln>
        </p:spPr>
      </p:cxnSp>
      <p:cxnSp>
        <p:nvCxnSpPr>
          <p:cNvPr id="509" name="Google Shape;509;p30"/>
          <p:cNvCxnSpPr/>
          <p:nvPr/>
        </p:nvCxnSpPr>
        <p:spPr>
          <a:xfrm rot="10800000">
            <a:off x="4088575" y="3438475"/>
            <a:ext cx="42900" cy="197700"/>
          </a:xfrm>
          <a:prstGeom prst="straightConnector1">
            <a:avLst/>
          </a:prstGeom>
          <a:noFill/>
          <a:ln w="9525" cap="flat" cmpd="sng">
            <a:solidFill>
              <a:srgbClr val="38761D"/>
            </a:solidFill>
            <a:prstDash val="solid"/>
            <a:round/>
            <a:headEnd type="none" w="med" len="med"/>
            <a:tailEnd type="none" w="med" len="med"/>
          </a:ln>
        </p:spPr>
      </p:cxnSp>
      <p:cxnSp>
        <p:nvCxnSpPr>
          <p:cNvPr id="510" name="Google Shape;510;p30"/>
          <p:cNvCxnSpPr/>
          <p:nvPr/>
        </p:nvCxnSpPr>
        <p:spPr>
          <a:xfrm rot="-5400000">
            <a:off x="4208950" y="2853975"/>
            <a:ext cx="707100" cy="423900"/>
          </a:xfrm>
          <a:prstGeom prst="bentConnector3">
            <a:avLst>
              <a:gd name="adj1" fmla="val -11452"/>
            </a:avLst>
          </a:prstGeom>
          <a:noFill/>
          <a:ln w="9525" cap="flat" cmpd="sng">
            <a:solidFill>
              <a:srgbClr val="9900FF"/>
            </a:solidFill>
            <a:prstDash val="solid"/>
            <a:round/>
            <a:headEnd type="none" w="med" len="med"/>
            <a:tailEnd type="none" w="med" len="med"/>
          </a:ln>
        </p:spPr>
      </p:cxnSp>
      <p:cxnSp>
        <p:nvCxnSpPr>
          <p:cNvPr id="511" name="Google Shape;511;p30"/>
          <p:cNvCxnSpPr/>
          <p:nvPr/>
        </p:nvCxnSpPr>
        <p:spPr>
          <a:xfrm rot="10800000">
            <a:off x="3929000" y="2593100"/>
            <a:ext cx="847800" cy="123900"/>
          </a:xfrm>
          <a:prstGeom prst="bentConnector3">
            <a:avLst>
              <a:gd name="adj1" fmla="val 99991"/>
            </a:avLst>
          </a:prstGeom>
          <a:noFill/>
          <a:ln w="9525" cap="flat" cmpd="sng">
            <a:solidFill>
              <a:srgbClr val="9900FF"/>
            </a:solidFill>
            <a:prstDash val="solid"/>
            <a:round/>
            <a:headEnd type="none" w="med" len="med"/>
            <a:tailEnd type="none" w="med" len="med"/>
          </a:ln>
        </p:spPr>
      </p:cxnSp>
      <p:cxnSp>
        <p:nvCxnSpPr>
          <p:cNvPr id="512" name="Google Shape;512;p30"/>
          <p:cNvCxnSpPr/>
          <p:nvPr/>
        </p:nvCxnSpPr>
        <p:spPr>
          <a:xfrm rot="-5400000">
            <a:off x="4243375" y="2924300"/>
            <a:ext cx="673800" cy="326100"/>
          </a:xfrm>
          <a:prstGeom prst="bentConnector3">
            <a:avLst>
              <a:gd name="adj1" fmla="val -7068"/>
            </a:avLst>
          </a:prstGeom>
          <a:noFill/>
          <a:ln w="9525" cap="flat" cmpd="sng">
            <a:solidFill>
              <a:srgbClr val="0000FF"/>
            </a:solidFill>
            <a:prstDash val="solid"/>
            <a:round/>
            <a:headEnd type="none" w="med" len="med"/>
            <a:tailEnd type="none" w="med" len="med"/>
          </a:ln>
        </p:spPr>
      </p:cxnSp>
      <p:cxnSp>
        <p:nvCxnSpPr>
          <p:cNvPr id="513" name="Google Shape;513;p30"/>
          <p:cNvCxnSpPr/>
          <p:nvPr/>
        </p:nvCxnSpPr>
        <p:spPr>
          <a:xfrm rot="10800000">
            <a:off x="3852750" y="2590700"/>
            <a:ext cx="890700" cy="164400"/>
          </a:xfrm>
          <a:prstGeom prst="bentConnector3">
            <a:avLst>
              <a:gd name="adj1" fmla="val 100255"/>
            </a:avLst>
          </a:prstGeom>
          <a:noFill/>
          <a:ln w="9525" cap="flat" cmpd="sng">
            <a:solidFill>
              <a:srgbClr val="0000FF"/>
            </a:solidFill>
            <a:prstDash val="solid"/>
            <a:round/>
            <a:headEnd type="none" w="med" len="med"/>
            <a:tailEnd type="none" w="med" len="med"/>
          </a:ln>
        </p:spPr>
      </p:cxnSp>
      <p:pic>
        <p:nvPicPr>
          <p:cNvPr id="514" name="Google Shape;514;p30"/>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rot="10800000">
            <a:off x="3782840" y="3731989"/>
            <a:ext cx="991599" cy="716426"/>
          </a:xfrm>
          <a:prstGeom prst="rect">
            <a:avLst/>
          </a:prstGeom>
          <a:noFill/>
          <a:ln>
            <a:noFill/>
          </a:ln>
        </p:spPr>
      </p:pic>
      <p:cxnSp>
        <p:nvCxnSpPr>
          <p:cNvPr id="515" name="Google Shape;515;p30"/>
          <p:cNvCxnSpPr/>
          <p:nvPr/>
        </p:nvCxnSpPr>
        <p:spPr>
          <a:xfrm rot="5400000" flipH="1">
            <a:off x="3799375" y="3554100"/>
            <a:ext cx="440400" cy="185700"/>
          </a:xfrm>
          <a:prstGeom prst="bentConnector3">
            <a:avLst>
              <a:gd name="adj1" fmla="val 39470"/>
            </a:avLst>
          </a:prstGeom>
          <a:noFill/>
          <a:ln w="9525" cap="flat" cmpd="sng">
            <a:solidFill>
              <a:schemeClr val="dk2"/>
            </a:solidFill>
            <a:prstDash val="solid"/>
            <a:round/>
            <a:headEnd type="none" w="med" len="med"/>
            <a:tailEnd type="none" w="med" len="med"/>
          </a:ln>
        </p:spPr>
      </p:cxnSp>
      <p:cxnSp>
        <p:nvCxnSpPr>
          <p:cNvPr id="516" name="Google Shape;516;p30"/>
          <p:cNvCxnSpPr/>
          <p:nvPr/>
        </p:nvCxnSpPr>
        <p:spPr>
          <a:xfrm rot="5400000" flipH="1">
            <a:off x="3843425" y="3550525"/>
            <a:ext cx="411900" cy="178500"/>
          </a:xfrm>
          <a:prstGeom prst="bentConnector3">
            <a:avLst>
              <a:gd name="adj1" fmla="val 41624"/>
            </a:avLst>
          </a:prstGeom>
          <a:noFill/>
          <a:ln w="9525" cap="flat" cmpd="sng">
            <a:solidFill>
              <a:srgbClr val="FF0000"/>
            </a:solidFill>
            <a:prstDash val="solid"/>
            <a:round/>
            <a:headEnd type="none" w="med" len="med"/>
            <a:tailEnd type="none" w="med" len="med"/>
          </a:ln>
        </p:spPr>
      </p:cxnSp>
      <p:pic>
        <p:nvPicPr>
          <p:cNvPr id="517" name="Google Shape;517;p30"/>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3462675" y="4189728"/>
            <a:ext cx="367498" cy="244035"/>
          </a:xfrm>
          <a:prstGeom prst="rect">
            <a:avLst/>
          </a:prstGeom>
          <a:noFill/>
          <a:ln>
            <a:noFill/>
          </a:ln>
        </p:spPr>
      </p:pic>
      <p:cxnSp>
        <p:nvCxnSpPr>
          <p:cNvPr id="518" name="Google Shape;518;p30"/>
          <p:cNvCxnSpPr>
            <a:stCxn id="517" idx="0"/>
          </p:cNvCxnSpPr>
          <p:nvPr/>
        </p:nvCxnSpPr>
        <p:spPr>
          <a:xfrm rot="-5400000">
            <a:off x="3688424" y="3968028"/>
            <a:ext cx="179700" cy="263700"/>
          </a:xfrm>
          <a:prstGeom prst="curvedConnector2">
            <a:avLst/>
          </a:prstGeom>
          <a:noFill/>
          <a:ln w="114300" cap="flat" cmpd="sng">
            <a:solidFill>
              <a:schemeClr val="dk2"/>
            </a:solidFill>
            <a:prstDash val="solid"/>
            <a:round/>
            <a:headEnd type="none" w="med" len="med"/>
            <a:tailEnd type="none" w="med" len="med"/>
          </a:ln>
        </p:spPr>
      </p:cxnSp>
      <p:sp>
        <p:nvSpPr>
          <p:cNvPr id="519" name="Google Shape;519;p30"/>
          <p:cNvSpPr/>
          <p:nvPr/>
        </p:nvSpPr>
        <p:spPr>
          <a:xfrm rot="5400000">
            <a:off x="6299325" y="400000"/>
            <a:ext cx="432375" cy="3913225"/>
          </a:xfrm>
          <a:prstGeom prst="flowChartExtract">
            <a:avLst/>
          </a:prstGeom>
          <a:gradFill>
            <a:gsLst>
              <a:gs pos="0">
                <a:srgbClr val="D4E5F5"/>
              </a:gs>
              <a:gs pos="100000">
                <a:srgbClr val="70A4D5"/>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0"/>
          <p:cNvSpPr txBox="1"/>
          <p:nvPr/>
        </p:nvSpPr>
        <p:spPr>
          <a:xfrm>
            <a:off x="5441088" y="2156513"/>
            <a:ext cx="516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BLE</a:t>
            </a:r>
            <a:endParaRPr>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3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286321" y="0"/>
            <a:ext cx="6571356" cy="5143498"/>
          </a:xfrm>
          <a:prstGeom prst="rect">
            <a:avLst/>
          </a:prstGeom>
          <a:noFill/>
          <a:ln>
            <a:noFill/>
          </a:ln>
        </p:spPr>
      </p:pic>
      <p:sp>
        <p:nvSpPr>
          <p:cNvPr id="526" name="Google Shape;526;p3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19</a:t>
            </a:fld>
            <a:endParaRPr/>
          </a:p>
        </p:txBody>
      </p:sp>
      <p:sp>
        <p:nvSpPr>
          <p:cNvPr id="527" name="Google Shape;527;p31"/>
          <p:cNvSpPr/>
          <p:nvPr/>
        </p:nvSpPr>
        <p:spPr>
          <a:xfrm>
            <a:off x="2394625" y="189525"/>
            <a:ext cx="1451100" cy="4514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1"/>
          <p:cNvSpPr/>
          <p:nvPr/>
        </p:nvSpPr>
        <p:spPr>
          <a:xfrm>
            <a:off x="3846450" y="1408875"/>
            <a:ext cx="1705500" cy="3373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1"/>
          <p:cNvSpPr/>
          <p:nvPr/>
        </p:nvSpPr>
        <p:spPr>
          <a:xfrm>
            <a:off x="5551950" y="189525"/>
            <a:ext cx="2073600" cy="4560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527"/>
                                        </p:tgtEl>
                                      </p:cBhvr>
                                    </p:animEffect>
                                    <p:set>
                                      <p:cBhvr>
                                        <p:cTn id="7" dur="1" fill="hold">
                                          <p:stCondLst>
                                            <p:cond delay="1000"/>
                                          </p:stCondLst>
                                        </p:cTn>
                                        <p:tgtEl>
                                          <p:spTgt spid="5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528"/>
                                        </p:tgtEl>
                                      </p:cBhvr>
                                    </p:animEffect>
                                    <p:set>
                                      <p:cBhvr>
                                        <p:cTn id="12" dur="1" fill="hold">
                                          <p:stCondLst>
                                            <p:cond delay="1000"/>
                                          </p:stCondLst>
                                        </p:cTn>
                                        <p:tgtEl>
                                          <p:spTgt spid="52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529"/>
                                        </p:tgtEl>
                                      </p:cBhvr>
                                    </p:animEffect>
                                    <p:set>
                                      <p:cBhvr>
                                        <p:cTn id="17" dur="1" fill="hold">
                                          <p:stCondLst>
                                            <p:cond delay="1000"/>
                                          </p:stCondLst>
                                        </p:cTn>
                                        <p:tgtEl>
                                          <p:spTgt spid="5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4"/>
          <p:cNvSpPr txBox="1">
            <a:spLocks noGrp="1"/>
          </p:cNvSpPr>
          <p:nvPr>
            <p:ph type="ctrTitle"/>
          </p:nvPr>
        </p:nvSpPr>
        <p:spPr>
          <a:xfrm>
            <a:off x="729450" y="1322450"/>
            <a:ext cx="3430800" cy="72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200"/>
              <a:t>MEET THE TEAM</a:t>
            </a:r>
            <a:endParaRPr sz="3200"/>
          </a:p>
        </p:txBody>
      </p:sp>
      <p:sp>
        <p:nvSpPr>
          <p:cNvPr id="96" name="Google Shape;96;p14"/>
          <p:cNvSpPr txBox="1"/>
          <p:nvPr/>
        </p:nvSpPr>
        <p:spPr>
          <a:xfrm>
            <a:off x="342438" y="3226575"/>
            <a:ext cx="12735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Grace Antonucci </a:t>
            </a:r>
            <a:endParaRPr sz="1100">
              <a:latin typeface="Lato"/>
              <a:ea typeface="Lato"/>
              <a:cs typeface="Lato"/>
              <a:sym typeface="Lato"/>
            </a:endParaRPr>
          </a:p>
          <a:p>
            <a:pPr marL="0" lvl="0" indent="0" algn="ctr" rtl="0">
              <a:spcBef>
                <a:spcPts val="0"/>
              </a:spcBef>
              <a:spcAft>
                <a:spcPts val="0"/>
              </a:spcAft>
              <a:buNone/>
            </a:pPr>
            <a:r>
              <a:rPr lang="en" sz="1100" b="1">
                <a:latin typeface="Lato"/>
                <a:ea typeface="Lato"/>
                <a:cs typeface="Lato"/>
                <a:sym typeface="Lato"/>
              </a:rPr>
              <a:t>Project Manager</a:t>
            </a:r>
            <a:endParaRPr sz="1100" b="1">
              <a:latin typeface="Lato"/>
              <a:ea typeface="Lato"/>
              <a:cs typeface="Lato"/>
              <a:sym typeface="Lato"/>
            </a:endParaRPr>
          </a:p>
        </p:txBody>
      </p:sp>
      <p:sp>
        <p:nvSpPr>
          <p:cNvPr id="97" name="Google Shape;97;p14"/>
          <p:cNvSpPr txBox="1"/>
          <p:nvPr/>
        </p:nvSpPr>
        <p:spPr>
          <a:xfrm>
            <a:off x="4371575" y="4259763"/>
            <a:ext cx="14646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Lato"/>
                <a:ea typeface="Lato"/>
                <a:cs typeface="Lato"/>
                <a:sym typeface="Lato"/>
              </a:rPr>
              <a:t>Ben Foehr</a:t>
            </a:r>
            <a:endParaRPr sz="1200">
              <a:latin typeface="Lato"/>
              <a:ea typeface="Lato"/>
              <a:cs typeface="Lato"/>
              <a:sym typeface="Lato"/>
            </a:endParaRPr>
          </a:p>
          <a:p>
            <a:pPr marL="0" lvl="0" indent="0" algn="ctr" rtl="0">
              <a:spcBef>
                <a:spcPts val="0"/>
              </a:spcBef>
              <a:spcAft>
                <a:spcPts val="0"/>
              </a:spcAft>
              <a:buNone/>
            </a:pPr>
            <a:r>
              <a:rPr lang="en" sz="1100" b="1">
                <a:latin typeface="Lato"/>
                <a:ea typeface="Lato"/>
                <a:cs typeface="Lato"/>
                <a:sym typeface="Lato"/>
              </a:rPr>
              <a:t>Human Factors Lead</a:t>
            </a:r>
            <a:endParaRPr sz="1100" b="1">
              <a:latin typeface="Lato"/>
              <a:ea typeface="Lato"/>
              <a:cs typeface="Lato"/>
              <a:sym typeface="Lato"/>
            </a:endParaRPr>
          </a:p>
        </p:txBody>
      </p:sp>
      <p:sp>
        <p:nvSpPr>
          <p:cNvPr id="98" name="Google Shape;98;p14"/>
          <p:cNvSpPr txBox="1"/>
          <p:nvPr/>
        </p:nvSpPr>
        <p:spPr>
          <a:xfrm>
            <a:off x="4565788" y="1991750"/>
            <a:ext cx="11694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Cody Wheeler</a:t>
            </a:r>
            <a:endParaRPr sz="1100">
              <a:latin typeface="Lato"/>
              <a:ea typeface="Lato"/>
              <a:cs typeface="Lato"/>
              <a:sym typeface="Lato"/>
            </a:endParaRPr>
          </a:p>
          <a:p>
            <a:pPr marL="0" lvl="0" indent="0" algn="ctr" rtl="0">
              <a:spcBef>
                <a:spcPts val="0"/>
              </a:spcBef>
              <a:spcAft>
                <a:spcPts val="0"/>
              </a:spcAft>
              <a:buNone/>
            </a:pPr>
            <a:r>
              <a:rPr lang="en" sz="1100" b="1">
                <a:latin typeface="Lato"/>
                <a:ea typeface="Lato"/>
                <a:cs typeface="Lato"/>
                <a:sym typeface="Lato"/>
              </a:rPr>
              <a:t>Design Lead</a:t>
            </a:r>
            <a:endParaRPr sz="1100" b="1">
              <a:latin typeface="Lato"/>
              <a:ea typeface="Lato"/>
              <a:cs typeface="Lato"/>
              <a:sym typeface="Lato"/>
            </a:endParaRPr>
          </a:p>
        </p:txBody>
      </p:sp>
      <p:sp>
        <p:nvSpPr>
          <p:cNvPr id="99" name="Google Shape;99;p14"/>
          <p:cNvSpPr txBox="1"/>
          <p:nvPr/>
        </p:nvSpPr>
        <p:spPr>
          <a:xfrm>
            <a:off x="6044151" y="2210225"/>
            <a:ext cx="11694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August Hauter</a:t>
            </a:r>
            <a:endParaRPr sz="1100">
              <a:latin typeface="Lato"/>
              <a:ea typeface="Lato"/>
              <a:cs typeface="Lato"/>
              <a:sym typeface="Lato"/>
            </a:endParaRPr>
          </a:p>
          <a:p>
            <a:pPr marL="0" lvl="0" indent="0" algn="ctr" rtl="0">
              <a:spcBef>
                <a:spcPts val="0"/>
              </a:spcBef>
              <a:spcAft>
                <a:spcPts val="0"/>
              </a:spcAft>
              <a:buNone/>
            </a:pPr>
            <a:r>
              <a:rPr lang="en" sz="1100" b="1">
                <a:latin typeface="Lato"/>
                <a:ea typeface="Lato"/>
                <a:cs typeface="Lato"/>
                <a:sym typeface="Lato"/>
              </a:rPr>
              <a:t>Analysis Lead</a:t>
            </a:r>
            <a:endParaRPr sz="1100" b="1">
              <a:latin typeface="Lato"/>
              <a:ea typeface="Lato"/>
              <a:cs typeface="Lato"/>
              <a:sym typeface="Lato"/>
            </a:endParaRPr>
          </a:p>
          <a:p>
            <a:pPr marL="0" lvl="0" indent="0" algn="ctr" rtl="0">
              <a:spcBef>
                <a:spcPts val="0"/>
              </a:spcBef>
              <a:spcAft>
                <a:spcPts val="0"/>
              </a:spcAft>
              <a:buNone/>
            </a:pPr>
            <a:r>
              <a:rPr lang="en" sz="1100" b="1">
                <a:latin typeface="Lato"/>
                <a:ea typeface="Lato"/>
                <a:cs typeface="Lato"/>
                <a:sym typeface="Lato"/>
              </a:rPr>
              <a:t>CFO</a:t>
            </a:r>
            <a:endParaRPr sz="1100" b="1">
              <a:latin typeface="Lato"/>
              <a:ea typeface="Lato"/>
              <a:cs typeface="Lato"/>
              <a:sym typeface="Lato"/>
            </a:endParaRPr>
          </a:p>
        </p:txBody>
      </p:sp>
      <p:sp>
        <p:nvSpPr>
          <p:cNvPr id="100" name="Google Shape;100;p14"/>
          <p:cNvSpPr txBox="1"/>
          <p:nvPr/>
        </p:nvSpPr>
        <p:spPr>
          <a:xfrm>
            <a:off x="7673263" y="1991750"/>
            <a:ext cx="10449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Ike Timko </a:t>
            </a:r>
            <a:r>
              <a:rPr lang="en" sz="1100" b="1">
                <a:latin typeface="Lato"/>
                <a:ea typeface="Lato"/>
                <a:cs typeface="Lato"/>
                <a:sym typeface="Lato"/>
              </a:rPr>
              <a:t>Electronics Lead</a:t>
            </a:r>
            <a:endParaRPr sz="1100" b="1">
              <a:latin typeface="Lato"/>
              <a:ea typeface="Lato"/>
              <a:cs typeface="Lato"/>
              <a:sym typeface="Lato"/>
            </a:endParaRPr>
          </a:p>
        </p:txBody>
      </p:sp>
      <p:pic>
        <p:nvPicPr>
          <p:cNvPr id="101" name="Google Shape;101;p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03450" y="765475"/>
            <a:ext cx="981000" cy="1173600"/>
          </a:xfrm>
          <a:prstGeom prst="rect">
            <a:avLst/>
          </a:prstGeom>
          <a:noFill/>
          <a:ln w="19050" cap="flat" cmpd="sng">
            <a:solidFill>
              <a:schemeClr val="dk2"/>
            </a:solidFill>
            <a:prstDash val="solid"/>
            <a:round/>
            <a:headEnd type="none" w="sm" len="sm"/>
            <a:tailEnd type="none" w="sm" len="sm"/>
          </a:ln>
        </p:spPr>
      </p:pic>
      <p:pic>
        <p:nvPicPr>
          <p:cNvPr id="102" name="Google Shape;102;p1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6725" y="2052975"/>
            <a:ext cx="1044929" cy="1173600"/>
          </a:xfrm>
          <a:prstGeom prst="rect">
            <a:avLst/>
          </a:prstGeom>
          <a:noFill/>
          <a:ln w="19050" cap="flat" cmpd="sng">
            <a:solidFill>
              <a:schemeClr val="dk2"/>
            </a:solidFill>
            <a:prstDash val="solid"/>
            <a:round/>
            <a:headEnd type="none" w="sm" len="sm"/>
            <a:tailEnd type="none" w="sm" len="sm"/>
          </a:ln>
        </p:spPr>
      </p:pic>
      <p:pic>
        <p:nvPicPr>
          <p:cNvPr id="103" name="Google Shape;103;p1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552625" y="2902925"/>
            <a:ext cx="1102548" cy="1319025"/>
          </a:xfrm>
          <a:prstGeom prst="rect">
            <a:avLst/>
          </a:prstGeom>
          <a:noFill/>
          <a:ln w="19050" cap="flat" cmpd="sng">
            <a:solidFill>
              <a:schemeClr val="dk2"/>
            </a:solidFill>
            <a:prstDash val="solid"/>
            <a:round/>
            <a:headEnd type="none" w="sm" len="sm"/>
            <a:tailEnd type="none" w="sm" len="sm"/>
          </a:ln>
        </p:spPr>
      </p:pic>
      <p:pic>
        <p:nvPicPr>
          <p:cNvPr id="104" name="Google Shape;104;p1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106388" y="983951"/>
            <a:ext cx="1044925" cy="1195409"/>
          </a:xfrm>
          <a:prstGeom prst="rect">
            <a:avLst/>
          </a:prstGeom>
          <a:noFill/>
          <a:ln w="19050" cap="flat" cmpd="sng">
            <a:solidFill>
              <a:schemeClr val="dk2"/>
            </a:solidFill>
            <a:prstDash val="solid"/>
            <a:round/>
            <a:headEnd type="none" w="sm" len="sm"/>
            <a:tailEnd type="none" w="sm" len="sm"/>
          </a:ln>
        </p:spPr>
      </p:pic>
      <p:pic>
        <p:nvPicPr>
          <p:cNvPr id="105" name="Google Shape;105;p1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663350" y="2901325"/>
            <a:ext cx="1044926" cy="1335649"/>
          </a:xfrm>
          <a:prstGeom prst="rect">
            <a:avLst/>
          </a:prstGeom>
          <a:noFill/>
          <a:ln w="19050" cap="flat" cmpd="sng">
            <a:solidFill>
              <a:schemeClr val="dk2"/>
            </a:solidFill>
            <a:prstDash val="solid"/>
            <a:round/>
            <a:headEnd type="none" w="sm" len="sm"/>
            <a:tailEnd type="none" w="sm" len="sm"/>
          </a:ln>
        </p:spPr>
      </p:pic>
      <p:pic>
        <p:nvPicPr>
          <p:cNvPr id="106" name="Google Shape;106;p14"/>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673250" y="765475"/>
            <a:ext cx="1044924" cy="1195400"/>
          </a:xfrm>
          <a:prstGeom prst="rect">
            <a:avLst/>
          </a:prstGeom>
          <a:noFill/>
          <a:ln w="19050" cap="flat" cmpd="sng">
            <a:solidFill>
              <a:schemeClr val="dk2"/>
            </a:solidFill>
            <a:prstDash val="solid"/>
            <a:round/>
            <a:headEnd type="none" w="sm" len="sm"/>
            <a:tailEnd type="none" w="sm" len="sm"/>
          </a:ln>
        </p:spPr>
      </p:pic>
      <p:sp>
        <p:nvSpPr>
          <p:cNvPr id="107" name="Google Shape;107;p14"/>
          <p:cNvSpPr txBox="1"/>
          <p:nvPr/>
        </p:nvSpPr>
        <p:spPr>
          <a:xfrm>
            <a:off x="7601114" y="4340750"/>
            <a:ext cx="11694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Nick Taylor </a:t>
            </a:r>
            <a:r>
              <a:rPr lang="en" sz="1100" b="1">
                <a:latin typeface="Lato"/>
                <a:ea typeface="Lato"/>
                <a:cs typeface="Lato"/>
                <a:sym typeface="Lato"/>
              </a:rPr>
              <a:t>Manufacturing  Lead</a:t>
            </a:r>
            <a:endParaRPr sz="1100" b="1">
              <a:latin typeface="Lato"/>
              <a:ea typeface="Lato"/>
              <a:cs typeface="Lato"/>
              <a:sym typeface="Lato"/>
            </a:endParaRPr>
          </a:p>
        </p:txBody>
      </p:sp>
      <p:pic>
        <p:nvPicPr>
          <p:cNvPr id="108" name="Google Shape;108;p14"/>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3113800" y="2042074"/>
            <a:ext cx="1102549" cy="1195402"/>
          </a:xfrm>
          <a:prstGeom prst="rect">
            <a:avLst/>
          </a:prstGeom>
          <a:noFill/>
          <a:ln w="19050" cap="flat" cmpd="sng">
            <a:solidFill>
              <a:schemeClr val="dk2"/>
            </a:solidFill>
            <a:prstDash val="solid"/>
            <a:round/>
            <a:headEnd type="none" w="sm" len="sm"/>
            <a:tailEnd type="none" w="sm" len="sm"/>
          </a:ln>
        </p:spPr>
      </p:pic>
      <p:sp>
        <p:nvSpPr>
          <p:cNvPr id="109" name="Google Shape;109;p14"/>
          <p:cNvSpPr txBox="1"/>
          <p:nvPr/>
        </p:nvSpPr>
        <p:spPr>
          <a:xfrm>
            <a:off x="3028313" y="3226575"/>
            <a:ext cx="12735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Elena Salgado </a:t>
            </a:r>
            <a:endParaRPr sz="1100">
              <a:latin typeface="Lato"/>
              <a:ea typeface="Lato"/>
              <a:cs typeface="Lato"/>
              <a:sym typeface="Lato"/>
            </a:endParaRPr>
          </a:p>
          <a:p>
            <a:pPr marL="0" lvl="0" indent="0" algn="ctr" rtl="0">
              <a:spcBef>
                <a:spcPts val="0"/>
              </a:spcBef>
              <a:spcAft>
                <a:spcPts val="0"/>
              </a:spcAft>
              <a:buNone/>
            </a:pPr>
            <a:r>
              <a:rPr lang="en" sz="1100" b="1">
                <a:latin typeface="Lato"/>
                <a:ea typeface="Lato"/>
                <a:cs typeface="Lato"/>
                <a:sym typeface="Lato"/>
              </a:rPr>
              <a:t>Safety Lead</a:t>
            </a:r>
            <a:endParaRPr sz="1100" b="1">
              <a:latin typeface="Lato"/>
              <a:ea typeface="Lato"/>
              <a:cs typeface="Lato"/>
              <a:sym typeface="Lato"/>
            </a:endParaRPr>
          </a:p>
        </p:txBody>
      </p:sp>
      <p:sp>
        <p:nvSpPr>
          <p:cNvPr id="110" name="Google Shape;110;p14"/>
          <p:cNvSpPr txBox="1"/>
          <p:nvPr/>
        </p:nvSpPr>
        <p:spPr>
          <a:xfrm>
            <a:off x="5991388" y="4510250"/>
            <a:ext cx="12735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Jack Harrison </a:t>
            </a:r>
            <a:endParaRPr sz="1100">
              <a:latin typeface="Lato"/>
              <a:ea typeface="Lato"/>
              <a:cs typeface="Lato"/>
              <a:sym typeface="Lato"/>
            </a:endParaRPr>
          </a:p>
          <a:p>
            <a:pPr marL="0" lvl="0" indent="0" algn="ctr" rtl="0">
              <a:spcBef>
                <a:spcPts val="0"/>
              </a:spcBef>
              <a:spcAft>
                <a:spcPts val="0"/>
              </a:spcAft>
              <a:buNone/>
            </a:pPr>
            <a:r>
              <a:rPr lang="en" sz="1100" b="1">
                <a:latin typeface="Lato"/>
                <a:ea typeface="Lato"/>
                <a:cs typeface="Lato"/>
                <a:sym typeface="Lato"/>
              </a:rPr>
              <a:t>Testing Lead</a:t>
            </a:r>
            <a:endParaRPr sz="1100" b="1">
              <a:latin typeface="Lato"/>
              <a:ea typeface="Lato"/>
              <a:cs typeface="Lato"/>
              <a:sym typeface="Lato"/>
            </a:endParaRPr>
          </a:p>
        </p:txBody>
      </p:sp>
      <p:sp>
        <p:nvSpPr>
          <p:cNvPr id="111" name="Google Shape;111;p14"/>
          <p:cNvSpPr txBox="1"/>
          <p:nvPr/>
        </p:nvSpPr>
        <p:spPr>
          <a:xfrm>
            <a:off x="1434700" y="4510250"/>
            <a:ext cx="17340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Quentin Morton </a:t>
            </a:r>
            <a:endParaRPr sz="1100">
              <a:latin typeface="Lato"/>
              <a:ea typeface="Lato"/>
              <a:cs typeface="Lato"/>
              <a:sym typeface="Lato"/>
            </a:endParaRPr>
          </a:p>
          <a:p>
            <a:pPr marL="0" lvl="0" indent="0" algn="ctr" rtl="0">
              <a:spcBef>
                <a:spcPts val="0"/>
              </a:spcBef>
              <a:spcAft>
                <a:spcPts val="0"/>
              </a:spcAft>
              <a:buNone/>
            </a:pPr>
            <a:r>
              <a:rPr lang="en" sz="1100" b="1">
                <a:latin typeface="Lato"/>
                <a:ea typeface="Lato"/>
                <a:cs typeface="Lato"/>
                <a:sym typeface="Lato"/>
              </a:rPr>
              <a:t>Lead Systems Engineer</a:t>
            </a:r>
            <a:endParaRPr sz="1100" b="1">
              <a:latin typeface="Lato"/>
              <a:ea typeface="Lato"/>
              <a:cs typeface="Lato"/>
              <a:sym typeface="Lato"/>
            </a:endParaRPr>
          </a:p>
        </p:txBody>
      </p:sp>
      <p:pic>
        <p:nvPicPr>
          <p:cNvPr id="112" name="Google Shape;112;p14"/>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1750425" y="3314850"/>
            <a:ext cx="1102550" cy="1195400"/>
          </a:xfrm>
          <a:prstGeom prst="rect">
            <a:avLst/>
          </a:prstGeom>
          <a:noFill/>
          <a:ln w="19050" cap="flat" cmpd="sng">
            <a:solidFill>
              <a:schemeClr val="dk2"/>
            </a:solidFill>
            <a:prstDash val="solid"/>
            <a:round/>
            <a:headEnd type="none" w="sm" len="sm"/>
            <a:tailEnd type="none" w="sm" len="sm"/>
          </a:ln>
        </p:spPr>
      </p:pic>
      <p:pic>
        <p:nvPicPr>
          <p:cNvPr id="113" name="Google Shape;113;p14"/>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6076875" y="3191250"/>
            <a:ext cx="1102551" cy="1318999"/>
          </a:xfrm>
          <a:prstGeom prst="rect">
            <a:avLst/>
          </a:prstGeom>
          <a:noFill/>
          <a:ln w="19050" cap="flat" cmpd="sng">
            <a:solidFill>
              <a:schemeClr val="dk2"/>
            </a:solidFill>
            <a:prstDash val="solid"/>
            <a:round/>
            <a:headEnd type="none" w="sm" len="sm"/>
            <a:tailEnd type="none" w="sm" len="sm"/>
          </a:ln>
        </p:spPr>
      </p:pic>
      <p:pic>
        <p:nvPicPr>
          <p:cNvPr id="114" name="Google Shape;114;p14"/>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3113800" y="1991750"/>
            <a:ext cx="1102551" cy="1269524"/>
          </a:xfrm>
          <a:prstGeom prst="rect">
            <a:avLst/>
          </a:prstGeom>
          <a:noFill/>
          <a:ln w="19050" cap="flat" cmpd="sng">
            <a:solidFill>
              <a:schemeClr val="dk2"/>
            </a:solidFill>
            <a:prstDash val="solid"/>
            <a:round/>
            <a:headEnd type="none" w="sm" len="sm"/>
            <a:tailEnd type="none" w="sm" len="sm"/>
          </a:ln>
        </p:spPr>
      </p:pic>
      <p:sp>
        <p:nvSpPr>
          <p:cNvPr id="115" name="Google Shape;115;p1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32"/>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Critical Project Elements</a:t>
            </a:r>
            <a:endParaRPr/>
          </a:p>
        </p:txBody>
      </p:sp>
      <p:sp>
        <p:nvSpPr>
          <p:cNvPr id="535" name="Google Shape;535;p3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3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Critical Project Elements</a:t>
            </a:r>
            <a:endParaRPr/>
          </a:p>
        </p:txBody>
      </p:sp>
      <p:sp>
        <p:nvSpPr>
          <p:cNvPr id="541" name="Google Shape;541;p3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21</a:t>
            </a:fld>
            <a:endParaRPr/>
          </a:p>
        </p:txBody>
      </p:sp>
      <p:graphicFrame>
        <p:nvGraphicFramePr>
          <p:cNvPr id="542" name="Google Shape;542;p33"/>
          <p:cNvGraphicFramePr/>
          <p:nvPr/>
        </p:nvGraphicFramePr>
        <p:xfrm>
          <a:off x="1412900" y="2258338"/>
          <a:ext cx="6318175" cy="1371525"/>
        </p:xfrm>
        <a:graphic>
          <a:graphicData uri="http://schemas.openxmlformats.org/drawingml/2006/table">
            <a:tbl>
              <a:tblPr>
                <a:noFill/>
                <a:tableStyleId>{B79318FC-2241-4081-8B0D-53B08EFF9403}</a:tableStyleId>
              </a:tblPr>
              <a:tblGrid>
                <a:gridCol w="579775">
                  <a:extLst>
                    <a:ext uri="{9D8B030D-6E8A-4147-A177-3AD203B41FA5}">
                      <a16:colId xmlns:a16="http://schemas.microsoft.com/office/drawing/2014/main" val="20000"/>
                    </a:ext>
                  </a:extLst>
                </a:gridCol>
                <a:gridCol w="4712225">
                  <a:extLst>
                    <a:ext uri="{9D8B030D-6E8A-4147-A177-3AD203B41FA5}">
                      <a16:colId xmlns:a16="http://schemas.microsoft.com/office/drawing/2014/main" val="20001"/>
                    </a:ext>
                  </a:extLst>
                </a:gridCol>
                <a:gridCol w="1026175">
                  <a:extLst>
                    <a:ext uri="{9D8B030D-6E8A-4147-A177-3AD203B41FA5}">
                      <a16:colId xmlns:a16="http://schemas.microsoft.com/office/drawing/2014/main" val="20002"/>
                    </a:ext>
                  </a:extLst>
                </a:gridCol>
              </a:tblGrid>
              <a:tr h="457175">
                <a:tc>
                  <a:txBody>
                    <a:bodyPr/>
                    <a:lstStyle/>
                    <a:p>
                      <a:pPr marL="0" lvl="0" indent="0" algn="ctr" rtl="0">
                        <a:spcBef>
                          <a:spcPts val="0"/>
                        </a:spcBef>
                        <a:spcAft>
                          <a:spcPts val="0"/>
                        </a:spcAft>
                        <a:buNone/>
                      </a:pPr>
                      <a:r>
                        <a:rPr lang="en" sz="900" b="1">
                          <a:latin typeface="Lato"/>
                          <a:ea typeface="Lato"/>
                          <a:cs typeface="Lato"/>
                          <a:sym typeface="Lato"/>
                        </a:rPr>
                        <a:t>F1</a:t>
                      </a:r>
                      <a:endParaRPr sz="900" b="1">
                        <a:latin typeface="Lato"/>
                        <a:ea typeface="Lato"/>
                        <a:cs typeface="Lato"/>
                        <a:sym typeface="Lato"/>
                      </a:endParaRPr>
                    </a:p>
                  </a:txBody>
                  <a:tcPr marL="91425" marR="91425" marT="91425" marB="91425" anchor="ctr">
                    <a:lnT w="9525" cap="flat" cmpd="sng">
                      <a:solidFill>
                        <a:srgbClr val="9E9E9E"/>
                      </a:solidFill>
                      <a:prstDash val="solid"/>
                      <a:round/>
                      <a:headEnd type="none" w="sm" len="sm"/>
                      <a:tailEnd type="none" w="sm" len="sm"/>
                    </a:lnT>
                    <a:solidFill>
                      <a:srgbClr val="F9CB9C"/>
                    </a:solidFill>
                  </a:tcPr>
                </a:tc>
                <a:tc>
                  <a:txBody>
                    <a:bodyPr/>
                    <a:lstStyle/>
                    <a:p>
                      <a:pPr marL="0" lvl="0" indent="0" algn="ctr" rtl="0">
                        <a:spcBef>
                          <a:spcPts val="0"/>
                        </a:spcBef>
                        <a:spcAft>
                          <a:spcPts val="0"/>
                        </a:spcAft>
                        <a:buNone/>
                      </a:pPr>
                      <a:r>
                        <a:rPr lang="en" sz="900" b="1">
                          <a:latin typeface="Lato"/>
                          <a:ea typeface="Lato"/>
                          <a:cs typeface="Lato"/>
                          <a:sym typeface="Lato"/>
                        </a:rPr>
                        <a:t>The device shall provide a force on the user not to exceed 1.3 kN</a:t>
                      </a:r>
                      <a:endParaRPr sz="900" b="1">
                        <a:latin typeface="Lato"/>
                        <a:ea typeface="Lato"/>
                        <a:cs typeface="Lato"/>
                        <a:sym typeface="Lato"/>
                      </a:endParaRPr>
                    </a:p>
                  </a:txBody>
                  <a:tcPr marL="91425" marR="91425" marT="91425" marB="91425" anchor="ctr">
                    <a:lnT w="9525" cap="flat" cmpd="sng">
                      <a:solidFill>
                        <a:srgbClr val="9E9E9E"/>
                      </a:solidFill>
                      <a:prstDash val="solid"/>
                      <a:round/>
                      <a:headEnd type="none" w="sm" len="sm"/>
                      <a:tailEnd type="none" w="sm" len="sm"/>
                    </a:lnT>
                    <a:solidFill>
                      <a:srgbClr val="F9CB9C"/>
                    </a:solidFill>
                  </a:tcPr>
                </a:tc>
                <a:tc>
                  <a:txBody>
                    <a:bodyPr/>
                    <a:lstStyle/>
                    <a:p>
                      <a:pPr marL="0" lvl="0" indent="0" algn="ctr" rtl="0">
                        <a:spcBef>
                          <a:spcPts val="0"/>
                        </a:spcBef>
                        <a:spcAft>
                          <a:spcPts val="0"/>
                        </a:spcAft>
                        <a:buNone/>
                      </a:pPr>
                      <a:r>
                        <a:rPr lang="en" sz="900" b="1">
                          <a:latin typeface="Lato"/>
                          <a:ea typeface="Lato"/>
                          <a:cs typeface="Lato"/>
                          <a:sym typeface="Lato"/>
                        </a:rPr>
                        <a:t>Force Measurement</a:t>
                      </a:r>
                      <a:endParaRPr sz="900" b="1">
                        <a:latin typeface="Lato"/>
                        <a:ea typeface="Lato"/>
                        <a:cs typeface="Lato"/>
                        <a:sym typeface="Lato"/>
                      </a:endParaRPr>
                    </a:p>
                  </a:txBody>
                  <a:tcPr marL="91425" marR="91425" marT="91425" marB="91425" anchor="ctr">
                    <a:lnT w="9525" cap="flat" cmpd="sng">
                      <a:solidFill>
                        <a:srgbClr val="9E9E9E"/>
                      </a:solidFill>
                      <a:prstDash val="solid"/>
                      <a:round/>
                      <a:headEnd type="none" w="sm" len="sm"/>
                      <a:tailEnd type="none" w="sm" len="sm"/>
                    </a:lnT>
                    <a:solidFill>
                      <a:srgbClr val="F9CB9C"/>
                    </a:solidFill>
                  </a:tcPr>
                </a:tc>
                <a:extLst>
                  <a:ext uri="{0D108BD9-81ED-4DB2-BD59-A6C34878D82A}">
                    <a16:rowId xmlns:a16="http://schemas.microsoft.com/office/drawing/2014/main" val="10000"/>
                  </a:ext>
                </a:extLst>
              </a:tr>
              <a:tr h="457175">
                <a:tc>
                  <a:txBody>
                    <a:bodyPr/>
                    <a:lstStyle/>
                    <a:p>
                      <a:pPr marL="0" lvl="0" indent="0" algn="ctr" rtl="0">
                        <a:spcBef>
                          <a:spcPts val="0"/>
                        </a:spcBef>
                        <a:spcAft>
                          <a:spcPts val="0"/>
                        </a:spcAft>
                        <a:buNone/>
                      </a:pPr>
                      <a:r>
                        <a:rPr lang="en" sz="900" b="1">
                          <a:latin typeface="Lato"/>
                          <a:ea typeface="Lato"/>
                          <a:cs typeface="Lato"/>
                          <a:sym typeface="Lato"/>
                        </a:rPr>
                        <a:t>F2</a:t>
                      </a:r>
                      <a:endParaRPr sz="900" b="1">
                        <a:latin typeface="Lato"/>
                        <a:ea typeface="Lato"/>
                        <a:cs typeface="Lato"/>
                        <a:sym typeface="Lato"/>
                      </a:endParaRPr>
                    </a:p>
                  </a:txBody>
                  <a:tcPr marL="91425" marR="91425" marT="91425" marB="91425" anchor="ctr">
                    <a:solidFill>
                      <a:srgbClr val="FFE599"/>
                    </a:solidFill>
                  </a:tcPr>
                </a:tc>
                <a:tc>
                  <a:txBody>
                    <a:bodyPr/>
                    <a:lstStyle/>
                    <a:p>
                      <a:pPr marL="0" lvl="0" indent="0" algn="ctr" rtl="0">
                        <a:spcBef>
                          <a:spcPts val="0"/>
                        </a:spcBef>
                        <a:spcAft>
                          <a:spcPts val="0"/>
                        </a:spcAft>
                        <a:buNone/>
                      </a:pPr>
                      <a:r>
                        <a:rPr lang="en" sz="900" b="1">
                          <a:latin typeface="Lato"/>
                          <a:ea typeface="Lato"/>
                          <a:cs typeface="Lato"/>
                          <a:sym typeface="Lato"/>
                        </a:rPr>
                        <a:t>The device shall generate a gravity vector that does not deviate greater than an angle of 2 degrees from the true perpendicular to the support surface</a:t>
                      </a:r>
                      <a:endParaRPr sz="900" b="1">
                        <a:latin typeface="Lato"/>
                        <a:ea typeface="Lato"/>
                        <a:cs typeface="Lato"/>
                        <a:sym typeface="Lato"/>
                      </a:endParaRPr>
                    </a:p>
                  </a:txBody>
                  <a:tcPr marL="91425" marR="91425" marT="91425" marB="91425" anchor="ctr">
                    <a:solidFill>
                      <a:srgbClr val="FFE599"/>
                    </a:solidFill>
                  </a:tcPr>
                </a:tc>
                <a:tc>
                  <a:txBody>
                    <a:bodyPr/>
                    <a:lstStyle/>
                    <a:p>
                      <a:pPr marL="0" lvl="0" indent="0" algn="ctr" rtl="0">
                        <a:spcBef>
                          <a:spcPts val="0"/>
                        </a:spcBef>
                        <a:spcAft>
                          <a:spcPts val="0"/>
                        </a:spcAft>
                        <a:buNone/>
                      </a:pPr>
                      <a:r>
                        <a:rPr lang="en" sz="900" b="1">
                          <a:latin typeface="Lato"/>
                          <a:ea typeface="Lato"/>
                          <a:cs typeface="Lato"/>
                          <a:sym typeface="Lato"/>
                        </a:rPr>
                        <a:t>Angle Measurement</a:t>
                      </a:r>
                      <a:endParaRPr sz="900" b="1">
                        <a:latin typeface="Lato"/>
                        <a:ea typeface="Lato"/>
                        <a:cs typeface="Lato"/>
                        <a:sym typeface="Lato"/>
                      </a:endParaRPr>
                    </a:p>
                  </a:txBody>
                  <a:tcPr marL="91425" marR="91425" marT="91425" marB="91425" anchor="ctr">
                    <a:solidFill>
                      <a:srgbClr val="FFE599"/>
                    </a:solidFill>
                  </a:tcPr>
                </a:tc>
                <a:extLst>
                  <a:ext uri="{0D108BD9-81ED-4DB2-BD59-A6C34878D82A}">
                    <a16:rowId xmlns:a16="http://schemas.microsoft.com/office/drawing/2014/main" val="10001"/>
                  </a:ext>
                </a:extLst>
              </a:tr>
              <a:tr h="457175">
                <a:tc>
                  <a:txBody>
                    <a:bodyPr/>
                    <a:lstStyle/>
                    <a:p>
                      <a:pPr marL="0" lvl="0" indent="0" algn="ctr" rtl="0">
                        <a:spcBef>
                          <a:spcPts val="0"/>
                        </a:spcBef>
                        <a:spcAft>
                          <a:spcPts val="0"/>
                        </a:spcAft>
                        <a:buNone/>
                      </a:pPr>
                      <a:r>
                        <a:rPr lang="en" sz="900" b="1">
                          <a:latin typeface="Lato"/>
                          <a:ea typeface="Lato"/>
                          <a:cs typeface="Lato"/>
                          <a:sym typeface="Lato"/>
                        </a:rPr>
                        <a:t>F3</a:t>
                      </a:r>
                      <a:endParaRPr sz="900" b="1">
                        <a:latin typeface="Lato"/>
                        <a:ea typeface="Lato"/>
                        <a:cs typeface="Lato"/>
                        <a:sym typeface="Lato"/>
                      </a:endParaRPr>
                    </a:p>
                  </a:txBody>
                  <a:tcPr marL="91425" marR="91425" marT="91425" marB="91425" anchor="ctr">
                    <a:solidFill>
                      <a:srgbClr val="F9CB9C"/>
                    </a:solidFill>
                  </a:tcPr>
                </a:tc>
                <a:tc>
                  <a:txBody>
                    <a:bodyPr/>
                    <a:lstStyle/>
                    <a:p>
                      <a:pPr marL="0" lvl="0" indent="0" algn="ctr" rtl="0">
                        <a:spcBef>
                          <a:spcPts val="0"/>
                        </a:spcBef>
                        <a:spcAft>
                          <a:spcPts val="0"/>
                        </a:spcAft>
                        <a:buNone/>
                      </a:pPr>
                      <a:r>
                        <a:rPr lang="en" sz="900" b="1">
                          <a:latin typeface="Lato"/>
                          <a:ea typeface="Lato"/>
                          <a:cs typeface="Lato"/>
                          <a:sym typeface="Lato"/>
                        </a:rPr>
                        <a:t>The device shall allow for user postural sway by limiting the coefficient of friction present opposite to the direction of sway to 0.3</a:t>
                      </a:r>
                      <a:endParaRPr sz="900" b="1">
                        <a:latin typeface="Lato"/>
                        <a:ea typeface="Lato"/>
                        <a:cs typeface="Lato"/>
                        <a:sym typeface="Lato"/>
                      </a:endParaRPr>
                    </a:p>
                  </a:txBody>
                  <a:tcPr marL="91425" marR="91425" marT="91425" marB="91425" anchor="ctr">
                    <a:solidFill>
                      <a:srgbClr val="F9CB9C"/>
                    </a:solidFill>
                  </a:tcPr>
                </a:tc>
                <a:tc>
                  <a:txBody>
                    <a:bodyPr/>
                    <a:lstStyle/>
                    <a:p>
                      <a:pPr marL="0" lvl="0" indent="0" algn="ctr" rtl="0">
                        <a:spcBef>
                          <a:spcPts val="0"/>
                        </a:spcBef>
                        <a:spcAft>
                          <a:spcPts val="0"/>
                        </a:spcAft>
                        <a:buNone/>
                      </a:pPr>
                      <a:r>
                        <a:rPr lang="en" sz="900" b="1">
                          <a:latin typeface="Lato"/>
                          <a:ea typeface="Lato"/>
                          <a:cs typeface="Lato"/>
                          <a:sym typeface="Lato"/>
                        </a:rPr>
                        <a:t>Friction Force Measurement</a:t>
                      </a:r>
                      <a:endParaRPr sz="900" b="1">
                        <a:latin typeface="Lato"/>
                        <a:ea typeface="Lato"/>
                        <a:cs typeface="Lato"/>
                        <a:sym typeface="Lato"/>
                      </a:endParaRPr>
                    </a:p>
                  </a:txBody>
                  <a:tcPr marL="91425" marR="91425" marT="91425" marB="91425" anchor="ctr">
                    <a:solidFill>
                      <a:srgbClr val="F9CB9C"/>
                    </a:solidFill>
                  </a:tcPr>
                </a:tc>
                <a:extLst>
                  <a:ext uri="{0D108BD9-81ED-4DB2-BD59-A6C34878D82A}">
                    <a16:rowId xmlns:a16="http://schemas.microsoft.com/office/drawing/2014/main" val="10002"/>
                  </a:ext>
                </a:extLst>
              </a:tr>
            </a:tbl>
          </a:graphicData>
        </a:graphic>
      </p:graphicFrame>
      <p:sp>
        <p:nvSpPr>
          <p:cNvPr id="543" name="Google Shape;543;p33"/>
          <p:cNvSpPr txBox="1"/>
          <p:nvPr/>
        </p:nvSpPr>
        <p:spPr>
          <a:xfrm>
            <a:off x="729450" y="1592625"/>
            <a:ext cx="7239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Lato"/>
                <a:ea typeface="Lato"/>
                <a:cs typeface="Lato"/>
                <a:sym typeface="Lato"/>
              </a:rPr>
              <a:t>These are the most important functions for our project to work as intended:</a:t>
            </a:r>
            <a:endParaRPr b="1">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3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Critical Project Elements</a:t>
            </a:r>
            <a:endParaRPr/>
          </a:p>
        </p:txBody>
      </p:sp>
      <p:sp>
        <p:nvSpPr>
          <p:cNvPr id="549" name="Google Shape;549;p3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22</a:t>
            </a:fld>
            <a:endParaRPr/>
          </a:p>
        </p:txBody>
      </p:sp>
      <p:graphicFrame>
        <p:nvGraphicFramePr>
          <p:cNvPr id="550" name="Google Shape;550;p34"/>
          <p:cNvGraphicFramePr/>
          <p:nvPr/>
        </p:nvGraphicFramePr>
        <p:xfrm>
          <a:off x="1412900" y="2258338"/>
          <a:ext cx="6318175" cy="1371525"/>
        </p:xfrm>
        <a:graphic>
          <a:graphicData uri="http://schemas.openxmlformats.org/drawingml/2006/table">
            <a:tbl>
              <a:tblPr>
                <a:noFill/>
                <a:tableStyleId>{B79318FC-2241-4081-8B0D-53B08EFF9403}</a:tableStyleId>
              </a:tblPr>
              <a:tblGrid>
                <a:gridCol w="579775">
                  <a:extLst>
                    <a:ext uri="{9D8B030D-6E8A-4147-A177-3AD203B41FA5}">
                      <a16:colId xmlns:a16="http://schemas.microsoft.com/office/drawing/2014/main" val="20000"/>
                    </a:ext>
                  </a:extLst>
                </a:gridCol>
                <a:gridCol w="4712225">
                  <a:extLst>
                    <a:ext uri="{9D8B030D-6E8A-4147-A177-3AD203B41FA5}">
                      <a16:colId xmlns:a16="http://schemas.microsoft.com/office/drawing/2014/main" val="20001"/>
                    </a:ext>
                  </a:extLst>
                </a:gridCol>
                <a:gridCol w="1026175">
                  <a:extLst>
                    <a:ext uri="{9D8B030D-6E8A-4147-A177-3AD203B41FA5}">
                      <a16:colId xmlns:a16="http://schemas.microsoft.com/office/drawing/2014/main" val="20002"/>
                    </a:ext>
                  </a:extLst>
                </a:gridCol>
              </a:tblGrid>
              <a:tr h="457175">
                <a:tc>
                  <a:txBody>
                    <a:bodyPr/>
                    <a:lstStyle/>
                    <a:p>
                      <a:pPr marL="0" lvl="0" indent="0" algn="ctr" rtl="0">
                        <a:spcBef>
                          <a:spcPts val="0"/>
                        </a:spcBef>
                        <a:spcAft>
                          <a:spcPts val="0"/>
                        </a:spcAft>
                        <a:buNone/>
                      </a:pPr>
                      <a:r>
                        <a:rPr lang="en" sz="900" b="1">
                          <a:solidFill>
                            <a:srgbClr val="9E9E9E"/>
                          </a:solidFill>
                          <a:latin typeface="Lato"/>
                          <a:ea typeface="Lato"/>
                          <a:cs typeface="Lato"/>
                          <a:sym typeface="Lato"/>
                        </a:rPr>
                        <a:t>F1</a:t>
                      </a:r>
                      <a:endParaRPr sz="900" b="1">
                        <a:solidFill>
                          <a:srgbClr val="9E9E9E"/>
                        </a:solidFill>
                        <a:latin typeface="Lato"/>
                        <a:ea typeface="Lato"/>
                        <a:cs typeface="Lato"/>
                        <a:sym typeface="Lato"/>
                      </a:endParaRPr>
                    </a:p>
                  </a:txBody>
                  <a:tcPr marL="91425" marR="91425" marT="91425" marB="91425" anchor="ctr">
                    <a:lnT w="9525" cap="flat" cmpd="sng">
                      <a:solidFill>
                        <a:srgbClr val="9E9E9E"/>
                      </a:solidFill>
                      <a:prstDash val="solid"/>
                      <a:round/>
                      <a:headEnd type="none" w="sm" len="sm"/>
                      <a:tailEnd type="none" w="sm" len="sm"/>
                    </a:lnT>
                    <a:solidFill>
                      <a:schemeClr val="lt2"/>
                    </a:solidFill>
                  </a:tcPr>
                </a:tc>
                <a:tc>
                  <a:txBody>
                    <a:bodyPr/>
                    <a:lstStyle/>
                    <a:p>
                      <a:pPr marL="0" lvl="0" indent="0" algn="ctr" rtl="0">
                        <a:spcBef>
                          <a:spcPts val="0"/>
                        </a:spcBef>
                        <a:spcAft>
                          <a:spcPts val="0"/>
                        </a:spcAft>
                        <a:buNone/>
                      </a:pPr>
                      <a:r>
                        <a:rPr lang="en" sz="900" b="1">
                          <a:solidFill>
                            <a:srgbClr val="9E9E9E"/>
                          </a:solidFill>
                          <a:latin typeface="Lato"/>
                          <a:ea typeface="Lato"/>
                          <a:cs typeface="Lato"/>
                          <a:sym typeface="Lato"/>
                        </a:rPr>
                        <a:t>The device shall provide a force on the user not to exceed 1.3 kN</a:t>
                      </a:r>
                      <a:endParaRPr sz="900" b="1">
                        <a:solidFill>
                          <a:srgbClr val="9E9E9E"/>
                        </a:solidFill>
                        <a:latin typeface="Lato"/>
                        <a:ea typeface="Lato"/>
                        <a:cs typeface="Lato"/>
                        <a:sym typeface="Lato"/>
                      </a:endParaRPr>
                    </a:p>
                  </a:txBody>
                  <a:tcPr marL="91425" marR="91425" marT="91425" marB="91425" anchor="ctr">
                    <a:lnT w="9525" cap="flat" cmpd="sng">
                      <a:solidFill>
                        <a:srgbClr val="9E9E9E"/>
                      </a:solidFill>
                      <a:prstDash val="solid"/>
                      <a:round/>
                      <a:headEnd type="none" w="sm" len="sm"/>
                      <a:tailEnd type="none" w="sm" len="sm"/>
                    </a:lnT>
                    <a:solidFill>
                      <a:schemeClr val="lt2"/>
                    </a:solidFill>
                  </a:tcPr>
                </a:tc>
                <a:tc>
                  <a:txBody>
                    <a:bodyPr/>
                    <a:lstStyle/>
                    <a:p>
                      <a:pPr marL="0" lvl="0" indent="0" algn="ctr" rtl="0">
                        <a:spcBef>
                          <a:spcPts val="0"/>
                        </a:spcBef>
                        <a:spcAft>
                          <a:spcPts val="0"/>
                        </a:spcAft>
                        <a:buNone/>
                      </a:pPr>
                      <a:r>
                        <a:rPr lang="en" sz="900" b="1">
                          <a:solidFill>
                            <a:srgbClr val="9E9E9E"/>
                          </a:solidFill>
                          <a:latin typeface="Lato"/>
                          <a:ea typeface="Lato"/>
                          <a:cs typeface="Lato"/>
                          <a:sym typeface="Lato"/>
                        </a:rPr>
                        <a:t>Force Measurement</a:t>
                      </a:r>
                      <a:endParaRPr sz="900" b="1">
                        <a:solidFill>
                          <a:srgbClr val="9E9E9E"/>
                        </a:solidFill>
                        <a:latin typeface="Lato"/>
                        <a:ea typeface="Lato"/>
                        <a:cs typeface="Lato"/>
                        <a:sym typeface="Lato"/>
                      </a:endParaRPr>
                    </a:p>
                  </a:txBody>
                  <a:tcPr marL="91425" marR="91425" marT="91425" marB="91425" anchor="ctr">
                    <a:lnT w="9525" cap="flat" cmpd="sng">
                      <a:solidFill>
                        <a:srgbClr val="9E9E9E"/>
                      </a:solidFill>
                      <a:prstDash val="solid"/>
                      <a:round/>
                      <a:headEnd type="none" w="sm" len="sm"/>
                      <a:tailEnd type="none" w="sm" len="sm"/>
                    </a:lnT>
                    <a:solidFill>
                      <a:schemeClr val="lt2"/>
                    </a:solidFill>
                  </a:tcPr>
                </a:tc>
                <a:extLst>
                  <a:ext uri="{0D108BD9-81ED-4DB2-BD59-A6C34878D82A}">
                    <a16:rowId xmlns:a16="http://schemas.microsoft.com/office/drawing/2014/main" val="10000"/>
                  </a:ext>
                </a:extLst>
              </a:tr>
              <a:tr h="457175">
                <a:tc>
                  <a:txBody>
                    <a:bodyPr/>
                    <a:lstStyle/>
                    <a:p>
                      <a:pPr marL="0" lvl="0" indent="0" algn="ctr" rtl="0">
                        <a:spcBef>
                          <a:spcPts val="0"/>
                        </a:spcBef>
                        <a:spcAft>
                          <a:spcPts val="0"/>
                        </a:spcAft>
                        <a:buNone/>
                      </a:pPr>
                      <a:r>
                        <a:rPr lang="en" sz="900" b="1">
                          <a:latin typeface="Lato"/>
                          <a:ea typeface="Lato"/>
                          <a:cs typeface="Lato"/>
                          <a:sym typeface="Lato"/>
                        </a:rPr>
                        <a:t>F2</a:t>
                      </a:r>
                      <a:endParaRPr sz="900" b="1">
                        <a:latin typeface="Lato"/>
                        <a:ea typeface="Lato"/>
                        <a:cs typeface="Lato"/>
                        <a:sym typeface="Lato"/>
                      </a:endParaRPr>
                    </a:p>
                  </a:txBody>
                  <a:tcPr marL="91425" marR="91425" marT="91425" marB="91425" anchor="ctr">
                    <a:lnB w="9525"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900" b="1">
                          <a:latin typeface="Lato"/>
                          <a:ea typeface="Lato"/>
                          <a:cs typeface="Lato"/>
                          <a:sym typeface="Lato"/>
                        </a:rPr>
                        <a:t>The device shall generate a gravity vector that does not deviate greater than an angle of 2 degrees from the true perpendicular to the support surface</a:t>
                      </a:r>
                      <a:endParaRPr sz="900" b="1">
                        <a:latin typeface="Lato"/>
                        <a:ea typeface="Lato"/>
                        <a:cs typeface="Lato"/>
                        <a:sym typeface="Lato"/>
                      </a:endParaRPr>
                    </a:p>
                  </a:txBody>
                  <a:tcPr marL="91425" marR="91425" marT="91425" marB="91425" anchor="ctr">
                    <a:lnB w="9525"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900" b="1">
                          <a:latin typeface="Lato"/>
                          <a:ea typeface="Lato"/>
                          <a:cs typeface="Lato"/>
                          <a:sym typeface="Lato"/>
                        </a:rPr>
                        <a:t>Angle Measurement</a:t>
                      </a:r>
                      <a:endParaRPr sz="900" b="1">
                        <a:latin typeface="Lato"/>
                        <a:ea typeface="Lato"/>
                        <a:cs typeface="Lato"/>
                        <a:sym typeface="Lato"/>
                      </a:endParaRPr>
                    </a:p>
                  </a:txBody>
                  <a:tcPr marL="91425" marR="91425" marT="91425" marB="91425" anchor="ctr">
                    <a:lnB w="9525" cap="flat" cmpd="sng">
                      <a:solidFill>
                        <a:srgbClr val="9E9E9E"/>
                      </a:solidFill>
                      <a:prstDash val="solid"/>
                      <a:round/>
                      <a:headEnd type="none" w="sm" len="sm"/>
                      <a:tailEnd type="none" w="sm" len="sm"/>
                    </a:lnB>
                    <a:solidFill>
                      <a:srgbClr val="FFE599"/>
                    </a:solidFill>
                  </a:tcPr>
                </a:tc>
                <a:extLst>
                  <a:ext uri="{0D108BD9-81ED-4DB2-BD59-A6C34878D82A}">
                    <a16:rowId xmlns:a16="http://schemas.microsoft.com/office/drawing/2014/main" val="10001"/>
                  </a:ext>
                </a:extLst>
              </a:tr>
              <a:tr h="457175">
                <a:tc>
                  <a:txBody>
                    <a:bodyPr/>
                    <a:lstStyle/>
                    <a:p>
                      <a:pPr marL="0" lvl="0" indent="0" algn="ctr" rtl="0">
                        <a:spcBef>
                          <a:spcPts val="0"/>
                        </a:spcBef>
                        <a:spcAft>
                          <a:spcPts val="0"/>
                        </a:spcAft>
                        <a:buNone/>
                      </a:pPr>
                      <a:r>
                        <a:rPr lang="en" sz="900" b="1">
                          <a:solidFill>
                            <a:srgbClr val="9E9E9E"/>
                          </a:solidFill>
                          <a:latin typeface="Lato"/>
                          <a:ea typeface="Lato"/>
                          <a:cs typeface="Lato"/>
                          <a:sym typeface="Lato"/>
                        </a:rPr>
                        <a:t>F3</a:t>
                      </a:r>
                      <a:endParaRPr sz="900" b="1">
                        <a:solidFill>
                          <a:srgbClr val="9E9E9E"/>
                        </a:solidFill>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a:solidFill>
                            <a:srgbClr val="9E9E9E"/>
                          </a:solidFill>
                          <a:latin typeface="Lato"/>
                          <a:ea typeface="Lato"/>
                          <a:cs typeface="Lato"/>
                          <a:sym typeface="Lato"/>
                        </a:rPr>
                        <a:t>The device shall allow for user postural sway by limiting the coefficient of friction present opposite to the direction of sway to 0.3</a:t>
                      </a:r>
                      <a:endParaRPr sz="900" b="1">
                        <a:solidFill>
                          <a:srgbClr val="9E9E9E"/>
                        </a:solidFill>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2"/>
                    </a:solidFill>
                  </a:tcPr>
                </a:tc>
                <a:tc>
                  <a:txBody>
                    <a:bodyPr/>
                    <a:lstStyle/>
                    <a:p>
                      <a:pPr marL="0" lvl="0" indent="0" algn="ctr" rtl="0">
                        <a:spcBef>
                          <a:spcPts val="0"/>
                        </a:spcBef>
                        <a:spcAft>
                          <a:spcPts val="0"/>
                        </a:spcAft>
                        <a:buNone/>
                      </a:pPr>
                      <a:r>
                        <a:rPr lang="en" sz="900" b="1">
                          <a:solidFill>
                            <a:srgbClr val="9E9E9E"/>
                          </a:solidFill>
                          <a:latin typeface="Lato"/>
                          <a:ea typeface="Lato"/>
                          <a:cs typeface="Lato"/>
                          <a:sym typeface="Lato"/>
                        </a:rPr>
                        <a:t>Friction Force Measurement</a:t>
                      </a:r>
                      <a:endParaRPr sz="900" b="1">
                        <a:solidFill>
                          <a:srgbClr val="9E9E9E"/>
                        </a:solidFill>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bl>
          </a:graphicData>
        </a:graphic>
      </p:graphicFrame>
      <p:sp>
        <p:nvSpPr>
          <p:cNvPr id="551" name="Google Shape;551;p34"/>
          <p:cNvSpPr txBox="1"/>
          <p:nvPr/>
        </p:nvSpPr>
        <p:spPr>
          <a:xfrm>
            <a:off x="729450" y="1592625"/>
            <a:ext cx="7239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Lato"/>
                <a:ea typeface="Lato"/>
                <a:cs typeface="Lato"/>
                <a:sym typeface="Lato"/>
              </a:rPr>
              <a:t>These are the most important functions for our project to work as intended:</a:t>
            </a:r>
            <a:endParaRPr b="1">
              <a:latin typeface="Lato"/>
              <a:ea typeface="Lato"/>
              <a:cs typeface="Lato"/>
              <a:sym typeface="Lato"/>
            </a:endParaRPr>
          </a:p>
        </p:txBody>
      </p:sp>
      <p:sp>
        <p:nvSpPr>
          <p:cNvPr id="552" name="Google Shape;552;p34"/>
          <p:cNvSpPr txBox="1"/>
          <p:nvPr/>
        </p:nvSpPr>
        <p:spPr>
          <a:xfrm>
            <a:off x="729438" y="3873700"/>
            <a:ext cx="7239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Lato"/>
                <a:ea typeface="Lato"/>
                <a:cs typeface="Lato"/>
                <a:sym typeface="Lato"/>
              </a:rPr>
              <a:t>This is the function that has not already been proven achievable by previous gravity simulation systems</a:t>
            </a:r>
            <a:endParaRPr b="1">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3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Critical Project Elements</a:t>
            </a:r>
            <a:endParaRPr/>
          </a:p>
        </p:txBody>
      </p:sp>
      <p:sp>
        <p:nvSpPr>
          <p:cNvPr id="558" name="Google Shape;558;p3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23</a:t>
            </a:fld>
            <a:endParaRPr/>
          </a:p>
        </p:txBody>
      </p:sp>
      <p:sp>
        <p:nvSpPr>
          <p:cNvPr id="559" name="Google Shape;559;p35"/>
          <p:cNvSpPr txBox="1"/>
          <p:nvPr/>
        </p:nvSpPr>
        <p:spPr>
          <a:xfrm>
            <a:off x="1173150" y="1605088"/>
            <a:ext cx="67977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Lato"/>
                <a:ea typeface="Lato"/>
                <a:cs typeface="Lato"/>
                <a:sym typeface="Lato"/>
              </a:rPr>
              <a:t>Maintaining a force vector normal to the support surface is the most critical and challenging  part of this project. Its success depends on:</a:t>
            </a:r>
            <a:endParaRPr sz="1600" b="1">
              <a:latin typeface="Lato"/>
              <a:ea typeface="Lato"/>
              <a:cs typeface="Lato"/>
              <a:sym typeface="Lato"/>
            </a:endParaRPr>
          </a:p>
        </p:txBody>
      </p:sp>
      <p:sp>
        <p:nvSpPr>
          <p:cNvPr id="560" name="Google Shape;560;p35"/>
          <p:cNvSpPr/>
          <p:nvPr/>
        </p:nvSpPr>
        <p:spPr>
          <a:xfrm>
            <a:off x="1657950" y="4802050"/>
            <a:ext cx="5831700" cy="28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None/>
            </a:pPr>
            <a:r>
              <a:rPr lang="en" sz="1000" i="1"/>
              <a:t>“The simulated gravity force must stay within 2 degrees of normal to the support surface at all times”</a:t>
            </a:r>
            <a:endParaRPr sz="1000" i="1"/>
          </a:p>
        </p:txBody>
      </p:sp>
      <p:sp>
        <p:nvSpPr>
          <p:cNvPr id="561" name="Google Shape;561;p35"/>
          <p:cNvSpPr/>
          <p:nvPr/>
        </p:nvSpPr>
        <p:spPr>
          <a:xfrm>
            <a:off x="1173150" y="2719225"/>
            <a:ext cx="2873700" cy="1303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Lato"/>
                <a:ea typeface="Lato"/>
                <a:cs typeface="Lato"/>
                <a:sym typeface="Lato"/>
              </a:rPr>
              <a:t>Actuator response time</a:t>
            </a:r>
            <a:endParaRPr sz="1800">
              <a:latin typeface="Lato"/>
              <a:ea typeface="Lato"/>
              <a:cs typeface="Lato"/>
              <a:sym typeface="Lato"/>
            </a:endParaRPr>
          </a:p>
        </p:txBody>
      </p:sp>
      <p:sp>
        <p:nvSpPr>
          <p:cNvPr id="562" name="Google Shape;562;p35"/>
          <p:cNvSpPr/>
          <p:nvPr/>
        </p:nvSpPr>
        <p:spPr>
          <a:xfrm>
            <a:off x="4553850" y="2719225"/>
            <a:ext cx="2873700" cy="1303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Lato"/>
                <a:ea typeface="Lato"/>
                <a:cs typeface="Lato"/>
                <a:sym typeface="Lato"/>
              </a:rPr>
              <a:t>Motor capabilities</a:t>
            </a:r>
            <a:endParaRPr sz="1800">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36"/>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Design Requirement Satisfaction</a:t>
            </a:r>
            <a:endParaRPr/>
          </a:p>
        </p:txBody>
      </p:sp>
      <p:sp>
        <p:nvSpPr>
          <p:cNvPr id="568" name="Google Shape;568;p3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3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Critical Project Elements</a:t>
            </a:r>
            <a:endParaRPr/>
          </a:p>
        </p:txBody>
      </p:sp>
      <p:sp>
        <p:nvSpPr>
          <p:cNvPr id="574" name="Google Shape;574;p3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25</a:t>
            </a:fld>
            <a:endParaRPr/>
          </a:p>
        </p:txBody>
      </p:sp>
      <p:sp>
        <p:nvSpPr>
          <p:cNvPr id="575" name="Google Shape;575;p37"/>
          <p:cNvSpPr txBox="1"/>
          <p:nvPr/>
        </p:nvSpPr>
        <p:spPr>
          <a:xfrm>
            <a:off x="1173150" y="1605088"/>
            <a:ext cx="67977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Lato"/>
                <a:ea typeface="Lato"/>
                <a:cs typeface="Lato"/>
                <a:sym typeface="Lato"/>
              </a:rPr>
              <a:t>Maintaining a force vector normal to the support surface is the most critical and challenging  part of this project. Its success depends on:</a:t>
            </a:r>
            <a:endParaRPr sz="1600" b="1">
              <a:latin typeface="Lato"/>
              <a:ea typeface="Lato"/>
              <a:cs typeface="Lato"/>
              <a:sym typeface="Lato"/>
            </a:endParaRPr>
          </a:p>
        </p:txBody>
      </p:sp>
      <p:sp>
        <p:nvSpPr>
          <p:cNvPr id="576" name="Google Shape;576;p37"/>
          <p:cNvSpPr/>
          <p:nvPr/>
        </p:nvSpPr>
        <p:spPr>
          <a:xfrm>
            <a:off x="1657950" y="4802050"/>
            <a:ext cx="5831700" cy="28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None/>
            </a:pPr>
            <a:r>
              <a:rPr lang="en" sz="1000" i="1"/>
              <a:t>“The simulated gravity force must stay within 2 degrees of normal to the support surface at all times”</a:t>
            </a:r>
            <a:endParaRPr sz="1000" i="1"/>
          </a:p>
        </p:txBody>
      </p:sp>
      <p:sp>
        <p:nvSpPr>
          <p:cNvPr id="577" name="Google Shape;577;p37"/>
          <p:cNvSpPr/>
          <p:nvPr/>
        </p:nvSpPr>
        <p:spPr>
          <a:xfrm>
            <a:off x="1173150" y="2719225"/>
            <a:ext cx="2873700" cy="1303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Lato"/>
                <a:ea typeface="Lato"/>
                <a:cs typeface="Lato"/>
                <a:sym typeface="Lato"/>
              </a:rPr>
              <a:t>Actuator response time</a:t>
            </a:r>
            <a:endParaRPr sz="1800">
              <a:latin typeface="Lato"/>
              <a:ea typeface="Lato"/>
              <a:cs typeface="Lato"/>
              <a:sym typeface="Lato"/>
            </a:endParaRPr>
          </a:p>
        </p:txBody>
      </p:sp>
      <p:sp>
        <p:nvSpPr>
          <p:cNvPr id="578" name="Google Shape;578;p37"/>
          <p:cNvSpPr/>
          <p:nvPr/>
        </p:nvSpPr>
        <p:spPr>
          <a:xfrm>
            <a:off x="4553850" y="2719225"/>
            <a:ext cx="2873700" cy="1303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Lato"/>
                <a:ea typeface="Lato"/>
                <a:cs typeface="Lato"/>
                <a:sym typeface="Lato"/>
              </a:rPr>
              <a:t>Motor capabilities</a:t>
            </a:r>
            <a:endParaRPr sz="1800">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3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Critical Project Elements</a:t>
            </a:r>
            <a:endParaRPr/>
          </a:p>
        </p:txBody>
      </p:sp>
      <p:sp>
        <p:nvSpPr>
          <p:cNvPr id="584" name="Google Shape;584;p3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26</a:t>
            </a:fld>
            <a:endParaRPr/>
          </a:p>
        </p:txBody>
      </p:sp>
      <p:sp>
        <p:nvSpPr>
          <p:cNvPr id="585" name="Google Shape;585;p38"/>
          <p:cNvSpPr txBox="1"/>
          <p:nvPr/>
        </p:nvSpPr>
        <p:spPr>
          <a:xfrm>
            <a:off x="1173150" y="1605088"/>
            <a:ext cx="67977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Lato"/>
                <a:ea typeface="Lato"/>
                <a:cs typeface="Lato"/>
                <a:sym typeface="Lato"/>
              </a:rPr>
              <a:t>Maintaining a force vector normal to the support surface is the most critical and challenging  part of this project. Its success depends on:</a:t>
            </a:r>
            <a:endParaRPr sz="1600" b="1">
              <a:latin typeface="Lato"/>
              <a:ea typeface="Lato"/>
              <a:cs typeface="Lato"/>
              <a:sym typeface="Lato"/>
            </a:endParaRPr>
          </a:p>
        </p:txBody>
      </p:sp>
      <p:sp>
        <p:nvSpPr>
          <p:cNvPr id="586" name="Google Shape;586;p38"/>
          <p:cNvSpPr/>
          <p:nvPr/>
        </p:nvSpPr>
        <p:spPr>
          <a:xfrm>
            <a:off x="1657950" y="4802050"/>
            <a:ext cx="5831700" cy="28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None/>
            </a:pPr>
            <a:r>
              <a:rPr lang="en" sz="1000" i="1"/>
              <a:t>“The simulated gravity force must stay within 2 degrees of normal to the support surface at all times”</a:t>
            </a:r>
            <a:endParaRPr sz="1000" i="1"/>
          </a:p>
        </p:txBody>
      </p:sp>
      <p:sp>
        <p:nvSpPr>
          <p:cNvPr id="587" name="Google Shape;587;p38"/>
          <p:cNvSpPr/>
          <p:nvPr/>
        </p:nvSpPr>
        <p:spPr>
          <a:xfrm>
            <a:off x="1173150" y="2719225"/>
            <a:ext cx="2873700" cy="1303200"/>
          </a:xfrm>
          <a:prstGeom prst="roundRect">
            <a:avLst>
              <a:gd name="adj" fmla="val 16667"/>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Lato"/>
                <a:ea typeface="Lato"/>
                <a:cs typeface="Lato"/>
                <a:sym typeface="Lato"/>
              </a:rPr>
              <a:t>Actuator response time</a:t>
            </a:r>
            <a:endParaRPr sz="1800">
              <a:latin typeface="Lato"/>
              <a:ea typeface="Lato"/>
              <a:cs typeface="Lato"/>
              <a:sym typeface="Lato"/>
            </a:endParaRPr>
          </a:p>
        </p:txBody>
      </p:sp>
      <p:sp>
        <p:nvSpPr>
          <p:cNvPr id="588" name="Google Shape;588;p38"/>
          <p:cNvSpPr/>
          <p:nvPr/>
        </p:nvSpPr>
        <p:spPr>
          <a:xfrm>
            <a:off x="4553850" y="2719225"/>
            <a:ext cx="2873700" cy="1303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Lato"/>
                <a:ea typeface="Lato"/>
                <a:cs typeface="Lato"/>
                <a:sym typeface="Lato"/>
              </a:rPr>
              <a:t>Motor capabilities</a:t>
            </a:r>
            <a:endParaRPr sz="1800">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39">
            <a:hlinkClick r:id="rId3" action="ppaction://hlinksldjump"/>
          </p:cNvPr>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Actuator Response Time: Software Flowchart</a:t>
            </a:r>
            <a:endParaRPr/>
          </a:p>
        </p:txBody>
      </p:sp>
      <p:sp>
        <p:nvSpPr>
          <p:cNvPr id="594" name="Google Shape;594;p3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27</a:t>
            </a:fld>
            <a:endParaRPr/>
          </a:p>
        </p:txBody>
      </p:sp>
      <p:sp>
        <p:nvSpPr>
          <p:cNvPr id="595" name="Google Shape;595;p39"/>
          <p:cNvSpPr/>
          <p:nvPr/>
        </p:nvSpPr>
        <p:spPr>
          <a:xfrm>
            <a:off x="498025" y="1467925"/>
            <a:ext cx="2841300" cy="535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t>Initialize and calibrate</a:t>
            </a:r>
            <a:endParaRPr b="1"/>
          </a:p>
          <a:p>
            <a:pPr marL="0" lvl="0" indent="0" algn="l" rtl="0">
              <a:spcBef>
                <a:spcPts val="0"/>
              </a:spcBef>
              <a:spcAft>
                <a:spcPts val="0"/>
              </a:spcAft>
              <a:buNone/>
            </a:pPr>
            <a:r>
              <a:rPr lang="en" sz="1200"/>
              <a:t>Center actuators and save initial angle</a:t>
            </a:r>
            <a:endParaRPr sz="1200"/>
          </a:p>
        </p:txBody>
      </p:sp>
      <p:sp>
        <p:nvSpPr>
          <p:cNvPr id="596" name="Google Shape;596;p39"/>
          <p:cNvSpPr/>
          <p:nvPr/>
        </p:nvSpPr>
        <p:spPr>
          <a:xfrm>
            <a:off x="1238575" y="2202350"/>
            <a:ext cx="1360200" cy="7566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t>Query Angle Sensors</a:t>
            </a:r>
            <a:endParaRPr b="1"/>
          </a:p>
        </p:txBody>
      </p:sp>
      <p:sp>
        <p:nvSpPr>
          <p:cNvPr id="597" name="Google Shape;597;p39"/>
          <p:cNvSpPr/>
          <p:nvPr/>
        </p:nvSpPr>
        <p:spPr>
          <a:xfrm>
            <a:off x="3108325" y="2214475"/>
            <a:ext cx="1360200" cy="7566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t>Read Data From Angle Sensors</a:t>
            </a:r>
            <a:endParaRPr b="1"/>
          </a:p>
        </p:txBody>
      </p:sp>
      <p:sp>
        <p:nvSpPr>
          <p:cNvPr id="598" name="Google Shape;598;p39"/>
          <p:cNvSpPr/>
          <p:nvPr/>
        </p:nvSpPr>
        <p:spPr>
          <a:xfrm>
            <a:off x="7126888" y="3726763"/>
            <a:ext cx="1360200" cy="756600"/>
          </a:xfrm>
          <a:prstGeom prst="roundRect">
            <a:avLst>
              <a:gd name="adj" fmla="val 16667"/>
            </a:avLst>
          </a:prstGeom>
          <a:solidFill>
            <a:srgbClr val="E6B8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t>Compute Command to Actuators</a:t>
            </a:r>
            <a:endParaRPr b="1"/>
          </a:p>
        </p:txBody>
      </p:sp>
      <p:sp>
        <p:nvSpPr>
          <p:cNvPr id="599" name="Google Shape;599;p39"/>
          <p:cNvSpPr/>
          <p:nvPr/>
        </p:nvSpPr>
        <p:spPr>
          <a:xfrm>
            <a:off x="5083300" y="3726788"/>
            <a:ext cx="1555200" cy="756600"/>
          </a:xfrm>
          <a:prstGeom prst="roundRect">
            <a:avLst>
              <a:gd name="adj" fmla="val 16667"/>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t>Send Command to Stepper Driver</a:t>
            </a:r>
            <a:endParaRPr b="1"/>
          </a:p>
        </p:txBody>
      </p:sp>
      <p:sp>
        <p:nvSpPr>
          <p:cNvPr id="600" name="Google Shape;600;p39"/>
          <p:cNvSpPr/>
          <p:nvPr/>
        </p:nvSpPr>
        <p:spPr>
          <a:xfrm>
            <a:off x="2940563" y="3726763"/>
            <a:ext cx="1555200" cy="7566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t>Stepper Driver Commands Motor</a:t>
            </a:r>
            <a:endParaRPr b="1"/>
          </a:p>
        </p:txBody>
      </p:sp>
      <p:sp>
        <p:nvSpPr>
          <p:cNvPr id="601" name="Google Shape;601;p39"/>
          <p:cNvSpPr/>
          <p:nvPr/>
        </p:nvSpPr>
        <p:spPr>
          <a:xfrm>
            <a:off x="992813" y="3726788"/>
            <a:ext cx="1360200" cy="7566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t>Actuator Movement response</a:t>
            </a:r>
            <a:endParaRPr b="1"/>
          </a:p>
        </p:txBody>
      </p:sp>
      <p:sp>
        <p:nvSpPr>
          <p:cNvPr id="602" name="Google Shape;602;p39"/>
          <p:cNvSpPr/>
          <p:nvPr/>
        </p:nvSpPr>
        <p:spPr>
          <a:xfrm>
            <a:off x="5167450" y="2214475"/>
            <a:ext cx="1360200" cy="756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Read Data from IMU</a:t>
            </a:r>
            <a:endParaRPr/>
          </a:p>
        </p:txBody>
      </p:sp>
      <p:sp>
        <p:nvSpPr>
          <p:cNvPr id="603" name="Google Shape;603;p39"/>
          <p:cNvSpPr/>
          <p:nvPr/>
        </p:nvSpPr>
        <p:spPr>
          <a:xfrm>
            <a:off x="7026750" y="2214425"/>
            <a:ext cx="1706100" cy="756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Stream data to Matlab display interface</a:t>
            </a:r>
            <a:endParaRPr/>
          </a:p>
        </p:txBody>
      </p:sp>
      <p:cxnSp>
        <p:nvCxnSpPr>
          <p:cNvPr id="604" name="Google Shape;604;p39"/>
          <p:cNvCxnSpPr>
            <a:stCxn id="596" idx="3"/>
            <a:endCxn id="597" idx="1"/>
          </p:cNvCxnSpPr>
          <p:nvPr/>
        </p:nvCxnSpPr>
        <p:spPr>
          <a:xfrm>
            <a:off x="2598775" y="2580650"/>
            <a:ext cx="509700" cy="12000"/>
          </a:xfrm>
          <a:prstGeom prst="straightConnector1">
            <a:avLst/>
          </a:prstGeom>
          <a:noFill/>
          <a:ln w="28575" cap="flat" cmpd="sng">
            <a:solidFill>
              <a:srgbClr val="980000"/>
            </a:solidFill>
            <a:prstDash val="solid"/>
            <a:round/>
            <a:headEnd type="none" w="med" len="med"/>
            <a:tailEnd type="triangle" w="med" len="med"/>
          </a:ln>
        </p:spPr>
      </p:cxnSp>
      <p:cxnSp>
        <p:nvCxnSpPr>
          <p:cNvPr id="605" name="Google Shape;605;p39"/>
          <p:cNvCxnSpPr>
            <a:endCxn id="603" idx="1"/>
          </p:cNvCxnSpPr>
          <p:nvPr/>
        </p:nvCxnSpPr>
        <p:spPr>
          <a:xfrm>
            <a:off x="6527550" y="2592725"/>
            <a:ext cx="499200" cy="0"/>
          </a:xfrm>
          <a:prstGeom prst="straightConnector1">
            <a:avLst/>
          </a:prstGeom>
          <a:noFill/>
          <a:ln w="19050" cap="flat" cmpd="sng">
            <a:solidFill>
              <a:schemeClr val="dk2"/>
            </a:solidFill>
            <a:prstDash val="solid"/>
            <a:round/>
            <a:headEnd type="none" w="med" len="med"/>
            <a:tailEnd type="triangle" w="med" len="med"/>
          </a:ln>
        </p:spPr>
      </p:cxnSp>
      <p:cxnSp>
        <p:nvCxnSpPr>
          <p:cNvPr id="606" name="Google Shape;606;p39"/>
          <p:cNvCxnSpPr>
            <a:stCxn id="598" idx="1"/>
            <a:endCxn id="599" idx="3"/>
          </p:cNvCxnSpPr>
          <p:nvPr/>
        </p:nvCxnSpPr>
        <p:spPr>
          <a:xfrm rot="10800000">
            <a:off x="6638488" y="4105063"/>
            <a:ext cx="488400" cy="0"/>
          </a:xfrm>
          <a:prstGeom prst="straightConnector1">
            <a:avLst/>
          </a:prstGeom>
          <a:noFill/>
          <a:ln w="28575" cap="flat" cmpd="sng">
            <a:solidFill>
              <a:srgbClr val="980000"/>
            </a:solidFill>
            <a:prstDash val="solid"/>
            <a:round/>
            <a:headEnd type="none" w="med" len="med"/>
            <a:tailEnd type="triangle" w="med" len="med"/>
          </a:ln>
        </p:spPr>
      </p:cxnSp>
      <p:cxnSp>
        <p:nvCxnSpPr>
          <p:cNvPr id="607" name="Google Shape;607;p39"/>
          <p:cNvCxnSpPr>
            <a:stCxn id="599" idx="1"/>
            <a:endCxn id="600" idx="3"/>
          </p:cNvCxnSpPr>
          <p:nvPr/>
        </p:nvCxnSpPr>
        <p:spPr>
          <a:xfrm rot="10800000">
            <a:off x="4495900" y="4105088"/>
            <a:ext cx="587400" cy="0"/>
          </a:xfrm>
          <a:prstGeom prst="straightConnector1">
            <a:avLst/>
          </a:prstGeom>
          <a:noFill/>
          <a:ln w="28575" cap="flat" cmpd="sng">
            <a:solidFill>
              <a:srgbClr val="980000"/>
            </a:solidFill>
            <a:prstDash val="solid"/>
            <a:round/>
            <a:headEnd type="none" w="med" len="med"/>
            <a:tailEnd type="triangle" w="med" len="med"/>
          </a:ln>
        </p:spPr>
      </p:cxnSp>
      <p:cxnSp>
        <p:nvCxnSpPr>
          <p:cNvPr id="608" name="Google Shape;608;p39"/>
          <p:cNvCxnSpPr>
            <a:stCxn id="600" idx="1"/>
            <a:endCxn id="601" idx="3"/>
          </p:cNvCxnSpPr>
          <p:nvPr/>
        </p:nvCxnSpPr>
        <p:spPr>
          <a:xfrm rot="10800000">
            <a:off x="2353163" y="4105063"/>
            <a:ext cx="587400" cy="0"/>
          </a:xfrm>
          <a:prstGeom prst="straightConnector1">
            <a:avLst/>
          </a:prstGeom>
          <a:noFill/>
          <a:ln w="28575" cap="flat" cmpd="sng">
            <a:solidFill>
              <a:srgbClr val="980000"/>
            </a:solidFill>
            <a:prstDash val="solid"/>
            <a:round/>
            <a:headEnd type="none" w="med" len="med"/>
            <a:tailEnd type="triangle" w="med" len="med"/>
          </a:ln>
        </p:spPr>
      </p:cxnSp>
      <p:cxnSp>
        <p:nvCxnSpPr>
          <p:cNvPr id="609" name="Google Shape;609;p39"/>
          <p:cNvCxnSpPr>
            <a:stCxn id="601" idx="1"/>
            <a:endCxn id="596" idx="1"/>
          </p:cNvCxnSpPr>
          <p:nvPr/>
        </p:nvCxnSpPr>
        <p:spPr>
          <a:xfrm rot="10800000" flipH="1">
            <a:off x="992813" y="2580788"/>
            <a:ext cx="245700" cy="1524300"/>
          </a:xfrm>
          <a:prstGeom prst="curvedConnector3">
            <a:avLst>
              <a:gd name="adj1" fmla="val -163111"/>
            </a:avLst>
          </a:prstGeom>
          <a:noFill/>
          <a:ln w="28575" cap="flat" cmpd="sng">
            <a:solidFill>
              <a:srgbClr val="980000"/>
            </a:solidFill>
            <a:prstDash val="solid"/>
            <a:round/>
            <a:headEnd type="none" w="med" len="med"/>
            <a:tailEnd type="triangle" w="med" len="med"/>
          </a:ln>
        </p:spPr>
      </p:cxnSp>
      <p:cxnSp>
        <p:nvCxnSpPr>
          <p:cNvPr id="610" name="Google Shape;610;p39"/>
          <p:cNvCxnSpPr>
            <a:stCxn id="595" idx="2"/>
            <a:endCxn id="596" idx="0"/>
          </p:cNvCxnSpPr>
          <p:nvPr/>
        </p:nvCxnSpPr>
        <p:spPr>
          <a:xfrm>
            <a:off x="1918675" y="2003125"/>
            <a:ext cx="0" cy="199200"/>
          </a:xfrm>
          <a:prstGeom prst="straightConnector1">
            <a:avLst/>
          </a:prstGeom>
          <a:noFill/>
          <a:ln w="19050" cap="flat" cmpd="sng">
            <a:solidFill>
              <a:schemeClr val="dk2"/>
            </a:solidFill>
            <a:prstDash val="solid"/>
            <a:round/>
            <a:headEnd type="none" w="med" len="med"/>
            <a:tailEnd type="triangle" w="med" len="med"/>
          </a:ln>
        </p:spPr>
      </p:cxnSp>
      <p:sp>
        <p:nvSpPr>
          <p:cNvPr id="611" name="Google Shape;611;p39"/>
          <p:cNvSpPr/>
          <p:nvPr/>
        </p:nvSpPr>
        <p:spPr>
          <a:xfrm>
            <a:off x="7997550" y="1467925"/>
            <a:ext cx="735300" cy="535200"/>
          </a:xfrm>
          <a:prstGeom prst="roundRect">
            <a:avLst>
              <a:gd name="adj" fmla="val 1666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t>Start</a:t>
            </a:r>
            <a:endParaRPr sz="1700" b="1"/>
          </a:p>
        </p:txBody>
      </p:sp>
      <p:cxnSp>
        <p:nvCxnSpPr>
          <p:cNvPr id="612" name="Google Shape;612;p39"/>
          <p:cNvCxnSpPr>
            <a:stCxn id="597" idx="2"/>
            <a:endCxn id="598" idx="0"/>
          </p:cNvCxnSpPr>
          <p:nvPr/>
        </p:nvCxnSpPr>
        <p:spPr>
          <a:xfrm rot="-5400000" flipH="1">
            <a:off x="5419825" y="1339675"/>
            <a:ext cx="755700" cy="4018500"/>
          </a:xfrm>
          <a:prstGeom prst="bentConnector3">
            <a:avLst>
              <a:gd name="adj1" fmla="val 27951"/>
            </a:avLst>
          </a:prstGeom>
          <a:noFill/>
          <a:ln w="28575" cap="flat" cmpd="sng">
            <a:solidFill>
              <a:srgbClr val="980000"/>
            </a:solidFill>
            <a:prstDash val="solid"/>
            <a:round/>
            <a:headEnd type="none" w="med" len="med"/>
            <a:tailEnd type="triangle" w="med" len="med"/>
          </a:ln>
        </p:spPr>
      </p:cxnSp>
      <p:sp>
        <p:nvSpPr>
          <p:cNvPr id="613" name="Google Shape;613;p39"/>
          <p:cNvSpPr/>
          <p:nvPr/>
        </p:nvSpPr>
        <p:spPr>
          <a:xfrm>
            <a:off x="5816950" y="1467925"/>
            <a:ext cx="1813200" cy="535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Obtain user height and weight</a:t>
            </a:r>
            <a:endParaRPr/>
          </a:p>
        </p:txBody>
      </p:sp>
      <p:sp>
        <p:nvSpPr>
          <p:cNvPr id="614" name="Google Shape;614;p39"/>
          <p:cNvSpPr/>
          <p:nvPr/>
        </p:nvSpPr>
        <p:spPr>
          <a:xfrm>
            <a:off x="3801050" y="1467925"/>
            <a:ext cx="1813200" cy="535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Compute and return sand mass</a:t>
            </a:r>
            <a:endParaRPr/>
          </a:p>
        </p:txBody>
      </p:sp>
      <p:cxnSp>
        <p:nvCxnSpPr>
          <p:cNvPr id="615" name="Google Shape;615;p39"/>
          <p:cNvCxnSpPr>
            <a:stCxn id="597" idx="3"/>
            <a:endCxn id="602" idx="1"/>
          </p:cNvCxnSpPr>
          <p:nvPr/>
        </p:nvCxnSpPr>
        <p:spPr>
          <a:xfrm>
            <a:off x="4468525" y="2592775"/>
            <a:ext cx="699000" cy="0"/>
          </a:xfrm>
          <a:prstGeom prst="straightConnector1">
            <a:avLst/>
          </a:prstGeom>
          <a:noFill/>
          <a:ln w="19050" cap="flat" cmpd="sng">
            <a:solidFill>
              <a:schemeClr val="dk2"/>
            </a:solidFill>
            <a:prstDash val="solid"/>
            <a:round/>
            <a:headEnd type="none" w="med" len="med"/>
            <a:tailEnd type="triangle" w="med" len="med"/>
          </a:ln>
        </p:spPr>
      </p:cxnSp>
      <p:cxnSp>
        <p:nvCxnSpPr>
          <p:cNvPr id="616" name="Google Shape;616;p39"/>
          <p:cNvCxnSpPr>
            <a:stCxn id="611" idx="1"/>
            <a:endCxn id="613" idx="3"/>
          </p:cNvCxnSpPr>
          <p:nvPr/>
        </p:nvCxnSpPr>
        <p:spPr>
          <a:xfrm rot="10800000">
            <a:off x="7630050" y="1735525"/>
            <a:ext cx="367500" cy="0"/>
          </a:xfrm>
          <a:prstGeom prst="straightConnector1">
            <a:avLst/>
          </a:prstGeom>
          <a:noFill/>
          <a:ln w="19050" cap="flat" cmpd="sng">
            <a:solidFill>
              <a:schemeClr val="dk2"/>
            </a:solidFill>
            <a:prstDash val="solid"/>
            <a:round/>
            <a:headEnd type="none" w="med" len="med"/>
            <a:tailEnd type="triangle" w="med" len="med"/>
          </a:ln>
        </p:spPr>
      </p:cxnSp>
      <p:cxnSp>
        <p:nvCxnSpPr>
          <p:cNvPr id="617" name="Google Shape;617;p39"/>
          <p:cNvCxnSpPr>
            <a:stCxn id="613" idx="1"/>
            <a:endCxn id="614" idx="3"/>
          </p:cNvCxnSpPr>
          <p:nvPr/>
        </p:nvCxnSpPr>
        <p:spPr>
          <a:xfrm rot="10800000">
            <a:off x="5614150" y="1735525"/>
            <a:ext cx="202800" cy="0"/>
          </a:xfrm>
          <a:prstGeom prst="straightConnector1">
            <a:avLst/>
          </a:prstGeom>
          <a:noFill/>
          <a:ln w="19050" cap="flat" cmpd="sng">
            <a:solidFill>
              <a:schemeClr val="dk2"/>
            </a:solidFill>
            <a:prstDash val="solid"/>
            <a:round/>
            <a:headEnd type="none" w="med" len="med"/>
            <a:tailEnd type="triangle" w="med" len="med"/>
          </a:ln>
        </p:spPr>
      </p:cxnSp>
      <p:cxnSp>
        <p:nvCxnSpPr>
          <p:cNvPr id="618" name="Google Shape;618;p39"/>
          <p:cNvCxnSpPr>
            <a:stCxn id="614" idx="1"/>
            <a:endCxn id="595" idx="3"/>
          </p:cNvCxnSpPr>
          <p:nvPr/>
        </p:nvCxnSpPr>
        <p:spPr>
          <a:xfrm rot="10800000">
            <a:off x="3339350" y="1735525"/>
            <a:ext cx="461700" cy="0"/>
          </a:xfrm>
          <a:prstGeom prst="straightConnector1">
            <a:avLst/>
          </a:prstGeom>
          <a:noFill/>
          <a:ln w="19050" cap="flat" cmpd="sng">
            <a:solidFill>
              <a:schemeClr val="dk2"/>
            </a:solidFill>
            <a:prstDash val="solid"/>
            <a:round/>
            <a:headEnd type="none" w="med" len="med"/>
            <a:tailEnd type="triangle" w="med" len="med"/>
          </a:ln>
        </p:spPr>
      </p:cxnSp>
      <p:sp>
        <p:nvSpPr>
          <p:cNvPr id="619" name="Google Shape;619;p39"/>
          <p:cNvSpPr txBox="1"/>
          <p:nvPr/>
        </p:nvSpPr>
        <p:spPr>
          <a:xfrm>
            <a:off x="3827000" y="3311263"/>
            <a:ext cx="17613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rgbClr val="980000"/>
                </a:solidFill>
                <a:latin typeface="Lato"/>
                <a:ea typeface="Lato"/>
                <a:cs typeface="Lato"/>
                <a:sym typeface="Lato"/>
              </a:rPr>
              <a:t>CRITICAL LOOP</a:t>
            </a:r>
            <a:endParaRPr sz="1500" b="1">
              <a:solidFill>
                <a:srgbClr val="980000"/>
              </a:solidFill>
              <a:latin typeface="Lato"/>
              <a:ea typeface="Lato"/>
              <a:cs typeface="Lato"/>
              <a:sym typeface="Lato"/>
            </a:endParaRPr>
          </a:p>
        </p:txBody>
      </p:sp>
      <p:sp>
        <p:nvSpPr>
          <p:cNvPr id="620" name="Google Shape;620;p39"/>
          <p:cNvSpPr/>
          <p:nvPr/>
        </p:nvSpPr>
        <p:spPr>
          <a:xfrm>
            <a:off x="1657950" y="4802050"/>
            <a:ext cx="5831700" cy="28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None/>
            </a:pPr>
            <a:r>
              <a:rPr lang="en" sz="1000" i="1"/>
              <a:t>“The simulated gravity force must stay within 2 degrees of normal to the support surface at all times”</a:t>
            </a:r>
            <a:endParaRPr sz="1000" i="1"/>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40">
            <a:hlinkClick r:id="rId3" action="ppaction://hlinksldjump"/>
          </p:cNvPr>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Actuator Response Time: Software Flowchart</a:t>
            </a:r>
            <a:endParaRPr/>
          </a:p>
        </p:txBody>
      </p:sp>
      <p:sp>
        <p:nvSpPr>
          <p:cNvPr id="626" name="Google Shape;626;p4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28</a:t>
            </a:fld>
            <a:endParaRPr/>
          </a:p>
        </p:txBody>
      </p:sp>
      <p:sp>
        <p:nvSpPr>
          <p:cNvPr id="627" name="Google Shape;627;p40"/>
          <p:cNvSpPr/>
          <p:nvPr/>
        </p:nvSpPr>
        <p:spPr>
          <a:xfrm>
            <a:off x="1964000" y="1462150"/>
            <a:ext cx="1360200" cy="10320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Query Angle Sensors</a:t>
            </a:r>
            <a:endParaRPr/>
          </a:p>
          <a:p>
            <a:pPr marL="0" lvl="0" indent="0" algn="l" rtl="0">
              <a:spcBef>
                <a:spcPts val="0"/>
              </a:spcBef>
              <a:spcAft>
                <a:spcPts val="0"/>
              </a:spcAft>
              <a:buNone/>
            </a:pPr>
            <a:r>
              <a:rPr lang="en" b="1">
                <a:solidFill>
                  <a:srgbClr val="980000"/>
                </a:solidFill>
              </a:rPr>
              <a:t>Δt = 5 ms</a:t>
            </a:r>
            <a:endParaRPr b="1">
              <a:solidFill>
                <a:srgbClr val="980000"/>
              </a:solidFill>
            </a:endParaRPr>
          </a:p>
        </p:txBody>
      </p:sp>
      <p:sp>
        <p:nvSpPr>
          <p:cNvPr id="628" name="Google Shape;628;p40"/>
          <p:cNvSpPr/>
          <p:nvPr/>
        </p:nvSpPr>
        <p:spPr>
          <a:xfrm>
            <a:off x="4721900" y="1465150"/>
            <a:ext cx="1650000" cy="10320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Read Data From Angle Sensors</a:t>
            </a:r>
            <a:endParaRPr/>
          </a:p>
          <a:p>
            <a:pPr marL="0" lvl="0" indent="0" algn="l" rtl="0">
              <a:spcBef>
                <a:spcPts val="0"/>
              </a:spcBef>
              <a:spcAft>
                <a:spcPts val="0"/>
              </a:spcAft>
              <a:buNone/>
            </a:pPr>
            <a:r>
              <a:rPr lang="en" b="1">
                <a:solidFill>
                  <a:srgbClr val="980000"/>
                </a:solidFill>
              </a:rPr>
              <a:t>Δt = 15 us</a:t>
            </a:r>
            <a:endParaRPr/>
          </a:p>
        </p:txBody>
      </p:sp>
      <p:sp>
        <p:nvSpPr>
          <p:cNvPr id="629" name="Google Shape;629;p40"/>
          <p:cNvSpPr/>
          <p:nvPr/>
        </p:nvSpPr>
        <p:spPr>
          <a:xfrm>
            <a:off x="7104700" y="3073080"/>
            <a:ext cx="1360200" cy="1032000"/>
          </a:xfrm>
          <a:prstGeom prst="roundRect">
            <a:avLst>
              <a:gd name="adj" fmla="val 16667"/>
            </a:avLst>
          </a:prstGeom>
          <a:solidFill>
            <a:srgbClr val="E6B8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Compute Command to Actuators</a:t>
            </a:r>
            <a:endParaRPr/>
          </a:p>
          <a:p>
            <a:pPr marL="0" lvl="0" indent="0" algn="l" rtl="0">
              <a:spcBef>
                <a:spcPts val="0"/>
              </a:spcBef>
              <a:spcAft>
                <a:spcPts val="0"/>
              </a:spcAft>
              <a:buNone/>
            </a:pPr>
            <a:r>
              <a:rPr lang="en" b="1">
                <a:solidFill>
                  <a:srgbClr val="980000"/>
                </a:solidFill>
              </a:rPr>
              <a:t>Δt = 5 ms</a:t>
            </a:r>
            <a:endParaRPr/>
          </a:p>
        </p:txBody>
      </p:sp>
      <p:sp>
        <p:nvSpPr>
          <p:cNvPr id="630" name="Google Shape;630;p40"/>
          <p:cNvSpPr/>
          <p:nvPr/>
        </p:nvSpPr>
        <p:spPr>
          <a:xfrm>
            <a:off x="5061100" y="3073105"/>
            <a:ext cx="1555200" cy="1032000"/>
          </a:xfrm>
          <a:prstGeom prst="roundRect">
            <a:avLst>
              <a:gd name="adj" fmla="val 16667"/>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Send Command to Stepper Driver</a:t>
            </a:r>
            <a:endParaRPr/>
          </a:p>
          <a:p>
            <a:pPr marL="0" lvl="0" indent="0" algn="l" rtl="0">
              <a:spcBef>
                <a:spcPts val="0"/>
              </a:spcBef>
              <a:spcAft>
                <a:spcPts val="0"/>
              </a:spcAft>
              <a:buNone/>
            </a:pPr>
            <a:r>
              <a:rPr lang="en" b="1">
                <a:solidFill>
                  <a:srgbClr val="980000"/>
                </a:solidFill>
              </a:rPr>
              <a:t>Δt = 3 us</a:t>
            </a:r>
            <a:endParaRPr b="1"/>
          </a:p>
        </p:txBody>
      </p:sp>
      <p:sp>
        <p:nvSpPr>
          <p:cNvPr id="631" name="Google Shape;631;p40"/>
          <p:cNvSpPr/>
          <p:nvPr/>
        </p:nvSpPr>
        <p:spPr>
          <a:xfrm>
            <a:off x="2918375" y="3073080"/>
            <a:ext cx="1555200" cy="10320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Stepper Driver Commands Motor</a:t>
            </a:r>
            <a:endParaRPr/>
          </a:p>
          <a:p>
            <a:pPr marL="0" lvl="0" indent="0" algn="l" rtl="0">
              <a:spcBef>
                <a:spcPts val="0"/>
              </a:spcBef>
              <a:spcAft>
                <a:spcPts val="0"/>
              </a:spcAft>
              <a:buNone/>
            </a:pPr>
            <a:r>
              <a:rPr lang="en" b="1">
                <a:solidFill>
                  <a:srgbClr val="980000"/>
                </a:solidFill>
              </a:rPr>
              <a:t>Δt = 50 us</a:t>
            </a:r>
            <a:endParaRPr b="1"/>
          </a:p>
        </p:txBody>
      </p:sp>
      <p:sp>
        <p:nvSpPr>
          <p:cNvPr id="632" name="Google Shape;632;p40"/>
          <p:cNvSpPr/>
          <p:nvPr/>
        </p:nvSpPr>
        <p:spPr>
          <a:xfrm>
            <a:off x="970625" y="3073105"/>
            <a:ext cx="1360200" cy="10320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Actuator Movement response</a:t>
            </a:r>
            <a:endParaRPr/>
          </a:p>
          <a:p>
            <a:pPr marL="0" lvl="0" indent="0" algn="l" rtl="0">
              <a:spcBef>
                <a:spcPts val="0"/>
              </a:spcBef>
              <a:spcAft>
                <a:spcPts val="0"/>
              </a:spcAft>
              <a:buNone/>
            </a:pPr>
            <a:r>
              <a:rPr lang="en" b="1">
                <a:solidFill>
                  <a:srgbClr val="980000"/>
                </a:solidFill>
              </a:rPr>
              <a:t>Δt = 30 ms</a:t>
            </a:r>
            <a:endParaRPr b="1"/>
          </a:p>
        </p:txBody>
      </p:sp>
      <p:cxnSp>
        <p:nvCxnSpPr>
          <p:cNvPr id="633" name="Google Shape;633;p40"/>
          <p:cNvCxnSpPr>
            <a:stCxn id="627" idx="3"/>
            <a:endCxn id="628" idx="1"/>
          </p:cNvCxnSpPr>
          <p:nvPr/>
        </p:nvCxnSpPr>
        <p:spPr>
          <a:xfrm>
            <a:off x="3324200" y="1978150"/>
            <a:ext cx="1397700" cy="3000"/>
          </a:xfrm>
          <a:prstGeom prst="straightConnector1">
            <a:avLst/>
          </a:prstGeom>
          <a:noFill/>
          <a:ln w="28575" cap="flat" cmpd="sng">
            <a:solidFill>
              <a:srgbClr val="980000"/>
            </a:solidFill>
            <a:prstDash val="solid"/>
            <a:round/>
            <a:headEnd type="none" w="med" len="med"/>
            <a:tailEnd type="triangle" w="med" len="med"/>
          </a:ln>
        </p:spPr>
      </p:cxnSp>
      <p:cxnSp>
        <p:nvCxnSpPr>
          <p:cNvPr id="634" name="Google Shape;634;p40"/>
          <p:cNvCxnSpPr>
            <a:stCxn id="629" idx="1"/>
            <a:endCxn id="630" idx="3"/>
          </p:cNvCxnSpPr>
          <p:nvPr/>
        </p:nvCxnSpPr>
        <p:spPr>
          <a:xfrm rot="10800000">
            <a:off x="6616300" y="3589080"/>
            <a:ext cx="488400" cy="0"/>
          </a:xfrm>
          <a:prstGeom prst="straightConnector1">
            <a:avLst/>
          </a:prstGeom>
          <a:noFill/>
          <a:ln w="28575" cap="flat" cmpd="sng">
            <a:solidFill>
              <a:srgbClr val="980000"/>
            </a:solidFill>
            <a:prstDash val="solid"/>
            <a:round/>
            <a:headEnd type="none" w="med" len="med"/>
            <a:tailEnd type="triangle" w="med" len="med"/>
          </a:ln>
        </p:spPr>
      </p:cxnSp>
      <p:cxnSp>
        <p:nvCxnSpPr>
          <p:cNvPr id="635" name="Google Shape;635;p40"/>
          <p:cNvCxnSpPr>
            <a:stCxn id="630" idx="1"/>
            <a:endCxn id="631" idx="3"/>
          </p:cNvCxnSpPr>
          <p:nvPr/>
        </p:nvCxnSpPr>
        <p:spPr>
          <a:xfrm rot="10800000">
            <a:off x="4473700" y="3589105"/>
            <a:ext cx="587400" cy="0"/>
          </a:xfrm>
          <a:prstGeom prst="straightConnector1">
            <a:avLst/>
          </a:prstGeom>
          <a:noFill/>
          <a:ln w="28575" cap="flat" cmpd="sng">
            <a:solidFill>
              <a:srgbClr val="980000"/>
            </a:solidFill>
            <a:prstDash val="solid"/>
            <a:round/>
            <a:headEnd type="none" w="med" len="med"/>
            <a:tailEnd type="triangle" w="med" len="med"/>
          </a:ln>
        </p:spPr>
      </p:cxnSp>
      <p:cxnSp>
        <p:nvCxnSpPr>
          <p:cNvPr id="636" name="Google Shape;636;p40"/>
          <p:cNvCxnSpPr>
            <a:stCxn id="631" idx="1"/>
            <a:endCxn id="632" idx="3"/>
          </p:cNvCxnSpPr>
          <p:nvPr/>
        </p:nvCxnSpPr>
        <p:spPr>
          <a:xfrm rot="10800000">
            <a:off x="2330975" y="3589080"/>
            <a:ext cx="587400" cy="0"/>
          </a:xfrm>
          <a:prstGeom prst="straightConnector1">
            <a:avLst/>
          </a:prstGeom>
          <a:noFill/>
          <a:ln w="28575" cap="flat" cmpd="sng">
            <a:solidFill>
              <a:srgbClr val="980000"/>
            </a:solidFill>
            <a:prstDash val="solid"/>
            <a:round/>
            <a:headEnd type="none" w="med" len="med"/>
            <a:tailEnd type="triangle" w="med" len="med"/>
          </a:ln>
        </p:spPr>
      </p:cxnSp>
      <p:cxnSp>
        <p:nvCxnSpPr>
          <p:cNvPr id="637" name="Google Shape;637;p40"/>
          <p:cNvCxnSpPr>
            <a:stCxn id="632" idx="1"/>
            <a:endCxn id="627" idx="1"/>
          </p:cNvCxnSpPr>
          <p:nvPr/>
        </p:nvCxnSpPr>
        <p:spPr>
          <a:xfrm rot="10800000" flipH="1">
            <a:off x="970625" y="1978105"/>
            <a:ext cx="993300" cy="1611000"/>
          </a:xfrm>
          <a:prstGeom prst="curvedConnector3">
            <a:avLst>
              <a:gd name="adj1" fmla="val -41093"/>
            </a:avLst>
          </a:prstGeom>
          <a:noFill/>
          <a:ln w="28575" cap="flat" cmpd="sng">
            <a:solidFill>
              <a:srgbClr val="980000"/>
            </a:solidFill>
            <a:prstDash val="solid"/>
            <a:round/>
            <a:headEnd type="none" w="med" len="med"/>
            <a:tailEnd type="triangle" w="med" len="med"/>
          </a:ln>
        </p:spPr>
      </p:cxnSp>
      <p:cxnSp>
        <p:nvCxnSpPr>
          <p:cNvPr id="638" name="Google Shape;638;p40"/>
          <p:cNvCxnSpPr>
            <a:stCxn id="628" idx="3"/>
            <a:endCxn id="629" idx="0"/>
          </p:cNvCxnSpPr>
          <p:nvPr/>
        </p:nvCxnSpPr>
        <p:spPr>
          <a:xfrm>
            <a:off x="6371900" y="1981150"/>
            <a:ext cx="1413000" cy="1092000"/>
          </a:xfrm>
          <a:prstGeom prst="bentConnector2">
            <a:avLst/>
          </a:prstGeom>
          <a:noFill/>
          <a:ln w="28575" cap="flat" cmpd="sng">
            <a:solidFill>
              <a:srgbClr val="980000"/>
            </a:solidFill>
            <a:prstDash val="solid"/>
            <a:round/>
            <a:headEnd type="none" w="med" len="med"/>
            <a:tailEnd type="triangle" w="med" len="med"/>
          </a:ln>
        </p:spPr>
      </p:cxnSp>
      <p:sp>
        <p:nvSpPr>
          <p:cNvPr id="639" name="Google Shape;639;p40"/>
          <p:cNvSpPr/>
          <p:nvPr/>
        </p:nvSpPr>
        <p:spPr>
          <a:xfrm>
            <a:off x="1657950" y="4802050"/>
            <a:ext cx="5831700" cy="28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None/>
            </a:pPr>
            <a:r>
              <a:rPr lang="en" sz="1000" i="1"/>
              <a:t>“The simulated gravity force must stay within 2 degrees of normal to the support surface at all times”</a:t>
            </a:r>
            <a:endParaRPr sz="1000" i="1"/>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41">
            <a:hlinkClick r:id="rId3" action="ppaction://hlinksldjump"/>
          </p:cNvPr>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Actuator Response Time: Software Flowchart</a:t>
            </a:r>
            <a:endParaRPr/>
          </a:p>
        </p:txBody>
      </p:sp>
      <p:sp>
        <p:nvSpPr>
          <p:cNvPr id="645" name="Google Shape;645;p4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29</a:t>
            </a:fld>
            <a:endParaRPr/>
          </a:p>
        </p:txBody>
      </p:sp>
      <p:sp>
        <p:nvSpPr>
          <p:cNvPr id="646" name="Google Shape;646;p41"/>
          <p:cNvSpPr/>
          <p:nvPr/>
        </p:nvSpPr>
        <p:spPr>
          <a:xfrm>
            <a:off x="1964000" y="1462150"/>
            <a:ext cx="1360200" cy="10320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Query Angle Sensors</a:t>
            </a:r>
            <a:endParaRPr/>
          </a:p>
          <a:p>
            <a:pPr marL="0" lvl="0" indent="0" algn="l" rtl="0">
              <a:spcBef>
                <a:spcPts val="0"/>
              </a:spcBef>
              <a:spcAft>
                <a:spcPts val="0"/>
              </a:spcAft>
              <a:buNone/>
            </a:pPr>
            <a:r>
              <a:rPr lang="en" b="1">
                <a:solidFill>
                  <a:srgbClr val="980000"/>
                </a:solidFill>
              </a:rPr>
              <a:t>Δt = 5 ms</a:t>
            </a:r>
            <a:endParaRPr b="1">
              <a:solidFill>
                <a:srgbClr val="980000"/>
              </a:solidFill>
            </a:endParaRPr>
          </a:p>
        </p:txBody>
      </p:sp>
      <p:sp>
        <p:nvSpPr>
          <p:cNvPr id="647" name="Google Shape;647;p41"/>
          <p:cNvSpPr/>
          <p:nvPr/>
        </p:nvSpPr>
        <p:spPr>
          <a:xfrm>
            <a:off x="4721900" y="1465150"/>
            <a:ext cx="1650000" cy="1032000"/>
          </a:xfrm>
          <a:prstGeom prst="roundRect">
            <a:avLst>
              <a:gd name="adj" fmla="val 16667"/>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B7B7B7"/>
                </a:solidFill>
              </a:rPr>
              <a:t>Read Data From Angle Sensors</a:t>
            </a:r>
            <a:endParaRPr>
              <a:solidFill>
                <a:srgbClr val="B7B7B7"/>
              </a:solidFill>
            </a:endParaRPr>
          </a:p>
          <a:p>
            <a:pPr marL="0" lvl="0" indent="0" algn="l" rtl="0">
              <a:spcBef>
                <a:spcPts val="0"/>
              </a:spcBef>
              <a:spcAft>
                <a:spcPts val="0"/>
              </a:spcAft>
              <a:buNone/>
            </a:pPr>
            <a:r>
              <a:rPr lang="en" b="1">
                <a:solidFill>
                  <a:srgbClr val="B7B7B7"/>
                </a:solidFill>
              </a:rPr>
              <a:t>Δt = 15 us</a:t>
            </a:r>
            <a:endParaRPr>
              <a:solidFill>
                <a:srgbClr val="B7B7B7"/>
              </a:solidFill>
            </a:endParaRPr>
          </a:p>
        </p:txBody>
      </p:sp>
      <p:sp>
        <p:nvSpPr>
          <p:cNvPr id="648" name="Google Shape;648;p41"/>
          <p:cNvSpPr/>
          <p:nvPr/>
        </p:nvSpPr>
        <p:spPr>
          <a:xfrm>
            <a:off x="7104700" y="3073080"/>
            <a:ext cx="1360200" cy="1032000"/>
          </a:xfrm>
          <a:prstGeom prst="roundRect">
            <a:avLst>
              <a:gd name="adj" fmla="val 16667"/>
            </a:avLst>
          </a:prstGeom>
          <a:solidFill>
            <a:srgbClr val="E6B8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Compute Command to Actuators</a:t>
            </a:r>
            <a:endParaRPr/>
          </a:p>
          <a:p>
            <a:pPr marL="0" lvl="0" indent="0" algn="l" rtl="0">
              <a:spcBef>
                <a:spcPts val="0"/>
              </a:spcBef>
              <a:spcAft>
                <a:spcPts val="0"/>
              </a:spcAft>
              <a:buNone/>
            </a:pPr>
            <a:r>
              <a:rPr lang="en" b="1">
                <a:solidFill>
                  <a:srgbClr val="980000"/>
                </a:solidFill>
              </a:rPr>
              <a:t>Δt = 5 ms</a:t>
            </a:r>
            <a:endParaRPr/>
          </a:p>
        </p:txBody>
      </p:sp>
      <p:sp>
        <p:nvSpPr>
          <p:cNvPr id="649" name="Google Shape;649;p41"/>
          <p:cNvSpPr/>
          <p:nvPr/>
        </p:nvSpPr>
        <p:spPr>
          <a:xfrm>
            <a:off x="5061100" y="3073105"/>
            <a:ext cx="1555200" cy="1032000"/>
          </a:xfrm>
          <a:prstGeom prst="roundRect">
            <a:avLst>
              <a:gd name="adj" fmla="val 16667"/>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B7B7B7"/>
                </a:solidFill>
              </a:rPr>
              <a:t>Send Command to Stepper Driver</a:t>
            </a:r>
            <a:endParaRPr>
              <a:solidFill>
                <a:srgbClr val="B7B7B7"/>
              </a:solidFill>
            </a:endParaRPr>
          </a:p>
          <a:p>
            <a:pPr marL="0" lvl="0" indent="0" algn="l" rtl="0">
              <a:spcBef>
                <a:spcPts val="0"/>
              </a:spcBef>
              <a:spcAft>
                <a:spcPts val="0"/>
              </a:spcAft>
              <a:buNone/>
            </a:pPr>
            <a:r>
              <a:rPr lang="en" b="1">
                <a:solidFill>
                  <a:srgbClr val="B7B7B7"/>
                </a:solidFill>
              </a:rPr>
              <a:t>Δt = 3 us</a:t>
            </a:r>
            <a:endParaRPr b="1">
              <a:solidFill>
                <a:srgbClr val="B7B7B7"/>
              </a:solidFill>
            </a:endParaRPr>
          </a:p>
        </p:txBody>
      </p:sp>
      <p:sp>
        <p:nvSpPr>
          <p:cNvPr id="650" name="Google Shape;650;p41"/>
          <p:cNvSpPr/>
          <p:nvPr/>
        </p:nvSpPr>
        <p:spPr>
          <a:xfrm>
            <a:off x="2918375" y="3073080"/>
            <a:ext cx="1555200" cy="1032000"/>
          </a:xfrm>
          <a:prstGeom prst="roundRect">
            <a:avLst>
              <a:gd name="adj" fmla="val 16667"/>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B7B7B7"/>
                </a:solidFill>
              </a:rPr>
              <a:t>Stepper Driver Commands Motor</a:t>
            </a:r>
            <a:endParaRPr>
              <a:solidFill>
                <a:srgbClr val="B7B7B7"/>
              </a:solidFill>
            </a:endParaRPr>
          </a:p>
          <a:p>
            <a:pPr marL="0" lvl="0" indent="0" algn="l" rtl="0">
              <a:spcBef>
                <a:spcPts val="0"/>
              </a:spcBef>
              <a:spcAft>
                <a:spcPts val="0"/>
              </a:spcAft>
              <a:buNone/>
            </a:pPr>
            <a:r>
              <a:rPr lang="en" b="1">
                <a:solidFill>
                  <a:srgbClr val="B7B7B7"/>
                </a:solidFill>
              </a:rPr>
              <a:t>Δt = 50 us</a:t>
            </a:r>
            <a:endParaRPr b="1">
              <a:solidFill>
                <a:srgbClr val="B7B7B7"/>
              </a:solidFill>
            </a:endParaRPr>
          </a:p>
        </p:txBody>
      </p:sp>
      <p:sp>
        <p:nvSpPr>
          <p:cNvPr id="651" name="Google Shape;651;p41"/>
          <p:cNvSpPr/>
          <p:nvPr/>
        </p:nvSpPr>
        <p:spPr>
          <a:xfrm>
            <a:off x="970625" y="3073105"/>
            <a:ext cx="1360200" cy="10320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Actuator Movement response</a:t>
            </a:r>
            <a:endParaRPr/>
          </a:p>
          <a:p>
            <a:pPr marL="0" lvl="0" indent="0" algn="l" rtl="0">
              <a:spcBef>
                <a:spcPts val="0"/>
              </a:spcBef>
              <a:spcAft>
                <a:spcPts val="0"/>
              </a:spcAft>
              <a:buNone/>
            </a:pPr>
            <a:r>
              <a:rPr lang="en" b="1">
                <a:solidFill>
                  <a:srgbClr val="980000"/>
                </a:solidFill>
              </a:rPr>
              <a:t>Δt = 30 ms</a:t>
            </a:r>
            <a:endParaRPr b="1"/>
          </a:p>
        </p:txBody>
      </p:sp>
      <p:cxnSp>
        <p:nvCxnSpPr>
          <p:cNvPr id="652" name="Google Shape;652;p41"/>
          <p:cNvCxnSpPr>
            <a:stCxn id="646" idx="3"/>
            <a:endCxn id="647" idx="1"/>
          </p:cNvCxnSpPr>
          <p:nvPr/>
        </p:nvCxnSpPr>
        <p:spPr>
          <a:xfrm>
            <a:off x="3324200" y="1978150"/>
            <a:ext cx="1397700" cy="3000"/>
          </a:xfrm>
          <a:prstGeom prst="straightConnector1">
            <a:avLst/>
          </a:prstGeom>
          <a:noFill/>
          <a:ln w="28575" cap="flat" cmpd="sng">
            <a:solidFill>
              <a:srgbClr val="980000"/>
            </a:solidFill>
            <a:prstDash val="solid"/>
            <a:round/>
            <a:headEnd type="none" w="med" len="med"/>
            <a:tailEnd type="triangle" w="med" len="med"/>
          </a:ln>
        </p:spPr>
      </p:cxnSp>
      <p:cxnSp>
        <p:nvCxnSpPr>
          <p:cNvPr id="653" name="Google Shape;653;p41"/>
          <p:cNvCxnSpPr>
            <a:stCxn id="648" idx="1"/>
            <a:endCxn id="649" idx="3"/>
          </p:cNvCxnSpPr>
          <p:nvPr/>
        </p:nvCxnSpPr>
        <p:spPr>
          <a:xfrm rot="10800000">
            <a:off x="6616300" y="3589080"/>
            <a:ext cx="488400" cy="0"/>
          </a:xfrm>
          <a:prstGeom prst="straightConnector1">
            <a:avLst/>
          </a:prstGeom>
          <a:noFill/>
          <a:ln w="28575" cap="flat" cmpd="sng">
            <a:solidFill>
              <a:srgbClr val="980000"/>
            </a:solidFill>
            <a:prstDash val="solid"/>
            <a:round/>
            <a:headEnd type="none" w="med" len="med"/>
            <a:tailEnd type="triangle" w="med" len="med"/>
          </a:ln>
        </p:spPr>
      </p:cxnSp>
      <p:cxnSp>
        <p:nvCxnSpPr>
          <p:cNvPr id="654" name="Google Shape;654;p41"/>
          <p:cNvCxnSpPr>
            <a:stCxn id="649" idx="1"/>
            <a:endCxn id="650" idx="3"/>
          </p:cNvCxnSpPr>
          <p:nvPr/>
        </p:nvCxnSpPr>
        <p:spPr>
          <a:xfrm rot="10800000">
            <a:off x="4473700" y="3589105"/>
            <a:ext cx="587400" cy="0"/>
          </a:xfrm>
          <a:prstGeom prst="straightConnector1">
            <a:avLst/>
          </a:prstGeom>
          <a:noFill/>
          <a:ln w="28575" cap="flat" cmpd="sng">
            <a:solidFill>
              <a:srgbClr val="980000"/>
            </a:solidFill>
            <a:prstDash val="solid"/>
            <a:round/>
            <a:headEnd type="none" w="med" len="med"/>
            <a:tailEnd type="triangle" w="med" len="med"/>
          </a:ln>
        </p:spPr>
      </p:cxnSp>
      <p:cxnSp>
        <p:nvCxnSpPr>
          <p:cNvPr id="655" name="Google Shape;655;p41"/>
          <p:cNvCxnSpPr>
            <a:stCxn id="650" idx="1"/>
            <a:endCxn id="651" idx="3"/>
          </p:cNvCxnSpPr>
          <p:nvPr/>
        </p:nvCxnSpPr>
        <p:spPr>
          <a:xfrm rot="10800000">
            <a:off x="2330975" y="3589080"/>
            <a:ext cx="587400" cy="0"/>
          </a:xfrm>
          <a:prstGeom prst="straightConnector1">
            <a:avLst/>
          </a:prstGeom>
          <a:noFill/>
          <a:ln w="28575" cap="flat" cmpd="sng">
            <a:solidFill>
              <a:srgbClr val="980000"/>
            </a:solidFill>
            <a:prstDash val="solid"/>
            <a:round/>
            <a:headEnd type="none" w="med" len="med"/>
            <a:tailEnd type="triangle" w="med" len="med"/>
          </a:ln>
        </p:spPr>
      </p:cxnSp>
      <p:cxnSp>
        <p:nvCxnSpPr>
          <p:cNvPr id="656" name="Google Shape;656;p41"/>
          <p:cNvCxnSpPr>
            <a:stCxn id="651" idx="1"/>
            <a:endCxn id="646" idx="1"/>
          </p:cNvCxnSpPr>
          <p:nvPr/>
        </p:nvCxnSpPr>
        <p:spPr>
          <a:xfrm rot="10800000" flipH="1">
            <a:off x="970625" y="1978105"/>
            <a:ext cx="993300" cy="1611000"/>
          </a:xfrm>
          <a:prstGeom prst="curvedConnector3">
            <a:avLst>
              <a:gd name="adj1" fmla="val -41093"/>
            </a:avLst>
          </a:prstGeom>
          <a:noFill/>
          <a:ln w="28575" cap="flat" cmpd="sng">
            <a:solidFill>
              <a:srgbClr val="980000"/>
            </a:solidFill>
            <a:prstDash val="solid"/>
            <a:round/>
            <a:headEnd type="none" w="med" len="med"/>
            <a:tailEnd type="triangle" w="med" len="med"/>
          </a:ln>
        </p:spPr>
      </p:cxnSp>
      <p:cxnSp>
        <p:nvCxnSpPr>
          <p:cNvPr id="657" name="Google Shape;657;p41"/>
          <p:cNvCxnSpPr>
            <a:stCxn id="647" idx="3"/>
            <a:endCxn id="648" idx="0"/>
          </p:cNvCxnSpPr>
          <p:nvPr/>
        </p:nvCxnSpPr>
        <p:spPr>
          <a:xfrm>
            <a:off x="6371900" y="1981150"/>
            <a:ext cx="1413000" cy="1092000"/>
          </a:xfrm>
          <a:prstGeom prst="bentConnector2">
            <a:avLst/>
          </a:prstGeom>
          <a:noFill/>
          <a:ln w="28575" cap="flat" cmpd="sng">
            <a:solidFill>
              <a:srgbClr val="980000"/>
            </a:solidFill>
            <a:prstDash val="solid"/>
            <a:round/>
            <a:headEnd type="none" w="med" len="med"/>
            <a:tailEnd type="triangle" w="med" len="med"/>
          </a:ln>
        </p:spPr>
      </p:cxnSp>
      <p:sp>
        <p:nvSpPr>
          <p:cNvPr id="658" name="Google Shape;658;p41"/>
          <p:cNvSpPr/>
          <p:nvPr/>
        </p:nvSpPr>
        <p:spPr>
          <a:xfrm>
            <a:off x="1657950" y="4802050"/>
            <a:ext cx="5831700" cy="28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None/>
            </a:pPr>
            <a:r>
              <a:rPr lang="en" sz="1000" i="1"/>
              <a:t>“The simulated gravity force must stay within 2 degrees of normal to the support surface at all times”</a:t>
            </a:r>
            <a:endParaRPr sz="1000" i="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5"/>
          <p:cNvSpPr txBox="1">
            <a:spLocks noGrp="1"/>
          </p:cNvSpPr>
          <p:nvPr>
            <p:ph type="title"/>
          </p:nvPr>
        </p:nvSpPr>
        <p:spPr>
          <a:xfrm>
            <a:off x="730000" y="1318650"/>
            <a:ext cx="3300900" cy="61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Agenda </a:t>
            </a:r>
            <a:endParaRPr sz="3000"/>
          </a:p>
        </p:txBody>
      </p:sp>
      <p:sp>
        <p:nvSpPr>
          <p:cNvPr id="121" name="Google Shape;121;p15"/>
          <p:cNvSpPr txBox="1">
            <a:spLocks noGrp="1"/>
          </p:cNvSpPr>
          <p:nvPr>
            <p:ph type="subTitle" idx="1"/>
          </p:nvPr>
        </p:nvSpPr>
        <p:spPr>
          <a:xfrm>
            <a:off x="730000" y="1937850"/>
            <a:ext cx="3613800" cy="2721600"/>
          </a:xfrm>
          <a:prstGeom prst="rect">
            <a:avLst/>
          </a:prstGeom>
        </p:spPr>
        <p:txBody>
          <a:bodyPr spcFirstLastPara="1" wrap="square" lIns="91425" tIns="91425" rIns="91425" bIns="91425" anchor="t" anchorCtr="0">
            <a:normAutofit/>
          </a:bodyPr>
          <a:lstStyle/>
          <a:p>
            <a:pPr marL="457200" lvl="0" indent="-330200" algn="l" rtl="0">
              <a:lnSpc>
                <a:spcPct val="115000"/>
              </a:lnSpc>
              <a:spcBef>
                <a:spcPts val="0"/>
              </a:spcBef>
              <a:spcAft>
                <a:spcPts val="0"/>
              </a:spcAft>
              <a:buSzPts val="1600"/>
              <a:buChar char="●"/>
            </a:pPr>
            <a:r>
              <a:rPr lang="en"/>
              <a:t>Project Overview</a:t>
            </a:r>
            <a:endParaRPr/>
          </a:p>
          <a:p>
            <a:pPr marL="457200" lvl="0" indent="-330200" algn="l" rtl="0">
              <a:lnSpc>
                <a:spcPct val="115000"/>
              </a:lnSpc>
              <a:spcBef>
                <a:spcPts val="0"/>
              </a:spcBef>
              <a:spcAft>
                <a:spcPts val="0"/>
              </a:spcAft>
              <a:buSzPts val="1600"/>
              <a:buChar char="●"/>
            </a:pPr>
            <a:r>
              <a:rPr lang="en"/>
              <a:t>Design Solution</a:t>
            </a:r>
            <a:endParaRPr/>
          </a:p>
          <a:p>
            <a:pPr marL="457200" lvl="0" indent="-330200" algn="l" rtl="0">
              <a:lnSpc>
                <a:spcPct val="115000"/>
              </a:lnSpc>
              <a:spcBef>
                <a:spcPts val="0"/>
              </a:spcBef>
              <a:spcAft>
                <a:spcPts val="0"/>
              </a:spcAft>
              <a:buSzPts val="1600"/>
              <a:buChar char="●"/>
            </a:pPr>
            <a:r>
              <a:rPr lang="en"/>
              <a:t>Design Requirement Satisfaction</a:t>
            </a:r>
            <a:endParaRPr/>
          </a:p>
          <a:p>
            <a:pPr marL="914400" lvl="1" indent="-330200" algn="l" rtl="0">
              <a:lnSpc>
                <a:spcPct val="115000"/>
              </a:lnSpc>
              <a:spcBef>
                <a:spcPts val="0"/>
              </a:spcBef>
              <a:spcAft>
                <a:spcPts val="0"/>
              </a:spcAft>
              <a:buSzPts val="1600"/>
              <a:buChar char="○"/>
            </a:pPr>
            <a:r>
              <a:rPr lang="en"/>
              <a:t>Actuator Response Time</a:t>
            </a:r>
            <a:endParaRPr/>
          </a:p>
          <a:p>
            <a:pPr marL="914400" lvl="1" indent="-330200" algn="l" rtl="0">
              <a:lnSpc>
                <a:spcPct val="115000"/>
              </a:lnSpc>
              <a:spcBef>
                <a:spcPts val="0"/>
              </a:spcBef>
              <a:spcAft>
                <a:spcPts val="0"/>
              </a:spcAft>
              <a:buSzPts val="1600"/>
              <a:buChar char="○"/>
            </a:pPr>
            <a:r>
              <a:rPr lang="en"/>
              <a:t>Motor Capabilities</a:t>
            </a:r>
            <a:endParaRPr/>
          </a:p>
          <a:p>
            <a:pPr marL="457200" lvl="0" indent="-330200" algn="l" rtl="0">
              <a:lnSpc>
                <a:spcPct val="115000"/>
              </a:lnSpc>
              <a:spcBef>
                <a:spcPts val="0"/>
              </a:spcBef>
              <a:spcAft>
                <a:spcPts val="0"/>
              </a:spcAft>
              <a:buSzPts val="1600"/>
              <a:buChar char="●"/>
            </a:pPr>
            <a:r>
              <a:rPr lang="en"/>
              <a:t>Project Risks</a:t>
            </a:r>
            <a:endParaRPr/>
          </a:p>
          <a:p>
            <a:pPr marL="457200" lvl="0" indent="-330200" algn="l" rtl="0">
              <a:lnSpc>
                <a:spcPct val="115000"/>
              </a:lnSpc>
              <a:spcBef>
                <a:spcPts val="0"/>
              </a:spcBef>
              <a:spcAft>
                <a:spcPts val="0"/>
              </a:spcAft>
              <a:buSzPts val="1600"/>
              <a:buChar char="●"/>
            </a:pPr>
            <a:r>
              <a:rPr lang="en"/>
              <a:t>Verification &amp; Validation</a:t>
            </a:r>
            <a:endParaRPr/>
          </a:p>
          <a:p>
            <a:pPr marL="457200" lvl="0" indent="-330200" algn="l" rtl="0">
              <a:lnSpc>
                <a:spcPct val="115000"/>
              </a:lnSpc>
              <a:spcBef>
                <a:spcPts val="0"/>
              </a:spcBef>
              <a:spcAft>
                <a:spcPts val="0"/>
              </a:spcAft>
              <a:buSzPts val="1600"/>
              <a:buChar char="●"/>
            </a:pPr>
            <a:r>
              <a:rPr lang="en"/>
              <a:t>Project Planning  </a:t>
            </a:r>
            <a:endParaRPr/>
          </a:p>
        </p:txBody>
      </p:sp>
      <p:pic>
        <p:nvPicPr>
          <p:cNvPr id="122" name="Google Shape;122;p15"/>
          <p:cNvPicPr preferRelativeResize="0"/>
          <p:nvPr/>
        </p:nvPicPr>
        <p:blipFill>
          <a:blip r:embed="rId3">
            <a:alphaModFix/>
          </a:blip>
          <a:stretch>
            <a:fillRect/>
          </a:stretch>
        </p:blipFill>
        <p:spPr>
          <a:xfrm>
            <a:off x="4992623" y="731750"/>
            <a:ext cx="3946300" cy="3680000"/>
          </a:xfrm>
          <a:prstGeom prst="rect">
            <a:avLst/>
          </a:prstGeom>
          <a:noFill/>
          <a:ln>
            <a:noFill/>
          </a:ln>
        </p:spPr>
      </p:pic>
      <p:sp>
        <p:nvSpPr>
          <p:cNvPr id="123" name="Google Shape;123;p1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42">
            <a:hlinkClick r:id="rId3" action="ppaction://hlinksldjump"/>
          </p:cNvPr>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Actuator Response Time: Delays and Errors</a:t>
            </a:r>
            <a:endParaRPr/>
          </a:p>
        </p:txBody>
      </p:sp>
      <p:sp>
        <p:nvSpPr>
          <p:cNvPr id="664" name="Google Shape;664;p4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30</a:t>
            </a:fld>
            <a:endParaRPr/>
          </a:p>
        </p:txBody>
      </p:sp>
      <p:graphicFrame>
        <p:nvGraphicFramePr>
          <p:cNvPr id="665" name="Google Shape;665;p42"/>
          <p:cNvGraphicFramePr/>
          <p:nvPr/>
        </p:nvGraphicFramePr>
        <p:xfrm>
          <a:off x="670400" y="1569980"/>
          <a:ext cx="7806800" cy="2948361"/>
        </p:xfrm>
        <a:graphic>
          <a:graphicData uri="http://schemas.openxmlformats.org/drawingml/2006/table">
            <a:tbl>
              <a:tblPr>
                <a:noFill/>
                <a:tableStyleId>{B79318FC-2241-4081-8B0D-53B08EFF9403}</a:tableStyleId>
              </a:tblPr>
              <a:tblGrid>
                <a:gridCol w="2810200">
                  <a:extLst>
                    <a:ext uri="{9D8B030D-6E8A-4147-A177-3AD203B41FA5}">
                      <a16:colId xmlns:a16="http://schemas.microsoft.com/office/drawing/2014/main" val="20000"/>
                    </a:ext>
                  </a:extLst>
                </a:gridCol>
                <a:gridCol w="2195875">
                  <a:extLst>
                    <a:ext uri="{9D8B030D-6E8A-4147-A177-3AD203B41FA5}">
                      <a16:colId xmlns:a16="http://schemas.microsoft.com/office/drawing/2014/main" val="20001"/>
                    </a:ext>
                  </a:extLst>
                </a:gridCol>
                <a:gridCol w="745400">
                  <a:extLst>
                    <a:ext uri="{9D8B030D-6E8A-4147-A177-3AD203B41FA5}">
                      <a16:colId xmlns:a16="http://schemas.microsoft.com/office/drawing/2014/main" val="20002"/>
                    </a:ext>
                  </a:extLst>
                </a:gridCol>
                <a:gridCol w="2055325">
                  <a:extLst>
                    <a:ext uri="{9D8B030D-6E8A-4147-A177-3AD203B41FA5}">
                      <a16:colId xmlns:a16="http://schemas.microsoft.com/office/drawing/2014/main" val="20003"/>
                    </a:ext>
                  </a:extLst>
                </a:gridCol>
              </a:tblGrid>
              <a:tr h="541975">
                <a:tc>
                  <a:txBody>
                    <a:bodyPr/>
                    <a:lstStyle/>
                    <a:p>
                      <a:pPr marL="0" lvl="0" indent="0" algn="l" rtl="0">
                        <a:spcBef>
                          <a:spcPts val="0"/>
                        </a:spcBef>
                        <a:spcAft>
                          <a:spcPts val="0"/>
                        </a:spcAft>
                        <a:buNone/>
                      </a:pPr>
                      <a:r>
                        <a:rPr lang="en" b="1">
                          <a:latin typeface="Lato"/>
                          <a:ea typeface="Lato"/>
                          <a:cs typeface="Lato"/>
                          <a:sym typeface="Lato"/>
                        </a:rPr>
                        <a:t>Device</a:t>
                      </a:r>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b="1">
                          <a:latin typeface="Lato"/>
                          <a:ea typeface="Lato"/>
                          <a:cs typeface="Lato"/>
                          <a:sym typeface="Lato"/>
                        </a:rPr>
                        <a:t>Time Budget</a:t>
                      </a:r>
                      <a:endParaRPr b="1"/>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9E9E9E"/>
                      </a:solidFill>
                      <a:prstDash val="dot"/>
                      <a:round/>
                      <a:headEnd type="none" w="sm" len="sm"/>
                      <a:tailEnd type="none" w="sm" len="sm"/>
                    </a:lnB>
                  </a:tcPr>
                </a:tc>
                <a:tc>
                  <a:txBody>
                    <a:bodyPr/>
                    <a:lstStyle/>
                    <a:p>
                      <a:pPr marL="0" lvl="0" indent="0" algn="l" rtl="0">
                        <a:spcBef>
                          <a:spcPts val="0"/>
                        </a:spcBef>
                        <a:spcAft>
                          <a:spcPts val="0"/>
                        </a:spcAft>
                        <a:buNone/>
                      </a:pPr>
                      <a:endParaRPr b="1">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b="1">
                          <a:latin typeface="Lato"/>
                          <a:ea typeface="Lato"/>
                          <a:cs typeface="Lato"/>
                          <a:sym typeface="Lato"/>
                        </a:rPr>
                        <a:t>Error Budget</a:t>
                      </a:r>
                      <a:endParaRPr b="1">
                        <a:latin typeface="Lato"/>
                        <a:ea typeface="Lato"/>
                        <a:cs typeface="Lato"/>
                        <a:sym typeface="Lato"/>
                      </a:endParaRPr>
                    </a:p>
                    <a:p>
                      <a:pPr marL="0" lvl="0" indent="0" algn="l" rtl="0">
                        <a:spcBef>
                          <a:spcPts val="0"/>
                        </a:spcBef>
                        <a:spcAft>
                          <a:spcPts val="0"/>
                        </a:spcAft>
                        <a:buNone/>
                      </a:pPr>
                      <a:endParaRPr b="1"/>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9E9E9E"/>
                      </a:solidFill>
                      <a:prstDash val="dot"/>
                      <a:round/>
                      <a:headEnd type="none" w="sm" len="sm"/>
                      <a:tailEnd type="none" w="sm" len="sm"/>
                    </a:lnB>
                  </a:tcPr>
                </a:tc>
                <a:extLst>
                  <a:ext uri="{0D108BD9-81ED-4DB2-BD59-A6C34878D82A}">
                    <a16:rowId xmlns:a16="http://schemas.microsoft.com/office/drawing/2014/main" val="10000"/>
                  </a:ext>
                </a:extLst>
              </a:tr>
              <a:tr h="337000">
                <a:tc>
                  <a:txBody>
                    <a:bodyPr/>
                    <a:lstStyle/>
                    <a:p>
                      <a:pPr marL="0" lvl="0" indent="0" algn="l" rtl="0">
                        <a:lnSpc>
                          <a:spcPct val="200000"/>
                        </a:lnSpc>
                        <a:spcBef>
                          <a:spcPts val="0"/>
                        </a:spcBef>
                        <a:spcAft>
                          <a:spcPts val="0"/>
                        </a:spcAft>
                        <a:buNone/>
                      </a:pPr>
                      <a:r>
                        <a:rPr lang="en" sz="1200">
                          <a:latin typeface="Lato"/>
                          <a:ea typeface="Lato"/>
                          <a:cs typeface="Lato"/>
                          <a:sym typeface="Lato"/>
                        </a:rPr>
                        <a:t>Arduino Portenta H7</a:t>
                      </a:r>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a:t>5 ms</a:t>
                      </a:r>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a:t>0°</a:t>
                      </a:r>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tcPr>
                </a:tc>
                <a:extLst>
                  <a:ext uri="{0D108BD9-81ED-4DB2-BD59-A6C34878D82A}">
                    <a16:rowId xmlns:a16="http://schemas.microsoft.com/office/drawing/2014/main" val="10001"/>
                  </a:ext>
                </a:extLst>
              </a:tr>
              <a:tr h="361725">
                <a:tc>
                  <a:txBody>
                    <a:bodyPr/>
                    <a:lstStyle/>
                    <a:p>
                      <a:pPr marL="0" lvl="0" indent="0" algn="l" rtl="0">
                        <a:lnSpc>
                          <a:spcPct val="200000"/>
                        </a:lnSpc>
                        <a:spcBef>
                          <a:spcPts val="0"/>
                        </a:spcBef>
                        <a:spcAft>
                          <a:spcPts val="0"/>
                        </a:spcAft>
                        <a:buNone/>
                      </a:pPr>
                      <a:r>
                        <a:rPr lang="en" sz="1200">
                          <a:latin typeface="Lato"/>
                          <a:ea typeface="Lato"/>
                          <a:cs typeface="Lato"/>
                          <a:sym typeface="Lato"/>
                        </a:rPr>
                        <a:t>Drylin ZLN-40 linear actuator</a:t>
                      </a:r>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a:t>30 ms</a:t>
                      </a:r>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a:t>0.1004°</a:t>
                      </a:r>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tcPr>
                </a:tc>
                <a:extLst>
                  <a:ext uri="{0D108BD9-81ED-4DB2-BD59-A6C34878D82A}">
                    <a16:rowId xmlns:a16="http://schemas.microsoft.com/office/drawing/2014/main" val="10002"/>
                  </a:ext>
                </a:extLst>
              </a:tr>
              <a:tr h="443150">
                <a:tc>
                  <a:txBody>
                    <a:bodyPr/>
                    <a:lstStyle/>
                    <a:p>
                      <a:pPr marL="0" lvl="0" indent="0" algn="l" rtl="0">
                        <a:lnSpc>
                          <a:spcPct val="200000"/>
                        </a:lnSpc>
                        <a:spcBef>
                          <a:spcPts val="0"/>
                        </a:spcBef>
                        <a:spcAft>
                          <a:spcPts val="0"/>
                        </a:spcAft>
                        <a:buNone/>
                      </a:pPr>
                      <a:r>
                        <a:rPr lang="en" sz="1200">
                          <a:latin typeface="Lato"/>
                          <a:ea typeface="Lato"/>
                          <a:cs typeface="Lato"/>
                          <a:sym typeface="Lato"/>
                        </a:rPr>
                        <a:t>Bendlabs 1-Axis Evaluation Kit</a:t>
                      </a:r>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a:t>5 ms </a:t>
                      </a:r>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a:t>0.18°</a:t>
                      </a:r>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9E9E9E"/>
                      </a:solidFill>
                      <a:prstDash val="dot"/>
                      <a:round/>
                      <a:headEnd type="none" w="sm" len="sm"/>
                      <a:tailEnd type="none" w="sm" len="sm"/>
                    </a:lnT>
                    <a:lnB w="9525" cap="flat" cmpd="sng">
                      <a:solidFill>
                        <a:srgbClr val="9E9E9E"/>
                      </a:solidFill>
                      <a:prstDash val="dot"/>
                      <a:round/>
                      <a:headEnd type="none" w="sm" len="sm"/>
                      <a:tailEnd type="none" w="sm" len="sm"/>
                    </a:lnB>
                  </a:tcPr>
                </a:tc>
                <a:extLst>
                  <a:ext uri="{0D108BD9-81ED-4DB2-BD59-A6C34878D82A}">
                    <a16:rowId xmlns:a16="http://schemas.microsoft.com/office/drawing/2014/main" val="10003"/>
                  </a:ext>
                </a:extLst>
              </a:tr>
              <a:tr h="432300">
                <a:tc>
                  <a:txBody>
                    <a:bodyPr/>
                    <a:lstStyle/>
                    <a:p>
                      <a:pPr marL="0" lvl="0" indent="0" algn="r" rtl="0">
                        <a:spcBef>
                          <a:spcPts val="0"/>
                        </a:spcBef>
                        <a:spcAft>
                          <a:spcPts val="0"/>
                        </a:spcAft>
                        <a:buNone/>
                      </a:pPr>
                      <a:r>
                        <a:rPr lang="en" b="1">
                          <a:latin typeface="Lato"/>
                          <a:ea typeface="Lato"/>
                          <a:cs typeface="Lato"/>
                          <a:sym typeface="Lato"/>
                        </a:rPr>
                        <a:t>Total</a:t>
                      </a:r>
                      <a:endParaRPr b="1">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a:t>40 ms</a:t>
                      </a:r>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9E9E9E"/>
                      </a:solidFill>
                      <a:prstDash val="dot"/>
                      <a:round/>
                      <a:headEnd type="none" w="sm" len="sm"/>
                      <a:tailEnd type="none" w="sm" len="sm"/>
                    </a:lnT>
                    <a:lnB w="19050" cap="flat" cmpd="sng">
                      <a:solidFill>
                        <a:srgbClr val="9E9E9E"/>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a:t>0.2804°</a:t>
                      </a:r>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9E9E9E"/>
                      </a:solidFill>
                      <a:prstDash val="dot"/>
                      <a:round/>
                      <a:headEnd type="none" w="sm" len="sm"/>
                      <a:tailEnd type="none" w="sm" len="sm"/>
                    </a:lnT>
                    <a:lnB w="19050"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4"/>
                  </a:ext>
                </a:extLst>
              </a:tr>
              <a:tr h="432300">
                <a:tc>
                  <a:txBody>
                    <a:bodyPr/>
                    <a:lstStyle/>
                    <a:p>
                      <a:pPr marL="0" lvl="0" indent="0" algn="r" rtl="0">
                        <a:spcBef>
                          <a:spcPts val="0"/>
                        </a:spcBef>
                        <a:spcAft>
                          <a:spcPts val="0"/>
                        </a:spcAft>
                        <a:buNone/>
                      </a:pPr>
                      <a:r>
                        <a:rPr lang="en" b="1">
                          <a:latin typeface="Lato"/>
                          <a:ea typeface="Lato"/>
                          <a:cs typeface="Lato"/>
                          <a:sym typeface="Lato"/>
                        </a:rPr>
                        <a:t>Required</a:t>
                      </a:r>
                      <a:endParaRPr b="1">
                        <a:latin typeface="Lato"/>
                        <a:ea typeface="Lato"/>
                        <a:cs typeface="Lato"/>
                        <a:sym typeface="Lat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chemeClr val="lt1"/>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
                        <a:t>84.03 ms</a:t>
                      </a:r>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rgbClr val="9E9E9E"/>
                      </a:solidFill>
                      <a:prstDash val="solid"/>
                      <a:round/>
                      <a:headEnd type="none" w="sm" len="sm"/>
                      <a:tailEnd type="none" w="sm" len="sm"/>
                    </a:lnT>
                    <a:lnB w="9525" cap="flat" cmpd="sng">
                      <a:solidFill>
                        <a:srgbClr val="FFFFFF"/>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chemeClr val="lt1"/>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rgbClr val="9E9E9E"/>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666" name="Google Shape;666;p42"/>
          <p:cNvSpPr/>
          <p:nvPr/>
        </p:nvSpPr>
        <p:spPr>
          <a:xfrm>
            <a:off x="1657950" y="4802050"/>
            <a:ext cx="5831700" cy="28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None/>
            </a:pPr>
            <a:r>
              <a:rPr lang="en" sz="1000" i="1"/>
              <a:t>“The simulated gravity force must stay within 2 degrees of normal to the support surface at all times”</a:t>
            </a:r>
            <a:endParaRPr sz="1000" i="1"/>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43">
            <a:hlinkClick r:id="rId3" action="ppaction://hlinksldjump"/>
          </p:cNvPr>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Actuator Response Time: Test Scenario</a:t>
            </a:r>
            <a:endParaRPr/>
          </a:p>
          <a:p>
            <a:pPr marL="0" lvl="0" indent="0" algn="l" rtl="0">
              <a:spcBef>
                <a:spcPts val="0"/>
              </a:spcBef>
              <a:spcAft>
                <a:spcPts val="0"/>
              </a:spcAft>
              <a:buNone/>
            </a:pPr>
            <a:endParaRPr/>
          </a:p>
        </p:txBody>
      </p:sp>
      <p:sp>
        <p:nvSpPr>
          <p:cNvPr id="672" name="Google Shape;672;p4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31</a:t>
            </a:fld>
            <a:endParaRPr/>
          </a:p>
        </p:txBody>
      </p:sp>
      <p:pic>
        <p:nvPicPr>
          <p:cNvPr id="673" name="Google Shape;673;p4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363575" y="1373282"/>
            <a:ext cx="2098301" cy="1981055"/>
          </a:xfrm>
          <a:prstGeom prst="rect">
            <a:avLst/>
          </a:prstGeom>
          <a:noFill/>
          <a:ln>
            <a:noFill/>
          </a:ln>
        </p:spPr>
      </p:pic>
      <p:cxnSp>
        <p:nvCxnSpPr>
          <p:cNvPr id="674" name="Google Shape;674;p43"/>
          <p:cNvCxnSpPr/>
          <p:nvPr/>
        </p:nvCxnSpPr>
        <p:spPr>
          <a:xfrm rot="10800000">
            <a:off x="1476159" y="1886881"/>
            <a:ext cx="944400" cy="1496100"/>
          </a:xfrm>
          <a:prstGeom prst="straightConnector1">
            <a:avLst/>
          </a:prstGeom>
          <a:noFill/>
          <a:ln w="19050" cap="flat" cmpd="sng">
            <a:solidFill>
              <a:schemeClr val="dk2"/>
            </a:solidFill>
            <a:prstDash val="dash"/>
            <a:round/>
            <a:headEnd type="none" w="med" len="med"/>
            <a:tailEnd type="none" w="med" len="med"/>
          </a:ln>
        </p:spPr>
      </p:cxnSp>
      <p:cxnSp>
        <p:nvCxnSpPr>
          <p:cNvPr id="675" name="Google Shape;675;p43"/>
          <p:cNvCxnSpPr/>
          <p:nvPr/>
        </p:nvCxnSpPr>
        <p:spPr>
          <a:xfrm rot="10800000" flipH="1">
            <a:off x="2551276" y="1899781"/>
            <a:ext cx="821100" cy="1483200"/>
          </a:xfrm>
          <a:prstGeom prst="straightConnector1">
            <a:avLst/>
          </a:prstGeom>
          <a:noFill/>
          <a:ln w="19050" cap="flat" cmpd="sng">
            <a:solidFill>
              <a:schemeClr val="dk2"/>
            </a:solidFill>
            <a:prstDash val="dash"/>
            <a:round/>
            <a:headEnd type="none" w="med" len="med"/>
            <a:tailEnd type="none" w="med" len="med"/>
          </a:ln>
        </p:spPr>
      </p:cxnSp>
      <p:pic>
        <p:nvPicPr>
          <p:cNvPr id="676" name="Google Shape;676;p43"/>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rot="5400000">
            <a:off x="2328496" y="3269051"/>
            <a:ext cx="314845" cy="336434"/>
          </a:xfrm>
          <a:prstGeom prst="rect">
            <a:avLst/>
          </a:prstGeom>
          <a:noFill/>
          <a:ln>
            <a:noFill/>
          </a:ln>
        </p:spPr>
      </p:pic>
      <p:sp>
        <p:nvSpPr>
          <p:cNvPr id="677" name="Google Shape;677;p43"/>
          <p:cNvSpPr/>
          <p:nvPr/>
        </p:nvSpPr>
        <p:spPr>
          <a:xfrm rot="5400000">
            <a:off x="2199530" y="839338"/>
            <a:ext cx="426300" cy="1810500"/>
          </a:xfrm>
          <a:prstGeom prst="curvedRightArrow">
            <a:avLst>
              <a:gd name="adj1" fmla="val 25000"/>
              <a:gd name="adj2" fmla="val 50000"/>
              <a:gd name="adj3" fmla="val 25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8" name="Google Shape;678;p43"/>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4425200" y="1260325"/>
            <a:ext cx="4111100" cy="3083325"/>
          </a:xfrm>
          <a:prstGeom prst="rect">
            <a:avLst/>
          </a:prstGeom>
          <a:noFill/>
          <a:ln>
            <a:noFill/>
          </a:ln>
        </p:spPr>
      </p:pic>
      <p:sp>
        <p:nvSpPr>
          <p:cNvPr id="679" name="Google Shape;679;p43"/>
          <p:cNvSpPr txBox="1"/>
          <p:nvPr/>
        </p:nvSpPr>
        <p:spPr>
          <a:xfrm>
            <a:off x="448400" y="3516425"/>
            <a:ext cx="3976800" cy="84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1200"/>
              </a:spcAft>
              <a:buNone/>
            </a:pPr>
            <a:r>
              <a:rPr lang="en" sz="1300">
                <a:latin typeface="Lato"/>
                <a:ea typeface="Lato"/>
                <a:cs typeface="Lato"/>
                <a:sym typeface="Lato"/>
              </a:rPr>
              <a:t>Postural Sway of the Human Subject is modeled by </a:t>
            </a:r>
            <a:r>
              <a:rPr lang="en" sz="1300" b="1">
                <a:latin typeface="Lato"/>
                <a:ea typeface="Lato"/>
                <a:cs typeface="Lato"/>
                <a:sym typeface="Lato"/>
              </a:rPr>
              <a:t>0.5 hz sine wave with a maximum lean angle of 7.6°,</a:t>
            </a:r>
            <a:r>
              <a:rPr lang="en" sz="1300">
                <a:latin typeface="Lato"/>
                <a:ea typeface="Lato"/>
                <a:cs typeface="Lato"/>
                <a:sym typeface="Lato"/>
              </a:rPr>
              <a:t>  per Dr. Temple’s research. </a:t>
            </a:r>
            <a:endParaRPr/>
          </a:p>
        </p:txBody>
      </p:sp>
      <p:sp>
        <p:nvSpPr>
          <p:cNvPr id="680" name="Google Shape;680;p43"/>
          <p:cNvSpPr/>
          <p:nvPr/>
        </p:nvSpPr>
        <p:spPr>
          <a:xfrm>
            <a:off x="1657950" y="4802050"/>
            <a:ext cx="5831700" cy="28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None/>
            </a:pPr>
            <a:r>
              <a:rPr lang="en" sz="1000" i="1"/>
              <a:t>“The simulated gravity force must stay within 2 degrees of normal to the support surface at all times”</a:t>
            </a:r>
            <a:endParaRPr sz="1000" i="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pic>
        <p:nvPicPr>
          <p:cNvPr id="685" name="Google Shape;685;p4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62450" y="1028000"/>
            <a:ext cx="7133775" cy="3804674"/>
          </a:xfrm>
          <a:prstGeom prst="rect">
            <a:avLst/>
          </a:prstGeom>
          <a:noFill/>
          <a:ln>
            <a:noFill/>
          </a:ln>
        </p:spPr>
      </p:pic>
      <p:sp>
        <p:nvSpPr>
          <p:cNvPr id="686" name="Google Shape;686;p4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Actuator Response Time: Verification and Analysis</a:t>
            </a:r>
            <a:endParaRPr/>
          </a:p>
          <a:p>
            <a:pPr marL="0" lvl="0" indent="0" algn="l" rtl="0">
              <a:spcBef>
                <a:spcPts val="0"/>
              </a:spcBef>
              <a:spcAft>
                <a:spcPts val="0"/>
              </a:spcAft>
              <a:buNone/>
            </a:pPr>
            <a:endParaRPr/>
          </a:p>
        </p:txBody>
      </p:sp>
      <p:grpSp>
        <p:nvGrpSpPr>
          <p:cNvPr id="687" name="Google Shape;687;p44"/>
          <p:cNvGrpSpPr/>
          <p:nvPr/>
        </p:nvGrpSpPr>
        <p:grpSpPr>
          <a:xfrm>
            <a:off x="556388" y="1777567"/>
            <a:ext cx="1581025" cy="1222197"/>
            <a:chOff x="5789167" y="3196088"/>
            <a:chExt cx="2469580" cy="1947415"/>
          </a:xfrm>
        </p:grpSpPr>
        <p:sp>
          <p:nvSpPr>
            <p:cNvPr id="688" name="Google Shape;688;p44"/>
            <p:cNvSpPr/>
            <p:nvPr/>
          </p:nvSpPr>
          <p:spPr>
            <a:xfrm rot="1420326">
              <a:off x="7302358" y="3653941"/>
              <a:ext cx="414693" cy="202717"/>
            </a:xfrm>
            <a:prstGeom prst="rightArrow">
              <a:avLst>
                <a:gd name="adj1" fmla="val 50000"/>
                <a:gd name="adj2" fmla="val 50000"/>
              </a:avLst>
            </a:pr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4"/>
            <p:cNvSpPr/>
            <p:nvPr/>
          </p:nvSpPr>
          <p:spPr>
            <a:xfrm rot="-1420326" flipH="1">
              <a:off x="6339933" y="3653941"/>
              <a:ext cx="414693" cy="202717"/>
            </a:xfrm>
            <a:prstGeom prst="rightArrow">
              <a:avLst>
                <a:gd name="adj1" fmla="val 50000"/>
                <a:gd name="adj2" fmla="val 50000"/>
              </a:avLst>
            </a:pr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0" name="Google Shape;690;p4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817063" y="3196087"/>
              <a:ext cx="422850" cy="1892075"/>
            </a:xfrm>
            <a:prstGeom prst="rect">
              <a:avLst/>
            </a:prstGeom>
            <a:noFill/>
            <a:ln>
              <a:noFill/>
            </a:ln>
          </p:spPr>
        </p:pic>
        <p:pic>
          <p:nvPicPr>
            <p:cNvPr id="691" name="Google Shape;691;p44"/>
            <p:cNvPicPr preferRelativeResize="0"/>
            <p:nvPr/>
          </p:nvPicPr>
          <p:blipFill>
            <a:blip r:embed="rId4" cstate="screen">
              <a:alphaModFix amt="50000"/>
              <a:extLst>
                <a:ext uri="{28A0092B-C50C-407E-A947-70E740481C1C}">
                  <a14:useLocalDpi xmlns:a14="http://schemas.microsoft.com/office/drawing/2010/main"/>
                </a:ext>
              </a:extLst>
            </a:blip>
            <a:stretch>
              <a:fillRect/>
            </a:stretch>
          </p:blipFill>
          <p:spPr>
            <a:xfrm rot="2280015">
              <a:off x="7298275" y="3321812"/>
              <a:ext cx="422850" cy="1892075"/>
            </a:xfrm>
            <a:prstGeom prst="rect">
              <a:avLst/>
            </a:prstGeom>
            <a:noFill/>
            <a:ln>
              <a:noFill/>
            </a:ln>
          </p:spPr>
        </p:pic>
        <p:pic>
          <p:nvPicPr>
            <p:cNvPr id="692" name="Google Shape;692;p44"/>
            <p:cNvPicPr preferRelativeResize="0"/>
            <p:nvPr/>
          </p:nvPicPr>
          <p:blipFill>
            <a:blip r:embed="rId4" cstate="screen">
              <a:alphaModFix amt="50000"/>
              <a:extLst>
                <a:ext uri="{28A0092B-C50C-407E-A947-70E740481C1C}">
                  <a14:useLocalDpi xmlns:a14="http://schemas.microsoft.com/office/drawing/2010/main"/>
                </a:ext>
              </a:extLst>
            </a:blip>
            <a:stretch>
              <a:fillRect/>
            </a:stretch>
          </p:blipFill>
          <p:spPr>
            <a:xfrm rot="-2331106">
              <a:off x="6335850" y="3321812"/>
              <a:ext cx="422850" cy="1892075"/>
            </a:xfrm>
            <a:prstGeom prst="rect">
              <a:avLst/>
            </a:prstGeom>
            <a:noFill/>
            <a:ln>
              <a:noFill/>
            </a:ln>
          </p:spPr>
        </p:pic>
      </p:grpSp>
      <p:sp>
        <p:nvSpPr>
          <p:cNvPr id="693" name="Google Shape;693;p44"/>
          <p:cNvSpPr/>
          <p:nvPr/>
        </p:nvSpPr>
        <p:spPr>
          <a:xfrm>
            <a:off x="1033296" y="3218000"/>
            <a:ext cx="636000" cy="1222200"/>
          </a:xfrm>
          <a:prstGeom prst="triangle">
            <a:avLst>
              <a:gd name="adj" fmla="val 50000"/>
            </a:avLst>
          </a:prstGeom>
          <a:solidFill>
            <a:srgbClr val="FFB8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4"/>
          <p:cNvSpPr txBox="1"/>
          <p:nvPr/>
        </p:nvSpPr>
        <p:spPr>
          <a:xfrm>
            <a:off x="1024488" y="4155376"/>
            <a:ext cx="431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Lato"/>
                <a:ea typeface="Lato"/>
                <a:cs typeface="Lato"/>
                <a:sym typeface="Lato"/>
              </a:rPr>
              <a:t>±2°</a:t>
            </a:r>
            <a:endParaRPr sz="1100">
              <a:latin typeface="Lato"/>
              <a:ea typeface="Lato"/>
              <a:cs typeface="Lato"/>
              <a:sym typeface="Lato"/>
            </a:endParaRPr>
          </a:p>
        </p:txBody>
      </p:sp>
      <p:cxnSp>
        <p:nvCxnSpPr>
          <p:cNvPr id="695" name="Google Shape;695;p44"/>
          <p:cNvCxnSpPr>
            <a:endCxn id="693" idx="3"/>
          </p:cNvCxnSpPr>
          <p:nvPr/>
        </p:nvCxnSpPr>
        <p:spPr>
          <a:xfrm>
            <a:off x="1346496" y="3227900"/>
            <a:ext cx="4800" cy="1212300"/>
          </a:xfrm>
          <a:prstGeom prst="straightConnector1">
            <a:avLst/>
          </a:prstGeom>
          <a:noFill/>
          <a:ln w="9525" cap="flat" cmpd="sng">
            <a:solidFill>
              <a:srgbClr val="1A1A1A"/>
            </a:solidFill>
            <a:prstDash val="dash"/>
            <a:round/>
            <a:headEnd type="none" w="med" len="med"/>
            <a:tailEnd type="none" w="med" len="med"/>
          </a:ln>
        </p:spPr>
      </p:cxnSp>
      <p:cxnSp>
        <p:nvCxnSpPr>
          <p:cNvPr id="696" name="Google Shape;696;p44"/>
          <p:cNvCxnSpPr>
            <a:stCxn id="693" idx="0"/>
          </p:cNvCxnSpPr>
          <p:nvPr/>
        </p:nvCxnSpPr>
        <p:spPr>
          <a:xfrm>
            <a:off x="1351296" y="3218000"/>
            <a:ext cx="3900" cy="822000"/>
          </a:xfrm>
          <a:prstGeom prst="straightConnector1">
            <a:avLst/>
          </a:prstGeom>
          <a:noFill/>
          <a:ln w="19050" cap="flat" cmpd="sng">
            <a:solidFill>
              <a:srgbClr val="FF0000"/>
            </a:solidFill>
            <a:prstDash val="solid"/>
            <a:round/>
            <a:headEnd type="none" w="med" len="med"/>
            <a:tailEnd type="triangle" w="med" len="med"/>
          </a:ln>
        </p:spPr>
      </p:cxnSp>
      <p:sp>
        <p:nvSpPr>
          <p:cNvPr id="697" name="Google Shape;697;p44"/>
          <p:cNvSpPr/>
          <p:nvPr/>
        </p:nvSpPr>
        <p:spPr>
          <a:xfrm>
            <a:off x="741688" y="1777575"/>
            <a:ext cx="1223100" cy="298200"/>
          </a:xfrm>
          <a:prstGeom prst="curvedDownArrow">
            <a:avLst>
              <a:gd name="adj1" fmla="val 25000"/>
              <a:gd name="adj2" fmla="val 50000"/>
              <a:gd name="adj3" fmla="val 25000"/>
            </a:avLst>
          </a:prstGeom>
          <a:solidFill>
            <a:srgbClr val="E9EDEE"/>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4"/>
          <p:cNvSpPr txBox="1"/>
          <p:nvPr/>
        </p:nvSpPr>
        <p:spPr>
          <a:xfrm>
            <a:off x="1131350" y="1342650"/>
            <a:ext cx="431100" cy="507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rgbClr val="0000FF"/>
                </a:solidFill>
                <a:latin typeface="Lato"/>
                <a:ea typeface="Lato"/>
                <a:cs typeface="Lato"/>
                <a:sym typeface="Lato"/>
              </a:rPr>
              <a:t>θ</a:t>
            </a:r>
            <a:endParaRPr sz="2800">
              <a:solidFill>
                <a:srgbClr val="0000FF"/>
              </a:solidFill>
              <a:latin typeface="Lato"/>
              <a:ea typeface="Lato"/>
              <a:cs typeface="Lato"/>
              <a:sym typeface="Lato"/>
            </a:endParaRPr>
          </a:p>
        </p:txBody>
      </p:sp>
      <p:cxnSp>
        <p:nvCxnSpPr>
          <p:cNvPr id="699" name="Google Shape;699;p44"/>
          <p:cNvCxnSpPr>
            <a:stCxn id="693" idx="0"/>
          </p:cNvCxnSpPr>
          <p:nvPr/>
        </p:nvCxnSpPr>
        <p:spPr>
          <a:xfrm flipH="1">
            <a:off x="1024596" y="3218000"/>
            <a:ext cx="326700" cy="1222200"/>
          </a:xfrm>
          <a:prstGeom prst="straightConnector1">
            <a:avLst/>
          </a:prstGeom>
          <a:noFill/>
          <a:ln w="19050" cap="flat" cmpd="sng">
            <a:solidFill>
              <a:srgbClr val="FF0000"/>
            </a:solidFill>
            <a:prstDash val="dash"/>
            <a:round/>
            <a:headEnd type="none" w="med" len="med"/>
            <a:tailEnd type="none" w="med" len="med"/>
          </a:ln>
        </p:spPr>
      </p:cxnSp>
      <p:cxnSp>
        <p:nvCxnSpPr>
          <p:cNvPr id="700" name="Google Shape;700;p44"/>
          <p:cNvCxnSpPr/>
          <p:nvPr/>
        </p:nvCxnSpPr>
        <p:spPr>
          <a:xfrm>
            <a:off x="1355196" y="3222950"/>
            <a:ext cx="326700" cy="1222200"/>
          </a:xfrm>
          <a:prstGeom prst="straightConnector1">
            <a:avLst/>
          </a:prstGeom>
          <a:noFill/>
          <a:ln w="19050" cap="flat" cmpd="sng">
            <a:solidFill>
              <a:srgbClr val="FF0000"/>
            </a:solidFill>
            <a:prstDash val="dash"/>
            <a:round/>
            <a:headEnd type="none" w="med" len="med"/>
            <a:tailEnd type="none" w="med" len="med"/>
          </a:ln>
        </p:spPr>
      </p:cxnSp>
      <p:sp>
        <p:nvSpPr>
          <p:cNvPr id="701" name="Google Shape;701;p4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32</a:t>
            </a:fld>
            <a:endParaRPr/>
          </a:p>
        </p:txBody>
      </p:sp>
      <p:sp>
        <p:nvSpPr>
          <p:cNvPr id="702" name="Google Shape;702;p44"/>
          <p:cNvSpPr/>
          <p:nvPr/>
        </p:nvSpPr>
        <p:spPr>
          <a:xfrm>
            <a:off x="1657950" y="4802050"/>
            <a:ext cx="5831700" cy="28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None/>
            </a:pPr>
            <a:r>
              <a:rPr lang="en" sz="1000" i="1"/>
              <a:t>“The simulated gravity force must stay within 2 degrees of normal to the support surface at all times”</a:t>
            </a:r>
            <a:endParaRPr sz="1000" i="1"/>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4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Critical Project Elements</a:t>
            </a:r>
            <a:endParaRPr/>
          </a:p>
        </p:txBody>
      </p:sp>
      <p:sp>
        <p:nvSpPr>
          <p:cNvPr id="708" name="Google Shape;708;p4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33</a:t>
            </a:fld>
            <a:endParaRPr/>
          </a:p>
        </p:txBody>
      </p:sp>
      <p:sp>
        <p:nvSpPr>
          <p:cNvPr id="709" name="Google Shape;709;p45"/>
          <p:cNvSpPr txBox="1"/>
          <p:nvPr/>
        </p:nvSpPr>
        <p:spPr>
          <a:xfrm>
            <a:off x="1173150" y="1605088"/>
            <a:ext cx="67977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Lato"/>
                <a:ea typeface="Lato"/>
                <a:cs typeface="Lato"/>
                <a:sym typeface="Lato"/>
              </a:rPr>
              <a:t>Maintaining a force vector normal to the support surface is the most critical and challenging  part of this project. Its success depends on:</a:t>
            </a:r>
            <a:endParaRPr sz="1600" b="1">
              <a:latin typeface="Lato"/>
              <a:ea typeface="Lato"/>
              <a:cs typeface="Lato"/>
              <a:sym typeface="Lato"/>
            </a:endParaRPr>
          </a:p>
        </p:txBody>
      </p:sp>
      <p:sp>
        <p:nvSpPr>
          <p:cNvPr id="710" name="Google Shape;710;p45"/>
          <p:cNvSpPr/>
          <p:nvPr/>
        </p:nvSpPr>
        <p:spPr>
          <a:xfrm>
            <a:off x="1657950" y="4802050"/>
            <a:ext cx="5831700" cy="28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None/>
            </a:pPr>
            <a:r>
              <a:rPr lang="en" sz="1000" i="1"/>
              <a:t>“The simulated gravity force must stay within 2 degrees of normal to the support surface at all times”</a:t>
            </a:r>
            <a:endParaRPr sz="1000" i="1"/>
          </a:p>
        </p:txBody>
      </p:sp>
      <p:sp>
        <p:nvSpPr>
          <p:cNvPr id="711" name="Google Shape;711;p45"/>
          <p:cNvSpPr/>
          <p:nvPr/>
        </p:nvSpPr>
        <p:spPr>
          <a:xfrm>
            <a:off x="1173150" y="2719225"/>
            <a:ext cx="2873700" cy="1303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Lato"/>
                <a:ea typeface="Lato"/>
                <a:cs typeface="Lato"/>
                <a:sym typeface="Lato"/>
              </a:rPr>
              <a:t>Actuator response time</a:t>
            </a:r>
            <a:endParaRPr sz="1800">
              <a:latin typeface="Lato"/>
              <a:ea typeface="Lato"/>
              <a:cs typeface="Lato"/>
              <a:sym typeface="Lato"/>
            </a:endParaRPr>
          </a:p>
        </p:txBody>
      </p:sp>
      <p:sp>
        <p:nvSpPr>
          <p:cNvPr id="712" name="Google Shape;712;p45"/>
          <p:cNvSpPr/>
          <p:nvPr/>
        </p:nvSpPr>
        <p:spPr>
          <a:xfrm>
            <a:off x="4553850" y="2719225"/>
            <a:ext cx="2873700" cy="1303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Lato"/>
                <a:ea typeface="Lato"/>
                <a:cs typeface="Lato"/>
                <a:sym typeface="Lato"/>
              </a:rPr>
              <a:t>Motor capabilities</a:t>
            </a:r>
            <a:endParaRPr sz="1800">
              <a:latin typeface="Lato"/>
              <a:ea typeface="Lato"/>
              <a:cs typeface="Lato"/>
              <a:sym typeface="Lat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4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Critical Project Elements</a:t>
            </a:r>
            <a:endParaRPr/>
          </a:p>
        </p:txBody>
      </p:sp>
      <p:sp>
        <p:nvSpPr>
          <p:cNvPr id="718" name="Google Shape;718;p4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34</a:t>
            </a:fld>
            <a:endParaRPr/>
          </a:p>
        </p:txBody>
      </p:sp>
      <p:sp>
        <p:nvSpPr>
          <p:cNvPr id="719" name="Google Shape;719;p46"/>
          <p:cNvSpPr txBox="1"/>
          <p:nvPr/>
        </p:nvSpPr>
        <p:spPr>
          <a:xfrm>
            <a:off x="1173150" y="1605088"/>
            <a:ext cx="67977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Lato"/>
                <a:ea typeface="Lato"/>
                <a:cs typeface="Lato"/>
                <a:sym typeface="Lato"/>
              </a:rPr>
              <a:t>Maintaining a force vector normal to the support surface is the most critical and challenging  part of this project. Its success depends on:</a:t>
            </a:r>
            <a:endParaRPr sz="1600" b="1">
              <a:latin typeface="Lato"/>
              <a:ea typeface="Lato"/>
              <a:cs typeface="Lato"/>
              <a:sym typeface="Lato"/>
            </a:endParaRPr>
          </a:p>
        </p:txBody>
      </p:sp>
      <p:sp>
        <p:nvSpPr>
          <p:cNvPr id="720" name="Google Shape;720;p46"/>
          <p:cNvSpPr/>
          <p:nvPr/>
        </p:nvSpPr>
        <p:spPr>
          <a:xfrm>
            <a:off x="1657950" y="4802050"/>
            <a:ext cx="5831700" cy="28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None/>
            </a:pPr>
            <a:r>
              <a:rPr lang="en" sz="1000" i="1"/>
              <a:t>“The simulated gravity force must stay within 2 degrees of normal to the support surface at all times”</a:t>
            </a:r>
            <a:endParaRPr sz="1000" i="1"/>
          </a:p>
        </p:txBody>
      </p:sp>
      <p:sp>
        <p:nvSpPr>
          <p:cNvPr id="721" name="Google Shape;721;p46"/>
          <p:cNvSpPr/>
          <p:nvPr/>
        </p:nvSpPr>
        <p:spPr>
          <a:xfrm>
            <a:off x="1173150" y="2719225"/>
            <a:ext cx="2873700" cy="1303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Lato"/>
                <a:ea typeface="Lato"/>
                <a:cs typeface="Lato"/>
                <a:sym typeface="Lato"/>
              </a:rPr>
              <a:t>Actuator response time</a:t>
            </a:r>
            <a:endParaRPr sz="1800">
              <a:latin typeface="Lato"/>
              <a:ea typeface="Lato"/>
              <a:cs typeface="Lato"/>
              <a:sym typeface="Lato"/>
            </a:endParaRPr>
          </a:p>
        </p:txBody>
      </p:sp>
      <p:sp>
        <p:nvSpPr>
          <p:cNvPr id="722" name="Google Shape;722;p46"/>
          <p:cNvSpPr/>
          <p:nvPr/>
        </p:nvSpPr>
        <p:spPr>
          <a:xfrm>
            <a:off x="4553850" y="2719225"/>
            <a:ext cx="2873700" cy="1303200"/>
          </a:xfrm>
          <a:prstGeom prst="roundRect">
            <a:avLst>
              <a:gd name="adj" fmla="val 16667"/>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Lato"/>
                <a:ea typeface="Lato"/>
                <a:cs typeface="Lato"/>
                <a:sym typeface="Lato"/>
              </a:rPr>
              <a:t>Motor capabilities</a:t>
            </a:r>
            <a:endParaRPr sz="1800">
              <a:latin typeface="Lato"/>
              <a:ea typeface="Lato"/>
              <a:cs typeface="Lato"/>
              <a:sym typeface="La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pic>
        <p:nvPicPr>
          <p:cNvPr id="727" name="Google Shape;727;p4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894437" y="1889050"/>
            <a:ext cx="2793149" cy="1596626"/>
          </a:xfrm>
          <a:prstGeom prst="rect">
            <a:avLst/>
          </a:prstGeom>
          <a:noFill/>
          <a:ln>
            <a:noFill/>
          </a:ln>
        </p:spPr>
      </p:pic>
      <p:sp>
        <p:nvSpPr>
          <p:cNvPr id="728" name="Google Shape;728;p4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Motor Capabilities</a:t>
            </a:r>
            <a:endParaRPr/>
          </a:p>
        </p:txBody>
      </p:sp>
      <p:sp>
        <p:nvSpPr>
          <p:cNvPr id="729" name="Google Shape;729;p47"/>
          <p:cNvSpPr txBox="1">
            <a:spLocks noGrp="1"/>
          </p:cNvSpPr>
          <p:nvPr>
            <p:ph type="body" idx="1"/>
          </p:nvPr>
        </p:nvSpPr>
        <p:spPr>
          <a:xfrm>
            <a:off x="577050" y="1389300"/>
            <a:ext cx="4309200" cy="30270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Clr>
                <a:srgbClr val="000000"/>
              </a:buClr>
              <a:buSzPts val="1400"/>
              <a:buChar char="●"/>
            </a:pPr>
            <a:r>
              <a:rPr lang="en" sz="1400">
                <a:solidFill>
                  <a:srgbClr val="000000"/>
                </a:solidFill>
              </a:rPr>
              <a:t>NEMA 17 motor can handle up to 17.5 lbf at top speed and acceleration</a:t>
            </a:r>
            <a:endParaRPr sz="1400">
              <a:solidFill>
                <a:srgbClr val="000000"/>
              </a:solidFill>
            </a:endParaRPr>
          </a:p>
          <a:p>
            <a:pPr marL="457200" lvl="0" indent="-317500" algn="l" rtl="0">
              <a:spcBef>
                <a:spcPts val="0"/>
              </a:spcBef>
              <a:spcAft>
                <a:spcPts val="0"/>
              </a:spcAft>
              <a:buClr>
                <a:srgbClr val="000000"/>
              </a:buClr>
              <a:buSzPts val="1400"/>
              <a:buChar char="●"/>
            </a:pPr>
            <a:r>
              <a:rPr lang="en" sz="1400">
                <a:solidFill>
                  <a:srgbClr val="000000"/>
                </a:solidFill>
              </a:rPr>
              <a:t>Load is applied onto  carriage/track instead of directly onto actuator </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Eliminates off-axis load on actuator</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On-axis force balances</a:t>
            </a:r>
            <a:endParaRPr sz="1400">
              <a:solidFill>
                <a:srgbClr val="000000"/>
              </a:solidFill>
            </a:endParaRPr>
          </a:p>
          <a:p>
            <a:pPr marL="457200" lvl="0" indent="-317500" algn="l" rtl="0">
              <a:spcBef>
                <a:spcPts val="0"/>
              </a:spcBef>
              <a:spcAft>
                <a:spcPts val="0"/>
              </a:spcAft>
              <a:buClr>
                <a:srgbClr val="000000"/>
              </a:buClr>
              <a:buSzPts val="1400"/>
              <a:buChar char="●"/>
            </a:pPr>
            <a:r>
              <a:rPr lang="en" sz="1400">
                <a:solidFill>
                  <a:srgbClr val="000000"/>
                </a:solidFill>
              </a:rPr>
              <a:t>Linear bearings with μ = 0.0022 </a:t>
            </a:r>
            <a:endParaRPr sz="1400">
              <a:solidFill>
                <a:srgbClr val="000000"/>
              </a:solidFill>
            </a:endParaRPr>
          </a:p>
          <a:p>
            <a:pPr marL="914400" lvl="1" indent="-317500" algn="l" rtl="0">
              <a:spcBef>
                <a:spcPts val="0"/>
              </a:spcBef>
              <a:spcAft>
                <a:spcPts val="0"/>
              </a:spcAft>
              <a:buClr>
                <a:srgbClr val="000000"/>
              </a:buClr>
              <a:buSzPts val="1400"/>
              <a:buChar char="○"/>
            </a:pPr>
            <a:r>
              <a:rPr lang="en" sz="1400">
                <a:solidFill>
                  <a:srgbClr val="000000"/>
                </a:solidFill>
              </a:rPr>
              <a:t>Maximum loading results in 0.6 lbf on actuator</a:t>
            </a:r>
            <a:endParaRPr sz="1400">
              <a:solidFill>
                <a:srgbClr val="000000"/>
              </a:solidFill>
            </a:endParaRPr>
          </a:p>
        </p:txBody>
      </p:sp>
      <p:sp>
        <p:nvSpPr>
          <p:cNvPr id="730" name="Google Shape;730;p4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35</a:t>
            </a:fld>
            <a:endParaRPr/>
          </a:p>
        </p:txBody>
      </p:sp>
      <p:cxnSp>
        <p:nvCxnSpPr>
          <p:cNvPr id="731" name="Google Shape;731;p47"/>
          <p:cNvCxnSpPr/>
          <p:nvPr/>
        </p:nvCxnSpPr>
        <p:spPr>
          <a:xfrm flipH="1">
            <a:off x="5584375" y="2870050"/>
            <a:ext cx="1845000" cy="339300"/>
          </a:xfrm>
          <a:prstGeom prst="straightConnector1">
            <a:avLst/>
          </a:prstGeom>
          <a:noFill/>
          <a:ln w="38100" cap="flat" cmpd="sng">
            <a:solidFill>
              <a:srgbClr val="FF0000"/>
            </a:solidFill>
            <a:prstDash val="solid"/>
            <a:round/>
            <a:headEnd type="none" w="med" len="med"/>
            <a:tailEnd type="triangle" w="med" len="med"/>
          </a:ln>
        </p:spPr>
      </p:cxnSp>
      <p:sp>
        <p:nvSpPr>
          <p:cNvPr id="732" name="Google Shape;732;p47"/>
          <p:cNvSpPr txBox="1"/>
          <p:nvPr/>
        </p:nvSpPr>
        <p:spPr>
          <a:xfrm>
            <a:off x="4886325" y="3180875"/>
            <a:ext cx="164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“On-axis” Loading</a:t>
            </a:r>
            <a:endParaRPr>
              <a:latin typeface="Lato"/>
              <a:ea typeface="Lato"/>
              <a:cs typeface="Lato"/>
              <a:sym typeface="Lato"/>
            </a:endParaRPr>
          </a:p>
        </p:txBody>
      </p:sp>
      <p:sp>
        <p:nvSpPr>
          <p:cNvPr id="733" name="Google Shape;733;p47"/>
          <p:cNvSpPr txBox="1"/>
          <p:nvPr/>
        </p:nvSpPr>
        <p:spPr>
          <a:xfrm>
            <a:off x="7485775" y="1494375"/>
            <a:ext cx="164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“Off-axis” Loading</a:t>
            </a:r>
            <a:endParaRPr>
              <a:latin typeface="Lato"/>
              <a:ea typeface="Lato"/>
              <a:cs typeface="Lato"/>
              <a:sym typeface="Lato"/>
            </a:endParaRPr>
          </a:p>
        </p:txBody>
      </p:sp>
      <p:cxnSp>
        <p:nvCxnSpPr>
          <p:cNvPr id="734" name="Google Shape;734;p47"/>
          <p:cNvCxnSpPr/>
          <p:nvPr/>
        </p:nvCxnSpPr>
        <p:spPr>
          <a:xfrm rot="10800000" flipH="1">
            <a:off x="7429375" y="1698250"/>
            <a:ext cx="132600" cy="1171800"/>
          </a:xfrm>
          <a:prstGeom prst="straightConnector1">
            <a:avLst/>
          </a:prstGeom>
          <a:noFill/>
          <a:ln w="38100" cap="flat" cmpd="sng">
            <a:solidFill>
              <a:srgbClr val="FF0000"/>
            </a:solidFill>
            <a:prstDash val="solid"/>
            <a:round/>
            <a:headEnd type="none" w="med" len="med"/>
            <a:tailEnd type="triangle" w="med" len="med"/>
          </a:ln>
        </p:spPr>
      </p:cxnSp>
      <p:sp>
        <p:nvSpPr>
          <p:cNvPr id="735" name="Google Shape;735;p47"/>
          <p:cNvSpPr/>
          <p:nvPr/>
        </p:nvSpPr>
        <p:spPr>
          <a:xfrm>
            <a:off x="1657950" y="4802050"/>
            <a:ext cx="5831700" cy="28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None/>
            </a:pPr>
            <a:r>
              <a:rPr lang="en" sz="1000" i="1"/>
              <a:t>“The simulated gravity force must stay within 2 degrees of normal to the support surface at all times”</a:t>
            </a:r>
            <a:endParaRPr sz="1000" i="1"/>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4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Motor Capabilities: Angle Deviation</a:t>
            </a:r>
            <a:endParaRPr/>
          </a:p>
        </p:txBody>
      </p:sp>
      <p:sp>
        <p:nvSpPr>
          <p:cNvPr id="741" name="Google Shape;741;p48"/>
          <p:cNvSpPr txBox="1">
            <a:spLocks noGrp="1"/>
          </p:cNvSpPr>
          <p:nvPr>
            <p:ph type="body" idx="1"/>
          </p:nvPr>
        </p:nvSpPr>
        <p:spPr>
          <a:xfrm>
            <a:off x="4547425" y="1381750"/>
            <a:ext cx="3556800" cy="14838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Clr>
                <a:srgbClr val="000000"/>
              </a:buClr>
              <a:buSzPts val="1400"/>
              <a:buChar char="●"/>
            </a:pPr>
            <a:r>
              <a:rPr lang="en" sz="1400">
                <a:solidFill>
                  <a:srgbClr val="000000"/>
                </a:solidFill>
              </a:rPr>
              <a:t>α changes negligibly</a:t>
            </a:r>
            <a:endParaRPr sz="1400">
              <a:solidFill>
                <a:srgbClr val="000000"/>
              </a:solidFill>
            </a:endParaRPr>
          </a:p>
          <a:p>
            <a:pPr marL="457200" lvl="0" indent="-317500" algn="l" rtl="0">
              <a:spcBef>
                <a:spcPts val="0"/>
              </a:spcBef>
              <a:spcAft>
                <a:spcPts val="0"/>
              </a:spcAft>
              <a:buClr>
                <a:srgbClr val="000000"/>
              </a:buClr>
              <a:buSzPts val="1400"/>
              <a:buChar char="●"/>
            </a:pPr>
            <a:r>
              <a:rPr lang="en" sz="1400">
                <a:solidFill>
                  <a:srgbClr val="000000"/>
                </a:solidFill>
              </a:rPr>
              <a:t>γ changes</a:t>
            </a:r>
            <a:endParaRPr sz="1400">
              <a:solidFill>
                <a:srgbClr val="000000"/>
              </a:solidFill>
            </a:endParaRPr>
          </a:p>
          <a:p>
            <a:pPr marL="457200" lvl="0" indent="-317500" algn="l" rtl="0">
              <a:spcBef>
                <a:spcPts val="0"/>
              </a:spcBef>
              <a:spcAft>
                <a:spcPts val="0"/>
              </a:spcAft>
              <a:buClr>
                <a:srgbClr val="000000"/>
              </a:buClr>
              <a:buSzPts val="1400"/>
              <a:buChar char="●"/>
            </a:pPr>
            <a:r>
              <a:rPr lang="en" sz="1400">
                <a:solidFill>
                  <a:srgbClr val="000000"/>
                </a:solidFill>
              </a:rPr>
              <a:t>Must keep on-axis load &lt; 17 lbf</a:t>
            </a:r>
            <a:endParaRPr sz="1400">
              <a:solidFill>
                <a:srgbClr val="000000"/>
              </a:solidFill>
            </a:endParaRPr>
          </a:p>
        </p:txBody>
      </p:sp>
      <p:sp>
        <p:nvSpPr>
          <p:cNvPr id="742" name="Google Shape;742;p4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36</a:t>
            </a:fld>
            <a:endParaRPr/>
          </a:p>
        </p:txBody>
      </p:sp>
      <p:pic>
        <p:nvPicPr>
          <p:cNvPr id="743" name="Google Shape;743;p4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96825" y="1381750"/>
            <a:ext cx="2737675" cy="1930025"/>
          </a:xfrm>
          <a:prstGeom prst="rect">
            <a:avLst/>
          </a:prstGeom>
          <a:noFill/>
          <a:ln>
            <a:noFill/>
          </a:ln>
        </p:spPr>
      </p:pic>
      <p:cxnSp>
        <p:nvCxnSpPr>
          <p:cNvPr id="744" name="Google Shape;744;p48"/>
          <p:cNvCxnSpPr/>
          <p:nvPr/>
        </p:nvCxnSpPr>
        <p:spPr>
          <a:xfrm>
            <a:off x="1278975" y="2497200"/>
            <a:ext cx="714000" cy="687300"/>
          </a:xfrm>
          <a:prstGeom prst="straightConnector1">
            <a:avLst/>
          </a:prstGeom>
          <a:noFill/>
          <a:ln w="9525" cap="flat" cmpd="sng">
            <a:solidFill>
              <a:schemeClr val="accent3"/>
            </a:solidFill>
            <a:prstDash val="solid"/>
            <a:round/>
            <a:headEnd type="none" w="med" len="med"/>
            <a:tailEnd type="none" w="med" len="med"/>
          </a:ln>
        </p:spPr>
      </p:cxnSp>
      <p:cxnSp>
        <p:nvCxnSpPr>
          <p:cNvPr id="745" name="Google Shape;745;p48"/>
          <p:cNvCxnSpPr/>
          <p:nvPr/>
        </p:nvCxnSpPr>
        <p:spPr>
          <a:xfrm flipH="1">
            <a:off x="1992875" y="2230550"/>
            <a:ext cx="992700" cy="957000"/>
          </a:xfrm>
          <a:prstGeom prst="straightConnector1">
            <a:avLst/>
          </a:prstGeom>
          <a:noFill/>
          <a:ln w="9525" cap="flat" cmpd="sng">
            <a:solidFill>
              <a:schemeClr val="accent3"/>
            </a:solidFill>
            <a:prstDash val="solid"/>
            <a:round/>
            <a:headEnd type="none" w="med" len="med"/>
            <a:tailEnd type="none" w="med" len="med"/>
          </a:ln>
        </p:spPr>
      </p:cxnSp>
      <p:cxnSp>
        <p:nvCxnSpPr>
          <p:cNvPr id="746" name="Google Shape;746;p48"/>
          <p:cNvCxnSpPr/>
          <p:nvPr/>
        </p:nvCxnSpPr>
        <p:spPr>
          <a:xfrm rot="10800000" flipH="1">
            <a:off x="1270100" y="3187475"/>
            <a:ext cx="1724400" cy="6000"/>
          </a:xfrm>
          <a:prstGeom prst="straightConnector1">
            <a:avLst/>
          </a:prstGeom>
          <a:noFill/>
          <a:ln w="9525" cap="flat" cmpd="sng">
            <a:solidFill>
              <a:schemeClr val="accent3"/>
            </a:solidFill>
            <a:prstDash val="dash"/>
            <a:round/>
            <a:headEnd type="none" w="med" len="med"/>
            <a:tailEnd type="none" w="med" len="med"/>
          </a:ln>
        </p:spPr>
      </p:cxnSp>
      <p:sp>
        <p:nvSpPr>
          <p:cNvPr id="747" name="Google Shape;747;p48"/>
          <p:cNvSpPr/>
          <p:nvPr/>
        </p:nvSpPr>
        <p:spPr>
          <a:xfrm rot="1535535">
            <a:off x="1978506" y="2965303"/>
            <a:ext cx="292386" cy="353444"/>
          </a:xfrm>
          <a:prstGeom prst="arc">
            <a:avLst>
              <a:gd name="adj1" fmla="val 16377697"/>
              <a:gd name="adj2" fmla="val 21075391"/>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8"/>
          <p:cNvSpPr/>
          <p:nvPr/>
        </p:nvSpPr>
        <p:spPr>
          <a:xfrm rot="-7303416">
            <a:off x="1730579" y="2973016"/>
            <a:ext cx="290973" cy="281814"/>
          </a:xfrm>
          <a:prstGeom prst="arc">
            <a:avLst>
              <a:gd name="adj1" fmla="val 16200000"/>
              <a:gd name="adj2" fmla="val 21333709"/>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8"/>
          <p:cNvSpPr txBox="1"/>
          <p:nvPr/>
        </p:nvSpPr>
        <p:spPr>
          <a:xfrm>
            <a:off x="2260950" y="2800350"/>
            <a:ext cx="379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highlight>
                  <a:schemeClr val="lt1"/>
                </a:highlight>
                <a:latin typeface="Lato"/>
                <a:ea typeface="Lato"/>
                <a:cs typeface="Lato"/>
                <a:sym typeface="Lato"/>
              </a:rPr>
              <a:t>α</a:t>
            </a:r>
            <a:endParaRPr sz="1800">
              <a:solidFill>
                <a:schemeClr val="dk2"/>
              </a:solidFill>
              <a:highlight>
                <a:schemeClr val="lt1"/>
              </a:highlight>
              <a:latin typeface="Lato"/>
              <a:ea typeface="Lato"/>
              <a:cs typeface="Lato"/>
              <a:sym typeface="Lato"/>
            </a:endParaRPr>
          </a:p>
        </p:txBody>
      </p:sp>
      <p:sp>
        <p:nvSpPr>
          <p:cNvPr id="750" name="Google Shape;750;p48"/>
          <p:cNvSpPr txBox="1"/>
          <p:nvPr/>
        </p:nvSpPr>
        <p:spPr>
          <a:xfrm>
            <a:off x="1472950" y="2800350"/>
            <a:ext cx="379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highlight>
                  <a:schemeClr val="lt1"/>
                </a:highlight>
                <a:latin typeface="Lato"/>
                <a:ea typeface="Lato"/>
                <a:cs typeface="Lato"/>
                <a:sym typeface="Lato"/>
              </a:rPr>
              <a:t>γ</a:t>
            </a:r>
            <a:endParaRPr sz="1800">
              <a:solidFill>
                <a:schemeClr val="dk2"/>
              </a:solidFill>
              <a:highlight>
                <a:schemeClr val="lt1"/>
              </a:highlight>
              <a:latin typeface="Lato"/>
              <a:ea typeface="Lato"/>
              <a:cs typeface="Lato"/>
              <a:sym typeface="Lato"/>
            </a:endParaRPr>
          </a:p>
        </p:txBody>
      </p:sp>
      <p:pic>
        <p:nvPicPr>
          <p:cNvPr id="751" name="Google Shape;751;p4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027375" y="2970900"/>
            <a:ext cx="778296" cy="715816"/>
          </a:xfrm>
          <a:prstGeom prst="rect">
            <a:avLst/>
          </a:prstGeom>
          <a:noFill/>
          <a:ln>
            <a:noFill/>
          </a:ln>
        </p:spPr>
      </p:pic>
      <p:pic>
        <p:nvPicPr>
          <p:cNvPr id="752" name="Google Shape;752;p4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026311" y="4067610"/>
            <a:ext cx="2190389" cy="628066"/>
          </a:xfrm>
          <a:prstGeom prst="rect">
            <a:avLst/>
          </a:prstGeom>
          <a:noFill/>
          <a:ln>
            <a:noFill/>
          </a:ln>
        </p:spPr>
      </p:pic>
      <p:sp>
        <p:nvSpPr>
          <p:cNvPr id="753" name="Google Shape;753;p48"/>
          <p:cNvSpPr/>
          <p:nvPr/>
        </p:nvSpPr>
        <p:spPr>
          <a:xfrm>
            <a:off x="6924232" y="4407841"/>
            <a:ext cx="193800" cy="66300"/>
          </a:xfrm>
          <a:prstGeom prst="rect">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8"/>
          <p:cNvSpPr/>
          <p:nvPr/>
        </p:nvSpPr>
        <p:spPr>
          <a:xfrm>
            <a:off x="6259739" y="4407841"/>
            <a:ext cx="193800" cy="66300"/>
          </a:xfrm>
          <a:prstGeom prst="rect">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8"/>
          <p:cNvSpPr/>
          <p:nvPr/>
        </p:nvSpPr>
        <p:spPr>
          <a:xfrm>
            <a:off x="7671787" y="4407841"/>
            <a:ext cx="193800" cy="66300"/>
          </a:xfrm>
          <a:prstGeom prst="rect">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56" name="Google Shape;756;p48"/>
          <p:cNvCxnSpPr>
            <a:endCxn id="753" idx="0"/>
          </p:cNvCxnSpPr>
          <p:nvPr/>
        </p:nvCxnSpPr>
        <p:spPr>
          <a:xfrm>
            <a:off x="4727332" y="3336841"/>
            <a:ext cx="2293800" cy="1071000"/>
          </a:xfrm>
          <a:prstGeom prst="straightConnector1">
            <a:avLst/>
          </a:prstGeom>
          <a:noFill/>
          <a:ln w="9525" cap="flat" cmpd="sng">
            <a:solidFill>
              <a:schemeClr val="dk2"/>
            </a:solidFill>
            <a:prstDash val="solid"/>
            <a:round/>
            <a:headEnd type="none" w="med" len="med"/>
            <a:tailEnd type="none" w="med" len="med"/>
          </a:ln>
        </p:spPr>
      </p:cxnSp>
      <p:cxnSp>
        <p:nvCxnSpPr>
          <p:cNvPr id="757" name="Google Shape;757;p48"/>
          <p:cNvCxnSpPr>
            <a:endCxn id="754" idx="0"/>
          </p:cNvCxnSpPr>
          <p:nvPr/>
        </p:nvCxnSpPr>
        <p:spPr>
          <a:xfrm>
            <a:off x="4727339" y="3340441"/>
            <a:ext cx="1629300" cy="1067400"/>
          </a:xfrm>
          <a:prstGeom prst="straightConnector1">
            <a:avLst/>
          </a:prstGeom>
          <a:noFill/>
          <a:ln w="9525" cap="flat" cmpd="sng">
            <a:solidFill>
              <a:schemeClr val="dk2"/>
            </a:solidFill>
            <a:prstDash val="solid"/>
            <a:round/>
            <a:headEnd type="none" w="med" len="med"/>
            <a:tailEnd type="none" w="med" len="med"/>
          </a:ln>
        </p:spPr>
      </p:cxnSp>
      <p:cxnSp>
        <p:nvCxnSpPr>
          <p:cNvPr id="758" name="Google Shape;758;p48"/>
          <p:cNvCxnSpPr>
            <a:endCxn id="755" idx="0"/>
          </p:cNvCxnSpPr>
          <p:nvPr/>
        </p:nvCxnSpPr>
        <p:spPr>
          <a:xfrm>
            <a:off x="4728787" y="3344041"/>
            <a:ext cx="3039900" cy="1063800"/>
          </a:xfrm>
          <a:prstGeom prst="straightConnector1">
            <a:avLst/>
          </a:prstGeom>
          <a:noFill/>
          <a:ln w="9525" cap="flat" cmpd="sng">
            <a:solidFill>
              <a:schemeClr val="dk2"/>
            </a:solidFill>
            <a:prstDash val="solid"/>
            <a:round/>
            <a:headEnd type="none" w="med" len="med"/>
            <a:tailEnd type="none" w="med" len="med"/>
          </a:ln>
        </p:spPr>
      </p:cxnSp>
      <p:cxnSp>
        <p:nvCxnSpPr>
          <p:cNvPr id="759" name="Google Shape;759;p48"/>
          <p:cNvCxnSpPr>
            <a:stCxn id="755" idx="0"/>
          </p:cNvCxnSpPr>
          <p:nvPr/>
        </p:nvCxnSpPr>
        <p:spPr>
          <a:xfrm rot="10800000">
            <a:off x="4838587" y="4393741"/>
            <a:ext cx="2930100" cy="14100"/>
          </a:xfrm>
          <a:prstGeom prst="straightConnector1">
            <a:avLst/>
          </a:prstGeom>
          <a:noFill/>
          <a:ln w="9525" cap="flat" cmpd="sng">
            <a:solidFill>
              <a:schemeClr val="dk2"/>
            </a:solidFill>
            <a:prstDash val="dash"/>
            <a:round/>
            <a:headEnd type="none" w="med" len="med"/>
            <a:tailEnd type="none" w="med" len="med"/>
          </a:ln>
        </p:spPr>
      </p:cxnSp>
      <p:sp>
        <p:nvSpPr>
          <p:cNvPr id="760" name="Google Shape;760;p48"/>
          <p:cNvSpPr/>
          <p:nvPr/>
        </p:nvSpPr>
        <p:spPr>
          <a:xfrm rot="-6593002">
            <a:off x="6071218" y="4264190"/>
            <a:ext cx="191411" cy="172778"/>
          </a:xfrm>
          <a:prstGeom prst="arc">
            <a:avLst>
              <a:gd name="adj1" fmla="val 15598628"/>
              <a:gd name="adj2" fmla="val 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8"/>
          <p:cNvSpPr/>
          <p:nvPr/>
        </p:nvSpPr>
        <p:spPr>
          <a:xfrm rot="-6593002">
            <a:off x="6652649" y="4264190"/>
            <a:ext cx="191411" cy="172778"/>
          </a:xfrm>
          <a:prstGeom prst="arc">
            <a:avLst>
              <a:gd name="adj1" fmla="val 15699398"/>
              <a:gd name="adj2" fmla="val 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8"/>
          <p:cNvSpPr/>
          <p:nvPr/>
        </p:nvSpPr>
        <p:spPr>
          <a:xfrm rot="-6593002">
            <a:off x="7400204" y="4264190"/>
            <a:ext cx="191411" cy="172778"/>
          </a:xfrm>
          <a:prstGeom prst="arc">
            <a:avLst>
              <a:gd name="adj1" fmla="val 15548763"/>
              <a:gd name="adj2" fmla="val 1971047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8"/>
          <p:cNvSpPr txBox="1"/>
          <p:nvPr/>
        </p:nvSpPr>
        <p:spPr>
          <a:xfrm>
            <a:off x="5660812" y="3996964"/>
            <a:ext cx="6816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γ</a:t>
            </a:r>
            <a:r>
              <a:rPr lang="en" sz="1300" baseline="-25000">
                <a:latin typeface="Lato"/>
                <a:ea typeface="Lato"/>
                <a:cs typeface="Lato"/>
                <a:sym typeface="Lato"/>
              </a:rPr>
              <a:t>max</a:t>
            </a:r>
            <a:endParaRPr sz="1300" baseline="-25000">
              <a:latin typeface="Lato"/>
              <a:ea typeface="Lato"/>
              <a:cs typeface="Lato"/>
              <a:sym typeface="Lato"/>
            </a:endParaRPr>
          </a:p>
        </p:txBody>
      </p:sp>
      <p:sp>
        <p:nvSpPr>
          <p:cNvPr id="764" name="Google Shape;764;p48"/>
          <p:cNvSpPr txBox="1"/>
          <p:nvPr/>
        </p:nvSpPr>
        <p:spPr>
          <a:xfrm>
            <a:off x="7049866" y="4073164"/>
            <a:ext cx="6816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γ</a:t>
            </a:r>
            <a:r>
              <a:rPr lang="en" sz="1300" baseline="-25000">
                <a:latin typeface="Lato"/>
                <a:ea typeface="Lato"/>
                <a:cs typeface="Lato"/>
                <a:sym typeface="Lato"/>
              </a:rPr>
              <a:t>min</a:t>
            </a:r>
            <a:endParaRPr sz="1300" baseline="-25000">
              <a:latin typeface="Lato"/>
              <a:ea typeface="Lato"/>
              <a:cs typeface="Lato"/>
              <a:sym typeface="Lato"/>
            </a:endParaRPr>
          </a:p>
        </p:txBody>
      </p:sp>
      <p:sp>
        <p:nvSpPr>
          <p:cNvPr id="765" name="Google Shape;765;p48"/>
          <p:cNvSpPr txBox="1"/>
          <p:nvPr/>
        </p:nvSpPr>
        <p:spPr>
          <a:xfrm>
            <a:off x="6418510" y="4073164"/>
            <a:ext cx="6816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γ</a:t>
            </a:r>
            <a:endParaRPr sz="1300" baseline="-25000">
              <a:latin typeface="Lato"/>
              <a:ea typeface="Lato"/>
              <a:cs typeface="Lato"/>
              <a:sym typeface="Lato"/>
            </a:endParaRPr>
          </a:p>
        </p:txBody>
      </p:sp>
      <p:sp>
        <p:nvSpPr>
          <p:cNvPr id="766" name="Google Shape;766;p48"/>
          <p:cNvSpPr/>
          <p:nvPr/>
        </p:nvSpPr>
        <p:spPr>
          <a:xfrm>
            <a:off x="6356698" y="4555382"/>
            <a:ext cx="1438800" cy="52200"/>
          </a:xfrm>
          <a:prstGeom prst="leftRightArrow">
            <a:avLst>
              <a:gd name="adj1" fmla="val 50000"/>
              <a:gd name="adj2"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8"/>
          <p:cNvSpPr/>
          <p:nvPr/>
        </p:nvSpPr>
        <p:spPr>
          <a:xfrm>
            <a:off x="1657950" y="4802050"/>
            <a:ext cx="5831700" cy="28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None/>
            </a:pPr>
            <a:r>
              <a:rPr lang="en" sz="1000" i="1"/>
              <a:t>“The simulated gravity force must stay within 2 degrees of normal to the support surface at all times”</a:t>
            </a:r>
            <a:endParaRPr sz="1000" i="1"/>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4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Motor Capabilities: Load Placement</a:t>
            </a:r>
            <a:endParaRPr/>
          </a:p>
        </p:txBody>
      </p:sp>
      <p:sp>
        <p:nvSpPr>
          <p:cNvPr id="773" name="Google Shape;773;p49"/>
          <p:cNvSpPr txBox="1">
            <a:spLocks noGrp="1"/>
          </p:cNvSpPr>
          <p:nvPr>
            <p:ph type="body" idx="1"/>
          </p:nvPr>
        </p:nvSpPr>
        <p:spPr>
          <a:xfrm>
            <a:off x="729450" y="1694100"/>
            <a:ext cx="3284400" cy="30270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Clr>
                <a:srgbClr val="000000"/>
              </a:buClr>
              <a:buSzPts val="1400"/>
              <a:buChar char="●"/>
            </a:pPr>
            <a:r>
              <a:rPr lang="en" sz="1400">
                <a:solidFill>
                  <a:srgbClr val="000000"/>
                </a:solidFill>
              </a:rPr>
              <a:t>Placing loading towers farther from actuator decreases force deviation</a:t>
            </a:r>
            <a:endParaRPr sz="1400">
              <a:solidFill>
                <a:srgbClr val="000000"/>
              </a:solidFill>
            </a:endParaRPr>
          </a:p>
          <a:p>
            <a:pPr marL="457200" lvl="0" indent="-317500" algn="l" rtl="0">
              <a:spcBef>
                <a:spcPts val="0"/>
              </a:spcBef>
              <a:spcAft>
                <a:spcPts val="0"/>
              </a:spcAft>
              <a:buClr>
                <a:srgbClr val="000000"/>
              </a:buClr>
              <a:buSzPts val="1400"/>
              <a:buChar char="●"/>
            </a:pPr>
            <a:r>
              <a:rPr lang="en" sz="1400">
                <a:solidFill>
                  <a:srgbClr val="000000"/>
                </a:solidFill>
              </a:rPr>
              <a:t>With towers at 36 inches, force does not exceed 17 lbf</a:t>
            </a:r>
            <a:endParaRPr sz="1400">
              <a:solidFill>
                <a:srgbClr val="000000"/>
              </a:solidFill>
            </a:endParaRPr>
          </a:p>
        </p:txBody>
      </p:sp>
      <p:sp>
        <p:nvSpPr>
          <p:cNvPr id="774" name="Google Shape;774;p4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37</a:t>
            </a:fld>
            <a:endParaRPr/>
          </a:p>
        </p:txBody>
      </p:sp>
      <p:sp>
        <p:nvSpPr>
          <p:cNvPr id="775" name="Google Shape;775;p49"/>
          <p:cNvSpPr/>
          <p:nvPr/>
        </p:nvSpPr>
        <p:spPr>
          <a:xfrm>
            <a:off x="1657950" y="4802050"/>
            <a:ext cx="5831700" cy="28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None/>
            </a:pPr>
            <a:r>
              <a:rPr lang="en" sz="1000" i="1"/>
              <a:t>“The simulated gravity force must stay within 2 degrees of normal to the support surface at all times”</a:t>
            </a:r>
            <a:endParaRPr sz="1000" i="1"/>
          </a:p>
        </p:txBody>
      </p:sp>
      <p:pic>
        <p:nvPicPr>
          <p:cNvPr id="776" name="Google Shape;776;p4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832700" y="1046150"/>
            <a:ext cx="4995226" cy="35493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50"/>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Project Risks</a:t>
            </a:r>
            <a:endParaRPr/>
          </a:p>
        </p:txBody>
      </p:sp>
      <p:sp>
        <p:nvSpPr>
          <p:cNvPr id="782" name="Google Shape;782;p5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5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Project Risks</a:t>
            </a:r>
            <a:endParaRPr/>
          </a:p>
        </p:txBody>
      </p:sp>
      <p:sp>
        <p:nvSpPr>
          <p:cNvPr id="788" name="Google Shape;788;p51"/>
          <p:cNvSpPr txBox="1">
            <a:spLocks noGrp="1"/>
          </p:cNvSpPr>
          <p:nvPr>
            <p:ph type="body" idx="1"/>
          </p:nvPr>
        </p:nvSpPr>
        <p:spPr>
          <a:xfrm>
            <a:off x="0" y="5242000"/>
            <a:ext cx="7688700" cy="3027000"/>
          </a:xfrm>
          <a:prstGeom prst="rect">
            <a:avLst/>
          </a:prstGeom>
        </p:spPr>
        <p:txBody>
          <a:bodyPr spcFirstLastPara="1" wrap="square" lIns="91425" tIns="91425" rIns="91425" bIns="91425" anchor="t" anchorCtr="0">
            <a:normAutofit fontScale="92500" lnSpcReduction="20000"/>
          </a:bodyPr>
          <a:lstStyle/>
          <a:p>
            <a:pPr marL="457200" lvl="0" indent="-304165" algn="l" rtl="0">
              <a:spcBef>
                <a:spcPts val="1200"/>
              </a:spcBef>
              <a:spcAft>
                <a:spcPts val="0"/>
              </a:spcAft>
              <a:buClr>
                <a:srgbClr val="000000"/>
              </a:buClr>
              <a:buSzPct val="100000"/>
              <a:buFont typeface="Arial"/>
              <a:buChar char="●"/>
            </a:pPr>
            <a:r>
              <a:rPr lang="en" sz="1400">
                <a:solidFill>
                  <a:srgbClr val="000000"/>
                </a:solidFill>
                <a:latin typeface="Arial"/>
                <a:ea typeface="Arial"/>
                <a:cs typeface="Arial"/>
                <a:sym typeface="Arial"/>
              </a:rPr>
              <a:t>Force Impact on Sliding Motor</a:t>
            </a:r>
            <a:endParaRPr sz="1400">
              <a:solidFill>
                <a:srgbClr val="000000"/>
              </a:solidFill>
              <a:latin typeface="Arial"/>
              <a:ea typeface="Arial"/>
              <a:cs typeface="Arial"/>
              <a:sym typeface="Arial"/>
            </a:endParaRPr>
          </a:p>
          <a:p>
            <a:pPr marL="914400" lvl="0" indent="-293369" algn="l" rtl="0">
              <a:spcBef>
                <a:spcPts val="0"/>
              </a:spcBef>
              <a:spcAft>
                <a:spcPts val="0"/>
              </a:spcAft>
              <a:buClr>
                <a:srgbClr val="000000"/>
              </a:buClr>
              <a:buSzPct val="100000"/>
              <a:buFont typeface="Arial"/>
              <a:buChar char="-"/>
            </a:pPr>
            <a:r>
              <a:rPr lang="en" sz="1200">
                <a:solidFill>
                  <a:srgbClr val="000000"/>
                </a:solidFill>
                <a:latin typeface="Arial"/>
                <a:ea typeface="Arial"/>
                <a:cs typeface="Arial"/>
                <a:sym typeface="Arial"/>
              </a:rPr>
              <a:t>Tether attachment point moving on track affected by Pulley Weights</a:t>
            </a:r>
            <a:endParaRPr sz="1200">
              <a:solidFill>
                <a:srgbClr val="000000"/>
              </a:solidFill>
              <a:latin typeface="Arial"/>
              <a:ea typeface="Arial"/>
              <a:cs typeface="Arial"/>
              <a:sym typeface="Arial"/>
            </a:endParaRPr>
          </a:p>
          <a:p>
            <a:pPr marL="914400" lvl="0" indent="-293369" algn="l" rtl="0">
              <a:spcBef>
                <a:spcPts val="0"/>
              </a:spcBef>
              <a:spcAft>
                <a:spcPts val="0"/>
              </a:spcAft>
              <a:buClr>
                <a:srgbClr val="000000"/>
              </a:buClr>
              <a:buSzPct val="100000"/>
              <a:buFont typeface="Arial"/>
              <a:buChar char="-"/>
            </a:pPr>
            <a:r>
              <a:rPr lang="en" sz="1200">
                <a:solidFill>
                  <a:srgbClr val="000000"/>
                </a:solidFill>
                <a:latin typeface="Arial"/>
                <a:ea typeface="Arial"/>
                <a:cs typeface="Arial"/>
                <a:sym typeface="Arial"/>
              </a:rPr>
              <a:t>Concern over successful operation when heavy loads present</a:t>
            </a:r>
            <a:endParaRPr sz="1200">
              <a:solidFill>
                <a:srgbClr val="000000"/>
              </a:solidFill>
              <a:latin typeface="Arial"/>
              <a:ea typeface="Arial"/>
              <a:cs typeface="Arial"/>
              <a:sym typeface="Arial"/>
            </a:endParaRPr>
          </a:p>
          <a:p>
            <a:pPr marL="457200" lvl="0" indent="-304165" algn="l" rtl="0">
              <a:spcBef>
                <a:spcPts val="0"/>
              </a:spcBef>
              <a:spcAft>
                <a:spcPts val="0"/>
              </a:spcAft>
              <a:buClr>
                <a:srgbClr val="000000"/>
              </a:buClr>
              <a:buSzPct val="100000"/>
              <a:buFont typeface="Arial"/>
              <a:buChar char="●"/>
            </a:pPr>
            <a:r>
              <a:rPr lang="en" sz="1400">
                <a:solidFill>
                  <a:srgbClr val="000000"/>
                </a:solidFill>
                <a:latin typeface="Arial"/>
                <a:ea typeface="Arial"/>
                <a:cs typeface="Arial"/>
                <a:sym typeface="Arial"/>
              </a:rPr>
              <a:t>Frictional Effects on Offloading Environment</a:t>
            </a:r>
            <a:endParaRPr sz="1400">
              <a:solidFill>
                <a:srgbClr val="000000"/>
              </a:solidFill>
              <a:latin typeface="Arial"/>
              <a:ea typeface="Arial"/>
              <a:cs typeface="Arial"/>
              <a:sym typeface="Arial"/>
            </a:endParaRPr>
          </a:p>
          <a:p>
            <a:pPr marL="914400" lvl="0" indent="-293369" algn="l" rtl="0">
              <a:spcBef>
                <a:spcPts val="0"/>
              </a:spcBef>
              <a:spcAft>
                <a:spcPts val="0"/>
              </a:spcAft>
              <a:buClr>
                <a:srgbClr val="000000"/>
              </a:buClr>
              <a:buSzPct val="100000"/>
              <a:buFont typeface="Arial"/>
              <a:buChar char="-"/>
            </a:pPr>
            <a:r>
              <a:rPr lang="en" sz="1200">
                <a:solidFill>
                  <a:srgbClr val="000000"/>
                </a:solidFill>
                <a:latin typeface="Arial"/>
                <a:ea typeface="Arial"/>
                <a:cs typeface="Arial"/>
                <a:sym typeface="Arial"/>
              </a:rPr>
              <a:t>Thrust Bearing, Platform Wheels rotation slowed by frictional effects</a:t>
            </a:r>
            <a:endParaRPr sz="1200">
              <a:solidFill>
                <a:srgbClr val="000000"/>
              </a:solidFill>
              <a:latin typeface="Arial"/>
              <a:ea typeface="Arial"/>
              <a:cs typeface="Arial"/>
              <a:sym typeface="Arial"/>
            </a:endParaRPr>
          </a:p>
          <a:p>
            <a:pPr marL="914400" lvl="0" indent="-293369" algn="l" rtl="0">
              <a:spcBef>
                <a:spcPts val="0"/>
              </a:spcBef>
              <a:spcAft>
                <a:spcPts val="0"/>
              </a:spcAft>
              <a:buClr>
                <a:srgbClr val="000000"/>
              </a:buClr>
              <a:buSzPct val="100000"/>
              <a:buFont typeface="Arial"/>
              <a:buChar char="-"/>
            </a:pPr>
            <a:r>
              <a:rPr lang="en" sz="1200">
                <a:solidFill>
                  <a:srgbClr val="000000"/>
                </a:solidFill>
                <a:latin typeface="Arial"/>
                <a:ea typeface="Arial"/>
                <a:cs typeface="Arial"/>
                <a:sym typeface="Arial"/>
              </a:rPr>
              <a:t>Freedom of movement impared by nature of setup</a:t>
            </a:r>
            <a:endParaRPr sz="1200">
              <a:solidFill>
                <a:srgbClr val="000000"/>
              </a:solidFill>
              <a:latin typeface="Arial"/>
              <a:ea typeface="Arial"/>
              <a:cs typeface="Arial"/>
              <a:sym typeface="Arial"/>
            </a:endParaRPr>
          </a:p>
          <a:p>
            <a:pPr marL="457200" lvl="0" indent="-304165" algn="l" rtl="0">
              <a:spcBef>
                <a:spcPts val="0"/>
              </a:spcBef>
              <a:spcAft>
                <a:spcPts val="0"/>
              </a:spcAft>
              <a:buClr>
                <a:srgbClr val="000000"/>
              </a:buClr>
              <a:buSzPct val="100000"/>
              <a:buFont typeface="Arial"/>
              <a:buChar char="●"/>
            </a:pPr>
            <a:r>
              <a:rPr lang="en" sz="1400">
                <a:solidFill>
                  <a:srgbClr val="000000"/>
                </a:solidFill>
                <a:latin typeface="Arial"/>
                <a:ea typeface="Arial"/>
                <a:cs typeface="Arial"/>
                <a:sym typeface="Arial"/>
              </a:rPr>
              <a:t>Compounding Code/Sensor Errors</a:t>
            </a:r>
            <a:endParaRPr sz="1400">
              <a:solidFill>
                <a:srgbClr val="000000"/>
              </a:solidFill>
              <a:latin typeface="Arial"/>
              <a:ea typeface="Arial"/>
              <a:cs typeface="Arial"/>
              <a:sym typeface="Arial"/>
            </a:endParaRPr>
          </a:p>
          <a:p>
            <a:pPr marL="914400" lvl="0" indent="-293369" algn="l" rtl="0">
              <a:spcBef>
                <a:spcPts val="0"/>
              </a:spcBef>
              <a:spcAft>
                <a:spcPts val="0"/>
              </a:spcAft>
              <a:buClr>
                <a:srgbClr val="000000"/>
              </a:buClr>
              <a:buSzPct val="100000"/>
              <a:buFont typeface="Arial"/>
              <a:buChar char="-"/>
            </a:pPr>
            <a:r>
              <a:rPr lang="en" sz="1200">
                <a:solidFill>
                  <a:srgbClr val="000000"/>
                </a:solidFill>
                <a:latin typeface="Arial"/>
                <a:ea typeface="Arial"/>
                <a:cs typeface="Arial"/>
                <a:sym typeface="Arial"/>
              </a:rPr>
              <a:t>Feedback from sensors to computer suboptimal</a:t>
            </a:r>
            <a:endParaRPr sz="1200">
              <a:solidFill>
                <a:srgbClr val="000000"/>
              </a:solidFill>
              <a:latin typeface="Arial"/>
              <a:ea typeface="Arial"/>
              <a:cs typeface="Arial"/>
              <a:sym typeface="Arial"/>
            </a:endParaRPr>
          </a:p>
          <a:p>
            <a:pPr marL="914400" lvl="0" indent="-293369" algn="l" rtl="0">
              <a:spcBef>
                <a:spcPts val="0"/>
              </a:spcBef>
              <a:spcAft>
                <a:spcPts val="0"/>
              </a:spcAft>
              <a:buClr>
                <a:srgbClr val="000000"/>
              </a:buClr>
              <a:buSzPct val="100000"/>
              <a:buFont typeface="Arial"/>
              <a:buChar char="-"/>
            </a:pPr>
            <a:r>
              <a:rPr lang="en" sz="1200">
                <a:solidFill>
                  <a:srgbClr val="000000"/>
                </a:solidFill>
                <a:latin typeface="Arial"/>
                <a:ea typeface="Arial"/>
                <a:cs typeface="Arial"/>
                <a:sym typeface="Arial"/>
              </a:rPr>
              <a:t>Incorrect readings lead to incorrect force application</a:t>
            </a:r>
            <a:endParaRPr sz="1200">
              <a:solidFill>
                <a:srgbClr val="000000"/>
              </a:solidFill>
              <a:latin typeface="Arial"/>
              <a:ea typeface="Arial"/>
              <a:cs typeface="Arial"/>
              <a:sym typeface="Arial"/>
            </a:endParaRPr>
          </a:p>
          <a:p>
            <a:pPr marL="457200" lvl="0" indent="-304165" algn="l" rtl="0">
              <a:spcBef>
                <a:spcPts val="0"/>
              </a:spcBef>
              <a:spcAft>
                <a:spcPts val="0"/>
              </a:spcAft>
              <a:buClr>
                <a:srgbClr val="000000"/>
              </a:buClr>
              <a:buSzPct val="100000"/>
              <a:buFont typeface="Arial"/>
              <a:buChar char="●"/>
            </a:pPr>
            <a:r>
              <a:rPr lang="en" sz="1400">
                <a:solidFill>
                  <a:srgbClr val="1D1C1D"/>
                </a:solidFill>
                <a:highlight>
                  <a:schemeClr val="lt1"/>
                </a:highlight>
                <a:latin typeface="Arial"/>
                <a:ea typeface="Arial"/>
                <a:cs typeface="Arial"/>
                <a:sym typeface="Arial"/>
              </a:rPr>
              <a:t>Manufacturing Issues</a:t>
            </a:r>
            <a:endParaRPr sz="1400">
              <a:solidFill>
                <a:srgbClr val="1D1C1D"/>
              </a:solidFill>
              <a:highlight>
                <a:schemeClr val="lt1"/>
              </a:highlight>
              <a:latin typeface="Arial"/>
              <a:ea typeface="Arial"/>
              <a:cs typeface="Arial"/>
              <a:sym typeface="Arial"/>
            </a:endParaRPr>
          </a:p>
          <a:p>
            <a:pPr marL="914400" lvl="0" indent="-293369" algn="l" rtl="0">
              <a:spcBef>
                <a:spcPts val="0"/>
              </a:spcBef>
              <a:spcAft>
                <a:spcPts val="0"/>
              </a:spcAft>
              <a:buClr>
                <a:srgbClr val="1D1C1D"/>
              </a:buClr>
              <a:buSzPct val="100000"/>
              <a:buFont typeface="Arial"/>
              <a:buChar char="-"/>
            </a:pPr>
            <a:r>
              <a:rPr lang="en" sz="1200">
                <a:solidFill>
                  <a:srgbClr val="1D1C1D"/>
                </a:solidFill>
                <a:highlight>
                  <a:schemeClr val="lt1"/>
                </a:highlight>
                <a:latin typeface="Arial"/>
                <a:ea typeface="Arial"/>
                <a:cs typeface="Arial"/>
                <a:sym typeface="Arial"/>
              </a:rPr>
              <a:t>Parts too small, too large, hard to assemble to exact specifications</a:t>
            </a:r>
            <a:endParaRPr sz="1200">
              <a:solidFill>
                <a:srgbClr val="1D1C1D"/>
              </a:solidFill>
              <a:highlight>
                <a:schemeClr val="lt1"/>
              </a:highlight>
              <a:latin typeface="Arial"/>
              <a:ea typeface="Arial"/>
              <a:cs typeface="Arial"/>
              <a:sym typeface="Arial"/>
            </a:endParaRPr>
          </a:p>
          <a:p>
            <a:pPr marL="457200" lvl="0" indent="-304165" algn="l" rtl="0">
              <a:spcBef>
                <a:spcPts val="0"/>
              </a:spcBef>
              <a:spcAft>
                <a:spcPts val="0"/>
              </a:spcAft>
              <a:buClr>
                <a:srgbClr val="000000"/>
              </a:buClr>
              <a:buSzPct val="100000"/>
              <a:buFont typeface="Arial"/>
              <a:buChar char="●"/>
            </a:pPr>
            <a:r>
              <a:rPr lang="en" sz="1400">
                <a:solidFill>
                  <a:srgbClr val="1D1C1D"/>
                </a:solidFill>
                <a:highlight>
                  <a:schemeClr val="lt1"/>
                </a:highlight>
                <a:latin typeface="Arial"/>
                <a:ea typeface="Arial"/>
                <a:cs typeface="Arial"/>
                <a:sym typeface="Arial"/>
              </a:rPr>
              <a:t>Frame Stability Issues</a:t>
            </a:r>
            <a:endParaRPr sz="1400">
              <a:solidFill>
                <a:srgbClr val="1D1C1D"/>
              </a:solidFill>
              <a:highlight>
                <a:schemeClr val="lt1"/>
              </a:highlight>
              <a:latin typeface="Arial"/>
              <a:ea typeface="Arial"/>
              <a:cs typeface="Arial"/>
              <a:sym typeface="Arial"/>
            </a:endParaRPr>
          </a:p>
          <a:p>
            <a:pPr marL="914400" lvl="0" indent="-293369" algn="l" rtl="0">
              <a:spcBef>
                <a:spcPts val="0"/>
              </a:spcBef>
              <a:spcAft>
                <a:spcPts val="0"/>
              </a:spcAft>
              <a:buClr>
                <a:srgbClr val="1D1C1D"/>
              </a:buClr>
              <a:buSzPct val="100000"/>
              <a:buFont typeface="Arial"/>
              <a:buChar char="-"/>
            </a:pPr>
            <a:r>
              <a:rPr lang="en" sz="1200">
                <a:solidFill>
                  <a:srgbClr val="1D1C1D"/>
                </a:solidFill>
                <a:highlight>
                  <a:schemeClr val="lt1"/>
                </a:highlight>
                <a:latin typeface="Arial"/>
                <a:ea typeface="Arial"/>
                <a:cs typeface="Arial"/>
                <a:sym typeface="Arial"/>
              </a:rPr>
              <a:t>Pulley Weights pull mechanism, unbalanced testing environment</a:t>
            </a:r>
            <a:endParaRPr sz="1400">
              <a:solidFill>
                <a:srgbClr val="1D1C1D"/>
              </a:solidFill>
              <a:highlight>
                <a:schemeClr val="lt1"/>
              </a:highlight>
              <a:latin typeface="Arial"/>
              <a:ea typeface="Arial"/>
              <a:cs typeface="Arial"/>
              <a:sym typeface="Arial"/>
            </a:endParaRPr>
          </a:p>
          <a:p>
            <a:pPr marL="457200" lvl="0" indent="-304165" algn="l" rtl="0">
              <a:spcBef>
                <a:spcPts val="0"/>
              </a:spcBef>
              <a:spcAft>
                <a:spcPts val="0"/>
              </a:spcAft>
              <a:buClr>
                <a:srgbClr val="1D1C1D"/>
              </a:buClr>
              <a:buSzPct val="100000"/>
              <a:buFont typeface="Arial"/>
              <a:buChar char="●"/>
            </a:pPr>
            <a:r>
              <a:rPr lang="en" sz="1400">
                <a:solidFill>
                  <a:srgbClr val="1D1C1D"/>
                </a:solidFill>
                <a:highlight>
                  <a:schemeClr val="lt1"/>
                </a:highlight>
                <a:latin typeface="Arial"/>
                <a:ea typeface="Arial"/>
                <a:cs typeface="Arial"/>
                <a:sym typeface="Arial"/>
              </a:rPr>
              <a:t>Electronics Failure</a:t>
            </a:r>
            <a:endParaRPr sz="1400">
              <a:solidFill>
                <a:srgbClr val="1D1C1D"/>
              </a:solidFill>
              <a:highlight>
                <a:schemeClr val="lt1"/>
              </a:highlight>
              <a:latin typeface="Arial"/>
              <a:ea typeface="Arial"/>
              <a:cs typeface="Arial"/>
              <a:sym typeface="Arial"/>
            </a:endParaRPr>
          </a:p>
          <a:p>
            <a:pPr marL="457200" lvl="0" indent="-304165" algn="l" rtl="0">
              <a:spcBef>
                <a:spcPts val="0"/>
              </a:spcBef>
              <a:spcAft>
                <a:spcPts val="0"/>
              </a:spcAft>
              <a:buClr>
                <a:srgbClr val="1D1C1D"/>
              </a:buClr>
              <a:buSzPct val="100000"/>
              <a:buFont typeface="Arial"/>
              <a:buChar char="●"/>
            </a:pPr>
            <a:r>
              <a:rPr lang="en" sz="1400">
                <a:solidFill>
                  <a:srgbClr val="1D1C1D"/>
                </a:solidFill>
                <a:highlight>
                  <a:schemeClr val="lt1"/>
                </a:highlight>
                <a:latin typeface="Arial"/>
                <a:ea typeface="Arial"/>
                <a:cs typeface="Arial"/>
                <a:sym typeface="Arial"/>
              </a:rPr>
              <a:t>Budget</a:t>
            </a:r>
            <a:endParaRPr sz="1400">
              <a:solidFill>
                <a:srgbClr val="1D1C1D"/>
              </a:solidFill>
              <a:highlight>
                <a:schemeClr val="lt1"/>
              </a:highlight>
              <a:latin typeface="Arial"/>
              <a:ea typeface="Arial"/>
              <a:cs typeface="Arial"/>
              <a:sym typeface="Arial"/>
            </a:endParaRPr>
          </a:p>
          <a:p>
            <a:pPr marL="0" lvl="0" indent="0" algn="l" rtl="0">
              <a:spcBef>
                <a:spcPts val="1200"/>
              </a:spcBef>
              <a:spcAft>
                <a:spcPts val="1200"/>
              </a:spcAft>
              <a:buNone/>
            </a:pPr>
            <a:endParaRPr/>
          </a:p>
        </p:txBody>
      </p:sp>
      <p:sp>
        <p:nvSpPr>
          <p:cNvPr id="789" name="Google Shape;789;p5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39</a:t>
            </a:fld>
            <a:endParaRPr/>
          </a:p>
        </p:txBody>
      </p:sp>
      <p:graphicFrame>
        <p:nvGraphicFramePr>
          <p:cNvPr id="790" name="Google Shape;790;p51"/>
          <p:cNvGraphicFramePr/>
          <p:nvPr/>
        </p:nvGraphicFramePr>
        <p:xfrm>
          <a:off x="310800" y="1330519"/>
          <a:ext cx="8526000" cy="2302459"/>
        </p:xfrm>
        <a:graphic>
          <a:graphicData uri="http://schemas.openxmlformats.org/drawingml/2006/table">
            <a:tbl>
              <a:tblPr>
                <a:noFill/>
                <a:tableStyleId>{B79318FC-2241-4081-8B0D-53B08EFF9403}</a:tableStyleId>
              </a:tblPr>
              <a:tblGrid>
                <a:gridCol w="2338150">
                  <a:extLst>
                    <a:ext uri="{9D8B030D-6E8A-4147-A177-3AD203B41FA5}">
                      <a16:colId xmlns:a16="http://schemas.microsoft.com/office/drawing/2014/main" val="20000"/>
                    </a:ext>
                  </a:extLst>
                </a:gridCol>
                <a:gridCol w="3513225">
                  <a:extLst>
                    <a:ext uri="{9D8B030D-6E8A-4147-A177-3AD203B41FA5}">
                      <a16:colId xmlns:a16="http://schemas.microsoft.com/office/drawing/2014/main" val="20001"/>
                    </a:ext>
                  </a:extLst>
                </a:gridCol>
                <a:gridCol w="2674625">
                  <a:extLst>
                    <a:ext uri="{9D8B030D-6E8A-4147-A177-3AD203B41FA5}">
                      <a16:colId xmlns:a16="http://schemas.microsoft.com/office/drawing/2014/main" val="20002"/>
                    </a:ext>
                  </a:extLst>
                </a:gridCol>
              </a:tblGrid>
              <a:tr h="380975">
                <a:tc>
                  <a:txBody>
                    <a:bodyPr/>
                    <a:lstStyle/>
                    <a:p>
                      <a:pPr marL="0" lvl="0" indent="0" algn="ctr" rtl="0">
                        <a:spcBef>
                          <a:spcPts val="0"/>
                        </a:spcBef>
                        <a:spcAft>
                          <a:spcPts val="0"/>
                        </a:spcAft>
                        <a:buNone/>
                      </a:pPr>
                      <a:r>
                        <a:rPr lang="en" sz="1300" b="1">
                          <a:latin typeface="Lato"/>
                          <a:ea typeface="Lato"/>
                          <a:cs typeface="Lato"/>
                          <a:sym typeface="Lato"/>
                        </a:rPr>
                        <a:t>Risk</a:t>
                      </a:r>
                      <a:endParaRPr sz="1300" b="1">
                        <a:latin typeface="Lato"/>
                        <a:ea typeface="Lato"/>
                        <a:cs typeface="Lato"/>
                        <a:sym typeface="Lato"/>
                      </a:endParaRPr>
                    </a:p>
                  </a:txBody>
                  <a:tcPr marL="91425" marR="91425" marT="91425" marB="91425">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BFB4B4">
                        <a:alpha val="36610"/>
                      </a:srgbClr>
                    </a:solidFill>
                  </a:tcPr>
                </a:tc>
                <a:tc>
                  <a:txBody>
                    <a:bodyPr/>
                    <a:lstStyle/>
                    <a:p>
                      <a:pPr marL="0" lvl="0" indent="0" algn="ctr" rtl="0">
                        <a:spcBef>
                          <a:spcPts val="0"/>
                        </a:spcBef>
                        <a:spcAft>
                          <a:spcPts val="0"/>
                        </a:spcAft>
                        <a:buNone/>
                      </a:pPr>
                      <a:r>
                        <a:rPr lang="en" sz="1300" b="1">
                          <a:latin typeface="Lato"/>
                          <a:ea typeface="Lato"/>
                          <a:cs typeface="Lato"/>
                          <a:sym typeface="Lato"/>
                        </a:rPr>
                        <a:t>Description</a:t>
                      </a:r>
                      <a:endParaRPr sz="1300" b="1">
                        <a:latin typeface="Lato"/>
                        <a:ea typeface="Lato"/>
                        <a:cs typeface="Lato"/>
                        <a:sym typeface="Lato"/>
                      </a:endParaRPr>
                    </a:p>
                  </a:txBody>
                  <a:tcPr marL="91425" marR="91425" marT="91425" marB="91425">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BFB4B4">
                        <a:alpha val="36610"/>
                      </a:srgbClr>
                    </a:solidFill>
                  </a:tcPr>
                </a:tc>
                <a:tc>
                  <a:txBody>
                    <a:bodyPr/>
                    <a:lstStyle/>
                    <a:p>
                      <a:pPr marL="0" lvl="0" indent="0" algn="ctr" rtl="0">
                        <a:spcBef>
                          <a:spcPts val="0"/>
                        </a:spcBef>
                        <a:spcAft>
                          <a:spcPts val="0"/>
                        </a:spcAft>
                        <a:buNone/>
                      </a:pPr>
                      <a:r>
                        <a:rPr lang="en" sz="1300" b="1">
                          <a:latin typeface="Lato"/>
                          <a:ea typeface="Lato"/>
                          <a:cs typeface="Lato"/>
                          <a:sym typeface="Lato"/>
                        </a:rPr>
                        <a:t>Mitigation</a:t>
                      </a:r>
                      <a:endParaRPr sz="1300" b="1">
                        <a:latin typeface="Lato"/>
                        <a:ea typeface="Lato"/>
                        <a:cs typeface="Lato"/>
                        <a:sym typeface="Lato"/>
                      </a:endParaRPr>
                    </a:p>
                  </a:txBody>
                  <a:tcPr marL="91425" marR="91425" marT="91425" marB="91425">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BFB4B4">
                        <a:alpha val="36610"/>
                      </a:srgbClr>
                    </a:solidFill>
                  </a:tcPr>
                </a:tc>
                <a:extLst>
                  <a:ext uri="{0D108BD9-81ED-4DB2-BD59-A6C34878D82A}">
                    <a16:rowId xmlns:a16="http://schemas.microsoft.com/office/drawing/2014/main" val="10000"/>
                  </a:ext>
                </a:extLst>
              </a:tr>
              <a:tr h="531125">
                <a:tc>
                  <a:txBody>
                    <a:bodyPr/>
                    <a:lstStyle/>
                    <a:p>
                      <a:pPr marL="0" lvl="0" indent="0" algn="l" rtl="0">
                        <a:lnSpc>
                          <a:spcPct val="115000"/>
                        </a:lnSpc>
                        <a:spcBef>
                          <a:spcPts val="1200"/>
                        </a:spcBef>
                        <a:spcAft>
                          <a:spcPts val="1200"/>
                        </a:spcAft>
                        <a:buNone/>
                      </a:pPr>
                      <a:r>
                        <a:rPr lang="en" sz="1100" b="1">
                          <a:latin typeface="Lato"/>
                          <a:ea typeface="Lato"/>
                          <a:cs typeface="Lato"/>
                          <a:sym typeface="Lato"/>
                        </a:rPr>
                        <a:t>Force Impact on Actuator/Carriage</a:t>
                      </a:r>
                      <a:endParaRPr sz="1100" b="1">
                        <a:latin typeface="Lato"/>
                        <a:ea typeface="Lato"/>
                        <a:cs typeface="Lato"/>
                        <a:sym typeface="Lato"/>
                      </a:endParaRPr>
                    </a:p>
                  </a:txBody>
                  <a:tcPr marL="91425" marR="91425" marT="91425" marB="91425">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1100">
                          <a:latin typeface="Lato"/>
                          <a:ea typeface="Lato"/>
                          <a:cs typeface="Lato"/>
                          <a:sym typeface="Lato"/>
                        </a:rPr>
                        <a:t>Concern over motor’s successful operation when heavy loads present</a:t>
                      </a:r>
                      <a:endParaRPr sz="1100">
                        <a:latin typeface="Lato"/>
                        <a:ea typeface="Lato"/>
                        <a:cs typeface="Lato"/>
                        <a:sym typeface="Lato"/>
                      </a:endParaRPr>
                    </a:p>
                  </a:txBody>
                  <a:tcPr marL="91425" marR="91425" marT="91425" marB="91425">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Lato"/>
                          <a:ea typeface="Lato"/>
                          <a:cs typeface="Lato"/>
                          <a:sym typeface="Lato"/>
                        </a:rPr>
                        <a:t>Analysis of loading weights, design consideration of motor carriage limits </a:t>
                      </a:r>
                      <a:endParaRPr sz="1100">
                        <a:latin typeface="Lato"/>
                        <a:ea typeface="Lato"/>
                        <a:cs typeface="Lato"/>
                        <a:sym typeface="Lato"/>
                      </a:endParaRPr>
                    </a:p>
                  </a:txBody>
                  <a:tcPr marL="91425" marR="91425" marT="91425" marB="91425">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extLst>
                  <a:ext uri="{0D108BD9-81ED-4DB2-BD59-A6C34878D82A}">
                    <a16:rowId xmlns:a16="http://schemas.microsoft.com/office/drawing/2014/main" val="10001"/>
                  </a:ext>
                </a:extLst>
              </a:tr>
              <a:tr h="525850">
                <a:tc>
                  <a:txBody>
                    <a:bodyPr/>
                    <a:lstStyle/>
                    <a:p>
                      <a:pPr marL="0" lvl="0" indent="0" algn="l" rtl="0">
                        <a:lnSpc>
                          <a:spcPct val="115000"/>
                        </a:lnSpc>
                        <a:spcBef>
                          <a:spcPts val="1200"/>
                        </a:spcBef>
                        <a:spcAft>
                          <a:spcPts val="1200"/>
                        </a:spcAft>
                        <a:buNone/>
                      </a:pPr>
                      <a:r>
                        <a:rPr lang="en" sz="1100" b="1">
                          <a:latin typeface="Lato"/>
                          <a:ea typeface="Lato"/>
                          <a:cs typeface="Lato"/>
                          <a:sym typeface="Lato"/>
                        </a:rPr>
                        <a:t>Frictional Effects on Offloading Environment</a:t>
                      </a:r>
                      <a:endParaRPr sz="1100" b="1">
                        <a:latin typeface="Lato"/>
                        <a:ea typeface="Lato"/>
                        <a:cs typeface="Lato"/>
                        <a:sym typeface="Lato"/>
                      </a:endParaRPr>
                    </a:p>
                  </a:txBody>
                  <a:tcPr marL="91425" marR="91425" marT="91425" marB="91425">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1100">
                          <a:latin typeface="Lato"/>
                          <a:ea typeface="Lato"/>
                          <a:cs typeface="Lato"/>
                          <a:sym typeface="Lato"/>
                        </a:rPr>
                        <a:t>Thrust Bearing, Platform Wheels rotation slowed by frictional effects, hurt approximation of postural sway</a:t>
                      </a:r>
                      <a:endParaRPr sz="1100">
                        <a:latin typeface="Lato"/>
                        <a:ea typeface="Lato"/>
                        <a:cs typeface="Lato"/>
                        <a:sym typeface="Lato"/>
                      </a:endParaRPr>
                    </a:p>
                  </a:txBody>
                  <a:tcPr marL="91425" marR="91425" marT="91425" marB="91425">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Lato"/>
                          <a:ea typeface="Lato"/>
                          <a:cs typeface="Lato"/>
                          <a:sym typeface="Lato"/>
                        </a:rPr>
                        <a:t>Careful component selection and platform construction, replace bearings and wheels if necessary</a:t>
                      </a:r>
                      <a:endParaRPr sz="1100">
                        <a:latin typeface="Lato"/>
                        <a:ea typeface="Lato"/>
                        <a:cs typeface="Lato"/>
                        <a:sym typeface="Lato"/>
                      </a:endParaRPr>
                    </a:p>
                  </a:txBody>
                  <a:tcPr marL="91425" marR="91425" marT="91425" marB="91425">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extLst>
                  <a:ext uri="{0D108BD9-81ED-4DB2-BD59-A6C34878D82A}">
                    <a16:rowId xmlns:a16="http://schemas.microsoft.com/office/drawing/2014/main" val="10002"/>
                  </a:ext>
                </a:extLst>
              </a:tr>
              <a:tr h="380975">
                <a:tc>
                  <a:txBody>
                    <a:bodyPr/>
                    <a:lstStyle/>
                    <a:p>
                      <a:pPr marL="0" lvl="0" indent="0" algn="l" rtl="0">
                        <a:lnSpc>
                          <a:spcPct val="115000"/>
                        </a:lnSpc>
                        <a:spcBef>
                          <a:spcPts val="1200"/>
                        </a:spcBef>
                        <a:spcAft>
                          <a:spcPts val="1200"/>
                        </a:spcAft>
                        <a:buNone/>
                      </a:pPr>
                      <a:r>
                        <a:rPr lang="en" sz="1100" b="1">
                          <a:solidFill>
                            <a:srgbClr val="1D1C1D"/>
                          </a:solidFill>
                          <a:latin typeface="Lato"/>
                          <a:ea typeface="Lato"/>
                          <a:cs typeface="Lato"/>
                          <a:sym typeface="Lato"/>
                        </a:rPr>
                        <a:t>Budget</a:t>
                      </a:r>
                      <a:endParaRPr sz="1100" b="1">
                        <a:latin typeface="Lato"/>
                        <a:ea typeface="Lato"/>
                        <a:cs typeface="Lato"/>
                        <a:sym typeface="Lato"/>
                      </a:endParaRPr>
                    </a:p>
                  </a:txBody>
                  <a:tcPr marL="91425" marR="91425" marT="91425" marB="91425">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Lato"/>
                          <a:ea typeface="Lato"/>
                          <a:cs typeface="Lato"/>
                          <a:sym typeface="Lato"/>
                        </a:rPr>
                        <a:t>Parts and materials too expensive, critical elements fail and cannot be replaced</a:t>
                      </a:r>
                      <a:endParaRPr sz="1100">
                        <a:latin typeface="Lato"/>
                        <a:ea typeface="Lato"/>
                        <a:cs typeface="Lato"/>
                        <a:sym typeface="Lato"/>
                      </a:endParaRPr>
                    </a:p>
                  </a:txBody>
                  <a:tcPr marL="91425" marR="91425" marT="91425" marB="91425">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Lato"/>
                          <a:ea typeface="Lato"/>
                          <a:cs typeface="Lato"/>
                          <a:sym typeface="Lato"/>
                        </a:rPr>
                        <a:t>Pursue other funds, find cheaper sources, handle essential parts with care and caution, manufacture our own parts</a:t>
                      </a:r>
                      <a:endParaRPr sz="1100">
                        <a:latin typeface="Lato"/>
                        <a:ea typeface="Lato"/>
                        <a:cs typeface="Lato"/>
                        <a:sym typeface="Lato"/>
                      </a:endParaRPr>
                    </a:p>
                  </a:txBody>
                  <a:tcPr marL="91425" marR="91425" marT="91425" marB="91425">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791" name="Google Shape;791;p51"/>
          <p:cNvGraphicFramePr/>
          <p:nvPr/>
        </p:nvGraphicFramePr>
        <p:xfrm>
          <a:off x="4908975" y="5530482"/>
          <a:ext cx="8526000" cy="1679819"/>
        </p:xfrm>
        <a:graphic>
          <a:graphicData uri="http://schemas.openxmlformats.org/drawingml/2006/table">
            <a:tbl>
              <a:tblPr>
                <a:noFill/>
                <a:tableStyleId>{B79318FC-2241-4081-8B0D-53B08EFF9403}</a:tableStyleId>
              </a:tblPr>
              <a:tblGrid>
                <a:gridCol w="2338150">
                  <a:extLst>
                    <a:ext uri="{9D8B030D-6E8A-4147-A177-3AD203B41FA5}">
                      <a16:colId xmlns:a16="http://schemas.microsoft.com/office/drawing/2014/main" val="20000"/>
                    </a:ext>
                  </a:extLst>
                </a:gridCol>
                <a:gridCol w="3513225">
                  <a:extLst>
                    <a:ext uri="{9D8B030D-6E8A-4147-A177-3AD203B41FA5}">
                      <a16:colId xmlns:a16="http://schemas.microsoft.com/office/drawing/2014/main" val="20001"/>
                    </a:ext>
                  </a:extLst>
                </a:gridCol>
                <a:gridCol w="2674625">
                  <a:extLst>
                    <a:ext uri="{9D8B030D-6E8A-4147-A177-3AD203B41FA5}">
                      <a16:colId xmlns:a16="http://schemas.microsoft.com/office/drawing/2014/main" val="20002"/>
                    </a:ext>
                  </a:extLst>
                </a:gridCol>
              </a:tblGrid>
              <a:tr h="364700">
                <a:tc>
                  <a:txBody>
                    <a:bodyPr/>
                    <a:lstStyle/>
                    <a:p>
                      <a:pPr marL="0" lvl="0" indent="0" algn="l" rtl="0">
                        <a:lnSpc>
                          <a:spcPct val="115000"/>
                        </a:lnSpc>
                        <a:spcBef>
                          <a:spcPts val="1200"/>
                        </a:spcBef>
                        <a:spcAft>
                          <a:spcPts val="1200"/>
                        </a:spcAft>
                        <a:buNone/>
                      </a:pPr>
                      <a:r>
                        <a:rPr lang="en" sz="1100">
                          <a:latin typeface="Lato"/>
                          <a:ea typeface="Lato"/>
                          <a:cs typeface="Lato"/>
                          <a:sym typeface="Lato"/>
                        </a:rPr>
                        <a:t>Compounding Code/Sensor Errors</a:t>
                      </a:r>
                      <a:endParaRPr sz="1100">
                        <a:latin typeface="Lato"/>
                        <a:ea typeface="Lato"/>
                        <a:cs typeface="Lato"/>
                        <a:sym typeface="Lato"/>
                      </a:endParaRPr>
                    </a:p>
                  </a:txBody>
                  <a:tcPr marL="91425" marR="91425" marT="91425" marB="91425">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1100">
                          <a:latin typeface="Lato"/>
                          <a:ea typeface="Lato"/>
                          <a:cs typeface="Lato"/>
                          <a:sym typeface="Lato"/>
                        </a:rPr>
                        <a:t>Incorrect readings lead to incorrect force application.</a:t>
                      </a:r>
                      <a:endParaRPr sz="1100">
                        <a:latin typeface="Lato"/>
                        <a:ea typeface="Lato"/>
                        <a:cs typeface="Lato"/>
                        <a:sym typeface="Lato"/>
                      </a:endParaRPr>
                    </a:p>
                  </a:txBody>
                  <a:tcPr marL="91425" marR="91425" marT="91425" marB="91425">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Lato"/>
                          <a:ea typeface="Lato"/>
                          <a:cs typeface="Lato"/>
                          <a:sym typeface="Lato"/>
                        </a:rPr>
                        <a:t>Frequent testing and analysis</a:t>
                      </a:r>
                      <a:endParaRPr sz="1100">
                        <a:latin typeface="Lato"/>
                        <a:ea typeface="Lato"/>
                        <a:cs typeface="Lato"/>
                        <a:sym typeface="Lato"/>
                      </a:endParaRPr>
                    </a:p>
                  </a:txBody>
                  <a:tcPr marL="91425" marR="91425" marT="91425" marB="91425">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extLst>
                  <a:ext uri="{0D108BD9-81ED-4DB2-BD59-A6C34878D82A}">
                    <a16:rowId xmlns:a16="http://schemas.microsoft.com/office/drawing/2014/main" val="10000"/>
                  </a:ext>
                </a:extLst>
              </a:tr>
              <a:tr h="483325">
                <a:tc>
                  <a:txBody>
                    <a:bodyPr/>
                    <a:lstStyle/>
                    <a:p>
                      <a:pPr marL="0" lvl="0" indent="0" algn="l" rtl="0">
                        <a:lnSpc>
                          <a:spcPct val="115000"/>
                        </a:lnSpc>
                        <a:spcBef>
                          <a:spcPts val="1200"/>
                        </a:spcBef>
                        <a:spcAft>
                          <a:spcPts val="1200"/>
                        </a:spcAft>
                        <a:buNone/>
                      </a:pPr>
                      <a:r>
                        <a:rPr lang="en" sz="1100">
                          <a:solidFill>
                            <a:srgbClr val="1D1C1D"/>
                          </a:solidFill>
                          <a:latin typeface="Lato"/>
                          <a:ea typeface="Lato"/>
                          <a:cs typeface="Lato"/>
                          <a:sym typeface="Lato"/>
                        </a:rPr>
                        <a:t>Manufacturing Issues</a:t>
                      </a:r>
                      <a:endParaRPr sz="1100">
                        <a:latin typeface="Lato"/>
                        <a:ea typeface="Lato"/>
                        <a:cs typeface="Lato"/>
                        <a:sym typeface="Lato"/>
                      </a:endParaRPr>
                    </a:p>
                  </a:txBody>
                  <a:tcPr marL="91425" marR="91425" marT="91425" marB="91425">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1100">
                          <a:solidFill>
                            <a:srgbClr val="1D1C1D"/>
                          </a:solidFill>
                          <a:latin typeface="Lato"/>
                          <a:ea typeface="Lato"/>
                          <a:cs typeface="Lato"/>
                          <a:sym typeface="Lato"/>
                        </a:rPr>
                        <a:t>Parts too small, too large, hard to assemble to exact specifications</a:t>
                      </a:r>
                      <a:endParaRPr sz="1100">
                        <a:latin typeface="Lato"/>
                        <a:ea typeface="Lato"/>
                        <a:cs typeface="Lato"/>
                        <a:sym typeface="Lato"/>
                      </a:endParaRPr>
                    </a:p>
                  </a:txBody>
                  <a:tcPr marL="91425" marR="91425" marT="91425" marB="91425">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Lato"/>
                          <a:ea typeface="Lato"/>
                          <a:cs typeface="Lato"/>
                          <a:sym typeface="Lato"/>
                        </a:rPr>
                        <a:t>Training classes, faculty assistant</a:t>
                      </a:r>
                      <a:endParaRPr sz="1100">
                        <a:latin typeface="Lato"/>
                        <a:ea typeface="Lato"/>
                        <a:cs typeface="Lato"/>
                        <a:sym typeface="Lato"/>
                      </a:endParaRPr>
                    </a:p>
                  </a:txBody>
                  <a:tcPr marL="91425" marR="91425" marT="91425" marB="91425">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extLst>
                  <a:ext uri="{0D108BD9-81ED-4DB2-BD59-A6C34878D82A}">
                    <a16:rowId xmlns:a16="http://schemas.microsoft.com/office/drawing/2014/main" val="10001"/>
                  </a:ext>
                </a:extLst>
              </a:tr>
              <a:tr h="384200">
                <a:tc>
                  <a:txBody>
                    <a:bodyPr/>
                    <a:lstStyle/>
                    <a:p>
                      <a:pPr marL="0" lvl="0" indent="0" algn="l" rtl="0">
                        <a:lnSpc>
                          <a:spcPct val="115000"/>
                        </a:lnSpc>
                        <a:spcBef>
                          <a:spcPts val="1200"/>
                        </a:spcBef>
                        <a:spcAft>
                          <a:spcPts val="1200"/>
                        </a:spcAft>
                        <a:buNone/>
                      </a:pPr>
                      <a:r>
                        <a:rPr lang="en" sz="1100">
                          <a:solidFill>
                            <a:srgbClr val="1D1C1D"/>
                          </a:solidFill>
                          <a:latin typeface="Lato"/>
                          <a:ea typeface="Lato"/>
                          <a:cs typeface="Lato"/>
                          <a:sym typeface="Lato"/>
                        </a:rPr>
                        <a:t>Frame Stability Issues</a:t>
                      </a:r>
                      <a:endParaRPr sz="1100">
                        <a:latin typeface="Lato"/>
                        <a:ea typeface="Lato"/>
                        <a:cs typeface="Lato"/>
                        <a:sym typeface="Lato"/>
                      </a:endParaRPr>
                    </a:p>
                  </a:txBody>
                  <a:tcPr marL="91425" marR="91425" marT="91425" marB="91425">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sz="1100">
                          <a:solidFill>
                            <a:srgbClr val="1D1C1D"/>
                          </a:solidFill>
                          <a:latin typeface="Lato"/>
                          <a:ea typeface="Lato"/>
                          <a:cs typeface="Lato"/>
                          <a:sym typeface="Lato"/>
                        </a:rPr>
                        <a:t>Pulley Weights pull mechanism, test environment</a:t>
                      </a:r>
                      <a:endParaRPr sz="1100">
                        <a:latin typeface="Lato"/>
                        <a:ea typeface="Lato"/>
                        <a:cs typeface="Lato"/>
                        <a:sym typeface="Lato"/>
                      </a:endParaRPr>
                    </a:p>
                  </a:txBody>
                  <a:tcPr marL="91425" marR="91425" marT="91425" marB="91425">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Lato"/>
                          <a:ea typeface="Lato"/>
                          <a:cs typeface="Lato"/>
                          <a:sym typeface="Lato"/>
                        </a:rPr>
                        <a:t>Force analysis and test area selection</a:t>
                      </a:r>
                      <a:endParaRPr sz="1100">
                        <a:latin typeface="Lato"/>
                        <a:ea typeface="Lato"/>
                        <a:cs typeface="Lato"/>
                        <a:sym typeface="Lato"/>
                      </a:endParaRPr>
                    </a:p>
                  </a:txBody>
                  <a:tcPr marL="91425" marR="91425" marT="91425" marB="91425">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extLst>
                  <a:ext uri="{0D108BD9-81ED-4DB2-BD59-A6C34878D82A}">
                    <a16:rowId xmlns:a16="http://schemas.microsoft.com/office/drawing/2014/main" val="10002"/>
                  </a:ext>
                </a:extLst>
              </a:tr>
              <a:tr h="380975">
                <a:tc>
                  <a:txBody>
                    <a:bodyPr/>
                    <a:lstStyle/>
                    <a:p>
                      <a:pPr marL="0" lvl="0" indent="0" algn="l" rtl="0">
                        <a:lnSpc>
                          <a:spcPct val="115000"/>
                        </a:lnSpc>
                        <a:spcBef>
                          <a:spcPts val="1200"/>
                        </a:spcBef>
                        <a:spcAft>
                          <a:spcPts val="1200"/>
                        </a:spcAft>
                        <a:buNone/>
                      </a:pPr>
                      <a:r>
                        <a:rPr lang="en" sz="1100">
                          <a:solidFill>
                            <a:srgbClr val="1D1C1D"/>
                          </a:solidFill>
                          <a:latin typeface="Lato"/>
                          <a:ea typeface="Lato"/>
                          <a:cs typeface="Lato"/>
                          <a:sym typeface="Lato"/>
                        </a:rPr>
                        <a:t>Electronics Failure</a:t>
                      </a:r>
                      <a:endParaRPr sz="1100">
                        <a:latin typeface="Lato"/>
                        <a:ea typeface="Lato"/>
                        <a:cs typeface="Lato"/>
                        <a:sym typeface="Lato"/>
                      </a:endParaRPr>
                    </a:p>
                  </a:txBody>
                  <a:tcPr marL="91425" marR="91425" marT="91425" marB="91425">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Lato"/>
                          <a:ea typeface="Lato"/>
                          <a:cs typeface="Lato"/>
                          <a:sym typeface="Lato"/>
                        </a:rPr>
                        <a:t>Crossed wires, short circuited motor</a:t>
                      </a:r>
                      <a:endParaRPr sz="1100">
                        <a:latin typeface="Lato"/>
                        <a:ea typeface="Lato"/>
                        <a:cs typeface="Lato"/>
                        <a:sym typeface="Lato"/>
                      </a:endParaRPr>
                    </a:p>
                  </a:txBody>
                  <a:tcPr marL="91425" marR="91425" marT="91425" marB="91425">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Lato"/>
                          <a:ea typeface="Lato"/>
                          <a:cs typeface="Lato"/>
                          <a:sym typeface="Lato"/>
                        </a:rPr>
                        <a:t>Careful operation</a:t>
                      </a:r>
                      <a:endParaRPr sz="1100">
                        <a:latin typeface="Lato"/>
                        <a:ea typeface="Lato"/>
                        <a:cs typeface="Lato"/>
                        <a:sym typeface="Lato"/>
                      </a:endParaRPr>
                    </a:p>
                  </a:txBody>
                  <a:tcPr marL="91425" marR="91425" marT="91425" marB="91425">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792" name="Google Shape;792;p51"/>
          <p:cNvSpPr txBox="1"/>
          <p:nvPr/>
        </p:nvSpPr>
        <p:spPr>
          <a:xfrm>
            <a:off x="310800" y="3751975"/>
            <a:ext cx="82047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latin typeface="Lato"/>
                <a:ea typeface="Lato"/>
                <a:cs typeface="Lato"/>
                <a:sym typeface="Lato"/>
              </a:rPr>
              <a:t>Other risks include: </a:t>
            </a:r>
            <a:r>
              <a:rPr lang="en" sz="1300">
                <a:latin typeface="Lato"/>
                <a:ea typeface="Lato"/>
                <a:cs typeface="Lato"/>
                <a:sym typeface="Lato"/>
              </a:rPr>
              <a:t>compounding code/sensor errors, manufacturing issues, frame stability issues, and electronics failures</a:t>
            </a:r>
            <a:endParaRPr sz="1300">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6"/>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Project Purpose and Objectives</a:t>
            </a:r>
            <a:endParaRPr/>
          </a:p>
        </p:txBody>
      </p:sp>
      <p:sp>
        <p:nvSpPr>
          <p:cNvPr id="129" name="Google Shape;129;p1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5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40</a:t>
            </a:fld>
            <a:endParaRPr/>
          </a:p>
        </p:txBody>
      </p:sp>
      <p:pic>
        <p:nvPicPr>
          <p:cNvPr id="798" name="Google Shape;798;p5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90775" y="495975"/>
            <a:ext cx="7562448" cy="4253874"/>
          </a:xfrm>
          <a:prstGeom prst="rect">
            <a:avLst/>
          </a:prstGeom>
          <a:noFill/>
          <a:ln>
            <a:noFill/>
          </a:ln>
        </p:spPr>
      </p:pic>
      <p:pic>
        <p:nvPicPr>
          <p:cNvPr id="799" name="Google Shape;799;p5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90775" y="495975"/>
            <a:ext cx="7562405" cy="425387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5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41</a:t>
            </a:fld>
            <a:endParaRPr/>
          </a:p>
        </p:txBody>
      </p:sp>
      <p:pic>
        <p:nvPicPr>
          <p:cNvPr id="805" name="Google Shape;805;p5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90775" y="495975"/>
            <a:ext cx="7562448" cy="4253874"/>
          </a:xfrm>
          <a:prstGeom prst="rect">
            <a:avLst/>
          </a:prstGeom>
          <a:noFill/>
          <a:ln>
            <a:noFill/>
          </a:ln>
        </p:spPr>
      </p:pic>
      <p:pic>
        <p:nvPicPr>
          <p:cNvPr id="806" name="Google Shape;806;p5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90775" y="495975"/>
            <a:ext cx="7562405" cy="4253874"/>
          </a:xfrm>
          <a:prstGeom prst="rect">
            <a:avLst/>
          </a:prstGeom>
          <a:noFill/>
          <a:ln>
            <a:noFill/>
          </a:ln>
        </p:spPr>
      </p:pic>
      <p:pic>
        <p:nvPicPr>
          <p:cNvPr id="807" name="Google Shape;807;p53"/>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90776" y="495975"/>
            <a:ext cx="7562448" cy="4253874"/>
          </a:xfrm>
          <a:prstGeom prst="rect">
            <a:avLst/>
          </a:prstGeom>
          <a:noFill/>
          <a:ln>
            <a:noFill/>
          </a:ln>
        </p:spPr>
      </p:pic>
      <p:pic>
        <p:nvPicPr>
          <p:cNvPr id="808" name="Google Shape;808;p53"/>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790775" y="495963"/>
            <a:ext cx="7562400" cy="425386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54"/>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Verification &amp; Validation</a:t>
            </a:r>
            <a:endParaRPr/>
          </a:p>
        </p:txBody>
      </p:sp>
      <p:sp>
        <p:nvSpPr>
          <p:cNvPr id="814" name="Google Shape;814;p5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55"/>
          <p:cNvSpPr txBox="1">
            <a:spLocks noGrp="1"/>
          </p:cNvSpPr>
          <p:nvPr>
            <p:ph type="title"/>
          </p:nvPr>
        </p:nvSpPr>
        <p:spPr>
          <a:xfrm>
            <a:off x="729450" y="632850"/>
            <a:ext cx="56142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Validation - Meeting Customer Needs</a:t>
            </a:r>
            <a:endParaRPr/>
          </a:p>
        </p:txBody>
      </p:sp>
      <p:sp>
        <p:nvSpPr>
          <p:cNvPr id="820" name="Google Shape;820;p55"/>
          <p:cNvSpPr txBox="1">
            <a:spLocks noGrp="1"/>
          </p:cNvSpPr>
          <p:nvPr>
            <p:ph type="body" idx="1"/>
          </p:nvPr>
        </p:nvSpPr>
        <p:spPr>
          <a:xfrm>
            <a:off x="280075" y="1285875"/>
            <a:ext cx="4215600" cy="30270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000000"/>
              </a:buClr>
              <a:buSzPts val="1400"/>
              <a:buFont typeface="Arial"/>
              <a:buChar char="●"/>
            </a:pPr>
            <a:r>
              <a:rPr lang="en" sz="1400">
                <a:solidFill>
                  <a:srgbClr val="000000"/>
                </a:solidFill>
              </a:rPr>
              <a:t>Needs moving load to keep applied force perpendicular to support surface as user leans</a:t>
            </a:r>
            <a:endParaRPr sz="1400">
              <a:solidFill>
                <a:srgbClr val="000000"/>
              </a:solidFill>
            </a:endParaRPr>
          </a:p>
          <a:p>
            <a:pPr marL="914400" lvl="1" indent="-317500" algn="l" rtl="0">
              <a:lnSpc>
                <a:spcPct val="115000"/>
              </a:lnSpc>
              <a:spcBef>
                <a:spcPts val="0"/>
              </a:spcBef>
              <a:spcAft>
                <a:spcPts val="0"/>
              </a:spcAft>
              <a:buClr>
                <a:srgbClr val="000000"/>
              </a:buClr>
              <a:buSzPts val="1400"/>
              <a:buFont typeface="Arial"/>
              <a:buChar char="○"/>
            </a:pPr>
            <a:r>
              <a:rPr lang="en" sz="1400">
                <a:solidFill>
                  <a:srgbClr val="000000"/>
                </a:solidFill>
              </a:rPr>
              <a:t>Loading mechanism with sliding load attachment</a:t>
            </a:r>
            <a:endParaRPr sz="1400">
              <a:solidFill>
                <a:srgbClr val="000000"/>
              </a:solidFill>
            </a:endParaRPr>
          </a:p>
          <a:p>
            <a:pPr marL="914400" lvl="1" indent="-317500" algn="l" rtl="0">
              <a:lnSpc>
                <a:spcPct val="115000"/>
              </a:lnSpc>
              <a:spcBef>
                <a:spcPts val="0"/>
              </a:spcBef>
              <a:spcAft>
                <a:spcPts val="0"/>
              </a:spcAft>
              <a:buClr>
                <a:srgbClr val="000000"/>
              </a:buClr>
              <a:buSzPts val="1400"/>
              <a:buFont typeface="Arial"/>
              <a:buChar char="○"/>
            </a:pPr>
            <a:r>
              <a:rPr lang="en" sz="1400">
                <a:solidFill>
                  <a:srgbClr val="000000"/>
                </a:solidFill>
              </a:rPr>
              <a:t>Applied force magnitude and direction within required margins</a:t>
            </a:r>
            <a:br>
              <a:rPr lang="en" sz="1400">
                <a:solidFill>
                  <a:srgbClr val="000000"/>
                </a:solidFill>
              </a:rPr>
            </a:br>
            <a:endParaRPr sz="1400">
              <a:solidFill>
                <a:srgbClr val="000000"/>
              </a:solidFill>
            </a:endParaRPr>
          </a:p>
          <a:p>
            <a:pPr marL="457200" lvl="0" indent="-317500" algn="l" rtl="0">
              <a:lnSpc>
                <a:spcPct val="115000"/>
              </a:lnSpc>
              <a:spcBef>
                <a:spcPts val="0"/>
              </a:spcBef>
              <a:spcAft>
                <a:spcPts val="0"/>
              </a:spcAft>
              <a:buClr>
                <a:srgbClr val="000000"/>
              </a:buClr>
              <a:buSzPts val="1400"/>
              <a:buFont typeface="Arial"/>
              <a:buChar char="●"/>
            </a:pPr>
            <a:r>
              <a:rPr lang="en" sz="1400">
                <a:solidFill>
                  <a:srgbClr val="000000"/>
                </a:solidFill>
              </a:rPr>
              <a:t>Can be tested on Earth</a:t>
            </a:r>
            <a:endParaRPr sz="1400">
              <a:solidFill>
                <a:srgbClr val="000000"/>
              </a:solidFill>
            </a:endParaRPr>
          </a:p>
          <a:p>
            <a:pPr marL="914400" lvl="1" indent="-317500" algn="l" rtl="0">
              <a:lnSpc>
                <a:spcPct val="115000"/>
              </a:lnSpc>
              <a:spcBef>
                <a:spcPts val="0"/>
              </a:spcBef>
              <a:spcAft>
                <a:spcPts val="0"/>
              </a:spcAft>
              <a:buClr>
                <a:srgbClr val="000000"/>
              </a:buClr>
              <a:buSzPts val="1400"/>
              <a:buFont typeface="Arial"/>
              <a:buChar char="○"/>
            </a:pPr>
            <a:r>
              <a:rPr lang="en" sz="1400">
                <a:solidFill>
                  <a:srgbClr val="000000"/>
                </a:solidFill>
              </a:rPr>
              <a:t>90 degree test bed with low friction</a:t>
            </a:r>
            <a:br>
              <a:rPr lang="en" sz="1400">
                <a:solidFill>
                  <a:srgbClr val="000000"/>
                </a:solidFill>
              </a:rPr>
            </a:br>
            <a:endParaRPr sz="1400">
              <a:solidFill>
                <a:srgbClr val="000000"/>
              </a:solidFill>
            </a:endParaRPr>
          </a:p>
          <a:p>
            <a:pPr marL="457200" lvl="0" indent="-317500" algn="l" rtl="0">
              <a:lnSpc>
                <a:spcPct val="115000"/>
              </a:lnSpc>
              <a:spcBef>
                <a:spcPts val="0"/>
              </a:spcBef>
              <a:spcAft>
                <a:spcPts val="0"/>
              </a:spcAft>
              <a:buClr>
                <a:srgbClr val="000000"/>
              </a:buClr>
              <a:buSzPts val="1400"/>
              <a:buFont typeface="Arial"/>
              <a:buChar char="●"/>
            </a:pPr>
            <a:r>
              <a:rPr lang="en" sz="1400">
                <a:solidFill>
                  <a:srgbClr val="000000"/>
                </a:solidFill>
              </a:rPr>
              <a:t>Can be used by variety of sized people</a:t>
            </a:r>
            <a:endParaRPr sz="1400">
              <a:solidFill>
                <a:srgbClr val="000000"/>
              </a:solidFill>
            </a:endParaRPr>
          </a:p>
          <a:p>
            <a:pPr marL="457200" lvl="0" indent="-317500" algn="l" rtl="0">
              <a:lnSpc>
                <a:spcPct val="115000"/>
              </a:lnSpc>
              <a:spcBef>
                <a:spcPts val="0"/>
              </a:spcBef>
              <a:spcAft>
                <a:spcPts val="0"/>
              </a:spcAft>
              <a:buClr>
                <a:srgbClr val="000000"/>
              </a:buClr>
              <a:buSzPts val="1400"/>
              <a:buFont typeface="Arial"/>
              <a:buChar char="●"/>
            </a:pPr>
            <a:r>
              <a:rPr lang="en" sz="1400">
                <a:solidFill>
                  <a:srgbClr val="000000"/>
                </a:solidFill>
              </a:rPr>
              <a:t>Forward-backward lean and side-to-side lean supported</a:t>
            </a:r>
            <a:endParaRPr sz="1400">
              <a:solidFill>
                <a:srgbClr val="000000"/>
              </a:solidFill>
            </a:endParaRPr>
          </a:p>
          <a:p>
            <a:pPr marL="914400" lvl="1" indent="-317500" algn="l" rtl="0">
              <a:lnSpc>
                <a:spcPct val="115000"/>
              </a:lnSpc>
              <a:spcBef>
                <a:spcPts val="0"/>
              </a:spcBef>
              <a:spcAft>
                <a:spcPts val="0"/>
              </a:spcAft>
              <a:buClr>
                <a:srgbClr val="000000"/>
              </a:buClr>
              <a:buSzPts val="1400"/>
              <a:buFont typeface="Arial"/>
              <a:buChar char="○"/>
            </a:pPr>
            <a:r>
              <a:rPr lang="en" sz="1400">
                <a:solidFill>
                  <a:srgbClr val="000000"/>
                </a:solidFill>
              </a:rPr>
              <a:t>Adjustable harness with 4 rings</a:t>
            </a:r>
            <a:endParaRPr sz="1400">
              <a:solidFill>
                <a:srgbClr val="000000"/>
              </a:solidFill>
            </a:endParaRPr>
          </a:p>
        </p:txBody>
      </p:sp>
      <p:sp>
        <p:nvSpPr>
          <p:cNvPr id="821" name="Google Shape;821;p5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43</a:t>
            </a:fld>
            <a:endParaRPr/>
          </a:p>
        </p:txBody>
      </p:sp>
      <p:grpSp>
        <p:nvGrpSpPr>
          <p:cNvPr id="822" name="Google Shape;822;p55"/>
          <p:cNvGrpSpPr/>
          <p:nvPr/>
        </p:nvGrpSpPr>
        <p:grpSpPr>
          <a:xfrm>
            <a:off x="4647019" y="1806075"/>
            <a:ext cx="4114829" cy="2994525"/>
            <a:chOff x="4647019" y="1806075"/>
            <a:chExt cx="4114829" cy="2994525"/>
          </a:xfrm>
        </p:grpSpPr>
        <p:pic>
          <p:nvPicPr>
            <p:cNvPr id="823" name="Google Shape;823;p5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47019" y="1806075"/>
              <a:ext cx="4114829" cy="2900899"/>
            </a:xfrm>
            <a:prstGeom prst="rect">
              <a:avLst/>
            </a:prstGeom>
            <a:noFill/>
            <a:ln>
              <a:noFill/>
            </a:ln>
          </p:spPr>
        </p:pic>
        <p:cxnSp>
          <p:nvCxnSpPr>
            <p:cNvPr id="824" name="Google Shape;824;p55"/>
            <p:cNvCxnSpPr>
              <a:stCxn id="825" idx="2"/>
            </p:cNvCxnSpPr>
            <p:nvPr/>
          </p:nvCxnSpPr>
          <p:spPr>
            <a:xfrm>
              <a:off x="6081975" y="2894600"/>
              <a:ext cx="476100" cy="1391700"/>
            </a:xfrm>
            <a:prstGeom prst="straightConnector1">
              <a:avLst/>
            </a:prstGeom>
            <a:noFill/>
            <a:ln w="19050" cap="flat" cmpd="sng">
              <a:solidFill>
                <a:srgbClr val="000000"/>
              </a:solidFill>
              <a:prstDash val="solid"/>
              <a:round/>
              <a:headEnd type="none" w="med" len="med"/>
              <a:tailEnd type="triangle" w="med" len="med"/>
            </a:ln>
          </p:spPr>
        </p:cxnSp>
        <p:sp>
          <p:nvSpPr>
            <p:cNvPr id="825" name="Google Shape;825;p55"/>
            <p:cNvSpPr txBox="1"/>
            <p:nvPr/>
          </p:nvSpPr>
          <p:spPr>
            <a:xfrm>
              <a:off x="5241675" y="2063300"/>
              <a:ext cx="1680600" cy="8313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Sliding load attachment </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and angle sensor</a:t>
              </a:r>
              <a:endParaRPr>
                <a:latin typeface="Lato"/>
                <a:ea typeface="Lato"/>
                <a:cs typeface="Lato"/>
                <a:sym typeface="Lato"/>
              </a:endParaRPr>
            </a:p>
          </p:txBody>
        </p:sp>
        <p:cxnSp>
          <p:nvCxnSpPr>
            <p:cNvPr id="826" name="Google Shape;826;p55"/>
            <p:cNvCxnSpPr/>
            <p:nvPr/>
          </p:nvCxnSpPr>
          <p:spPr>
            <a:xfrm rot="10800000" flipH="1">
              <a:off x="6590100" y="3017520"/>
              <a:ext cx="1564500" cy="1500300"/>
            </a:xfrm>
            <a:prstGeom prst="straightConnector1">
              <a:avLst/>
            </a:prstGeom>
            <a:noFill/>
            <a:ln w="28575" cap="flat" cmpd="sng">
              <a:solidFill>
                <a:srgbClr val="FF0000"/>
              </a:solidFill>
              <a:prstDash val="dash"/>
              <a:round/>
              <a:headEnd type="none" w="med" len="med"/>
              <a:tailEnd type="none" w="med" len="med"/>
            </a:ln>
          </p:spPr>
        </p:cxnSp>
        <p:cxnSp>
          <p:nvCxnSpPr>
            <p:cNvPr id="827" name="Google Shape;827;p55"/>
            <p:cNvCxnSpPr/>
            <p:nvPr/>
          </p:nvCxnSpPr>
          <p:spPr>
            <a:xfrm>
              <a:off x="6583680" y="4548300"/>
              <a:ext cx="1600200" cy="23700"/>
            </a:xfrm>
            <a:prstGeom prst="straightConnector1">
              <a:avLst/>
            </a:prstGeom>
            <a:noFill/>
            <a:ln w="28575" cap="flat" cmpd="sng">
              <a:solidFill>
                <a:srgbClr val="FF0000"/>
              </a:solidFill>
              <a:prstDash val="dash"/>
              <a:round/>
              <a:headEnd type="none" w="med" len="med"/>
              <a:tailEnd type="none" w="med" len="med"/>
            </a:ln>
          </p:spPr>
        </p:cxnSp>
        <p:sp>
          <p:nvSpPr>
            <p:cNvPr id="828" name="Google Shape;828;p55"/>
            <p:cNvSpPr/>
            <p:nvPr/>
          </p:nvSpPr>
          <p:spPr>
            <a:xfrm rot="1533276">
              <a:off x="6492640" y="4197650"/>
              <a:ext cx="502120" cy="520100"/>
            </a:xfrm>
            <a:prstGeom prst="arc">
              <a:avLst>
                <a:gd name="adj1" fmla="val 16377697"/>
                <a:gd name="adj2" fmla="val 21075391"/>
              </a:avLst>
            </a:prstGeom>
            <a:no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55"/>
            <p:cNvSpPr txBox="1"/>
            <p:nvPr/>
          </p:nvSpPr>
          <p:spPr>
            <a:xfrm>
              <a:off x="6566400" y="3657600"/>
              <a:ext cx="215400" cy="307800"/>
            </a:xfrm>
            <a:prstGeom prst="rect">
              <a:avLst/>
            </a:prstGeom>
            <a:noFill/>
            <a:ln w="19050" cap="flat" cmpd="sng">
              <a:solidFill>
                <a:srgbClr val="FF0000"/>
              </a:solidFill>
              <a:prstDash val="solid"/>
              <a:round/>
              <a:headEnd type="none" w="sm" len="sm"/>
              <a:tailEnd type="none" w="sm" len="sm"/>
            </a:ln>
          </p:spPr>
          <p:txBody>
            <a:bodyPr spcFirstLastPara="1" wrap="square" lIns="27425" tIns="0" rIns="0" bIns="0" anchor="t" anchorCtr="0">
              <a:spAutoFit/>
            </a:bodyPr>
            <a:lstStyle/>
            <a:p>
              <a:pPr marL="0" lvl="0" indent="0" algn="l" rtl="0">
                <a:spcBef>
                  <a:spcPts val="0"/>
                </a:spcBef>
                <a:spcAft>
                  <a:spcPts val="0"/>
                </a:spcAft>
                <a:buNone/>
              </a:pPr>
              <a:r>
                <a:rPr lang="en" sz="2000" b="1">
                  <a:solidFill>
                    <a:srgbClr val="333333"/>
                  </a:solidFill>
                  <a:latin typeface="Lato"/>
                  <a:ea typeface="Lato"/>
                  <a:cs typeface="Lato"/>
                  <a:sym typeface="Lato"/>
                </a:rPr>
                <a:t>𝜽</a:t>
              </a:r>
              <a:endParaRPr sz="2000" b="1" baseline="-25000">
                <a:solidFill>
                  <a:srgbClr val="333333"/>
                </a:solidFill>
                <a:latin typeface="Lato"/>
                <a:ea typeface="Lato"/>
                <a:cs typeface="Lato"/>
                <a:sym typeface="Lato"/>
              </a:endParaRPr>
            </a:p>
          </p:txBody>
        </p:sp>
        <p:cxnSp>
          <p:nvCxnSpPr>
            <p:cNvPr id="830" name="Google Shape;830;p55"/>
            <p:cNvCxnSpPr/>
            <p:nvPr/>
          </p:nvCxnSpPr>
          <p:spPr>
            <a:xfrm>
              <a:off x="6674100" y="3965400"/>
              <a:ext cx="145800" cy="438900"/>
            </a:xfrm>
            <a:prstGeom prst="straightConnector1">
              <a:avLst/>
            </a:prstGeom>
            <a:noFill/>
            <a:ln w="19050" cap="flat" cmpd="sng">
              <a:solidFill>
                <a:srgbClr val="980000"/>
              </a:solidFill>
              <a:prstDash val="solid"/>
              <a:round/>
              <a:headEnd type="none" w="med" len="med"/>
              <a:tailEnd type="triangle" w="med" len="med"/>
            </a:ln>
          </p:spPr>
        </p:cxnSp>
      </p:grpSp>
      <p:grpSp>
        <p:nvGrpSpPr>
          <p:cNvPr id="831" name="Google Shape;831;p55"/>
          <p:cNvGrpSpPr/>
          <p:nvPr/>
        </p:nvGrpSpPr>
        <p:grpSpPr>
          <a:xfrm>
            <a:off x="4343400" y="1360875"/>
            <a:ext cx="4724400" cy="3287325"/>
            <a:chOff x="4343400" y="1360875"/>
            <a:chExt cx="4724400" cy="3287325"/>
          </a:xfrm>
        </p:grpSpPr>
        <p:pic>
          <p:nvPicPr>
            <p:cNvPr id="832" name="Google Shape;832;p5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343400" y="2090498"/>
              <a:ext cx="4724400" cy="2557702"/>
            </a:xfrm>
            <a:prstGeom prst="rect">
              <a:avLst/>
            </a:prstGeom>
            <a:noFill/>
            <a:ln>
              <a:noFill/>
            </a:ln>
          </p:spPr>
        </p:pic>
        <p:sp>
          <p:nvSpPr>
            <p:cNvPr id="833" name="Google Shape;833;p55"/>
            <p:cNvSpPr txBox="1"/>
            <p:nvPr/>
          </p:nvSpPr>
          <p:spPr>
            <a:xfrm>
              <a:off x="4897050" y="1360875"/>
              <a:ext cx="15240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Lato"/>
                  <a:ea typeface="Lato"/>
                  <a:cs typeface="Lato"/>
                  <a:sym typeface="Lato"/>
                </a:rPr>
                <a:t>Direction of simulated gravity</a:t>
              </a:r>
              <a:endParaRPr>
                <a:latin typeface="Lato"/>
                <a:ea typeface="Lato"/>
                <a:cs typeface="Lato"/>
                <a:sym typeface="Lato"/>
              </a:endParaRPr>
            </a:p>
          </p:txBody>
        </p:sp>
        <p:sp>
          <p:nvSpPr>
            <p:cNvPr id="834" name="Google Shape;834;p55"/>
            <p:cNvSpPr txBox="1"/>
            <p:nvPr/>
          </p:nvSpPr>
          <p:spPr>
            <a:xfrm>
              <a:off x="6696075" y="1360875"/>
              <a:ext cx="16002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Lato"/>
                  <a:ea typeface="Lato"/>
                  <a:cs typeface="Lato"/>
                  <a:sym typeface="Lato"/>
                </a:rPr>
                <a:t>Direction of Earth’s gravity</a:t>
              </a:r>
              <a:endParaRPr>
                <a:latin typeface="Lato"/>
                <a:ea typeface="Lato"/>
                <a:cs typeface="Lato"/>
                <a:sym typeface="Lato"/>
              </a:endParaRPr>
            </a:p>
          </p:txBody>
        </p:sp>
        <p:sp>
          <p:nvSpPr>
            <p:cNvPr id="835" name="Google Shape;835;p55"/>
            <p:cNvSpPr/>
            <p:nvPr/>
          </p:nvSpPr>
          <p:spPr>
            <a:xfrm>
              <a:off x="5426900" y="1997850"/>
              <a:ext cx="457200" cy="457200"/>
            </a:xfrm>
            <a:prstGeom prst="flowChartSummingJunction">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6" name="Google Shape;836;p55"/>
            <p:cNvCxnSpPr/>
            <p:nvPr/>
          </p:nvCxnSpPr>
          <p:spPr>
            <a:xfrm>
              <a:off x="7517625" y="1933625"/>
              <a:ext cx="0" cy="533400"/>
            </a:xfrm>
            <a:prstGeom prst="straightConnector1">
              <a:avLst/>
            </a:prstGeom>
            <a:noFill/>
            <a:ln w="28575" cap="flat" cmpd="sng">
              <a:solidFill>
                <a:srgbClr val="FF0000"/>
              </a:solidFill>
              <a:prstDash val="solid"/>
              <a:round/>
              <a:headEnd type="none" w="med" len="med"/>
              <a:tailEnd type="triangle" w="med" len="med"/>
            </a:ln>
          </p:spPr>
        </p:cxnSp>
      </p:grpSp>
      <p:pic>
        <p:nvPicPr>
          <p:cNvPr id="837" name="Google Shape;837;p55"/>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439440" y="1682350"/>
            <a:ext cx="4598125" cy="2770107"/>
          </a:xfrm>
          <a:prstGeom prst="rect">
            <a:avLst/>
          </a:prstGeom>
          <a:noFill/>
          <a:ln w="19050" cap="flat" cmpd="sng">
            <a:solidFill>
              <a:srgbClr val="000000"/>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822"/>
                                        </p:tgtEl>
                                      </p:cBhvr>
                                    </p:animEffect>
                                    <p:set>
                                      <p:cBhvr>
                                        <p:cTn id="7" dur="1" fill="hold">
                                          <p:stCondLst>
                                            <p:cond delay="1000"/>
                                          </p:stCondLst>
                                        </p:cTn>
                                        <p:tgtEl>
                                          <p:spTgt spid="822"/>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31"/>
                                        </p:tgtEl>
                                        <p:attrNameLst>
                                          <p:attrName>style.visibility</p:attrName>
                                        </p:attrNameLst>
                                      </p:cBhvr>
                                      <p:to>
                                        <p:strVal val="visible"/>
                                      </p:to>
                                    </p:set>
                                    <p:animEffect transition="in" filter="fade">
                                      <p:cBhvr>
                                        <p:cTn id="11" dur="1000"/>
                                        <p:tgtEl>
                                          <p:spTgt spid="83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00"/>
                                        <p:tgtEl>
                                          <p:spTgt spid="831"/>
                                        </p:tgtEl>
                                      </p:cBhvr>
                                    </p:animEffect>
                                    <p:set>
                                      <p:cBhvr>
                                        <p:cTn id="16" dur="1" fill="hold">
                                          <p:stCondLst>
                                            <p:cond delay="1000"/>
                                          </p:stCondLst>
                                        </p:cTn>
                                        <p:tgtEl>
                                          <p:spTgt spid="831"/>
                                        </p:tgtEl>
                                        <p:attrNameLst>
                                          <p:attrName>style.visibility</p:attrName>
                                        </p:attrNameLst>
                                      </p:cBhvr>
                                      <p:to>
                                        <p:strVal val="hidden"/>
                                      </p:to>
                                    </p:se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837"/>
                                        </p:tgtEl>
                                        <p:attrNameLst>
                                          <p:attrName>style.visibility</p:attrName>
                                        </p:attrNameLst>
                                      </p:cBhvr>
                                      <p:to>
                                        <p:strVal val="visible"/>
                                      </p:to>
                                    </p:set>
                                    <p:animEffect transition="in" filter="fade">
                                      <p:cBhvr>
                                        <p:cTn id="20" dur="1000"/>
                                        <p:tgtEl>
                                          <p:spTgt spid="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56"/>
          <p:cNvSpPr txBox="1">
            <a:spLocks noGrp="1"/>
          </p:cNvSpPr>
          <p:nvPr>
            <p:ph type="title"/>
          </p:nvPr>
        </p:nvSpPr>
        <p:spPr>
          <a:xfrm>
            <a:off x="729450" y="632850"/>
            <a:ext cx="6056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System Verification - F1 &amp; F2 Margins</a:t>
            </a:r>
            <a:endParaRPr/>
          </a:p>
        </p:txBody>
      </p:sp>
      <p:sp>
        <p:nvSpPr>
          <p:cNvPr id="843" name="Google Shape;843;p56"/>
          <p:cNvSpPr txBox="1">
            <a:spLocks noGrp="1"/>
          </p:cNvSpPr>
          <p:nvPr>
            <p:ph type="body" idx="1"/>
          </p:nvPr>
        </p:nvSpPr>
        <p:spPr>
          <a:xfrm>
            <a:off x="126475" y="1313100"/>
            <a:ext cx="4559100" cy="3436800"/>
          </a:xfrm>
          <a:prstGeom prst="rect">
            <a:avLst/>
          </a:prstGeom>
        </p:spPr>
        <p:txBody>
          <a:bodyPr spcFirstLastPara="1" wrap="square" lIns="91425" tIns="91425" rIns="91425" bIns="91425" anchor="t" anchorCtr="0">
            <a:normAutofit/>
          </a:bodyPr>
          <a:lstStyle/>
          <a:p>
            <a:pPr marL="457200" lvl="0" indent="-317500" algn="l" rtl="0">
              <a:lnSpc>
                <a:spcPct val="150000"/>
              </a:lnSpc>
              <a:spcBef>
                <a:spcPts val="1200"/>
              </a:spcBef>
              <a:spcAft>
                <a:spcPts val="0"/>
              </a:spcAft>
              <a:buClr>
                <a:srgbClr val="000000"/>
              </a:buClr>
              <a:buSzPts val="1400"/>
              <a:buFont typeface="Lato"/>
              <a:buChar char="●"/>
            </a:pPr>
            <a:r>
              <a:rPr lang="en" sz="1400" b="1">
                <a:solidFill>
                  <a:srgbClr val="000000"/>
                </a:solidFill>
              </a:rPr>
              <a:t>F1 Loading Margin:</a:t>
            </a:r>
            <a:r>
              <a:rPr lang="en" sz="1400">
                <a:solidFill>
                  <a:srgbClr val="000000"/>
                </a:solidFill>
              </a:rPr>
              <a:t> Applied force magnitude MUST stay within ± 10 N (2.25 lbf) of user weight</a:t>
            </a:r>
            <a:endParaRPr sz="1400">
              <a:solidFill>
                <a:srgbClr val="000000"/>
              </a:solidFill>
            </a:endParaRPr>
          </a:p>
          <a:p>
            <a:pPr marL="457200" lvl="0" indent="-317500" algn="l" rtl="0">
              <a:lnSpc>
                <a:spcPct val="150000"/>
              </a:lnSpc>
              <a:spcBef>
                <a:spcPts val="0"/>
              </a:spcBef>
              <a:spcAft>
                <a:spcPts val="0"/>
              </a:spcAft>
              <a:buClr>
                <a:srgbClr val="000000"/>
              </a:buClr>
              <a:buSzPts val="1400"/>
              <a:buFont typeface="Arial"/>
              <a:buChar char="●"/>
            </a:pPr>
            <a:r>
              <a:rPr lang="en" sz="1400" b="1">
                <a:solidFill>
                  <a:srgbClr val="000000"/>
                </a:solidFill>
              </a:rPr>
              <a:t>F2 Angle Margin:</a:t>
            </a:r>
            <a:r>
              <a:rPr lang="en" sz="1400">
                <a:solidFill>
                  <a:srgbClr val="000000"/>
                </a:solidFill>
              </a:rPr>
              <a:t> Applied force direction MUST stay within ± 2 degrees from true perpendicular to support surface</a:t>
            </a:r>
            <a:endParaRPr sz="1400">
              <a:solidFill>
                <a:srgbClr val="000000"/>
              </a:solidFill>
            </a:endParaRPr>
          </a:p>
          <a:p>
            <a:pPr marL="457200" lvl="0" indent="-317500" algn="l" rtl="0">
              <a:lnSpc>
                <a:spcPct val="150000"/>
              </a:lnSpc>
              <a:spcBef>
                <a:spcPts val="0"/>
              </a:spcBef>
              <a:spcAft>
                <a:spcPts val="0"/>
              </a:spcAft>
              <a:buClr>
                <a:srgbClr val="000000"/>
              </a:buClr>
              <a:buSzPts val="1400"/>
              <a:buFont typeface="Arial"/>
              <a:buChar char="●"/>
            </a:pPr>
            <a:r>
              <a:rPr lang="en" sz="1400">
                <a:solidFill>
                  <a:srgbClr val="000000"/>
                </a:solidFill>
              </a:rPr>
              <a:t>Both system margin requirements are verified with same test</a:t>
            </a:r>
            <a:endParaRPr sz="1400">
              <a:solidFill>
                <a:srgbClr val="000000"/>
              </a:solidFill>
            </a:endParaRPr>
          </a:p>
        </p:txBody>
      </p:sp>
      <p:sp>
        <p:nvSpPr>
          <p:cNvPr id="844" name="Google Shape;844;p5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44</a:t>
            </a:fld>
            <a:endParaRPr/>
          </a:p>
        </p:txBody>
      </p:sp>
      <p:pic>
        <p:nvPicPr>
          <p:cNvPr id="845" name="Google Shape;845;p5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85575" y="1168051"/>
            <a:ext cx="4232674" cy="3193201"/>
          </a:xfrm>
          <a:prstGeom prst="rect">
            <a:avLst/>
          </a:prstGeom>
          <a:noFill/>
          <a:ln>
            <a:noFill/>
          </a:ln>
        </p:spPr>
      </p:pic>
      <p:sp>
        <p:nvSpPr>
          <p:cNvPr id="846" name="Google Shape;846;p56"/>
          <p:cNvSpPr/>
          <p:nvPr/>
        </p:nvSpPr>
        <p:spPr>
          <a:xfrm>
            <a:off x="6336792" y="2635598"/>
            <a:ext cx="936300" cy="1656900"/>
          </a:xfrm>
          <a:prstGeom prst="triangle">
            <a:avLst>
              <a:gd name="adj" fmla="val 50000"/>
            </a:avLst>
          </a:prstGeom>
          <a:solidFill>
            <a:srgbClr val="FFB8A2">
              <a:alpha val="77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47" name="Google Shape;847;p56"/>
          <p:cNvCxnSpPr>
            <a:endCxn id="846" idx="3"/>
          </p:cNvCxnSpPr>
          <p:nvPr/>
        </p:nvCxnSpPr>
        <p:spPr>
          <a:xfrm>
            <a:off x="6797742" y="2649098"/>
            <a:ext cx="7200" cy="1643400"/>
          </a:xfrm>
          <a:prstGeom prst="straightConnector1">
            <a:avLst/>
          </a:prstGeom>
          <a:noFill/>
          <a:ln w="9525" cap="flat" cmpd="sng">
            <a:solidFill>
              <a:srgbClr val="1A1A1A"/>
            </a:solidFill>
            <a:prstDash val="dash"/>
            <a:round/>
            <a:headEnd type="none" w="med" len="med"/>
            <a:tailEnd type="none" w="med" len="med"/>
          </a:ln>
        </p:spPr>
      </p:cxnSp>
      <p:cxnSp>
        <p:nvCxnSpPr>
          <p:cNvPr id="848" name="Google Shape;848;p56"/>
          <p:cNvCxnSpPr>
            <a:stCxn id="846" idx="0"/>
          </p:cNvCxnSpPr>
          <p:nvPr/>
        </p:nvCxnSpPr>
        <p:spPr>
          <a:xfrm>
            <a:off x="6804942" y="2635598"/>
            <a:ext cx="5700" cy="1114200"/>
          </a:xfrm>
          <a:prstGeom prst="straightConnector1">
            <a:avLst/>
          </a:prstGeom>
          <a:noFill/>
          <a:ln w="28575" cap="flat" cmpd="sng">
            <a:solidFill>
              <a:srgbClr val="FF0000"/>
            </a:solidFill>
            <a:prstDash val="solid"/>
            <a:round/>
            <a:headEnd type="none" w="med" len="med"/>
            <a:tailEnd type="triangle" w="med" len="med"/>
          </a:ln>
        </p:spPr>
      </p:cxnSp>
      <p:sp>
        <p:nvSpPr>
          <p:cNvPr id="849" name="Google Shape;849;p56"/>
          <p:cNvSpPr txBox="1">
            <a:spLocks noGrp="1"/>
          </p:cNvSpPr>
          <p:nvPr>
            <p:ph type="body" idx="1"/>
          </p:nvPr>
        </p:nvSpPr>
        <p:spPr>
          <a:xfrm>
            <a:off x="6911062" y="2336000"/>
            <a:ext cx="1607100" cy="320100"/>
          </a:xfrm>
          <a:prstGeom prst="rect">
            <a:avLst/>
          </a:prstGeom>
          <a:solidFill>
            <a:srgbClr val="FFB8A2"/>
          </a:solidFill>
          <a:ln w="9525" cap="flat" cmpd="sng">
            <a:solidFill>
              <a:srgbClr val="000000"/>
            </a:solidFill>
            <a:prstDash val="solid"/>
            <a:round/>
            <a:headEnd type="none" w="sm" len="sm"/>
            <a:tailEnd type="none" w="sm" len="sm"/>
          </a:ln>
        </p:spPr>
        <p:txBody>
          <a:bodyPr spcFirstLastPara="1" wrap="square" lIns="45700" tIns="0" rIns="0" bIns="0" anchor="t" anchorCtr="0">
            <a:noAutofit/>
          </a:bodyPr>
          <a:lstStyle/>
          <a:p>
            <a:pPr marL="0" lvl="0" indent="0" algn="l" rtl="0">
              <a:lnSpc>
                <a:spcPct val="115000"/>
              </a:lnSpc>
              <a:spcBef>
                <a:spcPts val="0"/>
              </a:spcBef>
              <a:spcAft>
                <a:spcPts val="0"/>
              </a:spcAft>
              <a:buNone/>
            </a:pPr>
            <a:r>
              <a:rPr lang="en" sz="1600" b="1">
                <a:solidFill>
                  <a:srgbClr val="FF0000"/>
                </a:solidFill>
              </a:rPr>
              <a:t>F</a:t>
            </a:r>
            <a:r>
              <a:rPr lang="en" sz="1600" b="1" baseline="-25000">
                <a:solidFill>
                  <a:srgbClr val="FF0000"/>
                </a:solidFill>
              </a:rPr>
              <a:t>g</a:t>
            </a:r>
            <a:r>
              <a:rPr lang="en" sz="1600" b="1">
                <a:solidFill>
                  <a:srgbClr val="FF0000"/>
                </a:solidFill>
              </a:rPr>
              <a:t> </a:t>
            </a:r>
            <a:r>
              <a:rPr lang="en" sz="1600" b="1">
                <a:solidFill>
                  <a:srgbClr val="000000"/>
                </a:solidFill>
              </a:rPr>
              <a:t>= m</a:t>
            </a:r>
            <a:r>
              <a:rPr lang="en" sz="1600" b="1" baseline="-25000">
                <a:solidFill>
                  <a:srgbClr val="000000"/>
                </a:solidFill>
              </a:rPr>
              <a:t>user</a:t>
            </a:r>
            <a:r>
              <a:rPr lang="en" sz="1600" b="1">
                <a:solidFill>
                  <a:srgbClr val="000000"/>
                </a:solidFill>
              </a:rPr>
              <a:t>g ± 10 N</a:t>
            </a:r>
            <a:endParaRPr sz="1700" b="1">
              <a:solidFill>
                <a:srgbClr val="000000"/>
              </a:solidFill>
            </a:endParaRPr>
          </a:p>
          <a:p>
            <a:pPr marL="0" lvl="0" indent="0" algn="l" rtl="0">
              <a:spcBef>
                <a:spcPts val="0"/>
              </a:spcBef>
              <a:spcAft>
                <a:spcPts val="1200"/>
              </a:spcAft>
              <a:buNone/>
            </a:pPr>
            <a:endParaRPr sz="1400"/>
          </a:p>
        </p:txBody>
      </p:sp>
      <p:cxnSp>
        <p:nvCxnSpPr>
          <p:cNvPr id="850" name="Google Shape;850;p56"/>
          <p:cNvCxnSpPr>
            <a:endCxn id="851" idx="1"/>
          </p:cNvCxnSpPr>
          <p:nvPr/>
        </p:nvCxnSpPr>
        <p:spPr>
          <a:xfrm flipH="1">
            <a:off x="6450053" y="2687550"/>
            <a:ext cx="354900" cy="1203900"/>
          </a:xfrm>
          <a:prstGeom prst="straightConnector1">
            <a:avLst/>
          </a:prstGeom>
          <a:noFill/>
          <a:ln w="28575" cap="flat" cmpd="sng">
            <a:solidFill>
              <a:srgbClr val="FF0000"/>
            </a:solidFill>
            <a:prstDash val="dash"/>
            <a:round/>
            <a:headEnd type="none" w="med" len="med"/>
            <a:tailEnd type="triangle" w="med" len="med"/>
          </a:ln>
        </p:spPr>
      </p:cxnSp>
      <p:cxnSp>
        <p:nvCxnSpPr>
          <p:cNvPr id="852" name="Google Shape;852;p56"/>
          <p:cNvCxnSpPr>
            <a:stCxn id="846" idx="0"/>
            <a:endCxn id="851" idx="3"/>
          </p:cNvCxnSpPr>
          <p:nvPr/>
        </p:nvCxnSpPr>
        <p:spPr>
          <a:xfrm>
            <a:off x="6804942" y="2635598"/>
            <a:ext cx="345900" cy="1255800"/>
          </a:xfrm>
          <a:prstGeom prst="straightConnector1">
            <a:avLst/>
          </a:prstGeom>
          <a:noFill/>
          <a:ln w="28575" cap="flat" cmpd="sng">
            <a:solidFill>
              <a:srgbClr val="FF0000"/>
            </a:solidFill>
            <a:prstDash val="dash"/>
            <a:round/>
            <a:headEnd type="none" w="med" len="med"/>
            <a:tailEnd type="triangle" w="med" len="med"/>
          </a:ln>
        </p:spPr>
      </p:cxnSp>
      <p:sp>
        <p:nvSpPr>
          <p:cNvPr id="853" name="Google Shape;853;p56"/>
          <p:cNvSpPr txBox="1"/>
          <p:nvPr/>
        </p:nvSpPr>
        <p:spPr>
          <a:xfrm>
            <a:off x="6355080" y="3840480"/>
            <a:ext cx="700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Lato"/>
                <a:ea typeface="Lato"/>
                <a:cs typeface="Lato"/>
                <a:sym typeface="Lato"/>
              </a:rPr>
              <a:t>±2°</a:t>
            </a:r>
            <a:endParaRPr sz="1600" b="1">
              <a:latin typeface="Lato"/>
              <a:ea typeface="Lato"/>
              <a:cs typeface="Lato"/>
              <a:sym typeface="Lato"/>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57"/>
          <p:cNvSpPr txBox="1">
            <a:spLocks noGrp="1"/>
          </p:cNvSpPr>
          <p:nvPr>
            <p:ph type="title"/>
          </p:nvPr>
        </p:nvSpPr>
        <p:spPr>
          <a:xfrm>
            <a:off x="729450" y="632850"/>
            <a:ext cx="6056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System Verification - F1 &amp; F2 Margins</a:t>
            </a:r>
            <a:endParaRPr/>
          </a:p>
        </p:txBody>
      </p:sp>
      <p:sp>
        <p:nvSpPr>
          <p:cNvPr id="859" name="Google Shape;859;p5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45</a:t>
            </a:fld>
            <a:endParaRPr/>
          </a:p>
        </p:txBody>
      </p:sp>
      <p:pic>
        <p:nvPicPr>
          <p:cNvPr id="860" name="Google Shape;860;p5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85575" y="1168051"/>
            <a:ext cx="4232674" cy="3193201"/>
          </a:xfrm>
          <a:prstGeom prst="rect">
            <a:avLst/>
          </a:prstGeom>
          <a:noFill/>
          <a:ln>
            <a:noFill/>
          </a:ln>
        </p:spPr>
      </p:pic>
      <p:sp>
        <p:nvSpPr>
          <p:cNvPr id="861" name="Google Shape;861;p57"/>
          <p:cNvSpPr txBox="1">
            <a:spLocks noGrp="1"/>
          </p:cNvSpPr>
          <p:nvPr>
            <p:ph type="body" idx="1"/>
          </p:nvPr>
        </p:nvSpPr>
        <p:spPr>
          <a:xfrm>
            <a:off x="126475" y="1313100"/>
            <a:ext cx="4559100" cy="3498300"/>
          </a:xfrm>
          <a:prstGeom prst="rect">
            <a:avLst/>
          </a:prstGeom>
        </p:spPr>
        <p:txBody>
          <a:bodyPr spcFirstLastPara="1" wrap="square" lIns="91425" tIns="91425" rIns="91425" bIns="91425" anchor="t" anchorCtr="0">
            <a:normAutofit/>
          </a:bodyPr>
          <a:lstStyle/>
          <a:p>
            <a:pPr marL="457200" lvl="0" indent="-317500" algn="l" rtl="0">
              <a:lnSpc>
                <a:spcPct val="150000"/>
              </a:lnSpc>
              <a:spcBef>
                <a:spcPts val="1200"/>
              </a:spcBef>
              <a:spcAft>
                <a:spcPts val="0"/>
              </a:spcAft>
              <a:buClr>
                <a:srgbClr val="000000"/>
              </a:buClr>
              <a:buSzPts val="1400"/>
              <a:buFont typeface="Arial"/>
              <a:buChar char="●"/>
            </a:pPr>
            <a:r>
              <a:rPr lang="en" sz="1400">
                <a:solidFill>
                  <a:srgbClr val="000000"/>
                </a:solidFill>
              </a:rPr>
              <a:t>Three different team members will perform postural sway testing</a:t>
            </a:r>
            <a:endParaRPr sz="1400">
              <a:solidFill>
                <a:srgbClr val="000000"/>
              </a:solidFill>
            </a:endParaRPr>
          </a:p>
          <a:p>
            <a:pPr marL="457200" lvl="0" indent="-317500" algn="l" rtl="0">
              <a:lnSpc>
                <a:spcPct val="150000"/>
              </a:lnSpc>
              <a:spcBef>
                <a:spcPts val="0"/>
              </a:spcBef>
              <a:spcAft>
                <a:spcPts val="0"/>
              </a:spcAft>
              <a:buClr>
                <a:srgbClr val="000000"/>
              </a:buClr>
              <a:buSzPts val="1400"/>
              <a:buFont typeface="Arial"/>
              <a:buChar char="●"/>
            </a:pPr>
            <a:r>
              <a:rPr lang="en" sz="1400" b="1">
                <a:solidFill>
                  <a:srgbClr val="000000"/>
                </a:solidFill>
              </a:rPr>
              <a:t>Inputs: </a:t>
            </a:r>
            <a:r>
              <a:rPr lang="en" sz="1400">
                <a:solidFill>
                  <a:srgbClr val="000000"/>
                </a:solidFill>
              </a:rPr>
              <a:t>user weight, sand drum weights, harness attachment height</a:t>
            </a:r>
            <a:endParaRPr sz="1400">
              <a:solidFill>
                <a:srgbClr val="000000"/>
              </a:solidFill>
            </a:endParaRPr>
          </a:p>
          <a:p>
            <a:pPr marL="457200" lvl="0" indent="-317500" algn="l" rtl="0">
              <a:lnSpc>
                <a:spcPct val="150000"/>
              </a:lnSpc>
              <a:spcBef>
                <a:spcPts val="0"/>
              </a:spcBef>
              <a:spcAft>
                <a:spcPts val="0"/>
              </a:spcAft>
              <a:buClr>
                <a:srgbClr val="000000"/>
              </a:buClr>
              <a:buSzPts val="1400"/>
              <a:buFont typeface="Arial"/>
              <a:buChar char="●"/>
            </a:pPr>
            <a:r>
              <a:rPr lang="en" sz="1400" b="1">
                <a:solidFill>
                  <a:srgbClr val="000000"/>
                </a:solidFill>
              </a:rPr>
              <a:t>Outputs:</a:t>
            </a:r>
            <a:r>
              <a:rPr lang="en" sz="1400">
                <a:solidFill>
                  <a:srgbClr val="000000"/>
                </a:solidFill>
              </a:rPr>
              <a:t> angle sensor and IMU data</a:t>
            </a:r>
            <a:endParaRPr sz="1400">
              <a:solidFill>
                <a:srgbClr val="000000"/>
              </a:solidFill>
            </a:endParaRPr>
          </a:p>
          <a:p>
            <a:pPr marL="457200" lvl="0" indent="-317500" algn="l" rtl="0">
              <a:lnSpc>
                <a:spcPct val="150000"/>
              </a:lnSpc>
              <a:spcBef>
                <a:spcPts val="0"/>
              </a:spcBef>
              <a:spcAft>
                <a:spcPts val="0"/>
              </a:spcAft>
              <a:buClr>
                <a:srgbClr val="000000"/>
              </a:buClr>
              <a:buSzPts val="1400"/>
              <a:buFont typeface="Arial"/>
              <a:buChar char="●"/>
            </a:pPr>
            <a:r>
              <a:rPr lang="en" sz="1400">
                <a:solidFill>
                  <a:srgbClr val="000000"/>
                </a:solidFill>
              </a:rPr>
              <a:t>Angle sensor data allows force magnitude and direction calculation over test duration</a:t>
            </a:r>
            <a:endParaRPr sz="1400">
              <a:solidFill>
                <a:srgbClr val="000000"/>
              </a:solidFill>
            </a:endParaRPr>
          </a:p>
        </p:txBody>
      </p:sp>
      <p:cxnSp>
        <p:nvCxnSpPr>
          <p:cNvPr id="862" name="Google Shape;862;p57"/>
          <p:cNvCxnSpPr/>
          <p:nvPr/>
        </p:nvCxnSpPr>
        <p:spPr>
          <a:xfrm rot="10800000">
            <a:off x="5126349" y="4240621"/>
            <a:ext cx="0" cy="420900"/>
          </a:xfrm>
          <a:prstGeom prst="straightConnector1">
            <a:avLst/>
          </a:prstGeom>
          <a:noFill/>
          <a:ln w="28575" cap="flat" cmpd="sng">
            <a:solidFill>
              <a:srgbClr val="FF00FF"/>
            </a:solidFill>
            <a:prstDash val="solid"/>
            <a:round/>
            <a:headEnd type="none" w="med" len="med"/>
            <a:tailEnd type="stealth" w="med" len="med"/>
          </a:ln>
          <a:effectLst>
            <a:outerShdw blurRad="57150" dist="19050" dir="5400000" algn="bl" rotWithShape="0">
              <a:srgbClr val="000000">
                <a:alpha val="50000"/>
              </a:srgbClr>
            </a:outerShdw>
          </a:effectLst>
        </p:spPr>
      </p:cxnSp>
      <p:sp>
        <p:nvSpPr>
          <p:cNvPr id="863" name="Google Shape;863;p57"/>
          <p:cNvSpPr txBox="1"/>
          <p:nvPr/>
        </p:nvSpPr>
        <p:spPr>
          <a:xfrm>
            <a:off x="4963000" y="3449550"/>
            <a:ext cx="416100" cy="461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333333"/>
                </a:solidFill>
                <a:latin typeface="Lato"/>
                <a:ea typeface="Lato"/>
                <a:cs typeface="Lato"/>
                <a:sym typeface="Lato"/>
              </a:rPr>
              <a:t>𝜽</a:t>
            </a:r>
            <a:r>
              <a:rPr lang="en" sz="1800" b="1" baseline="-25000">
                <a:solidFill>
                  <a:srgbClr val="333333"/>
                </a:solidFill>
                <a:latin typeface="Lato"/>
                <a:ea typeface="Lato"/>
                <a:cs typeface="Lato"/>
                <a:sym typeface="Lato"/>
              </a:rPr>
              <a:t>1</a:t>
            </a:r>
            <a:endParaRPr sz="1800" b="1" baseline="-25000">
              <a:solidFill>
                <a:srgbClr val="333333"/>
              </a:solidFill>
              <a:latin typeface="Lato"/>
              <a:ea typeface="Lato"/>
              <a:cs typeface="Lato"/>
              <a:sym typeface="Lato"/>
            </a:endParaRPr>
          </a:p>
        </p:txBody>
      </p:sp>
      <p:sp>
        <p:nvSpPr>
          <p:cNvPr id="864" name="Google Shape;864;p57"/>
          <p:cNvSpPr/>
          <p:nvPr/>
        </p:nvSpPr>
        <p:spPr>
          <a:xfrm rot="1535535">
            <a:off x="5096756" y="4015428"/>
            <a:ext cx="292386" cy="353444"/>
          </a:xfrm>
          <a:prstGeom prst="arc">
            <a:avLst>
              <a:gd name="adj1" fmla="val 15675465"/>
              <a:gd name="adj2" fmla="val 21075391"/>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65" name="Google Shape;865;p57"/>
          <p:cNvCxnSpPr>
            <a:stCxn id="863" idx="2"/>
          </p:cNvCxnSpPr>
          <p:nvPr/>
        </p:nvCxnSpPr>
        <p:spPr>
          <a:xfrm>
            <a:off x="5171050" y="3911250"/>
            <a:ext cx="89400" cy="297600"/>
          </a:xfrm>
          <a:prstGeom prst="straightConnector1">
            <a:avLst/>
          </a:prstGeom>
          <a:noFill/>
          <a:ln w="9525" cap="flat" cmpd="sng">
            <a:solidFill>
              <a:schemeClr val="dk2"/>
            </a:solidFill>
            <a:prstDash val="solid"/>
            <a:round/>
            <a:headEnd type="none" w="med" len="med"/>
            <a:tailEnd type="triangle" w="med" len="med"/>
          </a:ln>
        </p:spPr>
      </p:cxnSp>
      <p:sp>
        <p:nvSpPr>
          <p:cNvPr id="866" name="Google Shape;866;p57"/>
          <p:cNvSpPr txBox="1"/>
          <p:nvPr/>
        </p:nvSpPr>
        <p:spPr>
          <a:xfrm flipH="1">
            <a:off x="8281775" y="3449550"/>
            <a:ext cx="416100" cy="461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333333"/>
                </a:solidFill>
                <a:latin typeface="Lato"/>
                <a:ea typeface="Lato"/>
                <a:cs typeface="Lato"/>
                <a:sym typeface="Lato"/>
              </a:rPr>
              <a:t>𝜽</a:t>
            </a:r>
            <a:r>
              <a:rPr lang="en" sz="1800" b="1" baseline="-25000">
                <a:solidFill>
                  <a:srgbClr val="333333"/>
                </a:solidFill>
                <a:latin typeface="Lato"/>
                <a:ea typeface="Lato"/>
                <a:cs typeface="Lato"/>
                <a:sym typeface="Lato"/>
              </a:rPr>
              <a:t>2</a:t>
            </a:r>
            <a:endParaRPr sz="1800" b="1" baseline="-25000">
              <a:solidFill>
                <a:srgbClr val="333333"/>
              </a:solidFill>
              <a:latin typeface="Lato"/>
              <a:ea typeface="Lato"/>
              <a:cs typeface="Lato"/>
              <a:sym typeface="Lato"/>
            </a:endParaRPr>
          </a:p>
        </p:txBody>
      </p:sp>
      <p:cxnSp>
        <p:nvCxnSpPr>
          <p:cNvPr id="867" name="Google Shape;867;p57"/>
          <p:cNvCxnSpPr>
            <a:stCxn id="866" idx="2"/>
          </p:cNvCxnSpPr>
          <p:nvPr/>
        </p:nvCxnSpPr>
        <p:spPr>
          <a:xfrm flipH="1">
            <a:off x="8400425" y="3911250"/>
            <a:ext cx="89400" cy="297600"/>
          </a:xfrm>
          <a:prstGeom prst="straightConnector1">
            <a:avLst/>
          </a:prstGeom>
          <a:noFill/>
          <a:ln w="9525" cap="flat" cmpd="sng">
            <a:solidFill>
              <a:schemeClr val="dk2"/>
            </a:solidFill>
            <a:prstDash val="solid"/>
            <a:round/>
            <a:headEnd type="none" w="med" len="med"/>
            <a:tailEnd type="triangle" w="med" len="med"/>
          </a:ln>
        </p:spPr>
      </p:cxnSp>
      <p:sp>
        <p:nvSpPr>
          <p:cNvPr id="868" name="Google Shape;868;p57"/>
          <p:cNvSpPr/>
          <p:nvPr/>
        </p:nvSpPr>
        <p:spPr>
          <a:xfrm rot="-1535535" flipH="1">
            <a:off x="8266206" y="4015428"/>
            <a:ext cx="292386" cy="353444"/>
          </a:xfrm>
          <a:prstGeom prst="arc">
            <a:avLst>
              <a:gd name="adj1" fmla="val 15675465"/>
              <a:gd name="adj2" fmla="val 21075391"/>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69" name="Google Shape;869;p57"/>
          <p:cNvCxnSpPr/>
          <p:nvPr/>
        </p:nvCxnSpPr>
        <p:spPr>
          <a:xfrm rot="10800000">
            <a:off x="8536299" y="4240621"/>
            <a:ext cx="0" cy="420900"/>
          </a:xfrm>
          <a:prstGeom prst="straightConnector1">
            <a:avLst/>
          </a:prstGeom>
          <a:noFill/>
          <a:ln w="28575" cap="flat" cmpd="sng">
            <a:solidFill>
              <a:srgbClr val="FF00FF"/>
            </a:solidFill>
            <a:prstDash val="solid"/>
            <a:round/>
            <a:headEnd type="none" w="med" len="med"/>
            <a:tailEnd type="stealth" w="med" len="med"/>
          </a:ln>
          <a:effectLst>
            <a:outerShdw blurRad="57150" dist="19050" dir="5400000" algn="bl" rotWithShape="0">
              <a:srgbClr val="000000">
                <a:alpha val="50000"/>
              </a:srgbClr>
            </a:outerShdw>
          </a:effectLst>
        </p:spPr>
      </p:cxnSp>
      <p:cxnSp>
        <p:nvCxnSpPr>
          <p:cNvPr id="870" name="Google Shape;870;p57"/>
          <p:cNvCxnSpPr/>
          <p:nvPr/>
        </p:nvCxnSpPr>
        <p:spPr>
          <a:xfrm rot="10800000" flipH="1">
            <a:off x="5117775" y="4661450"/>
            <a:ext cx="1003800" cy="9600"/>
          </a:xfrm>
          <a:prstGeom prst="straightConnector1">
            <a:avLst/>
          </a:prstGeom>
          <a:noFill/>
          <a:ln w="28575" cap="flat" cmpd="sng">
            <a:solidFill>
              <a:srgbClr val="FF00FF"/>
            </a:solidFill>
            <a:prstDash val="solid"/>
            <a:round/>
            <a:headEnd type="none" w="med" len="med"/>
            <a:tailEnd type="none" w="med" len="med"/>
          </a:ln>
          <a:effectLst>
            <a:outerShdw blurRad="57150" dist="19050" dir="5400000" algn="bl" rotWithShape="0">
              <a:srgbClr val="000000">
                <a:alpha val="50000"/>
              </a:srgbClr>
            </a:outerShdw>
          </a:effectLst>
        </p:spPr>
      </p:cxnSp>
      <p:cxnSp>
        <p:nvCxnSpPr>
          <p:cNvPr id="871" name="Google Shape;871;p57"/>
          <p:cNvCxnSpPr/>
          <p:nvPr/>
        </p:nvCxnSpPr>
        <p:spPr>
          <a:xfrm rot="10800000" flipH="1">
            <a:off x="7494275" y="4651925"/>
            <a:ext cx="1041900" cy="9600"/>
          </a:xfrm>
          <a:prstGeom prst="straightConnector1">
            <a:avLst/>
          </a:prstGeom>
          <a:noFill/>
          <a:ln w="28575" cap="flat" cmpd="sng">
            <a:solidFill>
              <a:srgbClr val="FF00FF"/>
            </a:solidFill>
            <a:prstDash val="solid"/>
            <a:round/>
            <a:headEnd type="none" w="med" len="med"/>
            <a:tailEnd type="none" w="med" len="med"/>
          </a:ln>
          <a:effectLst>
            <a:outerShdw blurRad="57150" dist="19050" dir="5400000" algn="bl" rotWithShape="0">
              <a:srgbClr val="000000">
                <a:alpha val="50000"/>
              </a:srgbClr>
            </a:outerShdw>
          </a:effectLst>
        </p:spPr>
      </p:cxnSp>
      <p:sp>
        <p:nvSpPr>
          <p:cNvPr id="872" name="Google Shape;872;p57"/>
          <p:cNvSpPr/>
          <p:nvPr/>
        </p:nvSpPr>
        <p:spPr>
          <a:xfrm>
            <a:off x="6710415" y="2480240"/>
            <a:ext cx="183000" cy="183000"/>
          </a:xfrm>
          <a:prstGeom prst="ellipse">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73" name="Google Shape;873;p57"/>
          <p:cNvCxnSpPr>
            <a:endCxn id="872" idx="6"/>
          </p:cNvCxnSpPr>
          <p:nvPr/>
        </p:nvCxnSpPr>
        <p:spPr>
          <a:xfrm flipH="1">
            <a:off x="6893415" y="1832240"/>
            <a:ext cx="1304100" cy="739500"/>
          </a:xfrm>
          <a:prstGeom prst="straightConnector1">
            <a:avLst/>
          </a:prstGeom>
          <a:noFill/>
          <a:ln w="28575" cap="flat" cmpd="sng">
            <a:solidFill>
              <a:srgbClr val="00FF00"/>
            </a:solidFill>
            <a:prstDash val="solid"/>
            <a:round/>
            <a:headEnd type="none" w="med" len="med"/>
            <a:tailEnd type="triangle" w="med" len="med"/>
          </a:ln>
          <a:effectLst>
            <a:outerShdw blurRad="57150" dist="19050" dir="5400000" algn="bl" rotWithShape="0">
              <a:srgbClr val="000000">
                <a:alpha val="50000"/>
              </a:srgbClr>
            </a:outerShdw>
          </a:effectLst>
        </p:spPr>
      </p:cxnSp>
      <p:sp>
        <p:nvSpPr>
          <p:cNvPr id="874" name="Google Shape;874;p57"/>
          <p:cNvSpPr txBox="1"/>
          <p:nvPr/>
        </p:nvSpPr>
        <p:spPr>
          <a:xfrm>
            <a:off x="7927750" y="1577550"/>
            <a:ext cx="692700" cy="4617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1800">
                <a:highlight>
                  <a:srgbClr val="00FF00"/>
                </a:highlight>
                <a:latin typeface="Lato"/>
                <a:ea typeface="Lato"/>
                <a:cs typeface="Lato"/>
                <a:sym typeface="Lato"/>
              </a:rPr>
              <a:t>IMU</a:t>
            </a:r>
            <a:endParaRPr sz="1800">
              <a:highlight>
                <a:srgbClr val="00FF00"/>
              </a:highlight>
              <a:latin typeface="Lato"/>
              <a:ea typeface="Lato"/>
              <a:cs typeface="Lato"/>
              <a:sym typeface="Lato"/>
            </a:endParaRPr>
          </a:p>
        </p:txBody>
      </p:sp>
      <p:sp>
        <p:nvSpPr>
          <p:cNvPr id="875" name="Google Shape;875;p57"/>
          <p:cNvSpPr txBox="1"/>
          <p:nvPr/>
        </p:nvSpPr>
        <p:spPr>
          <a:xfrm>
            <a:off x="5777700" y="4361250"/>
            <a:ext cx="2048400" cy="4617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1800">
                <a:highlight>
                  <a:srgbClr val="FF00FF"/>
                </a:highlight>
                <a:latin typeface="Lato"/>
                <a:ea typeface="Lato"/>
                <a:cs typeface="Lato"/>
                <a:sym typeface="Lato"/>
              </a:rPr>
              <a:t>Angle sensors</a:t>
            </a:r>
            <a:endParaRPr sz="1800">
              <a:highlight>
                <a:srgbClr val="FF00FF"/>
              </a:highlight>
              <a:latin typeface="Lato"/>
              <a:ea typeface="Lato"/>
              <a:cs typeface="Lato"/>
              <a:sym typeface="Lato"/>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pic>
        <p:nvPicPr>
          <p:cNvPr id="880" name="Google Shape;880;p5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956176" y="3639312"/>
            <a:ext cx="1060387" cy="559325"/>
          </a:xfrm>
          <a:prstGeom prst="rect">
            <a:avLst/>
          </a:prstGeom>
          <a:noFill/>
          <a:ln>
            <a:noFill/>
          </a:ln>
        </p:spPr>
      </p:pic>
      <p:pic>
        <p:nvPicPr>
          <p:cNvPr id="881" name="Google Shape;881;p5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979050" y="3647950"/>
            <a:ext cx="1041900" cy="559336"/>
          </a:xfrm>
          <a:prstGeom prst="rect">
            <a:avLst/>
          </a:prstGeom>
          <a:noFill/>
          <a:ln>
            <a:noFill/>
          </a:ln>
        </p:spPr>
      </p:pic>
      <p:sp>
        <p:nvSpPr>
          <p:cNvPr id="882" name="Google Shape;882;p5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Component Verification - Angle Sensor</a:t>
            </a:r>
            <a:endParaRPr/>
          </a:p>
        </p:txBody>
      </p:sp>
      <p:sp>
        <p:nvSpPr>
          <p:cNvPr id="883" name="Google Shape;883;p5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46</a:t>
            </a:fld>
            <a:endParaRPr/>
          </a:p>
        </p:txBody>
      </p:sp>
      <p:pic>
        <p:nvPicPr>
          <p:cNvPr id="884" name="Google Shape;884;p58"/>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959063" y="2903925"/>
            <a:ext cx="3170225" cy="2004100"/>
          </a:xfrm>
          <a:prstGeom prst="rect">
            <a:avLst/>
          </a:prstGeom>
          <a:noFill/>
          <a:ln>
            <a:noFill/>
          </a:ln>
        </p:spPr>
      </p:pic>
      <p:sp>
        <p:nvSpPr>
          <p:cNvPr id="885" name="Google Shape;885;p58"/>
          <p:cNvSpPr txBox="1"/>
          <p:nvPr/>
        </p:nvSpPr>
        <p:spPr>
          <a:xfrm>
            <a:off x="729450" y="4340100"/>
            <a:ext cx="24807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a:latin typeface="Lato"/>
                <a:ea typeface="Lato"/>
                <a:cs typeface="Lato"/>
                <a:sym typeface="Lato"/>
              </a:rPr>
              <a:t>Bendlabs 1-Axis Evaluation Kit</a:t>
            </a:r>
            <a:endParaRPr>
              <a:latin typeface="Lato"/>
              <a:ea typeface="Lato"/>
              <a:cs typeface="Lato"/>
              <a:sym typeface="Lato"/>
            </a:endParaRPr>
          </a:p>
        </p:txBody>
      </p:sp>
      <p:sp>
        <p:nvSpPr>
          <p:cNvPr id="886" name="Google Shape;886;p58"/>
          <p:cNvSpPr txBox="1">
            <a:spLocks noGrp="1"/>
          </p:cNvSpPr>
          <p:nvPr>
            <p:ph type="body" idx="1"/>
          </p:nvPr>
        </p:nvSpPr>
        <p:spPr>
          <a:xfrm>
            <a:off x="581425" y="1313100"/>
            <a:ext cx="3925500" cy="30270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1200"/>
              </a:spcBef>
              <a:spcAft>
                <a:spcPts val="0"/>
              </a:spcAft>
              <a:buClr>
                <a:srgbClr val="000000"/>
              </a:buClr>
              <a:buSzPts val="1400"/>
              <a:buFont typeface="Arial"/>
              <a:buChar char="●"/>
            </a:pPr>
            <a:r>
              <a:rPr lang="en" sz="1400">
                <a:solidFill>
                  <a:srgbClr val="000000"/>
                </a:solidFill>
              </a:rPr>
              <a:t>Angle sensor accuracy is important for verification</a:t>
            </a:r>
            <a:endParaRPr sz="1400">
              <a:solidFill>
                <a:srgbClr val="000000"/>
              </a:solidFill>
            </a:endParaRPr>
          </a:p>
          <a:p>
            <a:pPr marL="457200" lvl="0" indent="-317500" algn="l" rtl="0">
              <a:lnSpc>
                <a:spcPct val="115000"/>
              </a:lnSpc>
              <a:spcBef>
                <a:spcPts val="0"/>
              </a:spcBef>
              <a:spcAft>
                <a:spcPts val="0"/>
              </a:spcAft>
              <a:buClr>
                <a:srgbClr val="000000"/>
              </a:buClr>
              <a:buSzPts val="1400"/>
              <a:buFont typeface="Arial"/>
              <a:buChar char="●"/>
            </a:pPr>
            <a:r>
              <a:rPr lang="en" sz="1400">
                <a:solidFill>
                  <a:srgbClr val="000000"/>
                </a:solidFill>
              </a:rPr>
              <a:t>Team will verify angle sensor is accurate to within 0.2 degrees of correct measurement</a:t>
            </a:r>
            <a:endParaRPr sz="1400">
              <a:solidFill>
                <a:srgbClr val="000000"/>
              </a:solidFill>
              <a:highlight>
                <a:srgbClr val="FF0000"/>
              </a:highlight>
            </a:endParaRPr>
          </a:p>
          <a:p>
            <a:pPr marL="457200" lvl="0" indent="-317500" algn="l" rtl="0">
              <a:lnSpc>
                <a:spcPct val="115000"/>
              </a:lnSpc>
              <a:spcBef>
                <a:spcPts val="0"/>
              </a:spcBef>
              <a:spcAft>
                <a:spcPts val="0"/>
              </a:spcAft>
              <a:buClr>
                <a:srgbClr val="000000"/>
              </a:buClr>
              <a:buSzPts val="1400"/>
              <a:buFont typeface="Arial"/>
              <a:buChar char="●"/>
            </a:pPr>
            <a:r>
              <a:rPr lang="en" sz="1400">
                <a:solidFill>
                  <a:srgbClr val="000000"/>
                </a:solidFill>
              </a:rPr>
              <a:t>Verification merely requires sensors, a protractor, and some wooden beams</a:t>
            </a:r>
            <a:endParaRPr sz="1400">
              <a:solidFill>
                <a:srgbClr val="000000"/>
              </a:solidFill>
            </a:endParaRPr>
          </a:p>
        </p:txBody>
      </p:sp>
      <p:sp>
        <p:nvSpPr>
          <p:cNvPr id="887" name="Google Shape;887;p58"/>
          <p:cNvSpPr/>
          <p:nvPr/>
        </p:nvSpPr>
        <p:spPr>
          <a:xfrm>
            <a:off x="4907675" y="1702688"/>
            <a:ext cx="387900" cy="1102200"/>
          </a:xfrm>
          <a:prstGeom prst="flowChartAlternateProcess">
            <a:avLst/>
          </a:prstGeom>
          <a:solidFill>
            <a:srgbClr val="B0812D"/>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58"/>
          <p:cNvSpPr/>
          <p:nvPr/>
        </p:nvSpPr>
        <p:spPr>
          <a:xfrm rot="5400000">
            <a:off x="5446925" y="2190566"/>
            <a:ext cx="378900" cy="1457400"/>
          </a:xfrm>
          <a:prstGeom prst="flowChartAlternateProcess">
            <a:avLst/>
          </a:prstGeom>
          <a:solidFill>
            <a:srgbClr val="B081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58"/>
          <p:cNvSpPr/>
          <p:nvPr/>
        </p:nvSpPr>
        <p:spPr>
          <a:xfrm rot="-5400000">
            <a:off x="5307426" y="2099214"/>
            <a:ext cx="621900" cy="648000"/>
          </a:xfrm>
          <a:prstGeom prst="bentArrow">
            <a:avLst>
              <a:gd name="adj1" fmla="val 25000"/>
              <a:gd name="adj2" fmla="val 12267"/>
              <a:gd name="adj3" fmla="val 0"/>
              <a:gd name="adj4" fmla="val 43750"/>
            </a:avLst>
          </a:pr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90" name="Google Shape;890;p58"/>
          <p:cNvCxnSpPr>
            <a:endCxn id="891" idx="0"/>
          </p:cNvCxnSpPr>
          <p:nvPr/>
        </p:nvCxnSpPr>
        <p:spPr>
          <a:xfrm>
            <a:off x="5454175" y="2627600"/>
            <a:ext cx="42900" cy="889500"/>
          </a:xfrm>
          <a:prstGeom prst="straightConnector1">
            <a:avLst/>
          </a:prstGeom>
          <a:noFill/>
          <a:ln w="28575" cap="flat" cmpd="sng">
            <a:solidFill>
              <a:srgbClr val="FF0000"/>
            </a:solidFill>
            <a:prstDash val="solid"/>
            <a:round/>
            <a:headEnd type="none" w="med" len="med"/>
            <a:tailEnd type="triangle" w="med" len="med"/>
          </a:ln>
        </p:spPr>
      </p:cxnSp>
      <p:sp>
        <p:nvSpPr>
          <p:cNvPr id="891" name="Google Shape;891;p58"/>
          <p:cNvSpPr/>
          <p:nvPr/>
        </p:nvSpPr>
        <p:spPr>
          <a:xfrm>
            <a:off x="4854175" y="3517100"/>
            <a:ext cx="1285800" cy="774300"/>
          </a:xfrm>
          <a:prstGeom prst="frame">
            <a:avLst>
              <a:gd name="adj1" fmla="val 12500"/>
            </a:avLst>
          </a:prstGeom>
          <a:solidFill>
            <a:srgbClr val="5959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58"/>
          <p:cNvSpPr/>
          <p:nvPr/>
        </p:nvSpPr>
        <p:spPr>
          <a:xfrm rot="2700000">
            <a:off x="7373940" y="1622620"/>
            <a:ext cx="387777" cy="1509956"/>
          </a:xfrm>
          <a:prstGeom prst="flowChartAlternateProcess">
            <a:avLst/>
          </a:prstGeom>
          <a:solidFill>
            <a:srgbClr val="B081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58"/>
          <p:cNvSpPr/>
          <p:nvPr/>
        </p:nvSpPr>
        <p:spPr>
          <a:xfrm rot="5400000">
            <a:off x="7436225" y="2190566"/>
            <a:ext cx="378900" cy="1457400"/>
          </a:xfrm>
          <a:prstGeom prst="flowChartAlternateProcess">
            <a:avLst/>
          </a:prstGeom>
          <a:solidFill>
            <a:srgbClr val="B0812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58"/>
          <p:cNvSpPr/>
          <p:nvPr/>
        </p:nvSpPr>
        <p:spPr>
          <a:xfrm>
            <a:off x="6843475" y="3517100"/>
            <a:ext cx="1285800" cy="774300"/>
          </a:xfrm>
          <a:prstGeom prst="frame">
            <a:avLst>
              <a:gd name="adj1" fmla="val 12500"/>
            </a:avLst>
          </a:prstGeom>
          <a:solidFill>
            <a:srgbClr val="5959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58"/>
          <p:cNvSpPr/>
          <p:nvPr/>
        </p:nvSpPr>
        <p:spPr>
          <a:xfrm rot="-2700000">
            <a:off x="7615679" y="2222743"/>
            <a:ext cx="676701" cy="309713"/>
          </a:xfrm>
          <a:prstGeom prst="leftArrow">
            <a:avLst>
              <a:gd name="adj1" fmla="val 50000"/>
              <a:gd name="adj2" fmla="val 0"/>
            </a:avLst>
          </a:pr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58"/>
          <p:cNvSpPr/>
          <p:nvPr/>
        </p:nvSpPr>
        <p:spPr>
          <a:xfrm>
            <a:off x="7605275" y="2528900"/>
            <a:ext cx="271500" cy="205200"/>
          </a:xfrm>
          <a:prstGeom prst="ellipse">
            <a:avLst/>
          </a:pr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58"/>
          <p:cNvSpPr/>
          <p:nvPr/>
        </p:nvSpPr>
        <p:spPr>
          <a:xfrm>
            <a:off x="7677575" y="2495300"/>
            <a:ext cx="676800" cy="309600"/>
          </a:xfrm>
          <a:prstGeom prst="leftArrow">
            <a:avLst>
              <a:gd name="adj1" fmla="val 50000"/>
              <a:gd name="adj2" fmla="val 0"/>
            </a:avLst>
          </a:pr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98" name="Google Shape;898;p58"/>
          <p:cNvCxnSpPr>
            <a:stCxn id="897" idx="1"/>
            <a:endCxn id="894" idx="0"/>
          </p:cNvCxnSpPr>
          <p:nvPr/>
        </p:nvCxnSpPr>
        <p:spPr>
          <a:xfrm flipH="1">
            <a:off x="7486475" y="2650100"/>
            <a:ext cx="191100" cy="867000"/>
          </a:xfrm>
          <a:prstGeom prst="straightConnector1">
            <a:avLst/>
          </a:prstGeom>
          <a:noFill/>
          <a:ln w="28575" cap="flat" cmpd="sng">
            <a:solidFill>
              <a:srgbClr val="FF0000"/>
            </a:solidFill>
            <a:prstDash val="solid"/>
            <a:round/>
            <a:headEnd type="none" w="med" len="med"/>
            <a:tailEnd type="triangle" w="med" len="med"/>
          </a:ln>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5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System Verification - F3 Friction Margin</a:t>
            </a:r>
            <a:endParaRPr/>
          </a:p>
        </p:txBody>
      </p:sp>
      <p:sp>
        <p:nvSpPr>
          <p:cNvPr id="904" name="Google Shape;904;p59"/>
          <p:cNvSpPr txBox="1">
            <a:spLocks noGrp="1"/>
          </p:cNvSpPr>
          <p:nvPr>
            <p:ph type="body" idx="1"/>
          </p:nvPr>
        </p:nvSpPr>
        <p:spPr>
          <a:xfrm>
            <a:off x="588850" y="1305700"/>
            <a:ext cx="3925500" cy="3027000"/>
          </a:xfrm>
          <a:prstGeom prst="rect">
            <a:avLst/>
          </a:prstGeom>
        </p:spPr>
        <p:txBody>
          <a:bodyPr spcFirstLastPara="1" wrap="square" lIns="91425" tIns="91425" rIns="91425" bIns="91425" anchor="t" anchorCtr="0">
            <a:noAutofit/>
          </a:bodyPr>
          <a:lstStyle/>
          <a:p>
            <a:pPr marL="457200" lvl="0" indent="-317500" algn="l" rtl="0">
              <a:lnSpc>
                <a:spcPct val="150000"/>
              </a:lnSpc>
              <a:spcBef>
                <a:spcPts val="1200"/>
              </a:spcBef>
              <a:spcAft>
                <a:spcPts val="0"/>
              </a:spcAft>
              <a:buClr>
                <a:srgbClr val="000000"/>
              </a:buClr>
              <a:buSzPts val="1400"/>
              <a:buFont typeface="Arial"/>
              <a:buChar char="●"/>
            </a:pPr>
            <a:r>
              <a:rPr lang="en" sz="1400" b="1" i="1">
                <a:solidFill>
                  <a:srgbClr val="000000"/>
                </a:solidFill>
              </a:rPr>
              <a:t>F3</a:t>
            </a:r>
            <a:r>
              <a:rPr lang="en" sz="1400" i="1">
                <a:solidFill>
                  <a:srgbClr val="000000"/>
                </a:solidFill>
              </a:rPr>
              <a:t> - The device shall allow for user postural sway by limiting the coefficient of friction present opposite to direction of sway to 0.3</a:t>
            </a:r>
            <a:endParaRPr sz="1400" i="1">
              <a:solidFill>
                <a:srgbClr val="000000"/>
              </a:solidFill>
            </a:endParaRPr>
          </a:p>
          <a:p>
            <a:pPr marL="457200" lvl="0" indent="-317500" algn="l" rtl="0">
              <a:lnSpc>
                <a:spcPct val="150000"/>
              </a:lnSpc>
              <a:spcBef>
                <a:spcPts val="0"/>
              </a:spcBef>
              <a:spcAft>
                <a:spcPts val="0"/>
              </a:spcAft>
              <a:buClr>
                <a:srgbClr val="000000"/>
              </a:buClr>
              <a:buSzPts val="1400"/>
              <a:buFont typeface="Arial"/>
              <a:buChar char="●"/>
            </a:pPr>
            <a:r>
              <a:rPr lang="en" sz="1400">
                <a:solidFill>
                  <a:srgbClr val="000000"/>
                </a:solidFill>
              </a:rPr>
              <a:t>Put weight on diving board</a:t>
            </a:r>
            <a:endParaRPr sz="1400">
              <a:solidFill>
                <a:srgbClr val="000000"/>
              </a:solidFill>
            </a:endParaRPr>
          </a:p>
          <a:p>
            <a:pPr marL="457200" lvl="0" indent="-317500" algn="l" rtl="0">
              <a:lnSpc>
                <a:spcPct val="150000"/>
              </a:lnSpc>
              <a:spcBef>
                <a:spcPts val="0"/>
              </a:spcBef>
              <a:spcAft>
                <a:spcPts val="0"/>
              </a:spcAft>
              <a:buClr>
                <a:srgbClr val="000000"/>
              </a:buClr>
              <a:buSzPts val="1400"/>
              <a:buFont typeface="Lato"/>
              <a:buChar char="●"/>
            </a:pPr>
            <a:r>
              <a:rPr lang="en" sz="1400">
                <a:solidFill>
                  <a:srgbClr val="000000"/>
                </a:solidFill>
              </a:rPr>
              <a:t>Pull to either side with spring scale</a:t>
            </a:r>
            <a:endParaRPr sz="1400">
              <a:solidFill>
                <a:srgbClr val="000000"/>
              </a:solidFill>
            </a:endParaRPr>
          </a:p>
          <a:p>
            <a:pPr marL="457200" lvl="0" indent="-317500" algn="l" rtl="0">
              <a:lnSpc>
                <a:spcPct val="150000"/>
              </a:lnSpc>
              <a:spcBef>
                <a:spcPts val="0"/>
              </a:spcBef>
              <a:spcAft>
                <a:spcPts val="0"/>
              </a:spcAft>
              <a:buClr>
                <a:srgbClr val="000000"/>
              </a:buClr>
              <a:buSzPts val="1400"/>
              <a:buFont typeface="Arial"/>
              <a:buChar char="●"/>
            </a:pPr>
            <a:r>
              <a:rPr lang="en" sz="1400">
                <a:solidFill>
                  <a:srgbClr val="000000"/>
                </a:solidFill>
              </a:rPr>
              <a:t>Spring scale reading = 𝝻*F</a:t>
            </a:r>
            <a:r>
              <a:rPr lang="en" sz="1400" baseline="-25000">
                <a:solidFill>
                  <a:srgbClr val="000000"/>
                </a:solidFill>
              </a:rPr>
              <a:t>N</a:t>
            </a:r>
            <a:r>
              <a:rPr lang="en" sz="1400">
                <a:solidFill>
                  <a:srgbClr val="000000"/>
                </a:solidFill>
              </a:rPr>
              <a:t> = 𝝻*mg </a:t>
            </a:r>
            <a:endParaRPr sz="1400">
              <a:solidFill>
                <a:srgbClr val="000000"/>
              </a:solidFill>
            </a:endParaRPr>
          </a:p>
          <a:p>
            <a:pPr marL="457200" lvl="0" indent="-317500" algn="l" rtl="0">
              <a:lnSpc>
                <a:spcPct val="115000"/>
              </a:lnSpc>
              <a:spcBef>
                <a:spcPts val="0"/>
              </a:spcBef>
              <a:spcAft>
                <a:spcPts val="0"/>
              </a:spcAft>
              <a:buClr>
                <a:srgbClr val="000000"/>
              </a:buClr>
              <a:buSzPts val="1400"/>
              <a:buFont typeface="Arial"/>
              <a:buChar char="●"/>
            </a:pPr>
            <a:r>
              <a:rPr lang="en" sz="1400">
                <a:solidFill>
                  <a:srgbClr val="000000"/>
                </a:solidFill>
              </a:rPr>
              <a:t>Repeat experiment with increasing weights</a:t>
            </a:r>
            <a:endParaRPr sz="1400">
              <a:solidFill>
                <a:srgbClr val="000000"/>
              </a:solidFill>
            </a:endParaRPr>
          </a:p>
        </p:txBody>
      </p:sp>
      <p:sp>
        <p:nvSpPr>
          <p:cNvPr id="905" name="Google Shape;905;p5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47</a:t>
            </a:fld>
            <a:endParaRPr/>
          </a:p>
        </p:txBody>
      </p:sp>
      <p:pic>
        <p:nvPicPr>
          <p:cNvPr id="906" name="Google Shape;906;p5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rot="-5400000">
            <a:off x="2009574" y="2549275"/>
            <a:ext cx="661950" cy="3610601"/>
          </a:xfrm>
          <a:prstGeom prst="rect">
            <a:avLst/>
          </a:prstGeom>
          <a:noFill/>
          <a:ln>
            <a:noFill/>
          </a:ln>
        </p:spPr>
      </p:pic>
      <p:pic>
        <p:nvPicPr>
          <p:cNvPr id="907" name="Google Shape;907;p5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468700" y="1502338"/>
            <a:ext cx="4468399" cy="3089524"/>
          </a:xfrm>
          <a:prstGeom prst="rect">
            <a:avLst/>
          </a:prstGeom>
          <a:noFill/>
          <a:ln>
            <a:noFill/>
          </a:ln>
        </p:spPr>
      </p:pic>
      <p:sp>
        <p:nvSpPr>
          <p:cNvPr id="908" name="Google Shape;908;p59"/>
          <p:cNvSpPr/>
          <p:nvPr/>
        </p:nvSpPr>
        <p:spPr>
          <a:xfrm rot="228479">
            <a:off x="5040472" y="3367477"/>
            <a:ext cx="2249567" cy="340644"/>
          </a:xfrm>
          <a:prstGeom prst="leftRightArrow">
            <a:avLst>
              <a:gd name="adj1" fmla="val 50000"/>
              <a:gd name="adj2" fmla="val 50000"/>
            </a:avLst>
          </a:prstGeom>
          <a:solidFill>
            <a:srgbClr val="FF0000">
              <a:alpha val="6742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09" name="Google Shape;909;p59"/>
          <p:cNvCxnSpPr/>
          <p:nvPr/>
        </p:nvCxnSpPr>
        <p:spPr>
          <a:xfrm rot="10800000" flipH="1">
            <a:off x="3986225" y="3729400"/>
            <a:ext cx="1435800" cy="524700"/>
          </a:xfrm>
          <a:prstGeom prst="straightConnector1">
            <a:avLst/>
          </a:prstGeom>
          <a:noFill/>
          <a:ln w="28575" cap="flat" cmpd="sng">
            <a:solidFill>
              <a:srgbClr val="FF0000"/>
            </a:solidFill>
            <a:prstDash val="solid"/>
            <a:round/>
            <a:headEnd type="none" w="med" len="med"/>
            <a:tailEnd type="triangle" w="med" len="med"/>
          </a:ln>
        </p:spPr>
      </p:cxnSp>
      <p:sp>
        <p:nvSpPr>
          <p:cNvPr id="910" name="Google Shape;910;p59"/>
          <p:cNvSpPr/>
          <p:nvPr/>
        </p:nvSpPr>
        <p:spPr>
          <a:xfrm>
            <a:off x="6279325" y="2716050"/>
            <a:ext cx="675000" cy="662100"/>
          </a:xfrm>
          <a:prstGeom prst="can">
            <a:avLst>
              <a:gd name="adj" fmla="val 25000"/>
            </a:avLst>
          </a:prstGeom>
          <a:solidFill>
            <a:srgbClr val="9E9E9E"/>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59"/>
          <p:cNvSpPr txBox="1"/>
          <p:nvPr/>
        </p:nvSpPr>
        <p:spPr>
          <a:xfrm>
            <a:off x="6236208" y="2926080"/>
            <a:ext cx="817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Weight</a:t>
            </a:r>
            <a:endParaRPr>
              <a:latin typeface="Lato"/>
              <a:ea typeface="Lato"/>
              <a:cs typeface="Lato"/>
              <a:sym typeface="Lato"/>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60"/>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Project Planning </a:t>
            </a:r>
            <a:endParaRPr/>
          </a:p>
        </p:txBody>
      </p:sp>
      <p:sp>
        <p:nvSpPr>
          <p:cNvPr id="917" name="Google Shape;917;p6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pic>
        <p:nvPicPr>
          <p:cNvPr id="922" name="Google Shape;922;p6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742225"/>
            <a:ext cx="7795625" cy="4401126"/>
          </a:xfrm>
          <a:prstGeom prst="rect">
            <a:avLst/>
          </a:prstGeom>
          <a:noFill/>
          <a:ln>
            <a:noFill/>
          </a:ln>
        </p:spPr>
      </p:pic>
      <p:sp>
        <p:nvSpPr>
          <p:cNvPr id="923" name="Google Shape;923;p6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49</a:t>
            </a:fld>
            <a:endParaRPr/>
          </a:p>
        </p:txBody>
      </p:sp>
      <p:sp>
        <p:nvSpPr>
          <p:cNvPr id="924" name="Google Shape;924;p61"/>
          <p:cNvSpPr txBox="1"/>
          <p:nvPr/>
        </p:nvSpPr>
        <p:spPr>
          <a:xfrm>
            <a:off x="5146300" y="2377050"/>
            <a:ext cx="219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sp>
        <p:nvSpPr>
          <p:cNvPr id="925" name="Google Shape;925;p61"/>
          <p:cNvSpPr/>
          <p:nvPr/>
        </p:nvSpPr>
        <p:spPr>
          <a:xfrm>
            <a:off x="7344113" y="1199675"/>
            <a:ext cx="1764900" cy="1948200"/>
          </a:xfrm>
          <a:prstGeom prst="rect">
            <a:avLst/>
          </a:prstGeom>
          <a:solidFill>
            <a:srgbClr val="FFFFFF"/>
          </a:solidFill>
          <a:ln w="9525" cap="flat" cmpd="sng">
            <a:solidFill>
              <a:srgbClr val="1A1A1A"/>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a:latin typeface="Lato"/>
                <a:ea typeface="Lato"/>
                <a:cs typeface="Lato"/>
                <a:sym typeface="Lato"/>
              </a:rPr>
              <a:t>Key: </a:t>
            </a:r>
            <a:endParaRPr sz="1300">
              <a:latin typeface="Lato"/>
              <a:ea typeface="Lato"/>
              <a:cs typeface="Lato"/>
              <a:sym typeface="Lato"/>
            </a:endParaRPr>
          </a:p>
          <a:p>
            <a:pPr marL="0" lvl="0" indent="0" algn="l" rtl="0">
              <a:spcBef>
                <a:spcPts val="0"/>
              </a:spcBef>
              <a:spcAft>
                <a:spcPts val="0"/>
              </a:spcAft>
              <a:buNone/>
            </a:pPr>
            <a:endParaRPr/>
          </a:p>
        </p:txBody>
      </p:sp>
      <p:pic>
        <p:nvPicPr>
          <p:cNvPr id="926" name="Google Shape;926;p61"/>
          <p:cNvPicPr preferRelativeResize="0"/>
          <p:nvPr/>
        </p:nvPicPr>
        <p:blipFill>
          <a:blip r:embed="rId4">
            <a:alphaModFix/>
          </a:blip>
          <a:stretch>
            <a:fillRect/>
          </a:stretch>
        </p:blipFill>
        <p:spPr>
          <a:xfrm>
            <a:off x="7383775" y="1575550"/>
            <a:ext cx="1685625" cy="1309575"/>
          </a:xfrm>
          <a:prstGeom prst="rect">
            <a:avLst/>
          </a:prstGeom>
          <a:noFill/>
          <a:ln>
            <a:noFill/>
          </a:ln>
        </p:spPr>
      </p:pic>
      <p:sp>
        <p:nvSpPr>
          <p:cNvPr id="927" name="Google Shape;927;p61"/>
          <p:cNvSpPr txBox="1"/>
          <p:nvPr/>
        </p:nvSpPr>
        <p:spPr>
          <a:xfrm>
            <a:off x="7399375" y="1505875"/>
            <a:ext cx="1433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Ordering</a:t>
            </a:r>
            <a:endParaRPr sz="800">
              <a:latin typeface="Lato"/>
              <a:ea typeface="Lato"/>
              <a:cs typeface="Lato"/>
              <a:sym typeface="Lato"/>
            </a:endParaRPr>
          </a:p>
        </p:txBody>
      </p:sp>
      <p:sp>
        <p:nvSpPr>
          <p:cNvPr id="928" name="Google Shape;928;p61"/>
          <p:cNvSpPr txBox="1"/>
          <p:nvPr/>
        </p:nvSpPr>
        <p:spPr>
          <a:xfrm>
            <a:off x="7399375" y="1700075"/>
            <a:ext cx="1433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Training</a:t>
            </a:r>
            <a:endParaRPr sz="800">
              <a:latin typeface="Lato"/>
              <a:ea typeface="Lato"/>
              <a:cs typeface="Lato"/>
              <a:sym typeface="Lato"/>
            </a:endParaRPr>
          </a:p>
        </p:txBody>
      </p:sp>
      <p:sp>
        <p:nvSpPr>
          <p:cNvPr id="929" name="Google Shape;929;p61"/>
          <p:cNvSpPr txBox="1"/>
          <p:nvPr/>
        </p:nvSpPr>
        <p:spPr>
          <a:xfrm>
            <a:off x="7399375" y="1872975"/>
            <a:ext cx="1433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Manufacturing </a:t>
            </a:r>
            <a:endParaRPr sz="800">
              <a:latin typeface="Lato"/>
              <a:ea typeface="Lato"/>
              <a:cs typeface="Lato"/>
              <a:sym typeface="Lato"/>
            </a:endParaRPr>
          </a:p>
        </p:txBody>
      </p:sp>
      <p:sp>
        <p:nvSpPr>
          <p:cNvPr id="930" name="Google Shape;930;p61"/>
          <p:cNvSpPr txBox="1"/>
          <p:nvPr/>
        </p:nvSpPr>
        <p:spPr>
          <a:xfrm>
            <a:off x="7399375" y="2049725"/>
            <a:ext cx="1433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Electronics &amp; Sensors</a:t>
            </a:r>
            <a:endParaRPr sz="800">
              <a:latin typeface="Lato"/>
              <a:ea typeface="Lato"/>
              <a:cs typeface="Lato"/>
              <a:sym typeface="Lato"/>
            </a:endParaRPr>
          </a:p>
        </p:txBody>
      </p:sp>
      <p:sp>
        <p:nvSpPr>
          <p:cNvPr id="931" name="Google Shape;931;p61"/>
          <p:cNvSpPr txBox="1"/>
          <p:nvPr/>
        </p:nvSpPr>
        <p:spPr>
          <a:xfrm>
            <a:off x="7399375" y="2240075"/>
            <a:ext cx="1433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Structure Verification</a:t>
            </a:r>
            <a:endParaRPr sz="800">
              <a:latin typeface="Lato"/>
              <a:ea typeface="Lato"/>
              <a:cs typeface="Lato"/>
              <a:sym typeface="Lato"/>
            </a:endParaRPr>
          </a:p>
        </p:txBody>
      </p:sp>
      <p:sp>
        <p:nvSpPr>
          <p:cNvPr id="932" name="Google Shape;932;p61"/>
          <p:cNvSpPr txBox="1"/>
          <p:nvPr/>
        </p:nvSpPr>
        <p:spPr>
          <a:xfrm>
            <a:off x="7399375" y="2420275"/>
            <a:ext cx="1433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Structure Integration</a:t>
            </a:r>
            <a:endParaRPr sz="800">
              <a:latin typeface="Lato"/>
              <a:ea typeface="Lato"/>
              <a:cs typeface="Lato"/>
              <a:sym typeface="Lato"/>
            </a:endParaRPr>
          </a:p>
        </p:txBody>
      </p:sp>
      <p:sp>
        <p:nvSpPr>
          <p:cNvPr id="933" name="Google Shape;933;p61"/>
          <p:cNvSpPr txBox="1"/>
          <p:nvPr/>
        </p:nvSpPr>
        <p:spPr>
          <a:xfrm>
            <a:off x="7399375" y="2617775"/>
            <a:ext cx="1433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System Verification</a:t>
            </a:r>
            <a:endParaRPr sz="800">
              <a:latin typeface="Lato"/>
              <a:ea typeface="Lato"/>
              <a:cs typeface="Lato"/>
              <a:sym typeface="Lato"/>
            </a:endParaRPr>
          </a:p>
        </p:txBody>
      </p:sp>
      <p:sp>
        <p:nvSpPr>
          <p:cNvPr id="934" name="Google Shape;934;p61"/>
          <p:cNvSpPr txBox="1"/>
          <p:nvPr/>
        </p:nvSpPr>
        <p:spPr>
          <a:xfrm>
            <a:off x="8624750" y="1302675"/>
            <a:ext cx="578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Margin</a:t>
            </a:r>
            <a:endParaRPr sz="800">
              <a:latin typeface="Lato"/>
              <a:ea typeface="Lato"/>
              <a:cs typeface="Lato"/>
              <a:sym typeface="Lato"/>
            </a:endParaRPr>
          </a:p>
        </p:txBody>
      </p:sp>
      <p:sp>
        <p:nvSpPr>
          <p:cNvPr id="935" name="Google Shape;935;p61"/>
          <p:cNvSpPr txBox="1"/>
          <p:nvPr/>
        </p:nvSpPr>
        <p:spPr>
          <a:xfrm>
            <a:off x="7617350" y="2810300"/>
            <a:ext cx="1433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Milestone</a:t>
            </a:r>
            <a:endParaRPr sz="800">
              <a:latin typeface="Lato"/>
              <a:ea typeface="Lato"/>
              <a:cs typeface="Lato"/>
              <a:sym typeface="Lato"/>
            </a:endParaRPr>
          </a:p>
        </p:txBody>
      </p:sp>
      <p:pic>
        <p:nvPicPr>
          <p:cNvPr id="936" name="Google Shape;936;p61"/>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420300" y="2856363"/>
            <a:ext cx="153350" cy="171025"/>
          </a:xfrm>
          <a:prstGeom prst="rect">
            <a:avLst/>
          </a:prstGeom>
          <a:noFill/>
          <a:ln>
            <a:noFill/>
          </a:ln>
        </p:spPr>
      </p:pic>
      <p:sp>
        <p:nvSpPr>
          <p:cNvPr id="937" name="Google Shape;937;p61"/>
          <p:cNvSpPr/>
          <p:nvPr/>
        </p:nvSpPr>
        <p:spPr>
          <a:xfrm>
            <a:off x="0" y="1147575"/>
            <a:ext cx="1382100" cy="3996000"/>
          </a:xfrm>
          <a:prstGeom prst="rect">
            <a:avLst/>
          </a:prstGeom>
          <a:solidFill>
            <a:srgbClr val="BFB4B4">
              <a:alpha val="36610"/>
            </a:srgbClr>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61"/>
          <p:cNvSpPr/>
          <p:nvPr/>
        </p:nvSpPr>
        <p:spPr>
          <a:xfrm>
            <a:off x="1382100" y="1147575"/>
            <a:ext cx="3222900" cy="2162400"/>
          </a:xfrm>
          <a:prstGeom prst="rect">
            <a:avLst/>
          </a:prstGeom>
          <a:solidFill>
            <a:srgbClr val="BFB4B4">
              <a:alpha val="36610"/>
            </a:srgbClr>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61"/>
          <p:cNvSpPr/>
          <p:nvPr/>
        </p:nvSpPr>
        <p:spPr>
          <a:xfrm>
            <a:off x="1382100" y="3311550"/>
            <a:ext cx="3222900" cy="1831800"/>
          </a:xfrm>
          <a:prstGeom prst="rect">
            <a:avLst/>
          </a:prstGeom>
          <a:solidFill>
            <a:srgbClr val="BFB4B4">
              <a:alpha val="36610"/>
            </a:srgbClr>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61"/>
          <p:cNvSpPr/>
          <p:nvPr/>
        </p:nvSpPr>
        <p:spPr>
          <a:xfrm>
            <a:off x="4585000" y="4217675"/>
            <a:ext cx="1054200" cy="925800"/>
          </a:xfrm>
          <a:prstGeom prst="rect">
            <a:avLst/>
          </a:prstGeom>
          <a:solidFill>
            <a:srgbClr val="BFB4B4">
              <a:alpha val="36610"/>
            </a:srgbClr>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61"/>
          <p:cNvSpPr/>
          <p:nvPr/>
        </p:nvSpPr>
        <p:spPr>
          <a:xfrm>
            <a:off x="5639200" y="4217675"/>
            <a:ext cx="2162700" cy="925800"/>
          </a:xfrm>
          <a:prstGeom prst="rect">
            <a:avLst/>
          </a:prstGeom>
          <a:solidFill>
            <a:srgbClr val="BFB4B4">
              <a:alpha val="36610"/>
            </a:srgbClr>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61"/>
          <p:cNvSpPr txBox="1"/>
          <p:nvPr/>
        </p:nvSpPr>
        <p:spPr>
          <a:xfrm>
            <a:off x="4926100" y="1199675"/>
            <a:ext cx="2313900" cy="585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Phase 1: Component Ordering &amp; Training </a:t>
            </a:r>
            <a:endParaRPr sz="1300">
              <a:latin typeface="Lato"/>
              <a:ea typeface="Lato"/>
              <a:cs typeface="Lato"/>
              <a:sym typeface="Lato"/>
            </a:endParaRPr>
          </a:p>
        </p:txBody>
      </p:sp>
      <p:cxnSp>
        <p:nvCxnSpPr>
          <p:cNvPr id="943" name="Google Shape;943;p61"/>
          <p:cNvCxnSpPr/>
          <p:nvPr/>
        </p:nvCxnSpPr>
        <p:spPr>
          <a:xfrm>
            <a:off x="1405338" y="1454175"/>
            <a:ext cx="3503100" cy="5700"/>
          </a:xfrm>
          <a:prstGeom prst="straightConnector1">
            <a:avLst/>
          </a:prstGeom>
          <a:noFill/>
          <a:ln w="9525" cap="flat" cmpd="sng">
            <a:solidFill>
              <a:schemeClr val="dk2"/>
            </a:solidFill>
            <a:prstDash val="solid"/>
            <a:round/>
            <a:headEnd type="none" w="med" len="med"/>
            <a:tailEnd type="triangle" w="med" len="med"/>
          </a:ln>
        </p:spPr>
      </p:cxnSp>
      <p:sp>
        <p:nvSpPr>
          <p:cNvPr id="944" name="Google Shape;944;p61"/>
          <p:cNvSpPr txBox="1"/>
          <p:nvPr/>
        </p:nvSpPr>
        <p:spPr>
          <a:xfrm>
            <a:off x="4926100" y="1342875"/>
            <a:ext cx="2313900" cy="785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Phase 2a: Manufacturing, Structure Assembly, &amp; Verification </a:t>
            </a:r>
            <a:endParaRPr sz="1300">
              <a:latin typeface="Lato"/>
              <a:ea typeface="Lato"/>
              <a:cs typeface="Lato"/>
              <a:sym typeface="Lato"/>
            </a:endParaRPr>
          </a:p>
        </p:txBody>
      </p:sp>
      <p:cxnSp>
        <p:nvCxnSpPr>
          <p:cNvPr id="945" name="Google Shape;945;p61"/>
          <p:cNvCxnSpPr>
            <a:cxnSpLocks/>
            <a:endCxn id="944" idx="1"/>
          </p:cNvCxnSpPr>
          <p:nvPr/>
        </p:nvCxnSpPr>
        <p:spPr>
          <a:xfrm rot="10800000" flipH="1">
            <a:off x="4585000" y="1735425"/>
            <a:ext cx="341100" cy="900"/>
          </a:xfrm>
          <a:prstGeom prst="straightConnector1">
            <a:avLst/>
          </a:prstGeom>
          <a:noFill/>
          <a:ln w="9525" cap="flat" cmpd="sng">
            <a:solidFill>
              <a:schemeClr val="dk2"/>
            </a:solidFill>
            <a:prstDash val="solid"/>
            <a:round/>
            <a:headEnd type="none" w="med" len="med"/>
            <a:tailEnd type="triangle" w="med" len="med"/>
          </a:ln>
        </p:spPr>
      </p:cxnSp>
      <p:sp>
        <p:nvSpPr>
          <p:cNvPr id="946" name="Google Shape;946;p61"/>
          <p:cNvSpPr txBox="1"/>
          <p:nvPr/>
        </p:nvSpPr>
        <p:spPr>
          <a:xfrm>
            <a:off x="4926100" y="1505875"/>
            <a:ext cx="2313900" cy="585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300" dirty="0">
                <a:latin typeface="Lato"/>
                <a:ea typeface="Lato"/>
                <a:cs typeface="Lato"/>
                <a:sym typeface="Lato"/>
              </a:rPr>
              <a:t>Phase 2b: Electronics &amp; Sensor Verification</a:t>
            </a:r>
            <a:endParaRPr sz="1300" dirty="0">
              <a:latin typeface="Lato"/>
              <a:ea typeface="Lato"/>
              <a:cs typeface="Lato"/>
              <a:sym typeface="Lato"/>
            </a:endParaRPr>
          </a:p>
        </p:txBody>
      </p:sp>
      <p:cxnSp>
        <p:nvCxnSpPr>
          <p:cNvPr id="947" name="Google Shape;947;p61"/>
          <p:cNvCxnSpPr/>
          <p:nvPr/>
        </p:nvCxnSpPr>
        <p:spPr>
          <a:xfrm flipH="1">
            <a:off x="4786000" y="1927875"/>
            <a:ext cx="140100" cy="2100"/>
          </a:xfrm>
          <a:prstGeom prst="straightConnector1">
            <a:avLst/>
          </a:prstGeom>
          <a:noFill/>
          <a:ln w="9525" cap="flat" cmpd="sng">
            <a:solidFill>
              <a:schemeClr val="dk2"/>
            </a:solidFill>
            <a:prstDash val="solid"/>
            <a:round/>
            <a:headEnd type="triangle" w="med" len="med"/>
            <a:tailEnd type="none" w="med" len="med"/>
          </a:ln>
        </p:spPr>
      </p:cxnSp>
      <p:cxnSp>
        <p:nvCxnSpPr>
          <p:cNvPr id="948" name="Google Shape;948;p61"/>
          <p:cNvCxnSpPr/>
          <p:nvPr/>
        </p:nvCxnSpPr>
        <p:spPr>
          <a:xfrm>
            <a:off x="4790800" y="1925150"/>
            <a:ext cx="0" cy="2140800"/>
          </a:xfrm>
          <a:prstGeom prst="straightConnector1">
            <a:avLst/>
          </a:prstGeom>
          <a:noFill/>
          <a:ln w="9525" cap="flat" cmpd="sng">
            <a:solidFill>
              <a:schemeClr val="dk2"/>
            </a:solidFill>
            <a:prstDash val="solid"/>
            <a:round/>
            <a:headEnd type="none" w="med" len="med"/>
            <a:tailEnd type="none" w="med" len="med"/>
          </a:ln>
        </p:spPr>
      </p:cxnSp>
      <p:cxnSp>
        <p:nvCxnSpPr>
          <p:cNvPr id="949" name="Google Shape;949;p61"/>
          <p:cNvCxnSpPr/>
          <p:nvPr/>
        </p:nvCxnSpPr>
        <p:spPr>
          <a:xfrm>
            <a:off x="4605000" y="4065825"/>
            <a:ext cx="186300" cy="0"/>
          </a:xfrm>
          <a:prstGeom prst="straightConnector1">
            <a:avLst/>
          </a:prstGeom>
          <a:noFill/>
          <a:ln w="9525" cap="flat" cmpd="sng">
            <a:solidFill>
              <a:schemeClr val="dk2"/>
            </a:solidFill>
            <a:prstDash val="solid"/>
            <a:round/>
            <a:headEnd type="none" w="med" len="med"/>
            <a:tailEnd type="none" w="med" len="med"/>
          </a:ln>
        </p:spPr>
      </p:cxnSp>
      <p:sp>
        <p:nvSpPr>
          <p:cNvPr id="950" name="Google Shape;950;p61"/>
          <p:cNvSpPr txBox="1"/>
          <p:nvPr/>
        </p:nvSpPr>
        <p:spPr>
          <a:xfrm>
            <a:off x="4930900" y="1791163"/>
            <a:ext cx="2293510" cy="584745"/>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300" dirty="0">
                <a:latin typeface="Lato"/>
                <a:ea typeface="Lato"/>
                <a:cs typeface="Lato"/>
                <a:sym typeface="Lato"/>
              </a:rPr>
              <a:t>Phase 3: Structure Integration </a:t>
            </a:r>
            <a:endParaRPr sz="1300" dirty="0">
              <a:latin typeface="Lato"/>
              <a:ea typeface="Lato"/>
              <a:cs typeface="Lato"/>
              <a:sym typeface="Lato"/>
            </a:endParaRPr>
          </a:p>
        </p:txBody>
      </p:sp>
      <p:cxnSp>
        <p:nvCxnSpPr>
          <p:cNvPr id="951" name="Google Shape;951;p61"/>
          <p:cNvCxnSpPr>
            <a:cxnSpLocks/>
            <a:stCxn id="950" idx="2"/>
            <a:endCxn id="940" idx="0"/>
          </p:cNvCxnSpPr>
          <p:nvPr/>
        </p:nvCxnSpPr>
        <p:spPr>
          <a:xfrm rot="5400000">
            <a:off x="4673995" y="2814014"/>
            <a:ext cx="1841767" cy="965555"/>
          </a:xfrm>
          <a:prstGeom prst="bentConnector3">
            <a:avLst>
              <a:gd name="adj1" fmla="val 50000"/>
            </a:avLst>
          </a:prstGeom>
          <a:noFill/>
          <a:ln w="9525" cap="flat" cmpd="sng">
            <a:solidFill>
              <a:schemeClr val="dk2"/>
            </a:solidFill>
            <a:prstDash val="solid"/>
            <a:round/>
            <a:headEnd type="triangle" w="med" len="med"/>
            <a:tailEnd type="none" w="med" len="med"/>
          </a:ln>
        </p:spPr>
      </p:cxnSp>
      <p:sp>
        <p:nvSpPr>
          <p:cNvPr id="952" name="Google Shape;952;p61"/>
          <p:cNvSpPr txBox="1"/>
          <p:nvPr/>
        </p:nvSpPr>
        <p:spPr>
          <a:xfrm>
            <a:off x="4910513" y="2319150"/>
            <a:ext cx="2313900" cy="384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Phase 4: System Verification </a:t>
            </a:r>
            <a:endParaRPr sz="1300">
              <a:latin typeface="Lato"/>
              <a:ea typeface="Lato"/>
              <a:cs typeface="Lato"/>
              <a:sym typeface="Lato"/>
            </a:endParaRPr>
          </a:p>
        </p:txBody>
      </p:sp>
      <p:cxnSp>
        <p:nvCxnSpPr>
          <p:cNvPr id="953" name="Google Shape;953;p61"/>
          <p:cNvCxnSpPr>
            <a:stCxn id="941" idx="0"/>
          </p:cNvCxnSpPr>
          <p:nvPr/>
        </p:nvCxnSpPr>
        <p:spPr>
          <a:xfrm rot="10800000">
            <a:off x="6719050" y="2723675"/>
            <a:ext cx="1500" cy="1494000"/>
          </a:xfrm>
          <a:prstGeom prst="straightConnector1">
            <a:avLst/>
          </a:prstGeom>
          <a:noFill/>
          <a:ln w="9525" cap="flat" cmpd="sng">
            <a:solidFill>
              <a:schemeClr val="dk2"/>
            </a:solidFill>
            <a:prstDash val="solid"/>
            <a:round/>
            <a:headEnd type="none" w="med" len="med"/>
            <a:tailEnd type="triangle" w="med" len="med"/>
          </a:ln>
        </p:spPr>
      </p:cxnSp>
      <p:sp>
        <p:nvSpPr>
          <p:cNvPr id="954" name="Google Shape;954;p61"/>
          <p:cNvSpPr txBox="1">
            <a:spLocks noGrp="1"/>
          </p:cNvSpPr>
          <p:nvPr>
            <p:ph type="title"/>
          </p:nvPr>
        </p:nvSpPr>
        <p:spPr>
          <a:xfrm>
            <a:off x="729450" y="-259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Work Plan</a:t>
            </a:r>
            <a:endParaRPr/>
          </a:p>
        </p:txBody>
      </p:sp>
      <p:sp>
        <p:nvSpPr>
          <p:cNvPr id="955" name="Google Shape;955;p61"/>
          <p:cNvSpPr txBox="1"/>
          <p:nvPr/>
        </p:nvSpPr>
        <p:spPr>
          <a:xfrm>
            <a:off x="272925" y="1231400"/>
            <a:ext cx="878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Lato"/>
                <a:ea typeface="Lato"/>
                <a:cs typeface="Lato"/>
                <a:sym typeface="Lato"/>
              </a:rPr>
              <a:t>Procurement </a:t>
            </a:r>
            <a:endParaRPr sz="900">
              <a:latin typeface="Lato"/>
              <a:ea typeface="Lato"/>
              <a:cs typeface="Lato"/>
              <a:sym typeface="Lato"/>
            </a:endParaRPr>
          </a:p>
        </p:txBody>
      </p:sp>
      <p:sp>
        <p:nvSpPr>
          <p:cNvPr id="956" name="Google Shape;956;p61"/>
          <p:cNvSpPr txBox="1"/>
          <p:nvPr/>
        </p:nvSpPr>
        <p:spPr>
          <a:xfrm>
            <a:off x="251850" y="1574325"/>
            <a:ext cx="8784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latin typeface="Lato"/>
                <a:ea typeface="Lato"/>
                <a:cs typeface="Lato"/>
                <a:sym typeface="Lato"/>
              </a:rPr>
              <a:t>Training</a:t>
            </a:r>
            <a:endParaRPr sz="900">
              <a:latin typeface="Lato"/>
              <a:ea typeface="Lato"/>
              <a:cs typeface="Lato"/>
              <a:sym typeface="Lato"/>
            </a:endParaRPr>
          </a:p>
        </p:txBody>
      </p:sp>
      <p:sp>
        <p:nvSpPr>
          <p:cNvPr id="957" name="Google Shape;957;p61"/>
          <p:cNvSpPr txBox="1"/>
          <p:nvPr/>
        </p:nvSpPr>
        <p:spPr>
          <a:xfrm>
            <a:off x="2282075" y="1735413"/>
            <a:ext cx="8784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latin typeface="Lato"/>
                <a:ea typeface="Lato"/>
                <a:cs typeface="Lato"/>
                <a:sym typeface="Lato"/>
              </a:rPr>
              <a:t>Holes</a:t>
            </a:r>
            <a:endParaRPr sz="900">
              <a:latin typeface="Lato"/>
              <a:ea typeface="Lato"/>
              <a:cs typeface="Lato"/>
              <a:sym typeface="Lato"/>
            </a:endParaRPr>
          </a:p>
        </p:txBody>
      </p:sp>
      <p:sp>
        <p:nvSpPr>
          <p:cNvPr id="958" name="Google Shape;958;p61"/>
          <p:cNvSpPr txBox="1"/>
          <p:nvPr/>
        </p:nvSpPr>
        <p:spPr>
          <a:xfrm>
            <a:off x="1359075" y="1929975"/>
            <a:ext cx="8784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latin typeface="Lato"/>
                <a:ea typeface="Lato"/>
                <a:cs typeface="Lato"/>
                <a:sym typeface="Lato"/>
              </a:rPr>
              <a:t>Cutting</a:t>
            </a:r>
            <a:endParaRPr sz="900">
              <a:latin typeface="Lato"/>
              <a:ea typeface="Lato"/>
              <a:cs typeface="Lato"/>
              <a:sym typeface="Lato"/>
            </a:endParaRPr>
          </a:p>
        </p:txBody>
      </p:sp>
      <p:sp>
        <p:nvSpPr>
          <p:cNvPr id="959" name="Google Shape;959;p61"/>
          <p:cNvSpPr txBox="1"/>
          <p:nvPr/>
        </p:nvSpPr>
        <p:spPr>
          <a:xfrm>
            <a:off x="3205075" y="1949713"/>
            <a:ext cx="8784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latin typeface="Lato"/>
                <a:ea typeface="Lato"/>
                <a:cs typeface="Lato"/>
                <a:sym typeface="Lato"/>
              </a:rPr>
              <a:t>Assembly</a:t>
            </a:r>
            <a:endParaRPr sz="900">
              <a:latin typeface="Lato"/>
              <a:ea typeface="Lato"/>
              <a:cs typeface="Lato"/>
              <a:sym typeface="Lato"/>
            </a:endParaRPr>
          </a:p>
        </p:txBody>
      </p:sp>
      <p:sp>
        <p:nvSpPr>
          <p:cNvPr id="960" name="Google Shape;960;p61"/>
          <p:cNvSpPr txBox="1"/>
          <p:nvPr/>
        </p:nvSpPr>
        <p:spPr>
          <a:xfrm>
            <a:off x="1920950" y="4217675"/>
            <a:ext cx="1821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latin typeface="Lato"/>
                <a:ea typeface="Lato"/>
                <a:cs typeface="Lato"/>
                <a:sym typeface="Lato"/>
              </a:rPr>
              <a:t>Control Law, Verification Code, &amp; Linear Actuator Testing</a:t>
            </a:r>
            <a:endParaRPr sz="900">
              <a:latin typeface="Lato"/>
              <a:ea typeface="Lato"/>
              <a:cs typeface="Lato"/>
              <a:sym typeface="Lato"/>
            </a:endParaRPr>
          </a:p>
        </p:txBody>
      </p:sp>
      <p:sp>
        <p:nvSpPr>
          <p:cNvPr id="961" name="Google Shape;961;p61"/>
          <p:cNvSpPr txBox="1"/>
          <p:nvPr/>
        </p:nvSpPr>
        <p:spPr>
          <a:xfrm>
            <a:off x="3912413" y="2397975"/>
            <a:ext cx="8784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latin typeface="Lato"/>
                <a:ea typeface="Lato"/>
                <a:cs typeface="Lato"/>
                <a:sym typeface="Lato"/>
              </a:rPr>
              <a:t>Test</a:t>
            </a:r>
            <a:endParaRPr sz="900">
              <a:latin typeface="Lato"/>
              <a:ea typeface="Lato"/>
              <a:cs typeface="Lato"/>
              <a:sym typeface="Lato"/>
            </a:endParaRPr>
          </a:p>
        </p:txBody>
      </p:sp>
      <p:sp>
        <p:nvSpPr>
          <p:cNvPr id="962" name="Google Shape;962;p61"/>
          <p:cNvSpPr txBox="1"/>
          <p:nvPr/>
        </p:nvSpPr>
        <p:spPr>
          <a:xfrm>
            <a:off x="4665288" y="4749850"/>
            <a:ext cx="8784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latin typeface="Lato"/>
                <a:ea typeface="Lato"/>
                <a:cs typeface="Lato"/>
                <a:sym typeface="Lato"/>
              </a:rPr>
              <a:t>Integration</a:t>
            </a:r>
            <a:endParaRPr sz="900">
              <a:latin typeface="Lato"/>
              <a:ea typeface="Lato"/>
              <a:cs typeface="Lato"/>
              <a:sym typeface="Lato"/>
            </a:endParaRPr>
          </a:p>
        </p:txBody>
      </p:sp>
      <p:sp>
        <p:nvSpPr>
          <p:cNvPr id="963" name="Google Shape;963;p61"/>
          <p:cNvSpPr txBox="1"/>
          <p:nvPr/>
        </p:nvSpPr>
        <p:spPr>
          <a:xfrm>
            <a:off x="5887948" y="4449725"/>
            <a:ext cx="16857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latin typeface="Lato"/>
                <a:ea typeface="Lato"/>
                <a:cs typeface="Lato"/>
                <a:sym typeface="Lato"/>
              </a:rPr>
              <a:t>Functional Requirement Satisfaction</a:t>
            </a:r>
            <a:endParaRPr sz="900">
              <a:latin typeface="Lato"/>
              <a:ea typeface="Lato"/>
              <a:cs typeface="Lato"/>
              <a:sym typeface="Lato"/>
            </a:endParaRPr>
          </a:p>
        </p:txBody>
      </p:sp>
      <p:sp>
        <p:nvSpPr>
          <p:cNvPr id="964" name="Google Shape;964;p61"/>
          <p:cNvSpPr txBox="1"/>
          <p:nvPr/>
        </p:nvSpPr>
        <p:spPr>
          <a:xfrm>
            <a:off x="3223938" y="3009300"/>
            <a:ext cx="8784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latin typeface="Lato"/>
                <a:ea typeface="Lato"/>
                <a:cs typeface="Lato"/>
                <a:sym typeface="Lato"/>
              </a:rPr>
              <a:t>TRR</a:t>
            </a:r>
            <a:endParaRPr sz="900">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000"/>
                                          </p:stCondLst>
                                        </p:cTn>
                                        <p:tgtEl>
                                          <p:spTgt spid="937"/>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1000"/>
                                          </p:stCondLst>
                                        </p:cTn>
                                        <p:tgtEl>
                                          <p:spTgt spid="94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1000"/>
                                          </p:stCondLst>
                                        </p:cTn>
                                        <p:tgtEl>
                                          <p:spTgt spid="942"/>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9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4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1000"/>
                                          </p:stCondLst>
                                        </p:cTn>
                                        <p:tgtEl>
                                          <p:spTgt spid="93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1000"/>
                                          </p:stCondLst>
                                        </p:cTn>
                                        <p:tgtEl>
                                          <p:spTgt spid="945"/>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1000"/>
                                          </p:stCondLst>
                                        </p:cTn>
                                        <p:tgtEl>
                                          <p:spTgt spid="944"/>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9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4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4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4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1000"/>
                                          </p:stCondLst>
                                        </p:cTn>
                                        <p:tgtEl>
                                          <p:spTgt spid="939"/>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1000"/>
                                          </p:stCondLst>
                                        </p:cTn>
                                        <p:tgtEl>
                                          <p:spTgt spid="947"/>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1000"/>
                                          </p:stCondLst>
                                        </p:cTn>
                                        <p:tgtEl>
                                          <p:spTgt spid="948"/>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1000"/>
                                          </p:stCondLst>
                                        </p:cTn>
                                        <p:tgtEl>
                                          <p:spTgt spid="949"/>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1000"/>
                                          </p:stCondLst>
                                        </p:cTn>
                                        <p:tgtEl>
                                          <p:spTgt spid="946"/>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94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5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5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1000"/>
                                          </p:stCondLst>
                                        </p:cTn>
                                        <p:tgtEl>
                                          <p:spTgt spid="950"/>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1000"/>
                                          </p:stCondLst>
                                        </p:cTn>
                                        <p:tgtEl>
                                          <p:spTgt spid="951"/>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1000"/>
                                          </p:stCondLst>
                                        </p:cTn>
                                        <p:tgtEl>
                                          <p:spTgt spid="940"/>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95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95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9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7"/>
          <p:cNvSpPr txBox="1">
            <a:spLocks noGrp="1"/>
          </p:cNvSpPr>
          <p:nvPr>
            <p:ph type="title"/>
          </p:nvPr>
        </p:nvSpPr>
        <p:spPr>
          <a:xfrm>
            <a:off x="729450" y="632850"/>
            <a:ext cx="7688700" cy="5352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2400"/>
              <a:t>Project Purpose</a:t>
            </a:r>
            <a:endParaRPr sz="2400"/>
          </a:p>
        </p:txBody>
      </p:sp>
      <p:pic>
        <p:nvPicPr>
          <p:cNvPr id="135" name="Google Shape;135;p1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729075" y="1193075"/>
            <a:ext cx="4144299" cy="3368000"/>
          </a:xfrm>
          <a:prstGeom prst="rect">
            <a:avLst/>
          </a:prstGeom>
          <a:noFill/>
          <a:ln>
            <a:noFill/>
          </a:ln>
        </p:spPr>
      </p:pic>
      <p:sp>
        <p:nvSpPr>
          <p:cNvPr id="136" name="Google Shape;136;p17"/>
          <p:cNvSpPr txBox="1">
            <a:spLocks noGrp="1"/>
          </p:cNvSpPr>
          <p:nvPr>
            <p:ph type="body" idx="1"/>
          </p:nvPr>
        </p:nvSpPr>
        <p:spPr>
          <a:xfrm>
            <a:off x="729450" y="1313100"/>
            <a:ext cx="3842700" cy="3027000"/>
          </a:xfrm>
          <a:prstGeom prst="rect">
            <a:avLst/>
          </a:prstGeom>
        </p:spPr>
        <p:txBody>
          <a:bodyPr spcFirstLastPara="1" wrap="square" lIns="91425" tIns="91425" rIns="91425" bIns="91425" anchor="t" anchorCtr="0">
            <a:normAutofit fontScale="85000" lnSpcReduction="10000"/>
          </a:bodyPr>
          <a:lstStyle/>
          <a:p>
            <a:pPr marL="457200" lvl="0" indent="-298767" algn="l" rtl="0">
              <a:lnSpc>
                <a:spcPct val="115000"/>
              </a:lnSpc>
              <a:spcBef>
                <a:spcPts val="1000"/>
              </a:spcBef>
              <a:spcAft>
                <a:spcPts val="0"/>
              </a:spcAft>
              <a:buSzPct val="100000"/>
              <a:buChar char="●"/>
            </a:pPr>
            <a:r>
              <a:rPr lang="en"/>
              <a:t>Sponsored by the CU Bioastronautics department. Led by Dr. Torin Clark and Dr. David Temple.</a:t>
            </a:r>
            <a:endParaRPr/>
          </a:p>
          <a:p>
            <a:pPr marL="457200" lvl="0" indent="-298767" algn="l" rtl="0">
              <a:lnSpc>
                <a:spcPct val="115000"/>
              </a:lnSpc>
              <a:spcBef>
                <a:spcPts val="1200"/>
              </a:spcBef>
              <a:spcAft>
                <a:spcPts val="0"/>
              </a:spcAft>
              <a:buSzPct val="100000"/>
              <a:buChar char="●"/>
            </a:pPr>
            <a:r>
              <a:rPr lang="en"/>
              <a:t>Astronauts require, on average, </a:t>
            </a:r>
            <a:r>
              <a:rPr lang="en" b="1"/>
              <a:t>15 days to recover</a:t>
            </a:r>
            <a:r>
              <a:rPr lang="en"/>
              <a:t> pre-flight levels of locomotive function required for egress (exiting the capsule). [2]</a:t>
            </a:r>
            <a:endParaRPr/>
          </a:p>
          <a:p>
            <a:pPr marL="457200" lvl="0" indent="-298767" algn="l" rtl="0">
              <a:lnSpc>
                <a:spcPct val="115000"/>
              </a:lnSpc>
              <a:spcBef>
                <a:spcPts val="1200"/>
              </a:spcBef>
              <a:spcAft>
                <a:spcPts val="0"/>
              </a:spcAft>
              <a:buSzPct val="100000"/>
              <a:buChar char="●"/>
            </a:pPr>
            <a:r>
              <a:rPr lang="en"/>
              <a:t>Astronauts experience loss of proprioceptive function in a microgravity environment. </a:t>
            </a:r>
            <a:endParaRPr/>
          </a:p>
          <a:p>
            <a:pPr marL="457200" lvl="0" indent="-298767" algn="l" rtl="0">
              <a:lnSpc>
                <a:spcPct val="115000"/>
              </a:lnSpc>
              <a:spcBef>
                <a:spcPts val="1000"/>
              </a:spcBef>
              <a:spcAft>
                <a:spcPts val="0"/>
              </a:spcAft>
              <a:buSzPct val="100000"/>
              <a:buChar char="●"/>
            </a:pPr>
            <a:r>
              <a:rPr lang="en" b="1"/>
              <a:t>Proprioceptive function</a:t>
            </a:r>
            <a:r>
              <a:rPr lang="en"/>
              <a:t> relates to one’s understanding of how their body is positioned and how it is moving.</a:t>
            </a:r>
            <a:endParaRPr/>
          </a:p>
          <a:p>
            <a:pPr marL="457200" lvl="0" indent="-298767" algn="l" rtl="0">
              <a:lnSpc>
                <a:spcPct val="115000"/>
              </a:lnSpc>
              <a:spcBef>
                <a:spcPts val="1000"/>
              </a:spcBef>
              <a:spcAft>
                <a:spcPts val="0"/>
              </a:spcAft>
              <a:buSzPct val="100000"/>
              <a:buChar char="●"/>
            </a:pPr>
            <a:r>
              <a:rPr lang="en"/>
              <a:t>Retention of postural control is vital for long duration spaceflight missions.</a:t>
            </a:r>
            <a:endParaRPr/>
          </a:p>
          <a:p>
            <a:pPr marL="457200" lvl="0" indent="0" algn="l" rtl="0">
              <a:spcBef>
                <a:spcPts val="1200"/>
              </a:spcBef>
              <a:spcAft>
                <a:spcPts val="1200"/>
              </a:spcAft>
              <a:buNone/>
            </a:pPr>
            <a:endParaRPr/>
          </a:p>
        </p:txBody>
      </p:sp>
      <p:sp>
        <p:nvSpPr>
          <p:cNvPr id="137" name="Google Shape;137;p17"/>
          <p:cNvSpPr txBox="1">
            <a:spLocks noGrp="1"/>
          </p:cNvSpPr>
          <p:nvPr>
            <p:ph type="body" idx="1"/>
          </p:nvPr>
        </p:nvSpPr>
        <p:spPr>
          <a:xfrm>
            <a:off x="4729075" y="4634375"/>
            <a:ext cx="4144200" cy="4140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800"/>
              <a:t>Canadian astronaut, David Saint-Jacques, being carried to the medical tent after returning from 204 days in space. [1]</a:t>
            </a:r>
            <a:endParaRPr sz="800"/>
          </a:p>
        </p:txBody>
      </p:sp>
      <p:sp>
        <p:nvSpPr>
          <p:cNvPr id="138" name="Google Shape;138;p1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pic>
        <p:nvPicPr>
          <p:cNvPr id="969" name="Google Shape;969;p6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800" y="767500"/>
            <a:ext cx="7777352" cy="4348776"/>
          </a:xfrm>
          <a:prstGeom prst="rect">
            <a:avLst/>
          </a:prstGeom>
          <a:noFill/>
          <a:ln>
            <a:noFill/>
          </a:ln>
        </p:spPr>
      </p:pic>
      <p:sp>
        <p:nvSpPr>
          <p:cNvPr id="970" name="Google Shape;970;p6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50</a:t>
            </a:fld>
            <a:endParaRPr/>
          </a:p>
        </p:txBody>
      </p:sp>
      <p:sp>
        <p:nvSpPr>
          <p:cNvPr id="971" name="Google Shape;971;p62"/>
          <p:cNvSpPr txBox="1"/>
          <p:nvPr/>
        </p:nvSpPr>
        <p:spPr>
          <a:xfrm>
            <a:off x="5146300" y="2377050"/>
            <a:ext cx="219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sp>
        <p:nvSpPr>
          <p:cNvPr id="972" name="Google Shape;972;p62"/>
          <p:cNvSpPr/>
          <p:nvPr/>
        </p:nvSpPr>
        <p:spPr>
          <a:xfrm>
            <a:off x="7344113" y="1199675"/>
            <a:ext cx="1764900" cy="1948200"/>
          </a:xfrm>
          <a:prstGeom prst="rect">
            <a:avLst/>
          </a:prstGeom>
          <a:solidFill>
            <a:srgbClr val="FFFFFF"/>
          </a:solidFill>
          <a:ln w="9525" cap="flat" cmpd="sng">
            <a:solidFill>
              <a:srgbClr val="1A1A1A"/>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a:latin typeface="Lato"/>
                <a:ea typeface="Lato"/>
                <a:cs typeface="Lato"/>
                <a:sym typeface="Lato"/>
              </a:rPr>
              <a:t>Key: </a:t>
            </a:r>
            <a:endParaRPr sz="1300">
              <a:latin typeface="Lato"/>
              <a:ea typeface="Lato"/>
              <a:cs typeface="Lato"/>
              <a:sym typeface="Lato"/>
            </a:endParaRPr>
          </a:p>
          <a:p>
            <a:pPr marL="0" lvl="0" indent="0" algn="l" rtl="0">
              <a:spcBef>
                <a:spcPts val="0"/>
              </a:spcBef>
              <a:spcAft>
                <a:spcPts val="0"/>
              </a:spcAft>
              <a:buNone/>
            </a:pPr>
            <a:endParaRPr/>
          </a:p>
        </p:txBody>
      </p:sp>
      <p:pic>
        <p:nvPicPr>
          <p:cNvPr id="973" name="Google Shape;973;p62"/>
          <p:cNvPicPr preferRelativeResize="0"/>
          <p:nvPr/>
        </p:nvPicPr>
        <p:blipFill>
          <a:blip r:embed="rId4">
            <a:alphaModFix/>
          </a:blip>
          <a:stretch>
            <a:fillRect/>
          </a:stretch>
        </p:blipFill>
        <p:spPr>
          <a:xfrm>
            <a:off x="7383775" y="1575550"/>
            <a:ext cx="1685625" cy="1309575"/>
          </a:xfrm>
          <a:prstGeom prst="rect">
            <a:avLst/>
          </a:prstGeom>
          <a:noFill/>
          <a:ln>
            <a:noFill/>
          </a:ln>
        </p:spPr>
      </p:pic>
      <p:sp>
        <p:nvSpPr>
          <p:cNvPr id="974" name="Google Shape;974;p62"/>
          <p:cNvSpPr txBox="1"/>
          <p:nvPr/>
        </p:nvSpPr>
        <p:spPr>
          <a:xfrm>
            <a:off x="7399375" y="1505875"/>
            <a:ext cx="1433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Ordering</a:t>
            </a:r>
            <a:endParaRPr sz="800">
              <a:latin typeface="Lato"/>
              <a:ea typeface="Lato"/>
              <a:cs typeface="Lato"/>
              <a:sym typeface="Lato"/>
            </a:endParaRPr>
          </a:p>
        </p:txBody>
      </p:sp>
      <p:sp>
        <p:nvSpPr>
          <p:cNvPr id="975" name="Google Shape;975;p62"/>
          <p:cNvSpPr txBox="1"/>
          <p:nvPr/>
        </p:nvSpPr>
        <p:spPr>
          <a:xfrm>
            <a:off x="7399375" y="1700075"/>
            <a:ext cx="1433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Training</a:t>
            </a:r>
            <a:endParaRPr sz="800">
              <a:latin typeface="Lato"/>
              <a:ea typeface="Lato"/>
              <a:cs typeface="Lato"/>
              <a:sym typeface="Lato"/>
            </a:endParaRPr>
          </a:p>
        </p:txBody>
      </p:sp>
      <p:sp>
        <p:nvSpPr>
          <p:cNvPr id="976" name="Google Shape;976;p62"/>
          <p:cNvSpPr txBox="1"/>
          <p:nvPr/>
        </p:nvSpPr>
        <p:spPr>
          <a:xfrm>
            <a:off x="7399375" y="1872975"/>
            <a:ext cx="1433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Manufacturing </a:t>
            </a:r>
            <a:endParaRPr sz="800">
              <a:latin typeface="Lato"/>
              <a:ea typeface="Lato"/>
              <a:cs typeface="Lato"/>
              <a:sym typeface="Lato"/>
            </a:endParaRPr>
          </a:p>
        </p:txBody>
      </p:sp>
      <p:sp>
        <p:nvSpPr>
          <p:cNvPr id="977" name="Google Shape;977;p62"/>
          <p:cNvSpPr txBox="1"/>
          <p:nvPr/>
        </p:nvSpPr>
        <p:spPr>
          <a:xfrm>
            <a:off x="7399375" y="2049725"/>
            <a:ext cx="1433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Electronics &amp; Sensors</a:t>
            </a:r>
            <a:endParaRPr sz="800">
              <a:latin typeface="Lato"/>
              <a:ea typeface="Lato"/>
              <a:cs typeface="Lato"/>
              <a:sym typeface="Lato"/>
            </a:endParaRPr>
          </a:p>
        </p:txBody>
      </p:sp>
      <p:sp>
        <p:nvSpPr>
          <p:cNvPr id="978" name="Google Shape;978;p62"/>
          <p:cNvSpPr txBox="1"/>
          <p:nvPr/>
        </p:nvSpPr>
        <p:spPr>
          <a:xfrm>
            <a:off x="7399375" y="2240075"/>
            <a:ext cx="1433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Structure Verification</a:t>
            </a:r>
            <a:endParaRPr sz="800">
              <a:latin typeface="Lato"/>
              <a:ea typeface="Lato"/>
              <a:cs typeface="Lato"/>
              <a:sym typeface="Lato"/>
            </a:endParaRPr>
          </a:p>
        </p:txBody>
      </p:sp>
      <p:sp>
        <p:nvSpPr>
          <p:cNvPr id="979" name="Google Shape;979;p62"/>
          <p:cNvSpPr txBox="1"/>
          <p:nvPr/>
        </p:nvSpPr>
        <p:spPr>
          <a:xfrm>
            <a:off x="7399375" y="2420275"/>
            <a:ext cx="1433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Structure Integration</a:t>
            </a:r>
            <a:endParaRPr sz="800">
              <a:latin typeface="Lato"/>
              <a:ea typeface="Lato"/>
              <a:cs typeface="Lato"/>
              <a:sym typeface="Lato"/>
            </a:endParaRPr>
          </a:p>
        </p:txBody>
      </p:sp>
      <p:sp>
        <p:nvSpPr>
          <p:cNvPr id="980" name="Google Shape;980;p62"/>
          <p:cNvSpPr txBox="1"/>
          <p:nvPr/>
        </p:nvSpPr>
        <p:spPr>
          <a:xfrm>
            <a:off x="7399375" y="2617775"/>
            <a:ext cx="1433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System Verification</a:t>
            </a:r>
            <a:endParaRPr sz="800">
              <a:latin typeface="Lato"/>
              <a:ea typeface="Lato"/>
              <a:cs typeface="Lato"/>
              <a:sym typeface="Lato"/>
            </a:endParaRPr>
          </a:p>
        </p:txBody>
      </p:sp>
      <p:sp>
        <p:nvSpPr>
          <p:cNvPr id="981" name="Google Shape;981;p62"/>
          <p:cNvSpPr txBox="1"/>
          <p:nvPr/>
        </p:nvSpPr>
        <p:spPr>
          <a:xfrm>
            <a:off x="8624750" y="1302675"/>
            <a:ext cx="578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Margin</a:t>
            </a:r>
            <a:endParaRPr sz="800">
              <a:latin typeface="Lato"/>
              <a:ea typeface="Lato"/>
              <a:cs typeface="Lato"/>
              <a:sym typeface="Lato"/>
            </a:endParaRPr>
          </a:p>
        </p:txBody>
      </p:sp>
      <p:sp>
        <p:nvSpPr>
          <p:cNvPr id="982" name="Google Shape;982;p62"/>
          <p:cNvSpPr txBox="1"/>
          <p:nvPr/>
        </p:nvSpPr>
        <p:spPr>
          <a:xfrm>
            <a:off x="7617350" y="2810300"/>
            <a:ext cx="1433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Milestone</a:t>
            </a:r>
            <a:endParaRPr sz="800">
              <a:latin typeface="Lato"/>
              <a:ea typeface="Lato"/>
              <a:cs typeface="Lato"/>
              <a:sym typeface="Lato"/>
            </a:endParaRPr>
          </a:p>
        </p:txBody>
      </p:sp>
      <p:pic>
        <p:nvPicPr>
          <p:cNvPr id="983" name="Google Shape;983;p62"/>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420300" y="2856363"/>
            <a:ext cx="153350" cy="171025"/>
          </a:xfrm>
          <a:prstGeom prst="rect">
            <a:avLst/>
          </a:prstGeom>
          <a:noFill/>
          <a:ln>
            <a:noFill/>
          </a:ln>
        </p:spPr>
      </p:pic>
      <p:cxnSp>
        <p:nvCxnSpPr>
          <p:cNvPr id="984" name="Google Shape;984;p62"/>
          <p:cNvCxnSpPr/>
          <p:nvPr/>
        </p:nvCxnSpPr>
        <p:spPr>
          <a:xfrm rot="10800000" flipH="1">
            <a:off x="53875" y="1739100"/>
            <a:ext cx="1205100" cy="4800"/>
          </a:xfrm>
          <a:prstGeom prst="straightConnector1">
            <a:avLst/>
          </a:prstGeom>
          <a:noFill/>
          <a:ln w="19050" cap="flat" cmpd="sng">
            <a:solidFill>
              <a:srgbClr val="FF0000"/>
            </a:solidFill>
            <a:prstDash val="solid"/>
            <a:round/>
            <a:headEnd type="none" w="med" len="med"/>
            <a:tailEnd type="triangle" w="med" len="med"/>
          </a:ln>
        </p:spPr>
      </p:cxnSp>
      <p:cxnSp>
        <p:nvCxnSpPr>
          <p:cNvPr id="985" name="Google Shape;985;p62"/>
          <p:cNvCxnSpPr/>
          <p:nvPr/>
        </p:nvCxnSpPr>
        <p:spPr>
          <a:xfrm>
            <a:off x="1401525" y="2689875"/>
            <a:ext cx="2532000" cy="14100"/>
          </a:xfrm>
          <a:prstGeom prst="straightConnector1">
            <a:avLst/>
          </a:prstGeom>
          <a:noFill/>
          <a:ln w="19050" cap="flat" cmpd="sng">
            <a:solidFill>
              <a:srgbClr val="FF0000"/>
            </a:solidFill>
            <a:prstDash val="solid"/>
            <a:round/>
            <a:headEnd type="none" w="med" len="med"/>
            <a:tailEnd type="triangle" w="med" len="med"/>
          </a:ln>
        </p:spPr>
      </p:cxnSp>
      <p:cxnSp>
        <p:nvCxnSpPr>
          <p:cNvPr id="986" name="Google Shape;986;p62"/>
          <p:cNvCxnSpPr/>
          <p:nvPr/>
        </p:nvCxnSpPr>
        <p:spPr>
          <a:xfrm flipH="1">
            <a:off x="4663550" y="2810300"/>
            <a:ext cx="1500" cy="1309500"/>
          </a:xfrm>
          <a:prstGeom prst="straightConnector1">
            <a:avLst/>
          </a:prstGeom>
          <a:noFill/>
          <a:ln w="19050" cap="flat" cmpd="sng">
            <a:solidFill>
              <a:srgbClr val="FF0000"/>
            </a:solidFill>
            <a:prstDash val="solid"/>
            <a:round/>
            <a:headEnd type="none" w="med" len="med"/>
            <a:tailEnd type="triangle" w="med" len="med"/>
          </a:ln>
        </p:spPr>
      </p:cxnSp>
      <p:cxnSp>
        <p:nvCxnSpPr>
          <p:cNvPr id="987" name="Google Shape;987;p62"/>
          <p:cNvCxnSpPr/>
          <p:nvPr/>
        </p:nvCxnSpPr>
        <p:spPr>
          <a:xfrm>
            <a:off x="4665050" y="4252500"/>
            <a:ext cx="855600" cy="4500"/>
          </a:xfrm>
          <a:prstGeom prst="straightConnector1">
            <a:avLst/>
          </a:prstGeom>
          <a:noFill/>
          <a:ln w="19050" cap="flat" cmpd="sng">
            <a:solidFill>
              <a:srgbClr val="FF0000"/>
            </a:solidFill>
            <a:prstDash val="solid"/>
            <a:round/>
            <a:headEnd type="none" w="med" len="med"/>
            <a:tailEnd type="triangle" w="med" len="med"/>
          </a:ln>
        </p:spPr>
      </p:cxnSp>
      <p:cxnSp>
        <p:nvCxnSpPr>
          <p:cNvPr id="988" name="Google Shape;988;p62"/>
          <p:cNvCxnSpPr/>
          <p:nvPr/>
        </p:nvCxnSpPr>
        <p:spPr>
          <a:xfrm flipH="1">
            <a:off x="5741200" y="4327750"/>
            <a:ext cx="2100" cy="422100"/>
          </a:xfrm>
          <a:prstGeom prst="straightConnector1">
            <a:avLst/>
          </a:prstGeom>
          <a:noFill/>
          <a:ln w="19050" cap="flat" cmpd="sng">
            <a:solidFill>
              <a:srgbClr val="FF0000"/>
            </a:solidFill>
            <a:prstDash val="solid"/>
            <a:round/>
            <a:headEnd type="none" w="med" len="med"/>
            <a:tailEnd type="triangle" w="med" len="med"/>
          </a:ln>
        </p:spPr>
      </p:cxnSp>
      <p:sp>
        <p:nvSpPr>
          <p:cNvPr id="989" name="Google Shape;989;p62"/>
          <p:cNvSpPr txBox="1"/>
          <p:nvPr/>
        </p:nvSpPr>
        <p:spPr>
          <a:xfrm>
            <a:off x="-29375" y="1788350"/>
            <a:ext cx="13716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0000"/>
                </a:solidFill>
                <a:latin typeface="Lato"/>
                <a:ea typeface="Lato"/>
                <a:cs typeface="Lato"/>
                <a:sym typeface="Lato"/>
              </a:rPr>
              <a:t>Training </a:t>
            </a:r>
            <a:endParaRPr sz="1200">
              <a:solidFill>
                <a:srgbClr val="FF0000"/>
              </a:solidFill>
              <a:latin typeface="Lato"/>
              <a:ea typeface="Lato"/>
              <a:cs typeface="Lato"/>
              <a:sym typeface="Lato"/>
            </a:endParaRPr>
          </a:p>
        </p:txBody>
      </p:sp>
      <p:sp>
        <p:nvSpPr>
          <p:cNvPr id="990" name="Google Shape;990;p62"/>
          <p:cNvSpPr txBox="1"/>
          <p:nvPr/>
        </p:nvSpPr>
        <p:spPr>
          <a:xfrm>
            <a:off x="1680200" y="2750150"/>
            <a:ext cx="18861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0000"/>
                </a:solidFill>
                <a:latin typeface="Lato"/>
                <a:ea typeface="Lato"/>
                <a:cs typeface="Lato"/>
                <a:sym typeface="Lato"/>
              </a:rPr>
              <a:t>Test Environment Fabrication </a:t>
            </a:r>
            <a:endParaRPr sz="1200">
              <a:solidFill>
                <a:srgbClr val="FF0000"/>
              </a:solidFill>
              <a:latin typeface="Lato"/>
              <a:ea typeface="Lato"/>
              <a:cs typeface="Lato"/>
              <a:sym typeface="Lato"/>
            </a:endParaRPr>
          </a:p>
        </p:txBody>
      </p:sp>
      <p:sp>
        <p:nvSpPr>
          <p:cNvPr id="991" name="Google Shape;991;p62"/>
          <p:cNvSpPr txBox="1"/>
          <p:nvPr/>
        </p:nvSpPr>
        <p:spPr>
          <a:xfrm>
            <a:off x="4651450" y="2810300"/>
            <a:ext cx="14337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0000"/>
                </a:solidFill>
                <a:latin typeface="Lato"/>
                <a:ea typeface="Lato"/>
                <a:cs typeface="Lato"/>
                <a:sym typeface="Lato"/>
              </a:rPr>
              <a:t>Test Environment Verification </a:t>
            </a:r>
            <a:endParaRPr sz="1200">
              <a:solidFill>
                <a:srgbClr val="FF0000"/>
              </a:solidFill>
              <a:latin typeface="Lato"/>
              <a:ea typeface="Lato"/>
              <a:cs typeface="Lato"/>
              <a:sym typeface="Lato"/>
            </a:endParaRPr>
          </a:p>
        </p:txBody>
      </p:sp>
      <p:sp>
        <p:nvSpPr>
          <p:cNvPr id="992" name="Google Shape;992;p62"/>
          <p:cNvSpPr txBox="1"/>
          <p:nvPr/>
        </p:nvSpPr>
        <p:spPr>
          <a:xfrm>
            <a:off x="4682500" y="3792400"/>
            <a:ext cx="898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0000"/>
                </a:solidFill>
                <a:latin typeface="Lato"/>
                <a:ea typeface="Lato"/>
                <a:cs typeface="Lato"/>
                <a:sym typeface="Lato"/>
              </a:rPr>
              <a:t>Assembly </a:t>
            </a:r>
            <a:endParaRPr sz="1200">
              <a:solidFill>
                <a:srgbClr val="FF0000"/>
              </a:solidFill>
              <a:latin typeface="Lato"/>
              <a:ea typeface="Lato"/>
              <a:cs typeface="Lato"/>
              <a:sym typeface="Lato"/>
            </a:endParaRPr>
          </a:p>
        </p:txBody>
      </p:sp>
      <p:sp>
        <p:nvSpPr>
          <p:cNvPr id="993" name="Google Shape;993;p62"/>
          <p:cNvSpPr txBox="1"/>
          <p:nvPr/>
        </p:nvSpPr>
        <p:spPr>
          <a:xfrm>
            <a:off x="5782525" y="4358625"/>
            <a:ext cx="14784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FF0000"/>
                </a:solidFill>
                <a:latin typeface="Lato"/>
                <a:ea typeface="Lato"/>
                <a:cs typeface="Lato"/>
                <a:sym typeface="Lato"/>
              </a:rPr>
              <a:t>System Verification</a:t>
            </a:r>
            <a:endParaRPr sz="1200">
              <a:solidFill>
                <a:srgbClr val="FF0000"/>
              </a:solidFill>
              <a:latin typeface="Lato"/>
              <a:ea typeface="Lato"/>
              <a:cs typeface="Lato"/>
              <a:sym typeface="Lato"/>
            </a:endParaRPr>
          </a:p>
        </p:txBody>
      </p:sp>
      <p:sp>
        <p:nvSpPr>
          <p:cNvPr id="994" name="Google Shape;994;p62"/>
          <p:cNvSpPr txBox="1">
            <a:spLocks noGrp="1"/>
          </p:cNvSpPr>
          <p:nvPr>
            <p:ph type="title"/>
          </p:nvPr>
        </p:nvSpPr>
        <p:spPr>
          <a:xfrm>
            <a:off x="729450" y="-259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Critical Path</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4"/>
                                        </p:tgtEl>
                                        <p:attrNameLst>
                                          <p:attrName>style.visibility</p:attrName>
                                        </p:attrNameLst>
                                      </p:cBhvr>
                                      <p:to>
                                        <p:strVal val="visible"/>
                                      </p:to>
                                    </p:set>
                                    <p:animEffect transition="in" filter="fade">
                                      <p:cBhvr>
                                        <p:cTn id="7" dur="1000"/>
                                        <p:tgtEl>
                                          <p:spTgt spid="984"/>
                                        </p:tgtEl>
                                      </p:cBhvr>
                                    </p:animEffect>
                                  </p:childTnLst>
                                </p:cTn>
                              </p:par>
                              <p:par>
                                <p:cTn id="8" presetID="10" presetClass="entr" presetSubtype="0" fill="hold" nodeType="withEffect">
                                  <p:stCondLst>
                                    <p:cond delay="0"/>
                                  </p:stCondLst>
                                  <p:childTnLst>
                                    <p:set>
                                      <p:cBhvr>
                                        <p:cTn id="9" dur="1" fill="hold">
                                          <p:stCondLst>
                                            <p:cond delay="0"/>
                                          </p:stCondLst>
                                        </p:cTn>
                                        <p:tgtEl>
                                          <p:spTgt spid="989"/>
                                        </p:tgtEl>
                                        <p:attrNameLst>
                                          <p:attrName>style.visibility</p:attrName>
                                        </p:attrNameLst>
                                      </p:cBhvr>
                                      <p:to>
                                        <p:strVal val="visible"/>
                                      </p:to>
                                    </p:set>
                                    <p:animEffect transition="in" filter="fade">
                                      <p:cBhvr>
                                        <p:cTn id="10" dur="1000"/>
                                        <p:tgtEl>
                                          <p:spTgt spid="98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85"/>
                                        </p:tgtEl>
                                        <p:attrNameLst>
                                          <p:attrName>style.visibility</p:attrName>
                                        </p:attrNameLst>
                                      </p:cBhvr>
                                      <p:to>
                                        <p:strVal val="visible"/>
                                      </p:to>
                                    </p:set>
                                    <p:animEffect transition="in" filter="fade">
                                      <p:cBhvr>
                                        <p:cTn id="15" dur="1000"/>
                                        <p:tgtEl>
                                          <p:spTgt spid="985"/>
                                        </p:tgtEl>
                                      </p:cBhvr>
                                    </p:animEffect>
                                  </p:childTnLst>
                                </p:cTn>
                              </p:par>
                              <p:par>
                                <p:cTn id="16" presetID="10" presetClass="entr" presetSubtype="0" fill="hold" nodeType="withEffect">
                                  <p:stCondLst>
                                    <p:cond delay="0"/>
                                  </p:stCondLst>
                                  <p:childTnLst>
                                    <p:set>
                                      <p:cBhvr>
                                        <p:cTn id="17" dur="1" fill="hold">
                                          <p:stCondLst>
                                            <p:cond delay="0"/>
                                          </p:stCondLst>
                                        </p:cTn>
                                        <p:tgtEl>
                                          <p:spTgt spid="990"/>
                                        </p:tgtEl>
                                        <p:attrNameLst>
                                          <p:attrName>style.visibility</p:attrName>
                                        </p:attrNameLst>
                                      </p:cBhvr>
                                      <p:to>
                                        <p:strVal val="visible"/>
                                      </p:to>
                                    </p:set>
                                    <p:animEffect transition="in" filter="fade">
                                      <p:cBhvr>
                                        <p:cTn id="18" dur="1000"/>
                                        <p:tgtEl>
                                          <p:spTgt spid="99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91"/>
                                        </p:tgtEl>
                                        <p:attrNameLst>
                                          <p:attrName>style.visibility</p:attrName>
                                        </p:attrNameLst>
                                      </p:cBhvr>
                                      <p:to>
                                        <p:strVal val="visible"/>
                                      </p:to>
                                    </p:set>
                                    <p:animEffect transition="in" filter="fade">
                                      <p:cBhvr>
                                        <p:cTn id="23" dur="1000"/>
                                        <p:tgtEl>
                                          <p:spTgt spid="991"/>
                                        </p:tgtEl>
                                      </p:cBhvr>
                                    </p:animEffect>
                                  </p:childTnLst>
                                </p:cTn>
                              </p:par>
                              <p:par>
                                <p:cTn id="24" presetID="10" presetClass="entr" presetSubtype="0" fill="hold" nodeType="withEffect">
                                  <p:stCondLst>
                                    <p:cond delay="0"/>
                                  </p:stCondLst>
                                  <p:childTnLst>
                                    <p:set>
                                      <p:cBhvr>
                                        <p:cTn id="25" dur="1" fill="hold">
                                          <p:stCondLst>
                                            <p:cond delay="0"/>
                                          </p:stCondLst>
                                        </p:cTn>
                                        <p:tgtEl>
                                          <p:spTgt spid="986"/>
                                        </p:tgtEl>
                                        <p:attrNameLst>
                                          <p:attrName>style.visibility</p:attrName>
                                        </p:attrNameLst>
                                      </p:cBhvr>
                                      <p:to>
                                        <p:strVal val="visible"/>
                                      </p:to>
                                    </p:set>
                                    <p:animEffect transition="in" filter="fade">
                                      <p:cBhvr>
                                        <p:cTn id="26" dur="1000"/>
                                        <p:tgtEl>
                                          <p:spTgt spid="98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92"/>
                                        </p:tgtEl>
                                        <p:attrNameLst>
                                          <p:attrName>style.visibility</p:attrName>
                                        </p:attrNameLst>
                                      </p:cBhvr>
                                      <p:to>
                                        <p:strVal val="visible"/>
                                      </p:to>
                                    </p:set>
                                    <p:animEffect transition="in" filter="fade">
                                      <p:cBhvr>
                                        <p:cTn id="31" dur="1000"/>
                                        <p:tgtEl>
                                          <p:spTgt spid="992"/>
                                        </p:tgtEl>
                                      </p:cBhvr>
                                    </p:animEffect>
                                  </p:childTnLst>
                                </p:cTn>
                              </p:par>
                              <p:par>
                                <p:cTn id="32" presetID="10" presetClass="entr" presetSubtype="0" fill="hold" nodeType="withEffect">
                                  <p:stCondLst>
                                    <p:cond delay="0"/>
                                  </p:stCondLst>
                                  <p:childTnLst>
                                    <p:set>
                                      <p:cBhvr>
                                        <p:cTn id="33" dur="1" fill="hold">
                                          <p:stCondLst>
                                            <p:cond delay="0"/>
                                          </p:stCondLst>
                                        </p:cTn>
                                        <p:tgtEl>
                                          <p:spTgt spid="987"/>
                                        </p:tgtEl>
                                        <p:attrNameLst>
                                          <p:attrName>style.visibility</p:attrName>
                                        </p:attrNameLst>
                                      </p:cBhvr>
                                      <p:to>
                                        <p:strVal val="visible"/>
                                      </p:to>
                                    </p:set>
                                    <p:animEffect transition="in" filter="fade">
                                      <p:cBhvr>
                                        <p:cTn id="34" dur="1000"/>
                                        <p:tgtEl>
                                          <p:spTgt spid="98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93"/>
                                        </p:tgtEl>
                                        <p:attrNameLst>
                                          <p:attrName>style.visibility</p:attrName>
                                        </p:attrNameLst>
                                      </p:cBhvr>
                                      <p:to>
                                        <p:strVal val="visible"/>
                                      </p:to>
                                    </p:set>
                                    <p:animEffect transition="in" filter="fade">
                                      <p:cBhvr>
                                        <p:cTn id="39" dur="1000"/>
                                        <p:tgtEl>
                                          <p:spTgt spid="993"/>
                                        </p:tgtEl>
                                      </p:cBhvr>
                                    </p:animEffect>
                                  </p:childTnLst>
                                </p:cTn>
                              </p:par>
                              <p:par>
                                <p:cTn id="40" presetID="10" presetClass="entr" presetSubtype="0" fill="hold" nodeType="withEffect">
                                  <p:stCondLst>
                                    <p:cond delay="0"/>
                                  </p:stCondLst>
                                  <p:childTnLst>
                                    <p:set>
                                      <p:cBhvr>
                                        <p:cTn id="41" dur="1" fill="hold">
                                          <p:stCondLst>
                                            <p:cond delay="0"/>
                                          </p:stCondLst>
                                        </p:cTn>
                                        <p:tgtEl>
                                          <p:spTgt spid="988"/>
                                        </p:tgtEl>
                                        <p:attrNameLst>
                                          <p:attrName>style.visibility</p:attrName>
                                        </p:attrNameLst>
                                      </p:cBhvr>
                                      <p:to>
                                        <p:strVal val="visible"/>
                                      </p:to>
                                    </p:set>
                                    <p:animEffect transition="in" filter="fade">
                                      <p:cBhvr>
                                        <p:cTn id="42" dur="1000"/>
                                        <p:tgtEl>
                                          <p:spTgt spid="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p6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Cost Plan</a:t>
            </a:r>
            <a:endParaRPr/>
          </a:p>
        </p:txBody>
      </p:sp>
      <p:sp>
        <p:nvSpPr>
          <p:cNvPr id="1000" name="Google Shape;1000;p63"/>
          <p:cNvSpPr txBox="1">
            <a:spLocks noGrp="1"/>
          </p:cNvSpPr>
          <p:nvPr>
            <p:ph type="body" idx="1"/>
          </p:nvPr>
        </p:nvSpPr>
        <p:spPr>
          <a:xfrm>
            <a:off x="729450" y="1313100"/>
            <a:ext cx="3943500" cy="30270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We have a tight margin but with all necessary selections made we are under budget</a:t>
            </a:r>
            <a:endParaRPr/>
          </a:p>
          <a:p>
            <a:pPr marL="457200" lvl="0" indent="-311150" algn="l" rtl="0">
              <a:spcBef>
                <a:spcPts val="0"/>
              </a:spcBef>
              <a:spcAft>
                <a:spcPts val="0"/>
              </a:spcAft>
              <a:buSzPts val="1300"/>
              <a:buChar char="●"/>
            </a:pPr>
            <a:r>
              <a:rPr lang="en"/>
              <a:t>Customer has expressed that they are willing to fund our project by an extra $500 in order to cover over budget costs if we don’t receive the extra EEF funding</a:t>
            </a:r>
            <a:endParaRPr/>
          </a:p>
          <a:p>
            <a:pPr marL="457200" lvl="0" indent="-311150" algn="l" rtl="0">
              <a:spcBef>
                <a:spcPts val="0"/>
              </a:spcBef>
              <a:spcAft>
                <a:spcPts val="0"/>
              </a:spcAft>
              <a:buSzPts val="1300"/>
              <a:buChar char="●"/>
            </a:pPr>
            <a:r>
              <a:rPr lang="en"/>
              <a:t>All vendors for selections are U.S. based </a:t>
            </a:r>
            <a:endParaRPr/>
          </a:p>
          <a:p>
            <a:pPr marL="457200" lvl="0" indent="-311150" algn="l" rtl="0">
              <a:spcBef>
                <a:spcPts val="0"/>
              </a:spcBef>
              <a:spcAft>
                <a:spcPts val="0"/>
              </a:spcAft>
              <a:buSzPts val="1300"/>
              <a:buChar char="●"/>
            </a:pPr>
            <a:r>
              <a:rPr lang="en"/>
              <a:t>All necessary cost quotes have been obtained from vendors presented here</a:t>
            </a:r>
            <a:endParaRPr/>
          </a:p>
          <a:p>
            <a:pPr marL="457200" lvl="0" indent="0" algn="l" rtl="0">
              <a:spcBef>
                <a:spcPts val="1200"/>
              </a:spcBef>
              <a:spcAft>
                <a:spcPts val="1200"/>
              </a:spcAft>
              <a:buNone/>
            </a:pPr>
            <a:endParaRPr/>
          </a:p>
        </p:txBody>
      </p:sp>
      <p:sp>
        <p:nvSpPr>
          <p:cNvPr id="1001" name="Google Shape;1001;p6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51</a:t>
            </a:fld>
            <a:endParaRPr/>
          </a:p>
        </p:txBody>
      </p:sp>
      <p:pic>
        <p:nvPicPr>
          <p:cNvPr id="1002" name="Google Shape;1002;p63"/>
          <p:cNvPicPr preferRelativeResize="0"/>
          <p:nvPr/>
        </p:nvPicPr>
        <p:blipFill rotWithShape="1">
          <a:blip r:embed="rId3" cstate="screen">
            <a:alphaModFix/>
            <a:extLst>
              <a:ext uri="{28A0092B-C50C-407E-A947-70E740481C1C}">
                <a14:useLocalDpi xmlns:a14="http://schemas.microsoft.com/office/drawing/2010/main"/>
              </a:ext>
            </a:extLst>
          </a:blip>
          <a:srcRect l="15051" r="15329" b="3119"/>
          <a:stretch/>
        </p:blipFill>
        <p:spPr>
          <a:xfrm>
            <a:off x="4746500" y="1168050"/>
            <a:ext cx="4338499" cy="3581799"/>
          </a:xfrm>
          <a:prstGeom prst="rect">
            <a:avLst/>
          </a:prstGeom>
          <a:noFill/>
          <a:ln>
            <a:noFill/>
          </a:ln>
        </p:spPr>
      </p:pic>
      <p:sp>
        <p:nvSpPr>
          <p:cNvPr id="1003" name="Google Shape;1003;p63"/>
          <p:cNvSpPr txBox="1"/>
          <p:nvPr/>
        </p:nvSpPr>
        <p:spPr>
          <a:xfrm>
            <a:off x="5903550" y="4746550"/>
            <a:ext cx="2024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Total Cost: $4,725</a:t>
            </a:r>
            <a:endParaRPr>
              <a:latin typeface="Lato"/>
              <a:ea typeface="Lato"/>
              <a:cs typeface="Lato"/>
              <a:sym typeface="Lato"/>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Google Shape;1008;p6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Major Tests</a:t>
            </a:r>
            <a:endParaRPr/>
          </a:p>
        </p:txBody>
      </p:sp>
      <p:sp>
        <p:nvSpPr>
          <p:cNvPr id="1009" name="Google Shape;1009;p64"/>
          <p:cNvSpPr txBox="1">
            <a:spLocks noGrp="1"/>
          </p:cNvSpPr>
          <p:nvPr>
            <p:ph type="body" idx="1"/>
          </p:nvPr>
        </p:nvSpPr>
        <p:spPr>
          <a:xfrm>
            <a:off x="729450" y="1313100"/>
            <a:ext cx="7688700" cy="30270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sz="1600"/>
              <a:t>System requirement and component verification tests will take place March 8-31</a:t>
            </a:r>
            <a:endParaRPr sz="1600"/>
          </a:p>
          <a:p>
            <a:pPr marL="457200" lvl="0" indent="-330200" algn="l" rtl="0">
              <a:spcBef>
                <a:spcPts val="0"/>
              </a:spcBef>
              <a:spcAft>
                <a:spcPts val="0"/>
              </a:spcAft>
              <a:buSzPts val="1600"/>
              <a:buChar char="●"/>
            </a:pPr>
            <a:r>
              <a:rPr lang="en" sz="1600"/>
              <a:t>We are supplied with adequate room for our test environment and loading structure</a:t>
            </a:r>
            <a:endParaRPr sz="1600"/>
          </a:p>
          <a:p>
            <a:pPr marL="457200" lvl="0" indent="-330200" algn="l" rtl="0">
              <a:spcBef>
                <a:spcPts val="0"/>
              </a:spcBef>
              <a:spcAft>
                <a:spcPts val="0"/>
              </a:spcAft>
              <a:buSzPts val="1600"/>
              <a:buChar char="●"/>
            </a:pPr>
            <a:r>
              <a:rPr lang="en" sz="1600"/>
              <a:t>Test components are all either included in budget or available for use from aerospace department</a:t>
            </a:r>
            <a:endParaRPr sz="1600"/>
          </a:p>
          <a:p>
            <a:pPr marL="457200" lvl="0" indent="-330200" algn="l" rtl="0">
              <a:spcBef>
                <a:spcPts val="0"/>
              </a:spcBef>
              <a:spcAft>
                <a:spcPts val="0"/>
              </a:spcAft>
              <a:buSzPts val="1600"/>
              <a:buChar char="●"/>
            </a:pPr>
            <a:r>
              <a:rPr lang="en" sz="1600"/>
              <a:t>System requirement and component verification tests are feasible</a:t>
            </a:r>
            <a:endParaRPr sz="1600"/>
          </a:p>
        </p:txBody>
      </p:sp>
      <p:sp>
        <p:nvSpPr>
          <p:cNvPr id="1010" name="Google Shape;1010;p6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65"/>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Questions?</a:t>
            </a:r>
            <a:endParaRPr/>
          </a:p>
        </p:txBody>
      </p:sp>
      <p:sp>
        <p:nvSpPr>
          <p:cNvPr id="1016" name="Google Shape;1016;p6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66"/>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Appendix </a:t>
            </a:r>
            <a:endParaRPr/>
          </a:p>
        </p:txBody>
      </p:sp>
      <p:sp>
        <p:nvSpPr>
          <p:cNvPr id="1022" name="Google Shape;1022;p6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Google Shape;1027;p6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Friction Analysis - Top Down View</a:t>
            </a:r>
            <a:endParaRPr/>
          </a:p>
        </p:txBody>
      </p:sp>
      <p:sp>
        <p:nvSpPr>
          <p:cNvPr id="1028" name="Google Shape;1028;p6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55</a:t>
            </a:fld>
            <a:endParaRPr/>
          </a:p>
        </p:txBody>
      </p:sp>
      <p:pic>
        <p:nvPicPr>
          <p:cNvPr id="1029" name="Google Shape;1029;p6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95825" y="1295775"/>
            <a:ext cx="4117176" cy="1863775"/>
          </a:xfrm>
          <a:prstGeom prst="rect">
            <a:avLst/>
          </a:prstGeom>
          <a:noFill/>
          <a:ln>
            <a:noFill/>
          </a:ln>
        </p:spPr>
      </p:pic>
      <p:pic>
        <p:nvPicPr>
          <p:cNvPr id="1030" name="Google Shape;1030;p67"/>
          <p:cNvPicPr preferRelativeResize="0"/>
          <p:nvPr/>
        </p:nvPicPr>
        <p:blipFill>
          <a:blip r:embed="rId4">
            <a:alphaModFix/>
          </a:blip>
          <a:stretch>
            <a:fillRect/>
          </a:stretch>
        </p:blipFill>
        <p:spPr>
          <a:xfrm>
            <a:off x="5502388" y="999950"/>
            <a:ext cx="2962275" cy="3676650"/>
          </a:xfrm>
          <a:prstGeom prst="rect">
            <a:avLst/>
          </a:prstGeom>
          <a:noFill/>
          <a:ln>
            <a:noFill/>
          </a:ln>
        </p:spPr>
      </p:pic>
      <p:pic>
        <p:nvPicPr>
          <p:cNvPr id="1031" name="Google Shape;1031;p67"/>
          <p:cNvPicPr preferRelativeResize="0"/>
          <p:nvPr/>
        </p:nvPicPr>
        <p:blipFill>
          <a:blip r:embed="rId5">
            <a:alphaModFix/>
          </a:blip>
          <a:stretch>
            <a:fillRect/>
          </a:stretch>
        </p:blipFill>
        <p:spPr>
          <a:xfrm>
            <a:off x="1707775" y="3332422"/>
            <a:ext cx="3032325" cy="1607425"/>
          </a:xfrm>
          <a:prstGeom prst="rect">
            <a:avLst/>
          </a:prstGeom>
          <a:noFill/>
          <a:ln>
            <a:noFill/>
          </a:ln>
        </p:spPr>
      </p:pic>
      <p:cxnSp>
        <p:nvCxnSpPr>
          <p:cNvPr id="1032" name="Google Shape;1032;p67"/>
          <p:cNvCxnSpPr/>
          <p:nvPr/>
        </p:nvCxnSpPr>
        <p:spPr>
          <a:xfrm>
            <a:off x="4645950" y="3455900"/>
            <a:ext cx="1748100" cy="867300"/>
          </a:xfrm>
          <a:prstGeom prst="bentConnector3">
            <a:avLst>
              <a:gd name="adj1" fmla="val 50000"/>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6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Friction Analysis - Side View</a:t>
            </a:r>
            <a:endParaRPr/>
          </a:p>
        </p:txBody>
      </p:sp>
      <p:sp>
        <p:nvSpPr>
          <p:cNvPr id="1038" name="Google Shape;1038;p6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56</a:t>
            </a:fld>
            <a:endParaRPr/>
          </a:p>
        </p:txBody>
      </p:sp>
      <p:pic>
        <p:nvPicPr>
          <p:cNvPr id="1039" name="Google Shape;1039;p6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61375" y="1346860"/>
            <a:ext cx="3016675" cy="2109100"/>
          </a:xfrm>
          <a:prstGeom prst="rect">
            <a:avLst/>
          </a:prstGeom>
          <a:noFill/>
          <a:ln>
            <a:noFill/>
          </a:ln>
        </p:spPr>
      </p:pic>
      <p:pic>
        <p:nvPicPr>
          <p:cNvPr id="1040" name="Google Shape;1040;p68"/>
          <p:cNvPicPr preferRelativeResize="0"/>
          <p:nvPr/>
        </p:nvPicPr>
        <p:blipFill>
          <a:blip r:embed="rId4">
            <a:alphaModFix/>
          </a:blip>
          <a:stretch>
            <a:fillRect/>
          </a:stretch>
        </p:blipFill>
        <p:spPr>
          <a:xfrm>
            <a:off x="3973625" y="1056437"/>
            <a:ext cx="4500299" cy="2689925"/>
          </a:xfrm>
          <a:prstGeom prst="rect">
            <a:avLst/>
          </a:prstGeom>
          <a:noFill/>
          <a:ln>
            <a:noFill/>
          </a:ln>
        </p:spPr>
      </p:pic>
      <p:pic>
        <p:nvPicPr>
          <p:cNvPr id="1041" name="Google Shape;1041;p68"/>
          <p:cNvPicPr preferRelativeResize="0"/>
          <p:nvPr/>
        </p:nvPicPr>
        <p:blipFill>
          <a:blip r:embed="rId5">
            <a:alphaModFix/>
          </a:blip>
          <a:stretch>
            <a:fillRect/>
          </a:stretch>
        </p:blipFill>
        <p:spPr>
          <a:xfrm>
            <a:off x="1708272" y="3634752"/>
            <a:ext cx="4989224" cy="1407748"/>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6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Friction Analysis </a:t>
            </a:r>
            <a:endParaRPr/>
          </a:p>
          <a:p>
            <a:pPr marL="0" lvl="0" indent="0" algn="l" rtl="0">
              <a:spcBef>
                <a:spcPts val="0"/>
              </a:spcBef>
              <a:spcAft>
                <a:spcPts val="0"/>
              </a:spcAft>
              <a:buNone/>
            </a:pPr>
            <a:endParaRPr/>
          </a:p>
        </p:txBody>
      </p:sp>
      <p:sp>
        <p:nvSpPr>
          <p:cNvPr id="1047" name="Google Shape;1047;p6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57</a:t>
            </a:fld>
            <a:endParaRPr/>
          </a:p>
        </p:txBody>
      </p:sp>
      <p:pic>
        <p:nvPicPr>
          <p:cNvPr id="1048" name="Google Shape;1048;p69"/>
          <p:cNvPicPr preferRelativeResize="0"/>
          <p:nvPr/>
        </p:nvPicPr>
        <p:blipFill>
          <a:blip r:embed="rId3">
            <a:alphaModFix/>
          </a:blip>
          <a:stretch>
            <a:fillRect/>
          </a:stretch>
        </p:blipFill>
        <p:spPr>
          <a:xfrm>
            <a:off x="447075" y="1890376"/>
            <a:ext cx="3835716" cy="2294425"/>
          </a:xfrm>
          <a:prstGeom prst="rect">
            <a:avLst/>
          </a:prstGeom>
          <a:noFill/>
          <a:ln>
            <a:noFill/>
          </a:ln>
        </p:spPr>
      </p:pic>
      <p:pic>
        <p:nvPicPr>
          <p:cNvPr id="1049" name="Google Shape;1049;p69"/>
          <p:cNvPicPr preferRelativeResize="0"/>
          <p:nvPr/>
        </p:nvPicPr>
        <p:blipFill>
          <a:blip r:embed="rId4">
            <a:alphaModFix/>
          </a:blip>
          <a:stretch>
            <a:fillRect/>
          </a:stretch>
        </p:blipFill>
        <p:spPr>
          <a:xfrm>
            <a:off x="4682625" y="1938737"/>
            <a:ext cx="4228300" cy="2294425"/>
          </a:xfrm>
          <a:prstGeom prst="rect">
            <a:avLst/>
          </a:prstGeom>
          <a:noFill/>
          <a:ln>
            <a:noFill/>
          </a:ln>
        </p:spPr>
      </p:pic>
      <p:sp>
        <p:nvSpPr>
          <p:cNvPr id="1050" name="Google Shape;1050;p69"/>
          <p:cNvSpPr txBox="1"/>
          <p:nvPr/>
        </p:nvSpPr>
        <p:spPr>
          <a:xfrm>
            <a:off x="1169688" y="1425400"/>
            <a:ext cx="311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N</a:t>
            </a:r>
            <a:r>
              <a:rPr lang="en" baseline="-25000">
                <a:latin typeface="Lato"/>
                <a:ea typeface="Lato"/>
                <a:cs typeface="Lato"/>
                <a:sym typeface="Lato"/>
              </a:rPr>
              <a:t>B</a:t>
            </a:r>
            <a:r>
              <a:rPr lang="en">
                <a:latin typeface="Lato"/>
                <a:ea typeface="Lato"/>
                <a:cs typeface="Lato"/>
                <a:sym typeface="Lato"/>
              </a:rPr>
              <a:t> Upper Limit</a:t>
            </a:r>
            <a:endParaRPr>
              <a:latin typeface="Lato"/>
              <a:ea typeface="Lato"/>
              <a:cs typeface="Lato"/>
              <a:sym typeface="Lato"/>
            </a:endParaRPr>
          </a:p>
        </p:txBody>
      </p:sp>
      <p:sp>
        <p:nvSpPr>
          <p:cNvPr id="1051" name="Google Shape;1051;p69"/>
          <p:cNvSpPr txBox="1"/>
          <p:nvPr/>
        </p:nvSpPr>
        <p:spPr>
          <a:xfrm>
            <a:off x="5607600" y="1425400"/>
            <a:ext cx="311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M</a:t>
            </a:r>
            <a:r>
              <a:rPr lang="en" baseline="-25000">
                <a:latin typeface="Lato"/>
                <a:ea typeface="Lato"/>
                <a:cs typeface="Lato"/>
                <a:sym typeface="Lato"/>
              </a:rPr>
              <a:t>RB</a:t>
            </a:r>
            <a:r>
              <a:rPr lang="en">
                <a:latin typeface="Lato"/>
                <a:ea typeface="Lato"/>
                <a:cs typeface="Lato"/>
                <a:sym typeface="Lato"/>
              </a:rPr>
              <a:t> Upper Limit</a:t>
            </a:r>
            <a:endParaRPr>
              <a:latin typeface="Lato"/>
              <a:ea typeface="Lato"/>
              <a:cs typeface="Lato"/>
              <a:sym typeface="Lato"/>
            </a:endParaRPr>
          </a:p>
        </p:txBody>
      </p:sp>
      <p:pic>
        <p:nvPicPr>
          <p:cNvPr id="1052" name="Google Shape;1052;p69"/>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847626" y="1168051"/>
            <a:ext cx="703401" cy="703401"/>
          </a:xfrm>
          <a:prstGeom prst="rect">
            <a:avLst/>
          </a:prstGeom>
          <a:noFill/>
          <a:ln>
            <a:noFill/>
          </a:ln>
        </p:spPr>
      </p:pic>
      <p:pic>
        <p:nvPicPr>
          <p:cNvPr id="1053" name="Google Shape;1053;p69"/>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14576" y="1273801"/>
            <a:ext cx="703401" cy="70340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7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Friction Analysis</a:t>
            </a:r>
            <a:endParaRPr/>
          </a:p>
        </p:txBody>
      </p:sp>
      <p:sp>
        <p:nvSpPr>
          <p:cNvPr id="1059" name="Google Shape;1059;p70"/>
          <p:cNvSpPr txBox="1">
            <a:spLocks noGrp="1"/>
          </p:cNvSpPr>
          <p:nvPr>
            <p:ph type="body" idx="1"/>
          </p:nvPr>
        </p:nvSpPr>
        <p:spPr>
          <a:xfrm>
            <a:off x="529300" y="1423575"/>
            <a:ext cx="7688700" cy="3027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We now have enough information to evaluate M</a:t>
            </a:r>
            <a:r>
              <a:rPr lang="en" baseline="-25000"/>
              <a:t>F</a:t>
            </a:r>
            <a:endParaRPr baseline="-25000"/>
          </a:p>
        </p:txBody>
      </p:sp>
      <p:sp>
        <p:nvSpPr>
          <p:cNvPr id="1060" name="Google Shape;1060;p7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58</a:t>
            </a:fld>
            <a:endParaRPr/>
          </a:p>
        </p:txBody>
      </p:sp>
      <p:pic>
        <p:nvPicPr>
          <p:cNvPr id="1061" name="Google Shape;1061;p70"/>
          <p:cNvPicPr preferRelativeResize="0"/>
          <p:nvPr/>
        </p:nvPicPr>
        <p:blipFill>
          <a:blip r:embed="rId3">
            <a:alphaModFix/>
          </a:blip>
          <a:stretch>
            <a:fillRect/>
          </a:stretch>
        </p:blipFill>
        <p:spPr>
          <a:xfrm>
            <a:off x="566150" y="1797972"/>
            <a:ext cx="3032325" cy="1607425"/>
          </a:xfrm>
          <a:prstGeom prst="rect">
            <a:avLst/>
          </a:prstGeom>
          <a:noFill/>
          <a:ln>
            <a:noFill/>
          </a:ln>
        </p:spPr>
      </p:pic>
      <p:pic>
        <p:nvPicPr>
          <p:cNvPr id="1062" name="Google Shape;1062;p70"/>
          <p:cNvPicPr preferRelativeResize="0"/>
          <p:nvPr/>
        </p:nvPicPr>
        <p:blipFill>
          <a:blip r:embed="rId4">
            <a:alphaModFix/>
          </a:blip>
          <a:stretch>
            <a:fillRect/>
          </a:stretch>
        </p:blipFill>
        <p:spPr>
          <a:xfrm>
            <a:off x="4614973" y="141150"/>
            <a:ext cx="2581100" cy="3203525"/>
          </a:xfrm>
          <a:prstGeom prst="rect">
            <a:avLst/>
          </a:prstGeom>
          <a:noFill/>
          <a:ln>
            <a:noFill/>
          </a:ln>
        </p:spPr>
      </p:pic>
      <p:sp>
        <p:nvSpPr>
          <p:cNvPr id="1063" name="Google Shape;1063;p70"/>
          <p:cNvSpPr txBox="1"/>
          <p:nvPr/>
        </p:nvSpPr>
        <p:spPr>
          <a:xfrm>
            <a:off x="167250" y="3405400"/>
            <a:ext cx="42273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Note</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F</a:t>
            </a:r>
            <a:r>
              <a:rPr lang="en" baseline="-25000">
                <a:latin typeface="Lato"/>
                <a:ea typeface="Lato"/>
                <a:cs typeface="Lato"/>
                <a:sym typeface="Lato"/>
              </a:rPr>
              <a:t>r</a:t>
            </a:r>
            <a:r>
              <a:rPr lang="en">
                <a:latin typeface="Lato"/>
                <a:ea typeface="Lato"/>
                <a:cs typeface="Lato"/>
                <a:sym typeface="Lato"/>
              </a:rPr>
              <a:t> = 0 </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F</a:t>
            </a:r>
            <a:r>
              <a:rPr lang="en" baseline="-25000">
                <a:latin typeface="Lato"/>
                <a:ea typeface="Lato"/>
                <a:cs typeface="Lato"/>
                <a:sym typeface="Lato"/>
              </a:rPr>
              <a:t>a</a:t>
            </a:r>
            <a:r>
              <a:rPr lang="en">
                <a:latin typeface="Lato"/>
                <a:ea typeface="Lato"/>
                <a:cs typeface="Lato"/>
                <a:sym typeface="Lato"/>
              </a:rPr>
              <a:t> = N</a:t>
            </a:r>
            <a:r>
              <a:rPr lang="en" baseline="-25000">
                <a:latin typeface="Lato"/>
                <a:ea typeface="Lato"/>
                <a:cs typeface="Lato"/>
                <a:sym typeface="Lato"/>
              </a:rPr>
              <a:t>A</a:t>
            </a:r>
            <a:r>
              <a:rPr lang="en">
                <a:latin typeface="Lato"/>
                <a:ea typeface="Lato"/>
                <a:cs typeface="Lato"/>
                <a:sym typeface="Lato"/>
              </a:rPr>
              <a:t> (from previous slide)</a:t>
            </a:r>
            <a:endParaRPr>
              <a:latin typeface="Lato"/>
              <a:ea typeface="Lato"/>
              <a:cs typeface="Lato"/>
              <a:sym typeface="Lato"/>
            </a:endParaRPr>
          </a:p>
          <a:p>
            <a:pPr marL="457200" lvl="0" indent="-317500" algn="l" rtl="0">
              <a:spcBef>
                <a:spcPts val="0"/>
              </a:spcBef>
              <a:spcAft>
                <a:spcPts val="0"/>
              </a:spcAft>
              <a:buSzPts val="1400"/>
              <a:buFont typeface="Lato"/>
              <a:buChar char="●"/>
            </a:pPr>
            <a:r>
              <a:rPr lang="en">
                <a:latin typeface="Lato"/>
                <a:ea typeface="Lato"/>
                <a:cs typeface="Lato"/>
                <a:sym typeface="Lato"/>
              </a:rPr>
              <a:t>M = Ring Bearing Moment from previous slide</a:t>
            </a:r>
            <a:endParaRPr>
              <a:latin typeface="Lato"/>
              <a:ea typeface="Lato"/>
              <a:cs typeface="Lato"/>
              <a:sym typeface="Lato"/>
            </a:endParaRPr>
          </a:p>
        </p:txBody>
      </p:sp>
      <p:pic>
        <p:nvPicPr>
          <p:cNvPr id="1064" name="Google Shape;1064;p7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730613" y="4355001"/>
            <a:ext cx="703401" cy="703401"/>
          </a:xfrm>
          <a:prstGeom prst="rect">
            <a:avLst/>
          </a:prstGeom>
          <a:noFill/>
          <a:ln>
            <a:noFill/>
          </a:ln>
        </p:spPr>
      </p:pic>
      <p:pic>
        <p:nvPicPr>
          <p:cNvPr id="1065" name="Google Shape;1065;p70"/>
          <p:cNvPicPr preferRelativeResize="0"/>
          <p:nvPr/>
        </p:nvPicPr>
        <p:blipFill>
          <a:blip r:embed="rId6">
            <a:alphaModFix/>
          </a:blip>
          <a:stretch>
            <a:fillRect/>
          </a:stretch>
        </p:blipFill>
        <p:spPr>
          <a:xfrm>
            <a:off x="4676975" y="3344675"/>
            <a:ext cx="3279450" cy="1243275"/>
          </a:xfrm>
          <a:prstGeom prst="rect">
            <a:avLst/>
          </a:prstGeom>
          <a:noFill/>
          <a:ln>
            <a:noFill/>
          </a:ln>
        </p:spPr>
      </p:pic>
      <p:cxnSp>
        <p:nvCxnSpPr>
          <p:cNvPr id="1066" name="Google Shape;1066;p70"/>
          <p:cNvCxnSpPr/>
          <p:nvPr/>
        </p:nvCxnSpPr>
        <p:spPr>
          <a:xfrm rot="10800000">
            <a:off x="3504725" y="2025450"/>
            <a:ext cx="1872000" cy="10005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7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Friction Analysis </a:t>
            </a:r>
            <a:endParaRPr/>
          </a:p>
        </p:txBody>
      </p:sp>
      <p:sp>
        <p:nvSpPr>
          <p:cNvPr id="1072" name="Google Shape;1072;p71"/>
          <p:cNvSpPr txBox="1">
            <a:spLocks noGrp="1"/>
          </p:cNvSpPr>
          <p:nvPr>
            <p:ph type="body" idx="1"/>
          </p:nvPr>
        </p:nvSpPr>
        <p:spPr>
          <a:xfrm>
            <a:off x="868750" y="3101225"/>
            <a:ext cx="7426800" cy="1898400"/>
          </a:xfrm>
          <a:prstGeom prst="rect">
            <a:avLst/>
          </a:prstGeom>
        </p:spPr>
        <p:txBody>
          <a:bodyPr spcFirstLastPara="1" wrap="square" lIns="91425" tIns="91425" rIns="91425" bIns="91425" anchor="t" anchorCtr="0">
            <a:normAutofit/>
          </a:bodyPr>
          <a:lstStyle/>
          <a:p>
            <a:pPr marL="457200" lvl="0" indent="-336550" algn="l" rtl="0">
              <a:lnSpc>
                <a:spcPct val="200000"/>
              </a:lnSpc>
              <a:spcBef>
                <a:spcPts val="0"/>
              </a:spcBef>
              <a:spcAft>
                <a:spcPts val="0"/>
              </a:spcAft>
              <a:buClr>
                <a:schemeClr val="dk2"/>
              </a:buClr>
              <a:buSzPts val="1700"/>
              <a:buChar char="●"/>
            </a:pPr>
            <a:r>
              <a:rPr lang="en" sz="1700">
                <a:solidFill>
                  <a:schemeClr val="dk2"/>
                </a:solidFill>
              </a:rPr>
              <a:t>N</a:t>
            </a:r>
            <a:r>
              <a:rPr lang="en" sz="1700" baseline="-25000">
                <a:solidFill>
                  <a:schemeClr val="dk2"/>
                </a:solidFill>
              </a:rPr>
              <a:t>A</a:t>
            </a:r>
            <a:r>
              <a:rPr lang="en" sz="1700">
                <a:solidFill>
                  <a:schemeClr val="dk2"/>
                </a:solidFill>
              </a:rPr>
              <a:t>= 135 lbs &amp; N</a:t>
            </a:r>
            <a:r>
              <a:rPr lang="en" sz="1700" baseline="-25000">
                <a:solidFill>
                  <a:schemeClr val="dk2"/>
                </a:solidFill>
              </a:rPr>
              <a:t>B</a:t>
            </a:r>
            <a:r>
              <a:rPr lang="en" sz="1700">
                <a:solidFill>
                  <a:schemeClr val="dk2"/>
                </a:solidFill>
              </a:rPr>
              <a:t> = 175 lbs for a ~330 lb. user weight and L = 6 feet </a:t>
            </a:r>
            <a:endParaRPr sz="1700" baseline="-25000">
              <a:solidFill>
                <a:schemeClr val="dk2"/>
              </a:solidFill>
            </a:endParaRPr>
          </a:p>
          <a:p>
            <a:pPr marL="457200" lvl="0" indent="-336550" algn="l" rtl="0">
              <a:lnSpc>
                <a:spcPct val="200000"/>
              </a:lnSpc>
              <a:spcBef>
                <a:spcPts val="0"/>
              </a:spcBef>
              <a:spcAft>
                <a:spcPts val="0"/>
              </a:spcAft>
              <a:buClr>
                <a:schemeClr val="dk2"/>
              </a:buClr>
              <a:buSzPts val="1700"/>
              <a:buChar char="●"/>
            </a:pPr>
            <a:r>
              <a:rPr lang="en" sz="1700">
                <a:solidFill>
                  <a:schemeClr val="dk2"/>
                </a:solidFill>
              </a:rPr>
              <a:t>These are well within the capabilities of the hardware chosen</a:t>
            </a:r>
            <a:endParaRPr sz="1700">
              <a:solidFill>
                <a:schemeClr val="dk2"/>
              </a:solidFill>
            </a:endParaRPr>
          </a:p>
          <a:p>
            <a:pPr marL="914400" lvl="1" indent="-336550" algn="l" rtl="0">
              <a:spcBef>
                <a:spcPts val="0"/>
              </a:spcBef>
              <a:spcAft>
                <a:spcPts val="0"/>
              </a:spcAft>
              <a:buClr>
                <a:schemeClr val="dk2"/>
              </a:buClr>
              <a:buSzPts val="1700"/>
              <a:buChar char="○"/>
            </a:pPr>
            <a:r>
              <a:rPr lang="en" sz="1700">
                <a:solidFill>
                  <a:schemeClr val="dk2"/>
                </a:solidFill>
              </a:rPr>
              <a:t>Thrust bearing has a dynamic axial load capacity of 1575 lbs</a:t>
            </a:r>
            <a:endParaRPr sz="1700">
              <a:solidFill>
                <a:schemeClr val="dk2"/>
              </a:solidFill>
            </a:endParaRPr>
          </a:p>
          <a:p>
            <a:pPr marL="914400" lvl="1" indent="-336550" algn="l" rtl="0">
              <a:spcBef>
                <a:spcPts val="0"/>
              </a:spcBef>
              <a:spcAft>
                <a:spcPts val="0"/>
              </a:spcAft>
              <a:buClr>
                <a:schemeClr val="dk2"/>
              </a:buClr>
              <a:buSzPts val="1700"/>
              <a:buChar char="○"/>
            </a:pPr>
            <a:r>
              <a:rPr lang="en" sz="1700">
                <a:solidFill>
                  <a:schemeClr val="dk2"/>
                </a:solidFill>
              </a:rPr>
              <a:t>Spherical ball bearing caster has load capacity of 286 lbs</a:t>
            </a:r>
            <a:endParaRPr sz="1700">
              <a:solidFill>
                <a:schemeClr val="dk2"/>
              </a:solidFill>
            </a:endParaRPr>
          </a:p>
        </p:txBody>
      </p:sp>
      <p:sp>
        <p:nvSpPr>
          <p:cNvPr id="1073" name="Google Shape;1073;p7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59</a:t>
            </a:fld>
            <a:endParaRPr/>
          </a:p>
        </p:txBody>
      </p:sp>
      <p:pic>
        <p:nvPicPr>
          <p:cNvPr id="1074" name="Google Shape;1074;p71"/>
          <p:cNvPicPr preferRelativeResize="0"/>
          <p:nvPr/>
        </p:nvPicPr>
        <p:blipFill>
          <a:blip r:embed="rId3">
            <a:alphaModFix/>
          </a:blip>
          <a:stretch>
            <a:fillRect/>
          </a:stretch>
        </p:blipFill>
        <p:spPr>
          <a:xfrm>
            <a:off x="3877799" y="1070775"/>
            <a:ext cx="3238275" cy="1937050"/>
          </a:xfrm>
          <a:prstGeom prst="rect">
            <a:avLst/>
          </a:prstGeom>
          <a:noFill/>
          <a:ln>
            <a:noFill/>
          </a:ln>
        </p:spPr>
      </p:pic>
      <p:pic>
        <p:nvPicPr>
          <p:cNvPr id="1075" name="Google Shape;1075;p7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68750" y="1300176"/>
            <a:ext cx="2576074" cy="18010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8"/>
          <p:cNvSpPr txBox="1">
            <a:spLocks noGrp="1"/>
          </p:cNvSpPr>
          <p:nvPr>
            <p:ph type="title"/>
          </p:nvPr>
        </p:nvSpPr>
        <p:spPr>
          <a:xfrm>
            <a:off x="729450" y="632850"/>
            <a:ext cx="7688700" cy="5352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2400"/>
              <a:t>Project Objectives</a:t>
            </a:r>
            <a:endParaRPr sz="2400"/>
          </a:p>
        </p:txBody>
      </p:sp>
      <p:sp>
        <p:nvSpPr>
          <p:cNvPr id="144" name="Google Shape;144;p18"/>
          <p:cNvSpPr txBox="1">
            <a:spLocks noGrp="1"/>
          </p:cNvSpPr>
          <p:nvPr>
            <p:ph type="body" idx="1"/>
          </p:nvPr>
        </p:nvSpPr>
        <p:spPr>
          <a:xfrm>
            <a:off x="729450" y="1313100"/>
            <a:ext cx="3581400" cy="2610600"/>
          </a:xfrm>
          <a:prstGeom prst="rect">
            <a:avLst/>
          </a:prstGeom>
        </p:spPr>
        <p:txBody>
          <a:bodyPr spcFirstLastPara="1" wrap="square" lIns="91425" tIns="91425" rIns="91425" bIns="91425" anchor="t" anchorCtr="0">
            <a:spAutoFit/>
          </a:bodyPr>
          <a:lstStyle/>
          <a:p>
            <a:pPr marL="457200" lvl="0" indent="-311150" algn="l" rtl="0">
              <a:spcBef>
                <a:spcPts val="700"/>
              </a:spcBef>
              <a:spcAft>
                <a:spcPts val="0"/>
              </a:spcAft>
              <a:buSzPts val="1300"/>
              <a:buChar char="●"/>
            </a:pPr>
            <a:r>
              <a:rPr lang="en"/>
              <a:t>Current axial loading is problematic</a:t>
            </a:r>
            <a:endParaRPr/>
          </a:p>
          <a:p>
            <a:pPr marL="457200" lvl="0" indent="-311150" algn="l" rtl="0">
              <a:spcBef>
                <a:spcPts val="1000"/>
              </a:spcBef>
              <a:spcAft>
                <a:spcPts val="0"/>
              </a:spcAft>
              <a:buSzPts val="1300"/>
              <a:buChar char="●"/>
            </a:pPr>
            <a:r>
              <a:rPr lang="en"/>
              <a:t>Hypothesis: More realistic gravitational loading = better proprioceptive functions</a:t>
            </a:r>
            <a:endParaRPr/>
          </a:p>
          <a:p>
            <a:pPr marL="457200" lvl="0" indent="-311150" algn="l" rtl="0">
              <a:spcBef>
                <a:spcPts val="1000"/>
              </a:spcBef>
              <a:spcAft>
                <a:spcPts val="0"/>
              </a:spcAft>
              <a:buSzPts val="1300"/>
              <a:buChar char="●"/>
            </a:pPr>
            <a:r>
              <a:rPr lang="en"/>
              <a:t>Device will provide a load that stays </a:t>
            </a:r>
            <a:r>
              <a:rPr lang="en" b="1"/>
              <a:t>perpendicular</a:t>
            </a:r>
            <a:r>
              <a:rPr lang="en"/>
              <a:t> to support service</a:t>
            </a:r>
            <a:endParaRPr/>
          </a:p>
          <a:p>
            <a:pPr marL="457200" lvl="0" indent="-311150" algn="l" rtl="0">
              <a:spcBef>
                <a:spcPts val="1000"/>
              </a:spcBef>
              <a:spcAft>
                <a:spcPts val="1000"/>
              </a:spcAft>
              <a:buSzPts val="1300"/>
              <a:buChar char="●"/>
            </a:pPr>
            <a:r>
              <a:rPr lang="en"/>
              <a:t>Main user base will be </a:t>
            </a:r>
            <a:r>
              <a:rPr lang="en" b="1"/>
              <a:t>bed rest</a:t>
            </a:r>
            <a:r>
              <a:rPr lang="en"/>
              <a:t> patients which offer scientists a way to see how the body adapts to weightlessness</a:t>
            </a:r>
            <a:endParaRPr/>
          </a:p>
        </p:txBody>
      </p:sp>
      <p:pic>
        <p:nvPicPr>
          <p:cNvPr id="145" name="Google Shape;145;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525000" y="943225"/>
            <a:ext cx="3829701" cy="1932400"/>
          </a:xfrm>
          <a:prstGeom prst="rect">
            <a:avLst/>
          </a:prstGeom>
          <a:noFill/>
          <a:ln>
            <a:noFill/>
          </a:ln>
        </p:spPr>
      </p:pic>
      <p:pic>
        <p:nvPicPr>
          <p:cNvPr id="146" name="Google Shape;146;p1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25000" y="2878250"/>
            <a:ext cx="3829701" cy="1932400"/>
          </a:xfrm>
          <a:prstGeom prst="rect">
            <a:avLst/>
          </a:prstGeom>
          <a:noFill/>
          <a:ln>
            <a:noFill/>
          </a:ln>
        </p:spPr>
      </p:pic>
      <p:sp>
        <p:nvSpPr>
          <p:cNvPr id="147" name="Google Shape;147;p18"/>
          <p:cNvSpPr/>
          <p:nvPr/>
        </p:nvSpPr>
        <p:spPr>
          <a:xfrm>
            <a:off x="6922650" y="2490325"/>
            <a:ext cx="431100" cy="768600"/>
          </a:xfrm>
          <a:prstGeom prst="downArrow">
            <a:avLst>
              <a:gd name="adj1" fmla="val 50000"/>
              <a:gd name="adj2" fmla="val 5000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8" name="Google Shape;148;p18"/>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flipH="1">
            <a:off x="4437298" y="1464225"/>
            <a:ext cx="4149376" cy="2755448"/>
          </a:xfrm>
          <a:prstGeom prst="rect">
            <a:avLst/>
          </a:prstGeom>
          <a:noFill/>
          <a:ln>
            <a:noFill/>
          </a:ln>
        </p:spPr>
      </p:pic>
      <p:sp>
        <p:nvSpPr>
          <p:cNvPr id="149" name="Google Shape;149;p1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148"/>
                                        </p:tgtEl>
                                        <p:attrNameLst>
                                          <p:attrName>style.visibility</p:attrName>
                                        </p:attrNameLst>
                                      </p:cBhvr>
                                      <p:to>
                                        <p:strVal val="hidden"/>
                                      </p:to>
                                    </p:set>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145"/>
                                        </p:tgtEl>
                                        <p:attrNameLst>
                                          <p:attrName>style.visibility</p:attrName>
                                        </p:attrNameLst>
                                      </p:cBhvr>
                                      <p:to>
                                        <p:strVal val="visible"/>
                                      </p:to>
                                    </p:set>
                                    <p:animEffect transition="in" filter="fade">
                                      <p:cBhvr>
                                        <p:cTn id="10" dur="1000"/>
                                        <p:tgtEl>
                                          <p:spTgt spid="14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7"/>
                                        </p:tgtEl>
                                        <p:attrNameLst>
                                          <p:attrName>style.visibility</p:attrName>
                                        </p:attrNameLst>
                                      </p:cBhvr>
                                      <p:to>
                                        <p:strVal val="visible"/>
                                      </p:to>
                                    </p:set>
                                    <p:animEffect transition="in" filter="fade">
                                      <p:cBhvr>
                                        <p:cTn id="15" dur="1000"/>
                                        <p:tgtEl>
                                          <p:spTgt spid="147"/>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46"/>
                                        </p:tgtEl>
                                        <p:attrNameLst>
                                          <p:attrName>style.visibility</p:attrName>
                                        </p:attrNameLst>
                                      </p:cBhvr>
                                      <p:to>
                                        <p:strVal val="visible"/>
                                      </p:to>
                                    </p:set>
                                    <p:animEffect transition="in" filter="fade">
                                      <p:cBhvr>
                                        <p:cTn id="19" dur="10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7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60</a:t>
            </a:fld>
            <a:endParaRPr/>
          </a:p>
        </p:txBody>
      </p:sp>
      <p:pic>
        <p:nvPicPr>
          <p:cNvPr id="1081" name="Google Shape;1081;p72"/>
          <p:cNvPicPr preferRelativeResize="0"/>
          <p:nvPr/>
        </p:nvPicPr>
        <p:blipFill>
          <a:blip r:embed="rId3">
            <a:alphaModFix/>
          </a:blip>
          <a:stretch>
            <a:fillRect/>
          </a:stretch>
        </p:blipFill>
        <p:spPr>
          <a:xfrm>
            <a:off x="511204" y="655676"/>
            <a:ext cx="4060796" cy="2030375"/>
          </a:xfrm>
          <a:prstGeom prst="rect">
            <a:avLst/>
          </a:prstGeom>
          <a:noFill/>
          <a:ln>
            <a:noFill/>
          </a:ln>
        </p:spPr>
      </p:pic>
      <p:pic>
        <p:nvPicPr>
          <p:cNvPr id="1082" name="Google Shape;1082;p72"/>
          <p:cNvPicPr preferRelativeResize="0"/>
          <p:nvPr/>
        </p:nvPicPr>
        <p:blipFill>
          <a:blip r:embed="rId4">
            <a:alphaModFix/>
          </a:blip>
          <a:stretch>
            <a:fillRect/>
          </a:stretch>
        </p:blipFill>
        <p:spPr>
          <a:xfrm>
            <a:off x="4934913" y="496100"/>
            <a:ext cx="2009775" cy="2543175"/>
          </a:xfrm>
          <a:prstGeom prst="rect">
            <a:avLst/>
          </a:prstGeom>
          <a:noFill/>
          <a:ln>
            <a:noFill/>
          </a:ln>
        </p:spPr>
      </p:pic>
      <p:pic>
        <p:nvPicPr>
          <p:cNvPr id="1083" name="Google Shape;1083;p72"/>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2437700" y="2959704"/>
            <a:ext cx="3362325" cy="203036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Google Shape;1088;p7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Manufacturing Plan</a:t>
            </a:r>
            <a:endParaRPr/>
          </a:p>
          <a:p>
            <a:pPr marL="0" lvl="0" indent="0" algn="l" rtl="0">
              <a:spcBef>
                <a:spcPts val="0"/>
              </a:spcBef>
              <a:spcAft>
                <a:spcPts val="0"/>
              </a:spcAft>
              <a:buNone/>
            </a:pPr>
            <a:endParaRPr/>
          </a:p>
        </p:txBody>
      </p:sp>
      <p:sp>
        <p:nvSpPr>
          <p:cNvPr id="1089" name="Google Shape;1089;p7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61</a:t>
            </a:fld>
            <a:endParaRPr/>
          </a:p>
        </p:txBody>
      </p:sp>
      <p:graphicFrame>
        <p:nvGraphicFramePr>
          <p:cNvPr id="1090" name="Google Shape;1090;p73"/>
          <p:cNvGraphicFramePr/>
          <p:nvPr/>
        </p:nvGraphicFramePr>
        <p:xfrm>
          <a:off x="952500" y="1485655"/>
          <a:ext cx="7239000" cy="2834490"/>
        </p:xfrm>
        <a:graphic>
          <a:graphicData uri="http://schemas.openxmlformats.org/drawingml/2006/table">
            <a:tbl>
              <a:tblPr>
                <a:noFill/>
                <a:tableStyleId>{B79318FC-2241-4081-8B0D-53B08EFF9403}</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56350">
                <a:tc>
                  <a:txBody>
                    <a:bodyPr/>
                    <a:lstStyle/>
                    <a:p>
                      <a:pPr marL="0" lvl="0" indent="0" algn="l" rtl="0">
                        <a:spcBef>
                          <a:spcPts val="0"/>
                        </a:spcBef>
                        <a:spcAft>
                          <a:spcPts val="0"/>
                        </a:spcAft>
                        <a:buNone/>
                      </a:pPr>
                      <a:r>
                        <a:rPr lang="en">
                          <a:latin typeface="Lato"/>
                          <a:ea typeface="Lato"/>
                          <a:cs typeface="Lato"/>
                          <a:sym typeface="Lato"/>
                        </a:rPr>
                        <a:t>Manufacturing Event</a:t>
                      </a:r>
                      <a:endParaRPr>
                        <a:latin typeface="Lato"/>
                        <a:ea typeface="Lato"/>
                        <a:cs typeface="Lato"/>
                        <a:sym typeface="Lato"/>
                      </a:endParaRPr>
                    </a:p>
                  </a:txBody>
                  <a:tcPr marL="91425" marR="91425" marT="91425" marB="91425">
                    <a:solidFill>
                      <a:schemeClr val="lt2"/>
                    </a:solidFill>
                  </a:tcPr>
                </a:tc>
                <a:tc>
                  <a:txBody>
                    <a:bodyPr/>
                    <a:lstStyle/>
                    <a:p>
                      <a:pPr marL="0" lvl="0" indent="0" algn="l" rtl="0">
                        <a:spcBef>
                          <a:spcPts val="0"/>
                        </a:spcBef>
                        <a:spcAft>
                          <a:spcPts val="0"/>
                        </a:spcAft>
                        <a:buNone/>
                      </a:pPr>
                      <a:r>
                        <a:rPr lang="en">
                          <a:latin typeface="Lato"/>
                          <a:ea typeface="Lato"/>
                          <a:cs typeface="Lato"/>
                          <a:sym typeface="Lato"/>
                        </a:rPr>
                        <a:t>Solution</a:t>
                      </a:r>
                      <a:endParaRPr>
                        <a:latin typeface="Lato"/>
                        <a:ea typeface="Lato"/>
                        <a:cs typeface="Lato"/>
                        <a:sym typeface="Lato"/>
                      </a:endParaRPr>
                    </a:p>
                  </a:txBody>
                  <a:tcPr marL="91425" marR="91425" marT="91425" marB="91425">
                    <a:solidFill>
                      <a:schemeClr val="lt2"/>
                    </a:solidFill>
                  </a:tcPr>
                </a:tc>
                <a:extLst>
                  <a:ext uri="{0D108BD9-81ED-4DB2-BD59-A6C34878D82A}">
                    <a16:rowId xmlns:a16="http://schemas.microsoft.com/office/drawing/2014/main" val="10000"/>
                  </a:ext>
                </a:extLst>
              </a:tr>
              <a:tr h="548225">
                <a:tc>
                  <a:txBody>
                    <a:bodyPr/>
                    <a:lstStyle/>
                    <a:p>
                      <a:pPr marL="0" lvl="0" indent="0" algn="l" rtl="0">
                        <a:spcBef>
                          <a:spcPts val="0"/>
                        </a:spcBef>
                        <a:spcAft>
                          <a:spcPts val="0"/>
                        </a:spcAft>
                        <a:buNone/>
                      </a:pPr>
                      <a:r>
                        <a:rPr lang="en">
                          <a:latin typeface="Lato"/>
                          <a:ea typeface="Lato"/>
                          <a:cs typeface="Lato"/>
                          <a:sym typeface="Lato"/>
                        </a:rPr>
                        <a:t>Harness Construction</a:t>
                      </a: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a:latin typeface="Lato"/>
                          <a:ea typeface="Lato"/>
                          <a:cs typeface="Lato"/>
                          <a:sym typeface="Lato"/>
                        </a:rPr>
                        <a:t>Industrial Sewing Machine (via Prof. Anderson or ITLL)</a:t>
                      </a:r>
                      <a:endParaRPr>
                        <a:latin typeface="Lato"/>
                        <a:ea typeface="Lato"/>
                        <a:cs typeface="Lato"/>
                        <a:sym typeface="Lato"/>
                      </a:endParaRPr>
                    </a:p>
                  </a:txBody>
                  <a:tcPr marL="91425" marR="91425" marT="91425" marB="91425"/>
                </a:tc>
                <a:extLst>
                  <a:ext uri="{0D108BD9-81ED-4DB2-BD59-A6C34878D82A}">
                    <a16:rowId xmlns:a16="http://schemas.microsoft.com/office/drawing/2014/main" val="10001"/>
                  </a:ext>
                </a:extLst>
              </a:tr>
              <a:tr h="548225">
                <a:tc>
                  <a:txBody>
                    <a:bodyPr/>
                    <a:lstStyle/>
                    <a:p>
                      <a:pPr marL="0" lvl="0" indent="0" algn="l" rtl="0">
                        <a:spcBef>
                          <a:spcPts val="0"/>
                        </a:spcBef>
                        <a:spcAft>
                          <a:spcPts val="0"/>
                        </a:spcAft>
                        <a:buNone/>
                      </a:pPr>
                      <a:r>
                        <a:rPr lang="en">
                          <a:latin typeface="Lato"/>
                          <a:ea typeface="Lato"/>
                          <a:cs typeface="Lato"/>
                          <a:sym typeface="Lato"/>
                        </a:rPr>
                        <a:t>Lumber sizing</a:t>
                      </a: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a:latin typeface="Lato"/>
                          <a:ea typeface="Lato"/>
                          <a:cs typeface="Lato"/>
                          <a:sym typeface="Lato"/>
                        </a:rPr>
                        <a:t>Basic Woodshop (Class offered by Prof. Rhode + Machine Shop)</a:t>
                      </a:r>
                      <a:endParaRPr>
                        <a:latin typeface="Lato"/>
                        <a:ea typeface="Lato"/>
                        <a:cs typeface="Lato"/>
                        <a:sym typeface="Lato"/>
                      </a:endParaRPr>
                    </a:p>
                  </a:txBody>
                  <a:tcPr marL="91425" marR="91425" marT="91425" marB="91425"/>
                </a:tc>
                <a:extLst>
                  <a:ext uri="{0D108BD9-81ED-4DB2-BD59-A6C34878D82A}">
                    <a16:rowId xmlns:a16="http://schemas.microsoft.com/office/drawing/2014/main" val="10002"/>
                  </a:ext>
                </a:extLst>
              </a:tr>
              <a:tr h="548225">
                <a:tc>
                  <a:txBody>
                    <a:bodyPr/>
                    <a:lstStyle/>
                    <a:p>
                      <a:pPr marL="0" lvl="0" indent="0" algn="l" rtl="0">
                        <a:spcBef>
                          <a:spcPts val="0"/>
                        </a:spcBef>
                        <a:spcAft>
                          <a:spcPts val="0"/>
                        </a:spcAft>
                        <a:buNone/>
                      </a:pPr>
                      <a:r>
                        <a:rPr lang="en">
                          <a:latin typeface="Lato"/>
                          <a:ea typeface="Lato"/>
                          <a:cs typeface="Lato"/>
                          <a:sym typeface="Lato"/>
                        </a:rPr>
                        <a:t>Metal Sizing</a:t>
                      </a: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a:latin typeface="Lato"/>
                          <a:ea typeface="Lato"/>
                          <a:cs typeface="Lato"/>
                          <a:sym typeface="Lato"/>
                        </a:rPr>
                        <a:t>Mills &amp; Lathes [1+2] (Class offered by Prof. Rhode + Machine Shop)</a:t>
                      </a:r>
                      <a:endParaRPr>
                        <a:latin typeface="Lato"/>
                        <a:ea typeface="Lato"/>
                        <a:cs typeface="Lato"/>
                        <a:sym typeface="Lato"/>
                      </a:endParaRPr>
                    </a:p>
                  </a:txBody>
                  <a:tcPr marL="91425" marR="91425" marT="91425" marB="91425"/>
                </a:tc>
                <a:extLst>
                  <a:ext uri="{0D108BD9-81ED-4DB2-BD59-A6C34878D82A}">
                    <a16:rowId xmlns:a16="http://schemas.microsoft.com/office/drawing/2014/main" val="10003"/>
                  </a:ext>
                </a:extLst>
              </a:tr>
              <a:tr h="548225">
                <a:tc>
                  <a:txBody>
                    <a:bodyPr/>
                    <a:lstStyle/>
                    <a:p>
                      <a:pPr marL="0" lvl="0" indent="0" algn="l" rtl="0">
                        <a:spcBef>
                          <a:spcPts val="0"/>
                        </a:spcBef>
                        <a:spcAft>
                          <a:spcPts val="0"/>
                        </a:spcAft>
                        <a:buNone/>
                      </a:pPr>
                      <a:r>
                        <a:rPr lang="en">
                          <a:latin typeface="Lato"/>
                          <a:ea typeface="Lato"/>
                          <a:cs typeface="Lato"/>
                          <a:sym typeface="Lato"/>
                        </a:rPr>
                        <a:t>Electronics Assemblies</a:t>
                      </a: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a:latin typeface="Lato"/>
                          <a:ea typeface="Lato"/>
                          <a:cs typeface="Lato"/>
                          <a:sym typeface="Lato"/>
                        </a:rPr>
                        <a:t>Aerospace Electronics Shop (via Bobby &amp; Trudy)</a:t>
                      </a:r>
                      <a:endParaRPr>
                        <a:latin typeface="Lato"/>
                        <a:ea typeface="Lato"/>
                        <a:cs typeface="Lato"/>
                        <a:sym typeface="Lato"/>
                      </a:endParaRP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7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Cost Plan Major Items BOM </a:t>
            </a:r>
            <a:r>
              <a:rPr lang="en" sz="1822">
                <a:solidFill>
                  <a:srgbClr val="595959"/>
                </a:solidFill>
              </a:rPr>
              <a:t>(Structural and Mechanical)</a:t>
            </a:r>
            <a:endParaRPr sz="1822">
              <a:solidFill>
                <a:srgbClr val="595959"/>
              </a:solidFill>
            </a:endParaRPr>
          </a:p>
        </p:txBody>
      </p:sp>
      <p:sp>
        <p:nvSpPr>
          <p:cNvPr id="1096" name="Google Shape;1096;p7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62</a:t>
            </a:fld>
            <a:endParaRPr/>
          </a:p>
        </p:txBody>
      </p:sp>
      <p:graphicFrame>
        <p:nvGraphicFramePr>
          <p:cNvPr id="1097" name="Google Shape;1097;p74"/>
          <p:cNvGraphicFramePr/>
          <p:nvPr/>
        </p:nvGraphicFramePr>
        <p:xfrm>
          <a:off x="954300" y="1400860"/>
          <a:ext cx="7239000" cy="3354314"/>
        </p:xfrm>
        <a:graphic>
          <a:graphicData uri="http://schemas.openxmlformats.org/drawingml/2006/table">
            <a:tbl>
              <a:tblPr>
                <a:noFill/>
                <a:tableStyleId>{B79318FC-2241-4081-8B0D-53B08EFF9403}</a:tableStyleId>
              </a:tblPr>
              <a:tblGrid>
                <a:gridCol w="1447800">
                  <a:extLst>
                    <a:ext uri="{9D8B030D-6E8A-4147-A177-3AD203B41FA5}">
                      <a16:colId xmlns:a16="http://schemas.microsoft.com/office/drawing/2014/main" val="20000"/>
                    </a:ext>
                  </a:extLst>
                </a:gridCol>
                <a:gridCol w="2368550">
                  <a:extLst>
                    <a:ext uri="{9D8B030D-6E8A-4147-A177-3AD203B41FA5}">
                      <a16:colId xmlns:a16="http://schemas.microsoft.com/office/drawing/2014/main" val="20001"/>
                    </a:ext>
                  </a:extLst>
                </a:gridCol>
                <a:gridCol w="1035050">
                  <a:extLst>
                    <a:ext uri="{9D8B030D-6E8A-4147-A177-3AD203B41FA5}">
                      <a16:colId xmlns:a16="http://schemas.microsoft.com/office/drawing/2014/main" val="20002"/>
                    </a:ext>
                  </a:extLst>
                </a:gridCol>
                <a:gridCol w="939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tblGrid>
              <a:tr h="345900">
                <a:tc>
                  <a:txBody>
                    <a:bodyPr/>
                    <a:lstStyle/>
                    <a:p>
                      <a:pPr marL="0" lvl="0" indent="0" algn="l" rtl="0">
                        <a:spcBef>
                          <a:spcPts val="0"/>
                        </a:spcBef>
                        <a:spcAft>
                          <a:spcPts val="0"/>
                        </a:spcAft>
                        <a:buNone/>
                      </a:pPr>
                      <a:r>
                        <a:rPr lang="en" sz="1200" u="sng">
                          <a:latin typeface="Lato"/>
                          <a:ea typeface="Lato"/>
                          <a:cs typeface="Lato"/>
                          <a:sym typeface="Lato"/>
                        </a:rPr>
                        <a:t>Major Item:</a:t>
                      </a:r>
                      <a:endParaRPr sz="1200" u="sng">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200" u="sng">
                          <a:latin typeface="Lato"/>
                          <a:ea typeface="Lato"/>
                          <a:cs typeface="Lato"/>
                          <a:sym typeface="Lato"/>
                        </a:rPr>
                        <a:t>Description</a:t>
                      </a:r>
                      <a:endParaRPr sz="1200" u="sng">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200" u="sng">
                          <a:latin typeface="Lato"/>
                          <a:ea typeface="Lato"/>
                          <a:cs typeface="Lato"/>
                          <a:sym typeface="Lato"/>
                        </a:rPr>
                        <a:t>Quantity</a:t>
                      </a:r>
                      <a:endParaRPr sz="1200" u="sng">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200" u="sng">
                          <a:latin typeface="Lato"/>
                          <a:ea typeface="Lato"/>
                          <a:cs typeface="Lato"/>
                          <a:sym typeface="Lato"/>
                        </a:rPr>
                        <a:t>Total Cost</a:t>
                      </a:r>
                      <a:endParaRPr sz="1200" u="sng">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200" u="sng">
                          <a:latin typeface="Lato"/>
                          <a:ea typeface="Lato"/>
                          <a:cs typeface="Lato"/>
                          <a:sym typeface="Lato"/>
                        </a:rPr>
                        <a:t>Vendor</a:t>
                      </a:r>
                      <a:endParaRPr sz="1200" u="sng">
                        <a:latin typeface="Lato"/>
                        <a:ea typeface="Lato"/>
                        <a:cs typeface="Lato"/>
                        <a:sym typeface="Lato"/>
                      </a:endParaRPr>
                    </a:p>
                  </a:txBody>
                  <a:tcPr marL="91425" marR="91425" marT="91425" marB="91425"/>
                </a:tc>
                <a:extLst>
                  <a:ext uri="{0D108BD9-81ED-4DB2-BD59-A6C34878D82A}">
                    <a16:rowId xmlns:a16="http://schemas.microsoft.com/office/drawing/2014/main" val="10000"/>
                  </a:ext>
                </a:extLst>
              </a:tr>
              <a:tr h="328150">
                <a:tc>
                  <a:txBody>
                    <a:bodyPr/>
                    <a:lstStyle/>
                    <a:p>
                      <a:pPr marL="0" lvl="0" indent="0" algn="l" rtl="0">
                        <a:spcBef>
                          <a:spcPts val="0"/>
                        </a:spcBef>
                        <a:spcAft>
                          <a:spcPts val="0"/>
                        </a:spcAft>
                        <a:buNone/>
                      </a:pPr>
                      <a:r>
                        <a:rPr lang="en" sz="1000">
                          <a:latin typeface="Lato"/>
                          <a:ea typeface="Lato"/>
                          <a:cs typeface="Lato"/>
                          <a:sym typeface="Lato"/>
                        </a:rPr>
                        <a:t>Structural Beams</a:t>
                      </a:r>
                      <a:endParaRPr sz="1000">
                        <a:latin typeface="Lato"/>
                        <a:ea typeface="Lato"/>
                        <a:cs typeface="Lato"/>
                        <a:sym typeface="Lato"/>
                      </a:endParaRPr>
                    </a:p>
                    <a:p>
                      <a:pPr marL="0" lvl="0" indent="0" algn="l" rtl="0">
                        <a:spcBef>
                          <a:spcPts val="0"/>
                        </a:spcBef>
                        <a:spcAft>
                          <a:spcPts val="0"/>
                        </a:spcAft>
                        <a:buNone/>
                      </a:pPr>
                      <a:r>
                        <a:rPr lang="en" sz="1000">
                          <a:latin typeface="Lato"/>
                          <a:ea typeface="Lato"/>
                          <a:cs typeface="Lato"/>
                          <a:sym typeface="Lato"/>
                        </a:rPr>
                        <a:t>(10’ Long)</a:t>
                      </a:r>
                      <a:endParaRPr sz="1000">
                        <a:latin typeface="Lato"/>
                        <a:ea typeface="Lato"/>
                        <a:cs typeface="Lato"/>
                        <a:sym typeface="Lato"/>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highlight>
                            <a:srgbClr val="FFFFFF"/>
                          </a:highlight>
                          <a:latin typeface="Lato"/>
                          <a:ea typeface="Lato"/>
                          <a:cs typeface="Lato"/>
                          <a:sym typeface="Lato"/>
                        </a:rPr>
                        <a:t>Aluminum 1.5"x1.5" square tubing. .125" Thick. 10’ Long</a:t>
                      </a:r>
                      <a:endParaRPr sz="1000">
                        <a:latin typeface="Lato"/>
                        <a:ea typeface="Lato"/>
                        <a:cs typeface="Lato"/>
                        <a:sym typeface="Lato"/>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Lato"/>
                          <a:ea typeface="Lato"/>
                          <a:cs typeface="Lato"/>
                          <a:sym typeface="Lato"/>
                        </a:rPr>
                        <a:t>x20</a:t>
                      </a:r>
                      <a:endParaRPr sz="1000">
                        <a:latin typeface="Lato"/>
                        <a:ea typeface="Lato"/>
                        <a:cs typeface="Lato"/>
                        <a:sym typeface="Lato"/>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Lato"/>
                          <a:ea typeface="Lato"/>
                          <a:cs typeface="Lato"/>
                          <a:sym typeface="Lato"/>
                        </a:rPr>
                        <a:t>$1,290.00</a:t>
                      </a:r>
                      <a:endParaRPr sz="1000">
                        <a:latin typeface="Lato"/>
                        <a:ea typeface="Lato"/>
                        <a:cs typeface="Lato"/>
                        <a:sym typeface="Lato"/>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latin typeface="Lato"/>
                          <a:ea typeface="Lato"/>
                          <a:cs typeface="Lato"/>
                          <a:sym typeface="Lato"/>
                        </a:rPr>
                        <a:t>McMaster-Carr</a:t>
                      </a:r>
                      <a:endParaRPr sz="1000">
                        <a:latin typeface="Lato"/>
                        <a:ea typeface="Lato"/>
                        <a:cs typeface="Lato"/>
                        <a:sym typeface="Lato"/>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28150">
                <a:tc>
                  <a:txBody>
                    <a:bodyPr/>
                    <a:lstStyle/>
                    <a:p>
                      <a:pPr marL="0" lvl="0" indent="0" algn="l" rtl="0">
                        <a:spcBef>
                          <a:spcPts val="0"/>
                        </a:spcBef>
                        <a:spcAft>
                          <a:spcPts val="0"/>
                        </a:spcAft>
                        <a:buNone/>
                      </a:pPr>
                      <a:r>
                        <a:rPr lang="en" sz="1000">
                          <a:latin typeface="Lato"/>
                          <a:ea typeface="Lato"/>
                          <a:cs typeface="Lato"/>
                          <a:sym typeface="Lato"/>
                        </a:rPr>
                        <a:t>Structural Beams</a:t>
                      </a:r>
                      <a:endParaRPr sz="1000">
                        <a:latin typeface="Lato"/>
                        <a:ea typeface="Lato"/>
                        <a:cs typeface="Lato"/>
                        <a:sym typeface="Lato"/>
                      </a:endParaRPr>
                    </a:p>
                    <a:p>
                      <a:pPr marL="0" lvl="0" indent="0" algn="l" rtl="0">
                        <a:spcBef>
                          <a:spcPts val="0"/>
                        </a:spcBef>
                        <a:spcAft>
                          <a:spcPts val="0"/>
                        </a:spcAft>
                        <a:buNone/>
                      </a:pPr>
                      <a:r>
                        <a:rPr lang="en" sz="1000">
                          <a:latin typeface="Lato"/>
                          <a:ea typeface="Lato"/>
                          <a:cs typeface="Lato"/>
                          <a:sym typeface="Lato"/>
                        </a:rPr>
                        <a:t>(8’ Long)</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highlight>
                            <a:srgbClr val="FFFFFF"/>
                          </a:highlight>
                          <a:latin typeface="Lato"/>
                          <a:ea typeface="Lato"/>
                          <a:cs typeface="Lato"/>
                          <a:sym typeface="Lato"/>
                        </a:rPr>
                        <a:t>Aluminum 1.5"x1.5" square tubing. .125" Thick. 8’ Long</a:t>
                      </a:r>
                      <a:endParaRPr sz="1000">
                        <a:highlight>
                          <a:srgbClr val="FFFFFF"/>
                        </a:highlight>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Lato"/>
                          <a:ea typeface="Lato"/>
                          <a:cs typeface="Lato"/>
                          <a:sym typeface="Lato"/>
                        </a:rPr>
                        <a:t>x6</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Lato"/>
                          <a:ea typeface="Lato"/>
                          <a:cs typeface="Lato"/>
                          <a:sym typeface="Lato"/>
                        </a:rPr>
                        <a:t>$312.36</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latin typeface="Lato"/>
                          <a:ea typeface="Lato"/>
                          <a:cs typeface="Lato"/>
                          <a:sym typeface="Lato"/>
                        </a:rPr>
                        <a:t>McMaster-Carr</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54500">
                <a:tc>
                  <a:txBody>
                    <a:bodyPr/>
                    <a:lstStyle/>
                    <a:p>
                      <a:pPr marL="0" lvl="0" indent="0" algn="l" rtl="0">
                        <a:spcBef>
                          <a:spcPts val="0"/>
                        </a:spcBef>
                        <a:spcAft>
                          <a:spcPts val="0"/>
                        </a:spcAft>
                        <a:buNone/>
                      </a:pPr>
                      <a:r>
                        <a:rPr lang="en" sz="1000">
                          <a:latin typeface="Lato"/>
                          <a:ea typeface="Lato"/>
                          <a:cs typeface="Lato"/>
                          <a:sym typeface="Lato"/>
                        </a:rPr>
                        <a:t>Angle Bar</a:t>
                      </a:r>
                      <a:endParaRPr sz="1000">
                        <a:latin typeface="Lato"/>
                        <a:ea typeface="Lato"/>
                        <a:cs typeface="Lato"/>
                        <a:sym typeface="Lato"/>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2500"/>
                        </a:lnSpc>
                        <a:spcBef>
                          <a:spcPts val="0"/>
                        </a:spcBef>
                        <a:spcAft>
                          <a:spcPts val="0"/>
                        </a:spcAft>
                        <a:buNone/>
                      </a:pPr>
                      <a:r>
                        <a:rPr lang="en" sz="1000">
                          <a:solidFill>
                            <a:schemeClr val="dk2"/>
                          </a:solidFill>
                          <a:highlight>
                            <a:srgbClr val="FFFFFF"/>
                          </a:highlight>
                          <a:latin typeface="Lato"/>
                          <a:ea typeface="Lato"/>
                          <a:cs typeface="Lato"/>
                          <a:sym typeface="Lato"/>
                        </a:rPr>
                        <a:t>Multipurpose 6061 Aluminum, .125” Thick, 90deg Angle with Round Edge, 1.5” Outside Height, 8’ Long</a:t>
                      </a:r>
                      <a:endParaRPr sz="1000">
                        <a:latin typeface="Lato"/>
                        <a:ea typeface="Lato"/>
                        <a:cs typeface="Lato"/>
                        <a:sym typeface="Lato"/>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Lato"/>
                          <a:ea typeface="Lato"/>
                          <a:cs typeface="Lato"/>
                          <a:sym typeface="Lato"/>
                        </a:rPr>
                        <a:t>x2</a:t>
                      </a:r>
                      <a:endParaRPr sz="1000">
                        <a:latin typeface="Lato"/>
                        <a:ea typeface="Lato"/>
                        <a:cs typeface="Lato"/>
                        <a:sym typeface="Lato"/>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Lato"/>
                          <a:ea typeface="Lato"/>
                          <a:cs typeface="Lato"/>
                          <a:sym typeface="Lato"/>
                        </a:rPr>
                        <a:t>$76.98</a:t>
                      </a:r>
                      <a:endParaRPr sz="1000">
                        <a:latin typeface="Lato"/>
                        <a:ea typeface="Lato"/>
                        <a:cs typeface="Lato"/>
                        <a:sym typeface="Lato"/>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latin typeface="Lato"/>
                          <a:ea typeface="Lato"/>
                          <a:cs typeface="Lato"/>
                          <a:sym typeface="Lato"/>
                        </a:rPr>
                        <a:t>McMaster-Carr</a:t>
                      </a:r>
                      <a:endParaRPr sz="1000">
                        <a:latin typeface="Lato"/>
                        <a:ea typeface="Lato"/>
                        <a:cs typeface="Lato"/>
                        <a:sym typeface="Lato"/>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54500">
                <a:tc>
                  <a:txBody>
                    <a:bodyPr/>
                    <a:lstStyle/>
                    <a:p>
                      <a:pPr marL="0" lvl="0" indent="0" algn="l" rtl="0">
                        <a:spcBef>
                          <a:spcPts val="0"/>
                        </a:spcBef>
                        <a:spcAft>
                          <a:spcPts val="0"/>
                        </a:spcAft>
                        <a:buNone/>
                      </a:pPr>
                      <a:r>
                        <a:rPr lang="en" sz="1000">
                          <a:latin typeface="Lato"/>
                          <a:ea typeface="Lato"/>
                          <a:cs typeface="Lato"/>
                          <a:sym typeface="Lato"/>
                        </a:rPr>
                        <a:t>Aluminum Bar #1</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highlight>
                            <a:srgbClr val="FFFFFF"/>
                          </a:highlight>
                          <a:latin typeface="Lato"/>
                          <a:ea typeface="Lato"/>
                          <a:cs typeface="Lato"/>
                          <a:sym typeface="Lato"/>
                        </a:rPr>
                        <a:t>.125”x4”x36” 6061 Aluminum</a:t>
                      </a:r>
                      <a:endParaRPr sz="1000">
                        <a:highlight>
                          <a:srgbClr val="FFFFFF"/>
                        </a:highlight>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Lato"/>
                          <a:ea typeface="Lato"/>
                          <a:cs typeface="Lato"/>
                          <a:sym typeface="Lato"/>
                        </a:rPr>
                        <a:t>x1</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Lato"/>
                          <a:ea typeface="Lato"/>
                          <a:cs typeface="Lato"/>
                          <a:sym typeface="Lato"/>
                        </a:rPr>
                        <a:t>$18.00</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latin typeface="Lato"/>
                          <a:ea typeface="Lato"/>
                          <a:cs typeface="Lato"/>
                          <a:sym typeface="Lato"/>
                        </a:rPr>
                        <a:t>McMaster-Carr</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354500">
                <a:tc>
                  <a:txBody>
                    <a:bodyPr/>
                    <a:lstStyle/>
                    <a:p>
                      <a:pPr marL="0" lvl="0" indent="0" algn="l" rtl="0">
                        <a:spcBef>
                          <a:spcPts val="0"/>
                        </a:spcBef>
                        <a:spcAft>
                          <a:spcPts val="0"/>
                        </a:spcAft>
                        <a:buNone/>
                      </a:pPr>
                      <a:r>
                        <a:rPr lang="en" sz="1000">
                          <a:latin typeface="Lato"/>
                          <a:ea typeface="Lato"/>
                          <a:cs typeface="Lato"/>
                          <a:sym typeface="Lato"/>
                        </a:rPr>
                        <a:t>Aluminum Bar #2</a:t>
                      </a:r>
                      <a:endParaRPr sz="1000">
                        <a:latin typeface="Lato"/>
                        <a:ea typeface="Lato"/>
                        <a:cs typeface="Lato"/>
                        <a:sym typeface="Lato"/>
                      </a:endParaRPr>
                    </a:p>
                    <a:p>
                      <a:pPr marL="0" lvl="0" indent="0" algn="l" rtl="0">
                        <a:spcBef>
                          <a:spcPts val="0"/>
                        </a:spcBef>
                        <a:spcAft>
                          <a:spcPts val="0"/>
                        </a:spcAft>
                        <a:buNone/>
                      </a:pPr>
                      <a:r>
                        <a:rPr lang="en" sz="1000">
                          <a:latin typeface="Lato"/>
                          <a:ea typeface="Lato"/>
                          <a:cs typeface="Lato"/>
                          <a:sym typeface="Lato"/>
                        </a:rPr>
                        <a:t>(6’ Long)</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highlight>
                            <a:schemeClr val="lt1"/>
                          </a:highlight>
                          <a:latin typeface="Lato"/>
                          <a:ea typeface="Lato"/>
                          <a:cs typeface="Lato"/>
                          <a:sym typeface="Lato"/>
                        </a:rPr>
                        <a:t>.125”x1.5” 6061 Aluminum</a:t>
                      </a:r>
                      <a:endParaRPr sz="1000">
                        <a:highlight>
                          <a:srgbClr val="FFFFFF"/>
                        </a:highlight>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Lato"/>
                          <a:ea typeface="Lato"/>
                          <a:cs typeface="Lato"/>
                          <a:sym typeface="Lato"/>
                        </a:rPr>
                        <a:t>x1</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Lato"/>
                          <a:ea typeface="Lato"/>
                          <a:cs typeface="Lato"/>
                          <a:sym typeface="Lato"/>
                        </a:rPr>
                        <a:t>$13.28</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latin typeface="Lato"/>
                          <a:ea typeface="Lato"/>
                          <a:cs typeface="Lato"/>
                          <a:sym typeface="Lato"/>
                        </a:rPr>
                        <a:t>McMaster-Carr</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354500">
                <a:tc>
                  <a:txBody>
                    <a:bodyPr/>
                    <a:lstStyle/>
                    <a:p>
                      <a:pPr marL="0" lvl="0" indent="0" algn="l" rtl="0">
                        <a:spcBef>
                          <a:spcPts val="0"/>
                        </a:spcBef>
                        <a:spcAft>
                          <a:spcPts val="0"/>
                        </a:spcAft>
                        <a:buNone/>
                      </a:pPr>
                      <a:r>
                        <a:rPr lang="en" sz="1000">
                          <a:latin typeface="Lato"/>
                          <a:ea typeface="Lato"/>
                          <a:cs typeface="Lato"/>
                          <a:sym typeface="Lato"/>
                        </a:rPr>
                        <a:t>Aluminum Bar #2</a:t>
                      </a:r>
                      <a:endParaRPr sz="1000">
                        <a:latin typeface="Lato"/>
                        <a:ea typeface="Lato"/>
                        <a:cs typeface="Lato"/>
                        <a:sym typeface="Lato"/>
                      </a:endParaRPr>
                    </a:p>
                    <a:p>
                      <a:pPr marL="0" lvl="0" indent="0" algn="l" rtl="0">
                        <a:spcBef>
                          <a:spcPts val="0"/>
                        </a:spcBef>
                        <a:spcAft>
                          <a:spcPts val="0"/>
                        </a:spcAft>
                        <a:buNone/>
                      </a:pPr>
                      <a:r>
                        <a:rPr lang="en" sz="1000">
                          <a:latin typeface="Lato"/>
                          <a:ea typeface="Lato"/>
                          <a:cs typeface="Lato"/>
                          <a:sym typeface="Lato"/>
                        </a:rPr>
                        <a:t>(3’ Long)</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highlight>
                            <a:schemeClr val="lt1"/>
                          </a:highlight>
                          <a:latin typeface="Lato"/>
                          <a:ea typeface="Lato"/>
                          <a:cs typeface="Lato"/>
                          <a:sym typeface="Lato"/>
                        </a:rPr>
                        <a:t>.125”x1.5” 6061 Aluminum</a:t>
                      </a:r>
                      <a:endParaRPr sz="1000">
                        <a:highlight>
                          <a:schemeClr val="lt1"/>
                        </a:highlight>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Lato"/>
                          <a:ea typeface="Lato"/>
                          <a:cs typeface="Lato"/>
                          <a:sym typeface="Lato"/>
                        </a:rPr>
                        <a:t>x1</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Lato"/>
                          <a:ea typeface="Lato"/>
                          <a:cs typeface="Lato"/>
                          <a:sym typeface="Lato"/>
                        </a:rPr>
                        <a:t>$7.57</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latin typeface="Lato"/>
                          <a:ea typeface="Lato"/>
                          <a:cs typeface="Lato"/>
                          <a:sym typeface="Lato"/>
                        </a:rPr>
                        <a:t>McMaster-Carr</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p7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Cost Plan Major Items BOM </a:t>
            </a:r>
            <a:r>
              <a:rPr lang="en" sz="1822">
                <a:solidFill>
                  <a:schemeClr val="accent1"/>
                </a:solidFill>
              </a:rPr>
              <a:t>(Structural and Mechanical CONT.)</a:t>
            </a:r>
            <a:endParaRPr sz="1822">
              <a:solidFill>
                <a:schemeClr val="accent1"/>
              </a:solidFill>
            </a:endParaRPr>
          </a:p>
          <a:p>
            <a:pPr marL="0" lvl="0" indent="0" algn="l" rtl="0">
              <a:spcBef>
                <a:spcPts val="0"/>
              </a:spcBef>
              <a:spcAft>
                <a:spcPts val="0"/>
              </a:spcAft>
              <a:buNone/>
            </a:pPr>
            <a:endParaRPr/>
          </a:p>
        </p:txBody>
      </p:sp>
      <p:sp>
        <p:nvSpPr>
          <p:cNvPr id="1103" name="Google Shape;1103;p7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63</a:t>
            </a:fld>
            <a:endParaRPr/>
          </a:p>
        </p:txBody>
      </p:sp>
      <p:graphicFrame>
        <p:nvGraphicFramePr>
          <p:cNvPr id="1104" name="Google Shape;1104;p75"/>
          <p:cNvGraphicFramePr/>
          <p:nvPr/>
        </p:nvGraphicFramePr>
        <p:xfrm>
          <a:off x="954300" y="1626810"/>
          <a:ext cx="7239000" cy="2961141"/>
        </p:xfrm>
        <a:graphic>
          <a:graphicData uri="http://schemas.openxmlformats.org/drawingml/2006/table">
            <a:tbl>
              <a:tblPr>
                <a:noFill/>
                <a:tableStyleId>{B79318FC-2241-4081-8B0D-53B08EFF9403}</a:tableStyleId>
              </a:tblPr>
              <a:tblGrid>
                <a:gridCol w="1447800">
                  <a:extLst>
                    <a:ext uri="{9D8B030D-6E8A-4147-A177-3AD203B41FA5}">
                      <a16:colId xmlns:a16="http://schemas.microsoft.com/office/drawing/2014/main" val="20000"/>
                    </a:ext>
                  </a:extLst>
                </a:gridCol>
                <a:gridCol w="2368550">
                  <a:extLst>
                    <a:ext uri="{9D8B030D-6E8A-4147-A177-3AD203B41FA5}">
                      <a16:colId xmlns:a16="http://schemas.microsoft.com/office/drawing/2014/main" val="20001"/>
                    </a:ext>
                  </a:extLst>
                </a:gridCol>
                <a:gridCol w="1035050">
                  <a:extLst>
                    <a:ext uri="{9D8B030D-6E8A-4147-A177-3AD203B41FA5}">
                      <a16:colId xmlns:a16="http://schemas.microsoft.com/office/drawing/2014/main" val="20002"/>
                    </a:ext>
                  </a:extLst>
                </a:gridCol>
                <a:gridCol w="939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tblGrid>
              <a:tr h="345900">
                <a:tc>
                  <a:txBody>
                    <a:bodyPr/>
                    <a:lstStyle/>
                    <a:p>
                      <a:pPr marL="0" lvl="0" indent="0" algn="l" rtl="0">
                        <a:spcBef>
                          <a:spcPts val="0"/>
                        </a:spcBef>
                        <a:spcAft>
                          <a:spcPts val="0"/>
                        </a:spcAft>
                        <a:buNone/>
                      </a:pPr>
                      <a:r>
                        <a:rPr lang="en" sz="1200" u="sng">
                          <a:latin typeface="Lato"/>
                          <a:ea typeface="Lato"/>
                          <a:cs typeface="Lato"/>
                          <a:sym typeface="Lato"/>
                        </a:rPr>
                        <a:t>Major Item:</a:t>
                      </a:r>
                      <a:endParaRPr sz="1200" u="sng">
                        <a:latin typeface="Lato"/>
                        <a:ea typeface="Lato"/>
                        <a:cs typeface="Lato"/>
                        <a:sym typeface="Lato"/>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u="sng">
                          <a:latin typeface="Lato"/>
                          <a:ea typeface="Lato"/>
                          <a:cs typeface="Lato"/>
                          <a:sym typeface="Lato"/>
                        </a:rPr>
                        <a:t>Description</a:t>
                      </a:r>
                      <a:endParaRPr sz="1200" u="sng">
                        <a:latin typeface="Lato"/>
                        <a:ea typeface="Lato"/>
                        <a:cs typeface="Lato"/>
                        <a:sym typeface="Lato"/>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u="sng">
                          <a:latin typeface="Lato"/>
                          <a:ea typeface="Lato"/>
                          <a:cs typeface="Lato"/>
                          <a:sym typeface="Lato"/>
                        </a:rPr>
                        <a:t>Quantity</a:t>
                      </a:r>
                      <a:endParaRPr sz="1200" u="sng">
                        <a:latin typeface="Lato"/>
                        <a:ea typeface="Lato"/>
                        <a:cs typeface="Lato"/>
                        <a:sym typeface="Lato"/>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u="sng">
                          <a:latin typeface="Lato"/>
                          <a:ea typeface="Lato"/>
                          <a:cs typeface="Lato"/>
                          <a:sym typeface="Lato"/>
                        </a:rPr>
                        <a:t>Total Cost</a:t>
                      </a:r>
                      <a:endParaRPr sz="1200" u="sng">
                        <a:latin typeface="Lato"/>
                        <a:ea typeface="Lato"/>
                        <a:cs typeface="Lato"/>
                        <a:sym typeface="Lato"/>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u="sng">
                          <a:latin typeface="Lato"/>
                          <a:ea typeface="Lato"/>
                          <a:cs typeface="Lato"/>
                          <a:sym typeface="Lato"/>
                        </a:rPr>
                        <a:t>Vendor</a:t>
                      </a:r>
                      <a:endParaRPr sz="1200" u="sng">
                        <a:latin typeface="Lato"/>
                        <a:ea typeface="Lato"/>
                        <a:cs typeface="Lato"/>
                        <a:sym typeface="Lato"/>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54500">
                <a:tc>
                  <a:txBody>
                    <a:bodyPr/>
                    <a:lstStyle/>
                    <a:p>
                      <a:pPr marL="0" lvl="0" indent="0" algn="l" rtl="0">
                        <a:spcBef>
                          <a:spcPts val="0"/>
                        </a:spcBef>
                        <a:spcAft>
                          <a:spcPts val="0"/>
                        </a:spcAft>
                        <a:buNone/>
                      </a:pPr>
                      <a:r>
                        <a:rPr lang="en" sz="1000">
                          <a:latin typeface="Lato"/>
                          <a:ea typeface="Lato"/>
                          <a:cs typeface="Lato"/>
                          <a:sym typeface="Lato"/>
                        </a:rPr>
                        <a:t>Force Tethers</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highlight>
                            <a:srgbClr val="FFFFFF"/>
                          </a:highlight>
                          <a:latin typeface="Lato"/>
                          <a:ea typeface="Lato"/>
                          <a:cs typeface="Lato"/>
                          <a:sym typeface="Lato"/>
                        </a:rPr>
                        <a:t>Low-Stretch Easy-Splice Rope—For Lifting</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Lato"/>
                          <a:ea typeface="Lato"/>
                          <a:cs typeface="Lato"/>
                          <a:sym typeface="Lato"/>
                        </a:rPr>
                        <a:t>1 x 25’ spool</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Lato"/>
                          <a:ea typeface="Lato"/>
                          <a:cs typeface="Lato"/>
                          <a:sym typeface="Lato"/>
                        </a:rPr>
                        <a:t>$70.00</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latin typeface="Lato"/>
                          <a:ea typeface="Lato"/>
                          <a:cs typeface="Lato"/>
                          <a:sym typeface="Lato"/>
                        </a:rPr>
                        <a:t>McMaster-Carr</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54500">
                <a:tc>
                  <a:txBody>
                    <a:bodyPr/>
                    <a:lstStyle/>
                    <a:p>
                      <a:pPr marL="0" lvl="0" indent="0" algn="l" rtl="0">
                        <a:spcBef>
                          <a:spcPts val="0"/>
                        </a:spcBef>
                        <a:spcAft>
                          <a:spcPts val="0"/>
                        </a:spcAft>
                        <a:buNone/>
                      </a:pPr>
                      <a:r>
                        <a:rPr lang="en" sz="1000">
                          <a:latin typeface="Lato"/>
                          <a:ea typeface="Lato"/>
                          <a:cs typeface="Lato"/>
                          <a:sym typeface="Lato"/>
                        </a:rPr>
                        <a:t>Weights</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latin typeface="Lato"/>
                          <a:ea typeface="Lato"/>
                          <a:cs typeface="Lato"/>
                          <a:sym typeface="Lato"/>
                        </a:rPr>
                        <a:t>50 lb Sandbags</a:t>
                      </a:r>
                      <a:endParaRPr sz="1000">
                        <a:highlight>
                          <a:srgbClr val="FFFFFF"/>
                        </a:highlight>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Lato"/>
                          <a:ea typeface="Lato"/>
                          <a:cs typeface="Lato"/>
                          <a:sym typeface="Lato"/>
                        </a:rPr>
                        <a:t>x9</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Lato"/>
                          <a:ea typeface="Lato"/>
                          <a:cs typeface="Lato"/>
                          <a:sym typeface="Lato"/>
                        </a:rPr>
                        <a:t>$35.82</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latin typeface="Lato"/>
                          <a:ea typeface="Lato"/>
                          <a:cs typeface="Lato"/>
                          <a:sym typeface="Lato"/>
                        </a:rPr>
                        <a:t>Lowe’s</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54500">
                <a:tc>
                  <a:txBody>
                    <a:bodyPr/>
                    <a:lstStyle/>
                    <a:p>
                      <a:pPr marL="0" lvl="0" indent="0" algn="l" rtl="0">
                        <a:spcBef>
                          <a:spcPts val="0"/>
                        </a:spcBef>
                        <a:spcAft>
                          <a:spcPts val="0"/>
                        </a:spcAft>
                        <a:buNone/>
                      </a:pPr>
                      <a:r>
                        <a:rPr lang="en" sz="1000">
                          <a:latin typeface="Lato"/>
                          <a:ea typeface="Lato"/>
                          <a:cs typeface="Lato"/>
                          <a:sym typeface="Lato"/>
                        </a:rPr>
                        <a:t>Platform Metal</a:t>
                      </a:r>
                      <a:endParaRPr sz="1000">
                        <a:latin typeface="Lato"/>
                        <a:ea typeface="Lato"/>
                        <a:cs typeface="Lato"/>
                        <a:sym typeface="Lato"/>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1000">
                          <a:highlight>
                            <a:srgbClr val="FFFFFF"/>
                          </a:highlight>
                          <a:latin typeface="Lato"/>
                          <a:ea typeface="Lato"/>
                          <a:cs typeface="Lato"/>
                          <a:sym typeface="Lato"/>
                        </a:rPr>
                        <a:t>4’x8’, .032" thick, Aluminum</a:t>
                      </a:r>
                      <a:endParaRPr sz="1000">
                        <a:latin typeface="Lato"/>
                        <a:ea typeface="Lato"/>
                        <a:cs typeface="Lato"/>
                        <a:sym typeface="Lato"/>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sz="1000">
                          <a:latin typeface="Lato"/>
                          <a:ea typeface="Lato"/>
                          <a:cs typeface="Lato"/>
                          <a:sym typeface="Lato"/>
                        </a:rPr>
                        <a:t>x1</a:t>
                      </a:r>
                      <a:endParaRPr sz="1000">
                        <a:latin typeface="Lato"/>
                        <a:ea typeface="Lato"/>
                        <a:cs typeface="Lato"/>
                        <a:sym typeface="Lato"/>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sz="1000">
                          <a:latin typeface="Lato"/>
                          <a:ea typeface="Lato"/>
                          <a:cs typeface="Lato"/>
                          <a:sym typeface="Lato"/>
                        </a:rPr>
                        <a:t>$137.23</a:t>
                      </a:r>
                      <a:endParaRPr sz="1000">
                        <a:latin typeface="Lato"/>
                        <a:ea typeface="Lato"/>
                        <a:cs typeface="Lato"/>
                        <a:sym typeface="Lato"/>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1000">
                          <a:latin typeface="Lato"/>
                          <a:ea typeface="Lato"/>
                          <a:cs typeface="Lato"/>
                          <a:sym typeface="Lato"/>
                        </a:rPr>
                        <a:t>Armor Steel</a:t>
                      </a:r>
                      <a:endParaRPr sz="1000">
                        <a:latin typeface="Lato"/>
                        <a:ea typeface="Lato"/>
                        <a:cs typeface="Lato"/>
                        <a:sym typeface="Lato"/>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3"/>
                  </a:ext>
                </a:extLst>
              </a:tr>
              <a:tr h="354500">
                <a:tc>
                  <a:txBody>
                    <a:bodyPr/>
                    <a:lstStyle/>
                    <a:p>
                      <a:pPr marL="0" lvl="0" indent="0" algn="l" rtl="0">
                        <a:spcBef>
                          <a:spcPts val="0"/>
                        </a:spcBef>
                        <a:spcAft>
                          <a:spcPts val="0"/>
                        </a:spcAft>
                        <a:buNone/>
                      </a:pPr>
                      <a:r>
                        <a:rPr lang="en" sz="1000">
                          <a:latin typeface="Lato"/>
                          <a:ea typeface="Lato"/>
                          <a:cs typeface="Lato"/>
                          <a:sym typeface="Lato"/>
                        </a:rPr>
                        <a:t>Platform Wood</a:t>
                      </a:r>
                      <a:endParaRPr sz="10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000">
                          <a:highlight>
                            <a:srgbClr val="FFFFFF"/>
                          </a:highlight>
                          <a:latin typeface="Lato"/>
                          <a:ea typeface="Lato"/>
                          <a:cs typeface="Lato"/>
                          <a:sym typeface="Lato"/>
                        </a:rPr>
                        <a:t>4’x8’ Southern Yellow Pine</a:t>
                      </a:r>
                      <a:endParaRPr sz="100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sz="1000">
                          <a:latin typeface="Lato"/>
                          <a:ea typeface="Lato"/>
                          <a:cs typeface="Lato"/>
                          <a:sym typeface="Lato"/>
                        </a:rPr>
                        <a:t>x2</a:t>
                      </a:r>
                      <a:endParaRPr sz="100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sz="1000">
                          <a:latin typeface="Lato"/>
                          <a:ea typeface="Lato"/>
                          <a:cs typeface="Lato"/>
                          <a:sym typeface="Lato"/>
                        </a:rPr>
                        <a:t>$74.36</a:t>
                      </a:r>
                      <a:endParaRPr sz="10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000">
                          <a:latin typeface="Lato"/>
                          <a:ea typeface="Lato"/>
                          <a:cs typeface="Lato"/>
                          <a:sym typeface="Lato"/>
                        </a:rPr>
                        <a:t>HomeDepot</a:t>
                      </a:r>
                      <a:endParaRPr sz="1000">
                        <a:latin typeface="Lato"/>
                        <a:ea typeface="Lato"/>
                        <a:cs typeface="Lato"/>
                        <a:sym typeface="Lato"/>
                      </a:endParaRPr>
                    </a:p>
                  </a:txBody>
                  <a:tcPr marL="91425" marR="91425" marT="91425" marB="91425"/>
                </a:tc>
                <a:extLst>
                  <a:ext uri="{0D108BD9-81ED-4DB2-BD59-A6C34878D82A}">
                    <a16:rowId xmlns:a16="http://schemas.microsoft.com/office/drawing/2014/main" val="10004"/>
                  </a:ext>
                </a:extLst>
              </a:tr>
              <a:tr h="478250">
                <a:tc>
                  <a:txBody>
                    <a:bodyPr/>
                    <a:lstStyle/>
                    <a:p>
                      <a:pPr marL="0" lvl="0" indent="0" algn="l" rtl="0">
                        <a:spcBef>
                          <a:spcPts val="0"/>
                        </a:spcBef>
                        <a:spcAft>
                          <a:spcPts val="0"/>
                        </a:spcAft>
                        <a:buNone/>
                      </a:pPr>
                      <a:r>
                        <a:rPr lang="en" sz="1000">
                          <a:latin typeface="Lato"/>
                          <a:ea typeface="Lato"/>
                          <a:cs typeface="Lato"/>
                          <a:sym typeface="Lato"/>
                        </a:rPr>
                        <a:t>Slewing Bearing</a:t>
                      </a:r>
                      <a:endParaRPr sz="1000">
                        <a:latin typeface="Lato"/>
                        <a:ea typeface="Lato"/>
                        <a:cs typeface="Lato"/>
                        <a:sym typeface="Lato"/>
                      </a:endParaRPr>
                    </a:p>
                  </a:txBody>
                  <a:tcPr marL="91425" marR="91425" marT="91425" marB="91425"/>
                </a:tc>
                <a:tc>
                  <a:txBody>
                    <a:bodyPr/>
                    <a:lstStyle/>
                    <a:p>
                      <a:pPr marL="0" lvl="0" indent="0" algn="l" rtl="0">
                        <a:lnSpc>
                          <a:spcPct val="130000"/>
                        </a:lnSpc>
                        <a:spcBef>
                          <a:spcPts val="0"/>
                        </a:spcBef>
                        <a:spcAft>
                          <a:spcPts val="0"/>
                        </a:spcAft>
                        <a:buNone/>
                      </a:pPr>
                      <a:r>
                        <a:rPr lang="en" sz="1000">
                          <a:latin typeface="Lato"/>
                          <a:ea typeface="Lato"/>
                          <a:cs typeface="Lato"/>
                          <a:sym typeface="Lato"/>
                        </a:rPr>
                        <a:t>Ring Bearing: Aluminum,30mm Inside Dia,100mm Outside Dia, 29mm Wd</a:t>
                      </a:r>
                      <a:endParaRPr sz="100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sz="1000">
                          <a:latin typeface="Lato"/>
                          <a:ea typeface="Lato"/>
                          <a:cs typeface="Lato"/>
                          <a:sym typeface="Lato"/>
                        </a:rPr>
                        <a:t>x1</a:t>
                      </a:r>
                      <a:endParaRPr sz="100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sz="1000">
                          <a:latin typeface="Lato"/>
                          <a:ea typeface="Lato"/>
                          <a:cs typeface="Lato"/>
                          <a:sym typeface="Lato"/>
                        </a:rPr>
                        <a:t>$238.00</a:t>
                      </a:r>
                      <a:endParaRPr sz="10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000">
                          <a:latin typeface="Lato"/>
                          <a:ea typeface="Lato"/>
                          <a:cs typeface="Lato"/>
                          <a:sym typeface="Lato"/>
                        </a:rPr>
                        <a:t>Grainger</a:t>
                      </a:r>
                      <a:endParaRPr sz="1000">
                        <a:latin typeface="Lato"/>
                        <a:ea typeface="Lato"/>
                        <a:cs typeface="Lato"/>
                        <a:sym typeface="Lato"/>
                      </a:endParaRPr>
                    </a:p>
                  </a:txBody>
                  <a:tcPr marL="91425" marR="91425" marT="91425" marB="91425"/>
                </a:tc>
                <a:extLst>
                  <a:ext uri="{0D108BD9-81ED-4DB2-BD59-A6C34878D82A}">
                    <a16:rowId xmlns:a16="http://schemas.microsoft.com/office/drawing/2014/main" val="10005"/>
                  </a:ext>
                </a:extLst>
              </a:tr>
              <a:tr h="354500">
                <a:tc>
                  <a:txBody>
                    <a:bodyPr/>
                    <a:lstStyle/>
                    <a:p>
                      <a:pPr marL="0" lvl="0" indent="0" algn="l" rtl="0">
                        <a:spcBef>
                          <a:spcPts val="0"/>
                        </a:spcBef>
                        <a:spcAft>
                          <a:spcPts val="0"/>
                        </a:spcAft>
                        <a:buNone/>
                      </a:pPr>
                      <a:r>
                        <a:rPr lang="en" sz="1000">
                          <a:latin typeface="Lato"/>
                          <a:ea typeface="Lato"/>
                          <a:cs typeface="Lato"/>
                          <a:sym typeface="Lato"/>
                        </a:rPr>
                        <a:t>Ball Bearing Castors</a:t>
                      </a:r>
                      <a:endParaRPr sz="10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000">
                          <a:highlight>
                            <a:srgbClr val="FFFFFF"/>
                          </a:highlight>
                          <a:latin typeface="Lato"/>
                          <a:ea typeface="Lato"/>
                          <a:cs typeface="Lato"/>
                          <a:sym typeface="Lato"/>
                        </a:rPr>
                        <a:t>286 lbs Heavy Duty Stainless Steel Ball Transfer Unit</a:t>
                      </a:r>
                      <a:endParaRPr sz="100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sz="1000">
                          <a:latin typeface="Lato"/>
                          <a:ea typeface="Lato"/>
                          <a:cs typeface="Lato"/>
                          <a:sym typeface="Lato"/>
                        </a:rPr>
                        <a:t>x3</a:t>
                      </a:r>
                      <a:endParaRPr sz="100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sz="1000">
                          <a:latin typeface="Lato"/>
                          <a:ea typeface="Lato"/>
                          <a:cs typeface="Lato"/>
                          <a:sym typeface="Lato"/>
                        </a:rPr>
                        <a:t>$65.25</a:t>
                      </a:r>
                      <a:endParaRPr sz="10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000">
                          <a:latin typeface="Lato"/>
                          <a:ea typeface="Lato"/>
                          <a:cs typeface="Lato"/>
                          <a:sym typeface="Lato"/>
                        </a:rPr>
                        <a:t>VXB Ball Bearings</a:t>
                      </a:r>
                      <a:endParaRPr sz="1000">
                        <a:latin typeface="Lato"/>
                        <a:ea typeface="Lato"/>
                        <a:cs typeface="Lato"/>
                        <a:sym typeface="Lato"/>
                      </a:endParaRPr>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Google Shape;1109;p7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Cost Plan Major Items BOM </a:t>
            </a:r>
            <a:r>
              <a:rPr lang="en" sz="1822">
                <a:solidFill>
                  <a:srgbClr val="595959"/>
                </a:solidFill>
              </a:rPr>
              <a:t>(Electrical and Human Factors)</a:t>
            </a:r>
            <a:endParaRPr sz="1822">
              <a:solidFill>
                <a:srgbClr val="595959"/>
              </a:solidFill>
            </a:endParaRPr>
          </a:p>
        </p:txBody>
      </p:sp>
      <p:sp>
        <p:nvSpPr>
          <p:cNvPr id="1110" name="Google Shape;1110;p7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64</a:t>
            </a:fld>
            <a:endParaRPr/>
          </a:p>
        </p:txBody>
      </p:sp>
      <p:graphicFrame>
        <p:nvGraphicFramePr>
          <p:cNvPr id="1111" name="Google Shape;1111;p76"/>
          <p:cNvGraphicFramePr/>
          <p:nvPr/>
        </p:nvGraphicFramePr>
        <p:xfrm>
          <a:off x="952500" y="1312028"/>
          <a:ext cx="7239000" cy="3496925"/>
        </p:xfrm>
        <a:graphic>
          <a:graphicData uri="http://schemas.openxmlformats.org/drawingml/2006/table">
            <a:tbl>
              <a:tblPr>
                <a:noFill/>
                <a:tableStyleId>{B79318FC-2241-4081-8B0D-53B08EFF9403}</a:tableStyleId>
              </a:tblPr>
              <a:tblGrid>
                <a:gridCol w="1447800">
                  <a:extLst>
                    <a:ext uri="{9D8B030D-6E8A-4147-A177-3AD203B41FA5}">
                      <a16:colId xmlns:a16="http://schemas.microsoft.com/office/drawing/2014/main" val="20000"/>
                    </a:ext>
                  </a:extLst>
                </a:gridCol>
                <a:gridCol w="2449525">
                  <a:extLst>
                    <a:ext uri="{9D8B030D-6E8A-4147-A177-3AD203B41FA5}">
                      <a16:colId xmlns:a16="http://schemas.microsoft.com/office/drawing/2014/main" val="20001"/>
                    </a:ext>
                  </a:extLst>
                </a:gridCol>
                <a:gridCol w="835025">
                  <a:extLst>
                    <a:ext uri="{9D8B030D-6E8A-4147-A177-3AD203B41FA5}">
                      <a16:colId xmlns:a16="http://schemas.microsoft.com/office/drawing/2014/main" val="20002"/>
                    </a:ext>
                  </a:extLst>
                </a:gridCol>
                <a:gridCol w="105885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tblGrid>
              <a:tr h="448000">
                <a:tc>
                  <a:txBody>
                    <a:bodyPr/>
                    <a:lstStyle/>
                    <a:p>
                      <a:pPr marL="0" lvl="0" indent="0" algn="l" rtl="0">
                        <a:spcBef>
                          <a:spcPts val="0"/>
                        </a:spcBef>
                        <a:spcAft>
                          <a:spcPts val="0"/>
                        </a:spcAft>
                        <a:buNone/>
                      </a:pPr>
                      <a:r>
                        <a:rPr lang="en" sz="1200" u="sng">
                          <a:latin typeface="Lato"/>
                          <a:ea typeface="Lato"/>
                          <a:cs typeface="Lato"/>
                          <a:sym typeface="Lato"/>
                        </a:rPr>
                        <a:t>Major Item:</a:t>
                      </a:r>
                      <a:endParaRPr sz="1200" u="sng">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u="sng">
                          <a:latin typeface="Lato"/>
                          <a:ea typeface="Lato"/>
                          <a:cs typeface="Lato"/>
                          <a:sym typeface="Lato"/>
                        </a:rPr>
                        <a:t>Description</a:t>
                      </a:r>
                      <a:endParaRPr sz="1200" u="sng">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u="sng">
                          <a:latin typeface="Lato"/>
                          <a:ea typeface="Lato"/>
                          <a:cs typeface="Lato"/>
                          <a:sym typeface="Lato"/>
                        </a:rPr>
                        <a:t>Quantity</a:t>
                      </a:r>
                      <a:endParaRPr sz="1200" u="sng">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u="sng">
                          <a:latin typeface="Lato"/>
                          <a:ea typeface="Lato"/>
                          <a:cs typeface="Lato"/>
                          <a:sym typeface="Lato"/>
                        </a:rPr>
                        <a:t>Total Cost</a:t>
                      </a:r>
                      <a:endParaRPr sz="1200" u="sng">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u="sng">
                          <a:latin typeface="Lato"/>
                          <a:ea typeface="Lato"/>
                          <a:cs typeface="Lato"/>
                          <a:sym typeface="Lato"/>
                        </a:rPr>
                        <a:t>Vendor</a:t>
                      </a:r>
                      <a:endParaRPr sz="1200" u="sng">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448000">
                <a:tc>
                  <a:txBody>
                    <a:bodyPr/>
                    <a:lstStyle/>
                    <a:p>
                      <a:pPr marL="0" lvl="0" indent="0" algn="l" rtl="0">
                        <a:spcBef>
                          <a:spcPts val="0"/>
                        </a:spcBef>
                        <a:spcAft>
                          <a:spcPts val="0"/>
                        </a:spcAft>
                        <a:buNone/>
                      </a:pPr>
                      <a:r>
                        <a:rPr lang="en" sz="1000">
                          <a:latin typeface="Lato"/>
                          <a:ea typeface="Lato"/>
                          <a:cs typeface="Lato"/>
                          <a:sym typeface="Lato"/>
                        </a:rPr>
                        <a:t>Linear Actuators</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highlight>
                            <a:srgbClr val="FFFFFF"/>
                          </a:highlight>
                          <a:latin typeface="Lato"/>
                          <a:ea typeface="Lato"/>
                          <a:cs typeface="Lato"/>
                          <a:sym typeface="Lato"/>
                        </a:rPr>
                        <a:t>ZLN-40 Linear Actuator</a:t>
                      </a:r>
                      <a:endParaRPr sz="1000">
                        <a:highlight>
                          <a:srgbClr val="FFFFFF"/>
                        </a:highlight>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Lato"/>
                          <a:ea typeface="Lato"/>
                          <a:cs typeface="Lato"/>
                          <a:sym typeface="Lato"/>
                        </a:rPr>
                        <a:t>x2</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000">
                          <a:latin typeface="Lato"/>
                          <a:ea typeface="Lato"/>
                          <a:cs typeface="Lato"/>
                          <a:sym typeface="Lato"/>
                        </a:rPr>
                        <a:t>$354.22</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latin typeface="Lato"/>
                          <a:ea typeface="Lato"/>
                          <a:cs typeface="Lato"/>
                          <a:sym typeface="Lato"/>
                        </a:rPr>
                        <a:t>Drylin Drive Technology</a:t>
                      </a:r>
                      <a:endParaRPr sz="1000">
                        <a:latin typeface="Lato"/>
                        <a:ea typeface="Lato"/>
                        <a:cs typeface="Lato"/>
                        <a:sym typeface="Lat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48000">
                <a:tc>
                  <a:txBody>
                    <a:bodyPr/>
                    <a:lstStyle/>
                    <a:p>
                      <a:pPr marL="0" lvl="0" indent="0" algn="l" rtl="0">
                        <a:spcBef>
                          <a:spcPts val="0"/>
                        </a:spcBef>
                        <a:spcAft>
                          <a:spcPts val="0"/>
                        </a:spcAft>
                        <a:buNone/>
                      </a:pPr>
                      <a:r>
                        <a:rPr lang="en" sz="1000">
                          <a:latin typeface="Lato"/>
                          <a:ea typeface="Lato"/>
                          <a:cs typeface="Lato"/>
                          <a:sym typeface="Lato"/>
                        </a:rPr>
                        <a:t>Angle Sensors</a:t>
                      </a:r>
                      <a:endParaRPr sz="1000">
                        <a:latin typeface="Lato"/>
                        <a:ea typeface="Lato"/>
                        <a:cs typeface="Lato"/>
                        <a:sym typeface="Lato"/>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1000">
                          <a:highlight>
                            <a:srgbClr val="FFFFFF"/>
                          </a:highlight>
                          <a:latin typeface="Lato"/>
                          <a:ea typeface="Lato"/>
                          <a:cs typeface="Lato"/>
                          <a:sym typeface="Lato"/>
                        </a:rPr>
                        <a:t>1-Axis Evaluation Kit, Flexible bidirectional sensor</a:t>
                      </a:r>
                      <a:endParaRPr sz="1000">
                        <a:latin typeface="Lato"/>
                        <a:ea typeface="Lato"/>
                        <a:cs typeface="Lato"/>
                        <a:sym typeface="Lato"/>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sz="1000">
                          <a:latin typeface="Lato"/>
                          <a:ea typeface="Lato"/>
                          <a:cs typeface="Lato"/>
                          <a:sym typeface="Lato"/>
                        </a:rPr>
                        <a:t>x2</a:t>
                      </a:r>
                      <a:endParaRPr sz="1000">
                        <a:latin typeface="Lato"/>
                        <a:ea typeface="Lato"/>
                        <a:cs typeface="Lato"/>
                        <a:sym typeface="Lato"/>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sz="1000">
                          <a:latin typeface="Lato"/>
                          <a:ea typeface="Lato"/>
                          <a:cs typeface="Lato"/>
                          <a:sym typeface="Lato"/>
                        </a:rPr>
                        <a:t>$199.98</a:t>
                      </a:r>
                      <a:endParaRPr sz="1000">
                        <a:latin typeface="Lato"/>
                        <a:ea typeface="Lato"/>
                        <a:cs typeface="Lato"/>
                        <a:sym typeface="Lato"/>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1000">
                          <a:latin typeface="Lato"/>
                          <a:ea typeface="Lato"/>
                          <a:cs typeface="Lato"/>
                          <a:sym typeface="Lato"/>
                        </a:rPr>
                        <a:t>Bendlabs</a:t>
                      </a:r>
                      <a:endParaRPr sz="1000">
                        <a:latin typeface="Lato"/>
                        <a:ea typeface="Lato"/>
                        <a:cs typeface="Lato"/>
                        <a:sym typeface="Lato"/>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2"/>
                  </a:ext>
                </a:extLst>
              </a:tr>
              <a:tr h="537575">
                <a:tc>
                  <a:txBody>
                    <a:bodyPr/>
                    <a:lstStyle/>
                    <a:p>
                      <a:pPr marL="0" lvl="0" indent="0" algn="l" rtl="0">
                        <a:spcBef>
                          <a:spcPts val="0"/>
                        </a:spcBef>
                        <a:spcAft>
                          <a:spcPts val="0"/>
                        </a:spcAft>
                        <a:buNone/>
                      </a:pPr>
                      <a:r>
                        <a:rPr lang="en" sz="1000">
                          <a:latin typeface="Lato"/>
                          <a:ea typeface="Lato"/>
                          <a:cs typeface="Lato"/>
                          <a:sym typeface="Lato"/>
                        </a:rPr>
                        <a:t>Arduino</a:t>
                      </a:r>
                      <a:endParaRPr sz="10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000">
                          <a:highlight>
                            <a:srgbClr val="FFFFFF"/>
                          </a:highlight>
                          <a:latin typeface="Lato"/>
                          <a:ea typeface="Lato"/>
                          <a:cs typeface="Lato"/>
                          <a:sym typeface="Lato"/>
                        </a:rPr>
                        <a:t>Arduino Portenta H7 Dual Core Microcontroller</a:t>
                      </a:r>
                      <a:endParaRPr sz="100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sz="1000">
                          <a:latin typeface="Lato"/>
                          <a:ea typeface="Lato"/>
                          <a:cs typeface="Lato"/>
                          <a:sym typeface="Lato"/>
                        </a:rPr>
                        <a:t>x1</a:t>
                      </a:r>
                      <a:endParaRPr sz="100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sz="1000">
                          <a:latin typeface="Lato"/>
                          <a:ea typeface="Lato"/>
                          <a:cs typeface="Lato"/>
                          <a:sym typeface="Lato"/>
                        </a:rPr>
                        <a:t>$103.40</a:t>
                      </a:r>
                      <a:endParaRPr sz="10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000">
                          <a:latin typeface="Lato"/>
                          <a:ea typeface="Lato"/>
                          <a:cs typeface="Lato"/>
                          <a:sym typeface="Lato"/>
                        </a:rPr>
                        <a:t>Arduino</a:t>
                      </a:r>
                      <a:endParaRPr sz="1000">
                        <a:latin typeface="Lato"/>
                        <a:ea typeface="Lato"/>
                        <a:cs typeface="Lato"/>
                        <a:sym typeface="Lato"/>
                      </a:endParaRPr>
                    </a:p>
                  </a:txBody>
                  <a:tcPr marL="91425" marR="91425" marT="91425" marB="91425"/>
                </a:tc>
                <a:extLst>
                  <a:ext uri="{0D108BD9-81ED-4DB2-BD59-A6C34878D82A}">
                    <a16:rowId xmlns:a16="http://schemas.microsoft.com/office/drawing/2014/main" val="10003"/>
                  </a:ext>
                </a:extLst>
              </a:tr>
              <a:tr h="500425">
                <a:tc>
                  <a:txBody>
                    <a:bodyPr/>
                    <a:lstStyle/>
                    <a:p>
                      <a:pPr marL="0" lvl="0" indent="0" algn="l" rtl="0">
                        <a:spcBef>
                          <a:spcPts val="0"/>
                        </a:spcBef>
                        <a:spcAft>
                          <a:spcPts val="0"/>
                        </a:spcAft>
                        <a:buNone/>
                      </a:pPr>
                      <a:r>
                        <a:rPr lang="en" sz="1000">
                          <a:latin typeface="Lato"/>
                          <a:ea typeface="Lato"/>
                          <a:cs typeface="Lato"/>
                          <a:sym typeface="Lato"/>
                        </a:rPr>
                        <a:t>Stepper Motors</a:t>
                      </a:r>
                      <a:endParaRPr sz="10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000">
                          <a:highlight>
                            <a:srgbClr val="FFFFFF"/>
                          </a:highlight>
                          <a:latin typeface="Lato"/>
                          <a:ea typeface="Lato"/>
                          <a:cs typeface="Lato"/>
                          <a:sym typeface="Lato"/>
                        </a:rPr>
                        <a:t>TB67S249FTG Stepper Motor Driver Carrier - Full Breakout 47V at 1.7 A, NEMA 17</a:t>
                      </a:r>
                      <a:endParaRPr sz="100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sz="1000">
                          <a:latin typeface="Lato"/>
                          <a:ea typeface="Lato"/>
                          <a:cs typeface="Lato"/>
                          <a:sym typeface="Lato"/>
                        </a:rPr>
                        <a:t>x2</a:t>
                      </a:r>
                      <a:endParaRPr sz="100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sz="1000">
                          <a:latin typeface="Lato"/>
                          <a:ea typeface="Lato"/>
                          <a:cs typeface="Lato"/>
                          <a:sym typeface="Lato"/>
                        </a:rPr>
                        <a:t>$23.90</a:t>
                      </a:r>
                      <a:endParaRPr sz="10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000">
                          <a:latin typeface="Lato"/>
                          <a:ea typeface="Lato"/>
                          <a:cs typeface="Lato"/>
                          <a:sym typeface="Lato"/>
                        </a:rPr>
                        <a:t>Pololu</a:t>
                      </a:r>
                      <a:endParaRPr sz="1000">
                        <a:latin typeface="Lato"/>
                        <a:ea typeface="Lato"/>
                        <a:cs typeface="Lato"/>
                        <a:sym typeface="Lato"/>
                      </a:endParaRPr>
                    </a:p>
                  </a:txBody>
                  <a:tcPr marL="91425" marR="91425" marT="91425" marB="91425"/>
                </a:tc>
                <a:extLst>
                  <a:ext uri="{0D108BD9-81ED-4DB2-BD59-A6C34878D82A}">
                    <a16:rowId xmlns:a16="http://schemas.microsoft.com/office/drawing/2014/main" val="10004"/>
                  </a:ext>
                </a:extLst>
              </a:tr>
              <a:tr h="448000">
                <a:tc>
                  <a:txBody>
                    <a:bodyPr/>
                    <a:lstStyle/>
                    <a:p>
                      <a:pPr marL="0" lvl="0" indent="0" algn="l" rtl="0">
                        <a:spcBef>
                          <a:spcPts val="0"/>
                        </a:spcBef>
                        <a:spcAft>
                          <a:spcPts val="0"/>
                        </a:spcAft>
                        <a:buNone/>
                      </a:pPr>
                      <a:r>
                        <a:rPr lang="en" sz="1000">
                          <a:latin typeface="Lato"/>
                          <a:ea typeface="Lato"/>
                          <a:cs typeface="Lato"/>
                          <a:sym typeface="Lato"/>
                        </a:rPr>
                        <a:t>Mattress Topper</a:t>
                      </a:r>
                      <a:endParaRPr sz="10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000">
                          <a:highlight>
                            <a:srgbClr val="FFFFFF"/>
                          </a:highlight>
                          <a:latin typeface="Lato"/>
                          <a:ea typeface="Lato"/>
                          <a:cs typeface="Lato"/>
                          <a:sym typeface="Lato"/>
                        </a:rPr>
                        <a:t>Polyurethane foam, 2”x 22” x 22”</a:t>
                      </a:r>
                      <a:endParaRPr sz="100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sz="1000">
                          <a:latin typeface="Lato"/>
                          <a:ea typeface="Lato"/>
                          <a:cs typeface="Lato"/>
                          <a:sym typeface="Lato"/>
                        </a:rPr>
                        <a:t>x2</a:t>
                      </a:r>
                      <a:endParaRPr sz="100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sz="1000">
                          <a:latin typeface="Lato"/>
                          <a:ea typeface="Lato"/>
                          <a:cs typeface="Lato"/>
                          <a:sym typeface="Lato"/>
                        </a:rPr>
                        <a:t>$17.96</a:t>
                      </a:r>
                      <a:endParaRPr sz="10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000">
                          <a:latin typeface="Lato"/>
                          <a:ea typeface="Lato"/>
                          <a:cs typeface="Lato"/>
                          <a:sym typeface="Lato"/>
                        </a:rPr>
                        <a:t>HomeDepot</a:t>
                      </a:r>
                      <a:endParaRPr sz="1000">
                        <a:latin typeface="Lato"/>
                        <a:ea typeface="Lato"/>
                        <a:cs typeface="Lato"/>
                        <a:sym typeface="Lato"/>
                      </a:endParaRPr>
                    </a:p>
                  </a:txBody>
                  <a:tcPr marL="91425" marR="91425" marT="91425" marB="91425"/>
                </a:tc>
                <a:extLst>
                  <a:ext uri="{0D108BD9-81ED-4DB2-BD59-A6C34878D82A}">
                    <a16:rowId xmlns:a16="http://schemas.microsoft.com/office/drawing/2014/main" val="10005"/>
                  </a:ext>
                </a:extLst>
              </a:tr>
              <a:tr h="448000">
                <a:tc>
                  <a:txBody>
                    <a:bodyPr/>
                    <a:lstStyle/>
                    <a:p>
                      <a:pPr marL="0" lvl="0" indent="0" algn="l" rtl="0">
                        <a:spcBef>
                          <a:spcPts val="0"/>
                        </a:spcBef>
                        <a:spcAft>
                          <a:spcPts val="0"/>
                        </a:spcAft>
                        <a:buNone/>
                      </a:pPr>
                      <a:r>
                        <a:rPr lang="en" sz="1000">
                          <a:latin typeface="Lato"/>
                          <a:ea typeface="Lato"/>
                          <a:cs typeface="Lato"/>
                          <a:sym typeface="Lato"/>
                        </a:rPr>
                        <a:t>Support Surface Mat</a:t>
                      </a:r>
                      <a:endParaRPr sz="10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000">
                          <a:highlight>
                            <a:srgbClr val="FFFFFF"/>
                          </a:highlight>
                          <a:latin typeface="Lato"/>
                          <a:ea typeface="Lato"/>
                          <a:cs typeface="Lato"/>
                          <a:sym typeface="Lato"/>
                        </a:rPr>
                        <a:t>Plywood Board</a:t>
                      </a:r>
                      <a:endParaRPr sz="1000">
                        <a:highlight>
                          <a:srgbClr val="FFFFFF"/>
                        </a:highlight>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sz="1000">
                          <a:latin typeface="Lato"/>
                          <a:ea typeface="Lato"/>
                          <a:cs typeface="Lato"/>
                          <a:sym typeface="Lato"/>
                        </a:rPr>
                        <a:t>x1</a:t>
                      </a:r>
                      <a:endParaRPr sz="1000">
                        <a:latin typeface="Lato"/>
                        <a:ea typeface="Lato"/>
                        <a:cs typeface="Lato"/>
                        <a:sym typeface="Lato"/>
                      </a:endParaRPr>
                    </a:p>
                  </a:txBody>
                  <a:tcPr marL="91425" marR="91425" marT="91425" marB="91425"/>
                </a:tc>
                <a:tc>
                  <a:txBody>
                    <a:bodyPr/>
                    <a:lstStyle/>
                    <a:p>
                      <a:pPr marL="0" lvl="0" indent="0" algn="ctr" rtl="0">
                        <a:spcBef>
                          <a:spcPts val="0"/>
                        </a:spcBef>
                        <a:spcAft>
                          <a:spcPts val="0"/>
                        </a:spcAft>
                        <a:buNone/>
                      </a:pPr>
                      <a:r>
                        <a:rPr lang="en" sz="1000">
                          <a:latin typeface="Lato"/>
                          <a:ea typeface="Lato"/>
                          <a:cs typeface="Lato"/>
                          <a:sym typeface="Lato"/>
                        </a:rPr>
                        <a:t>$37.00</a:t>
                      </a:r>
                      <a:endParaRPr sz="1000">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sz="1000">
                          <a:latin typeface="Lato"/>
                          <a:ea typeface="Lato"/>
                          <a:cs typeface="Lato"/>
                          <a:sym typeface="Lato"/>
                        </a:rPr>
                        <a:t>HomeDepot</a:t>
                      </a:r>
                      <a:endParaRPr sz="1000">
                        <a:latin typeface="Lato"/>
                        <a:ea typeface="Lato"/>
                        <a:cs typeface="Lato"/>
                        <a:sym typeface="Lato"/>
                      </a:endParaRPr>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p7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Monte Carlo of Load Magnitude</a:t>
            </a:r>
            <a:endParaRPr/>
          </a:p>
        </p:txBody>
      </p:sp>
      <p:sp>
        <p:nvSpPr>
          <p:cNvPr id="1117" name="Google Shape;1117;p77"/>
          <p:cNvSpPr txBox="1">
            <a:spLocks noGrp="1"/>
          </p:cNvSpPr>
          <p:nvPr>
            <p:ph type="body" idx="1"/>
          </p:nvPr>
        </p:nvSpPr>
        <p:spPr>
          <a:xfrm>
            <a:off x="729450" y="1313100"/>
            <a:ext cx="3994800" cy="30270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Result of simulation after 2000 runs using the Universal Test Subject for the nominal values</a:t>
            </a:r>
            <a:endParaRPr/>
          </a:p>
          <a:p>
            <a:pPr marL="457200" lvl="0" indent="-311150" algn="l" rtl="0">
              <a:spcBef>
                <a:spcPts val="0"/>
              </a:spcBef>
              <a:spcAft>
                <a:spcPts val="0"/>
              </a:spcAft>
              <a:buSzPts val="1300"/>
              <a:buChar char="●"/>
            </a:pPr>
            <a:r>
              <a:rPr lang="en"/>
              <a:t>Load almost never deviates from required +/-2.25lbf (10N) tolerance and the average stays close to the desired load value</a:t>
            </a:r>
            <a:endParaRPr/>
          </a:p>
          <a:p>
            <a:pPr marL="457200" lvl="0" indent="-311150" algn="l" rtl="0">
              <a:spcBef>
                <a:spcPts val="0"/>
              </a:spcBef>
              <a:spcAft>
                <a:spcPts val="0"/>
              </a:spcAft>
              <a:buSzPts val="1300"/>
              <a:buChar char="●"/>
            </a:pPr>
            <a:r>
              <a:rPr lang="en"/>
              <a:t>All uncertainties derived from sensor sensitivities, worst actuator response time, and uncertainty in the attachment point of the tethers</a:t>
            </a:r>
            <a:endParaRPr/>
          </a:p>
          <a:p>
            <a:pPr marL="914400" lvl="1" indent="-298450" algn="l" rtl="0">
              <a:spcBef>
                <a:spcPts val="0"/>
              </a:spcBef>
              <a:spcAft>
                <a:spcPts val="0"/>
              </a:spcAft>
              <a:buSzPts val="1100"/>
              <a:buChar char="○"/>
            </a:pPr>
            <a:r>
              <a:rPr lang="en"/>
              <a:t>Compounding uncertainties were summed in quadrature</a:t>
            </a:r>
            <a:endParaRPr/>
          </a:p>
        </p:txBody>
      </p:sp>
      <p:sp>
        <p:nvSpPr>
          <p:cNvPr id="1118" name="Google Shape;1118;p7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65</a:t>
            </a:fld>
            <a:endParaRPr/>
          </a:p>
        </p:txBody>
      </p:sp>
      <p:pic>
        <p:nvPicPr>
          <p:cNvPr id="1119" name="Google Shape;1119;p77"/>
          <p:cNvPicPr preferRelativeResize="0"/>
          <p:nvPr/>
        </p:nvPicPr>
        <p:blipFill rotWithShape="1">
          <a:blip r:embed="rId3">
            <a:alphaModFix/>
          </a:blip>
          <a:srcRect/>
          <a:stretch/>
        </p:blipFill>
        <p:spPr>
          <a:xfrm>
            <a:off x="4724250" y="1283225"/>
            <a:ext cx="4267350" cy="3200512"/>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1124" name="Google Shape;1124;p7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Structural Analysis For Loading Mech </a:t>
            </a:r>
            <a:endParaRPr/>
          </a:p>
        </p:txBody>
      </p:sp>
      <p:sp>
        <p:nvSpPr>
          <p:cNvPr id="1125" name="Google Shape;1125;p7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66</a:t>
            </a:fld>
            <a:endParaRPr/>
          </a:p>
        </p:txBody>
      </p:sp>
      <p:graphicFrame>
        <p:nvGraphicFramePr>
          <p:cNvPr id="1126" name="Google Shape;1126;p78"/>
          <p:cNvGraphicFramePr/>
          <p:nvPr/>
        </p:nvGraphicFramePr>
        <p:xfrm>
          <a:off x="0" y="1915613"/>
          <a:ext cx="3278175" cy="2285865"/>
        </p:xfrm>
        <a:graphic>
          <a:graphicData uri="http://schemas.openxmlformats.org/drawingml/2006/table">
            <a:tbl>
              <a:tblPr>
                <a:noFill/>
                <a:tableStyleId>{B79318FC-2241-4081-8B0D-53B08EFF9403}</a:tableStyleId>
              </a:tblPr>
              <a:tblGrid>
                <a:gridCol w="1266875">
                  <a:extLst>
                    <a:ext uri="{9D8B030D-6E8A-4147-A177-3AD203B41FA5}">
                      <a16:colId xmlns:a16="http://schemas.microsoft.com/office/drawing/2014/main" val="20000"/>
                    </a:ext>
                  </a:extLst>
                </a:gridCol>
                <a:gridCol w="1366425">
                  <a:extLst>
                    <a:ext uri="{9D8B030D-6E8A-4147-A177-3AD203B41FA5}">
                      <a16:colId xmlns:a16="http://schemas.microsoft.com/office/drawing/2014/main" val="20001"/>
                    </a:ext>
                  </a:extLst>
                </a:gridCol>
                <a:gridCol w="644875">
                  <a:extLst>
                    <a:ext uri="{9D8B030D-6E8A-4147-A177-3AD203B41FA5}">
                      <a16:colId xmlns:a16="http://schemas.microsoft.com/office/drawing/2014/main" val="20002"/>
                    </a:ext>
                  </a:extLst>
                </a:gridCol>
              </a:tblGrid>
              <a:tr h="380975">
                <a:tc>
                  <a:txBody>
                    <a:bodyPr/>
                    <a:lstStyle/>
                    <a:p>
                      <a:pPr marL="0" lvl="0" indent="0" algn="ctr" rtl="0">
                        <a:spcBef>
                          <a:spcPts val="0"/>
                        </a:spcBef>
                        <a:spcAft>
                          <a:spcPts val="0"/>
                        </a:spcAft>
                        <a:buNone/>
                      </a:pPr>
                      <a:r>
                        <a:rPr lang="en" sz="1300">
                          <a:latin typeface="Lato"/>
                          <a:ea typeface="Lato"/>
                          <a:cs typeface="Lato"/>
                          <a:sym typeface="Lato"/>
                        </a:rPr>
                        <a:t>Component</a:t>
                      </a:r>
                      <a:endParaRPr sz="13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solidFill>
                      <a:srgbClr val="BFB4B4">
                        <a:alpha val="36610"/>
                      </a:srgbClr>
                    </a:solidFill>
                  </a:tcPr>
                </a:tc>
                <a:tc>
                  <a:txBody>
                    <a:bodyPr/>
                    <a:lstStyle/>
                    <a:p>
                      <a:pPr marL="0" lvl="0" indent="0" algn="ctr" rtl="0">
                        <a:spcBef>
                          <a:spcPts val="0"/>
                        </a:spcBef>
                        <a:spcAft>
                          <a:spcPts val="0"/>
                        </a:spcAft>
                        <a:buNone/>
                      </a:pPr>
                      <a:r>
                        <a:rPr lang="en" sz="1300">
                          <a:latin typeface="Lato"/>
                          <a:ea typeface="Lato"/>
                          <a:cs typeface="Lato"/>
                          <a:sym typeface="Lato"/>
                        </a:rPr>
                        <a:t>Purpose</a:t>
                      </a:r>
                      <a:endParaRPr sz="13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solidFill>
                      <a:srgbClr val="BFB4B4">
                        <a:alpha val="36610"/>
                      </a:srgbClr>
                    </a:solidFill>
                  </a:tcPr>
                </a:tc>
                <a:tc>
                  <a:txBody>
                    <a:bodyPr/>
                    <a:lstStyle/>
                    <a:p>
                      <a:pPr marL="0" lvl="0" indent="0" algn="ctr" rtl="0">
                        <a:spcBef>
                          <a:spcPts val="0"/>
                        </a:spcBef>
                        <a:spcAft>
                          <a:spcPts val="0"/>
                        </a:spcAft>
                        <a:buNone/>
                      </a:pPr>
                      <a:r>
                        <a:rPr lang="en" sz="1300">
                          <a:latin typeface="Lato"/>
                          <a:ea typeface="Lato"/>
                          <a:cs typeface="Lato"/>
                          <a:sym typeface="Lato"/>
                        </a:rPr>
                        <a:t>FoS</a:t>
                      </a:r>
                      <a:endParaRPr sz="13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solidFill>
                      <a:srgbClr val="BFB4B4">
                        <a:alpha val="36610"/>
                      </a:srgbClr>
                    </a:solidFill>
                  </a:tcPr>
                </a:tc>
                <a:extLst>
                  <a:ext uri="{0D108BD9-81ED-4DB2-BD59-A6C34878D82A}">
                    <a16:rowId xmlns:a16="http://schemas.microsoft.com/office/drawing/2014/main" val="10000"/>
                  </a:ext>
                </a:extLst>
              </a:tr>
              <a:tr h="350500">
                <a:tc>
                  <a:txBody>
                    <a:bodyPr/>
                    <a:lstStyle/>
                    <a:p>
                      <a:pPr marL="0" lvl="0" indent="0" algn="ctr" rtl="0">
                        <a:spcBef>
                          <a:spcPts val="0"/>
                        </a:spcBef>
                        <a:spcAft>
                          <a:spcPts val="0"/>
                        </a:spcAft>
                        <a:buNone/>
                      </a:pPr>
                      <a:r>
                        <a:rPr lang="en" sz="1100">
                          <a:latin typeface="Lato"/>
                          <a:ea typeface="Lato"/>
                          <a:cs typeface="Lato"/>
                          <a:sym typeface="Lato"/>
                        </a:rPr>
                        <a:t>Tether</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Distributes the load to the user</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~7.11</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extLst>
                  <a:ext uri="{0D108BD9-81ED-4DB2-BD59-A6C34878D82A}">
                    <a16:rowId xmlns:a16="http://schemas.microsoft.com/office/drawing/2014/main" val="10001"/>
                  </a:ext>
                </a:extLst>
              </a:tr>
              <a:tr h="350500">
                <a:tc>
                  <a:txBody>
                    <a:bodyPr/>
                    <a:lstStyle/>
                    <a:p>
                      <a:pPr marL="0" lvl="0" indent="0" algn="ctr" rtl="0">
                        <a:spcBef>
                          <a:spcPts val="0"/>
                        </a:spcBef>
                        <a:spcAft>
                          <a:spcPts val="0"/>
                        </a:spcAft>
                        <a:buNone/>
                      </a:pPr>
                      <a:r>
                        <a:rPr lang="en" sz="1100">
                          <a:latin typeface="Lato"/>
                          <a:ea typeface="Lato"/>
                          <a:cs typeface="Lato"/>
                          <a:sym typeface="Lato"/>
                        </a:rPr>
                        <a:t>Sand Container</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Contains the sand used for loading</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~8.67</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extLst>
                  <a:ext uri="{0D108BD9-81ED-4DB2-BD59-A6C34878D82A}">
                    <a16:rowId xmlns:a16="http://schemas.microsoft.com/office/drawing/2014/main" val="10002"/>
                  </a:ext>
                </a:extLst>
              </a:tr>
              <a:tr h="350500">
                <a:tc>
                  <a:txBody>
                    <a:bodyPr/>
                    <a:lstStyle/>
                    <a:p>
                      <a:pPr marL="0" lvl="0" indent="0" algn="ctr" rtl="0">
                        <a:spcBef>
                          <a:spcPts val="0"/>
                        </a:spcBef>
                        <a:spcAft>
                          <a:spcPts val="0"/>
                        </a:spcAft>
                        <a:buNone/>
                      </a:pPr>
                      <a:r>
                        <a:rPr lang="en" sz="1100">
                          <a:latin typeface="Lato"/>
                          <a:ea typeface="Lato"/>
                          <a:cs typeface="Lato"/>
                          <a:sym typeface="Lato"/>
                        </a:rPr>
                        <a:t>Aluminum Tubing</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Structural Support</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~4.36*</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extLst>
                  <a:ext uri="{0D108BD9-81ED-4DB2-BD59-A6C34878D82A}">
                    <a16:rowId xmlns:a16="http://schemas.microsoft.com/office/drawing/2014/main" val="10003"/>
                  </a:ext>
                </a:extLst>
              </a:tr>
              <a:tr h="350500">
                <a:tc>
                  <a:txBody>
                    <a:bodyPr/>
                    <a:lstStyle/>
                    <a:p>
                      <a:pPr marL="0" lvl="0" indent="0" algn="ctr" rtl="0">
                        <a:spcBef>
                          <a:spcPts val="0"/>
                        </a:spcBef>
                        <a:spcAft>
                          <a:spcPts val="0"/>
                        </a:spcAft>
                        <a:buNone/>
                      </a:pPr>
                      <a:r>
                        <a:rPr lang="en" sz="1100">
                          <a:latin typeface="Lato"/>
                          <a:ea typeface="Lato"/>
                          <a:cs typeface="Lato"/>
                          <a:sym typeface="Lato"/>
                        </a:rPr>
                        <a:t>Pulleys</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Tether routing and friction reduction</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~3.56</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1127" name="Google Shape;1127;p7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377183" y="1220700"/>
            <a:ext cx="2766817" cy="3286400"/>
          </a:xfrm>
          <a:prstGeom prst="rect">
            <a:avLst/>
          </a:prstGeom>
          <a:noFill/>
          <a:ln>
            <a:noFill/>
          </a:ln>
        </p:spPr>
      </p:pic>
      <p:pic>
        <p:nvPicPr>
          <p:cNvPr id="1128" name="Google Shape;1128;p7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293408" y="1238349"/>
            <a:ext cx="3083764" cy="3286413"/>
          </a:xfrm>
          <a:prstGeom prst="rect">
            <a:avLst/>
          </a:prstGeom>
          <a:noFill/>
          <a:ln>
            <a:noFill/>
          </a:ln>
        </p:spPr>
      </p:pic>
      <p:sp>
        <p:nvSpPr>
          <p:cNvPr id="1129" name="Google Shape;1129;p78"/>
          <p:cNvSpPr txBox="1"/>
          <p:nvPr/>
        </p:nvSpPr>
        <p:spPr>
          <a:xfrm>
            <a:off x="3217200" y="4524750"/>
            <a:ext cx="22932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Lato"/>
                <a:ea typeface="Lato"/>
                <a:cs typeface="Lato"/>
                <a:sym typeface="Lato"/>
              </a:rPr>
              <a:t>Max Stress in Aluminum - 55 MPa</a:t>
            </a:r>
            <a:endParaRPr sz="1100">
              <a:latin typeface="Lato"/>
              <a:ea typeface="Lato"/>
              <a:cs typeface="Lato"/>
              <a:sym typeface="Lato"/>
            </a:endParaRPr>
          </a:p>
        </p:txBody>
      </p:sp>
      <p:cxnSp>
        <p:nvCxnSpPr>
          <p:cNvPr id="1130" name="Google Shape;1130;p78"/>
          <p:cNvCxnSpPr>
            <a:stCxn id="1129" idx="0"/>
          </p:cNvCxnSpPr>
          <p:nvPr/>
        </p:nvCxnSpPr>
        <p:spPr>
          <a:xfrm rot="10800000">
            <a:off x="3634800" y="1627650"/>
            <a:ext cx="729000" cy="2897100"/>
          </a:xfrm>
          <a:prstGeom prst="straightConnector1">
            <a:avLst/>
          </a:prstGeom>
          <a:noFill/>
          <a:ln w="19050" cap="flat" cmpd="sng">
            <a:solidFill>
              <a:srgbClr val="FF0000"/>
            </a:solidFill>
            <a:prstDash val="solid"/>
            <a:round/>
            <a:headEnd type="none" w="med" len="med"/>
            <a:tailEnd type="triangle" w="med" len="med"/>
          </a:ln>
        </p:spPr>
      </p:cxnSp>
      <p:sp>
        <p:nvSpPr>
          <p:cNvPr id="1131" name="Google Shape;1131;p78"/>
          <p:cNvSpPr txBox="1"/>
          <p:nvPr/>
        </p:nvSpPr>
        <p:spPr>
          <a:xfrm>
            <a:off x="0" y="4769650"/>
            <a:ext cx="4114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Lato"/>
                <a:ea typeface="Lato"/>
                <a:cs typeface="Lato"/>
                <a:sym typeface="Lato"/>
              </a:rPr>
              <a:t>*Yield of anodized aluminum used = 240 MPa</a:t>
            </a:r>
            <a:endParaRPr sz="1100">
              <a:latin typeface="Lato"/>
              <a:ea typeface="Lato"/>
              <a:cs typeface="Lato"/>
              <a:sym typeface="Lato"/>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pic>
        <p:nvPicPr>
          <p:cNvPr id="1136" name="Google Shape;1136;p7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338175" y="3191625"/>
            <a:ext cx="2721899" cy="1847975"/>
          </a:xfrm>
          <a:prstGeom prst="rect">
            <a:avLst/>
          </a:prstGeom>
          <a:noFill/>
          <a:ln>
            <a:noFill/>
          </a:ln>
        </p:spPr>
      </p:pic>
      <p:pic>
        <p:nvPicPr>
          <p:cNvPr id="1137" name="Google Shape;1137;p7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338175" y="1486825"/>
            <a:ext cx="2831775" cy="1752500"/>
          </a:xfrm>
          <a:prstGeom prst="rect">
            <a:avLst/>
          </a:prstGeom>
          <a:noFill/>
          <a:ln>
            <a:noFill/>
          </a:ln>
        </p:spPr>
      </p:pic>
      <p:sp>
        <p:nvSpPr>
          <p:cNvPr id="1138" name="Google Shape;1138;p7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Structural Analysis for Test Environment </a:t>
            </a:r>
            <a:endParaRPr/>
          </a:p>
        </p:txBody>
      </p:sp>
      <p:sp>
        <p:nvSpPr>
          <p:cNvPr id="1139" name="Google Shape;1139;p7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67</a:t>
            </a:fld>
            <a:endParaRPr/>
          </a:p>
        </p:txBody>
      </p:sp>
      <p:pic>
        <p:nvPicPr>
          <p:cNvPr id="1140" name="Google Shape;1140;p79"/>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0" y="3641100"/>
            <a:ext cx="3338174" cy="1350000"/>
          </a:xfrm>
          <a:prstGeom prst="rect">
            <a:avLst/>
          </a:prstGeom>
          <a:noFill/>
          <a:ln>
            <a:noFill/>
          </a:ln>
        </p:spPr>
      </p:pic>
      <p:sp>
        <p:nvSpPr>
          <p:cNvPr id="1141" name="Google Shape;1141;p79"/>
          <p:cNvSpPr txBox="1"/>
          <p:nvPr/>
        </p:nvSpPr>
        <p:spPr>
          <a:xfrm>
            <a:off x="-26025" y="4826050"/>
            <a:ext cx="33642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Minimal stress and displacement in Diving Board</a:t>
            </a:r>
            <a:endParaRPr sz="1100">
              <a:latin typeface="Lato"/>
              <a:ea typeface="Lato"/>
              <a:cs typeface="Lato"/>
              <a:sym typeface="Lato"/>
            </a:endParaRPr>
          </a:p>
        </p:txBody>
      </p:sp>
      <p:graphicFrame>
        <p:nvGraphicFramePr>
          <p:cNvPr id="1142" name="Google Shape;1142;p79"/>
          <p:cNvGraphicFramePr/>
          <p:nvPr/>
        </p:nvGraphicFramePr>
        <p:xfrm>
          <a:off x="148000" y="1306013"/>
          <a:ext cx="3282800" cy="2468735"/>
        </p:xfrm>
        <a:graphic>
          <a:graphicData uri="http://schemas.openxmlformats.org/drawingml/2006/table">
            <a:tbl>
              <a:tblPr>
                <a:noFill/>
                <a:tableStyleId>{B79318FC-2241-4081-8B0D-53B08EFF9403}</a:tableStyleId>
              </a:tblPr>
              <a:tblGrid>
                <a:gridCol w="1268675">
                  <a:extLst>
                    <a:ext uri="{9D8B030D-6E8A-4147-A177-3AD203B41FA5}">
                      <a16:colId xmlns:a16="http://schemas.microsoft.com/office/drawing/2014/main" val="20000"/>
                    </a:ext>
                  </a:extLst>
                </a:gridCol>
                <a:gridCol w="1439900">
                  <a:extLst>
                    <a:ext uri="{9D8B030D-6E8A-4147-A177-3AD203B41FA5}">
                      <a16:colId xmlns:a16="http://schemas.microsoft.com/office/drawing/2014/main" val="20001"/>
                    </a:ext>
                  </a:extLst>
                </a:gridCol>
                <a:gridCol w="574225">
                  <a:extLst>
                    <a:ext uri="{9D8B030D-6E8A-4147-A177-3AD203B41FA5}">
                      <a16:colId xmlns:a16="http://schemas.microsoft.com/office/drawing/2014/main" val="20002"/>
                    </a:ext>
                  </a:extLst>
                </a:gridCol>
              </a:tblGrid>
              <a:tr h="380975">
                <a:tc>
                  <a:txBody>
                    <a:bodyPr/>
                    <a:lstStyle/>
                    <a:p>
                      <a:pPr marL="0" lvl="0" indent="0" algn="ctr" rtl="0">
                        <a:spcBef>
                          <a:spcPts val="0"/>
                        </a:spcBef>
                        <a:spcAft>
                          <a:spcPts val="0"/>
                        </a:spcAft>
                        <a:buNone/>
                      </a:pPr>
                      <a:r>
                        <a:rPr lang="en" sz="1300">
                          <a:latin typeface="Lato"/>
                          <a:ea typeface="Lato"/>
                          <a:cs typeface="Lato"/>
                          <a:sym typeface="Lato"/>
                        </a:rPr>
                        <a:t>Component</a:t>
                      </a:r>
                      <a:endParaRPr sz="13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solidFill>
                      <a:srgbClr val="BFB4B4">
                        <a:alpha val="36610"/>
                      </a:srgbClr>
                    </a:solidFill>
                  </a:tcPr>
                </a:tc>
                <a:tc>
                  <a:txBody>
                    <a:bodyPr/>
                    <a:lstStyle/>
                    <a:p>
                      <a:pPr marL="0" lvl="0" indent="0" algn="ctr" rtl="0">
                        <a:spcBef>
                          <a:spcPts val="0"/>
                        </a:spcBef>
                        <a:spcAft>
                          <a:spcPts val="0"/>
                        </a:spcAft>
                        <a:buNone/>
                      </a:pPr>
                      <a:r>
                        <a:rPr lang="en" sz="1300">
                          <a:latin typeface="Lato"/>
                          <a:ea typeface="Lato"/>
                          <a:cs typeface="Lato"/>
                          <a:sym typeface="Lato"/>
                        </a:rPr>
                        <a:t>Purpose</a:t>
                      </a:r>
                      <a:endParaRPr sz="13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solidFill>
                      <a:srgbClr val="BFB4B4">
                        <a:alpha val="36610"/>
                      </a:srgbClr>
                    </a:solidFill>
                  </a:tcPr>
                </a:tc>
                <a:tc>
                  <a:txBody>
                    <a:bodyPr/>
                    <a:lstStyle/>
                    <a:p>
                      <a:pPr marL="0" lvl="0" indent="0" algn="ctr" rtl="0">
                        <a:spcBef>
                          <a:spcPts val="0"/>
                        </a:spcBef>
                        <a:spcAft>
                          <a:spcPts val="0"/>
                        </a:spcAft>
                        <a:buNone/>
                      </a:pPr>
                      <a:r>
                        <a:rPr lang="en" sz="1300">
                          <a:latin typeface="Lato"/>
                          <a:ea typeface="Lato"/>
                          <a:cs typeface="Lato"/>
                          <a:sym typeface="Lato"/>
                        </a:rPr>
                        <a:t>FoS</a:t>
                      </a:r>
                      <a:endParaRPr sz="13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solidFill>
                      <a:srgbClr val="BFB4B4">
                        <a:alpha val="36610"/>
                      </a:srgbClr>
                    </a:solidFill>
                  </a:tcPr>
                </a:tc>
                <a:extLst>
                  <a:ext uri="{0D108BD9-81ED-4DB2-BD59-A6C34878D82A}">
                    <a16:rowId xmlns:a16="http://schemas.microsoft.com/office/drawing/2014/main" val="10000"/>
                  </a:ext>
                </a:extLst>
              </a:tr>
              <a:tr h="350500">
                <a:tc>
                  <a:txBody>
                    <a:bodyPr/>
                    <a:lstStyle/>
                    <a:p>
                      <a:pPr marL="0" lvl="0" indent="0" algn="ctr" rtl="0">
                        <a:spcBef>
                          <a:spcPts val="0"/>
                        </a:spcBef>
                        <a:spcAft>
                          <a:spcPts val="0"/>
                        </a:spcAft>
                        <a:buNone/>
                      </a:pPr>
                      <a:r>
                        <a:rPr lang="en" sz="1100">
                          <a:latin typeface="Lato"/>
                          <a:ea typeface="Lato"/>
                          <a:cs typeface="Lato"/>
                          <a:sym typeface="Lato"/>
                        </a:rPr>
                        <a:t>Plywood</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100">
                          <a:latin typeface="Lato"/>
                          <a:ea typeface="Lato"/>
                          <a:cs typeface="Lato"/>
                          <a:sym typeface="Lato"/>
                        </a:rPr>
                        <a:t>To provide rigidity</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100">
                          <a:latin typeface="Lato"/>
                          <a:ea typeface="Lato"/>
                          <a:cs typeface="Lato"/>
                          <a:sym typeface="Lato"/>
                        </a:rPr>
                        <a:t>~34.5</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50500">
                <a:tc>
                  <a:txBody>
                    <a:bodyPr/>
                    <a:lstStyle/>
                    <a:p>
                      <a:pPr marL="0" lvl="0" indent="0" algn="ctr" rtl="0">
                        <a:spcBef>
                          <a:spcPts val="0"/>
                        </a:spcBef>
                        <a:spcAft>
                          <a:spcPts val="0"/>
                        </a:spcAft>
                        <a:buNone/>
                      </a:pPr>
                      <a:r>
                        <a:rPr lang="en" sz="1100">
                          <a:latin typeface="Lato"/>
                          <a:ea typeface="Lato"/>
                          <a:cs typeface="Lato"/>
                          <a:sym typeface="Lato"/>
                        </a:rPr>
                        <a:t>Aluminum Sheet</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100">
                          <a:latin typeface="Lato"/>
                          <a:ea typeface="Lato"/>
                          <a:cs typeface="Lato"/>
                          <a:sym typeface="Lato"/>
                        </a:rPr>
                        <a:t>To reduce μ</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100">
                          <a:latin typeface="Lato"/>
                          <a:ea typeface="Lato"/>
                          <a:cs typeface="Lato"/>
                          <a:sym typeface="Lato"/>
                        </a:rPr>
                        <a:t>~44</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518125">
                <a:tc>
                  <a:txBody>
                    <a:bodyPr/>
                    <a:lstStyle/>
                    <a:p>
                      <a:pPr marL="0" lvl="0" indent="0" algn="ctr" rtl="0">
                        <a:spcBef>
                          <a:spcPts val="0"/>
                        </a:spcBef>
                        <a:spcAft>
                          <a:spcPts val="0"/>
                        </a:spcAft>
                        <a:buNone/>
                      </a:pPr>
                      <a:r>
                        <a:rPr lang="en" sz="1100">
                          <a:latin typeface="Lato"/>
                          <a:ea typeface="Lato"/>
                          <a:cs typeface="Lato"/>
                          <a:sym typeface="Lato"/>
                        </a:rPr>
                        <a:t>Ball Castors</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100">
                          <a:latin typeface="Lato"/>
                          <a:ea typeface="Lato"/>
                          <a:cs typeface="Lato"/>
                          <a:sym typeface="Lato"/>
                        </a:rPr>
                        <a:t>To support the diving board</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100">
                          <a:latin typeface="Lato"/>
                          <a:ea typeface="Lato"/>
                          <a:cs typeface="Lato"/>
                          <a:sym typeface="Lato"/>
                        </a:rPr>
                        <a:t>~4.9</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50500">
                <a:tc>
                  <a:txBody>
                    <a:bodyPr/>
                    <a:lstStyle/>
                    <a:p>
                      <a:pPr marL="0" lvl="0" indent="0" algn="ctr" rtl="0">
                        <a:spcBef>
                          <a:spcPts val="0"/>
                        </a:spcBef>
                        <a:spcAft>
                          <a:spcPts val="0"/>
                        </a:spcAft>
                        <a:buNone/>
                      </a:pPr>
                      <a:r>
                        <a:rPr lang="en" sz="1100">
                          <a:latin typeface="Lato"/>
                          <a:ea typeface="Lato"/>
                          <a:cs typeface="Lato"/>
                          <a:sym typeface="Lato"/>
                        </a:rPr>
                        <a:t>Thrust Bearing</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100">
                          <a:latin typeface="Lato"/>
                          <a:ea typeface="Lato"/>
                          <a:cs typeface="Lato"/>
                          <a:sym typeface="Lato"/>
                        </a:rPr>
                        <a:t>To allow rotation</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100">
                          <a:latin typeface="Lato"/>
                          <a:ea typeface="Lato"/>
                          <a:cs typeface="Lato"/>
                          <a:sym typeface="Lato"/>
                        </a:rPr>
                        <a:t>11.67</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350500">
                <a:tc>
                  <a:txBody>
                    <a:bodyPr/>
                    <a:lstStyle/>
                    <a:p>
                      <a:pPr marL="0" lvl="0" indent="0" algn="ctr" rtl="0">
                        <a:spcBef>
                          <a:spcPts val="0"/>
                        </a:spcBef>
                        <a:spcAft>
                          <a:spcPts val="0"/>
                        </a:spcAft>
                        <a:buNone/>
                      </a:pPr>
                      <a:r>
                        <a:rPr lang="en" sz="1100">
                          <a:latin typeface="Lato"/>
                          <a:ea typeface="Lato"/>
                          <a:cs typeface="Lato"/>
                          <a:sym typeface="Lato"/>
                        </a:rPr>
                        <a:t>Aluminum Tubing</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100">
                          <a:latin typeface="Lato"/>
                          <a:ea typeface="Lato"/>
                          <a:cs typeface="Lato"/>
                          <a:sym typeface="Lato"/>
                        </a:rPr>
                        <a:t>To provide structure</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100">
                          <a:latin typeface="Lato"/>
                          <a:ea typeface="Lato"/>
                          <a:cs typeface="Lato"/>
                          <a:sym typeface="Lato"/>
                        </a:rPr>
                        <a:t>~24</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bl>
          </a:graphicData>
        </a:graphic>
      </p:graphicFrame>
      <p:pic>
        <p:nvPicPr>
          <p:cNvPr id="1143" name="Google Shape;1143;p79"/>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6169943" y="1105825"/>
            <a:ext cx="2974064" cy="2133475"/>
          </a:xfrm>
          <a:prstGeom prst="rect">
            <a:avLst/>
          </a:prstGeom>
          <a:noFill/>
          <a:ln>
            <a:noFill/>
          </a:ln>
        </p:spPr>
      </p:pic>
      <p:sp>
        <p:nvSpPr>
          <p:cNvPr id="1144" name="Google Shape;1144;p79"/>
          <p:cNvSpPr txBox="1"/>
          <p:nvPr/>
        </p:nvSpPr>
        <p:spPr>
          <a:xfrm>
            <a:off x="3282825" y="1029625"/>
            <a:ext cx="28872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Minimal stress and displacement in Support Surface when placed against a wall</a:t>
            </a:r>
            <a:endParaRPr sz="1100">
              <a:latin typeface="Lato"/>
              <a:ea typeface="Lato"/>
              <a:cs typeface="Lato"/>
              <a:sym typeface="Lato"/>
            </a:endParaRPr>
          </a:p>
        </p:txBody>
      </p:sp>
      <p:pic>
        <p:nvPicPr>
          <p:cNvPr id="1145" name="Google Shape;1145;p79"/>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6296025" y="3239292"/>
            <a:ext cx="2721899" cy="1905033"/>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p8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Structural Analysis for Sliding Load Carriage</a:t>
            </a:r>
            <a:endParaRPr/>
          </a:p>
        </p:txBody>
      </p:sp>
      <p:sp>
        <p:nvSpPr>
          <p:cNvPr id="1151" name="Google Shape;1151;p8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68</a:t>
            </a:fld>
            <a:endParaRPr/>
          </a:p>
        </p:txBody>
      </p:sp>
      <p:pic>
        <p:nvPicPr>
          <p:cNvPr id="1152" name="Google Shape;1152;p8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572000" y="1168050"/>
            <a:ext cx="4513002" cy="1886288"/>
          </a:xfrm>
          <a:prstGeom prst="rect">
            <a:avLst/>
          </a:prstGeom>
          <a:noFill/>
          <a:ln>
            <a:noFill/>
          </a:ln>
        </p:spPr>
      </p:pic>
      <p:pic>
        <p:nvPicPr>
          <p:cNvPr id="1153" name="Google Shape;1153;p8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0" y="3054350"/>
            <a:ext cx="4939351" cy="20891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
        <p:nvSpPr>
          <p:cNvPr id="1158" name="Google Shape;1158;p8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Structural Analysis for Safety </a:t>
            </a:r>
            <a:endParaRPr/>
          </a:p>
        </p:txBody>
      </p:sp>
      <p:sp>
        <p:nvSpPr>
          <p:cNvPr id="1159" name="Google Shape;1159;p8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69</a:t>
            </a:fld>
            <a:endParaRPr/>
          </a:p>
        </p:txBody>
      </p:sp>
      <p:graphicFrame>
        <p:nvGraphicFramePr>
          <p:cNvPr id="1160" name="Google Shape;1160;p81"/>
          <p:cNvGraphicFramePr/>
          <p:nvPr/>
        </p:nvGraphicFramePr>
        <p:xfrm>
          <a:off x="784613" y="1452875"/>
          <a:ext cx="7578375" cy="2773470"/>
        </p:xfrm>
        <a:graphic>
          <a:graphicData uri="http://schemas.openxmlformats.org/drawingml/2006/table">
            <a:tbl>
              <a:tblPr>
                <a:noFill/>
                <a:tableStyleId>{B79318FC-2241-4081-8B0D-53B08EFF9403}</a:tableStyleId>
              </a:tblPr>
              <a:tblGrid>
                <a:gridCol w="2715725">
                  <a:extLst>
                    <a:ext uri="{9D8B030D-6E8A-4147-A177-3AD203B41FA5}">
                      <a16:colId xmlns:a16="http://schemas.microsoft.com/office/drawing/2014/main" val="20000"/>
                    </a:ext>
                  </a:extLst>
                </a:gridCol>
                <a:gridCol w="3074900">
                  <a:extLst>
                    <a:ext uri="{9D8B030D-6E8A-4147-A177-3AD203B41FA5}">
                      <a16:colId xmlns:a16="http://schemas.microsoft.com/office/drawing/2014/main" val="20001"/>
                    </a:ext>
                  </a:extLst>
                </a:gridCol>
                <a:gridCol w="1787750">
                  <a:extLst>
                    <a:ext uri="{9D8B030D-6E8A-4147-A177-3AD203B41FA5}">
                      <a16:colId xmlns:a16="http://schemas.microsoft.com/office/drawing/2014/main" val="20002"/>
                    </a:ext>
                  </a:extLst>
                </a:gridCol>
              </a:tblGrid>
              <a:tr h="396200">
                <a:tc>
                  <a:txBody>
                    <a:bodyPr/>
                    <a:lstStyle/>
                    <a:p>
                      <a:pPr marL="0" lvl="0" indent="0" algn="l" rtl="0">
                        <a:spcBef>
                          <a:spcPts val="0"/>
                        </a:spcBef>
                        <a:spcAft>
                          <a:spcPts val="0"/>
                        </a:spcAft>
                        <a:buNone/>
                      </a:pPr>
                      <a:r>
                        <a:rPr lang="en" b="1">
                          <a:latin typeface="Lato"/>
                          <a:ea typeface="Lato"/>
                          <a:cs typeface="Lato"/>
                          <a:sym typeface="Lato"/>
                        </a:rPr>
                        <a:t>Safety Item</a:t>
                      </a:r>
                      <a:endParaRPr b="1">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b="1">
                          <a:latin typeface="Lato"/>
                          <a:ea typeface="Lato"/>
                          <a:cs typeface="Lato"/>
                          <a:sym typeface="Lato"/>
                        </a:rPr>
                        <a:t>Working Load Limit (lbs)</a:t>
                      </a:r>
                      <a:endParaRPr b="1">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b="1">
                          <a:latin typeface="Lato"/>
                          <a:ea typeface="Lato"/>
                          <a:cs typeface="Lato"/>
                          <a:sym typeface="Lato"/>
                        </a:rPr>
                        <a:t>FOS</a:t>
                      </a:r>
                      <a:endParaRPr b="1">
                        <a:latin typeface="Lato"/>
                        <a:ea typeface="Lato"/>
                        <a:cs typeface="Lato"/>
                        <a:sym typeface="Lato"/>
                      </a:endParaRPr>
                    </a:p>
                  </a:txBody>
                  <a:tcPr marL="91425" marR="91425" marT="91425" marB="91425"/>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r>
                        <a:rPr lang="en">
                          <a:latin typeface="Lato"/>
                          <a:ea typeface="Lato"/>
                          <a:cs typeface="Lato"/>
                          <a:sym typeface="Lato"/>
                        </a:rPr>
                        <a:t>Snap Shackle</a:t>
                      </a: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a:latin typeface="Lato"/>
                          <a:ea typeface="Lato"/>
                          <a:cs typeface="Lato"/>
                          <a:sym typeface="Lato"/>
                        </a:rPr>
                        <a:t>989 </a:t>
                      </a: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a:latin typeface="Lato"/>
                          <a:ea typeface="Lato"/>
                          <a:cs typeface="Lato"/>
                          <a:sym typeface="Lato"/>
                        </a:rPr>
                        <a:t>3.38</a:t>
                      </a:r>
                      <a:endParaRPr>
                        <a:latin typeface="Lato"/>
                        <a:ea typeface="Lato"/>
                        <a:cs typeface="Lato"/>
                        <a:sym typeface="Lato"/>
                      </a:endParaRPr>
                    </a:p>
                  </a:txBody>
                  <a:tcPr marL="91425" marR="91425" marT="91425" marB="91425"/>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r>
                        <a:rPr lang="en">
                          <a:latin typeface="Lato"/>
                          <a:ea typeface="Lato"/>
                          <a:cs typeface="Lato"/>
                          <a:sym typeface="Lato"/>
                        </a:rPr>
                        <a:t>Webbing</a:t>
                      </a: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a:latin typeface="Lato"/>
                          <a:ea typeface="Lato"/>
                          <a:cs typeface="Lato"/>
                          <a:sym typeface="Lato"/>
                        </a:rPr>
                        <a:t>1080 and 1415 </a:t>
                      </a: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a:latin typeface="Lato"/>
                          <a:ea typeface="Lato"/>
                          <a:cs typeface="Lato"/>
                          <a:sym typeface="Lato"/>
                        </a:rPr>
                        <a:t>3.69 and 4.84</a:t>
                      </a:r>
                      <a:endParaRPr>
                        <a:latin typeface="Lato"/>
                        <a:ea typeface="Lato"/>
                        <a:cs typeface="Lato"/>
                        <a:sym typeface="Lato"/>
                      </a:endParaRPr>
                    </a:p>
                  </a:txBody>
                  <a:tcPr marL="91425" marR="91425" marT="91425" marB="91425"/>
                </a:tc>
                <a:extLst>
                  <a:ext uri="{0D108BD9-81ED-4DB2-BD59-A6C34878D82A}">
                    <a16:rowId xmlns:a16="http://schemas.microsoft.com/office/drawing/2014/main" val="10002"/>
                  </a:ext>
                </a:extLst>
              </a:tr>
              <a:tr h="396200">
                <a:tc>
                  <a:txBody>
                    <a:bodyPr/>
                    <a:lstStyle/>
                    <a:p>
                      <a:pPr marL="0" lvl="0" indent="0" algn="l" rtl="0">
                        <a:spcBef>
                          <a:spcPts val="0"/>
                        </a:spcBef>
                        <a:spcAft>
                          <a:spcPts val="0"/>
                        </a:spcAft>
                        <a:buNone/>
                      </a:pPr>
                      <a:r>
                        <a:rPr lang="en">
                          <a:latin typeface="Lato"/>
                          <a:ea typeface="Lato"/>
                          <a:cs typeface="Lato"/>
                          <a:sym typeface="Lato"/>
                        </a:rPr>
                        <a:t>Webbing Slider</a:t>
                      </a: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a:latin typeface="Lato"/>
                          <a:ea typeface="Lato"/>
                          <a:cs typeface="Lato"/>
                          <a:sym typeface="Lato"/>
                        </a:rPr>
                        <a:t>1000 </a:t>
                      </a: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a:latin typeface="Lato"/>
                          <a:ea typeface="Lato"/>
                          <a:cs typeface="Lato"/>
                          <a:sym typeface="Lato"/>
                        </a:rPr>
                        <a:t>3.42</a:t>
                      </a:r>
                      <a:endParaRPr>
                        <a:latin typeface="Lato"/>
                        <a:ea typeface="Lato"/>
                        <a:cs typeface="Lato"/>
                        <a:sym typeface="Lato"/>
                      </a:endParaRPr>
                    </a:p>
                  </a:txBody>
                  <a:tcPr marL="91425" marR="91425" marT="91425" marB="91425"/>
                </a:tc>
                <a:extLst>
                  <a:ext uri="{0D108BD9-81ED-4DB2-BD59-A6C34878D82A}">
                    <a16:rowId xmlns:a16="http://schemas.microsoft.com/office/drawing/2014/main" val="10003"/>
                  </a:ext>
                </a:extLst>
              </a:tr>
              <a:tr h="396200">
                <a:tc>
                  <a:txBody>
                    <a:bodyPr/>
                    <a:lstStyle/>
                    <a:p>
                      <a:pPr marL="0" lvl="0" indent="0" algn="l" rtl="0">
                        <a:spcBef>
                          <a:spcPts val="0"/>
                        </a:spcBef>
                        <a:spcAft>
                          <a:spcPts val="0"/>
                        </a:spcAft>
                        <a:buNone/>
                      </a:pPr>
                      <a:r>
                        <a:rPr lang="en">
                          <a:latin typeface="Lato"/>
                          <a:ea typeface="Lato"/>
                          <a:cs typeface="Lato"/>
                          <a:sym typeface="Lato"/>
                        </a:rPr>
                        <a:t>D-rings</a:t>
                      </a: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a:latin typeface="Lato"/>
                          <a:ea typeface="Lato"/>
                          <a:cs typeface="Lato"/>
                          <a:sym typeface="Lato"/>
                        </a:rPr>
                        <a:t>1000</a:t>
                      </a: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a:latin typeface="Lato"/>
                          <a:ea typeface="Lato"/>
                          <a:cs typeface="Lato"/>
                          <a:sym typeface="Lato"/>
                        </a:rPr>
                        <a:t>3.42</a:t>
                      </a:r>
                      <a:endParaRPr>
                        <a:latin typeface="Lato"/>
                        <a:ea typeface="Lato"/>
                        <a:cs typeface="Lato"/>
                        <a:sym typeface="Lato"/>
                      </a:endParaRPr>
                    </a:p>
                  </a:txBody>
                  <a:tcPr marL="91425" marR="91425" marT="91425" marB="91425"/>
                </a:tc>
                <a:extLst>
                  <a:ext uri="{0D108BD9-81ED-4DB2-BD59-A6C34878D82A}">
                    <a16:rowId xmlns:a16="http://schemas.microsoft.com/office/drawing/2014/main" val="10004"/>
                  </a:ext>
                </a:extLst>
              </a:tr>
              <a:tr h="396200">
                <a:tc>
                  <a:txBody>
                    <a:bodyPr/>
                    <a:lstStyle/>
                    <a:p>
                      <a:pPr marL="0" lvl="0" indent="0" algn="l" rtl="0">
                        <a:spcBef>
                          <a:spcPts val="0"/>
                        </a:spcBef>
                        <a:spcAft>
                          <a:spcPts val="0"/>
                        </a:spcAft>
                        <a:buNone/>
                      </a:pPr>
                      <a:r>
                        <a:rPr lang="en">
                          <a:latin typeface="Lato"/>
                          <a:ea typeface="Lato"/>
                          <a:cs typeface="Lato"/>
                          <a:sym typeface="Lato"/>
                        </a:rPr>
                        <a:t>Slackline</a:t>
                      </a: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a:latin typeface="Lato"/>
                          <a:ea typeface="Lato"/>
                          <a:cs typeface="Lato"/>
                          <a:sym typeface="Lato"/>
                        </a:rPr>
                        <a:t>1600</a:t>
                      </a: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a:latin typeface="Lato"/>
                          <a:ea typeface="Lato"/>
                          <a:cs typeface="Lato"/>
                          <a:sym typeface="Lato"/>
                        </a:rPr>
                        <a:t>5.47</a:t>
                      </a:r>
                      <a:endParaRPr>
                        <a:latin typeface="Lato"/>
                        <a:ea typeface="Lato"/>
                        <a:cs typeface="Lato"/>
                        <a:sym typeface="Lato"/>
                      </a:endParaRPr>
                    </a:p>
                  </a:txBody>
                  <a:tcPr marL="91425" marR="91425" marT="91425" marB="91425"/>
                </a:tc>
                <a:extLst>
                  <a:ext uri="{0D108BD9-81ED-4DB2-BD59-A6C34878D82A}">
                    <a16:rowId xmlns:a16="http://schemas.microsoft.com/office/drawing/2014/main" val="10005"/>
                  </a:ext>
                </a:extLst>
              </a:tr>
              <a:tr h="396200">
                <a:tc>
                  <a:txBody>
                    <a:bodyPr/>
                    <a:lstStyle/>
                    <a:p>
                      <a:pPr marL="0" lvl="0" indent="0" algn="l" rtl="0">
                        <a:spcBef>
                          <a:spcPts val="0"/>
                        </a:spcBef>
                        <a:spcAft>
                          <a:spcPts val="0"/>
                        </a:spcAft>
                        <a:buNone/>
                      </a:pPr>
                      <a:r>
                        <a:rPr lang="en">
                          <a:latin typeface="Lato"/>
                          <a:ea typeface="Lato"/>
                          <a:cs typeface="Lato"/>
                          <a:sym typeface="Lato"/>
                        </a:rPr>
                        <a:t>Mountable D-ring</a:t>
                      </a: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a:latin typeface="Lato"/>
                          <a:ea typeface="Lato"/>
                          <a:cs typeface="Lato"/>
                          <a:sym typeface="Lato"/>
                        </a:rPr>
                        <a:t>800 </a:t>
                      </a:r>
                      <a:endParaRPr>
                        <a:latin typeface="Lato"/>
                        <a:ea typeface="Lato"/>
                        <a:cs typeface="Lato"/>
                        <a:sym typeface="Lato"/>
                      </a:endParaRPr>
                    </a:p>
                  </a:txBody>
                  <a:tcPr marL="91425" marR="91425" marT="91425" marB="91425"/>
                </a:tc>
                <a:tc>
                  <a:txBody>
                    <a:bodyPr/>
                    <a:lstStyle/>
                    <a:p>
                      <a:pPr marL="0" lvl="0" indent="0" algn="l" rtl="0">
                        <a:spcBef>
                          <a:spcPts val="0"/>
                        </a:spcBef>
                        <a:spcAft>
                          <a:spcPts val="0"/>
                        </a:spcAft>
                        <a:buNone/>
                      </a:pPr>
                      <a:r>
                        <a:rPr lang="en">
                          <a:latin typeface="Lato"/>
                          <a:ea typeface="Lato"/>
                          <a:cs typeface="Lato"/>
                          <a:sym typeface="Lato"/>
                        </a:rPr>
                        <a:t>2.74</a:t>
                      </a:r>
                      <a:endParaRPr>
                        <a:latin typeface="Lato"/>
                        <a:ea typeface="Lato"/>
                        <a:cs typeface="Lato"/>
                        <a:sym typeface="Lato"/>
                      </a:endParaRPr>
                    </a:p>
                  </a:txBody>
                  <a:tcPr marL="91425" marR="91425" marT="91425" marB="91425"/>
                </a:tc>
                <a:extLst>
                  <a:ext uri="{0D108BD9-81ED-4DB2-BD59-A6C34878D82A}">
                    <a16:rowId xmlns:a16="http://schemas.microsoft.com/office/drawing/2014/main" val="10006"/>
                  </a:ext>
                </a:extLst>
              </a:tr>
            </a:tbl>
          </a:graphicData>
        </a:graphic>
      </p:graphicFrame>
      <p:sp>
        <p:nvSpPr>
          <p:cNvPr id="1161" name="Google Shape;1161;p81"/>
          <p:cNvSpPr txBox="1"/>
          <p:nvPr/>
        </p:nvSpPr>
        <p:spPr>
          <a:xfrm>
            <a:off x="2523150" y="4511175"/>
            <a:ext cx="40977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latin typeface="Lato"/>
                <a:ea typeface="Lato"/>
                <a:cs typeface="Lato"/>
                <a:sym typeface="Lato"/>
              </a:rPr>
              <a:t>All factor of safety are above </a:t>
            </a:r>
            <a:r>
              <a:rPr lang="en" sz="1700" b="1">
                <a:latin typeface="Lato"/>
                <a:ea typeface="Lato"/>
                <a:cs typeface="Lato"/>
                <a:sym typeface="Lato"/>
              </a:rPr>
              <a:t>2.5</a:t>
            </a:r>
            <a:r>
              <a:rPr lang="en" sz="1700">
                <a:latin typeface="Lato"/>
                <a:ea typeface="Lato"/>
                <a:cs typeface="Lato"/>
                <a:sym typeface="Lato"/>
              </a:rPr>
              <a:t> → Safe</a:t>
            </a:r>
            <a:endParaRPr sz="1700">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9"/>
          <p:cNvSpPr txBox="1">
            <a:spLocks noGrp="1"/>
          </p:cNvSpPr>
          <p:nvPr>
            <p:ph type="title"/>
          </p:nvPr>
        </p:nvSpPr>
        <p:spPr>
          <a:xfrm>
            <a:off x="729450" y="632850"/>
            <a:ext cx="7688700" cy="5352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2400"/>
              <a:t>Functional Requirements</a:t>
            </a:r>
            <a:endParaRPr sz="2400"/>
          </a:p>
        </p:txBody>
      </p:sp>
      <p:sp>
        <p:nvSpPr>
          <p:cNvPr id="155" name="Google Shape;155;p19"/>
          <p:cNvSpPr txBox="1">
            <a:spLocks noGrp="1"/>
          </p:cNvSpPr>
          <p:nvPr>
            <p:ph type="body" idx="1"/>
          </p:nvPr>
        </p:nvSpPr>
        <p:spPr>
          <a:xfrm>
            <a:off x="729450" y="1313100"/>
            <a:ext cx="7688700" cy="3027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 </a:t>
            </a:r>
            <a:endParaRPr/>
          </a:p>
        </p:txBody>
      </p:sp>
      <p:graphicFrame>
        <p:nvGraphicFramePr>
          <p:cNvPr id="156" name="Google Shape;156;p19"/>
          <p:cNvGraphicFramePr/>
          <p:nvPr/>
        </p:nvGraphicFramePr>
        <p:xfrm>
          <a:off x="644413" y="1548400"/>
          <a:ext cx="7858750" cy="3322050"/>
        </p:xfrm>
        <a:graphic>
          <a:graphicData uri="http://schemas.openxmlformats.org/drawingml/2006/table">
            <a:tbl>
              <a:tblPr>
                <a:noFill/>
                <a:tableStyleId>{B79318FC-2241-4081-8B0D-53B08EFF9403}</a:tableStyleId>
              </a:tblPr>
              <a:tblGrid>
                <a:gridCol w="721150">
                  <a:extLst>
                    <a:ext uri="{9D8B030D-6E8A-4147-A177-3AD203B41FA5}">
                      <a16:colId xmlns:a16="http://schemas.microsoft.com/office/drawing/2014/main" val="20000"/>
                    </a:ext>
                  </a:extLst>
                </a:gridCol>
                <a:gridCol w="5787625">
                  <a:extLst>
                    <a:ext uri="{9D8B030D-6E8A-4147-A177-3AD203B41FA5}">
                      <a16:colId xmlns:a16="http://schemas.microsoft.com/office/drawing/2014/main" val="20001"/>
                    </a:ext>
                  </a:extLst>
                </a:gridCol>
                <a:gridCol w="1349975">
                  <a:extLst>
                    <a:ext uri="{9D8B030D-6E8A-4147-A177-3AD203B41FA5}">
                      <a16:colId xmlns:a16="http://schemas.microsoft.com/office/drawing/2014/main" val="20002"/>
                    </a:ext>
                  </a:extLst>
                </a:gridCol>
              </a:tblGrid>
              <a:tr h="252550">
                <a:tc>
                  <a:txBody>
                    <a:bodyPr/>
                    <a:lstStyle/>
                    <a:p>
                      <a:pPr marL="0" lvl="0" indent="0" algn="ctr" rtl="0">
                        <a:spcBef>
                          <a:spcPts val="0"/>
                        </a:spcBef>
                        <a:spcAft>
                          <a:spcPts val="0"/>
                        </a:spcAft>
                        <a:buNone/>
                      </a:pPr>
                      <a:r>
                        <a:rPr lang="en" sz="1100" b="1">
                          <a:latin typeface="Lato"/>
                          <a:ea typeface="Lato"/>
                          <a:cs typeface="Lato"/>
                          <a:sym typeface="Lato"/>
                        </a:rPr>
                        <a:t>Number</a:t>
                      </a:r>
                      <a:endParaRPr sz="1100" b="1">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7B7B7"/>
                    </a:solidFill>
                  </a:tcPr>
                </a:tc>
                <a:tc>
                  <a:txBody>
                    <a:bodyPr/>
                    <a:lstStyle/>
                    <a:p>
                      <a:pPr marL="0" lvl="0" indent="0" algn="ctr" rtl="0">
                        <a:spcBef>
                          <a:spcPts val="0"/>
                        </a:spcBef>
                        <a:spcAft>
                          <a:spcPts val="0"/>
                        </a:spcAft>
                        <a:buNone/>
                      </a:pPr>
                      <a:r>
                        <a:rPr lang="en" sz="1100" b="1">
                          <a:latin typeface="Lato"/>
                          <a:ea typeface="Lato"/>
                          <a:cs typeface="Lato"/>
                          <a:sym typeface="Lato"/>
                        </a:rPr>
                        <a:t>Functional (Driving) Requirement</a:t>
                      </a:r>
                      <a:endParaRPr sz="1100" b="1">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7B7B7"/>
                    </a:solidFill>
                  </a:tcPr>
                </a:tc>
                <a:tc>
                  <a:txBody>
                    <a:bodyPr/>
                    <a:lstStyle/>
                    <a:p>
                      <a:pPr marL="0" lvl="0" indent="0" algn="ctr" rtl="0">
                        <a:spcBef>
                          <a:spcPts val="0"/>
                        </a:spcBef>
                        <a:spcAft>
                          <a:spcPts val="0"/>
                        </a:spcAft>
                        <a:buNone/>
                      </a:pPr>
                      <a:r>
                        <a:rPr lang="en" sz="1100" b="1">
                          <a:latin typeface="Lato"/>
                          <a:ea typeface="Lato"/>
                          <a:cs typeface="Lato"/>
                          <a:sym typeface="Lato"/>
                        </a:rPr>
                        <a:t>Verified By:</a:t>
                      </a:r>
                      <a:endParaRPr sz="1100" b="1">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7B7B7"/>
                    </a:solidFill>
                  </a:tcPr>
                </a:tc>
                <a:extLst>
                  <a:ext uri="{0D108BD9-81ED-4DB2-BD59-A6C34878D82A}">
                    <a16:rowId xmlns:a16="http://schemas.microsoft.com/office/drawing/2014/main" val="10000"/>
                  </a:ext>
                </a:extLst>
              </a:tr>
              <a:tr h="0">
                <a:tc>
                  <a:txBody>
                    <a:bodyPr/>
                    <a:lstStyle/>
                    <a:p>
                      <a:pPr marL="0" lvl="0" indent="0" algn="ctr" rtl="0">
                        <a:spcBef>
                          <a:spcPts val="0"/>
                        </a:spcBef>
                        <a:spcAft>
                          <a:spcPts val="0"/>
                        </a:spcAft>
                        <a:buNone/>
                      </a:pPr>
                      <a:r>
                        <a:rPr lang="en" sz="900">
                          <a:latin typeface="Lato"/>
                          <a:ea typeface="Lato"/>
                          <a:cs typeface="Lato"/>
                          <a:sym typeface="Lato"/>
                        </a:rPr>
                        <a:t>F1</a:t>
                      </a:r>
                      <a:endParaRPr sz="900">
                        <a:latin typeface="Lato"/>
                        <a:ea typeface="Lato"/>
                        <a:cs typeface="Lato"/>
                        <a:sym typeface="Lato"/>
                      </a:endParaRPr>
                    </a:p>
                  </a:txBody>
                  <a:tcPr marL="91425" marR="91425" marT="91425" marB="91425" anchor="ctr">
                    <a:lnT w="9525" cap="flat" cmpd="sng">
                      <a:solidFill>
                        <a:srgbClr val="9E9E9E"/>
                      </a:solidFill>
                      <a:prstDash val="solid"/>
                      <a:round/>
                      <a:headEnd type="none" w="sm" len="sm"/>
                      <a:tailEnd type="none" w="sm" len="sm"/>
                    </a:lnT>
                    <a:solidFill>
                      <a:schemeClr val="lt1"/>
                    </a:solidFill>
                  </a:tcPr>
                </a:tc>
                <a:tc>
                  <a:txBody>
                    <a:bodyPr/>
                    <a:lstStyle/>
                    <a:p>
                      <a:pPr marL="0" lvl="0" indent="0" algn="ctr" rtl="0">
                        <a:spcBef>
                          <a:spcPts val="0"/>
                        </a:spcBef>
                        <a:spcAft>
                          <a:spcPts val="0"/>
                        </a:spcAft>
                        <a:buNone/>
                      </a:pPr>
                      <a:r>
                        <a:rPr lang="en" sz="900">
                          <a:latin typeface="Lato"/>
                          <a:ea typeface="Lato"/>
                          <a:cs typeface="Lato"/>
                          <a:sym typeface="Lato"/>
                        </a:rPr>
                        <a:t>The device shall provide a force on the user not to exceed 1.3 kN</a:t>
                      </a:r>
                      <a:endParaRPr sz="900">
                        <a:latin typeface="Lato"/>
                        <a:ea typeface="Lato"/>
                        <a:cs typeface="Lato"/>
                        <a:sym typeface="Lato"/>
                      </a:endParaRPr>
                    </a:p>
                  </a:txBody>
                  <a:tcPr marL="91425" marR="91425" marT="91425" marB="91425" anchor="ctr">
                    <a:lnT w="9525" cap="flat" cmpd="sng">
                      <a:solidFill>
                        <a:srgbClr val="9E9E9E"/>
                      </a:solidFill>
                      <a:prstDash val="solid"/>
                      <a:round/>
                      <a:headEnd type="none" w="sm" len="sm"/>
                      <a:tailEnd type="none" w="sm" len="sm"/>
                    </a:lnT>
                    <a:solidFill>
                      <a:schemeClr val="lt1"/>
                    </a:solidFill>
                  </a:tcPr>
                </a:tc>
                <a:tc>
                  <a:txBody>
                    <a:bodyPr/>
                    <a:lstStyle/>
                    <a:p>
                      <a:pPr marL="0" lvl="0" indent="0" algn="ctr" rtl="0">
                        <a:spcBef>
                          <a:spcPts val="0"/>
                        </a:spcBef>
                        <a:spcAft>
                          <a:spcPts val="0"/>
                        </a:spcAft>
                        <a:buNone/>
                      </a:pPr>
                      <a:r>
                        <a:rPr lang="en" sz="900">
                          <a:latin typeface="Lato"/>
                          <a:ea typeface="Lato"/>
                          <a:cs typeface="Lato"/>
                          <a:sym typeface="Lato"/>
                        </a:rPr>
                        <a:t>Force Measurement</a:t>
                      </a:r>
                      <a:endParaRPr sz="900">
                        <a:latin typeface="Lato"/>
                        <a:ea typeface="Lato"/>
                        <a:cs typeface="Lato"/>
                        <a:sym typeface="Lato"/>
                      </a:endParaRPr>
                    </a:p>
                  </a:txBody>
                  <a:tcPr marL="91425" marR="91425" marT="91425" marB="91425" anchor="ctr">
                    <a:lnT w="9525" cap="flat" cmpd="sng">
                      <a:solidFill>
                        <a:srgbClr val="9E9E9E"/>
                      </a:solidFill>
                      <a:prstDash val="solid"/>
                      <a:round/>
                      <a:headEnd type="none" w="sm" len="sm"/>
                      <a:tailEnd type="none" w="sm" len="sm"/>
                    </a:lnT>
                    <a:solidFill>
                      <a:schemeClr val="lt1"/>
                    </a:solidFill>
                  </a:tcPr>
                </a:tc>
                <a:extLst>
                  <a:ext uri="{0D108BD9-81ED-4DB2-BD59-A6C34878D82A}">
                    <a16:rowId xmlns:a16="http://schemas.microsoft.com/office/drawing/2014/main" val="10001"/>
                  </a:ext>
                </a:extLst>
              </a:tr>
              <a:tr h="358300">
                <a:tc>
                  <a:txBody>
                    <a:bodyPr/>
                    <a:lstStyle/>
                    <a:p>
                      <a:pPr marL="0" lvl="0" indent="0" algn="ctr" rtl="0">
                        <a:spcBef>
                          <a:spcPts val="0"/>
                        </a:spcBef>
                        <a:spcAft>
                          <a:spcPts val="0"/>
                        </a:spcAft>
                        <a:buNone/>
                      </a:pPr>
                      <a:r>
                        <a:rPr lang="en" sz="900">
                          <a:latin typeface="Lato"/>
                          <a:ea typeface="Lato"/>
                          <a:cs typeface="Lato"/>
                          <a:sym typeface="Lato"/>
                        </a:rPr>
                        <a:t>F2</a:t>
                      </a:r>
                      <a:endParaRPr sz="900">
                        <a:latin typeface="Lato"/>
                        <a:ea typeface="Lato"/>
                        <a:cs typeface="Lato"/>
                        <a:sym typeface="Lato"/>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n" sz="900">
                          <a:latin typeface="Lato"/>
                          <a:ea typeface="Lato"/>
                          <a:cs typeface="Lato"/>
                          <a:sym typeface="Lato"/>
                        </a:rPr>
                        <a:t>The device shall generate a gravity vector that does not deviate greater than an angle of 2 degrees from the true perpendicular to the support surface</a:t>
                      </a:r>
                      <a:endParaRPr sz="900">
                        <a:latin typeface="Lato"/>
                        <a:ea typeface="Lato"/>
                        <a:cs typeface="Lato"/>
                        <a:sym typeface="Lato"/>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n" sz="900">
                          <a:latin typeface="Lato"/>
                          <a:ea typeface="Lato"/>
                          <a:cs typeface="Lato"/>
                          <a:sym typeface="Lato"/>
                        </a:rPr>
                        <a:t>Angle Measurement</a:t>
                      </a:r>
                      <a:endParaRPr sz="900">
                        <a:latin typeface="Lato"/>
                        <a:ea typeface="Lato"/>
                        <a:cs typeface="Lato"/>
                        <a:sym typeface="Lato"/>
                      </a:endParaRPr>
                    </a:p>
                  </a:txBody>
                  <a:tcPr marL="91425" marR="91425" marT="91425" marB="91425" anchor="ctr">
                    <a:solidFill>
                      <a:schemeClr val="lt1"/>
                    </a:solidFill>
                  </a:tcPr>
                </a:tc>
                <a:extLst>
                  <a:ext uri="{0D108BD9-81ED-4DB2-BD59-A6C34878D82A}">
                    <a16:rowId xmlns:a16="http://schemas.microsoft.com/office/drawing/2014/main" val="10002"/>
                  </a:ext>
                </a:extLst>
              </a:tr>
              <a:tr h="0">
                <a:tc>
                  <a:txBody>
                    <a:bodyPr/>
                    <a:lstStyle/>
                    <a:p>
                      <a:pPr marL="0" lvl="0" indent="0" algn="ctr" rtl="0">
                        <a:spcBef>
                          <a:spcPts val="0"/>
                        </a:spcBef>
                        <a:spcAft>
                          <a:spcPts val="0"/>
                        </a:spcAft>
                        <a:buNone/>
                      </a:pPr>
                      <a:r>
                        <a:rPr lang="en" sz="900">
                          <a:latin typeface="Lato"/>
                          <a:ea typeface="Lato"/>
                          <a:cs typeface="Lato"/>
                          <a:sym typeface="Lato"/>
                        </a:rPr>
                        <a:t>F3</a:t>
                      </a:r>
                      <a:endParaRPr sz="900">
                        <a:latin typeface="Lato"/>
                        <a:ea typeface="Lato"/>
                        <a:cs typeface="Lato"/>
                        <a:sym typeface="Lato"/>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n" sz="900">
                          <a:latin typeface="Lato"/>
                          <a:ea typeface="Lato"/>
                          <a:cs typeface="Lato"/>
                          <a:sym typeface="Lato"/>
                        </a:rPr>
                        <a:t>The device shall allow for user postural sway by limiting the coefficient of friction present opposite to the direction of sway to 0.3</a:t>
                      </a:r>
                      <a:endParaRPr sz="900">
                        <a:latin typeface="Lato"/>
                        <a:ea typeface="Lato"/>
                        <a:cs typeface="Lato"/>
                        <a:sym typeface="Lato"/>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n" sz="900">
                          <a:latin typeface="Lato"/>
                          <a:ea typeface="Lato"/>
                          <a:cs typeface="Lato"/>
                          <a:sym typeface="Lato"/>
                        </a:rPr>
                        <a:t>Friction Measurement</a:t>
                      </a:r>
                      <a:endParaRPr sz="900">
                        <a:latin typeface="Lato"/>
                        <a:ea typeface="Lato"/>
                        <a:cs typeface="Lato"/>
                        <a:sym typeface="Lato"/>
                      </a:endParaRPr>
                    </a:p>
                  </a:txBody>
                  <a:tcPr marL="91425" marR="91425" marT="91425" marB="91425" anchor="ctr">
                    <a:solidFill>
                      <a:schemeClr val="lt1"/>
                    </a:solidFill>
                  </a:tcPr>
                </a:tc>
                <a:extLst>
                  <a:ext uri="{0D108BD9-81ED-4DB2-BD59-A6C34878D82A}">
                    <a16:rowId xmlns:a16="http://schemas.microsoft.com/office/drawing/2014/main" val="10003"/>
                  </a:ext>
                </a:extLst>
              </a:tr>
              <a:tr h="0">
                <a:tc>
                  <a:txBody>
                    <a:bodyPr/>
                    <a:lstStyle/>
                    <a:p>
                      <a:pPr marL="0" lvl="0" indent="0" algn="ctr" rtl="0">
                        <a:spcBef>
                          <a:spcPts val="0"/>
                        </a:spcBef>
                        <a:spcAft>
                          <a:spcPts val="0"/>
                        </a:spcAft>
                        <a:buNone/>
                      </a:pPr>
                      <a:r>
                        <a:rPr lang="en" sz="900">
                          <a:latin typeface="Lato"/>
                          <a:ea typeface="Lato"/>
                          <a:cs typeface="Lato"/>
                          <a:sym typeface="Lato"/>
                        </a:rPr>
                        <a:t>F4</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The device shall be able to load the user as they move within a 2 </a:t>
                      </a:r>
                      <a:r>
                        <a:rPr lang="en" sz="900" i="1">
                          <a:latin typeface="Lato"/>
                          <a:ea typeface="Lato"/>
                          <a:cs typeface="Lato"/>
                          <a:sym typeface="Lato"/>
                        </a:rPr>
                        <a:t>m</a:t>
                      </a:r>
                      <a:r>
                        <a:rPr lang="en" sz="900" baseline="30000">
                          <a:latin typeface="Lato"/>
                          <a:ea typeface="Lato"/>
                          <a:cs typeface="Lato"/>
                          <a:sym typeface="Lato"/>
                        </a:rPr>
                        <a:t>2</a:t>
                      </a:r>
                      <a:r>
                        <a:rPr lang="en" sz="900">
                          <a:latin typeface="Lato"/>
                          <a:ea typeface="Lato"/>
                          <a:cs typeface="Lato"/>
                          <a:sym typeface="Lato"/>
                        </a:rPr>
                        <a:t> area</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Design Dimensions</a:t>
                      </a:r>
                      <a:endParaRPr sz="900">
                        <a:latin typeface="Lato"/>
                        <a:ea typeface="Lato"/>
                        <a:cs typeface="Lato"/>
                        <a:sym typeface="Lato"/>
                      </a:endParaRPr>
                    </a:p>
                  </a:txBody>
                  <a:tcPr marL="91425" marR="91425" marT="91425" marB="91425" anchor="ctr"/>
                </a:tc>
                <a:extLst>
                  <a:ext uri="{0D108BD9-81ED-4DB2-BD59-A6C34878D82A}">
                    <a16:rowId xmlns:a16="http://schemas.microsoft.com/office/drawing/2014/main" val="10004"/>
                  </a:ext>
                </a:extLst>
              </a:tr>
              <a:tr h="0">
                <a:tc>
                  <a:txBody>
                    <a:bodyPr/>
                    <a:lstStyle/>
                    <a:p>
                      <a:pPr marL="0" lvl="0" indent="0" algn="ctr" rtl="0">
                        <a:spcBef>
                          <a:spcPts val="0"/>
                        </a:spcBef>
                        <a:spcAft>
                          <a:spcPts val="0"/>
                        </a:spcAft>
                        <a:buNone/>
                      </a:pPr>
                      <a:r>
                        <a:rPr lang="en" sz="900">
                          <a:latin typeface="Lato"/>
                          <a:ea typeface="Lato"/>
                          <a:cs typeface="Lato"/>
                          <a:sym typeface="Lato"/>
                        </a:rPr>
                        <a:t>F5</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The artificial force should act between the hips and shoulders of the user</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Biological Analysis</a:t>
                      </a:r>
                      <a:endParaRPr sz="900">
                        <a:latin typeface="Lato"/>
                        <a:ea typeface="Lato"/>
                        <a:cs typeface="Lato"/>
                        <a:sym typeface="Lato"/>
                      </a:endParaRPr>
                    </a:p>
                  </a:txBody>
                  <a:tcPr marL="91425" marR="91425" marT="91425" marB="91425" anchor="ctr"/>
                </a:tc>
                <a:extLst>
                  <a:ext uri="{0D108BD9-81ED-4DB2-BD59-A6C34878D82A}">
                    <a16:rowId xmlns:a16="http://schemas.microsoft.com/office/drawing/2014/main" val="10005"/>
                  </a:ext>
                </a:extLst>
              </a:tr>
              <a:tr h="0">
                <a:tc>
                  <a:txBody>
                    <a:bodyPr/>
                    <a:lstStyle/>
                    <a:p>
                      <a:pPr marL="0" lvl="0" indent="0" algn="ctr" rtl="0">
                        <a:spcBef>
                          <a:spcPts val="0"/>
                        </a:spcBef>
                        <a:spcAft>
                          <a:spcPts val="0"/>
                        </a:spcAft>
                        <a:buNone/>
                      </a:pPr>
                      <a:r>
                        <a:rPr lang="en" sz="900">
                          <a:latin typeface="Lato"/>
                          <a:ea typeface="Lato"/>
                          <a:cs typeface="Lato"/>
                          <a:sym typeface="Lato"/>
                        </a:rPr>
                        <a:t>F6</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The device shall prevent the user from falling if the user enters an unrecoverable state</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Simulated Fall</a:t>
                      </a:r>
                      <a:endParaRPr sz="900">
                        <a:latin typeface="Lato"/>
                        <a:ea typeface="Lato"/>
                        <a:cs typeface="Lato"/>
                        <a:sym typeface="Lato"/>
                      </a:endParaRPr>
                    </a:p>
                  </a:txBody>
                  <a:tcPr marL="91425" marR="91425" marT="91425" marB="91425" anchor="ctr"/>
                </a:tc>
                <a:extLst>
                  <a:ext uri="{0D108BD9-81ED-4DB2-BD59-A6C34878D82A}">
                    <a16:rowId xmlns:a16="http://schemas.microsoft.com/office/drawing/2014/main" val="10006"/>
                  </a:ext>
                </a:extLst>
              </a:tr>
              <a:tr h="229850">
                <a:tc>
                  <a:txBody>
                    <a:bodyPr/>
                    <a:lstStyle/>
                    <a:p>
                      <a:pPr marL="0" lvl="0" indent="0" algn="ctr" rtl="0">
                        <a:spcBef>
                          <a:spcPts val="0"/>
                        </a:spcBef>
                        <a:spcAft>
                          <a:spcPts val="0"/>
                        </a:spcAft>
                        <a:buNone/>
                      </a:pPr>
                      <a:r>
                        <a:rPr lang="en" sz="900">
                          <a:latin typeface="Lato"/>
                          <a:ea typeface="Lato"/>
                          <a:cs typeface="Lato"/>
                          <a:sym typeface="Lato"/>
                        </a:rPr>
                        <a:t>F7</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The device shall be compatible with a person with a height of 1.5-2 m, a weight not to exceed 113.4 kg, and a hip breadth of 31-46 cm [7]</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Design Dimensions</a:t>
                      </a:r>
                      <a:endParaRPr sz="900">
                        <a:latin typeface="Lato"/>
                        <a:ea typeface="Lato"/>
                        <a:cs typeface="Lato"/>
                        <a:sym typeface="Lato"/>
                      </a:endParaRPr>
                    </a:p>
                  </a:txBody>
                  <a:tcPr marL="91425" marR="91425" marT="91425" marB="91425" anchor="ctr"/>
                </a:tc>
                <a:extLst>
                  <a:ext uri="{0D108BD9-81ED-4DB2-BD59-A6C34878D82A}">
                    <a16:rowId xmlns:a16="http://schemas.microsoft.com/office/drawing/2014/main" val="10007"/>
                  </a:ext>
                </a:extLst>
              </a:tr>
              <a:tr h="0">
                <a:tc>
                  <a:txBody>
                    <a:bodyPr/>
                    <a:lstStyle/>
                    <a:p>
                      <a:pPr marL="0" lvl="0" indent="0" algn="ctr" rtl="0">
                        <a:spcBef>
                          <a:spcPts val="0"/>
                        </a:spcBef>
                        <a:spcAft>
                          <a:spcPts val="0"/>
                        </a:spcAft>
                        <a:buNone/>
                      </a:pPr>
                      <a:r>
                        <a:rPr lang="en" sz="900">
                          <a:latin typeface="Lato"/>
                          <a:ea typeface="Lato"/>
                          <a:cs typeface="Lato"/>
                          <a:sym typeface="Lato"/>
                        </a:rPr>
                        <a:t>F8</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The device shall accommodate Earth-based testing such that Earth gravity will not be a confounding variable</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Testing Equipment</a:t>
                      </a:r>
                      <a:endParaRPr sz="900">
                        <a:latin typeface="Lato"/>
                        <a:ea typeface="Lato"/>
                        <a:cs typeface="Lato"/>
                        <a:sym typeface="Lato"/>
                      </a:endParaRPr>
                    </a:p>
                  </a:txBody>
                  <a:tcPr marL="91425" marR="91425" marT="91425" marB="91425" anchor="ctr"/>
                </a:tc>
                <a:extLst>
                  <a:ext uri="{0D108BD9-81ED-4DB2-BD59-A6C34878D82A}">
                    <a16:rowId xmlns:a16="http://schemas.microsoft.com/office/drawing/2014/main" val="10008"/>
                  </a:ext>
                </a:extLst>
              </a:tr>
            </a:tbl>
          </a:graphicData>
        </a:graphic>
      </p:graphicFrame>
      <p:sp>
        <p:nvSpPr>
          <p:cNvPr id="157" name="Google Shape;157;p1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8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 Environment </a:t>
            </a:r>
            <a:endParaRPr/>
          </a:p>
        </p:txBody>
      </p:sp>
      <p:sp>
        <p:nvSpPr>
          <p:cNvPr id="1167" name="Google Shape;1167;p8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70</a:t>
            </a:fld>
            <a:endParaRPr/>
          </a:p>
        </p:txBody>
      </p:sp>
      <p:graphicFrame>
        <p:nvGraphicFramePr>
          <p:cNvPr id="1168" name="Google Shape;1168;p82"/>
          <p:cNvGraphicFramePr/>
          <p:nvPr/>
        </p:nvGraphicFramePr>
        <p:xfrm>
          <a:off x="434050" y="1640763"/>
          <a:ext cx="4606175" cy="2636360"/>
        </p:xfrm>
        <a:graphic>
          <a:graphicData uri="http://schemas.openxmlformats.org/drawingml/2006/table">
            <a:tbl>
              <a:tblPr>
                <a:noFill/>
                <a:tableStyleId>{B79318FC-2241-4081-8B0D-53B08EFF9403}</a:tableStyleId>
              </a:tblPr>
              <a:tblGrid>
                <a:gridCol w="1385975">
                  <a:extLst>
                    <a:ext uri="{9D8B030D-6E8A-4147-A177-3AD203B41FA5}">
                      <a16:colId xmlns:a16="http://schemas.microsoft.com/office/drawing/2014/main" val="20000"/>
                    </a:ext>
                  </a:extLst>
                </a:gridCol>
                <a:gridCol w="3220200">
                  <a:extLst>
                    <a:ext uri="{9D8B030D-6E8A-4147-A177-3AD203B41FA5}">
                      <a16:colId xmlns:a16="http://schemas.microsoft.com/office/drawing/2014/main" val="20001"/>
                    </a:ext>
                  </a:extLst>
                </a:gridCol>
              </a:tblGrid>
              <a:tr h="380975">
                <a:tc>
                  <a:txBody>
                    <a:bodyPr/>
                    <a:lstStyle/>
                    <a:p>
                      <a:pPr marL="0" lvl="0" indent="0" algn="ctr" rtl="0">
                        <a:spcBef>
                          <a:spcPts val="0"/>
                        </a:spcBef>
                        <a:spcAft>
                          <a:spcPts val="0"/>
                        </a:spcAft>
                        <a:buNone/>
                      </a:pPr>
                      <a:r>
                        <a:rPr lang="en" sz="1300" b="1">
                          <a:latin typeface="Lato"/>
                          <a:ea typeface="Lato"/>
                          <a:cs typeface="Lato"/>
                          <a:sym typeface="Lato"/>
                        </a:rPr>
                        <a:t>Component</a:t>
                      </a:r>
                      <a:endParaRPr sz="1300" b="1">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solidFill>
                      <a:srgbClr val="BFB4B4">
                        <a:alpha val="36610"/>
                      </a:srgbClr>
                    </a:solidFill>
                  </a:tcPr>
                </a:tc>
                <a:tc>
                  <a:txBody>
                    <a:bodyPr/>
                    <a:lstStyle/>
                    <a:p>
                      <a:pPr marL="0" lvl="0" indent="0" algn="ctr" rtl="0">
                        <a:spcBef>
                          <a:spcPts val="0"/>
                        </a:spcBef>
                        <a:spcAft>
                          <a:spcPts val="0"/>
                        </a:spcAft>
                        <a:buNone/>
                      </a:pPr>
                      <a:r>
                        <a:rPr lang="en" sz="1300" b="1">
                          <a:latin typeface="Lato"/>
                          <a:ea typeface="Lato"/>
                          <a:cs typeface="Lato"/>
                          <a:sym typeface="Lato"/>
                        </a:rPr>
                        <a:t>Purpose</a:t>
                      </a:r>
                      <a:endParaRPr sz="1300" b="1">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solidFill>
                      <a:srgbClr val="BFB4B4">
                        <a:alpha val="36610"/>
                      </a:srgbClr>
                    </a:solidFill>
                  </a:tcPr>
                </a:tc>
                <a:extLst>
                  <a:ext uri="{0D108BD9-81ED-4DB2-BD59-A6C34878D82A}">
                    <a16:rowId xmlns:a16="http://schemas.microsoft.com/office/drawing/2014/main" val="10000"/>
                  </a:ext>
                </a:extLst>
              </a:tr>
              <a:tr h="350500">
                <a:tc>
                  <a:txBody>
                    <a:bodyPr/>
                    <a:lstStyle/>
                    <a:p>
                      <a:pPr marL="0" lvl="0" indent="0" algn="ctr" rtl="0">
                        <a:spcBef>
                          <a:spcPts val="0"/>
                        </a:spcBef>
                        <a:spcAft>
                          <a:spcPts val="0"/>
                        </a:spcAft>
                        <a:buNone/>
                      </a:pPr>
                      <a:r>
                        <a:rPr lang="en" sz="1100">
                          <a:latin typeface="Lato"/>
                          <a:ea typeface="Lato"/>
                          <a:cs typeface="Lato"/>
                          <a:sym typeface="Lato"/>
                        </a:rPr>
                        <a:t>Plywood Sheet</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To provide rigidity to the Diving Board</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extLst>
                  <a:ext uri="{0D108BD9-81ED-4DB2-BD59-A6C34878D82A}">
                    <a16:rowId xmlns:a16="http://schemas.microsoft.com/office/drawing/2014/main" val="10001"/>
                  </a:ext>
                </a:extLst>
              </a:tr>
              <a:tr h="518125">
                <a:tc>
                  <a:txBody>
                    <a:bodyPr/>
                    <a:lstStyle/>
                    <a:p>
                      <a:pPr marL="0" lvl="0" indent="0" algn="ctr" rtl="0">
                        <a:spcBef>
                          <a:spcPts val="0"/>
                        </a:spcBef>
                        <a:spcAft>
                          <a:spcPts val="0"/>
                        </a:spcAft>
                        <a:buNone/>
                      </a:pPr>
                      <a:r>
                        <a:rPr lang="en" sz="1100">
                          <a:latin typeface="Lato"/>
                          <a:ea typeface="Lato"/>
                          <a:cs typeface="Lato"/>
                          <a:sym typeface="Lato"/>
                        </a:rPr>
                        <a:t>Aluminum Tubing</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To create the structural skeleton</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extLst>
                  <a:ext uri="{0D108BD9-81ED-4DB2-BD59-A6C34878D82A}">
                    <a16:rowId xmlns:a16="http://schemas.microsoft.com/office/drawing/2014/main" val="10002"/>
                  </a:ext>
                </a:extLst>
              </a:tr>
              <a:tr h="518125">
                <a:tc>
                  <a:txBody>
                    <a:bodyPr/>
                    <a:lstStyle/>
                    <a:p>
                      <a:pPr marL="0" lvl="0" indent="0" algn="ctr" rtl="0">
                        <a:spcBef>
                          <a:spcPts val="0"/>
                        </a:spcBef>
                        <a:spcAft>
                          <a:spcPts val="0"/>
                        </a:spcAft>
                        <a:buNone/>
                      </a:pPr>
                      <a:r>
                        <a:rPr lang="en" sz="1100">
                          <a:latin typeface="Lato"/>
                          <a:ea typeface="Lato"/>
                          <a:cs typeface="Lato"/>
                          <a:sym typeface="Lato"/>
                        </a:rPr>
                        <a:t>Aluminum Sheet</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To reduce friction on Ball Bearings and provide additional support</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extLst>
                  <a:ext uri="{0D108BD9-81ED-4DB2-BD59-A6C34878D82A}">
                    <a16:rowId xmlns:a16="http://schemas.microsoft.com/office/drawing/2014/main" val="10003"/>
                  </a:ext>
                </a:extLst>
              </a:tr>
              <a:tr h="350500">
                <a:tc>
                  <a:txBody>
                    <a:bodyPr/>
                    <a:lstStyle/>
                    <a:p>
                      <a:pPr marL="0" lvl="0" indent="0" algn="ctr" rtl="0">
                        <a:spcBef>
                          <a:spcPts val="0"/>
                        </a:spcBef>
                        <a:spcAft>
                          <a:spcPts val="0"/>
                        </a:spcAft>
                        <a:buNone/>
                      </a:pPr>
                      <a:r>
                        <a:rPr lang="en" sz="1100">
                          <a:latin typeface="Lato"/>
                          <a:ea typeface="Lato"/>
                          <a:cs typeface="Lato"/>
                          <a:sym typeface="Lato"/>
                        </a:rPr>
                        <a:t>Thrust Bearing</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To allow rotation at ankle joint</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extLst>
                  <a:ext uri="{0D108BD9-81ED-4DB2-BD59-A6C34878D82A}">
                    <a16:rowId xmlns:a16="http://schemas.microsoft.com/office/drawing/2014/main" val="10004"/>
                  </a:ext>
                </a:extLst>
              </a:tr>
              <a:tr h="518125">
                <a:tc>
                  <a:txBody>
                    <a:bodyPr/>
                    <a:lstStyle/>
                    <a:p>
                      <a:pPr marL="0" lvl="0" indent="0" algn="ctr" rtl="0">
                        <a:spcBef>
                          <a:spcPts val="0"/>
                        </a:spcBef>
                        <a:spcAft>
                          <a:spcPts val="0"/>
                        </a:spcAft>
                        <a:buNone/>
                      </a:pPr>
                      <a:r>
                        <a:rPr lang="en" sz="1100">
                          <a:latin typeface="Lato"/>
                          <a:ea typeface="Lato"/>
                          <a:cs typeface="Lato"/>
                          <a:sym typeface="Lato"/>
                        </a:rPr>
                        <a:t>Ball Bearings</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To support the “Diving Board” and allow for frictionless translation</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1169" name="Google Shape;1169;p8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541068" y="1343909"/>
            <a:ext cx="3543946" cy="3401023"/>
          </a:xfrm>
          <a:prstGeom prst="rect">
            <a:avLst/>
          </a:prstGeom>
          <a:noFill/>
          <a:ln>
            <a:noFill/>
          </a:ln>
        </p:spPr>
      </p:pic>
      <p:sp>
        <p:nvSpPr>
          <p:cNvPr id="1170" name="Google Shape;1170;p82"/>
          <p:cNvSpPr/>
          <p:nvPr/>
        </p:nvSpPr>
        <p:spPr>
          <a:xfrm>
            <a:off x="7280672" y="4313047"/>
            <a:ext cx="312224" cy="2636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71" name="Google Shape;1171;p82"/>
          <p:cNvCxnSpPr>
            <a:stCxn id="1170" idx="1"/>
          </p:cNvCxnSpPr>
          <p:nvPr/>
        </p:nvCxnSpPr>
        <p:spPr>
          <a:xfrm rot="10800000">
            <a:off x="5731297" y="1783350"/>
            <a:ext cx="1595100" cy="2568300"/>
          </a:xfrm>
          <a:prstGeom prst="straightConnector1">
            <a:avLst/>
          </a:prstGeom>
          <a:noFill/>
          <a:ln w="19050" cap="flat" cmpd="sng">
            <a:solidFill>
              <a:schemeClr val="dk2"/>
            </a:solidFill>
            <a:prstDash val="dash"/>
            <a:round/>
            <a:headEnd type="none" w="med" len="med"/>
            <a:tailEnd type="none" w="med" len="med"/>
          </a:ln>
        </p:spPr>
      </p:cxnSp>
      <p:cxnSp>
        <p:nvCxnSpPr>
          <p:cNvPr id="1172" name="Google Shape;1172;p82"/>
          <p:cNvCxnSpPr>
            <a:stCxn id="1170" idx="7"/>
          </p:cNvCxnSpPr>
          <p:nvPr/>
        </p:nvCxnSpPr>
        <p:spPr>
          <a:xfrm rot="10800000" flipH="1">
            <a:off x="7547172" y="1805550"/>
            <a:ext cx="1386600" cy="2546100"/>
          </a:xfrm>
          <a:prstGeom prst="straightConnector1">
            <a:avLst/>
          </a:prstGeom>
          <a:noFill/>
          <a:ln w="19050" cap="flat" cmpd="sng">
            <a:solidFill>
              <a:schemeClr val="dk2"/>
            </a:solidFill>
            <a:prstDash val="dash"/>
            <a:round/>
            <a:headEnd type="none" w="med" len="med"/>
            <a:tailEnd type="none" w="med" len="med"/>
          </a:ln>
        </p:spPr>
      </p:cxnSp>
      <p:pic>
        <p:nvPicPr>
          <p:cNvPr id="1173" name="Google Shape;1173;p8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5400000">
            <a:off x="7166526" y="4160735"/>
            <a:ext cx="540517" cy="568224"/>
          </a:xfrm>
          <a:prstGeom prst="rect">
            <a:avLst/>
          </a:prstGeom>
          <a:noFill/>
          <a:ln>
            <a:noFill/>
          </a:ln>
        </p:spPr>
      </p:pic>
      <p:sp>
        <p:nvSpPr>
          <p:cNvPr id="1174" name="Google Shape;1174;p82"/>
          <p:cNvSpPr/>
          <p:nvPr/>
        </p:nvSpPr>
        <p:spPr>
          <a:xfrm rot="5400000">
            <a:off x="6947184" y="9845"/>
            <a:ext cx="731708" cy="3057959"/>
          </a:xfrm>
          <a:prstGeom prst="curvedRightArrow">
            <a:avLst>
              <a:gd name="adj1" fmla="val 25000"/>
              <a:gd name="adj2" fmla="val 50000"/>
              <a:gd name="adj3" fmla="val 25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75" name="Google Shape;1175;p82"/>
          <p:cNvCxnSpPr/>
          <p:nvPr/>
        </p:nvCxnSpPr>
        <p:spPr>
          <a:xfrm>
            <a:off x="5040225" y="3580000"/>
            <a:ext cx="2298900" cy="847500"/>
          </a:xfrm>
          <a:prstGeom prst="straightConnector1">
            <a:avLst/>
          </a:prstGeom>
          <a:noFill/>
          <a:ln w="19050" cap="flat" cmpd="sng">
            <a:solidFill>
              <a:srgbClr val="FF0000"/>
            </a:solidFill>
            <a:prstDash val="solid"/>
            <a:round/>
            <a:headEnd type="none" w="med" len="med"/>
            <a:tailEnd type="triangle" w="med" len="med"/>
          </a:ln>
        </p:spPr>
      </p:cxnSp>
      <p:cxnSp>
        <p:nvCxnSpPr>
          <p:cNvPr id="1176" name="Google Shape;1176;p82"/>
          <p:cNvCxnSpPr/>
          <p:nvPr/>
        </p:nvCxnSpPr>
        <p:spPr>
          <a:xfrm rot="10800000" flipH="1">
            <a:off x="5040225" y="1846350"/>
            <a:ext cx="1759500" cy="340200"/>
          </a:xfrm>
          <a:prstGeom prst="straightConnector1">
            <a:avLst/>
          </a:prstGeom>
          <a:noFill/>
          <a:ln w="19050" cap="flat" cmpd="sng">
            <a:solidFill>
              <a:srgbClr val="FF0000"/>
            </a:solidFill>
            <a:prstDash val="solid"/>
            <a:round/>
            <a:headEnd type="none" w="med" len="med"/>
            <a:tailEnd type="triangle" w="med" len="med"/>
          </a:ln>
        </p:spPr>
      </p:cxnSp>
      <p:cxnSp>
        <p:nvCxnSpPr>
          <p:cNvPr id="1177" name="Google Shape;1177;p82"/>
          <p:cNvCxnSpPr/>
          <p:nvPr/>
        </p:nvCxnSpPr>
        <p:spPr>
          <a:xfrm rot="10800000" flipH="1">
            <a:off x="5040225" y="2809375"/>
            <a:ext cx="1162200" cy="346800"/>
          </a:xfrm>
          <a:prstGeom prst="straightConnector1">
            <a:avLst/>
          </a:prstGeom>
          <a:noFill/>
          <a:ln w="19050" cap="flat" cmpd="sng">
            <a:solidFill>
              <a:srgbClr val="FF0000"/>
            </a:solidFill>
            <a:prstDash val="solid"/>
            <a:round/>
            <a:headEnd type="none" w="med" len="med"/>
            <a:tailEnd type="triangle" w="med" len="med"/>
          </a:ln>
        </p:spPr>
      </p:cxnSp>
      <p:sp>
        <p:nvSpPr>
          <p:cNvPr id="1178" name="Google Shape;1178;p82"/>
          <p:cNvSpPr txBox="1"/>
          <p:nvPr/>
        </p:nvSpPr>
        <p:spPr>
          <a:xfrm>
            <a:off x="7038688" y="818975"/>
            <a:ext cx="5487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±20°</a:t>
            </a:r>
            <a:endParaRPr sz="1100">
              <a:latin typeface="Lato"/>
              <a:ea typeface="Lato"/>
              <a:cs typeface="Lato"/>
              <a:sym typeface="Lato"/>
            </a:endParaRPr>
          </a:p>
        </p:txBody>
      </p:sp>
      <p:sp>
        <p:nvSpPr>
          <p:cNvPr id="1179" name="Google Shape;1179;p82"/>
          <p:cNvSpPr/>
          <p:nvPr/>
        </p:nvSpPr>
        <p:spPr>
          <a:xfrm>
            <a:off x="7239238" y="1846350"/>
            <a:ext cx="147600" cy="141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82"/>
          <p:cNvSpPr/>
          <p:nvPr/>
        </p:nvSpPr>
        <p:spPr>
          <a:xfrm>
            <a:off x="7239238" y="2305838"/>
            <a:ext cx="147600" cy="141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82"/>
          <p:cNvSpPr/>
          <p:nvPr/>
        </p:nvSpPr>
        <p:spPr>
          <a:xfrm>
            <a:off x="7239250" y="2749075"/>
            <a:ext cx="147600" cy="141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82" name="Google Shape;1182;p82"/>
          <p:cNvCxnSpPr>
            <a:endCxn id="1179" idx="3"/>
          </p:cNvCxnSpPr>
          <p:nvPr/>
        </p:nvCxnSpPr>
        <p:spPr>
          <a:xfrm rot="10800000" flipH="1">
            <a:off x="5040253" y="1966957"/>
            <a:ext cx="2220600" cy="2024100"/>
          </a:xfrm>
          <a:prstGeom prst="straightConnector1">
            <a:avLst/>
          </a:prstGeom>
          <a:noFill/>
          <a:ln w="19050" cap="flat" cmpd="sng">
            <a:solidFill>
              <a:srgbClr val="FF0000"/>
            </a:solidFill>
            <a:prstDash val="solid"/>
            <a:round/>
            <a:headEnd type="none" w="med" len="med"/>
            <a:tailEnd type="triangle" w="med" len="med"/>
          </a:ln>
        </p:spPr>
      </p:cxnSp>
      <p:cxnSp>
        <p:nvCxnSpPr>
          <p:cNvPr id="1183" name="Google Shape;1183;p82"/>
          <p:cNvCxnSpPr>
            <a:endCxn id="1180" idx="3"/>
          </p:cNvCxnSpPr>
          <p:nvPr/>
        </p:nvCxnSpPr>
        <p:spPr>
          <a:xfrm rot="10800000" flipH="1">
            <a:off x="5040253" y="2426445"/>
            <a:ext cx="2220600" cy="1570800"/>
          </a:xfrm>
          <a:prstGeom prst="straightConnector1">
            <a:avLst/>
          </a:prstGeom>
          <a:noFill/>
          <a:ln w="19050" cap="flat" cmpd="sng">
            <a:solidFill>
              <a:srgbClr val="FF0000"/>
            </a:solidFill>
            <a:prstDash val="solid"/>
            <a:round/>
            <a:headEnd type="none" w="med" len="med"/>
            <a:tailEnd type="triangle" w="med" len="med"/>
          </a:ln>
        </p:spPr>
      </p:cxnSp>
      <p:cxnSp>
        <p:nvCxnSpPr>
          <p:cNvPr id="1184" name="Google Shape;1184;p82"/>
          <p:cNvCxnSpPr>
            <a:endCxn id="1181" idx="3"/>
          </p:cNvCxnSpPr>
          <p:nvPr/>
        </p:nvCxnSpPr>
        <p:spPr>
          <a:xfrm rot="10800000" flipH="1">
            <a:off x="5046566" y="2869682"/>
            <a:ext cx="2214300" cy="1121400"/>
          </a:xfrm>
          <a:prstGeom prst="straightConnector1">
            <a:avLst/>
          </a:prstGeom>
          <a:noFill/>
          <a:ln w="19050" cap="flat" cmpd="sng">
            <a:solidFill>
              <a:srgbClr val="FF0000"/>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6"/>
                                        </p:tgtEl>
                                        <p:attrNameLst>
                                          <p:attrName>style.visibility</p:attrName>
                                        </p:attrNameLst>
                                      </p:cBhvr>
                                      <p:to>
                                        <p:strVal val="visible"/>
                                      </p:to>
                                    </p:set>
                                    <p:animEffect transition="in" filter="fade">
                                      <p:cBhvr>
                                        <p:cTn id="7" dur="1000"/>
                                        <p:tgtEl>
                                          <p:spTgt spid="11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77"/>
                                        </p:tgtEl>
                                        <p:attrNameLst>
                                          <p:attrName>style.visibility</p:attrName>
                                        </p:attrNameLst>
                                      </p:cBhvr>
                                      <p:to>
                                        <p:strVal val="visible"/>
                                      </p:to>
                                    </p:set>
                                    <p:animEffect transition="in" filter="fade">
                                      <p:cBhvr>
                                        <p:cTn id="12" dur="1000"/>
                                        <p:tgtEl>
                                          <p:spTgt spid="11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70"/>
                                        </p:tgtEl>
                                        <p:attrNameLst>
                                          <p:attrName>style.visibility</p:attrName>
                                        </p:attrNameLst>
                                      </p:cBhvr>
                                      <p:to>
                                        <p:strVal val="visible"/>
                                      </p:to>
                                    </p:set>
                                    <p:animEffect transition="in" filter="fade">
                                      <p:cBhvr>
                                        <p:cTn id="17" dur="1000"/>
                                        <p:tgtEl>
                                          <p:spTgt spid="1170"/>
                                        </p:tgtEl>
                                      </p:cBhvr>
                                    </p:animEffect>
                                  </p:childTnLst>
                                </p:cTn>
                              </p:par>
                              <p:par>
                                <p:cTn id="18" presetID="10" presetClass="entr" presetSubtype="0" fill="hold" nodeType="withEffect">
                                  <p:stCondLst>
                                    <p:cond delay="0"/>
                                  </p:stCondLst>
                                  <p:childTnLst>
                                    <p:set>
                                      <p:cBhvr>
                                        <p:cTn id="19" dur="1" fill="hold">
                                          <p:stCondLst>
                                            <p:cond delay="0"/>
                                          </p:stCondLst>
                                        </p:cTn>
                                        <p:tgtEl>
                                          <p:spTgt spid="1173"/>
                                        </p:tgtEl>
                                        <p:attrNameLst>
                                          <p:attrName>style.visibility</p:attrName>
                                        </p:attrNameLst>
                                      </p:cBhvr>
                                      <p:to>
                                        <p:strVal val="visible"/>
                                      </p:to>
                                    </p:set>
                                    <p:animEffect transition="in" filter="fade">
                                      <p:cBhvr>
                                        <p:cTn id="20" dur="1000"/>
                                        <p:tgtEl>
                                          <p:spTgt spid="1173"/>
                                        </p:tgtEl>
                                      </p:cBhvr>
                                    </p:animEffect>
                                  </p:childTnLst>
                                </p:cTn>
                              </p:par>
                              <p:par>
                                <p:cTn id="21" presetID="10" presetClass="entr" presetSubtype="0" fill="hold" nodeType="withEffect">
                                  <p:stCondLst>
                                    <p:cond delay="0"/>
                                  </p:stCondLst>
                                  <p:childTnLst>
                                    <p:set>
                                      <p:cBhvr>
                                        <p:cTn id="22" dur="1" fill="hold">
                                          <p:stCondLst>
                                            <p:cond delay="0"/>
                                          </p:stCondLst>
                                        </p:cTn>
                                        <p:tgtEl>
                                          <p:spTgt spid="1178"/>
                                        </p:tgtEl>
                                        <p:attrNameLst>
                                          <p:attrName>style.visibility</p:attrName>
                                        </p:attrNameLst>
                                      </p:cBhvr>
                                      <p:to>
                                        <p:strVal val="visible"/>
                                      </p:to>
                                    </p:set>
                                    <p:animEffect transition="in" filter="fade">
                                      <p:cBhvr>
                                        <p:cTn id="23" dur="1000"/>
                                        <p:tgtEl>
                                          <p:spTgt spid="1178"/>
                                        </p:tgtEl>
                                      </p:cBhvr>
                                    </p:animEffect>
                                  </p:childTnLst>
                                </p:cTn>
                              </p:par>
                              <p:par>
                                <p:cTn id="24" presetID="10" presetClass="entr" presetSubtype="0" fill="hold" nodeType="withEffect">
                                  <p:stCondLst>
                                    <p:cond delay="0"/>
                                  </p:stCondLst>
                                  <p:childTnLst>
                                    <p:set>
                                      <p:cBhvr>
                                        <p:cTn id="25" dur="1" fill="hold">
                                          <p:stCondLst>
                                            <p:cond delay="0"/>
                                          </p:stCondLst>
                                        </p:cTn>
                                        <p:tgtEl>
                                          <p:spTgt spid="1174"/>
                                        </p:tgtEl>
                                        <p:attrNameLst>
                                          <p:attrName>style.visibility</p:attrName>
                                        </p:attrNameLst>
                                      </p:cBhvr>
                                      <p:to>
                                        <p:strVal val="visible"/>
                                      </p:to>
                                    </p:set>
                                    <p:animEffect transition="in" filter="fade">
                                      <p:cBhvr>
                                        <p:cTn id="26" dur="1000"/>
                                        <p:tgtEl>
                                          <p:spTgt spid="1174"/>
                                        </p:tgtEl>
                                      </p:cBhvr>
                                    </p:animEffect>
                                  </p:childTnLst>
                                </p:cTn>
                              </p:par>
                              <p:par>
                                <p:cTn id="27" presetID="10" presetClass="entr" presetSubtype="0" fill="hold" nodeType="withEffect">
                                  <p:stCondLst>
                                    <p:cond delay="0"/>
                                  </p:stCondLst>
                                  <p:childTnLst>
                                    <p:set>
                                      <p:cBhvr>
                                        <p:cTn id="28" dur="1" fill="hold">
                                          <p:stCondLst>
                                            <p:cond delay="0"/>
                                          </p:stCondLst>
                                        </p:cTn>
                                        <p:tgtEl>
                                          <p:spTgt spid="1175"/>
                                        </p:tgtEl>
                                        <p:attrNameLst>
                                          <p:attrName>style.visibility</p:attrName>
                                        </p:attrNameLst>
                                      </p:cBhvr>
                                      <p:to>
                                        <p:strVal val="visible"/>
                                      </p:to>
                                    </p:set>
                                    <p:animEffect transition="in" filter="fade">
                                      <p:cBhvr>
                                        <p:cTn id="29" dur="1000"/>
                                        <p:tgtEl>
                                          <p:spTgt spid="117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79"/>
                                        </p:tgtEl>
                                        <p:attrNameLst>
                                          <p:attrName>style.visibility</p:attrName>
                                        </p:attrNameLst>
                                      </p:cBhvr>
                                      <p:to>
                                        <p:strVal val="visible"/>
                                      </p:to>
                                    </p:set>
                                    <p:animEffect transition="in" filter="fade">
                                      <p:cBhvr>
                                        <p:cTn id="34" dur="1000"/>
                                        <p:tgtEl>
                                          <p:spTgt spid="1179"/>
                                        </p:tgtEl>
                                      </p:cBhvr>
                                    </p:animEffect>
                                  </p:childTnLst>
                                </p:cTn>
                              </p:par>
                              <p:par>
                                <p:cTn id="35" presetID="10" presetClass="entr" presetSubtype="0" fill="hold" nodeType="withEffect">
                                  <p:stCondLst>
                                    <p:cond delay="0"/>
                                  </p:stCondLst>
                                  <p:childTnLst>
                                    <p:set>
                                      <p:cBhvr>
                                        <p:cTn id="36" dur="1" fill="hold">
                                          <p:stCondLst>
                                            <p:cond delay="0"/>
                                          </p:stCondLst>
                                        </p:cTn>
                                        <p:tgtEl>
                                          <p:spTgt spid="1181"/>
                                        </p:tgtEl>
                                        <p:attrNameLst>
                                          <p:attrName>style.visibility</p:attrName>
                                        </p:attrNameLst>
                                      </p:cBhvr>
                                      <p:to>
                                        <p:strVal val="visible"/>
                                      </p:to>
                                    </p:set>
                                    <p:animEffect transition="in" filter="fade">
                                      <p:cBhvr>
                                        <p:cTn id="37" dur="1000"/>
                                        <p:tgtEl>
                                          <p:spTgt spid="1181"/>
                                        </p:tgtEl>
                                      </p:cBhvr>
                                    </p:animEffect>
                                  </p:childTnLst>
                                </p:cTn>
                              </p:par>
                              <p:par>
                                <p:cTn id="38" presetID="10" presetClass="entr" presetSubtype="0" fill="hold" nodeType="withEffect">
                                  <p:stCondLst>
                                    <p:cond delay="0"/>
                                  </p:stCondLst>
                                  <p:childTnLst>
                                    <p:set>
                                      <p:cBhvr>
                                        <p:cTn id="39" dur="1" fill="hold">
                                          <p:stCondLst>
                                            <p:cond delay="0"/>
                                          </p:stCondLst>
                                        </p:cTn>
                                        <p:tgtEl>
                                          <p:spTgt spid="1182"/>
                                        </p:tgtEl>
                                        <p:attrNameLst>
                                          <p:attrName>style.visibility</p:attrName>
                                        </p:attrNameLst>
                                      </p:cBhvr>
                                      <p:to>
                                        <p:strVal val="visible"/>
                                      </p:to>
                                    </p:set>
                                    <p:animEffect transition="in" filter="fade">
                                      <p:cBhvr>
                                        <p:cTn id="40" dur="1000"/>
                                        <p:tgtEl>
                                          <p:spTgt spid="1182"/>
                                        </p:tgtEl>
                                      </p:cBhvr>
                                    </p:animEffect>
                                  </p:childTnLst>
                                </p:cTn>
                              </p:par>
                              <p:par>
                                <p:cTn id="41" presetID="10" presetClass="entr" presetSubtype="0" fill="hold" nodeType="withEffect">
                                  <p:stCondLst>
                                    <p:cond delay="0"/>
                                  </p:stCondLst>
                                  <p:childTnLst>
                                    <p:set>
                                      <p:cBhvr>
                                        <p:cTn id="42" dur="1" fill="hold">
                                          <p:stCondLst>
                                            <p:cond delay="0"/>
                                          </p:stCondLst>
                                        </p:cTn>
                                        <p:tgtEl>
                                          <p:spTgt spid="1183"/>
                                        </p:tgtEl>
                                        <p:attrNameLst>
                                          <p:attrName>style.visibility</p:attrName>
                                        </p:attrNameLst>
                                      </p:cBhvr>
                                      <p:to>
                                        <p:strVal val="visible"/>
                                      </p:to>
                                    </p:set>
                                    <p:animEffect transition="in" filter="fade">
                                      <p:cBhvr>
                                        <p:cTn id="43" dur="1000"/>
                                        <p:tgtEl>
                                          <p:spTgt spid="1183"/>
                                        </p:tgtEl>
                                      </p:cBhvr>
                                    </p:animEffect>
                                  </p:childTnLst>
                                </p:cTn>
                              </p:par>
                              <p:par>
                                <p:cTn id="44" presetID="10" presetClass="entr" presetSubtype="0" fill="hold" nodeType="withEffect">
                                  <p:stCondLst>
                                    <p:cond delay="0"/>
                                  </p:stCondLst>
                                  <p:childTnLst>
                                    <p:set>
                                      <p:cBhvr>
                                        <p:cTn id="45" dur="1" fill="hold">
                                          <p:stCondLst>
                                            <p:cond delay="0"/>
                                          </p:stCondLst>
                                        </p:cTn>
                                        <p:tgtEl>
                                          <p:spTgt spid="1184"/>
                                        </p:tgtEl>
                                        <p:attrNameLst>
                                          <p:attrName>style.visibility</p:attrName>
                                        </p:attrNameLst>
                                      </p:cBhvr>
                                      <p:to>
                                        <p:strVal val="visible"/>
                                      </p:to>
                                    </p:set>
                                    <p:animEffect transition="in" filter="fade">
                                      <p:cBhvr>
                                        <p:cTn id="46" dur="1000"/>
                                        <p:tgtEl>
                                          <p:spTgt spid="1184"/>
                                        </p:tgtEl>
                                      </p:cBhvr>
                                    </p:animEffect>
                                  </p:childTnLst>
                                </p:cTn>
                              </p:par>
                              <p:par>
                                <p:cTn id="47" presetID="10" presetClass="entr" presetSubtype="0" fill="hold" nodeType="withEffect">
                                  <p:stCondLst>
                                    <p:cond delay="0"/>
                                  </p:stCondLst>
                                  <p:childTnLst>
                                    <p:set>
                                      <p:cBhvr>
                                        <p:cTn id="48" dur="1" fill="hold">
                                          <p:stCondLst>
                                            <p:cond delay="0"/>
                                          </p:stCondLst>
                                        </p:cTn>
                                        <p:tgtEl>
                                          <p:spTgt spid="1180"/>
                                        </p:tgtEl>
                                        <p:attrNameLst>
                                          <p:attrName>style.visibility</p:attrName>
                                        </p:attrNameLst>
                                      </p:cBhvr>
                                      <p:to>
                                        <p:strVal val="visible"/>
                                      </p:to>
                                    </p:set>
                                    <p:animEffect transition="in" filter="fade">
                                      <p:cBhvr>
                                        <p:cTn id="49" dur="1000"/>
                                        <p:tgtEl>
                                          <p:spTgt spid="1180"/>
                                        </p:tgtEl>
                                      </p:cBhvr>
                                    </p:animEffect>
                                  </p:childTnLst>
                                </p:cTn>
                              </p:par>
                              <p:par>
                                <p:cTn id="50" presetID="10" presetClass="entr" presetSubtype="0" fill="hold" nodeType="withEffect">
                                  <p:stCondLst>
                                    <p:cond delay="0"/>
                                  </p:stCondLst>
                                  <p:childTnLst>
                                    <p:set>
                                      <p:cBhvr>
                                        <p:cTn id="51" dur="1" fill="hold">
                                          <p:stCondLst>
                                            <p:cond delay="0"/>
                                          </p:stCondLst>
                                        </p:cTn>
                                        <p:tgtEl>
                                          <p:spTgt spid="1180"/>
                                        </p:tgtEl>
                                        <p:attrNameLst>
                                          <p:attrName>style.visibility</p:attrName>
                                        </p:attrNameLst>
                                      </p:cBhvr>
                                      <p:to>
                                        <p:strVal val="visible"/>
                                      </p:to>
                                    </p:set>
                                    <p:animEffect transition="in" filter="fade">
                                      <p:cBhvr>
                                        <p:cTn id="52" dur="1000"/>
                                        <p:tgtEl>
                                          <p:spTgt spid="1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89" name="Google Shape;1189;p8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 Environment - CAD</a:t>
            </a:r>
            <a:endParaRPr/>
          </a:p>
        </p:txBody>
      </p:sp>
      <p:sp>
        <p:nvSpPr>
          <p:cNvPr id="1190" name="Google Shape;1190;p8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71</a:t>
            </a:fld>
            <a:endParaRPr/>
          </a:p>
        </p:txBody>
      </p:sp>
      <p:pic>
        <p:nvPicPr>
          <p:cNvPr id="1191" name="Google Shape;1191;p8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5300" y="1222075"/>
            <a:ext cx="3630725" cy="3662901"/>
          </a:xfrm>
          <a:prstGeom prst="rect">
            <a:avLst/>
          </a:prstGeom>
          <a:noFill/>
          <a:ln>
            <a:noFill/>
          </a:ln>
        </p:spPr>
      </p:pic>
      <p:pic>
        <p:nvPicPr>
          <p:cNvPr id="1192" name="Google Shape;1192;p8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717400" y="1222063"/>
            <a:ext cx="3693101" cy="2582029"/>
          </a:xfrm>
          <a:prstGeom prst="rect">
            <a:avLst/>
          </a:prstGeom>
          <a:noFill/>
          <a:ln>
            <a:noFill/>
          </a:ln>
        </p:spPr>
      </p:pic>
      <p:cxnSp>
        <p:nvCxnSpPr>
          <p:cNvPr id="1193" name="Google Shape;1193;p83"/>
          <p:cNvCxnSpPr/>
          <p:nvPr/>
        </p:nvCxnSpPr>
        <p:spPr>
          <a:xfrm>
            <a:off x="302225" y="4795225"/>
            <a:ext cx="3406200" cy="0"/>
          </a:xfrm>
          <a:prstGeom prst="straightConnector1">
            <a:avLst/>
          </a:prstGeom>
          <a:noFill/>
          <a:ln w="19050" cap="flat" cmpd="sng">
            <a:solidFill>
              <a:schemeClr val="dk2"/>
            </a:solidFill>
            <a:prstDash val="solid"/>
            <a:round/>
            <a:headEnd type="none" w="med" len="med"/>
            <a:tailEnd type="none" w="med" len="med"/>
          </a:ln>
        </p:spPr>
      </p:cxnSp>
      <p:sp>
        <p:nvSpPr>
          <p:cNvPr id="1194" name="Google Shape;1194;p83"/>
          <p:cNvSpPr txBox="1"/>
          <p:nvPr/>
        </p:nvSpPr>
        <p:spPr>
          <a:xfrm>
            <a:off x="1630175" y="4769650"/>
            <a:ext cx="7503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83.75”.</a:t>
            </a:r>
            <a:endParaRPr sz="1100">
              <a:latin typeface="Lato"/>
              <a:ea typeface="Lato"/>
              <a:cs typeface="Lato"/>
              <a:sym typeface="Lato"/>
            </a:endParaRPr>
          </a:p>
        </p:txBody>
      </p:sp>
      <p:cxnSp>
        <p:nvCxnSpPr>
          <p:cNvPr id="1195" name="Google Shape;1195;p83"/>
          <p:cNvCxnSpPr/>
          <p:nvPr/>
        </p:nvCxnSpPr>
        <p:spPr>
          <a:xfrm>
            <a:off x="3703300" y="1378150"/>
            <a:ext cx="1200" cy="3364200"/>
          </a:xfrm>
          <a:prstGeom prst="straightConnector1">
            <a:avLst/>
          </a:prstGeom>
          <a:noFill/>
          <a:ln w="19050" cap="flat" cmpd="sng">
            <a:solidFill>
              <a:srgbClr val="1A1A1A"/>
            </a:solidFill>
            <a:prstDash val="solid"/>
            <a:round/>
            <a:headEnd type="none" w="med" len="med"/>
            <a:tailEnd type="none" w="med" len="med"/>
          </a:ln>
        </p:spPr>
      </p:cxnSp>
      <p:sp>
        <p:nvSpPr>
          <p:cNvPr id="1196" name="Google Shape;1196;p83"/>
          <p:cNvSpPr txBox="1"/>
          <p:nvPr/>
        </p:nvSpPr>
        <p:spPr>
          <a:xfrm>
            <a:off x="3808625" y="2853425"/>
            <a:ext cx="414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84</a:t>
            </a:r>
            <a:r>
              <a:rPr lang="en">
                <a:latin typeface="Lato"/>
                <a:ea typeface="Lato"/>
                <a:cs typeface="Lato"/>
                <a:sym typeface="Lato"/>
              </a:rPr>
              <a:t>”</a:t>
            </a:r>
            <a:endParaRPr sz="1100">
              <a:latin typeface="Lato"/>
              <a:ea typeface="Lato"/>
              <a:cs typeface="Lato"/>
              <a:sym typeface="Lato"/>
            </a:endParaRPr>
          </a:p>
        </p:txBody>
      </p:sp>
      <p:cxnSp>
        <p:nvCxnSpPr>
          <p:cNvPr id="1197" name="Google Shape;1197;p83"/>
          <p:cNvCxnSpPr/>
          <p:nvPr/>
        </p:nvCxnSpPr>
        <p:spPr>
          <a:xfrm flipH="1">
            <a:off x="610400" y="1602225"/>
            <a:ext cx="18300" cy="1694700"/>
          </a:xfrm>
          <a:prstGeom prst="straightConnector1">
            <a:avLst/>
          </a:prstGeom>
          <a:noFill/>
          <a:ln w="19050" cap="flat" cmpd="sng">
            <a:solidFill>
              <a:schemeClr val="dk2"/>
            </a:solidFill>
            <a:prstDash val="solid"/>
            <a:round/>
            <a:headEnd type="none" w="med" len="med"/>
            <a:tailEnd type="none" w="med" len="med"/>
          </a:ln>
        </p:spPr>
      </p:cxnSp>
      <p:sp>
        <p:nvSpPr>
          <p:cNvPr id="1198" name="Google Shape;1198;p83"/>
          <p:cNvSpPr txBox="1"/>
          <p:nvPr/>
        </p:nvSpPr>
        <p:spPr>
          <a:xfrm>
            <a:off x="140950" y="2174175"/>
            <a:ext cx="5487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42”</a:t>
            </a:r>
            <a:endParaRPr sz="1100">
              <a:latin typeface="Lato"/>
              <a:ea typeface="Lato"/>
              <a:cs typeface="Lato"/>
              <a:sym typeface="Lato"/>
            </a:endParaRPr>
          </a:p>
        </p:txBody>
      </p:sp>
      <p:cxnSp>
        <p:nvCxnSpPr>
          <p:cNvPr id="1199" name="Google Shape;1199;p83"/>
          <p:cNvCxnSpPr/>
          <p:nvPr/>
        </p:nvCxnSpPr>
        <p:spPr>
          <a:xfrm>
            <a:off x="1264425" y="1428850"/>
            <a:ext cx="1428000" cy="10500"/>
          </a:xfrm>
          <a:prstGeom prst="straightConnector1">
            <a:avLst/>
          </a:prstGeom>
          <a:noFill/>
          <a:ln w="19050" cap="flat" cmpd="sng">
            <a:solidFill>
              <a:schemeClr val="dk2"/>
            </a:solidFill>
            <a:prstDash val="solid"/>
            <a:round/>
            <a:headEnd type="none" w="med" len="med"/>
            <a:tailEnd type="none" w="med" len="med"/>
          </a:ln>
        </p:spPr>
      </p:cxnSp>
      <p:sp>
        <p:nvSpPr>
          <p:cNvPr id="1200" name="Google Shape;1200;p83"/>
          <p:cNvSpPr txBox="1"/>
          <p:nvPr/>
        </p:nvSpPr>
        <p:spPr>
          <a:xfrm>
            <a:off x="1549300" y="1389025"/>
            <a:ext cx="7503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chemeClr val="lt1"/>
                </a:solidFill>
                <a:latin typeface="Lato"/>
                <a:ea typeface="Lato"/>
                <a:cs typeface="Lato"/>
                <a:sym typeface="Lato"/>
              </a:rPr>
              <a:t>36”</a:t>
            </a:r>
            <a:endParaRPr sz="1100">
              <a:solidFill>
                <a:schemeClr val="lt1"/>
              </a:solidFill>
              <a:latin typeface="Lato"/>
              <a:ea typeface="Lato"/>
              <a:cs typeface="Lato"/>
              <a:sym typeface="Lato"/>
            </a:endParaRPr>
          </a:p>
        </p:txBody>
      </p:sp>
      <p:cxnSp>
        <p:nvCxnSpPr>
          <p:cNvPr id="1201" name="Google Shape;1201;p83"/>
          <p:cNvCxnSpPr/>
          <p:nvPr/>
        </p:nvCxnSpPr>
        <p:spPr>
          <a:xfrm>
            <a:off x="732875" y="3398800"/>
            <a:ext cx="2509500" cy="1500"/>
          </a:xfrm>
          <a:prstGeom prst="straightConnector1">
            <a:avLst/>
          </a:prstGeom>
          <a:noFill/>
          <a:ln w="19050" cap="flat" cmpd="sng">
            <a:solidFill>
              <a:srgbClr val="FF0000"/>
            </a:solidFill>
            <a:prstDash val="solid"/>
            <a:round/>
            <a:headEnd type="none" w="med" len="med"/>
            <a:tailEnd type="none" w="med" len="med"/>
          </a:ln>
        </p:spPr>
      </p:cxnSp>
      <p:sp>
        <p:nvSpPr>
          <p:cNvPr id="1202" name="Google Shape;1202;p83"/>
          <p:cNvSpPr txBox="1"/>
          <p:nvPr/>
        </p:nvSpPr>
        <p:spPr>
          <a:xfrm>
            <a:off x="1630175" y="3398800"/>
            <a:ext cx="7503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chemeClr val="lt1"/>
                </a:solidFill>
                <a:latin typeface="Lato"/>
                <a:ea typeface="Lato"/>
                <a:cs typeface="Lato"/>
                <a:sym typeface="Lato"/>
              </a:rPr>
              <a:t>63”</a:t>
            </a:r>
            <a:endParaRPr sz="1100">
              <a:solidFill>
                <a:schemeClr val="lt1"/>
              </a:solidFill>
              <a:latin typeface="Lato"/>
              <a:ea typeface="Lato"/>
              <a:cs typeface="Lato"/>
              <a:sym typeface="Lato"/>
            </a:endParaRPr>
          </a:p>
        </p:txBody>
      </p:sp>
      <p:cxnSp>
        <p:nvCxnSpPr>
          <p:cNvPr id="1203" name="Google Shape;1203;p83"/>
          <p:cNvCxnSpPr/>
          <p:nvPr/>
        </p:nvCxnSpPr>
        <p:spPr>
          <a:xfrm>
            <a:off x="4864950" y="1374388"/>
            <a:ext cx="0" cy="2245200"/>
          </a:xfrm>
          <a:prstGeom prst="straightConnector1">
            <a:avLst/>
          </a:prstGeom>
          <a:noFill/>
          <a:ln w="19050" cap="flat" cmpd="sng">
            <a:solidFill>
              <a:schemeClr val="dk2"/>
            </a:solidFill>
            <a:prstDash val="solid"/>
            <a:round/>
            <a:headEnd type="none" w="med" len="med"/>
            <a:tailEnd type="none" w="med" len="med"/>
          </a:ln>
        </p:spPr>
      </p:cxnSp>
      <p:sp>
        <p:nvSpPr>
          <p:cNvPr id="1204" name="Google Shape;1204;p83"/>
          <p:cNvSpPr txBox="1"/>
          <p:nvPr/>
        </p:nvSpPr>
        <p:spPr>
          <a:xfrm>
            <a:off x="4114650" y="2396188"/>
            <a:ext cx="7503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61.375”</a:t>
            </a:r>
            <a:endParaRPr sz="1100">
              <a:latin typeface="Lato"/>
              <a:ea typeface="Lato"/>
              <a:cs typeface="Lato"/>
              <a:sym typeface="Lato"/>
            </a:endParaRPr>
          </a:p>
        </p:txBody>
      </p:sp>
      <p:cxnSp>
        <p:nvCxnSpPr>
          <p:cNvPr id="1205" name="Google Shape;1205;p83"/>
          <p:cNvCxnSpPr/>
          <p:nvPr/>
        </p:nvCxnSpPr>
        <p:spPr>
          <a:xfrm>
            <a:off x="8212300" y="2940563"/>
            <a:ext cx="0" cy="673500"/>
          </a:xfrm>
          <a:prstGeom prst="straightConnector1">
            <a:avLst/>
          </a:prstGeom>
          <a:noFill/>
          <a:ln w="19050" cap="flat" cmpd="sng">
            <a:solidFill>
              <a:schemeClr val="dk2"/>
            </a:solidFill>
            <a:prstDash val="solid"/>
            <a:round/>
            <a:headEnd type="none" w="med" len="med"/>
            <a:tailEnd type="none" w="med" len="med"/>
          </a:ln>
        </p:spPr>
      </p:cxnSp>
      <p:sp>
        <p:nvSpPr>
          <p:cNvPr id="1206" name="Google Shape;1206;p83"/>
          <p:cNvSpPr txBox="1"/>
          <p:nvPr/>
        </p:nvSpPr>
        <p:spPr>
          <a:xfrm>
            <a:off x="8212300" y="3120338"/>
            <a:ext cx="8727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18.40625”</a:t>
            </a:r>
            <a:endParaRPr sz="1100">
              <a:latin typeface="Lato"/>
              <a:ea typeface="Lato"/>
              <a:cs typeface="Lato"/>
              <a:sym typeface="Lato"/>
            </a:endParaRPr>
          </a:p>
        </p:txBody>
      </p:sp>
      <p:sp>
        <p:nvSpPr>
          <p:cNvPr id="1207" name="Google Shape;1207;p83"/>
          <p:cNvSpPr/>
          <p:nvPr/>
        </p:nvSpPr>
        <p:spPr>
          <a:xfrm>
            <a:off x="6528575" y="3012350"/>
            <a:ext cx="74400" cy="495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p8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Safety - Harness and Padding</a:t>
            </a:r>
            <a:endParaRPr/>
          </a:p>
        </p:txBody>
      </p:sp>
      <p:sp>
        <p:nvSpPr>
          <p:cNvPr id="1213" name="Google Shape;1213;p8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72</a:t>
            </a:fld>
            <a:endParaRPr/>
          </a:p>
        </p:txBody>
      </p:sp>
      <p:sp>
        <p:nvSpPr>
          <p:cNvPr id="1214" name="Google Shape;1214;p84"/>
          <p:cNvSpPr txBox="1">
            <a:spLocks noGrp="1"/>
          </p:cNvSpPr>
          <p:nvPr>
            <p:ph type="body" idx="1"/>
          </p:nvPr>
        </p:nvSpPr>
        <p:spPr>
          <a:xfrm>
            <a:off x="5181600" y="1160325"/>
            <a:ext cx="3903600" cy="126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Harness:</a:t>
            </a:r>
            <a:r>
              <a:rPr lang="en"/>
              <a:t>  </a:t>
            </a:r>
            <a:endParaRPr/>
          </a:p>
          <a:p>
            <a:pPr marL="0" lvl="0" indent="0" algn="l" rtl="0">
              <a:spcBef>
                <a:spcPts val="1200"/>
              </a:spcBef>
              <a:spcAft>
                <a:spcPts val="0"/>
              </a:spcAft>
              <a:buNone/>
            </a:pPr>
            <a:r>
              <a:rPr lang="en" sz="1100" b="1"/>
              <a:t>Webbing:</a:t>
            </a:r>
            <a:r>
              <a:rPr lang="en" sz="1100"/>
              <a:t>  </a:t>
            </a:r>
            <a:r>
              <a:rPr lang="en" sz="1100">
                <a:highlight>
                  <a:srgbClr val="FFFFFF"/>
                </a:highlight>
              </a:rPr>
              <a:t>Polypropylene, 2”width, supporting 1080 lbs AND Nylon, 1”width, supporting 1415 lbs. </a:t>
            </a:r>
            <a:endParaRPr sz="1100">
              <a:highlight>
                <a:srgbClr val="FFFFFF"/>
              </a:highlight>
            </a:endParaRPr>
          </a:p>
          <a:p>
            <a:pPr marL="0" lvl="0" indent="0" algn="l" rtl="0">
              <a:spcBef>
                <a:spcPts val="1200"/>
              </a:spcBef>
              <a:spcAft>
                <a:spcPts val="1200"/>
              </a:spcAft>
              <a:buNone/>
            </a:pPr>
            <a:r>
              <a:rPr lang="en" sz="1100" b="1">
                <a:highlight>
                  <a:srgbClr val="FFFFFF"/>
                </a:highlight>
              </a:rPr>
              <a:t>Sliders</a:t>
            </a:r>
            <a:r>
              <a:rPr lang="en" sz="1100">
                <a:highlight>
                  <a:srgbClr val="FFFFFF"/>
                </a:highlight>
              </a:rPr>
              <a:t>:  Supporting 500 lbs,    </a:t>
            </a:r>
            <a:r>
              <a:rPr lang="en" sz="1100" b="1">
                <a:highlight>
                  <a:srgbClr val="FFFFFF"/>
                </a:highlight>
              </a:rPr>
              <a:t>D-rings</a:t>
            </a:r>
            <a:r>
              <a:rPr lang="en" sz="1100">
                <a:highlight>
                  <a:srgbClr val="FFFFFF"/>
                </a:highlight>
              </a:rPr>
              <a:t>: Supporting 1000 lbs.</a:t>
            </a:r>
            <a:endParaRPr sz="1100"/>
          </a:p>
        </p:txBody>
      </p:sp>
      <p:sp>
        <p:nvSpPr>
          <p:cNvPr id="1215" name="Google Shape;1215;p84"/>
          <p:cNvSpPr txBox="1"/>
          <p:nvPr/>
        </p:nvSpPr>
        <p:spPr>
          <a:xfrm>
            <a:off x="231275" y="4225600"/>
            <a:ext cx="2201700" cy="71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u="sng">
                <a:solidFill>
                  <a:schemeClr val="accent1"/>
                </a:solidFill>
                <a:latin typeface="Lato"/>
                <a:ea typeface="Lato"/>
                <a:cs typeface="Lato"/>
                <a:sym typeface="Lato"/>
              </a:rPr>
              <a:t>Padding:</a:t>
            </a:r>
            <a:endParaRPr sz="1300" b="1" u="sng">
              <a:solidFill>
                <a:schemeClr val="accent1"/>
              </a:solidFill>
              <a:latin typeface="Lato"/>
              <a:ea typeface="Lato"/>
              <a:cs typeface="Lato"/>
              <a:sym typeface="Lato"/>
            </a:endParaRPr>
          </a:p>
          <a:p>
            <a:pPr marL="0" lvl="0" indent="0" algn="l" rtl="0">
              <a:spcBef>
                <a:spcPts val="1000"/>
              </a:spcBef>
              <a:spcAft>
                <a:spcPts val="0"/>
              </a:spcAft>
              <a:buNone/>
            </a:pPr>
            <a:r>
              <a:rPr lang="en" sz="1300">
                <a:solidFill>
                  <a:schemeClr val="accent1"/>
                </a:solidFill>
                <a:latin typeface="Lato"/>
                <a:ea typeface="Lato"/>
                <a:cs typeface="Lato"/>
                <a:sym typeface="Lato"/>
              </a:rPr>
              <a:t>Polyurethane foam, 2” thick</a:t>
            </a:r>
            <a:endParaRPr sz="1300">
              <a:solidFill>
                <a:schemeClr val="accent1"/>
              </a:solidFill>
              <a:latin typeface="Lato"/>
              <a:ea typeface="Lato"/>
              <a:cs typeface="Lato"/>
              <a:sym typeface="Lato"/>
            </a:endParaRPr>
          </a:p>
        </p:txBody>
      </p:sp>
      <p:grpSp>
        <p:nvGrpSpPr>
          <p:cNvPr id="1216" name="Google Shape;1216;p84"/>
          <p:cNvGrpSpPr/>
          <p:nvPr/>
        </p:nvGrpSpPr>
        <p:grpSpPr>
          <a:xfrm>
            <a:off x="5181600" y="2422425"/>
            <a:ext cx="3856200" cy="2588400"/>
            <a:chOff x="4572000" y="2422425"/>
            <a:chExt cx="3856200" cy="2588400"/>
          </a:xfrm>
        </p:grpSpPr>
        <p:sp>
          <p:nvSpPr>
            <p:cNvPr id="1217" name="Google Shape;1217;p84"/>
            <p:cNvSpPr/>
            <p:nvPr/>
          </p:nvSpPr>
          <p:spPr>
            <a:xfrm>
              <a:off x="4572000" y="2422425"/>
              <a:ext cx="3856200" cy="2588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Secondary visual (Eli ideas)</a:t>
              </a:r>
              <a:endParaRPr/>
            </a:p>
          </p:txBody>
        </p:sp>
        <p:pic>
          <p:nvPicPr>
            <p:cNvPr id="1218" name="Google Shape;1218;p8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709871" y="2541175"/>
              <a:ext cx="3580460" cy="2350924"/>
            </a:xfrm>
            <a:prstGeom prst="rect">
              <a:avLst/>
            </a:prstGeom>
            <a:noFill/>
            <a:ln>
              <a:noFill/>
            </a:ln>
          </p:spPr>
        </p:pic>
      </p:grpSp>
      <p:pic>
        <p:nvPicPr>
          <p:cNvPr id="1219" name="Google Shape;1219;p8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070550" y="1270938"/>
            <a:ext cx="2929051" cy="2851775"/>
          </a:xfrm>
          <a:prstGeom prst="rect">
            <a:avLst/>
          </a:prstGeom>
          <a:noFill/>
          <a:ln>
            <a:noFill/>
          </a:ln>
        </p:spPr>
      </p:pic>
      <p:cxnSp>
        <p:nvCxnSpPr>
          <p:cNvPr id="1220" name="Google Shape;1220;p84"/>
          <p:cNvCxnSpPr/>
          <p:nvPr/>
        </p:nvCxnSpPr>
        <p:spPr>
          <a:xfrm>
            <a:off x="4310775" y="1670600"/>
            <a:ext cx="386400" cy="1770300"/>
          </a:xfrm>
          <a:prstGeom prst="straightConnector1">
            <a:avLst/>
          </a:prstGeom>
          <a:noFill/>
          <a:ln w="76200" cap="flat" cmpd="sng">
            <a:solidFill>
              <a:srgbClr val="595959"/>
            </a:solidFill>
            <a:prstDash val="solid"/>
            <a:round/>
            <a:headEnd type="none" w="med" len="med"/>
            <a:tailEnd type="none" w="med" len="med"/>
          </a:ln>
        </p:spPr>
      </p:cxnSp>
      <p:sp>
        <p:nvSpPr>
          <p:cNvPr id="1221" name="Google Shape;1221;p84"/>
          <p:cNvSpPr txBox="1"/>
          <p:nvPr/>
        </p:nvSpPr>
        <p:spPr>
          <a:xfrm>
            <a:off x="70150" y="1924700"/>
            <a:ext cx="2000400" cy="135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u="sng">
                <a:solidFill>
                  <a:schemeClr val="accent1"/>
                </a:solidFill>
                <a:latin typeface="Lato"/>
                <a:ea typeface="Lato"/>
                <a:cs typeface="Lato"/>
                <a:sym typeface="Lato"/>
              </a:rPr>
              <a:t>Slackline:</a:t>
            </a:r>
            <a:endParaRPr sz="1300" b="1">
              <a:solidFill>
                <a:schemeClr val="accent1"/>
              </a:solidFill>
              <a:latin typeface="Lato"/>
              <a:ea typeface="Lato"/>
              <a:cs typeface="Lato"/>
              <a:sym typeface="Lato"/>
            </a:endParaRPr>
          </a:p>
          <a:p>
            <a:pPr marL="0" lvl="0" indent="0" algn="l" rtl="0">
              <a:spcBef>
                <a:spcPts val="1000"/>
              </a:spcBef>
              <a:spcAft>
                <a:spcPts val="0"/>
              </a:spcAft>
              <a:buNone/>
            </a:pPr>
            <a:r>
              <a:rPr lang="en" sz="1100" b="1">
                <a:solidFill>
                  <a:schemeClr val="accent1"/>
                </a:solidFill>
                <a:latin typeface="Lato"/>
                <a:ea typeface="Lato"/>
                <a:cs typeface="Lato"/>
                <a:sym typeface="Lato"/>
              </a:rPr>
              <a:t>D-Ring: </a:t>
            </a:r>
            <a:r>
              <a:rPr lang="en" sz="1100">
                <a:solidFill>
                  <a:schemeClr val="accent1"/>
                </a:solidFill>
                <a:latin typeface="Lato"/>
                <a:ea typeface="Lato"/>
                <a:cs typeface="Lato"/>
                <a:sym typeface="Lato"/>
              </a:rPr>
              <a:t>¼” mounted D-rings, supports 1,200 lbs.</a:t>
            </a:r>
            <a:endParaRPr sz="1100">
              <a:solidFill>
                <a:schemeClr val="accent1"/>
              </a:solidFill>
              <a:latin typeface="Lato"/>
              <a:ea typeface="Lato"/>
              <a:cs typeface="Lato"/>
              <a:sym typeface="Lato"/>
            </a:endParaRPr>
          </a:p>
          <a:p>
            <a:pPr marL="0" lvl="0" indent="0" algn="l" rtl="0">
              <a:spcBef>
                <a:spcPts val="0"/>
              </a:spcBef>
              <a:spcAft>
                <a:spcPts val="0"/>
              </a:spcAft>
              <a:buNone/>
            </a:pPr>
            <a:endParaRPr sz="1100">
              <a:solidFill>
                <a:schemeClr val="accent1"/>
              </a:solidFill>
              <a:latin typeface="Lato"/>
              <a:ea typeface="Lato"/>
              <a:cs typeface="Lato"/>
              <a:sym typeface="Lato"/>
            </a:endParaRPr>
          </a:p>
          <a:p>
            <a:pPr marL="0" lvl="0" indent="0" algn="l" rtl="0">
              <a:spcBef>
                <a:spcPts val="0"/>
              </a:spcBef>
              <a:spcAft>
                <a:spcPts val="0"/>
              </a:spcAft>
              <a:buNone/>
            </a:pPr>
            <a:r>
              <a:rPr lang="en" sz="1100" b="1">
                <a:solidFill>
                  <a:schemeClr val="accent1"/>
                </a:solidFill>
                <a:latin typeface="Lato"/>
                <a:ea typeface="Lato"/>
                <a:cs typeface="Lato"/>
                <a:sym typeface="Lato"/>
              </a:rPr>
              <a:t>Tether:</a:t>
            </a:r>
            <a:r>
              <a:rPr lang="en" sz="1100" b="1" u="sng">
                <a:solidFill>
                  <a:schemeClr val="accent1"/>
                </a:solidFill>
                <a:latin typeface="Lato"/>
                <a:ea typeface="Lato"/>
                <a:cs typeface="Lato"/>
                <a:sym typeface="Lato"/>
              </a:rPr>
              <a:t> </a:t>
            </a:r>
            <a:r>
              <a:rPr lang="en" sz="1100">
                <a:solidFill>
                  <a:schemeClr val="accent1"/>
                </a:solidFill>
                <a:latin typeface="Lato"/>
                <a:ea typeface="Lato"/>
                <a:cs typeface="Lato"/>
                <a:sym typeface="Lato"/>
              </a:rPr>
              <a:t>¼” Vectran rope, supports 1,600 lbs.</a:t>
            </a:r>
            <a:endParaRPr sz="1100">
              <a:solidFill>
                <a:schemeClr val="accent1"/>
              </a:solidFill>
              <a:latin typeface="Lato"/>
              <a:ea typeface="Lato"/>
              <a:cs typeface="Lato"/>
              <a:sym typeface="Lato"/>
            </a:endParaRPr>
          </a:p>
        </p:txBody>
      </p:sp>
      <p:pic>
        <p:nvPicPr>
          <p:cNvPr id="1222" name="Google Shape;1222;p8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574375" y="3761038"/>
            <a:ext cx="1540100" cy="1123426"/>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85"/>
          <p:cNvSpPr/>
          <p:nvPr/>
        </p:nvSpPr>
        <p:spPr>
          <a:xfrm>
            <a:off x="6350550" y="2571750"/>
            <a:ext cx="2143800" cy="354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85"/>
          <p:cNvSpPr/>
          <p:nvPr/>
        </p:nvSpPr>
        <p:spPr>
          <a:xfrm>
            <a:off x="4538575" y="4284325"/>
            <a:ext cx="1527300" cy="354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85"/>
          <p:cNvSpPr/>
          <p:nvPr/>
        </p:nvSpPr>
        <p:spPr>
          <a:xfrm>
            <a:off x="5989675" y="3649075"/>
            <a:ext cx="2826300" cy="354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85"/>
          <p:cNvSpPr txBox="1">
            <a:spLocks noGrp="1"/>
          </p:cNvSpPr>
          <p:nvPr>
            <p:ph type="body" idx="1"/>
          </p:nvPr>
        </p:nvSpPr>
        <p:spPr>
          <a:xfrm>
            <a:off x="729450" y="1336650"/>
            <a:ext cx="7688700" cy="3027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Verified for extreme case of 95th percentile weight and 50th percentile height</a:t>
            </a:r>
            <a:endParaRPr/>
          </a:p>
        </p:txBody>
      </p:sp>
      <p:sp>
        <p:nvSpPr>
          <p:cNvPr id="1231" name="Google Shape;1231;p8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Safety - Adjustability</a:t>
            </a:r>
            <a:endParaRPr/>
          </a:p>
        </p:txBody>
      </p:sp>
      <p:sp>
        <p:nvSpPr>
          <p:cNvPr id="1232" name="Google Shape;1232;p8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73</a:t>
            </a:fld>
            <a:endParaRPr/>
          </a:p>
        </p:txBody>
      </p:sp>
      <p:sp>
        <p:nvSpPr>
          <p:cNvPr id="1233" name="Google Shape;1233;p85"/>
          <p:cNvSpPr txBox="1"/>
          <p:nvPr/>
        </p:nvSpPr>
        <p:spPr>
          <a:xfrm>
            <a:off x="608150" y="4009650"/>
            <a:ext cx="3690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Lato"/>
                <a:ea typeface="Lato"/>
                <a:cs typeface="Lato"/>
                <a:sym typeface="Lato"/>
              </a:rPr>
              <a:t>Adjustable slider supports 1000 lbs</a:t>
            </a:r>
            <a:endParaRPr sz="1100">
              <a:latin typeface="Lato"/>
              <a:ea typeface="Lato"/>
              <a:cs typeface="Lato"/>
              <a:sym typeface="Lato"/>
            </a:endParaRPr>
          </a:p>
        </p:txBody>
      </p:sp>
      <p:pic>
        <p:nvPicPr>
          <p:cNvPr id="1234" name="Google Shape;1234;p8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29450" y="2259315"/>
            <a:ext cx="2084325" cy="1699660"/>
          </a:xfrm>
          <a:prstGeom prst="rect">
            <a:avLst/>
          </a:prstGeom>
          <a:noFill/>
          <a:ln>
            <a:noFill/>
          </a:ln>
        </p:spPr>
      </p:pic>
      <p:sp>
        <p:nvSpPr>
          <p:cNvPr id="1235" name="Google Shape;1235;p85"/>
          <p:cNvSpPr txBox="1"/>
          <p:nvPr/>
        </p:nvSpPr>
        <p:spPr>
          <a:xfrm>
            <a:off x="3299775" y="2128300"/>
            <a:ext cx="56406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latin typeface="Lato"/>
                <a:ea typeface="Lato"/>
                <a:cs typeface="Lato"/>
                <a:sym typeface="Lato"/>
              </a:rPr>
              <a:t>Maximum:</a:t>
            </a:r>
            <a:endParaRPr u="sng">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Waist circumference: 43.5”</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Chest circumference: </a:t>
            </a:r>
            <a:r>
              <a:rPr lang="en" b="1">
                <a:latin typeface="Lato"/>
                <a:ea typeface="Lato"/>
                <a:cs typeface="Lato"/>
                <a:sym typeface="Lato"/>
              </a:rPr>
              <a:t>46.7” →                  Waist strap length = 4ft</a:t>
            </a:r>
            <a:endParaRPr b="1">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Buttock circumference: 45.2”</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u="sng">
                <a:latin typeface="Lato"/>
                <a:ea typeface="Lato"/>
                <a:cs typeface="Lato"/>
                <a:sym typeface="Lato"/>
              </a:rPr>
              <a:t>Maximum:</a:t>
            </a:r>
            <a:endParaRPr u="sng">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Buttock to shoulder height: 28”</a:t>
            </a: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Scye circumference: 20.5”  →            </a:t>
            </a:r>
            <a:r>
              <a:rPr lang="en" b="1">
                <a:latin typeface="Lato"/>
                <a:ea typeface="Lato"/>
                <a:cs typeface="Lato"/>
                <a:sym typeface="Lato"/>
              </a:rPr>
              <a:t>Shoulder strap length = 6.5ft total</a:t>
            </a:r>
            <a:endParaRPr b="1">
              <a:latin typeface="Lato"/>
              <a:ea typeface="Lato"/>
              <a:cs typeface="Lato"/>
              <a:sym typeface="Lato"/>
            </a:endParaRPr>
          </a:p>
          <a:p>
            <a:pPr marL="0" lvl="0" indent="0" algn="l" rtl="0">
              <a:spcBef>
                <a:spcPts val="0"/>
              </a:spcBef>
              <a:spcAft>
                <a:spcPts val="0"/>
              </a:spcAft>
              <a:buNone/>
            </a:pPr>
            <a:endParaRPr b="1">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28*2 + 20.5 =     </a:t>
            </a:r>
            <a:r>
              <a:rPr lang="en" b="1">
                <a:latin typeface="Lato"/>
                <a:ea typeface="Lato"/>
                <a:cs typeface="Lato"/>
                <a:sym typeface="Lato"/>
              </a:rPr>
              <a:t>76.5” per strap</a:t>
            </a:r>
            <a:endParaRPr b="1">
              <a:latin typeface="Lato"/>
              <a:ea typeface="Lato"/>
              <a:cs typeface="Lato"/>
              <a:sym typeface="Lato"/>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p86"/>
          <p:cNvSpPr/>
          <p:nvPr/>
        </p:nvSpPr>
        <p:spPr>
          <a:xfrm>
            <a:off x="1910275" y="2691400"/>
            <a:ext cx="842400" cy="354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86"/>
          <p:cNvSpPr txBox="1">
            <a:spLocks noGrp="1"/>
          </p:cNvSpPr>
          <p:nvPr>
            <p:ph type="body" idx="1"/>
          </p:nvPr>
        </p:nvSpPr>
        <p:spPr>
          <a:xfrm>
            <a:off x="729450" y="1313100"/>
            <a:ext cx="3842400" cy="30270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endParaRPr/>
          </a:p>
          <a:p>
            <a:pPr marL="0" lvl="0" indent="0" algn="l" rtl="0">
              <a:spcBef>
                <a:spcPts val="1200"/>
              </a:spcBef>
              <a:spcAft>
                <a:spcPts val="0"/>
              </a:spcAft>
              <a:buNone/>
            </a:pPr>
            <a:r>
              <a:rPr lang="en">
                <a:solidFill>
                  <a:srgbClr val="000000"/>
                </a:solidFill>
              </a:rPr>
              <a:t>Two sheets of 22” x 22” x 2” Polyurethane foam padding.</a:t>
            </a:r>
            <a:endParaRPr>
              <a:solidFill>
                <a:srgbClr val="000000"/>
              </a:solidFill>
            </a:endParaRPr>
          </a:p>
          <a:p>
            <a:pPr marL="0" lvl="0" indent="0" algn="l" rtl="0">
              <a:spcBef>
                <a:spcPts val="1200"/>
              </a:spcBef>
              <a:spcAft>
                <a:spcPts val="0"/>
              </a:spcAft>
              <a:buNone/>
            </a:pPr>
            <a:r>
              <a:rPr lang="en">
                <a:solidFill>
                  <a:srgbClr val="000000"/>
                </a:solidFill>
              </a:rPr>
              <a:t>Total area: 968 in^2</a:t>
            </a:r>
            <a:endParaRPr>
              <a:solidFill>
                <a:srgbClr val="000000"/>
              </a:solidFill>
            </a:endParaRPr>
          </a:p>
          <a:p>
            <a:pPr marL="0" lvl="0" indent="0" algn="l" rtl="0">
              <a:spcBef>
                <a:spcPts val="1200"/>
              </a:spcBef>
              <a:spcAft>
                <a:spcPts val="0"/>
              </a:spcAft>
              <a:buNone/>
            </a:pPr>
            <a:r>
              <a:rPr lang="en">
                <a:solidFill>
                  <a:srgbClr val="000000"/>
                </a:solidFill>
              </a:rPr>
              <a:t>Area needed:     </a:t>
            </a:r>
            <a:r>
              <a:rPr lang="en" b="1">
                <a:solidFill>
                  <a:srgbClr val="000000"/>
                </a:solidFill>
              </a:rPr>
              <a:t>876 in^2</a:t>
            </a:r>
            <a:endParaRPr b="1">
              <a:solidFill>
                <a:srgbClr val="000000"/>
              </a:solidFill>
            </a:endParaRPr>
          </a:p>
          <a:p>
            <a:pPr marL="0" lvl="0" indent="0" algn="l" rtl="0">
              <a:spcBef>
                <a:spcPts val="1200"/>
              </a:spcBef>
              <a:spcAft>
                <a:spcPts val="0"/>
              </a:spcAft>
              <a:buNone/>
            </a:pPr>
            <a:endParaRPr>
              <a:solidFill>
                <a:srgbClr val="000000"/>
              </a:solidFill>
            </a:endParaRPr>
          </a:p>
          <a:p>
            <a:pPr marL="0" lvl="0" indent="0" algn="l" rtl="0">
              <a:spcBef>
                <a:spcPts val="1200"/>
              </a:spcBef>
              <a:spcAft>
                <a:spcPts val="1200"/>
              </a:spcAft>
              <a:buNone/>
            </a:pPr>
            <a:r>
              <a:rPr lang="en">
                <a:solidFill>
                  <a:srgbClr val="000000"/>
                </a:solidFill>
              </a:rPr>
              <a:t>Slits in the padding for the harness to slip into in order to attach the user to the diving board to prevent them from falling off while in use.</a:t>
            </a:r>
            <a:endParaRPr>
              <a:solidFill>
                <a:srgbClr val="000000"/>
              </a:solidFill>
            </a:endParaRPr>
          </a:p>
        </p:txBody>
      </p:sp>
      <p:sp>
        <p:nvSpPr>
          <p:cNvPr id="1242" name="Google Shape;1242;p8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74</a:t>
            </a:fld>
            <a:endParaRPr/>
          </a:p>
        </p:txBody>
      </p:sp>
      <p:pic>
        <p:nvPicPr>
          <p:cNvPr id="1243" name="Google Shape;1243;p8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571852" y="966750"/>
            <a:ext cx="4246349" cy="3719702"/>
          </a:xfrm>
          <a:prstGeom prst="rect">
            <a:avLst/>
          </a:prstGeom>
          <a:noFill/>
          <a:ln>
            <a:noFill/>
          </a:ln>
        </p:spPr>
      </p:pic>
      <p:sp>
        <p:nvSpPr>
          <p:cNvPr id="1244" name="Google Shape;1244;p8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Safety - Diving Board Padding</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Google Shape;1249;p8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Safety - Additional Information</a:t>
            </a:r>
            <a:endParaRPr/>
          </a:p>
        </p:txBody>
      </p:sp>
      <p:sp>
        <p:nvSpPr>
          <p:cNvPr id="1250" name="Google Shape;1250;p8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75</a:t>
            </a:fld>
            <a:endParaRPr/>
          </a:p>
        </p:txBody>
      </p:sp>
      <p:grpSp>
        <p:nvGrpSpPr>
          <p:cNvPr id="1251" name="Google Shape;1251;p87"/>
          <p:cNvGrpSpPr/>
          <p:nvPr/>
        </p:nvGrpSpPr>
        <p:grpSpPr>
          <a:xfrm>
            <a:off x="5400700" y="3115300"/>
            <a:ext cx="3135600" cy="1835700"/>
            <a:chOff x="5017600" y="2854150"/>
            <a:chExt cx="3135600" cy="1835700"/>
          </a:xfrm>
        </p:grpSpPr>
        <p:sp>
          <p:nvSpPr>
            <p:cNvPr id="1252" name="Google Shape;1252;p87"/>
            <p:cNvSpPr/>
            <p:nvPr/>
          </p:nvSpPr>
          <p:spPr>
            <a:xfrm>
              <a:off x="5017600" y="2854150"/>
              <a:ext cx="3135600" cy="183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Secondary visual (Eli ideas)</a:t>
              </a:r>
              <a:endParaRPr/>
            </a:p>
          </p:txBody>
        </p:sp>
        <p:pic>
          <p:nvPicPr>
            <p:cNvPr id="1253" name="Google Shape;1253;p8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105800" y="2947550"/>
              <a:ext cx="2948310" cy="1658425"/>
            </a:xfrm>
            <a:prstGeom prst="rect">
              <a:avLst/>
            </a:prstGeom>
            <a:noFill/>
            <a:ln>
              <a:noFill/>
            </a:ln>
          </p:spPr>
        </p:pic>
      </p:grpSp>
      <p:grpSp>
        <p:nvGrpSpPr>
          <p:cNvPr id="1254" name="Google Shape;1254;p87"/>
          <p:cNvGrpSpPr/>
          <p:nvPr/>
        </p:nvGrpSpPr>
        <p:grpSpPr>
          <a:xfrm>
            <a:off x="5470050" y="1020300"/>
            <a:ext cx="2948100" cy="1895700"/>
            <a:chOff x="3782900" y="571000"/>
            <a:chExt cx="2948100" cy="1895700"/>
          </a:xfrm>
        </p:grpSpPr>
        <p:sp>
          <p:nvSpPr>
            <p:cNvPr id="1255" name="Google Shape;1255;p87"/>
            <p:cNvSpPr/>
            <p:nvPr/>
          </p:nvSpPr>
          <p:spPr>
            <a:xfrm>
              <a:off x="3782900" y="571000"/>
              <a:ext cx="2948100" cy="1895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Secondary visual (Eli ideas)</a:t>
              </a:r>
              <a:endParaRPr/>
            </a:p>
          </p:txBody>
        </p:sp>
        <p:pic>
          <p:nvPicPr>
            <p:cNvPr id="1256" name="Google Shape;1256;p8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859300" y="632838"/>
              <a:ext cx="2798001" cy="1772001"/>
            </a:xfrm>
            <a:prstGeom prst="rect">
              <a:avLst/>
            </a:prstGeom>
            <a:noFill/>
            <a:ln>
              <a:noFill/>
            </a:ln>
          </p:spPr>
        </p:pic>
      </p:grpSp>
      <p:sp>
        <p:nvSpPr>
          <p:cNvPr id="1257" name="Google Shape;1257;p87"/>
          <p:cNvSpPr txBox="1">
            <a:spLocks noGrp="1"/>
          </p:cNvSpPr>
          <p:nvPr>
            <p:ph type="body" idx="1"/>
          </p:nvPr>
        </p:nvSpPr>
        <p:spPr>
          <a:xfrm>
            <a:off x="729450" y="1288500"/>
            <a:ext cx="4671300" cy="1776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u="sng">
                <a:solidFill>
                  <a:srgbClr val="000000"/>
                </a:solidFill>
              </a:rPr>
              <a:t>Snap Shackle:</a:t>
            </a:r>
            <a:endParaRPr b="1" u="sng">
              <a:solidFill>
                <a:srgbClr val="000000"/>
              </a:solidFill>
            </a:endParaRPr>
          </a:p>
          <a:p>
            <a:pPr marL="457200" lvl="0" indent="-311150" algn="l" rtl="0">
              <a:spcBef>
                <a:spcPts val="1200"/>
              </a:spcBef>
              <a:spcAft>
                <a:spcPts val="0"/>
              </a:spcAft>
              <a:buClr>
                <a:srgbClr val="000000"/>
              </a:buClr>
              <a:buSzPts val="1300"/>
              <a:buChar char="●"/>
            </a:pPr>
            <a:r>
              <a:rPr lang="en">
                <a:solidFill>
                  <a:srgbClr val="000000"/>
                </a:solidFill>
              </a:rPr>
              <a:t>Primary attachment shackle for tethers</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Supports 989 lbs</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Open/Close Under Force</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Emergency release if needed</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Heritage on high tension rope aboard sailboats</a:t>
            </a:r>
            <a:endParaRPr>
              <a:solidFill>
                <a:srgbClr val="000000"/>
              </a:solidFill>
            </a:endParaRPr>
          </a:p>
        </p:txBody>
      </p:sp>
      <p:sp>
        <p:nvSpPr>
          <p:cNvPr id="1258" name="Google Shape;1258;p87"/>
          <p:cNvSpPr txBox="1">
            <a:spLocks noGrp="1"/>
          </p:cNvSpPr>
          <p:nvPr>
            <p:ph type="body" idx="1"/>
          </p:nvPr>
        </p:nvSpPr>
        <p:spPr>
          <a:xfrm>
            <a:off x="729450" y="3065100"/>
            <a:ext cx="4671300" cy="1776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u="sng">
                <a:solidFill>
                  <a:srgbClr val="000000"/>
                </a:solidFill>
              </a:rPr>
              <a:t>Spliced Rope:</a:t>
            </a:r>
            <a:endParaRPr b="1" u="sng">
              <a:solidFill>
                <a:srgbClr val="000000"/>
              </a:solidFill>
            </a:endParaRPr>
          </a:p>
          <a:p>
            <a:pPr marL="457200" lvl="0" indent="-311150" algn="l" rtl="0">
              <a:spcBef>
                <a:spcPts val="1200"/>
              </a:spcBef>
              <a:spcAft>
                <a:spcPts val="0"/>
              </a:spcAft>
              <a:buClr>
                <a:srgbClr val="000000"/>
              </a:buClr>
              <a:buSzPts val="1300"/>
              <a:buChar char="●"/>
            </a:pPr>
            <a:r>
              <a:rPr lang="en">
                <a:solidFill>
                  <a:srgbClr val="000000"/>
                </a:solidFill>
              </a:rPr>
              <a:t>Rope looped back into itself</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Holds up to 90% of Rope Strength, above 50% for other knots</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Can be done with sewing machine/needle</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Heritage on skydiver parachutes and CubeSats</a:t>
            </a:r>
            <a:endParaRPr>
              <a:solidFill>
                <a:srgbClr val="000000"/>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p8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Loading Mechanism - Components</a:t>
            </a:r>
            <a:endParaRPr/>
          </a:p>
        </p:txBody>
      </p:sp>
      <p:sp>
        <p:nvSpPr>
          <p:cNvPr id="1264" name="Google Shape;1264;p88"/>
          <p:cNvSpPr txBox="1">
            <a:spLocks noGrp="1"/>
          </p:cNvSpPr>
          <p:nvPr>
            <p:ph type="body" idx="1"/>
          </p:nvPr>
        </p:nvSpPr>
        <p:spPr>
          <a:xfrm>
            <a:off x="729450" y="1293738"/>
            <a:ext cx="4387800" cy="25560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rgbClr val="000000"/>
              </a:buClr>
              <a:buSzPts val="1300"/>
              <a:buChar char="●"/>
            </a:pPr>
            <a:r>
              <a:rPr lang="en">
                <a:solidFill>
                  <a:srgbClr val="000000"/>
                </a:solidFill>
              </a:rPr>
              <a:t>Passively loads the subject with a resultant force magnitude equivalent to their weight</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Utilizes sand within a sealed container</a:t>
            </a:r>
            <a:endParaRPr>
              <a:solidFill>
                <a:srgbClr val="000000"/>
              </a:solidFill>
            </a:endParaRPr>
          </a:p>
          <a:p>
            <a:pPr marL="914400" lvl="1" indent="-298450" algn="l" rtl="0">
              <a:spcBef>
                <a:spcPts val="0"/>
              </a:spcBef>
              <a:spcAft>
                <a:spcPts val="0"/>
              </a:spcAft>
              <a:buClr>
                <a:srgbClr val="000000"/>
              </a:buClr>
              <a:buSzPts val="1100"/>
              <a:buChar char="○"/>
            </a:pPr>
            <a:r>
              <a:rPr lang="en">
                <a:solidFill>
                  <a:srgbClr val="000000"/>
                </a:solidFill>
              </a:rPr>
              <a:t>This allows specific load control to remain within 10N</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The subject will be weighed prior to use </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The tether will be attached to the hanging scale (which will be attached to the sand containers), ran through a series of pulleys to the pulley on the</a:t>
            </a:r>
            <a:r>
              <a:rPr lang="en" b="1">
                <a:solidFill>
                  <a:srgbClr val="000000"/>
                </a:solidFill>
              </a:rPr>
              <a:t> Sliding Load Attachment, </a:t>
            </a:r>
            <a:r>
              <a:rPr lang="en">
                <a:solidFill>
                  <a:srgbClr val="000000"/>
                </a:solidFill>
              </a:rPr>
              <a:t>and then attached to the users harness</a:t>
            </a:r>
            <a:endParaRPr>
              <a:solidFill>
                <a:srgbClr val="000000"/>
              </a:solidFill>
            </a:endParaRPr>
          </a:p>
        </p:txBody>
      </p:sp>
      <p:sp>
        <p:nvSpPr>
          <p:cNvPr id="1265" name="Google Shape;1265;p8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76</a:t>
            </a:fld>
            <a:endParaRPr/>
          </a:p>
        </p:txBody>
      </p:sp>
      <p:pic>
        <p:nvPicPr>
          <p:cNvPr id="1266" name="Google Shape;1266;p8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368150" y="740975"/>
            <a:ext cx="1716850" cy="2594736"/>
          </a:xfrm>
          <a:prstGeom prst="rect">
            <a:avLst/>
          </a:prstGeom>
          <a:noFill/>
          <a:ln>
            <a:noFill/>
          </a:ln>
        </p:spPr>
      </p:pic>
      <p:pic>
        <p:nvPicPr>
          <p:cNvPr id="1267" name="Google Shape;1267;p8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427050" y="1286262"/>
            <a:ext cx="1941100" cy="1504150"/>
          </a:xfrm>
          <a:prstGeom prst="rect">
            <a:avLst/>
          </a:prstGeom>
          <a:noFill/>
          <a:ln>
            <a:noFill/>
          </a:ln>
        </p:spPr>
      </p:pic>
      <p:pic>
        <p:nvPicPr>
          <p:cNvPr id="1268" name="Google Shape;1268;p88"/>
          <p:cNvPicPr preferRelativeResize="0"/>
          <p:nvPr/>
        </p:nvPicPr>
        <p:blipFill>
          <a:blip r:embed="rId5">
            <a:alphaModFix/>
          </a:blip>
          <a:stretch>
            <a:fillRect/>
          </a:stretch>
        </p:blipFill>
        <p:spPr>
          <a:xfrm>
            <a:off x="6569250" y="2972875"/>
            <a:ext cx="1040775" cy="2128550"/>
          </a:xfrm>
          <a:prstGeom prst="rect">
            <a:avLst/>
          </a:prstGeom>
          <a:noFill/>
          <a:ln>
            <a:noFill/>
          </a:ln>
        </p:spPr>
      </p:pic>
      <p:sp>
        <p:nvSpPr>
          <p:cNvPr id="1269" name="Google Shape;1269;p88"/>
          <p:cNvSpPr txBox="1"/>
          <p:nvPr/>
        </p:nvSpPr>
        <p:spPr>
          <a:xfrm>
            <a:off x="7647725" y="4016650"/>
            <a:ext cx="11943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Swiveling Pulley</a:t>
            </a:r>
            <a:endParaRPr sz="1100">
              <a:latin typeface="Lato"/>
              <a:ea typeface="Lato"/>
              <a:cs typeface="Lato"/>
              <a:sym typeface="Lato"/>
            </a:endParaRPr>
          </a:p>
        </p:txBody>
      </p:sp>
      <p:sp>
        <p:nvSpPr>
          <p:cNvPr id="1270" name="Google Shape;1270;p88"/>
          <p:cNvSpPr txBox="1"/>
          <p:nvPr/>
        </p:nvSpPr>
        <p:spPr>
          <a:xfrm>
            <a:off x="5708850" y="972925"/>
            <a:ext cx="8604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Sandbags</a:t>
            </a:r>
            <a:endParaRPr sz="1100">
              <a:latin typeface="Lato"/>
              <a:ea typeface="Lato"/>
              <a:cs typeface="Lato"/>
              <a:sym typeface="Lato"/>
            </a:endParaRPr>
          </a:p>
        </p:txBody>
      </p:sp>
      <p:sp>
        <p:nvSpPr>
          <p:cNvPr id="1271" name="Google Shape;1271;p88"/>
          <p:cNvSpPr txBox="1"/>
          <p:nvPr/>
        </p:nvSpPr>
        <p:spPr>
          <a:xfrm>
            <a:off x="7647725" y="3169000"/>
            <a:ext cx="11577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Sand Container</a:t>
            </a:r>
            <a:endParaRPr sz="1100">
              <a:latin typeface="Lato"/>
              <a:ea typeface="Lato"/>
              <a:cs typeface="Lato"/>
              <a:sym typeface="Lato"/>
            </a:endParaRPr>
          </a:p>
        </p:txBody>
      </p:sp>
      <p:pic>
        <p:nvPicPr>
          <p:cNvPr id="1272" name="Google Shape;1272;p88"/>
          <p:cNvPicPr preferRelativeResize="0"/>
          <p:nvPr/>
        </p:nvPicPr>
        <p:blipFill>
          <a:blip r:embed="rId6">
            <a:alphaModFix/>
          </a:blip>
          <a:stretch>
            <a:fillRect/>
          </a:stretch>
        </p:blipFill>
        <p:spPr>
          <a:xfrm>
            <a:off x="577750" y="3840350"/>
            <a:ext cx="3865710" cy="393600"/>
          </a:xfrm>
          <a:prstGeom prst="rect">
            <a:avLst/>
          </a:prstGeom>
          <a:noFill/>
          <a:ln>
            <a:noFill/>
          </a:ln>
        </p:spPr>
      </p:pic>
      <p:sp>
        <p:nvSpPr>
          <p:cNvPr id="1273" name="Google Shape;1273;p88"/>
          <p:cNvSpPr txBox="1"/>
          <p:nvPr/>
        </p:nvSpPr>
        <p:spPr>
          <a:xfrm>
            <a:off x="1931750" y="4233950"/>
            <a:ext cx="11577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Tether</a:t>
            </a:r>
            <a:endParaRPr sz="1100">
              <a:latin typeface="Lato"/>
              <a:ea typeface="Lato"/>
              <a:cs typeface="Lato"/>
              <a:sym typeface="Lato"/>
            </a:endParaRPr>
          </a:p>
        </p:txBody>
      </p:sp>
      <p:pic>
        <p:nvPicPr>
          <p:cNvPr id="1274" name="Google Shape;1274;p88"/>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5051313" y="3291638"/>
            <a:ext cx="1341150" cy="1804025"/>
          </a:xfrm>
          <a:prstGeom prst="rect">
            <a:avLst/>
          </a:prstGeom>
          <a:noFill/>
          <a:ln>
            <a:noFill/>
          </a:ln>
        </p:spPr>
      </p:pic>
      <p:sp>
        <p:nvSpPr>
          <p:cNvPr id="1275" name="Google Shape;1275;p88"/>
          <p:cNvSpPr txBox="1"/>
          <p:nvPr/>
        </p:nvSpPr>
        <p:spPr>
          <a:xfrm>
            <a:off x="4023950" y="4587950"/>
            <a:ext cx="11577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Mounted Pulley</a:t>
            </a:r>
            <a:endParaRPr sz="1100">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7"/>
                                        </p:tgtEl>
                                        <p:attrNameLst>
                                          <p:attrName>style.visibility</p:attrName>
                                        </p:attrNameLst>
                                      </p:cBhvr>
                                      <p:to>
                                        <p:strVal val="visible"/>
                                      </p:to>
                                    </p:set>
                                    <p:animEffect transition="in" filter="fade">
                                      <p:cBhvr>
                                        <p:cTn id="7" dur="1000"/>
                                        <p:tgtEl>
                                          <p:spTgt spid="1267"/>
                                        </p:tgtEl>
                                      </p:cBhvr>
                                    </p:animEffect>
                                  </p:childTnLst>
                                </p:cTn>
                              </p:par>
                              <p:par>
                                <p:cTn id="8" presetID="10" presetClass="entr" presetSubtype="0" fill="hold" nodeType="withEffect">
                                  <p:stCondLst>
                                    <p:cond delay="0"/>
                                  </p:stCondLst>
                                  <p:childTnLst>
                                    <p:set>
                                      <p:cBhvr>
                                        <p:cTn id="9" dur="1" fill="hold">
                                          <p:stCondLst>
                                            <p:cond delay="0"/>
                                          </p:stCondLst>
                                        </p:cTn>
                                        <p:tgtEl>
                                          <p:spTgt spid="1270"/>
                                        </p:tgtEl>
                                        <p:attrNameLst>
                                          <p:attrName>style.visibility</p:attrName>
                                        </p:attrNameLst>
                                      </p:cBhvr>
                                      <p:to>
                                        <p:strVal val="visible"/>
                                      </p:to>
                                    </p:set>
                                    <p:animEffect transition="in" filter="fade">
                                      <p:cBhvr>
                                        <p:cTn id="10" dur="1000"/>
                                        <p:tgtEl>
                                          <p:spTgt spid="127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71"/>
                                        </p:tgtEl>
                                        <p:attrNameLst>
                                          <p:attrName>style.visibility</p:attrName>
                                        </p:attrNameLst>
                                      </p:cBhvr>
                                      <p:to>
                                        <p:strVal val="visible"/>
                                      </p:to>
                                    </p:set>
                                    <p:animEffect transition="in" filter="fade">
                                      <p:cBhvr>
                                        <p:cTn id="15" dur="1000"/>
                                        <p:tgtEl>
                                          <p:spTgt spid="1271"/>
                                        </p:tgtEl>
                                      </p:cBhvr>
                                    </p:animEffect>
                                  </p:childTnLst>
                                </p:cTn>
                              </p:par>
                              <p:par>
                                <p:cTn id="16" presetID="10" presetClass="entr" presetSubtype="0" fill="hold" nodeType="withEffect">
                                  <p:stCondLst>
                                    <p:cond delay="0"/>
                                  </p:stCondLst>
                                  <p:childTnLst>
                                    <p:set>
                                      <p:cBhvr>
                                        <p:cTn id="17" dur="1" fill="hold">
                                          <p:stCondLst>
                                            <p:cond delay="0"/>
                                          </p:stCondLst>
                                        </p:cTn>
                                        <p:tgtEl>
                                          <p:spTgt spid="1266"/>
                                        </p:tgtEl>
                                        <p:attrNameLst>
                                          <p:attrName>style.visibility</p:attrName>
                                        </p:attrNameLst>
                                      </p:cBhvr>
                                      <p:to>
                                        <p:strVal val="visible"/>
                                      </p:to>
                                    </p:set>
                                    <p:animEffect transition="in" filter="fade">
                                      <p:cBhvr>
                                        <p:cTn id="18" dur="1000"/>
                                        <p:tgtEl>
                                          <p:spTgt spid="126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72"/>
                                        </p:tgtEl>
                                        <p:attrNameLst>
                                          <p:attrName>style.visibility</p:attrName>
                                        </p:attrNameLst>
                                      </p:cBhvr>
                                      <p:to>
                                        <p:strVal val="visible"/>
                                      </p:to>
                                    </p:set>
                                    <p:animEffect transition="in" filter="fade">
                                      <p:cBhvr>
                                        <p:cTn id="23" dur="1000"/>
                                        <p:tgtEl>
                                          <p:spTgt spid="1272"/>
                                        </p:tgtEl>
                                      </p:cBhvr>
                                    </p:animEffect>
                                  </p:childTnLst>
                                </p:cTn>
                              </p:par>
                              <p:par>
                                <p:cTn id="24" presetID="10" presetClass="entr" presetSubtype="0" fill="hold" nodeType="withEffect">
                                  <p:stCondLst>
                                    <p:cond delay="0"/>
                                  </p:stCondLst>
                                  <p:childTnLst>
                                    <p:set>
                                      <p:cBhvr>
                                        <p:cTn id="25" dur="1" fill="hold">
                                          <p:stCondLst>
                                            <p:cond delay="0"/>
                                          </p:stCondLst>
                                        </p:cTn>
                                        <p:tgtEl>
                                          <p:spTgt spid="1273"/>
                                        </p:tgtEl>
                                        <p:attrNameLst>
                                          <p:attrName>style.visibility</p:attrName>
                                        </p:attrNameLst>
                                      </p:cBhvr>
                                      <p:to>
                                        <p:strVal val="visible"/>
                                      </p:to>
                                    </p:set>
                                    <p:animEffect transition="in" filter="fade">
                                      <p:cBhvr>
                                        <p:cTn id="26" dur="1000"/>
                                        <p:tgtEl>
                                          <p:spTgt spid="127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68"/>
                                        </p:tgtEl>
                                        <p:attrNameLst>
                                          <p:attrName>style.visibility</p:attrName>
                                        </p:attrNameLst>
                                      </p:cBhvr>
                                      <p:to>
                                        <p:strVal val="visible"/>
                                      </p:to>
                                    </p:set>
                                    <p:animEffect transition="in" filter="fade">
                                      <p:cBhvr>
                                        <p:cTn id="31" dur="1000"/>
                                        <p:tgtEl>
                                          <p:spTgt spid="1268"/>
                                        </p:tgtEl>
                                      </p:cBhvr>
                                    </p:animEffect>
                                  </p:childTnLst>
                                </p:cTn>
                              </p:par>
                              <p:par>
                                <p:cTn id="32" presetID="10" presetClass="entr" presetSubtype="0" fill="hold" nodeType="withEffect">
                                  <p:stCondLst>
                                    <p:cond delay="0"/>
                                  </p:stCondLst>
                                  <p:childTnLst>
                                    <p:set>
                                      <p:cBhvr>
                                        <p:cTn id="33" dur="1" fill="hold">
                                          <p:stCondLst>
                                            <p:cond delay="0"/>
                                          </p:stCondLst>
                                        </p:cTn>
                                        <p:tgtEl>
                                          <p:spTgt spid="1274"/>
                                        </p:tgtEl>
                                        <p:attrNameLst>
                                          <p:attrName>style.visibility</p:attrName>
                                        </p:attrNameLst>
                                      </p:cBhvr>
                                      <p:to>
                                        <p:strVal val="visible"/>
                                      </p:to>
                                    </p:set>
                                    <p:animEffect transition="in" filter="fade">
                                      <p:cBhvr>
                                        <p:cTn id="34" dur="1000"/>
                                        <p:tgtEl>
                                          <p:spTgt spid="1274"/>
                                        </p:tgtEl>
                                      </p:cBhvr>
                                    </p:animEffect>
                                  </p:childTnLst>
                                </p:cTn>
                              </p:par>
                              <p:par>
                                <p:cTn id="35" presetID="10" presetClass="entr" presetSubtype="0" fill="hold" nodeType="withEffect">
                                  <p:stCondLst>
                                    <p:cond delay="0"/>
                                  </p:stCondLst>
                                  <p:childTnLst>
                                    <p:set>
                                      <p:cBhvr>
                                        <p:cTn id="36" dur="1" fill="hold">
                                          <p:stCondLst>
                                            <p:cond delay="0"/>
                                          </p:stCondLst>
                                        </p:cTn>
                                        <p:tgtEl>
                                          <p:spTgt spid="1275"/>
                                        </p:tgtEl>
                                        <p:attrNameLst>
                                          <p:attrName>style.visibility</p:attrName>
                                        </p:attrNameLst>
                                      </p:cBhvr>
                                      <p:to>
                                        <p:strVal val="visible"/>
                                      </p:to>
                                    </p:set>
                                    <p:animEffect transition="in" filter="fade">
                                      <p:cBhvr>
                                        <p:cTn id="37" dur="1000"/>
                                        <p:tgtEl>
                                          <p:spTgt spid="1275"/>
                                        </p:tgtEl>
                                      </p:cBhvr>
                                    </p:animEffect>
                                  </p:childTnLst>
                                </p:cTn>
                              </p:par>
                              <p:par>
                                <p:cTn id="38" presetID="10" presetClass="entr" presetSubtype="0" fill="hold" nodeType="withEffect">
                                  <p:stCondLst>
                                    <p:cond delay="0"/>
                                  </p:stCondLst>
                                  <p:childTnLst>
                                    <p:set>
                                      <p:cBhvr>
                                        <p:cTn id="39" dur="1" fill="hold">
                                          <p:stCondLst>
                                            <p:cond delay="0"/>
                                          </p:stCondLst>
                                        </p:cTn>
                                        <p:tgtEl>
                                          <p:spTgt spid="1269"/>
                                        </p:tgtEl>
                                        <p:attrNameLst>
                                          <p:attrName>style.visibility</p:attrName>
                                        </p:attrNameLst>
                                      </p:cBhvr>
                                      <p:to>
                                        <p:strVal val="visible"/>
                                      </p:to>
                                    </p:set>
                                    <p:animEffect transition="in" filter="fade">
                                      <p:cBhvr>
                                        <p:cTn id="40" dur="1000"/>
                                        <p:tgtEl>
                                          <p:spTgt spid="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p8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Loading Mechanism - CAD</a:t>
            </a:r>
            <a:endParaRPr/>
          </a:p>
        </p:txBody>
      </p:sp>
      <p:sp>
        <p:nvSpPr>
          <p:cNvPr id="1281" name="Google Shape;1281;p8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77</a:t>
            </a:fld>
            <a:endParaRPr/>
          </a:p>
        </p:txBody>
      </p:sp>
      <p:pic>
        <p:nvPicPr>
          <p:cNvPr id="1282" name="Google Shape;1282;p8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57300" y="1219975"/>
            <a:ext cx="2162976" cy="3672575"/>
          </a:xfrm>
          <a:prstGeom prst="rect">
            <a:avLst/>
          </a:prstGeom>
          <a:noFill/>
          <a:ln>
            <a:noFill/>
          </a:ln>
        </p:spPr>
      </p:pic>
      <p:sp>
        <p:nvSpPr>
          <p:cNvPr id="1283" name="Google Shape;1283;p89"/>
          <p:cNvSpPr txBox="1"/>
          <p:nvPr/>
        </p:nvSpPr>
        <p:spPr>
          <a:xfrm>
            <a:off x="437200" y="3213350"/>
            <a:ext cx="13842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Sand-filled Barrel</a:t>
            </a:r>
            <a:endParaRPr sz="1100">
              <a:latin typeface="Lato"/>
              <a:ea typeface="Lato"/>
              <a:cs typeface="Lato"/>
              <a:sym typeface="Lato"/>
            </a:endParaRPr>
          </a:p>
        </p:txBody>
      </p:sp>
      <p:cxnSp>
        <p:nvCxnSpPr>
          <p:cNvPr id="1284" name="Google Shape;1284;p89"/>
          <p:cNvCxnSpPr>
            <a:stCxn id="1283" idx="3"/>
          </p:cNvCxnSpPr>
          <p:nvPr/>
        </p:nvCxnSpPr>
        <p:spPr>
          <a:xfrm rot="10800000" flipH="1">
            <a:off x="1821400" y="3389450"/>
            <a:ext cx="579300" cy="900"/>
          </a:xfrm>
          <a:prstGeom prst="straightConnector1">
            <a:avLst/>
          </a:prstGeom>
          <a:noFill/>
          <a:ln w="19050" cap="flat" cmpd="sng">
            <a:solidFill>
              <a:srgbClr val="FF0000"/>
            </a:solidFill>
            <a:prstDash val="solid"/>
            <a:round/>
            <a:headEnd type="none" w="med" len="med"/>
            <a:tailEnd type="triangle" w="med" len="med"/>
          </a:ln>
        </p:spPr>
      </p:cxnSp>
      <p:sp>
        <p:nvSpPr>
          <p:cNvPr id="1285" name="Google Shape;1285;p89"/>
          <p:cNvSpPr txBox="1"/>
          <p:nvPr/>
        </p:nvSpPr>
        <p:spPr>
          <a:xfrm>
            <a:off x="3776100" y="1586925"/>
            <a:ext cx="12969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Force Application Tether</a:t>
            </a:r>
            <a:endParaRPr sz="1100">
              <a:latin typeface="Lato"/>
              <a:ea typeface="Lato"/>
              <a:cs typeface="Lato"/>
              <a:sym typeface="Lato"/>
            </a:endParaRPr>
          </a:p>
        </p:txBody>
      </p:sp>
      <p:cxnSp>
        <p:nvCxnSpPr>
          <p:cNvPr id="1286" name="Google Shape;1286;p89"/>
          <p:cNvCxnSpPr>
            <a:stCxn id="1285" idx="1"/>
          </p:cNvCxnSpPr>
          <p:nvPr/>
        </p:nvCxnSpPr>
        <p:spPr>
          <a:xfrm flipH="1">
            <a:off x="3578700" y="1848525"/>
            <a:ext cx="197400" cy="15300"/>
          </a:xfrm>
          <a:prstGeom prst="straightConnector1">
            <a:avLst/>
          </a:prstGeom>
          <a:noFill/>
          <a:ln w="19050" cap="flat" cmpd="sng">
            <a:solidFill>
              <a:srgbClr val="FF0000"/>
            </a:solidFill>
            <a:prstDash val="solid"/>
            <a:round/>
            <a:headEnd type="none" w="med" len="med"/>
            <a:tailEnd type="triangle" w="med" len="med"/>
          </a:ln>
        </p:spPr>
      </p:cxnSp>
      <p:sp>
        <p:nvSpPr>
          <p:cNvPr id="1287" name="Google Shape;1287;p89"/>
          <p:cNvSpPr txBox="1"/>
          <p:nvPr/>
        </p:nvSpPr>
        <p:spPr>
          <a:xfrm>
            <a:off x="3424150" y="3626525"/>
            <a:ext cx="12423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Swiveling Pulley</a:t>
            </a:r>
            <a:endParaRPr sz="1100">
              <a:latin typeface="Lato"/>
              <a:ea typeface="Lato"/>
              <a:cs typeface="Lato"/>
              <a:sym typeface="Lato"/>
            </a:endParaRPr>
          </a:p>
        </p:txBody>
      </p:sp>
      <p:cxnSp>
        <p:nvCxnSpPr>
          <p:cNvPr id="1288" name="Google Shape;1288;p89"/>
          <p:cNvCxnSpPr>
            <a:stCxn id="1287" idx="0"/>
          </p:cNvCxnSpPr>
          <p:nvPr/>
        </p:nvCxnSpPr>
        <p:spPr>
          <a:xfrm rot="10800000">
            <a:off x="3553000" y="3389525"/>
            <a:ext cx="492300" cy="237000"/>
          </a:xfrm>
          <a:prstGeom prst="straightConnector1">
            <a:avLst/>
          </a:prstGeom>
          <a:noFill/>
          <a:ln w="19050" cap="flat" cmpd="sng">
            <a:solidFill>
              <a:srgbClr val="FF0000"/>
            </a:solidFill>
            <a:prstDash val="solid"/>
            <a:round/>
            <a:headEnd type="none" w="med" len="med"/>
            <a:tailEnd type="triangle" w="med" len="med"/>
          </a:ln>
        </p:spPr>
      </p:cxnSp>
      <p:sp>
        <p:nvSpPr>
          <p:cNvPr id="1289" name="Google Shape;1289;p89"/>
          <p:cNvSpPr txBox="1"/>
          <p:nvPr/>
        </p:nvSpPr>
        <p:spPr>
          <a:xfrm>
            <a:off x="369950" y="1619100"/>
            <a:ext cx="12969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Stationary Pulley</a:t>
            </a:r>
            <a:endParaRPr sz="1100">
              <a:latin typeface="Lato"/>
              <a:ea typeface="Lato"/>
              <a:cs typeface="Lato"/>
              <a:sym typeface="Lato"/>
            </a:endParaRPr>
          </a:p>
        </p:txBody>
      </p:sp>
      <p:cxnSp>
        <p:nvCxnSpPr>
          <p:cNvPr id="1290" name="Google Shape;1290;p89"/>
          <p:cNvCxnSpPr>
            <a:stCxn id="1289" idx="3"/>
          </p:cNvCxnSpPr>
          <p:nvPr/>
        </p:nvCxnSpPr>
        <p:spPr>
          <a:xfrm rot="10800000" flipH="1">
            <a:off x="1666850" y="1535400"/>
            <a:ext cx="939900" cy="260700"/>
          </a:xfrm>
          <a:prstGeom prst="straightConnector1">
            <a:avLst/>
          </a:prstGeom>
          <a:noFill/>
          <a:ln w="19050" cap="flat" cmpd="sng">
            <a:solidFill>
              <a:srgbClr val="FF0000"/>
            </a:solidFill>
            <a:prstDash val="solid"/>
            <a:round/>
            <a:headEnd type="none" w="med" len="med"/>
            <a:tailEnd type="triangle" w="med" len="med"/>
          </a:ln>
        </p:spPr>
      </p:cxnSp>
      <p:cxnSp>
        <p:nvCxnSpPr>
          <p:cNvPr id="1291" name="Google Shape;1291;p89"/>
          <p:cNvCxnSpPr>
            <a:stCxn id="1289" idx="3"/>
          </p:cNvCxnSpPr>
          <p:nvPr/>
        </p:nvCxnSpPr>
        <p:spPr>
          <a:xfrm rot="10800000" flipH="1">
            <a:off x="1666850" y="1599900"/>
            <a:ext cx="1615800" cy="196200"/>
          </a:xfrm>
          <a:prstGeom prst="straightConnector1">
            <a:avLst/>
          </a:prstGeom>
          <a:noFill/>
          <a:ln w="19050" cap="flat" cmpd="sng">
            <a:solidFill>
              <a:srgbClr val="FF0000"/>
            </a:solidFill>
            <a:prstDash val="solid"/>
            <a:round/>
            <a:headEnd type="none" w="med" len="med"/>
            <a:tailEnd type="triangle" w="med" len="med"/>
          </a:ln>
        </p:spPr>
      </p:cxnSp>
      <p:pic>
        <p:nvPicPr>
          <p:cNvPr id="1292" name="Google Shape;1292;p8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480350" y="1388579"/>
            <a:ext cx="2162976" cy="3427771"/>
          </a:xfrm>
          <a:prstGeom prst="rect">
            <a:avLst/>
          </a:prstGeom>
          <a:noFill/>
          <a:ln>
            <a:noFill/>
          </a:ln>
        </p:spPr>
      </p:pic>
      <p:cxnSp>
        <p:nvCxnSpPr>
          <p:cNvPr id="1293" name="Google Shape;1293;p89"/>
          <p:cNvCxnSpPr/>
          <p:nvPr/>
        </p:nvCxnSpPr>
        <p:spPr>
          <a:xfrm>
            <a:off x="7444500" y="1640900"/>
            <a:ext cx="0" cy="3076800"/>
          </a:xfrm>
          <a:prstGeom prst="straightConnector1">
            <a:avLst/>
          </a:prstGeom>
          <a:noFill/>
          <a:ln w="19050" cap="flat" cmpd="sng">
            <a:solidFill>
              <a:schemeClr val="dk2"/>
            </a:solidFill>
            <a:prstDash val="solid"/>
            <a:round/>
            <a:headEnd type="none" w="med" len="med"/>
            <a:tailEnd type="none" w="med" len="med"/>
          </a:ln>
        </p:spPr>
      </p:cxnSp>
      <p:sp>
        <p:nvSpPr>
          <p:cNvPr id="1294" name="Google Shape;1294;p89"/>
          <p:cNvSpPr txBox="1"/>
          <p:nvPr/>
        </p:nvSpPr>
        <p:spPr>
          <a:xfrm>
            <a:off x="7444500" y="3002300"/>
            <a:ext cx="7752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Lato"/>
                <a:ea typeface="Lato"/>
                <a:cs typeface="Lato"/>
                <a:sym typeface="Lato"/>
              </a:rPr>
              <a:t>50.875”</a:t>
            </a:r>
            <a:endParaRPr sz="1100">
              <a:latin typeface="Lato"/>
              <a:ea typeface="Lato"/>
              <a:cs typeface="Lato"/>
              <a:sym typeface="Lato"/>
            </a:endParaRPr>
          </a:p>
        </p:txBody>
      </p:sp>
      <p:cxnSp>
        <p:nvCxnSpPr>
          <p:cNvPr id="1295" name="Google Shape;1295;p89"/>
          <p:cNvCxnSpPr/>
          <p:nvPr/>
        </p:nvCxnSpPr>
        <p:spPr>
          <a:xfrm>
            <a:off x="5856925" y="4803775"/>
            <a:ext cx="1427700" cy="0"/>
          </a:xfrm>
          <a:prstGeom prst="straightConnector1">
            <a:avLst/>
          </a:prstGeom>
          <a:noFill/>
          <a:ln w="19050" cap="flat" cmpd="sng">
            <a:solidFill>
              <a:schemeClr val="dk2"/>
            </a:solidFill>
            <a:prstDash val="solid"/>
            <a:round/>
            <a:headEnd type="none" w="med" len="med"/>
            <a:tailEnd type="none" w="med" len="med"/>
          </a:ln>
        </p:spPr>
      </p:cxnSp>
      <p:sp>
        <p:nvSpPr>
          <p:cNvPr id="1296" name="Google Shape;1296;p89"/>
          <p:cNvSpPr txBox="1"/>
          <p:nvPr/>
        </p:nvSpPr>
        <p:spPr>
          <a:xfrm>
            <a:off x="6100825" y="4803775"/>
            <a:ext cx="9399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23.875”</a:t>
            </a:r>
            <a:endParaRPr sz="1100">
              <a:latin typeface="Lato"/>
              <a:ea typeface="Lato"/>
              <a:cs typeface="Lato"/>
              <a:sym typeface="Lato"/>
            </a:endParaRPr>
          </a:p>
        </p:txBody>
      </p:sp>
      <p:cxnSp>
        <p:nvCxnSpPr>
          <p:cNvPr id="1297" name="Google Shape;1297;p89"/>
          <p:cNvCxnSpPr/>
          <p:nvPr/>
        </p:nvCxnSpPr>
        <p:spPr>
          <a:xfrm>
            <a:off x="6041525" y="2578575"/>
            <a:ext cx="12300" cy="1796700"/>
          </a:xfrm>
          <a:prstGeom prst="straightConnector1">
            <a:avLst/>
          </a:prstGeom>
          <a:noFill/>
          <a:ln w="19050" cap="flat" cmpd="sng">
            <a:solidFill>
              <a:schemeClr val="dk2"/>
            </a:solidFill>
            <a:prstDash val="solid"/>
            <a:round/>
            <a:headEnd type="none" w="med" len="med"/>
            <a:tailEnd type="none" w="med" len="med"/>
          </a:ln>
        </p:spPr>
      </p:cxnSp>
      <p:sp>
        <p:nvSpPr>
          <p:cNvPr id="1298" name="Google Shape;1298;p89"/>
          <p:cNvSpPr txBox="1"/>
          <p:nvPr/>
        </p:nvSpPr>
        <p:spPr>
          <a:xfrm>
            <a:off x="5276538" y="3212900"/>
            <a:ext cx="6117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30.5”</a:t>
            </a:r>
            <a:endParaRPr sz="1100">
              <a:latin typeface="Lato"/>
              <a:ea typeface="Lato"/>
              <a:cs typeface="Lato"/>
              <a:sym typeface="Lato"/>
            </a:endParaRPr>
          </a:p>
        </p:txBody>
      </p:sp>
      <p:cxnSp>
        <p:nvCxnSpPr>
          <p:cNvPr id="1299" name="Google Shape;1299;p89"/>
          <p:cNvCxnSpPr/>
          <p:nvPr/>
        </p:nvCxnSpPr>
        <p:spPr>
          <a:xfrm rot="10800000" flipH="1">
            <a:off x="6080425" y="2467900"/>
            <a:ext cx="957900" cy="1200"/>
          </a:xfrm>
          <a:prstGeom prst="straightConnector1">
            <a:avLst/>
          </a:prstGeom>
          <a:noFill/>
          <a:ln w="19050" cap="flat" cmpd="sng">
            <a:solidFill>
              <a:schemeClr val="dk2"/>
            </a:solidFill>
            <a:prstDash val="solid"/>
            <a:round/>
            <a:headEnd type="none" w="med" len="med"/>
            <a:tailEnd type="none" w="med" len="med"/>
          </a:ln>
        </p:spPr>
      </p:cxnSp>
      <p:sp>
        <p:nvSpPr>
          <p:cNvPr id="1300" name="Google Shape;1300;p89"/>
          <p:cNvSpPr txBox="1"/>
          <p:nvPr/>
        </p:nvSpPr>
        <p:spPr>
          <a:xfrm>
            <a:off x="6264925" y="2113825"/>
            <a:ext cx="6117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15.75”</a:t>
            </a:r>
            <a:endParaRPr sz="1100">
              <a:latin typeface="Lato"/>
              <a:ea typeface="Lato"/>
              <a:cs typeface="Lato"/>
              <a:sym typeface="Lato"/>
            </a:endParaRPr>
          </a:p>
        </p:txBody>
      </p:sp>
      <p:cxnSp>
        <p:nvCxnSpPr>
          <p:cNvPr id="1301" name="Google Shape;1301;p89"/>
          <p:cNvCxnSpPr>
            <a:endCxn id="1302" idx="0"/>
          </p:cNvCxnSpPr>
          <p:nvPr/>
        </p:nvCxnSpPr>
        <p:spPr>
          <a:xfrm>
            <a:off x="6559375" y="2751775"/>
            <a:ext cx="11400" cy="1380600"/>
          </a:xfrm>
          <a:prstGeom prst="straightConnector1">
            <a:avLst/>
          </a:prstGeom>
          <a:noFill/>
          <a:ln w="38100" cap="flat" cmpd="sng">
            <a:solidFill>
              <a:schemeClr val="dk2"/>
            </a:solidFill>
            <a:prstDash val="solid"/>
            <a:round/>
            <a:headEnd type="triangle" w="med" len="med"/>
            <a:tailEnd type="triangle" w="med" len="med"/>
          </a:ln>
        </p:spPr>
      </p:cxnSp>
      <p:sp>
        <p:nvSpPr>
          <p:cNvPr id="1302" name="Google Shape;1302;p89"/>
          <p:cNvSpPr txBox="1"/>
          <p:nvPr/>
        </p:nvSpPr>
        <p:spPr>
          <a:xfrm>
            <a:off x="6210475" y="4132375"/>
            <a:ext cx="7206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a:latin typeface="Lato"/>
                <a:ea typeface="Lato"/>
                <a:cs typeface="Lato"/>
                <a:sym typeface="Lato"/>
              </a:rPr>
              <a:t>Motion</a:t>
            </a:r>
            <a:endParaRPr sz="1100" b="1">
              <a:latin typeface="Lato"/>
              <a:ea typeface="Lato"/>
              <a:cs typeface="Lato"/>
              <a:sym typeface="Lato"/>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pic>
        <p:nvPicPr>
          <p:cNvPr id="1307" name="Google Shape;1307;p9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33050" y="1856819"/>
            <a:ext cx="4510949" cy="2170506"/>
          </a:xfrm>
          <a:prstGeom prst="rect">
            <a:avLst/>
          </a:prstGeom>
          <a:noFill/>
          <a:ln>
            <a:noFill/>
          </a:ln>
        </p:spPr>
      </p:pic>
      <p:sp>
        <p:nvSpPr>
          <p:cNvPr id="1308" name="Google Shape;1308;p9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Sliding Load Attachment - Carriage</a:t>
            </a:r>
            <a:endParaRPr/>
          </a:p>
        </p:txBody>
      </p:sp>
      <p:sp>
        <p:nvSpPr>
          <p:cNvPr id="1309" name="Google Shape;1309;p90"/>
          <p:cNvSpPr txBox="1">
            <a:spLocks noGrp="1"/>
          </p:cNvSpPr>
          <p:nvPr>
            <p:ph type="body" idx="1"/>
          </p:nvPr>
        </p:nvSpPr>
        <p:spPr>
          <a:xfrm>
            <a:off x="729450" y="1497900"/>
            <a:ext cx="3903600" cy="1535400"/>
          </a:xfrm>
          <a:prstGeom prst="rect">
            <a:avLst/>
          </a:prstGeom>
        </p:spPr>
        <p:txBody>
          <a:bodyPr spcFirstLastPara="1" wrap="square" lIns="91425" tIns="91425" rIns="91425" bIns="91425" anchor="t" anchorCtr="0">
            <a:spAutoFit/>
          </a:bodyPr>
          <a:lstStyle/>
          <a:p>
            <a:pPr marL="457200" lvl="0" indent="-311150" algn="l" rtl="0">
              <a:spcBef>
                <a:spcPts val="0"/>
              </a:spcBef>
              <a:spcAft>
                <a:spcPts val="0"/>
              </a:spcAft>
              <a:buClr>
                <a:srgbClr val="000000"/>
              </a:buClr>
              <a:buSzPts val="1300"/>
              <a:buChar char="●"/>
            </a:pPr>
            <a:r>
              <a:rPr lang="en">
                <a:solidFill>
                  <a:srgbClr val="000000"/>
                </a:solidFill>
              </a:rPr>
              <a:t>Designed to “offload” the force from the loaded tethers from the actuator</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Allows actuator selection to be significantly downsized, reducing cost greatly and allowing for faster actuators</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Is attached to and translated by the actuator</a:t>
            </a:r>
            <a:endParaRPr>
              <a:solidFill>
                <a:srgbClr val="000000"/>
              </a:solidFill>
            </a:endParaRPr>
          </a:p>
        </p:txBody>
      </p:sp>
      <p:sp>
        <p:nvSpPr>
          <p:cNvPr id="1310" name="Google Shape;1310;p9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78</a:t>
            </a:fld>
            <a:endParaRPr/>
          </a:p>
        </p:txBody>
      </p:sp>
      <p:sp>
        <p:nvSpPr>
          <p:cNvPr id="1311" name="Google Shape;1311;p90"/>
          <p:cNvSpPr txBox="1"/>
          <p:nvPr/>
        </p:nvSpPr>
        <p:spPr>
          <a:xfrm>
            <a:off x="7051525" y="1890300"/>
            <a:ext cx="1173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Lato"/>
                <a:ea typeface="Lato"/>
                <a:cs typeface="Lato"/>
                <a:sym typeface="Lato"/>
              </a:rPr>
              <a:t>Carriage Block</a:t>
            </a:r>
            <a:endParaRPr sz="1100">
              <a:latin typeface="Lato"/>
              <a:ea typeface="Lato"/>
              <a:cs typeface="Lato"/>
              <a:sym typeface="Lato"/>
            </a:endParaRPr>
          </a:p>
        </p:txBody>
      </p:sp>
      <p:cxnSp>
        <p:nvCxnSpPr>
          <p:cNvPr id="1312" name="Google Shape;1312;p90"/>
          <p:cNvCxnSpPr>
            <a:stCxn id="1311" idx="2"/>
          </p:cNvCxnSpPr>
          <p:nvPr/>
        </p:nvCxnSpPr>
        <p:spPr>
          <a:xfrm flipH="1">
            <a:off x="7157875" y="2244300"/>
            <a:ext cx="480300" cy="231000"/>
          </a:xfrm>
          <a:prstGeom prst="straightConnector1">
            <a:avLst/>
          </a:prstGeom>
          <a:noFill/>
          <a:ln w="19050" cap="flat" cmpd="sng">
            <a:solidFill>
              <a:srgbClr val="FF0000"/>
            </a:solidFill>
            <a:prstDash val="solid"/>
            <a:round/>
            <a:headEnd type="none" w="med" len="med"/>
            <a:tailEnd type="triangle" w="med" len="med"/>
          </a:ln>
        </p:spPr>
      </p:cxnSp>
      <p:sp>
        <p:nvSpPr>
          <p:cNvPr id="1313" name="Google Shape;1313;p90"/>
          <p:cNvSpPr txBox="1"/>
          <p:nvPr/>
        </p:nvSpPr>
        <p:spPr>
          <a:xfrm>
            <a:off x="5779575" y="3365400"/>
            <a:ext cx="1209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Lato"/>
                <a:ea typeface="Lato"/>
                <a:cs typeface="Lato"/>
                <a:sym typeface="Lato"/>
              </a:rPr>
              <a:t>Linear Bearing</a:t>
            </a:r>
            <a:endParaRPr sz="1100">
              <a:latin typeface="Lato"/>
              <a:ea typeface="Lato"/>
              <a:cs typeface="Lato"/>
              <a:sym typeface="Lato"/>
            </a:endParaRPr>
          </a:p>
        </p:txBody>
      </p:sp>
      <p:cxnSp>
        <p:nvCxnSpPr>
          <p:cNvPr id="1314" name="Google Shape;1314;p90"/>
          <p:cNvCxnSpPr>
            <a:stCxn id="1313" idx="0"/>
          </p:cNvCxnSpPr>
          <p:nvPr/>
        </p:nvCxnSpPr>
        <p:spPr>
          <a:xfrm rot="10800000">
            <a:off x="6366075" y="2916900"/>
            <a:ext cx="18000" cy="448500"/>
          </a:xfrm>
          <a:prstGeom prst="straightConnector1">
            <a:avLst/>
          </a:prstGeom>
          <a:noFill/>
          <a:ln w="19050" cap="flat" cmpd="sng">
            <a:solidFill>
              <a:srgbClr val="FF0000"/>
            </a:solidFill>
            <a:prstDash val="solid"/>
            <a:round/>
            <a:headEnd type="none" w="med" len="med"/>
            <a:tailEnd type="triangle" w="med" len="med"/>
          </a:ln>
        </p:spPr>
      </p:cxnSp>
      <p:sp>
        <p:nvSpPr>
          <p:cNvPr id="1315" name="Google Shape;1315;p90"/>
          <p:cNvSpPr txBox="1"/>
          <p:nvPr/>
        </p:nvSpPr>
        <p:spPr>
          <a:xfrm>
            <a:off x="6574175" y="4107475"/>
            <a:ext cx="801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1A1A1A"/>
                </a:solidFill>
                <a:latin typeface="Lato"/>
                <a:ea typeface="Lato"/>
                <a:cs typeface="Lato"/>
                <a:sym typeface="Lato"/>
              </a:rPr>
              <a:t>Fixtures</a:t>
            </a:r>
            <a:endParaRPr sz="1100">
              <a:solidFill>
                <a:srgbClr val="1A1A1A"/>
              </a:solidFill>
              <a:latin typeface="Lato"/>
              <a:ea typeface="Lato"/>
              <a:cs typeface="Lato"/>
              <a:sym typeface="Lato"/>
            </a:endParaRPr>
          </a:p>
        </p:txBody>
      </p:sp>
      <p:cxnSp>
        <p:nvCxnSpPr>
          <p:cNvPr id="1316" name="Google Shape;1316;p90"/>
          <p:cNvCxnSpPr>
            <a:stCxn id="1315" idx="0"/>
          </p:cNvCxnSpPr>
          <p:nvPr/>
        </p:nvCxnSpPr>
        <p:spPr>
          <a:xfrm rot="10800000">
            <a:off x="5452025" y="3838975"/>
            <a:ext cx="1522800" cy="268500"/>
          </a:xfrm>
          <a:prstGeom prst="straightConnector1">
            <a:avLst/>
          </a:prstGeom>
          <a:noFill/>
          <a:ln w="19050" cap="flat" cmpd="sng">
            <a:solidFill>
              <a:srgbClr val="FF0000"/>
            </a:solidFill>
            <a:prstDash val="solid"/>
            <a:round/>
            <a:headEnd type="none" w="med" len="med"/>
            <a:tailEnd type="triangle" w="med" len="med"/>
          </a:ln>
        </p:spPr>
      </p:cxnSp>
      <p:cxnSp>
        <p:nvCxnSpPr>
          <p:cNvPr id="1317" name="Google Shape;1317;p90"/>
          <p:cNvCxnSpPr>
            <a:stCxn id="1315" idx="0"/>
          </p:cNvCxnSpPr>
          <p:nvPr/>
        </p:nvCxnSpPr>
        <p:spPr>
          <a:xfrm rot="10800000" flipH="1">
            <a:off x="6974825" y="3014875"/>
            <a:ext cx="1830900" cy="1092600"/>
          </a:xfrm>
          <a:prstGeom prst="straightConnector1">
            <a:avLst/>
          </a:prstGeom>
          <a:noFill/>
          <a:ln w="19050" cap="flat" cmpd="sng">
            <a:solidFill>
              <a:srgbClr val="FF0000"/>
            </a:solidFill>
            <a:prstDash val="solid"/>
            <a:round/>
            <a:headEnd type="none" w="med" len="med"/>
            <a:tailEnd type="triangle" w="med" len="med"/>
          </a:ln>
        </p:spPr>
      </p:cxnSp>
      <p:sp>
        <p:nvSpPr>
          <p:cNvPr id="1318" name="Google Shape;1318;p90"/>
          <p:cNvSpPr txBox="1"/>
          <p:nvPr/>
        </p:nvSpPr>
        <p:spPr>
          <a:xfrm>
            <a:off x="7179625" y="3219450"/>
            <a:ext cx="917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Lato"/>
                <a:ea typeface="Lato"/>
                <a:cs typeface="Lato"/>
                <a:sym typeface="Lato"/>
              </a:rPr>
              <a:t>Steel Shaft</a:t>
            </a:r>
            <a:endParaRPr sz="1100">
              <a:latin typeface="Lato"/>
              <a:ea typeface="Lato"/>
              <a:cs typeface="Lato"/>
              <a:sym typeface="Lato"/>
            </a:endParaRPr>
          </a:p>
        </p:txBody>
      </p:sp>
      <p:cxnSp>
        <p:nvCxnSpPr>
          <p:cNvPr id="1319" name="Google Shape;1319;p90"/>
          <p:cNvCxnSpPr>
            <a:stCxn id="1318" idx="0"/>
          </p:cNvCxnSpPr>
          <p:nvPr/>
        </p:nvCxnSpPr>
        <p:spPr>
          <a:xfrm rot="10800000">
            <a:off x="7518475" y="2932350"/>
            <a:ext cx="119700" cy="287100"/>
          </a:xfrm>
          <a:prstGeom prst="straightConnector1">
            <a:avLst/>
          </a:prstGeom>
          <a:noFill/>
          <a:ln w="19050" cap="flat" cmpd="sng">
            <a:solidFill>
              <a:srgbClr val="FF0000"/>
            </a:solidFill>
            <a:prstDash val="solid"/>
            <a:round/>
            <a:headEnd type="none" w="med" len="med"/>
            <a:tailEnd type="triangle" w="med" len="med"/>
          </a:ln>
        </p:spPr>
      </p:cxnSp>
      <p:sp>
        <p:nvSpPr>
          <p:cNvPr id="1320" name="Google Shape;1320;p90"/>
          <p:cNvSpPr txBox="1"/>
          <p:nvPr/>
        </p:nvSpPr>
        <p:spPr>
          <a:xfrm>
            <a:off x="5316350" y="1760538"/>
            <a:ext cx="621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Lato"/>
                <a:ea typeface="Lato"/>
                <a:cs typeface="Lato"/>
                <a:sym typeface="Lato"/>
              </a:rPr>
              <a:t>Pulley</a:t>
            </a:r>
            <a:endParaRPr sz="1100">
              <a:latin typeface="Lato"/>
              <a:ea typeface="Lato"/>
              <a:cs typeface="Lato"/>
              <a:sym typeface="Lato"/>
            </a:endParaRPr>
          </a:p>
        </p:txBody>
      </p:sp>
      <p:cxnSp>
        <p:nvCxnSpPr>
          <p:cNvPr id="1321" name="Google Shape;1321;p90"/>
          <p:cNvCxnSpPr>
            <a:stCxn id="1320" idx="3"/>
          </p:cNvCxnSpPr>
          <p:nvPr/>
        </p:nvCxnSpPr>
        <p:spPr>
          <a:xfrm>
            <a:off x="5937650" y="1937538"/>
            <a:ext cx="937200" cy="259500"/>
          </a:xfrm>
          <a:prstGeom prst="straightConnector1">
            <a:avLst/>
          </a:prstGeom>
          <a:noFill/>
          <a:ln w="19050" cap="flat" cmpd="sng">
            <a:solidFill>
              <a:srgbClr val="FF0000"/>
            </a:solidFill>
            <a:prstDash val="solid"/>
            <a:round/>
            <a:headEnd type="none" w="med" len="med"/>
            <a:tailEnd type="triangle" w="med" len="med"/>
          </a:ln>
        </p:spPr>
      </p:cxnSp>
      <p:pic>
        <p:nvPicPr>
          <p:cNvPr id="1322" name="Google Shape;1322;p9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30925" y="2696375"/>
            <a:ext cx="4100650" cy="2447086"/>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sp>
        <p:nvSpPr>
          <p:cNvPr id="1327" name="Google Shape;1327;p9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Carriage Breakdown</a:t>
            </a:r>
            <a:endParaRPr/>
          </a:p>
        </p:txBody>
      </p:sp>
      <p:sp>
        <p:nvSpPr>
          <p:cNvPr id="1328" name="Google Shape;1328;p9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79</a:t>
            </a:fld>
            <a:endParaRPr/>
          </a:p>
        </p:txBody>
      </p:sp>
      <p:graphicFrame>
        <p:nvGraphicFramePr>
          <p:cNvPr id="1329" name="Google Shape;1329;p91"/>
          <p:cNvGraphicFramePr/>
          <p:nvPr/>
        </p:nvGraphicFramePr>
        <p:xfrm>
          <a:off x="729450" y="1418138"/>
          <a:ext cx="3000000" cy="3000000"/>
        </p:xfrm>
        <a:graphic>
          <a:graphicData uri="http://schemas.openxmlformats.org/drawingml/2006/table">
            <a:tbl>
              <a:tblPr>
                <a:noFill/>
                <a:tableStyleId>{B79318FC-2241-4081-8B0D-53B08EFF9403}</a:tableStyleId>
              </a:tblPr>
              <a:tblGrid>
                <a:gridCol w="1201600">
                  <a:extLst>
                    <a:ext uri="{9D8B030D-6E8A-4147-A177-3AD203B41FA5}">
                      <a16:colId xmlns:a16="http://schemas.microsoft.com/office/drawing/2014/main" val="20000"/>
                    </a:ext>
                  </a:extLst>
                </a:gridCol>
                <a:gridCol w="2207425">
                  <a:extLst>
                    <a:ext uri="{9D8B030D-6E8A-4147-A177-3AD203B41FA5}">
                      <a16:colId xmlns:a16="http://schemas.microsoft.com/office/drawing/2014/main" val="20001"/>
                    </a:ext>
                  </a:extLst>
                </a:gridCol>
              </a:tblGrid>
              <a:tr h="587800">
                <a:tc>
                  <a:txBody>
                    <a:bodyPr/>
                    <a:lstStyle/>
                    <a:p>
                      <a:pPr marL="0" lvl="0" indent="0" algn="ctr" rtl="0">
                        <a:spcBef>
                          <a:spcPts val="0"/>
                        </a:spcBef>
                        <a:spcAft>
                          <a:spcPts val="0"/>
                        </a:spcAft>
                        <a:buNone/>
                      </a:pPr>
                      <a:r>
                        <a:rPr lang="en" sz="1300" b="1">
                          <a:latin typeface="Lato"/>
                          <a:ea typeface="Lato"/>
                          <a:cs typeface="Lato"/>
                          <a:sym typeface="Lato"/>
                        </a:rPr>
                        <a:t>Component</a:t>
                      </a:r>
                      <a:endParaRPr sz="1300" b="1">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solidFill>
                      <a:srgbClr val="BFB4B4">
                        <a:alpha val="36610"/>
                      </a:srgbClr>
                    </a:solidFill>
                  </a:tcPr>
                </a:tc>
                <a:tc>
                  <a:txBody>
                    <a:bodyPr/>
                    <a:lstStyle/>
                    <a:p>
                      <a:pPr marL="0" lvl="0" indent="0" algn="ctr" rtl="0">
                        <a:spcBef>
                          <a:spcPts val="0"/>
                        </a:spcBef>
                        <a:spcAft>
                          <a:spcPts val="0"/>
                        </a:spcAft>
                        <a:buNone/>
                      </a:pPr>
                      <a:r>
                        <a:rPr lang="en" sz="1300" b="1">
                          <a:latin typeface="Lato"/>
                          <a:ea typeface="Lato"/>
                          <a:cs typeface="Lato"/>
                          <a:sym typeface="Lato"/>
                        </a:rPr>
                        <a:t>Description</a:t>
                      </a:r>
                      <a:endParaRPr sz="1300" b="1">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solidFill>
                      <a:srgbClr val="BFB4B4">
                        <a:alpha val="36610"/>
                      </a:srgbClr>
                    </a:solidFill>
                  </a:tcPr>
                </a:tc>
                <a:extLst>
                  <a:ext uri="{0D108BD9-81ED-4DB2-BD59-A6C34878D82A}">
                    <a16:rowId xmlns:a16="http://schemas.microsoft.com/office/drawing/2014/main" val="10000"/>
                  </a:ext>
                </a:extLst>
              </a:tr>
              <a:tr h="525950">
                <a:tc>
                  <a:txBody>
                    <a:bodyPr/>
                    <a:lstStyle/>
                    <a:p>
                      <a:pPr marL="0" lvl="0" indent="0" algn="ctr" rtl="0">
                        <a:spcBef>
                          <a:spcPts val="0"/>
                        </a:spcBef>
                        <a:spcAft>
                          <a:spcPts val="0"/>
                        </a:spcAft>
                        <a:buNone/>
                      </a:pPr>
                      <a:r>
                        <a:rPr lang="en" sz="1100">
                          <a:latin typeface="Lato"/>
                          <a:ea typeface="Lato"/>
                          <a:cs typeface="Lato"/>
                          <a:sym typeface="Lato"/>
                        </a:rPr>
                        <a:t>Linear Bearing</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Steel, 𝛍 = ~.001  </a:t>
                      </a:r>
                      <a:endParaRPr sz="1100">
                        <a:latin typeface="Lato"/>
                        <a:ea typeface="Lato"/>
                        <a:cs typeface="Lato"/>
                        <a:sym typeface="Lato"/>
                      </a:endParaRPr>
                    </a:p>
                    <a:p>
                      <a:pPr marL="0" lvl="0" indent="0" algn="ctr" rtl="0">
                        <a:spcBef>
                          <a:spcPts val="0"/>
                        </a:spcBef>
                        <a:spcAft>
                          <a:spcPts val="0"/>
                        </a:spcAft>
                        <a:buNone/>
                      </a:pPr>
                      <a:r>
                        <a:rPr lang="en" sz="1100">
                          <a:latin typeface="Lato"/>
                          <a:ea typeface="Lato"/>
                          <a:cs typeface="Lato"/>
                          <a:sym typeface="Lato"/>
                        </a:rPr>
                        <a:t>1130 lb Load Capacity</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extLst>
                  <a:ext uri="{0D108BD9-81ED-4DB2-BD59-A6C34878D82A}">
                    <a16:rowId xmlns:a16="http://schemas.microsoft.com/office/drawing/2014/main" val="10001"/>
                  </a:ext>
                </a:extLst>
              </a:tr>
              <a:tr h="525950">
                <a:tc>
                  <a:txBody>
                    <a:bodyPr/>
                    <a:lstStyle/>
                    <a:p>
                      <a:pPr marL="0" lvl="0" indent="0" algn="ctr" rtl="0">
                        <a:spcBef>
                          <a:spcPts val="0"/>
                        </a:spcBef>
                        <a:spcAft>
                          <a:spcPts val="0"/>
                        </a:spcAft>
                        <a:buNone/>
                      </a:pPr>
                      <a:r>
                        <a:rPr lang="en" sz="1100">
                          <a:latin typeface="Lato"/>
                          <a:ea typeface="Lato"/>
                          <a:cs typeface="Lato"/>
                          <a:sym typeface="Lato"/>
                        </a:rPr>
                        <a:t>Steel Shaft</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1”   1566 Carbon Steel Rod</a:t>
                      </a:r>
                      <a:endParaRPr sz="1100">
                        <a:latin typeface="Lato"/>
                        <a:ea typeface="Lato"/>
                        <a:cs typeface="Lato"/>
                        <a:sym typeface="Lato"/>
                      </a:endParaRPr>
                    </a:p>
                    <a:p>
                      <a:pPr marL="0" lvl="0" indent="0" algn="ctr" rtl="0">
                        <a:spcBef>
                          <a:spcPts val="0"/>
                        </a:spcBef>
                        <a:spcAft>
                          <a:spcPts val="0"/>
                        </a:spcAft>
                        <a:buNone/>
                      </a:pPr>
                      <a:r>
                        <a:rPr lang="en" sz="1100">
                          <a:latin typeface="Lato"/>
                          <a:ea typeface="Lato"/>
                          <a:cs typeface="Lato"/>
                          <a:sym typeface="Lato"/>
                        </a:rPr>
                        <a:t> YS = 84 ksi</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extLst>
                  <a:ext uri="{0D108BD9-81ED-4DB2-BD59-A6C34878D82A}">
                    <a16:rowId xmlns:a16="http://schemas.microsoft.com/office/drawing/2014/main" val="10002"/>
                  </a:ext>
                </a:extLst>
              </a:tr>
              <a:tr h="525950">
                <a:tc>
                  <a:txBody>
                    <a:bodyPr/>
                    <a:lstStyle/>
                    <a:p>
                      <a:pPr marL="0" lvl="0" indent="0" algn="ctr" rtl="0">
                        <a:spcBef>
                          <a:spcPts val="0"/>
                        </a:spcBef>
                        <a:spcAft>
                          <a:spcPts val="0"/>
                        </a:spcAft>
                        <a:buNone/>
                      </a:pPr>
                      <a:r>
                        <a:rPr lang="en" sz="1100">
                          <a:latin typeface="Lato"/>
                          <a:ea typeface="Lato"/>
                          <a:cs typeface="Lato"/>
                          <a:sym typeface="Lato"/>
                        </a:rPr>
                        <a:t>Pulley Mount</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Steel ¼” Mounted Pulley</a:t>
                      </a:r>
                      <a:endParaRPr sz="1100">
                        <a:latin typeface="Lato"/>
                        <a:ea typeface="Lato"/>
                        <a:cs typeface="Lato"/>
                        <a:sym typeface="Lato"/>
                      </a:endParaRPr>
                    </a:p>
                    <a:p>
                      <a:pPr marL="0" lvl="0" indent="0" algn="ctr" rtl="0">
                        <a:spcBef>
                          <a:spcPts val="0"/>
                        </a:spcBef>
                        <a:spcAft>
                          <a:spcPts val="0"/>
                        </a:spcAft>
                        <a:buNone/>
                      </a:pPr>
                      <a:r>
                        <a:rPr lang="en" sz="1100">
                          <a:latin typeface="Lato"/>
                          <a:ea typeface="Lato"/>
                          <a:cs typeface="Lato"/>
                          <a:sym typeface="Lato"/>
                        </a:rPr>
                        <a:t> 800 lb load capacity</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extLst>
                  <a:ext uri="{0D108BD9-81ED-4DB2-BD59-A6C34878D82A}">
                    <a16:rowId xmlns:a16="http://schemas.microsoft.com/office/drawing/2014/main" val="10003"/>
                  </a:ext>
                </a:extLst>
              </a:tr>
              <a:tr h="525950">
                <a:tc>
                  <a:txBody>
                    <a:bodyPr/>
                    <a:lstStyle/>
                    <a:p>
                      <a:pPr marL="0" lvl="0" indent="0" algn="ctr" rtl="0">
                        <a:spcBef>
                          <a:spcPts val="0"/>
                        </a:spcBef>
                        <a:spcAft>
                          <a:spcPts val="0"/>
                        </a:spcAft>
                        <a:buNone/>
                      </a:pPr>
                      <a:r>
                        <a:rPr lang="en" sz="1100">
                          <a:latin typeface="Lato"/>
                          <a:ea typeface="Lato"/>
                          <a:cs typeface="Lato"/>
                          <a:sym typeface="Lato"/>
                        </a:rPr>
                        <a:t>Carriage Block</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Milled Aluminum Block</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extLst>
                  <a:ext uri="{0D108BD9-81ED-4DB2-BD59-A6C34878D82A}">
                    <a16:rowId xmlns:a16="http://schemas.microsoft.com/office/drawing/2014/main" val="10004"/>
                  </a:ext>
                </a:extLst>
              </a:tr>
              <a:tr h="355775">
                <a:tc>
                  <a:txBody>
                    <a:bodyPr/>
                    <a:lstStyle/>
                    <a:p>
                      <a:pPr marL="0" lvl="0" indent="0" algn="ctr" rtl="0">
                        <a:spcBef>
                          <a:spcPts val="0"/>
                        </a:spcBef>
                        <a:spcAft>
                          <a:spcPts val="0"/>
                        </a:spcAft>
                        <a:buNone/>
                      </a:pPr>
                      <a:r>
                        <a:rPr lang="en" sz="1100">
                          <a:latin typeface="Lato"/>
                          <a:ea typeface="Lato"/>
                          <a:cs typeface="Lato"/>
                          <a:sym typeface="Lato"/>
                        </a:rPr>
                        <a:t>Fixtures</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0" lvl="0" indent="0" algn="ctr" rtl="0">
                        <a:spcBef>
                          <a:spcPts val="0"/>
                        </a:spcBef>
                        <a:spcAft>
                          <a:spcPts val="0"/>
                        </a:spcAft>
                        <a:buNone/>
                      </a:pPr>
                      <a:r>
                        <a:rPr lang="en" sz="1100">
                          <a:latin typeface="Lato"/>
                          <a:ea typeface="Lato"/>
                          <a:cs typeface="Lato"/>
                          <a:sym typeface="Lato"/>
                        </a:rPr>
                        <a:t>Milled Aluminum Blocks</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extLst>
                  <a:ext uri="{0D108BD9-81ED-4DB2-BD59-A6C34878D82A}">
                    <a16:rowId xmlns:a16="http://schemas.microsoft.com/office/drawing/2014/main" val="10005"/>
                  </a:ext>
                </a:extLst>
              </a:tr>
              <a:tr h="355775">
                <a:tc gridSpan="2">
                  <a:txBody>
                    <a:bodyPr/>
                    <a:lstStyle/>
                    <a:p>
                      <a:pPr marL="0" lvl="0" indent="0" algn="ctr" rtl="0">
                        <a:spcBef>
                          <a:spcPts val="0"/>
                        </a:spcBef>
                        <a:spcAft>
                          <a:spcPts val="0"/>
                        </a:spcAft>
                        <a:buNone/>
                      </a:pPr>
                      <a:r>
                        <a:rPr lang="en" sz="1100">
                          <a:latin typeface="Lato"/>
                          <a:ea typeface="Lato"/>
                          <a:cs typeface="Lato"/>
                          <a:sym typeface="Lato"/>
                        </a:rPr>
                        <a:t>Lowest FoS:      ~3.56         (In the Pulley)</a:t>
                      </a:r>
                      <a:endParaRPr sz="1100">
                        <a:latin typeface="Lato"/>
                        <a:ea typeface="Lato"/>
                        <a:cs typeface="Lato"/>
                        <a:sym typeface="Lato"/>
                      </a:endParaRPr>
                    </a:p>
                  </a:txBody>
                  <a:tcPr marL="91425" marR="91425" marT="91425" marB="91425" anchor="ctr">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6"/>
                  </a:ext>
                </a:extLst>
              </a:tr>
            </a:tbl>
          </a:graphicData>
        </a:graphic>
      </p:graphicFrame>
      <p:pic>
        <p:nvPicPr>
          <p:cNvPr id="1330" name="Google Shape;1330;p91"/>
          <p:cNvPicPr preferRelativeResize="0"/>
          <p:nvPr/>
        </p:nvPicPr>
        <p:blipFill>
          <a:blip r:embed="rId3">
            <a:alphaModFix/>
          </a:blip>
          <a:stretch>
            <a:fillRect/>
          </a:stretch>
        </p:blipFill>
        <p:spPr>
          <a:xfrm>
            <a:off x="5713275" y="975100"/>
            <a:ext cx="3210975" cy="1783035"/>
          </a:xfrm>
          <a:prstGeom prst="rect">
            <a:avLst/>
          </a:prstGeom>
          <a:noFill/>
          <a:ln>
            <a:noFill/>
          </a:ln>
        </p:spPr>
      </p:pic>
      <p:pic>
        <p:nvPicPr>
          <p:cNvPr id="1331" name="Google Shape;1331;p9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316000" y="1449688"/>
            <a:ext cx="1219750" cy="1219750"/>
          </a:xfrm>
          <a:prstGeom prst="rect">
            <a:avLst/>
          </a:prstGeom>
          <a:noFill/>
          <a:ln>
            <a:noFill/>
          </a:ln>
        </p:spPr>
      </p:pic>
      <p:sp>
        <p:nvSpPr>
          <p:cNvPr id="1332" name="Google Shape;1332;p91"/>
          <p:cNvSpPr txBox="1"/>
          <p:nvPr/>
        </p:nvSpPr>
        <p:spPr>
          <a:xfrm>
            <a:off x="6406656" y="2657650"/>
            <a:ext cx="2011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Lato"/>
                <a:ea typeface="Lato"/>
                <a:cs typeface="Lato"/>
                <a:sym typeface="Lato"/>
              </a:rPr>
              <a:t>Linear Bearing Specs</a:t>
            </a:r>
            <a:endParaRPr>
              <a:latin typeface="Lato"/>
              <a:ea typeface="Lato"/>
              <a:cs typeface="Lato"/>
              <a:sym typeface="Lato"/>
            </a:endParaRPr>
          </a:p>
        </p:txBody>
      </p:sp>
      <p:pic>
        <p:nvPicPr>
          <p:cNvPr id="1333" name="Google Shape;1333;p91"/>
          <p:cNvPicPr preferRelativeResize="0"/>
          <p:nvPr/>
        </p:nvPicPr>
        <p:blipFill>
          <a:blip r:embed="rId5">
            <a:alphaModFix/>
          </a:blip>
          <a:stretch>
            <a:fillRect/>
          </a:stretch>
        </p:blipFill>
        <p:spPr>
          <a:xfrm>
            <a:off x="5957863" y="3099395"/>
            <a:ext cx="2618325" cy="1574700"/>
          </a:xfrm>
          <a:prstGeom prst="rect">
            <a:avLst/>
          </a:prstGeom>
          <a:noFill/>
          <a:ln>
            <a:noFill/>
          </a:ln>
        </p:spPr>
      </p:pic>
      <p:pic>
        <p:nvPicPr>
          <p:cNvPr id="1334" name="Google Shape;1334;p91"/>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4352202" y="3360925"/>
            <a:ext cx="1265125" cy="1265125"/>
          </a:xfrm>
          <a:prstGeom prst="rect">
            <a:avLst/>
          </a:prstGeom>
          <a:noFill/>
          <a:ln>
            <a:noFill/>
          </a:ln>
        </p:spPr>
      </p:pic>
      <p:sp>
        <p:nvSpPr>
          <p:cNvPr id="1335" name="Google Shape;1335;p91"/>
          <p:cNvSpPr txBox="1"/>
          <p:nvPr/>
        </p:nvSpPr>
        <p:spPr>
          <a:xfrm>
            <a:off x="5957875" y="4592300"/>
            <a:ext cx="2618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Lato"/>
                <a:ea typeface="Lato"/>
                <a:cs typeface="Lato"/>
                <a:sym typeface="Lato"/>
              </a:rPr>
              <a:t>Linear Shafting Shaft Specs</a:t>
            </a:r>
            <a:endParaRPr>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0"/>
          <p:cNvSpPr txBox="1">
            <a:spLocks noGrp="1"/>
          </p:cNvSpPr>
          <p:nvPr>
            <p:ph type="title"/>
          </p:nvPr>
        </p:nvSpPr>
        <p:spPr>
          <a:xfrm>
            <a:off x="729450" y="632850"/>
            <a:ext cx="7688700" cy="5352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2400"/>
              <a:t>Functional Requirements</a:t>
            </a:r>
            <a:endParaRPr sz="2400"/>
          </a:p>
        </p:txBody>
      </p:sp>
      <p:sp>
        <p:nvSpPr>
          <p:cNvPr id="163" name="Google Shape;163;p20"/>
          <p:cNvSpPr txBox="1">
            <a:spLocks noGrp="1"/>
          </p:cNvSpPr>
          <p:nvPr>
            <p:ph type="body" idx="1"/>
          </p:nvPr>
        </p:nvSpPr>
        <p:spPr>
          <a:xfrm>
            <a:off x="729450" y="1313100"/>
            <a:ext cx="7688700" cy="3027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 </a:t>
            </a:r>
            <a:endParaRPr/>
          </a:p>
        </p:txBody>
      </p:sp>
      <p:graphicFrame>
        <p:nvGraphicFramePr>
          <p:cNvPr id="164" name="Google Shape;164;p20"/>
          <p:cNvGraphicFramePr/>
          <p:nvPr/>
        </p:nvGraphicFramePr>
        <p:xfrm>
          <a:off x="644413" y="1548400"/>
          <a:ext cx="7858750" cy="3322050"/>
        </p:xfrm>
        <a:graphic>
          <a:graphicData uri="http://schemas.openxmlformats.org/drawingml/2006/table">
            <a:tbl>
              <a:tblPr>
                <a:noFill/>
                <a:tableStyleId>{B79318FC-2241-4081-8B0D-53B08EFF9403}</a:tableStyleId>
              </a:tblPr>
              <a:tblGrid>
                <a:gridCol w="721150">
                  <a:extLst>
                    <a:ext uri="{9D8B030D-6E8A-4147-A177-3AD203B41FA5}">
                      <a16:colId xmlns:a16="http://schemas.microsoft.com/office/drawing/2014/main" val="20000"/>
                    </a:ext>
                  </a:extLst>
                </a:gridCol>
                <a:gridCol w="5751800">
                  <a:extLst>
                    <a:ext uri="{9D8B030D-6E8A-4147-A177-3AD203B41FA5}">
                      <a16:colId xmlns:a16="http://schemas.microsoft.com/office/drawing/2014/main" val="20001"/>
                    </a:ext>
                  </a:extLst>
                </a:gridCol>
                <a:gridCol w="1385800">
                  <a:extLst>
                    <a:ext uri="{9D8B030D-6E8A-4147-A177-3AD203B41FA5}">
                      <a16:colId xmlns:a16="http://schemas.microsoft.com/office/drawing/2014/main" val="20002"/>
                    </a:ext>
                  </a:extLst>
                </a:gridCol>
              </a:tblGrid>
              <a:tr h="252550">
                <a:tc>
                  <a:txBody>
                    <a:bodyPr/>
                    <a:lstStyle/>
                    <a:p>
                      <a:pPr marL="0" lvl="0" indent="0" algn="ctr" rtl="0">
                        <a:spcBef>
                          <a:spcPts val="0"/>
                        </a:spcBef>
                        <a:spcAft>
                          <a:spcPts val="0"/>
                        </a:spcAft>
                        <a:buNone/>
                      </a:pPr>
                      <a:r>
                        <a:rPr lang="en" sz="1100" b="1">
                          <a:latin typeface="Lato"/>
                          <a:ea typeface="Lato"/>
                          <a:cs typeface="Lato"/>
                          <a:sym typeface="Lato"/>
                        </a:rPr>
                        <a:t>Number</a:t>
                      </a:r>
                      <a:endParaRPr sz="1100" b="1">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7B7B7"/>
                    </a:solidFill>
                  </a:tcPr>
                </a:tc>
                <a:tc>
                  <a:txBody>
                    <a:bodyPr/>
                    <a:lstStyle/>
                    <a:p>
                      <a:pPr marL="0" lvl="0" indent="0" algn="ctr" rtl="0">
                        <a:spcBef>
                          <a:spcPts val="0"/>
                        </a:spcBef>
                        <a:spcAft>
                          <a:spcPts val="0"/>
                        </a:spcAft>
                        <a:buNone/>
                      </a:pPr>
                      <a:r>
                        <a:rPr lang="en" sz="1100" b="1">
                          <a:latin typeface="Lato"/>
                          <a:ea typeface="Lato"/>
                          <a:cs typeface="Lato"/>
                          <a:sym typeface="Lato"/>
                        </a:rPr>
                        <a:t>Functional (Driving) Requirement</a:t>
                      </a:r>
                      <a:endParaRPr sz="1100" b="1">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7B7B7"/>
                    </a:solidFill>
                  </a:tcPr>
                </a:tc>
                <a:tc>
                  <a:txBody>
                    <a:bodyPr/>
                    <a:lstStyle/>
                    <a:p>
                      <a:pPr marL="0" lvl="0" indent="0" algn="ctr" rtl="0">
                        <a:spcBef>
                          <a:spcPts val="0"/>
                        </a:spcBef>
                        <a:spcAft>
                          <a:spcPts val="0"/>
                        </a:spcAft>
                        <a:buNone/>
                      </a:pPr>
                      <a:r>
                        <a:rPr lang="en" sz="1100" b="1">
                          <a:latin typeface="Lato"/>
                          <a:ea typeface="Lato"/>
                          <a:cs typeface="Lato"/>
                          <a:sym typeface="Lato"/>
                        </a:rPr>
                        <a:t>Verified By:</a:t>
                      </a:r>
                      <a:endParaRPr sz="1100" b="1">
                        <a:latin typeface="Lato"/>
                        <a:ea typeface="Lato"/>
                        <a:cs typeface="Lato"/>
                        <a:sym typeface="La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7B7B7"/>
                    </a:solidFill>
                  </a:tcPr>
                </a:tc>
                <a:extLst>
                  <a:ext uri="{0D108BD9-81ED-4DB2-BD59-A6C34878D82A}">
                    <a16:rowId xmlns:a16="http://schemas.microsoft.com/office/drawing/2014/main" val="10000"/>
                  </a:ext>
                </a:extLst>
              </a:tr>
              <a:tr h="0">
                <a:tc>
                  <a:txBody>
                    <a:bodyPr/>
                    <a:lstStyle/>
                    <a:p>
                      <a:pPr marL="0" lvl="0" indent="0" algn="ctr" rtl="0">
                        <a:spcBef>
                          <a:spcPts val="0"/>
                        </a:spcBef>
                        <a:spcAft>
                          <a:spcPts val="0"/>
                        </a:spcAft>
                        <a:buNone/>
                      </a:pPr>
                      <a:r>
                        <a:rPr lang="en" sz="900" b="1">
                          <a:latin typeface="Lato"/>
                          <a:ea typeface="Lato"/>
                          <a:cs typeface="Lato"/>
                          <a:sym typeface="Lato"/>
                        </a:rPr>
                        <a:t>F1</a:t>
                      </a:r>
                      <a:endParaRPr sz="900" b="1">
                        <a:latin typeface="Lato"/>
                        <a:ea typeface="Lato"/>
                        <a:cs typeface="Lato"/>
                        <a:sym typeface="Lato"/>
                      </a:endParaRPr>
                    </a:p>
                  </a:txBody>
                  <a:tcPr marL="91425" marR="91425" marT="91425" marB="91425" anchor="ctr">
                    <a:lnT w="9525" cap="flat" cmpd="sng">
                      <a:solidFill>
                        <a:srgbClr val="9E9E9E"/>
                      </a:solidFill>
                      <a:prstDash val="solid"/>
                      <a:round/>
                      <a:headEnd type="none" w="sm" len="sm"/>
                      <a:tailEnd type="none" w="sm" len="sm"/>
                    </a:lnT>
                    <a:solidFill>
                      <a:srgbClr val="F9CB9C"/>
                    </a:solidFill>
                  </a:tcPr>
                </a:tc>
                <a:tc>
                  <a:txBody>
                    <a:bodyPr/>
                    <a:lstStyle/>
                    <a:p>
                      <a:pPr marL="0" lvl="0" indent="0" algn="ctr" rtl="0">
                        <a:spcBef>
                          <a:spcPts val="0"/>
                        </a:spcBef>
                        <a:spcAft>
                          <a:spcPts val="0"/>
                        </a:spcAft>
                        <a:buNone/>
                      </a:pPr>
                      <a:r>
                        <a:rPr lang="en" sz="900" b="1">
                          <a:latin typeface="Lato"/>
                          <a:ea typeface="Lato"/>
                          <a:cs typeface="Lato"/>
                          <a:sym typeface="Lato"/>
                        </a:rPr>
                        <a:t>The device shall provide a force on the user not to exceed 1.3 kN</a:t>
                      </a:r>
                      <a:endParaRPr sz="900" b="1">
                        <a:latin typeface="Lato"/>
                        <a:ea typeface="Lato"/>
                        <a:cs typeface="Lato"/>
                        <a:sym typeface="Lato"/>
                      </a:endParaRPr>
                    </a:p>
                  </a:txBody>
                  <a:tcPr marL="91425" marR="91425" marT="91425" marB="91425" anchor="ctr">
                    <a:lnT w="9525" cap="flat" cmpd="sng">
                      <a:solidFill>
                        <a:srgbClr val="9E9E9E"/>
                      </a:solidFill>
                      <a:prstDash val="solid"/>
                      <a:round/>
                      <a:headEnd type="none" w="sm" len="sm"/>
                      <a:tailEnd type="none" w="sm" len="sm"/>
                    </a:lnT>
                    <a:solidFill>
                      <a:srgbClr val="F9CB9C"/>
                    </a:solidFill>
                  </a:tcPr>
                </a:tc>
                <a:tc>
                  <a:txBody>
                    <a:bodyPr/>
                    <a:lstStyle/>
                    <a:p>
                      <a:pPr marL="0" lvl="0" indent="0" algn="ctr" rtl="0">
                        <a:spcBef>
                          <a:spcPts val="0"/>
                        </a:spcBef>
                        <a:spcAft>
                          <a:spcPts val="0"/>
                        </a:spcAft>
                        <a:buNone/>
                      </a:pPr>
                      <a:r>
                        <a:rPr lang="en" sz="900" b="1">
                          <a:latin typeface="Lato"/>
                          <a:ea typeface="Lato"/>
                          <a:cs typeface="Lato"/>
                          <a:sym typeface="Lato"/>
                        </a:rPr>
                        <a:t>Force Measurement</a:t>
                      </a:r>
                      <a:endParaRPr sz="900" b="1">
                        <a:latin typeface="Lato"/>
                        <a:ea typeface="Lato"/>
                        <a:cs typeface="Lato"/>
                        <a:sym typeface="Lato"/>
                      </a:endParaRPr>
                    </a:p>
                  </a:txBody>
                  <a:tcPr marL="91425" marR="91425" marT="91425" marB="91425" anchor="ctr">
                    <a:lnT w="9525" cap="flat" cmpd="sng">
                      <a:solidFill>
                        <a:srgbClr val="9E9E9E"/>
                      </a:solidFill>
                      <a:prstDash val="solid"/>
                      <a:round/>
                      <a:headEnd type="none" w="sm" len="sm"/>
                      <a:tailEnd type="none" w="sm" len="sm"/>
                    </a:lnT>
                    <a:solidFill>
                      <a:srgbClr val="F9CB9C"/>
                    </a:solidFill>
                  </a:tcPr>
                </a:tc>
                <a:extLst>
                  <a:ext uri="{0D108BD9-81ED-4DB2-BD59-A6C34878D82A}">
                    <a16:rowId xmlns:a16="http://schemas.microsoft.com/office/drawing/2014/main" val="10001"/>
                  </a:ext>
                </a:extLst>
              </a:tr>
              <a:tr h="358300">
                <a:tc>
                  <a:txBody>
                    <a:bodyPr/>
                    <a:lstStyle/>
                    <a:p>
                      <a:pPr marL="0" lvl="0" indent="0" algn="ctr" rtl="0">
                        <a:spcBef>
                          <a:spcPts val="0"/>
                        </a:spcBef>
                        <a:spcAft>
                          <a:spcPts val="0"/>
                        </a:spcAft>
                        <a:buNone/>
                      </a:pPr>
                      <a:r>
                        <a:rPr lang="en" sz="900" b="1">
                          <a:latin typeface="Lato"/>
                          <a:ea typeface="Lato"/>
                          <a:cs typeface="Lato"/>
                          <a:sym typeface="Lato"/>
                        </a:rPr>
                        <a:t>F2</a:t>
                      </a:r>
                      <a:endParaRPr sz="900" b="1">
                        <a:latin typeface="Lato"/>
                        <a:ea typeface="Lato"/>
                        <a:cs typeface="Lato"/>
                        <a:sym typeface="Lato"/>
                      </a:endParaRPr>
                    </a:p>
                  </a:txBody>
                  <a:tcPr marL="91425" marR="91425" marT="91425" marB="91425" anchor="ctr">
                    <a:solidFill>
                      <a:srgbClr val="FFE599"/>
                    </a:solidFill>
                  </a:tcPr>
                </a:tc>
                <a:tc>
                  <a:txBody>
                    <a:bodyPr/>
                    <a:lstStyle/>
                    <a:p>
                      <a:pPr marL="0" lvl="0" indent="0" algn="ctr" rtl="0">
                        <a:spcBef>
                          <a:spcPts val="0"/>
                        </a:spcBef>
                        <a:spcAft>
                          <a:spcPts val="0"/>
                        </a:spcAft>
                        <a:buNone/>
                      </a:pPr>
                      <a:r>
                        <a:rPr lang="en" sz="900" b="1">
                          <a:latin typeface="Lato"/>
                          <a:ea typeface="Lato"/>
                          <a:cs typeface="Lato"/>
                          <a:sym typeface="Lato"/>
                        </a:rPr>
                        <a:t>The device shall generate a gravity vector that does not deviate greater than an angle of 2 degrees from the true perpendicular to the support surface</a:t>
                      </a:r>
                      <a:endParaRPr sz="900" b="1">
                        <a:latin typeface="Lato"/>
                        <a:ea typeface="Lato"/>
                        <a:cs typeface="Lato"/>
                        <a:sym typeface="Lato"/>
                      </a:endParaRPr>
                    </a:p>
                  </a:txBody>
                  <a:tcPr marL="91425" marR="91425" marT="91425" marB="91425" anchor="ctr">
                    <a:solidFill>
                      <a:srgbClr val="FFE599"/>
                    </a:solidFill>
                  </a:tcPr>
                </a:tc>
                <a:tc>
                  <a:txBody>
                    <a:bodyPr/>
                    <a:lstStyle/>
                    <a:p>
                      <a:pPr marL="0" lvl="0" indent="0" algn="ctr" rtl="0">
                        <a:spcBef>
                          <a:spcPts val="0"/>
                        </a:spcBef>
                        <a:spcAft>
                          <a:spcPts val="0"/>
                        </a:spcAft>
                        <a:buNone/>
                      </a:pPr>
                      <a:r>
                        <a:rPr lang="en" sz="900" b="1">
                          <a:latin typeface="Lato"/>
                          <a:ea typeface="Lato"/>
                          <a:cs typeface="Lato"/>
                          <a:sym typeface="Lato"/>
                        </a:rPr>
                        <a:t>Angle Measurement</a:t>
                      </a:r>
                      <a:endParaRPr sz="900" b="1">
                        <a:latin typeface="Lato"/>
                        <a:ea typeface="Lato"/>
                        <a:cs typeface="Lato"/>
                        <a:sym typeface="Lato"/>
                      </a:endParaRPr>
                    </a:p>
                  </a:txBody>
                  <a:tcPr marL="91425" marR="91425" marT="91425" marB="91425" anchor="ctr">
                    <a:solidFill>
                      <a:srgbClr val="FFE599"/>
                    </a:solidFill>
                  </a:tcPr>
                </a:tc>
                <a:extLst>
                  <a:ext uri="{0D108BD9-81ED-4DB2-BD59-A6C34878D82A}">
                    <a16:rowId xmlns:a16="http://schemas.microsoft.com/office/drawing/2014/main" val="10002"/>
                  </a:ext>
                </a:extLst>
              </a:tr>
              <a:tr h="0">
                <a:tc>
                  <a:txBody>
                    <a:bodyPr/>
                    <a:lstStyle/>
                    <a:p>
                      <a:pPr marL="0" lvl="0" indent="0" algn="ctr" rtl="0">
                        <a:spcBef>
                          <a:spcPts val="0"/>
                        </a:spcBef>
                        <a:spcAft>
                          <a:spcPts val="0"/>
                        </a:spcAft>
                        <a:buNone/>
                      </a:pPr>
                      <a:r>
                        <a:rPr lang="en" sz="900" b="1">
                          <a:latin typeface="Lato"/>
                          <a:ea typeface="Lato"/>
                          <a:cs typeface="Lato"/>
                          <a:sym typeface="Lato"/>
                        </a:rPr>
                        <a:t>F3</a:t>
                      </a:r>
                      <a:endParaRPr sz="900" b="1">
                        <a:latin typeface="Lato"/>
                        <a:ea typeface="Lato"/>
                        <a:cs typeface="Lato"/>
                        <a:sym typeface="Lato"/>
                      </a:endParaRPr>
                    </a:p>
                  </a:txBody>
                  <a:tcPr marL="91425" marR="91425" marT="91425" marB="91425" anchor="ctr">
                    <a:solidFill>
                      <a:srgbClr val="F9CB9C"/>
                    </a:solidFill>
                  </a:tcPr>
                </a:tc>
                <a:tc>
                  <a:txBody>
                    <a:bodyPr/>
                    <a:lstStyle/>
                    <a:p>
                      <a:pPr marL="0" lvl="0" indent="0" algn="ctr" rtl="0">
                        <a:spcBef>
                          <a:spcPts val="0"/>
                        </a:spcBef>
                        <a:spcAft>
                          <a:spcPts val="0"/>
                        </a:spcAft>
                        <a:buNone/>
                      </a:pPr>
                      <a:r>
                        <a:rPr lang="en" sz="900" b="1">
                          <a:latin typeface="Lato"/>
                          <a:ea typeface="Lato"/>
                          <a:cs typeface="Lato"/>
                          <a:sym typeface="Lato"/>
                        </a:rPr>
                        <a:t>The device shall allow for user postural sway by limiting the coefficient of friction present opposite to the direction of sway to 0.3</a:t>
                      </a:r>
                      <a:endParaRPr sz="900" b="1">
                        <a:latin typeface="Lato"/>
                        <a:ea typeface="Lato"/>
                        <a:cs typeface="Lato"/>
                        <a:sym typeface="Lato"/>
                      </a:endParaRPr>
                    </a:p>
                  </a:txBody>
                  <a:tcPr marL="91425" marR="91425" marT="91425" marB="91425" anchor="ctr">
                    <a:solidFill>
                      <a:srgbClr val="F9CB9C"/>
                    </a:solidFill>
                  </a:tcPr>
                </a:tc>
                <a:tc>
                  <a:txBody>
                    <a:bodyPr/>
                    <a:lstStyle/>
                    <a:p>
                      <a:pPr marL="0" lvl="0" indent="0" algn="ctr" rtl="0">
                        <a:spcBef>
                          <a:spcPts val="0"/>
                        </a:spcBef>
                        <a:spcAft>
                          <a:spcPts val="0"/>
                        </a:spcAft>
                        <a:buNone/>
                      </a:pPr>
                      <a:r>
                        <a:rPr lang="en" sz="900" b="1">
                          <a:latin typeface="Lato"/>
                          <a:ea typeface="Lato"/>
                          <a:cs typeface="Lato"/>
                          <a:sym typeface="Lato"/>
                        </a:rPr>
                        <a:t>Friction Measurement</a:t>
                      </a:r>
                      <a:endParaRPr sz="900" b="1">
                        <a:latin typeface="Lato"/>
                        <a:ea typeface="Lato"/>
                        <a:cs typeface="Lato"/>
                        <a:sym typeface="Lato"/>
                      </a:endParaRPr>
                    </a:p>
                  </a:txBody>
                  <a:tcPr marL="91425" marR="91425" marT="91425" marB="91425" anchor="ctr">
                    <a:solidFill>
                      <a:srgbClr val="F9CB9C"/>
                    </a:solidFill>
                  </a:tcPr>
                </a:tc>
                <a:extLst>
                  <a:ext uri="{0D108BD9-81ED-4DB2-BD59-A6C34878D82A}">
                    <a16:rowId xmlns:a16="http://schemas.microsoft.com/office/drawing/2014/main" val="10003"/>
                  </a:ext>
                </a:extLst>
              </a:tr>
              <a:tr h="0">
                <a:tc>
                  <a:txBody>
                    <a:bodyPr/>
                    <a:lstStyle/>
                    <a:p>
                      <a:pPr marL="0" lvl="0" indent="0" algn="ctr" rtl="0">
                        <a:spcBef>
                          <a:spcPts val="0"/>
                        </a:spcBef>
                        <a:spcAft>
                          <a:spcPts val="0"/>
                        </a:spcAft>
                        <a:buNone/>
                      </a:pPr>
                      <a:r>
                        <a:rPr lang="en" sz="900">
                          <a:latin typeface="Lato"/>
                          <a:ea typeface="Lato"/>
                          <a:cs typeface="Lato"/>
                          <a:sym typeface="Lato"/>
                        </a:rPr>
                        <a:t>F4</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The device shall be able to load the user as they move within a 1.75 </a:t>
                      </a:r>
                      <a:r>
                        <a:rPr lang="en" sz="900" i="1">
                          <a:latin typeface="Lato"/>
                          <a:ea typeface="Lato"/>
                          <a:cs typeface="Lato"/>
                          <a:sym typeface="Lato"/>
                        </a:rPr>
                        <a:t>m</a:t>
                      </a:r>
                      <a:r>
                        <a:rPr lang="en" sz="900" baseline="30000">
                          <a:latin typeface="Lato"/>
                          <a:ea typeface="Lato"/>
                          <a:cs typeface="Lato"/>
                          <a:sym typeface="Lato"/>
                        </a:rPr>
                        <a:t>2</a:t>
                      </a:r>
                      <a:r>
                        <a:rPr lang="en" sz="900">
                          <a:latin typeface="Lato"/>
                          <a:ea typeface="Lato"/>
                          <a:cs typeface="Lato"/>
                          <a:sym typeface="Lato"/>
                        </a:rPr>
                        <a:t> area</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Design Dimensions</a:t>
                      </a:r>
                      <a:endParaRPr sz="900">
                        <a:latin typeface="Lato"/>
                        <a:ea typeface="Lato"/>
                        <a:cs typeface="Lato"/>
                        <a:sym typeface="Lato"/>
                      </a:endParaRPr>
                    </a:p>
                  </a:txBody>
                  <a:tcPr marL="91425" marR="91425" marT="91425" marB="91425" anchor="ctr"/>
                </a:tc>
                <a:extLst>
                  <a:ext uri="{0D108BD9-81ED-4DB2-BD59-A6C34878D82A}">
                    <a16:rowId xmlns:a16="http://schemas.microsoft.com/office/drawing/2014/main" val="10004"/>
                  </a:ext>
                </a:extLst>
              </a:tr>
              <a:tr h="0">
                <a:tc>
                  <a:txBody>
                    <a:bodyPr/>
                    <a:lstStyle/>
                    <a:p>
                      <a:pPr marL="0" lvl="0" indent="0" algn="ctr" rtl="0">
                        <a:spcBef>
                          <a:spcPts val="0"/>
                        </a:spcBef>
                        <a:spcAft>
                          <a:spcPts val="0"/>
                        </a:spcAft>
                        <a:buNone/>
                      </a:pPr>
                      <a:r>
                        <a:rPr lang="en" sz="900">
                          <a:latin typeface="Lato"/>
                          <a:ea typeface="Lato"/>
                          <a:cs typeface="Lato"/>
                          <a:sym typeface="Lato"/>
                        </a:rPr>
                        <a:t>F5</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The artificial force should act between the hips and shoulders of the user</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Biological Analysis</a:t>
                      </a:r>
                      <a:endParaRPr sz="900">
                        <a:latin typeface="Lato"/>
                        <a:ea typeface="Lato"/>
                        <a:cs typeface="Lato"/>
                        <a:sym typeface="Lato"/>
                      </a:endParaRPr>
                    </a:p>
                  </a:txBody>
                  <a:tcPr marL="91425" marR="91425" marT="91425" marB="91425" anchor="ctr"/>
                </a:tc>
                <a:extLst>
                  <a:ext uri="{0D108BD9-81ED-4DB2-BD59-A6C34878D82A}">
                    <a16:rowId xmlns:a16="http://schemas.microsoft.com/office/drawing/2014/main" val="10005"/>
                  </a:ext>
                </a:extLst>
              </a:tr>
              <a:tr h="0">
                <a:tc>
                  <a:txBody>
                    <a:bodyPr/>
                    <a:lstStyle/>
                    <a:p>
                      <a:pPr marL="0" lvl="0" indent="0" algn="ctr" rtl="0">
                        <a:spcBef>
                          <a:spcPts val="0"/>
                        </a:spcBef>
                        <a:spcAft>
                          <a:spcPts val="0"/>
                        </a:spcAft>
                        <a:buNone/>
                      </a:pPr>
                      <a:r>
                        <a:rPr lang="en" sz="900">
                          <a:latin typeface="Lato"/>
                          <a:ea typeface="Lato"/>
                          <a:cs typeface="Lato"/>
                          <a:sym typeface="Lato"/>
                        </a:rPr>
                        <a:t>F6</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The device shall prevent the user from falling if the user enters an unrecoverable state</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Simulated Fall</a:t>
                      </a:r>
                      <a:endParaRPr sz="900">
                        <a:latin typeface="Lato"/>
                        <a:ea typeface="Lato"/>
                        <a:cs typeface="Lato"/>
                        <a:sym typeface="Lato"/>
                      </a:endParaRPr>
                    </a:p>
                  </a:txBody>
                  <a:tcPr marL="91425" marR="91425" marT="91425" marB="91425" anchor="ctr"/>
                </a:tc>
                <a:extLst>
                  <a:ext uri="{0D108BD9-81ED-4DB2-BD59-A6C34878D82A}">
                    <a16:rowId xmlns:a16="http://schemas.microsoft.com/office/drawing/2014/main" val="10006"/>
                  </a:ext>
                </a:extLst>
              </a:tr>
              <a:tr h="229850">
                <a:tc>
                  <a:txBody>
                    <a:bodyPr/>
                    <a:lstStyle/>
                    <a:p>
                      <a:pPr marL="0" lvl="0" indent="0" algn="ctr" rtl="0">
                        <a:spcBef>
                          <a:spcPts val="0"/>
                        </a:spcBef>
                        <a:spcAft>
                          <a:spcPts val="0"/>
                        </a:spcAft>
                        <a:buNone/>
                      </a:pPr>
                      <a:r>
                        <a:rPr lang="en" sz="900">
                          <a:latin typeface="Lato"/>
                          <a:ea typeface="Lato"/>
                          <a:cs typeface="Lato"/>
                          <a:sym typeface="Lato"/>
                        </a:rPr>
                        <a:t>F7</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The device shall be compatible with a person with a height of 1.5-2 m, a weight not to exceed 113.4 kg, and a hip breadth of 31-46 cm [7]</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Design Dimensions</a:t>
                      </a:r>
                      <a:endParaRPr sz="900">
                        <a:latin typeface="Lato"/>
                        <a:ea typeface="Lato"/>
                        <a:cs typeface="Lato"/>
                        <a:sym typeface="Lato"/>
                      </a:endParaRPr>
                    </a:p>
                  </a:txBody>
                  <a:tcPr marL="91425" marR="91425" marT="91425" marB="91425" anchor="ctr"/>
                </a:tc>
                <a:extLst>
                  <a:ext uri="{0D108BD9-81ED-4DB2-BD59-A6C34878D82A}">
                    <a16:rowId xmlns:a16="http://schemas.microsoft.com/office/drawing/2014/main" val="10007"/>
                  </a:ext>
                </a:extLst>
              </a:tr>
              <a:tr h="0">
                <a:tc>
                  <a:txBody>
                    <a:bodyPr/>
                    <a:lstStyle/>
                    <a:p>
                      <a:pPr marL="0" lvl="0" indent="0" algn="ctr" rtl="0">
                        <a:spcBef>
                          <a:spcPts val="0"/>
                        </a:spcBef>
                        <a:spcAft>
                          <a:spcPts val="0"/>
                        </a:spcAft>
                        <a:buNone/>
                      </a:pPr>
                      <a:r>
                        <a:rPr lang="en" sz="900">
                          <a:latin typeface="Lato"/>
                          <a:ea typeface="Lato"/>
                          <a:cs typeface="Lato"/>
                          <a:sym typeface="Lato"/>
                        </a:rPr>
                        <a:t>F8</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The device shall accommodate Earth-based testing such that Earth gravity will not be a confounding variable</a:t>
                      </a:r>
                      <a:endParaRPr sz="900">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sz="900">
                          <a:latin typeface="Lato"/>
                          <a:ea typeface="Lato"/>
                          <a:cs typeface="Lato"/>
                          <a:sym typeface="Lato"/>
                        </a:rPr>
                        <a:t>Testing Equipment</a:t>
                      </a:r>
                      <a:endParaRPr sz="900">
                        <a:latin typeface="Lato"/>
                        <a:ea typeface="Lato"/>
                        <a:cs typeface="Lato"/>
                        <a:sym typeface="Lato"/>
                      </a:endParaRPr>
                    </a:p>
                  </a:txBody>
                  <a:tcPr marL="91425" marR="91425" marT="91425" marB="91425" anchor="ctr"/>
                </a:tc>
                <a:extLst>
                  <a:ext uri="{0D108BD9-81ED-4DB2-BD59-A6C34878D82A}">
                    <a16:rowId xmlns:a16="http://schemas.microsoft.com/office/drawing/2014/main" val="10008"/>
                  </a:ext>
                </a:extLst>
              </a:tr>
            </a:tbl>
          </a:graphicData>
        </a:graphic>
      </p:graphicFrame>
      <p:sp>
        <p:nvSpPr>
          <p:cNvPr id="165" name="Google Shape;165;p2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1340" name="Google Shape;1340;p9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Controls</a:t>
            </a:r>
            <a:endParaRPr/>
          </a:p>
        </p:txBody>
      </p:sp>
      <p:sp>
        <p:nvSpPr>
          <p:cNvPr id="1341" name="Google Shape;1341;p9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80</a:t>
            </a:fld>
            <a:endParaRPr/>
          </a:p>
        </p:txBody>
      </p:sp>
      <p:sp>
        <p:nvSpPr>
          <p:cNvPr id="1342" name="Google Shape;1342;p92"/>
          <p:cNvSpPr txBox="1"/>
          <p:nvPr/>
        </p:nvSpPr>
        <p:spPr>
          <a:xfrm>
            <a:off x="1168213" y="3343750"/>
            <a:ext cx="29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Lato"/>
                <a:ea typeface="Lato"/>
                <a:cs typeface="Lato"/>
                <a:sym typeface="Lato"/>
              </a:rPr>
              <a:t>Θ</a:t>
            </a:r>
            <a:endParaRPr sz="2000">
              <a:latin typeface="Lato"/>
              <a:ea typeface="Lato"/>
              <a:cs typeface="Lato"/>
              <a:sym typeface="Lato"/>
            </a:endParaRPr>
          </a:p>
        </p:txBody>
      </p:sp>
      <p:sp>
        <p:nvSpPr>
          <p:cNvPr id="1343" name="Google Shape;1343;p92"/>
          <p:cNvSpPr/>
          <p:nvPr/>
        </p:nvSpPr>
        <p:spPr>
          <a:xfrm>
            <a:off x="1997088" y="3453100"/>
            <a:ext cx="294000" cy="273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92"/>
          <p:cNvSpPr txBox="1"/>
          <p:nvPr/>
        </p:nvSpPr>
        <p:spPr>
          <a:xfrm>
            <a:off x="1945288" y="3436150"/>
            <a:ext cx="207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a:t>
            </a:r>
            <a:endParaRPr sz="800">
              <a:latin typeface="Lato"/>
              <a:ea typeface="Lato"/>
              <a:cs typeface="Lato"/>
              <a:sym typeface="Lato"/>
            </a:endParaRPr>
          </a:p>
        </p:txBody>
      </p:sp>
      <p:sp>
        <p:nvSpPr>
          <p:cNvPr id="1345" name="Google Shape;1345;p92"/>
          <p:cNvSpPr txBox="1"/>
          <p:nvPr/>
        </p:nvSpPr>
        <p:spPr>
          <a:xfrm>
            <a:off x="2040438" y="3517675"/>
            <a:ext cx="207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latin typeface="Lato"/>
                <a:ea typeface="Lato"/>
                <a:cs typeface="Lato"/>
                <a:sym typeface="Lato"/>
              </a:rPr>
              <a:t>+</a:t>
            </a:r>
            <a:endParaRPr sz="800">
              <a:latin typeface="Lato"/>
              <a:ea typeface="Lato"/>
              <a:cs typeface="Lato"/>
              <a:sym typeface="Lato"/>
            </a:endParaRPr>
          </a:p>
        </p:txBody>
      </p:sp>
      <p:cxnSp>
        <p:nvCxnSpPr>
          <p:cNvPr id="1346" name="Google Shape;1346;p92"/>
          <p:cNvCxnSpPr>
            <a:stCxn id="1342" idx="3"/>
            <a:endCxn id="1344" idx="1"/>
          </p:cNvCxnSpPr>
          <p:nvPr/>
        </p:nvCxnSpPr>
        <p:spPr>
          <a:xfrm>
            <a:off x="1462213" y="3590050"/>
            <a:ext cx="483000" cy="0"/>
          </a:xfrm>
          <a:prstGeom prst="straightConnector1">
            <a:avLst/>
          </a:prstGeom>
          <a:noFill/>
          <a:ln w="9525" cap="flat" cmpd="sng">
            <a:solidFill>
              <a:schemeClr val="dk2"/>
            </a:solidFill>
            <a:prstDash val="solid"/>
            <a:round/>
            <a:headEnd type="none" w="med" len="med"/>
            <a:tailEnd type="triangle" w="med" len="med"/>
          </a:ln>
        </p:spPr>
      </p:cxnSp>
      <p:sp>
        <p:nvSpPr>
          <p:cNvPr id="1347" name="Google Shape;1347;p92"/>
          <p:cNvSpPr txBox="1"/>
          <p:nvPr/>
        </p:nvSpPr>
        <p:spPr>
          <a:xfrm>
            <a:off x="7492775" y="3343750"/>
            <a:ext cx="483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Lato"/>
                <a:ea typeface="Lato"/>
                <a:cs typeface="Lato"/>
                <a:sym typeface="Lato"/>
              </a:rPr>
              <a:t>Δx</a:t>
            </a:r>
            <a:endParaRPr sz="2000">
              <a:latin typeface="Lato"/>
              <a:ea typeface="Lato"/>
              <a:cs typeface="Lato"/>
              <a:sym typeface="Lato"/>
            </a:endParaRPr>
          </a:p>
        </p:txBody>
      </p:sp>
      <p:sp>
        <p:nvSpPr>
          <p:cNvPr id="1348" name="Google Shape;1348;p92"/>
          <p:cNvSpPr/>
          <p:nvPr/>
        </p:nvSpPr>
        <p:spPr>
          <a:xfrm>
            <a:off x="4444163" y="4307050"/>
            <a:ext cx="669000" cy="442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Lato"/>
                <a:ea typeface="Lato"/>
                <a:cs typeface="Lato"/>
                <a:sym typeface="Lato"/>
              </a:rPr>
              <a:t>PID</a:t>
            </a:r>
            <a:endParaRPr sz="1800"/>
          </a:p>
        </p:txBody>
      </p:sp>
      <p:cxnSp>
        <p:nvCxnSpPr>
          <p:cNvPr id="1349" name="Google Shape;1349;p92"/>
          <p:cNvCxnSpPr>
            <a:stCxn id="1348" idx="1"/>
            <a:endCxn id="1345" idx="2"/>
          </p:cNvCxnSpPr>
          <p:nvPr/>
        </p:nvCxnSpPr>
        <p:spPr>
          <a:xfrm rot="10800000">
            <a:off x="2144063" y="3825550"/>
            <a:ext cx="2300100" cy="702900"/>
          </a:xfrm>
          <a:prstGeom prst="bentConnector2">
            <a:avLst/>
          </a:prstGeom>
          <a:noFill/>
          <a:ln w="9525" cap="flat" cmpd="sng">
            <a:solidFill>
              <a:schemeClr val="dk2"/>
            </a:solidFill>
            <a:prstDash val="solid"/>
            <a:round/>
            <a:headEnd type="none" w="med" len="med"/>
            <a:tailEnd type="triangle" w="med" len="med"/>
          </a:ln>
        </p:spPr>
      </p:cxnSp>
      <p:sp>
        <p:nvSpPr>
          <p:cNvPr id="1350" name="Google Shape;1350;p92"/>
          <p:cNvSpPr/>
          <p:nvPr/>
        </p:nvSpPr>
        <p:spPr>
          <a:xfrm>
            <a:off x="969750" y="2070346"/>
            <a:ext cx="2348703" cy="665014"/>
          </a:xfrm>
          <a:custGeom>
            <a:avLst/>
            <a:gdLst/>
            <a:ahLst/>
            <a:cxnLst/>
            <a:rect l="l" t="t" r="r" b="b"/>
            <a:pathLst>
              <a:path w="50868" h="15250" extrusionOk="0">
                <a:moveTo>
                  <a:pt x="453" y="57"/>
                </a:moveTo>
                <a:lnTo>
                  <a:pt x="4871" y="57"/>
                </a:lnTo>
                <a:lnTo>
                  <a:pt x="4815" y="8271"/>
                </a:lnTo>
                <a:lnTo>
                  <a:pt x="45997" y="8271"/>
                </a:lnTo>
                <a:lnTo>
                  <a:pt x="45997" y="170"/>
                </a:lnTo>
                <a:lnTo>
                  <a:pt x="50755" y="0"/>
                </a:lnTo>
                <a:lnTo>
                  <a:pt x="50868" y="15250"/>
                </a:lnTo>
                <a:lnTo>
                  <a:pt x="0" y="15250"/>
                </a:lnTo>
                <a:close/>
              </a:path>
            </a:pathLst>
          </a:custGeom>
          <a:solidFill>
            <a:srgbClr val="F1C232"/>
          </a:solidFill>
          <a:ln w="9525" cap="flat" cmpd="sng">
            <a:solidFill>
              <a:srgbClr val="1A1A1A"/>
            </a:solidFill>
            <a:prstDash val="solid"/>
            <a:round/>
            <a:headEnd type="none" w="med" len="med"/>
            <a:tailEnd type="none" w="med" len="med"/>
          </a:ln>
        </p:spPr>
      </p:sp>
      <p:sp>
        <p:nvSpPr>
          <p:cNvPr id="1351" name="Google Shape;1351;p92"/>
          <p:cNvSpPr/>
          <p:nvPr/>
        </p:nvSpPr>
        <p:spPr>
          <a:xfrm>
            <a:off x="1197295" y="2201766"/>
            <a:ext cx="1893627" cy="61742"/>
          </a:xfrm>
          <a:custGeom>
            <a:avLst/>
            <a:gdLst/>
            <a:ahLst/>
            <a:cxnLst/>
            <a:rect l="l" t="t" r="r" b="b"/>
            <a:pathLst>
              <a:path w="41012" h="2322" extrusionOk="0">
                <a:moveTo>
                  <a:pt x="170" y="0"/>
                </a:moveTo>
                <a:lnTo>
                  <a:pt x="41012" y="0"/>
                </a:lnTo>
                <a:lnTo>
                  <a:pt x="41012" y="2322"/>
                </a:lnTo>
                <a:lnTo>
                  <a:pt x="0" y="2322"/>
                </a:lnTo>
                <a:close/>
              </a:path>
            </a:pathLst>
          </a:custGeom>
          <a:solidFill>
            <a:srgbClr val="9E9E9E"/>
          </a:solidFill>
          <a:ln w="9525" cap="flat" cmpd="sng">
            <a:solidFill>
              <a:srgbClr val="1A1A1A"/>
            </a:solidFill>
            <a:prstDash val="solid"/>
            <a:round/>
            <a:headEnd type="none" w="med" len="med"/>
            <a:tailEnd type="none" w="med" len="med"/>
          </a:ln>
        </p:spPr>
      </p:sp>
      <p:sp>
        <p:nvSpPr>
          <p:cNvPr id="1352" name="Google Shape;1352;p92"/>
          <p:cNvSpPr/>
          <p:nvPr/>
        </p:nvSpPr>
        <p:spPr>
          <a:xfrm>
            <a:off x="1851185" y="2077280"/>
            <a:ext cx="722400" cy="237000"/>
          </a:xfrm>
          <a:prstGeom prst="rect">
            <a:avLst/>
          </a:prstGeom>
          <a:solidFill>
            <a:srgbClr val="F1C232"/>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53" name="Google Shape;1353;p92"/>
          <p:cNvCxnSpPr/>
          <p:nvPr/>
        </p:nvCxnSpPr>
        <p:spPr>
          <a:xfrm rot="10800000" flipH="1">
            <a:off x="2407713" y="1479516"/>
            <a:ext cx="489600" cy="599700"/>
          </a:xfrm>
          <a:prstGeom prst="straightConnector1">
            <a:avLst/>
          </a:prstGeom>
          <a:noFill/>
          <a:ln w="9525" cap="flat" cmpd="sng">
            <a:solidFill>
              <a:srgbClr val="1A1A1A"/>
            </a:solidFill>
            <a:prstDash val="solid"/>
            <a:round/>
            <a:headEnd type="none" w="med" len="med"/>
            <a:tailEnd type="none" w="med" len="med"/>
          </a:ln>
        </p:spPr>
      </p:cxnSp>
      <p:sp>
        <p:nvSpPr>
          <p:cNvPr id="1354" name="Google Shape;1354;p92"/>
          <p:cNvSpPr/>
          <p:nvPr/>
        </p:nvSpPr>
        <p:spPr>
          <a:xfrm>
            <a:off x="2298090" y="1911459"/>
            <a:ext cx="232756" cy="158077"/>
          </a:xfrm>
          <a:custGeom>
            <a:avLst/>
            <a:gdLst/>
            <a:ahLst/>
            <a:cxnLst/>
            <a:rect l="l" t="t" r="r" b="b"/>
            <a:pathLst>
              <a:path w="5041" h="3625" extrusionOk="0">
                <a:moveTo>
                  <a:pt x="0" y="3625"/>
                </a:moveTo>
                <a:lnTo>
                  <a:pt x="2549" y="3625"/>
                </a:lnTo>
                <a:lnTo>
                  <a:pt x="4815" y="680"/>
                </a:lnTo>
                <a:lnTo>
                  <a:pt x="5041" y="0"/>
                </a:lnTo>
              </a:path>
            </a:pathLst>
          </a:custGeom>
          <a:noFill/>
          <a:ln w="38100" cap="flat" cmpd="sng">
            <a:solidFill>
              <a:srgbClr val="FF00FF"/>
            </a:solidFill>
            <a:prstDash val="solid"/>
            <a:round/>
            <a:headEnd type="none" w="med" len="med"/>
            <a:tailEnd type="none" w="med" len="med"/>
          </a:ln>
        </p:spPr>
      </p:sp>
      <p:cxnSp>
        <p:nvCxnSpPr>
          <p:cNvPr id="1355" name="Google Shape;1355;p92"/>
          <p:cNvCxnSpPr/>
          <p:nvPr/>
        </p:nvCxnSpPr>
        <p:spPr>
          <a:xfrm flipH="1">
            <a:off x="2993072" y="2203554"/>
            <a:ext cx="44400" cy="58200"/>
          </a:xfrm>
          <a:prstGeom prst="straightConnector1">
            <a:avLst/>
          </a:prstGeom>
          <a:noFill/>
          <a:ln w="9525" cap="flat" cmpd="sng">
            <a:solidFill>
              <a:srgbClr val="1A1A1A"/>
            </a:solidFill>
            <a:prstDash val="solid"/>
            <a:round/>
            <a:headEnd type="none" w="med" len="med"/>
            <a:tailEnd type="none" w="med" len="med"/>
          </a:ln>
        </p:spPr>
      </p:cxnSp>
      <p:cxnSp>
        <p:nvCxnSpPr>
          <p:cNvPr id="1356" name="Google Shape;1356;p92"/>
          <p:cNvCxnSpPr/>
          <p:nvPr/>
        </p:nvCxnSpPr>
        <p:spPr>
          <a:xfrm flipH="1">
            <a:off x="2920954" y="2203554"/>
            <a:ext cx="44400" cy="58200"/>
          </a:xfrm>
          <a:prstGeom prst="straightConnector1">
            <a:avLst/>
          </a:prstGeom>
          <a:noFill/>
          <a:ln w="9525" cap="flat" cmpd="sng">
            <a:solidFill>
              <a:srgbClr val="1A1A1A"/>
            </a:solidFill>
            <a:prstDash val="solid"/>
            <a:round/>
            <a:headEnd type="none" w="med" len="med"/>
            <a:tailEnd type="none" w="med" len="med"/>
          </a:ln>
        </p:spPr>
      </p:cxnSp>
      <p:cxnSp>
        <p:nvCxnSpPr>
          <p:cNvPr id="1357" name="Google Shape;1357;p92"/>
          <p:cNvCxnSpPr/>
          <p:nvPr/>
        </p:nvCxnSpPr>
        <p:spPr>
          <a:xfrm flipH="1">
            <a:off x="2836948" y="2203554"/>
            <a:ext cx="44400" cy="58200"/>
          </a:xfrm>
          <a:prstGeom prst="straightConnector1">
            <a:avLst/>
          </a:prstGeom>
          <a:noFill/>
          <a:ln w="9525" cap="flat" cmpd="sng">
            <a:solidFill>
              <a:srgbClr val="1A1A1A"/>
            </a:solidFill>
            <a:prstDash val="solid"/>
            <a:round/>
            <a:headEnd type="none" w="med" len="med"/>
            <a:tailEnd type="none" w="med" len="med"/>
          </a:ln>
        </p:spPr>
      </p:cxnSp>
      <p:cxnSp>
        <p:nvCxnSpPr>
          <p:cNvPr id="1358" name="Google Shape;1358;p92"/>
          <p:cNvCxnSpPr/>
          <p:nvPr/>
        </p:nvCxnSpPr>
        <p:spPr>
          <a:xfrm flipH="1">
            <a:off x="2768073" y="2203568"/>
            <a:ext cx="44400" cy="58200"/>
          </a:xfrm>
          <a:prstGeom prst="straightConnector1">
            <a:avLst/>
          </a:prstGeom>
          <a:noFill/>
          <a:ln w="9525" cap="flat" cmpd="sng">
            <a:solidFill>
              <a:srgbClr val="1A1A1A"/>
            </a:solidFill>
            <a:prstDash val="solid"/>
            <a:round/>
            <a:headEnd type="none" w="med" len="med"/>
            <a:tailEnd type="none" w="med" len="med"/>
          </a:ln>
        </p:spPr>
      </p:cxnSp>
      <p:cxnSp>
        <p:nvCxnSpPr>
          <p:cNvPr id="1359" name="Google Shape;1359;p92"/>
          <p:cNvCxnSpPr/>
          <p:nvPr/>
        </p:nvCxnSpPr>
        <p:spPr>
          <a:xfrm flipH="1">
            <a:off x="2699199" y="2203568"/>
            <a:ext cx="44400" cy="58200"/>
          </a:xfrm>
          <a:prstGeom prst="straightConnector1">
            <a:avLst/>
          </a:prstGeom>
          <a:noFill/>
          <a:ln w="9525" cap="flat" cmpd="sng">
            <a:solidFill>
              <a:srgbClr val="1A1A1A"/>
            </a:solidFill>
            <a:prstDash val="solid"/>
            <a:round/>
            <a:headEnd type="none" w="med" len="med"/>
            <a:tailEnd type="none" w="med" len="med"/>
          </a:ln>
        </p:spPr>
      </p:cxnSp>
      <p:cxnSp>
        <p:nvCxnSpPr>
          <p:cNvPr id="1360" name="Google Shape;1360;p92"/>
          <p:cNvCxnSpPr/>
          <p:nvPr/>
        </p:nvCxnSpPr>
        <p:spPr>
          <a:xfrm flipH="1">
            <a:off x="2630324" y="2203568"/>
            <a:ext cx="44400" cy="58200"/>
          </a:xfrm>
          <a:prstGeom prst="straightConnector1">
            <a:avLst/>
          </a:prstGeom>
          <a:noFill/>
          <a:ln w="9525" cap="flat" cmpd="sng">
            <a:solidFill>
              <a:srgbClr val="1A1A1A"/>
            </a:solidFill>
            <a:prstDash val="solid"/>
            <a:round/>
            <a:headEnd type="none" w="med" len="med"/>
            <a:tailEnd type="none" w="med" len="med"/>
          </a:ln>
        </p:spPr>
      </p:cxnSp>
      <p:cxnSp>
        <p:nvCxnSpPr>
          <p:cNvPr id="1361" name="Google Shape;1361;p92"/>
          <p:cNvCxnSpPr/>
          <p:nvPr/>
        </p:nvCxnSpPr>
        <p:spPr>
          <a:xfrm flipH="1">
            <a:off x="1548266" y="2203554"/>
            <a:ext cx="44400" cy="58200"/>
          </a:xfrm>
          <a:prstGeom prst="straightConnector1">
            <a:avLst/>
          </a:prstGeom>
          <a:noFill/>
          <a:ln w="9525" cap="flat" cmpd="sng">
            <a:solidFill>
              <a:srgbClr val="1A1A1A"/>
            </a:solidFill>
            <a:prstDash val="solid"/>
            <a:round/>
            <a:headEnd type="none" w="med" len="med"/>
            <a:tailEnd type="none" w="med" len="med"/>
          </a:ln>
        </p:spPr>
      </p:cxnSp>
      <p:cxnSp>
        <p:nvCxnSpPr>
          <p:cNvPr id="1362" name="Google Shape;1362;p92"/>
          <p:cNvCxnSpPr/>
          <p:nvPr/>
        </p:nvCxnSpPr>
        <p:spPr>
          <a:xfrm flipH="1">
            <a:off x="1464260" y="2203554"/>
            <a:ext cx="44400" cy="58200"/>
          </a:xfrm>
          <a:prstGeom prst="straightConnector1">
            <a:avLst/>
          </a:prstGeom>
          <a:noFill/>
          <a:ln w="9525" cap="flat" cmpd="sng">
            <a:solidFill>
              <a:srgbClr val="1A1A1A"/>
            </a:solidFill>
            <a:prstDash val="solid"/>
            <a:round/>
            <a:headEnd type="none" w="med" len="med"/>
            <a:tailEnd type="none" w="med" len="med"/>
          </a:ln>
        </p:spPr>
      </p:cxnSp>
      <p:cxnSp>
        <p:nvCxnSpPr>
          <p:cNvPr id="1363" name="Google Shape;1363;p92"/>
          <p:cNvCxnSpPr/>
          <p:nvPr/>
        </p:nvCxnSpPr>
        <p:spPr>
          <a:xfrm flipH="1">
            <a:off x="1395385" y="2203568"/>
            <a:ext cx="44400" cy="58200"/>
          </a:xfrm>
          <a:prstGeom prst="straightConnector1">
            <a:avLst/>
          </a:prstGeom>
          <a:noFill/>
          <a:ln w="9525" cap="flat" cmpd="sng">
            <a:solidFill>
              <a:srgbClr val="1A1A1A"/>
            </a:solidFill>
            <a:prstDash val="solid"/>
            <a:round/>
            <a:headEnd type="none" w="med" len="med"/>
            <a:tailEnd type="none" w="med" len="med"/>
          </a:ln>
        </p:spPr>
      </p:cxnSp>
      <p:cxnSp>
        <p:nvCxnSpPr>
          <p:cNvPr id="1364" name="Google Shape;1364;p92"/>
          <p:cNvCxnSpPr/>
          <p:nvPr/>
        </p:nvCxnSpPr>
        <p:spPr>
          <a:xfrm flipH="1">
            <a:off x="1326511" y="2203568"/>
            <a:ext cx="44400" cy="58200"/>
          </a:xfrm>
          <a:prstGeom prst="straightConnector1">
            <a:avLst/>
          </a:prstGeom>
          <a:noFill/>
          <a:ln w="9525" cap="flat" cmpd="sng">
            <a:solidFill>
              <a:srgbClr val="1A1A1A"/>
            </a:solidFill>
            <a:prstDash val="solid"/>
            <a:round/>
            <a:headEnd type="none" w="med" len="med"/>
            <a:tailEnd type="none" w="med" len="med"/>
          </a:ln>
        </p:spPr>
      </p:cxnSp>
      <p:cxnSp>
        <p:nvCxnSpPr>
          <p:cNvPr id="1365" name="Google Shape;1365;p92"/>
          <p:cNvCxnSpPr/>
          <p:nvPr/>
        </p:nvCxnSpPr>
        <p:spPr>
          <a:xfrm flipH="1">
            <a:off x="1257636" y="2203568"/>
            <a:ext cx="44400" cy="58200"/>
          </a:xfrm>
          <a:prstGeom prst="straightConnector1">
            <a:avLst/>
          </a:prstGeom>
          <a:noFill/>
          <a:ln w="9525" cap="flat" cmpd="sng">
            <a:solidFill>
              <a:srgbClr val="1A1A1A"/>
            </a:solidFill>
            <a:prstDash val="solid"/>
            <a:round/>
            <a:headEnd type="none" w="med" len="med"/>
            <a:tailEnd type="none" w="med" len="med"/>
          </a:ln>
        </p:spPr>
      </p:cxnSp>
      <p:cxnSp>
        <p:nvCxnSpPr>
          <p:cNvPr id="1366" name="Google Shape;1366;p92"/>
          <p:cNvCxnSpPr/>
          <p:nvPr/>
        </p:nvCxnSpPr>
        <p:spPr>
          <a:xfrm flipH="1">
            <a:off x="1623251" y="2203540"/>
            <a:ext cx="44400" cy="58200"/>
          </a:xfrm>
          <a:prstGeom prst="straightConnector1">
            <a:avLst/>
          </a:prstGeom>
          <a:noFill/>
          <a:ln w="9525" cap="flat" cmpd="sng">
            <a:solidFill>
              <a:srgbClr val="1A1A1A"/>
            </a:solidFill>
            <a:prstDash val="solid"/>
            <a:round/>
            <a:headEnd type="none" w="med" len="med"/>
            <a:tailEnd type="none" w="med" len="med"/>
          </a:ln>
        </p:spPr>
      </p:cxnSp>
      <p:cxnSp>
        <p:nvCxnSpPr>
          <p:cNvPr id="1367" name="Google Shape;1367;p92"/>
          <p:cNvCxnSpPr/>
          <p:nvPr/>
        </p:nvCxnSpPr>
        <p:spPr>
          <a:xfrm flipH="1">
            <a:off x="1699692" y="2203583"/>
            <a:ext cx="44400" cy="58200"/>
          </a:xfrm>
          <a:prstGeom prst="straightConnector1">
            <a:avLst/>
          </a:prstGeom>
          <a:noFill/>
          <a:ln w="9525" cap="flat" cmpd="sng">
            <a:solidFill>
              <a:srgbClr val="1A1A1A"/>
            </a:solidFill>
            <a:prstDash val="solid"/>
            <a:round/>
            <a:headEnd type="none" w="med" len="med"/>
            <a:tailEnd type="none" w="med" len="med"/>
          </a:ln>
        </p:spPr>
      </p:cxnSp>
      <p:cxnSp>
        <p:nvCxnSpPr>
          <p:cNvPr id="1368" name="Google Shape;1368;p92"/>
          <p:cNvCxnSpPr/>
          <p:nvPr/>
        </p:nvCxnSpPr>
        <p:spPr>
          <a:xfrm flipH="1">
            <a:off x="1770007" y="2203583"/>
            <a:ext cx="44400" cy="58200"/>
          </a:xfrm>
          <a:prstGeom prst="straightConnector1">
            <a:avLst/>
          </a:prstGeom>
          <a:noFill/>
          <a:ln w="9525" cap="flat" cmpd="sng">
            <a:solidFill>
              <a:srgbClr val="1A1A1A"/>
            </a:solidFill>
            <a:prstDash val="solid"/>
            <a:round/>
            <a:headEnd type="none" w="med" len="med"/>
            <a:tailEnd type="none" w="med" len="med"/>
          </a:ln>
        </p:spPr>
      </p:cxnSp>
      <p:sp>
        <p:nvSpPr>
          <p:cNvPr id="1369" name="Google Shape;1369;p92"/>
          <p:cNvSpPr/>
          <p:nvPr/>
        </p:nvSpPr>
        <p:spPr>
          <a:xfrm>
            <a:off x="2213500" y="1717125"/>
            <a:ext cx="773700" cy="770700"/>
          </a:xfrm>
          <a:prstGeom prst="arc">
            <a:avLst>
              <a:gd name="adj1" fmla="val 17196779"/>
              <a:gd name="adj2" fmla="val 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92"/>
          <p:cNvSpPr txBox="1"/>
          <p:nvPr/>
        </p:nvSpPr>
        <p:spPr>
          <a:xfrm>
            <a:off x="2965350" y="1669325"/>
            <a:ext cx="29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Lato"/>
                <a:ea typeface="Lato"/>
                <a:cs typeface="Lato"/>
                <a:sym typeface="Lato"/>
              </a:rPr>
              <a:t>𝝰</a:t>
            </a:r>
            <a:endParaRPr/>
          </a:p>
        </p:txBody>
      </p:sp>
      <p:sp>
        <p:nvSpPr>
          <p:cNvPr id="1371" name="Google Shape;1371;p92"/>
          <p:cNvSpPr txBox="1"/>
          <p:nvPr/>
        </p:nvSpPr>
        <p:spPr>
          <a:xfrm>
            <a:off x="1578738" y="3985350"/>
            <a:ext cx="669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Lato"/>
                <a:ea typeface="Lato"/>
                <a:cs typeface="Lato"/>
                <a:sym typeface="Lato"/>
              </a:rPr>
              <a:t>ΔΘ</a:t>
            </a:r>
            <a:endParaRPr/>
          </a:p>
        </p:txBody>
      </p:sp>
      <p:sp>
        <p:nvSpPr>
          <p:cNvPr id="1372" name="Google Shape;1372;p92"/>
          <p:cNvSpPr/>
          <p:nvPr/>
        </p:nvSpPr>
        <p:spPr>
          <a:xfrm>
            <a:off x="2870613" y="3343750"/>
            <a:ext cx="969600" cy="492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Motor Controller</a:t>
            </a:r>
            <a:endParaRPr/>
          </a:p>
        </p:txBody>
      </p:sp>
      <p:sp>
        <p:nvSpPr>
          <p:cNvPr id="1373" name="Google Shape;1373;p92"/>
          <p:cNvSpPr/>
          <p:nvPr/>
        </p:nvSpPr>
        <p:spPr>
          <a:xfrm>
            <a:off x="4234188" y="3343750"/>
            <a:ext cx="969600" cy="492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Stepper Motor</a:t>
            </a:r>
            <a:endParaRPr/>
          </a:p>
        </p:txBody>
      </p:sp>
      <p:sp>
        <p:nvSpPr>
          <p:cNvPr id="1374" name="Google Shape;1374;p92"/>
          <p:cNvSpPr/>
          <p:nvPr/>
        </p:nvSpPr>
        <p:spPr>
          <a:xfrm>
            <a:off x="5690525" y="3343750"/>
            <a:ext cx="969600" cy="492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Actuator and Load</a:t>
            </a:r>
            <a:endParaRPr/>
          </a:p>
        </p:txBody>
      </p:sp>
      <p:cxnSp>
        <p:nvCxnSpPr>
          <p:cNvPr id="1375" name="Google Shape;1375;p92"/>
          <p:cNvCxnSpPr>
            <a:stCxn id="1343" idx="6"/>
            <a:endCxn id="1372" idx="1"/>
          </p:cNvCxnSpPr>
          <p:nvPr/>
        </p:nvCxnSpPr>
        <p:spPr>
          <a:xfrm>
            <a:off x="2291088" y="3590050"/>
            <a:ext cx="579600" cy="0"/>
          </a:xfrm>
          <a:prstGeom prst="straightConnector1">
            <a:avLst/>
          </a:prstGeom>
          <a:noFill/>
          <a:ln w="9525" cap="flat" cmpd="sng">
            <a:solidFill>
              <a:schemeClr val="dk2"/>
            </a:solidFill>
            <a:prstDash val="solid"/>
            <a:round/>
            <a:headEnd type="none" w="med" len="med"/>
            <a:tailEnd type="triangle" w="med" len="med"/>
          </a:ln>
        </p:spPr>
      </p:cxnSp>
      <p:cxnSp>
        <p:nvCxnSpPr>
          <p:cNvPr id="1376" name="Google Shape;1376;p92"/>
          <p:cNvCxnSpPr>
            <a:stCxn id="1372" idx="3"/>
            <a:endCxn id="1373" idx="1"/>
          </p:cNvCxnSpPr>
          <p:nvPr/>
        </p:nvCxnSpPr>
        <p:spPr>
          <a:xfrm>
            <a:off x="3840213" y="3590050"/>
            <a:ext cx="393900" cy="0"/>
          </a:xfrm>
          <a:prstGeom prst="straightConnector1">
            <a:avLst/>
          </a:prstGeom>
          <a:noFill/>
          <a:ln w="9525" cap="flat" cmpd="sng">
            <a:solidFill>
              <a:schemeClr val="dk2"/>
            </a:solidFill>
            <a:prstDash val="solid"/>
            <a:round/>
            <a:headEnd type="none" w="med" len="med"/>
            <a:tailEnd type="triangle" w="med" len="med"/>
          </a:ln>
        </p:spPr>
      </p:cxnSp>
      <p:cxnSp>
        <p:nvCxnSpPr>
          <p:cNvPr id="1377" name="Google Shape;1377;p92"/>
          <p:cNvCxnSpPr>
            <a:stCxn id="1373" idx="3"/>
            <a:endCxn id="1374" idx="1"/>
          </p:cNvCxnSpPr>
          <p:nvPr/>
        </p:nvCxnSpPr>
        <p:spPr>
          <a:xfrm>
            <a:off x="5203788" y="3590050"/>
            <a:ext cx="486600" cy="0"/>
          </a:xfrm>
          <a:prstGeom prst="straightConnector1">
            <a:avLst/>
          </a:prstGeom>
          <a:noFill/>
          <a:ln w="9525" cap="flat" cmpd="sng">
            <a:solidFill>
              <a:schemeClr val="dk2"/>
            </a:solidFill>
            <a:prstDash val="solid"/>
            <a:round/>
            <a:headEnd type="none" w="med" len="med"/>
            <a:tailEnd type="triangle" w="med" len="med"/>
          </a:ln>
        </p:spPr>
      </p:cxnSp>
      <p:cxnSp>
        <p:nvCxnSpPr>
          <p:cNvPr id="1378" name="Google Shape;1378;p92"/>
          <p:cNvCxnSpPr>
            <a:stCxn id="1374" idx="3"/>
            <a:endCxn id="1347" idx="1"/>
          </p:cNvCxnSpPr>
          <p:nvPr/>
        </p:nvCxnSpPr>
        <p:spPr>
          <a:xfrm>
            <a:off x="6660125" y="3590050"/>
            <a:ext cx="832800" cy="0"/>
          </a:xfrm>
          <a:prstGeom prst="straightConnector1">
            <a:avLst/>
          </a:prstGeom>
          <a:noFill/>
          <a:ln w="9525" cap="flat" cmpd="sng">
            <a:solidFill>
              <a:schemeClr val="dk2"/>
            </a:solidFill>
            <a:prstDash val="solid"/>
            <a:round/>
            <a:headEnd type="none" w="med" len="med"/>
            <a:tailEnd type="triangle" w="med" len="med"/>
          </a:ln>
        </p:spPr>
      </p:cxnSp>
      <p:cxnSp>
        <p:nvCxnSpPr>
          <p:cNvPr id="1379" name="Google Shape;1379;p92"/>
          <p:cNvCxnSpPr>
            <a:stCxn id="1374" idx="3"/>
            <a:endCxn id="1348" idx="3"/>
          </p:cNvCxnSpPr>
          <p:nvPr/>
        </p:nvCxnSpPr>
        <p:spPr>
          <a:xfrm flipH="1">
            <a:off x="5113025" y="3590050"/>
            <a:ext cx="1547100" cy="938400"/>
          </a:xfrm>
          <a:prstGeom prst="bentConnector3">
            <a:avLst>
              <a:gd name="adj1" fmla="val -22995"/>
            </a:avLst>
          </a:prstGeom>
          <a:noFill/>
          <a:ln w="9525" cap="flat" cmpd="sng">
            <a:solidFill>
              <a:schemeClr val="dk2"/>
            </a:solidFill>
            <a:prstDash val="solid"/>
            <a:round/>
            <a:headEnd type="none" w="med" len="med"/>
            <a:tailEnd type="triangle" w="med" len="med"/>
          </a:ln>
        </p:spPr>
      </p:cxnSp>
      <p:pic>
        <p:nvPicPr>
          <p:cNvPr id="1380" name="Google Shape;1380;p9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521900" y="876975"/>
            <a:ext cx="3572602" cy="2131974"/>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Google Shape;1385;p9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Software Team Breakdown</a:t>
            </a:r>
            <a:endParaRPr/>
          </a:p>
        </p:txBody>
      </p:sp>
      <p:sp>
        <p:nvSpPr>
          <p:cNvPr id="1386" name="Google Shape;1386;p9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81</a:t>
            </a:fld>
            <a:endParaRPr/>
          </a:p>
        </p:txBody>
      </p:sp>
      <p:sp>
        <p:nvSpPr>
          <p:cNvPr id="1387" name="Google Shape;1387;p93"/>
          <p:cNvSpPr/>
          <p:nvPr/>
        </p:nvSpPr>
        <p:spPr>
          <a:xfrm>
            <a:off x="727575" y="1553400"/>
            <a:ext cx="3031500" cy="1360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Lato"/>
                <a:ea typeface="Lato"/>
                <a:cs typeface="Lato"/>
                <a:sym typeface="Lato"/>
              </a:rPr>
              <a:t>Actuator Control Team</a:t>
            </a:r>
            <a:endParaRPr b="1">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Develop encapsulated function(s) to control the linear actuator position given a desired position</a:t>
            </a:r>
            <a:endParaRPr>
              <a:latin typeface="Lato"/>
              <a:ea typeface="Lato"/>
              <a:cs typeface="Lato"/>
              <a:sym typeface="Lato"/>
            </a:endParaRPr>
          </a:p>
        </p:txBody>
      </p:sp>
      <p:sp>
        <p:nvSpPr>
          <p:cNvPr id="1388" name="Google Shape;1388;p93"/>
          <p:cNvSpPr/>
          <p:nvPr/>
        </p:nvSpPr>
        <p:spPr>
          <a:xfrm>
            <a:off x="5384925" y="1553400"/>
            <a:ext cx="3031500" cy="1360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Lato"/>
                <a:ea typeface="Lato"/>
                <a:cs typeface="Lato"/>
                <a:sym typeface="Lato"/>
              </a:rPr>
              <a:t>Sensor Data Collection Team</a:t>
            </a:r>
            <a:endParaRPr b="1">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Develop encapsulated function(s) to query and collect data from angle sensors and body mounted IMU</a:t>
            </a:r>
            <a:endParaRPr>
              <a:latin typeface="Lato"/>
              <a:ea typeface="Lato"/>
              <a:cs typeface="Lato"/>
              <a:sym typeface="Lato"/>
            </a:endParaRPr>
          </a:p>
        </p:txBody>
      </p:sp>
      <p:sp>
        <p:nvSpPr>
          <p:cNvPr id="1389" name="Google Shape;1389;p93"/>
          <p:cNvSpPr/>
          <p:nvPr/>
        </p:nvSpPr>
        <p:spPr>
          <a:xfrm>
            <a:off x="727575" y="3227650"/>
            <a:ext cx="3031500" cy="1522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Lato"/>
                <a:ea typeface="Lato"/>
                <a:cs typeface="Lato"/>
                <a:sym typeface="Lato"/>
              </a:rPr>
              <a:t>GUI &amp; Matlab Interface Team</a:t>
            </a:r>
            <a:endParaRPr b="1">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Develop a Graphical User Interface in Matlab designed to display test data and develop a simple method for Matlab to Arduino Connection</a:t>
            </a:r>
            <a:endParaRPr>
              <a:latin typeface="Lato"/>
              <a:ea typeface="Lato"/>
              <a:cs typeface="Lato"/>
              <a:sym typeface="Lato"/>
            </a:endParaRPr>
          </a:p>
        </p:txBody>
      </p:sp>
      <p:sp>
        <p:nvSpPr>
          <p:cNvPr id="1390" name="Google Shape;1390;p93"/>
          <p:cNvSpPr/>
          <p:nvPr/>
        </p:nvSpPr>
        <p:spPr>
          <a:xfrm>
            <a:off x="5384925" y="3227650"/>
            <a:ext cx="3031500" cy="1522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Lato"/>
                <a:ea typeface="Lato"/>
                <a:cs typeface="Lato"/>
                <a:sym typeface="Lato"/>
              </a:rPr>
              <a:t>Control Algorithm Team</a:t>
            </a:r>
            <a:endParaRPr b="1">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Develop encapsulated function(s) to compute the required actuator movement given current measured angle</a:t>
            </a:r>
            <a:endParaRPr>
              <a:latin typeface="Lato"/>
              <a:ea typeface="Lato"/>
              <a:cs typeface="Lato"/>
              <a:sym typeface="Lato"/>
            </a:endParaRPr>
          </a:p>
        </p:txBody>
      </p:sp>
      <p:sp>
        <p:nvSpPr>
          <p:cNvPr id="1391" name="Google Shape;1391;p93"/>
          <p:cNvSpPr/>
          <p:nvPr/>
        </p:nvSpPr>
        <p:spPr>
          <a:xfrm>
            <a:off x="3759000" y="2163450"/>
            <a:ext cx="1626000" cy="18183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Lato"/>
                <a:ea typeface="Lato"/>
                <a:cs typeface="Lato"/>
                <a:sym typeface="Lato"/>
              </a:rPr>
              <a:t>Software Systems Team</a:t>
            </a:r>
            <a:endParaRPr sz="1200" b="1">
              <a:latin typeface="Lato"/>
              <a:ea typeface="Lato"/>
              <a:cs typeface="Lato"/>
              <a:sym typeface="Lato"/>
            </a:endParaRPr>
          </a:p>
          <a:p>
            <a:pPr marL="0" lvl="0" indent="0" algn="ctr" rtl="0">
              <a:spcBef>
                <a:spcPts val="0"/>
              </a:spcBef>
              <a:spcAft>
                <a:spcPts val="0"/>
              </a:spcAft>
              <a:buNone/>
            </a:pPr>
            <a:endParaRPr sz="1200" b="1">
              <a:latin typeface="Lato"/>
              <a:ea typeface="Lato"/>
              <a:cs typeface="Lato"/>
              <a:sym typeface="Lato"/>
            </a:endParaRPr>
          </a:p>
          <a:p>
            <a:pPr marL="0" lvl="0" indent="0" algn="ctr" rtl="0">
              <a:spcBef>
                <a:spcPts val="0"/>
              </a:spcBef>
              <a:spcAft>
                <a:spcPts val="0"/>
              </a:spcAft>
              <a:buNone/>
            </a:pPr>
            <a:r>
              <a:rPr lang="en" sz="1200">
                <a:latin typeface="Lato"/>
                <a:ea typeface="Lato"/>
                <a:cs typeface="Lato"/>
                <a:sym typeface="Lato"/>
              </a:rPr>
              <a:t>Coordinate the integration of all subsystems</a:t>
            </a:r>
            <a:endParaRPr sz="1200">
              <a:latin typeface="Lato"/>
              <a:ea typeface="Lato"/>
              <a:cs typeface="Lato"/>
              <a:sym typeface="Lato"/>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395"/>
        <p:cNvGrpSpPr/>
        <p:nvPr/>
      </p:nvGrpSpPr>
      <p:grpSpPr>
        <a:xfrm>
          <a:off x="0" y="0"/>
          <a:ext cx="0" cy="0"/>
          <a:chOff x="0" y="0"/>
          <a:chExt cx="0" cy="0"/>
        </a:xfrm>
      </p:grpSpPr>
      <p:sp>
        <p:nvSpPr>
          <p:cNvPr id="1396" name="Google Shape;1396;p9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Design Requirements &amp; their Satisfaction </a:t>
            </a:r>
            <a:endParaRPr/>
          </a:p>
        </p:txBody>
      </p:sp>
      <p:sp>
        <p:nvSpPr>
          <p:cNvPr id="1397" name="Google Shape;1397;p94"/>
          <p:cNvSpPr txBox="1">
            <a:spLocks noGrp="1"/>
          </p:cNvSpPr>
          <p:nvPr>
            <p:ph type="body" idx="1"/>
          </p:nvPr>
        </p:nvSpPr>
        <p:spPr>
          <a:xfrm>
            <a:off x="729450" y="1605950"/>
            <a:ext cx="7688700" cy="2810400"/>
          </a:xfrm>
          <a:prstGeom prst="rect">
            <a:avLst/>
          </a:prstGeom>
        </p:spPr>
        <p:txBody>
          <a:bodyPr spcFirstLastPara="1" wrap="square" lIns="91425" tIns="91425" rIns="91425" bIns="91425" anchor="t" anchorCtr="0">
            <a:normAutofit/>
          </a:bodyPr>
          <a:lstStyle/>
          <a:p>
            <a:pPr marL="457200" lvl="0" indent="0" algn="l" rtl="0">
              <a:spcBef>
                <a:spcPts val="1200"/>
              </a:spcBef>
              <a:spcAft>
                <a:spcPts val="0"/>
              </a:spcAft>
              <a:buNone/>
            </a:pPr>
            <a:endParaRPr sz="1400">
              <a:solidFill>
                <a:srgbClr val="000000"/>
              </a:solidFill>
            </a:endParaRPr>
          </a:p>
          <a:p>
            <a:pPr marL="457200" lvl="0" indent="-317500" algn="l" rtl="0">
              <a:spcBef>
                <a:spcPts val="1200"/>
              </a:spcBef>
              <a:spcAft>
                <a:spcPts val="0"/>
              </a:spcAft>
              <a:buClr>
                <a:srgbClr val="000000"/>
              </a:buClr>
              <a:buSzPts val="1400"/>
              <a:buFont typeface="Lato"/>
              <a:buChar char="●"/>
            </a:pPr>
            <a:r>
              <a:rPr lang="en" sz="1400">
                <a:solidFill>
                  <a:srgbClr val="000000"/>
                </a:solidFill>
              </a:rPr>
              <a:t>There is slight delay between electronic components and in motion of actuator</a:t>
            </a:r>
            <a:endParaRPr sz="1400">
              <a:solidFill>
                <a:srgbClr val="000000"/>
              </a:solidFill>
            </a:endParaRPr>
          </a:p>
          <a:p>
            <a:pPr marL="914400" lvl="1" indent="-317500" algn="l" rtl="0">
              <a:spcBef>
                <a:spcPts val="0"/>
              </a:spcBef>
              <a:spcAft>
                <a:spcPts val="0"/>
              </a:spcAft>
              <a:buClr>
                <a:srgbClr val="000000"/>
              </a:buClr>
              <a:buSzPts val="1400"/>
              <a:buFont typeface="Lato"/>
              <a:buChar char="○"/>
            </a:pPr>
            <a:r>
              <a:rPr lang="en" sz="1400">
                <a:solidFill>
                  <a:srgbClr val="000000"/>
                </a:solidFill>
              </a:rPr>
              <a:t>Need a delay of &lt;80 ms</a:t>
            </a:r>
            <a:endParaRPr sz="1400">
              <a:solidFill>
                <a:srgbClr val="000000"/>
              </a:solidFill>
            </a:endParaRPr>
          </a:p>
          <a:p>
            <a:pPr marL="457200" lvl="0" indent="-317500" algn="l" rtl="0">
              <a:spcBef>
                <a:spcPts val="0"/>
              </a:spcBef>
              <a:spcAft>
                <a:spcPts val="0"/>
              </a:spcAft>
              <a:buClr>
                <a:srgbClr val="000000"/>
              </a:buClr>
              <a:buSzPts val="1400"/>
              <a:buFont typeface="Lato"/>
              <a:buChar char="●"/>
            </a:pPr>
            <a:r>
              <a:rPr lang="en" sz="1400">
                <a:solidFill>
                  <a:srgbClr val="000000"/>
                </a:solidFill>
              </a:rPr>
              <a:t>Motor driving actuator slows down with higher forces</a:t>
            </a:r>
            <a:endParaRPr sz="1400">
              <a:solidFill>
                <a:srgbClr val="000000"/>
              </a:solidFill>
            </a:endParaRPr>
          </a:p>
          <a:p>
            <a:pPr marL="914400" lvl="1" indent="-317500" algn="l" rtl="0">
              <a:spcBef>
                <a:spcPts val="0"/>
              </a:spcBef>
              <a:spcAft>
                <a:spcPts val="0"/>
              </a:spcAft>
              <a:buClr>
                <a:srgbClr val="000000"/>
              </a:buClr>
              <a:buSzPts val="1400"/>
              <a:buFont typeface="Lato"/>
              <a:buChar char="○"/>
            </a:pPr>
            <a:r>
              <a:rPr lang="en" sz="1400">
                <a:solidFill>
                  <a:srgbClr val="000000"/>
                </a:solidFill>
              </a:rPr>
              <a:t>Top speed necessary will be 19 in/s</a:t>
            </a:r>
            <a:endParaRPr sz="1400">
              <a:solidFill>
                <a:srgbClr val="000000"/>
              </a:solidFill>
            </a:endParaRPr>
          </a:p>
          <a:p>
            <a:pPr marL="914400" lvl="1" indent="-317500" algn="l" rtl="0">
              <a:spcBef>
                <a:spcPts val="0"/>
              </a:spcBef>
              <a:spcAft>
                <a:spcPts val="0"/>
              </a:spcAft>
              <a:buClr>
                <a:srgbClr val="000000"/>
              </a:buClr>
              <a:buSzPts val="1400"/>
              <a:buFont typeface="Lato"/>
              <a:buChar char="○"/>
            </a:pPr>
            <a:r>
              <a:rPr lang="en" sz="1400">
                <a:solidFill>
                  <a:srgbClr val="000000"/>
                </a:solidFill>
              </a:rPr>
              <a:t>Must keep force on actuator &lt; 17.6 lbf</a:t>
            </a:r>
            <a:endParaRPr sz="1400">
              <a:solidFill>
                <a:srgbClr val="000000"/>
              </a:solidFill>
            </a:endParaRPr>
          </a:p>
        </p:txBody>
      </p:sp>
      <p:sp>
        <p:nvSpPr>
          <p:cNvPr id="1398" name="Google Shape;1398;p9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82</a:t>
            </a:fld>
            <a:endParaRPr/>
          </a:p>
        </p:txBody>
      </p:sp>
      <p:sp>
        <p:nvSpPr>
          <p:cNvPr id="1399" name="Google Shape;1399;p94"/>
          <p:cNvSpPr/>
          <p:nvPr/>
        </p:nvSpPr>
        <p:spPr>
          <a:xfrm>
            <a:off x="1657950" y="4802050"/>
            <a:ext cx="5831700" cy="289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1200"/>
              </a:spcBef>
              <a:spcAft>
                <a:spcPts val="1200"/>
              </a:spcAft>
              <a:buNone/>
            </a:pPr>
            <a:r>
              <a:rPr lang="en" sz="1000" i="1"/>
              <a:t>“The simulated gravity force must stay within 2 degrees of normal to the support surface at all times”</a:t>
            </a:r>
            <a:endParaRPr sz="1000" i="1"/>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403"/>
        <p:cNvGrpSpPr/>
        <p:nvPr/>
      </p:nvGrpSpPr>
      <p:grpSpPr>
        <a:xfrm>
          <a:off x="0" y="0"/>
          <a:ext cx="0" cy="0"/>
          <a:chOff x="0" y="0"/>
          <a:chExt cx="0" cy="0"/>
        </a:xfrm>
      </p:grpSpPr>
      <p:sp>
        <p:nvSpPr>
          <p:cNvPr id="1404" name="Google Shape;1404;p95"/>
          <p:cNvSpPr/>
          <p:nvPr/>
        </p:nvSpPr>
        <p:spPr>
          <a:xfrm>
            <a:off x="7154700" y="1531738"/>
            <a:ext cx="1593900" cy="28818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95"/>
          <p:cNvSpPr/>
          <p:nvPr/>
        </p:nvSpPr>
        <p:spPr>
          <a:xfrm>
            <a:off x="5464875" y="1531738"/>
            <a:ext cx="1593900" cy="28818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95"/>
          <p:cNvSpPr/>
          <p:nvPr/>
        </p:nvSpPr>
        <p:spPr>
          <a:xfrm>
            <a:off x="3775050" y="1531738"/>
            <a:ext cx="1593900" cy="28818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9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Sensors and Controls - Component Choices</a:t>
            </a:r>
            <a:endParaRPr/>
          </a:p>
        </p:txBody>
      </p:sp>
      <p:sp>
        <p:nvSpPr>
          <p:cNvPr id="1408" name="Google Shape;1408;p95"/>
          <p:cNvSpPr txBox="1">
            <a:spLocks noGrp="1"/>
          </p:cNvSpPr>
          <p:nvPr>
            <p:ph type="sldNum" idx="12"/>
          </p:nvPr>
        </p:nvSpPr>
        <p:spPr>
          <a:xfrm>
            <a:off x="8536302" y="4777226"/>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83</a:t>
            </a:fld>
            <a:endParaRPr/>
          </a:p>
        </p:txBody>
      </p:sp>
      <p:pic>
        <p:nvPicPr>
          <p:cNvPr id="1409" name="Google Shape;1409;p9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72600" y="2357887"/>
            <a:ext cx="1439501" cy="1079150"/>
          </a:xfrm>
          <a:prstGeom prst="rect">
            <a:avLst/>
          </a:prstGeom>
          <a:noFill/>
          <a:ln>
            <a:noFill/>
          </a:ln>
        </p:spPr>
      </p:pic>
      <p:sp>
        <p:nvSpPr>
          <p:cNvPr id="1410" name="Google Shape;1410;p95"/>
          <p:cNvSpPr txBox="1"/>
          <p:nvPr/>
        </p:nvSpPr>
        <p:spPr>
          <a:xfrm>
            <a:off x="472650" y="1770313"/>
            <a:ext cx="1439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Microcontroller</a:t>
            </a:r>
            <a:endParaRPr sz="1300">
              <a:latin typeface="Lato"/>
              <a:ea typeface="Lato"/>
              <a:cs typeface="Lato"/>
              <a:sym typeface="Lato"/>
            </a:endParaRPr>
          </a:p>
        </p:txBody>
      </p:sp>
      <p:sp>
        <p:nvSpPr>
          <p:cNvPr id="1411" name="Google Shape;1411;p95"/>
          <p:cNvSpPr txBox="1"/>
          <p:nvPr/>
        </p:nvSpPr>
        <p:spPr>
          <a:xfrm>
            <a:off x="472650" y="3437038"/>
            <a:ext cx="1439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Arduino Portentia H7</a:t>
            </a:r>
            <a:endParaRPr sz="1300">
              <a:latin typeface="Lato"/>
              <a:ea typeface="Lato"/>
              <a:cs typeface="Lato"/>
              <a:sym typeface="Lato"/>
            </a:endParaRPr>
          </a:p>
        </p:txBody>
      </p:sp>
      <p:sp>
        <p:nvSpPr>
          <p:cNvPr id="1412" name="Google Shape;1412;p95"/>
          <p:cNvSpPr txBox="1"/>
          <p:nvPr/>
        </p:nvSpPr>
        <p:spPr>
          <a:xfrm>
            <a:off x="2162475" y="1770313"/>
            <a:ext cx="1439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Angle Sensors</a:t>
            </a:r>
            <a:endParaRPr sz="1300">
              <a:latin typeface="Lato"/>
              <a:ea typeface="Lato"/>
              <a:cs typeface="Lato"/>
              <a:sym typeface="Lato"/>
            </a:endParaRPr>
          </a:p>
        </p:txBody>
      </p:sp>
      <p:sp>
        <p:nvSpPr>
          <p:cNvPr id="1413" name="Google Shape;1413;p95"/>
          <p:cNvSpPr txBox="1"/>
          <p:nvPr/>
        </p:nvSpPr>
        <p:spPr>
          <a:xfrm>
            <a:off x="2162475" y="3437038"/>
            <a:ext cx="1439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Bendlabs 1-Axis  Soft Flex Sensor</a:t>
            </a:r>
            <a:endParaRPr sz="1300">
              <a:latin typeface="Lato"/>
              <a:ea typeface="Lato"/>
              <a:cs typeface="Lato"/>
              <a:sym typeface="Lato"/>
            </a:endParaRPr>
          </a:p>
        </p:txBody>
      </p:sp>
      <p:pic>
        <p:nvPicPr>
          <p:cNvPr id="1414" name="Google Shape;1414;p9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085227" y="2365947"/>
            <a:ext cx="1593901" cy="1063040"/>
          </a:xfrm>
          <a:prstGeom prst="rect">
            <a:avLst/>
          </a:prstGeom>
          <a:noFill/>
          <a:ln>
            <a:noFill/>
          </a:ln>
        </p:spPr>
      </p:pic>
      <p:sp>
        <p:nvSpPr>
          <p:cNvPr id="1415" name="Google Shape;1415;p95"/>
          <p:cNvSpPr txBox="1"/>
          <p:nvPr/>
        </p:nvSpPr>
        <p:spPr>
          <a:xfrm>
            <a:off x="3852300" y="1770313"/>
            <a:ext cx="1439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Actuator Motor Controller</a:t>
            </a:r>
            <a:endParaRPr sz="1300">
              <a:latin typeface="Lato"/>
              <a:ea typeface="Lato"/>
              <a:cs typeface="Lato"/>
              <a:sym typeface="Lato"/>
            </a:endParaRPr>
          </a:p>
        </p:txBody>
      </p:sp>
      <p:sp>
        <p:nvSpPr>
          <p:cNvPr id="1416" name="Google Shape;1416;p95"/>
          <p:cNvSpPr txBox="1"/>
          <p:nvPr/>
        </p:nvSpPr>
        <p:spPr>
          <a:xfrm>
            <a:off x="3852300" y="3437038"/>
            <a:ext cx="14394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drylin D7 stepper motor output stage </a:t>
            </a:r>
            <a:endParaRPr sz="1300">
              <a:latin typeface="Lato"/>
              <a:ea typeface="Lato"/>
              <a:cs typeface="Lato"/>
              <a:sym typeface="Lato"/>
            </a:endParaRPr>
          </a:p>
        </p:txBody>
      </p:sp>
      <p:sp>
        <p:nvSpPr>
          <p:cNvPr id="1417" name="Google Shape;1417;p95"/>
          <p:cNvSpPr txBox="1"/>
          <p:nvPr/>
        </p:nvSpPr>
        <p:spPr>
          <a:xfrm>
            <a:off x="5542125" y="1770313"/>
            <a:ext cx="1439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Body IMU sensor</a:t>
            </a:r>
            <a:endParaRPr sz="1300">
              <a:latin typeface="Lato"/>
              <a:ea typeface="Lato"/>
              <a:cs typeface="Lato"/>
              <a:sym typeface="Lato"/>
            </a:endParaRPr>
          </a:p>
        </p:txBody>
      </p:sp>
      <p:sp>
        <p:nvSpPr>
          <p:cNvPr id="1418" name="Google Shape;1418;p95"/>
          <p:cNvSpPr txBox="1"/>
          <p:nvPr/>
        </p:nvSpPr>
        <p:spPr>
          <a:xfrm>
            <a:off x="5542125" y="3437038"/>
            <a:ext cx="1439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DFRobot SEN0386</a:t>
            </a:r>
            <a:endParaRPr sz="1300">
              <a:latin typeface="Lato"/>
              <a:ea typeface="Lato"/>
              <a:cs typeface="Lato"/>
              <a:sym typeface="Lato"/>
            </a:endParaRPr>
          </a:p>
        </p:txBody>
      </p:sp>
      <p:pic>
        <p:nvPicPr>
          <p:cNvPr id="1419" name="Google Shape;1419;p95"/>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588700" y="2090787"/>
            <a:ext cx="1346250" cy="1346250"/>
          </a:xfrm>
          <a:prstGeom prst="rect">
            <a:avLst/>
          </a:prstGeom>
          <a:noFill/>
          <a:ln>
            <a:noFill/>
          </a:ln>
        </p:spPr>
      </p:pic>
      <p:sp>
        <p:nvSpPr>
          <p:cNvPr id="1420" name="Google Shape;1420;p95"/>
          <p:cNvSpPr txBox="1"/>
          <p:nvPr/>
        </p:nvSpPr>
        <p:spPr>
          <a:xfrm>
            <a:off x="7231950" y="1770313"/>
            <a:ext cx="1439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Display Interface</a:t>
            </a:r>
            <a:endParaRPr sz="1300">
              <a:latin typeface="Lato"/>
              <a:ea typeface="Lato"/>
              <a:cs typeface="Lato"/>
              <a:sym typeface="Lato"/>
            </a:endParaRPr>
          </a:p>
        </p:txBody>
      </p:sp>
      <p:sp>
        <p:nvSpPr>
          <p:cNvPr id="1421" name="Google Shape;1421;p95"/>
          <p:cNvSpPr txBox="1"/>
          <p:nvPr/>
        </p:nvSpPr>
        <p:spPr>
          <a:xfrm>
            <a:off x="7231950" y="3437038"/>
            <a:ext cx="14394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Lato"/>
                <a:ea typeface="Lato"/>
                <a:cs typeface="Lato"/>
                <a:sym typeface="Lato"/>
              </a:rPr>
              <a:t>Matlab via Arduino onboard BLE module</a:t>
            </a:r>
            <a:endParaRPr sz="1300">
              <a:latin typeface="Lato"/>
              <a:ea typeface="Lato"/>
              <a:cs typeface="Lato"/>
              <a:sym typeface="Lato"/>
            </a:endParaRPr>
          </a:p>
        </p:txBody>
      </p:sp>
      <p:pic>
        <p:nvPicPr>
          <p:cNvPr id="1422" name="Google Shape;1422;p95"/>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7418050" y="2284700"/>
            <a:ext cx="1067200" cy="958400"/>
          </a:xfrm>
          <a:prstGeom prst="rect">
            <a:avLst/>
          </a:prstGeom>
          <a:noFill/>
          <a:ln>
            <a:noFill/>
          </a:ln>
        </p:spPr>
      </p:pic>
      <p:sp>
        <p:nvSpPr>
          <p:cNvPr id="1423" name="Google Shape;1423;p95">
            <a:hlinkClick r:id="" action="ppaction://hlinkshowjump?jump=firstslide"/>
          </p:cNvPr>
          <p:cNvSpPr/>
          <p:nvPr/>
        </p:nvSpPr>
        <p:spPr>
          <a:xfrm>
            <a:off x="395400" y="1531738"/>
            <a:ext cx="1593900" cy="28818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95">
            <a:hlinkClick r:id="rId7" action="ppaction://hlinksldjump"/>
          </p:cNvPr>
          <p:cNvSpPr/>
          <p:nvPr/>
        </p:nvSpPr>
        <p:spPr>
          <a:xfrm>
            <a:off x="2085225" y="1531738"/>
            <a:ext cx="1593900" cy="28818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25" name="Google Shape;1425;p95"/>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3704511" y="2319125"/>
            <a:ext cx="1734975" cy="115665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sp>
        <p:nvSpPr>
          <p:cNvPr id="1430" name="Google Shape;1430;p9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Chosen Sensor Specs </a:t>
            </a:r>
            <a:endParaRPr/>
          </a:p>
        </p:txBody>
      </p:sp>
      <p:sp>
        <p:nvSpPr>
          <p:cNvPr id="1431" name="Google Shape;1431;p9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84</a:t>
            </a:fld>
            <a:endParaRPr/>
          </a:p>
        </p:txBody>
      </p:sp>
      <p:sp>
        <p:nvSpPr>
          <p:cNvPr id="1432" name="Google Shape;1432;p96"/>
          <p:cNvSpPr txBox="1"/>
          <p:nvPr/>
        </p:nvSpPr>
        <p:spPr>
          <a:xfrm>
            <a:off x="450450" y="1633475"/>
            <a:ext cx="3609900" cy="1599600"/>
          </a:xfrm>
          <a:prstGeom prst="rect">
            <a:avLst/>
          </a:prstGeom>
          <a:noFill/>
          <a:ln>
            <a:noFill/>
          </a:ln>
        </p:spPr>
        <p:txBody>
          <a:bodyPr spcFirstLastPara="1" wrap="square" lIns="91425" tIns="91425" rIns="91425" bIns="91425" anchor="t" anchorCtr="0">
            <a:normAutofit fontScale="92500"/>
          </a:bodyPr>
          <a:lstStyle/>
          <a:p>
            <a:pPr marL="457200" lvl="0" indent="-311150" algn="l" rtl="0">
              <a:lnSpc>
                <a:spcPct val="115000"/>
              </a:lnSpc>
              <a:spcBef>
                <a:spcPts val="0"/>
              </a:spcBef>
              <a:spcAft>
                <a:spcPts val="0"/>
              </a:spcAft>
              <a:buClr>
                <a:srgbClr val="000000"/>
              </a:buClr>
              <a:buSzPts val="1300"/>
              <a:buFont typeface="Lato"/>
              <a:buChar char="●"/>
            </a:pPr>
            <a:r>
              <a:rPr lang="en" sz="1300" b="1">
                <a:latin typeface="Lato"/>
                <a:ea typeface="Lato"/>
                <a:cs typeface="Lato"/>
                <a:sym typeface="Lato"/>
              </a:rPr>
              <a:t>BendLabs 1-Axis Evaluation Kit</a:t>
            </a:r>
            <a:endParaRPr sz="1300">
              <a:latin typeface="Lato"/>
              <a:ea typeface="Lato"/>
              <a:cs typeface="Lato"/>
              <a:sym typeface="Lato"/>
            </a:endParaRPr>
          </a:p>
          <a:p>
            <a:pPr marL="914400" lvl="1" indent="-298450" algn="l" rtl="0">
              <a:lnSpc>
                <a:spcPct val="115000"/>
              </a:lnSpc>
              <a:spcBef>
                <a:spcPts val="0"/>
              </a:spcBef>
              <a:spcAft>
                <a:spcPts val="0"/>
              </a:spcAft>
              <a:buClr>
                <a:srgbClr val="000000"/>
              </a:buClr>
              <a:buSzPts val="1100"/>
              <a:buFont typeface="Lato"/>
              <a:buChar char="○"/>
            </a:pPr>
            <a:r>
              <a:rPr lang="en" sz="1100">
                <a:latin typeface="Lato"/>
                <a:ea typeface="Lato"/>
                <a:cs typeface="Lato"/>
                <a:sym typeface="Lato"/>
              </a:rPr>
              <a:t>High precision</a:t>
            </a:r>
            <a:endParaRPr sz="1100">
              <a:latin typeface="Lato"/>
              <a:ea typeface="Lato"/>
              <a:cs typeface="Lato"/>
              <a:sym typeface="Lato"/>
            </a:endParaRPr>
          </a:p>
          <a:p>
            <a:pPr marL="914400" lvl="1" indent="-298450" algn="l" rtl="0">
              <a:lnSpc>
                <a:spcPct val="115000"/>
              </a:lnSpc>
              <a:spcBef>
                <a:spcPts val="0"/>
              </a:spcBef>
              <a:spcAft>
                <a:spcPts val="0"/>
              </a:spcAft>
              <a:buClr>
                <a:srgbClr val="000000"/>
              </a:buClr>
              <a:buSzPts val="1100"/>
              <a:buFont typeface="Lato"/>
              <a:buChar char="○"/>
            </a:pPr>
            <a:r>
              <a:rPr lang="en" sz="1100">
                <a:latin typeface="Lato"/>
                <a:ea typeface="Lato"/>
                <a:cs typeface="Lato"/>
                <a:sym typeface="Lato"/>
              </a:rPr>
              <a:t>Low power </a:t>
            </a:r>
            <a:endParaRPr sz="1100">
              <a:latin typeface="Lato"/>
              <a:ea typeface="Lato"/>
              <a:cs typeface="Lato"/>
              <a:sym typeface="Lato"/>
            </a:endParaRPr>
          </a:p>
          <a:p>
            <a:pPr marL="914400" lvl="1" indent="-298450" algn="l" rtl="0">
              <a:lnSpc>
                <a:spcPct val="115000"/>
              </a:lnSpc>
              <a:spcBef>
                <a:spcPts val="0"/>
              </a:spcBef>
              <a:spcAft>
                <a:spcPts val="0"/>
              </a:spcAft>
              <a:buClr>
                <a:srgbClr val="000000"/>
              </a:buClr>
              <a:buSzPts val="1100"/>
              <a:buFont typeface="Lato"/>
              <a:buChar char="○"/>
            </a:pPr>
            <a:r>
              <a:rPr lang="en" sz="1100">
                <a:latin typeface="Lato"/>
                <a:ea typeface="Lato"/>
                <a:cs typeface="Lato"/>
                <a:sym typeface="Lato"/>
              </a:rPr>
              <a:t>Wireless option</a:t>
            </a:r>
            <a:endParaRPr sz="1100">
              <a:latin typeface="Lato"/>
              <a:ea typeface="Lato"/>
              <a:cs typeface="Lato"/>
              <a:sym typeface="Lato"/>
            </a:endParaRPr>
          </a:p>
          <a:p>
            <a:pPr marL="914400" lvl="1" indent="-298450" algn="l" rtl="0">
              <a:lnSpc>
                <a:spcPct val="115000"/>
              </a:lnSpc>
              <a:spcBef>
                <a:spcPts val="0"/>
              </a:spcBef>
              <a:spcAft>
                <a:spcPts val="0"/>
              </a:spcAft>
              <a:buClr>
                <a:srgbClr val="000000"/>
              </a:buClr>
              <a:buSzPts val="1100"/>
              <a:buFont typeface="Lato"/>
              <a:buChar char="○"/>
            </a:pPr>
            <a:r>
              <a:rPr lang="en" sz="1100">
                <a:latin typeface="Lato"/>
                <a:ea typeface="Lato"/>
                <a:cs typeface="Lato"/>
                <a:sym typeface="Lato"/>
              </a:rPr>
              <a:t>Interfaces with Arduino or LabView DAC</a:t>
            </a:r>
            <a:endParaRPr sz="1100">
              <a:latin typeface="Lato"/>
              <a:ea typeface="Lato"/>
              <a:cs typeface="Lato"/>
              <a:sym typeface="Lato"/>
            </a:endParaRPr>
          </a:p>
          <a:p>
            <a:pPr marL="914400" lvl="1" indent="-298450" algn="l" rtl="0">
              <a:lnSpc>
                <a:spcPct val="115000"/>
              </a:lnSpc>
              <a:spcBef>
                <a:spcPts val="0"/>
              </a:spcBef>
              <a:spcAft>
                <a:spcPts val="0"/>
              </a:spcAft>
              <a:buClr>
                <a:srgbClr val="000000"/>
              </a:buClr>
              <a:buSzPts val="1100"/>
              <a:buFont typeface="Lato"/>
              <a:buChar char="○"/>
            </a:pPr>
            <a:r>
              <a:rPr lang="en" sz="1100">
                <a:latin typeface="Lato"/>
                <a:ea typeface="Lato"/>
                <a:cs typeface="Lato"/>
                <a:sym typeface="Lato"/>
              </a:rPr>
              <a:t>High Refresh rate</a:t>
            </a:r>
            <a:endParaRPr sz="1100">
              <a:latin typeface="Lato"/>
              <a:ea typeface="Lato"/>
              <a:cs typeface="Lato"/>
              <a:sym typeface="Lato"/>
            </a:endParaRPr>
          </a:p>
          <a:p>
            <a:pPr marL="914400" lvl="1" indent="-298450" algn="l" rtl="0">
              <a:lnSpc>
                <a:spcPct val="115000"/>
              </a:lnSpc>
              <a:spcBef>
                <a:spcPts val="0"/>
              </a:spcBef>
              <a:spcAft>
                <a:spcPts val="0"/>
              </a:spcAft>
              <a:buClr>
                <a:srgbClr val="000000"/>
              </a:buClr>
              <a:buSzPts val="1100"/>
              <a:buFont typeface="Lato"/>
              <a:buChar char="○"/>
            </a:pPr>
            <a:r>
              <a:rPr lang="en" sz="1100">
                <a:latin typeface="Lato"/>
                <a:ea typeface="Lato"/>
                <a:cs typeface="Lato"/>
                <a:sym typeface="Lato"/>
              </a:rPr>
              <a:t>Relatively expensive</a:t>
            </a:r>
            <a:endParaRPr sz="1100">
              <a:latin typeface="Lato"/>
              <a:ea typeface="Lato"/>
              <a:cs typeface="Lato"/>
              <a:sym typeface="Lato"/>
            </a:endParaRPr>
          </a:p>
        </p:txBody>
      </p:sp>
      <p:pic>
        <p:nvPicPr>
          <p:cNvPr id="1433" name="Google Shape;1433;p96"/>
          <p:cNvPicPr preferRelativeResize="0"/>
          <p:nvPr/>
        </p:nvPicPr>
        <p:blipFill>
          <a:blip r:embed="rId3">
            <a:alphaModFix/>
          </a:blip>
          <a:stretch>
            <a:fillRect/>
          </a:stretch>
        </p:blipFill>
        <p:spPr>
          <a:xfrm>
            <a:off x="3626075" y="1337313"/>
            <a:ext cx="3706950" cy="2468858"/>
          </a:xfrm>
          <a:prstGeom prst="rect">
            <a:avLst/>
          </a:prstGeom>
          <a:noFill/>
          <a:ln>
            <a:noFill/>
          </a:ln>
        </p:spPr>
      </p:pic>
      <p:pic>
        <p:nvPicPr>
          <p:cNvPr id="1434" name="Google Shape;1434;p96"/>
          <p:cNvPicPr preferRelativeResize="0"/>
          <p:nvPr/>
        </p:nvPicPr>
        <p:blipFill>
          <a:blip r:embed="rId4">
            <a:alphaModFix/>
          </a:blip>
          <a:stretch>
            <a:fillRect/>
          </a:stretch>
        </p:blipFill>
        <p:spPr>
          <a:xfrm>
            <a:off x="450450" y="3597513"/>
            <a:ext cx="2715355" cy="1013850"/>
          </a:xfrm>
          <a:prstGeom prst="rect">
            <a:avLst/>
          </a:prstGeom>
          <a:noFill/>
          <a:ln>
            <a:noFill/>
          </a:ln>
        </p:spPr>
      </p:pic>
      <p:pic>
        <p:nvPicPr>
          <p:cNvPr id="1435" name="Google Shape;1435;p96"/>
          <p:cNvPicPr preferRelativeResize="0"/>
          <p:nvPr/>
        </p:nvPicPr>
        <p:blipFill>
          <a:blip r:embed="rId5">
            <a:alphaModFix/>
          </a:blip>
          <a:stretch>
            <a:fillRect/>
          </a:stretch>
        </p:blipFill>
        <p:spPr>
          <a:xfrm>
            <a:off x="3165798" y="3597513"/>
            <a:ext cx="5531349" cy="885025"/>
          </a:xfrm>
          <a:prstGeom prst="rect">
            <a:avLst/>
          </a:prstGeom>
          <a:noFill/>
          <a:ln>
            <a:noFill/>
          </a:ln>
        </p:spPr>
      </p:pic>
      <p:pic>
        <p:nvPicPr>
          <p:cNvPr id="1436" name="Google Shape;1436;p96"/>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6526124" y="780248"/>
            <a:ext cx="2380200" cy="193545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440"/>
        <p:cNvGrpSpPr/>
        <p:nvPr/>
      </p:nvGrpSpPr>
      <p:grpSpPr>
        <a:xfrm>
          <a:off x="0" y="0"/>
          <a:ext cx="0" cy="0"/>
          <a:chOff x="0" y="0"/>
          <a:chExt cx="0" cy="0"/>
        </a:xfrm>
      </p:grpSpPr>
      <p:sp>
        <p:nvSpPr>
          <p:cNvPr id="1441" name="Google Shape;1441;p9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Chosen Sensor Specs </a:t>
            </a:r>
            <a:endParaRPr/>
          </a:p>
        </p:txBody>
      </p:sp>
      <p:sp>
        <p:nvSpPr>
          <p:cNvPr id="1442" name="Google Shape;1442;p9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85</a:t>
            </a:fld>
            <a:endParaRPr/>
          </a:p>
        </p:txBody>
      </p:sp>
      <p:sp>
        <p:nvSpPr>
          <p:cNvPr id="1443" name="Google Shape;1443;p97"/>
          <p:cNvSpPr txBox="1"/>
          <p:nvPr/>
        </p:nvSpPr>
        <p:spPr>
          <a:xfrm>
            <a:off x="727650" y="1305200"/>
            <a:ext cx="3131700" cy="1768200"/>
          </a:xfrm>
          <a:prstGeom prst="rect">
            <a:avLst/>
          </a:prstGeom>
          <a:noFill/>
          <a:ln>
            <a:noFill/>
          </a:ln>
        </p:spPr>
        <p:txBody>
          <a:bodyPr spcFirstLastPara="1" wrap="square" lIns="91425" tIns="91425" rIns="91425" bIns="91425" anchor="t" anchorCtr="0">
            <a:normAutofit/>
          </a:bodyPr>
          <a:lstStyle/>
          <a:p>
            <a:pPr marL="457200" lvl="0" indent="-311150" algn="l" rtl="0">
              <a:lnSpc>
                <a:spcPct val="115000"/>
              </a:lnSpc>
              <a:spcBef>
                <a:spcPts val="0"/>
              </a:spcBef>
              <a:spcAft>
                <a:spcPts val="0"/>
              </a:spcAft>
              <a:buClr>
                <a:srgbClr val="000000"/>
              </a:buClr>
              <a:buSzPts val="1300"/>
              <a:buFont typeface="Lato"/>
              <a:buChar char="●"/>
            </a:pPr>
            <a:r>
              <a:rPr lang="en" sz="1300" b="1">
                <a:latin typeface="Lato"/>
                <a:ea typeface="Lato"/>
                <a:cs typeface="Lato"/>
                <a:sym typeface="Lato"/>
              </a:rPr>
              <a:t>Arduino + Matlab Interface</a:t>
            </a:r>
            <a:endParaRPr sz="1300" b="1">
              <a:latin typeface="Lato"/>
              <a:ea typeface="Lato"/>
              <a:cs typeface="Lato"/>
              <a:sym typeface="Lato"/>
            </a:endParaRPr>
          </a:p>
          <a:p>
            <a:pPr marL="914400" lvl="1" indent="-298450" algn="l" rtl="0">
              <a:lnSpc>
                <a:spcPct val="115000"/>
              </a:lnSpc>
              <a:spcBef>
                <a:spcPts val="0"/>
              </a:spcBef>
              <a:spcAft>
                <a:spcPts val="0"/>
              </a:spcAft>
              <a:buClr>
                <a:srgbClr val="000000"/>
              </a:buClr>
              <a:buSzPts val="1100"/>
              <a:buFont typeface="Lato"/>
              <a:buChar char="○"/>
            </a:pPr>
            <a:r>
              <a:rPr lang="en" sz="1100">
                <a:latin typeface="Lato"/>
                <a:ea typeface="Lato"/>
                <a:cs typeface="Lato"/>
                <a:sym typeface="Lato"/>
              </a:rPr>
              <a:t>Arduino Portentia H7 for computations and actuator command </a:t>
            </a:r>
            <a:endParaRPr sz="1100">
              <a:latin typeface="Lato"/>
              <a:ea typeface="Lato"/>
              <a:cs typeface="Lato"/>
              <a:sym typeface="Lato"/>
            </a:endParaRPr>
          </a:p>
          <a:p>
            <a:pPr marL="914400" lvl="1" indent="-298450" algn="l" rtl="0">
              <a:lnSpc>
                <a:spcPct val="115000"/>
              </a:lnSpc>
              <a:spcBef>
                <a:spcPts val="0"/>
              </a:spcBef>
              <a:spcAft>
                <a:spcPts val="0"/>
              </a:spcAft>
              <a:buClr>
                <a:srgbClr val="000000"/>
              </a:buClr>
              <a:buSzPts val="1100"/>
              <a:buFont typeface="Lato"/>
              <a:buChar char="○"/>
            </a:pPr>
            <a:r>
              <a:rPr lang="en" sz="1100">
                <a:latin typeface="Lato"/>
                <a:ea typeface="Lato"/>
                <a:cs typeface="Lato"/>
                <a:sym typeface="Lato"/>
              </a:rPr>
              <a:t>Dual Cores for simultaneous Processing and command</a:t>
            </a:r>
            <a:endParaRPr sz="1100">
              <a:latin typeface="Lato"/>
              <a:ea typeface="Lato"/>
              <a:cs typeface="Lato"/>
              <a:sym typeface="Lato"/>
            </a:endParaRPr>
          </a:p>
          <a:p>
            <a:pPr marL="914400" lvl="1" indent="-298450" algn="l" rtl="0">
              <a:lnSpc>
                <a:spcPct val="115000"/>
              </a:lnSpc>
              <a:spcBef>
                <a:spcPts val="0"/>
              </a:spcBef>
              <a:spcAft>
                <a:spcPts val="0"/>
              </a:spcAft>
              <a:buClr>
                <a:srgbClr val="000000"/>
              </a:buClr>
              <a:buSzPts val="1100"/>
              <a:buFont typeface="Lato"/>
              <a:buChar char="○"/>
            </a:pPr>
            <a:r>
              <a:rPr lang="en" sz="1100">
                <a:latin typeface="Lato"/>
                <a:ea typeface="Lato"/>
                <a:cs typeface="Lato"/>
                <a:sym typeface="Lato"/>
              </a:rPr>
              <a:t>Interfaced with Matlab for a GUI and data collection</a:t>
            </a:r>
            <a:endParaRPr sz="1100">
              <a:latin typeface="Lato"/>
              <a:ea typeface="Lato"/>
              <a:cs typeface="Lato"/>
              <a:sym typeface="Lato"/>
            </a:endParaRPr>
          </a:p>
        </p:txBody>
      </p:sp>
      <p:pic>
        <p:nvPicPr>
          <p:cNvPr id="1444" name="Google Shape;1444;p9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34025" y="3210550"/>
            <a:ext cx="2029324" cy="1521326"/>
          </a:xfrm>
          <a:prstGeom prst="rect">
            <a:avLst/>
          </a:prstGeom>
          <a:noFill/>
          <a:ln>
            <a:noFill/>
          </a:ln>
        </p:spPr>
      </p:pic>
      <p:pic>
        <p:nvPicPr>
          <p:cNvPr id="1445" name="Google Shape;1445;p9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065600" y="3397025"/>
            <a:ext cx="1506398" cy="1352825"/>
          </a:xfrm>
          <a:prstGeom prst="rect">
            <a:avLst/>
          </a:prstGeom>
          <a:noFill/>
          <a:ln>
            <a:noFill/>
          </a:ln>
        </p:spPr>
      </p:pic>
      <p:sp>
        <p:nvSpPr>
          <p:cNvPr id="1446" name="Google Shape;1446;p97"/>
          <p:cNvSpPr txBox="1"/>
          <p:nvPr/>
        </p:nvSpPr>
        <p:spPr>
          <a:xfrm>
            <a:off x="2343600" y="3621400"/>
            <a:ext cx="8526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400">
                <a:latin typeface="Lato"/>
                <a:ea typeface="Lato"/>
                <a:cs typeface="Lato"/>
                <a:sym typeface="Lato"/>
              </a:rPr>
              <a:t>+</a:t>
            </a:r>
            <a:endParaRPr sz="5400">
              <a:latin typeface="Lato"/>
              <a:ea typeface="Lato"/>
              <a:cs typeface="Lato"/>
              <a:sym typeface="Lato"/>
            </a:endParaRPr>
          </a:p>
        </p:txBody>
      </p:sp>
      <p:pic>
        <p:nvPicPr>
          <p:cNvPr id="1447" name="Google Shape;1447;p97"/>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974250" y="1168050"/>
            <a:ext cx="3562051" cy="3562051"/>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451"/>
        <p:cNvGrpSpPr/>
        <p:nvPr/>
      </p:nvGrpSpPr>
      <p:grpSpPr>
        <a:xfrm>
          <a:off x="0" y="0"/>
          <a:ext cx="0" cy="0"/>
          <a:chOff x="0" y="0"/>
          <a:chExt cx="0" cy="0"/>
        </a:xfrm>
      </p:grpSpPr>
      <p:sp>
        <p:nvSpPr>
          <p:cNvPr id="1452" name="Google Shape;1452;p9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Chosen Actuator Specs </a:t>
            </a:r>
            <a:endParaRPr/>
          </a:p>
        </p:txBody>
      </p:sp>
      <p:sp>
        <p:nvSpPr>
          <p:cNvPr id="1453" name="Google Shape;1453;p98"/>
          <p:cNvSpPr txBox="1">
            <a:spLocks noGrp="1"/>
          </p:cNvSpPr>
          <p:nvPr>
            <p:ph type="body" idx="1"/>
          </p:nvPr>
        </p:nvSpPr>
        <p:spPr>
          <a:xfrm>
            <a:off x="729450" y="1313100"/>
            <a:ext cx="3943200" cy="30270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Clr>
                <a:srgbClr val="000000"/>
              </a:buClr>
              <a:buSzPts val="1400"/>
              <a:buChar char="●"/>
            </a:pPr>
            <a:r>
              <a:rPr lang="en" sz="1400">
                <a:solidFill>
                  <a:srgbClr val="000000"/>
                </a:solidFill>
              </a:rPr>
              <a:t>Actuator Specs:</a:t>
            </a:r>
            <a:endParaRPr sz="1400">
              <a:solidFill>
                <a:srgbClr val="000000"/>
              </a:solidFill>
            </a:endParaRPr>
          </a:p>
          <a:p>
            <a:pPr marL="914400" lvl="1" indent="-304800" algn="l" rtl="0">
              <a:spcBef>
                <a:spcPts val="0"/>
              </a:spcBef>
              <a:spcAft>
                <a:spcPts val="0"/>
              </a:spcAft>
              <a:buClr>
                <a:srgbClr val="000000"/>
              </a:buClr>
              <a:buSzPts val="1200"/>
              <a:buChar char="○"/>
            </a:pPr>
            <a:r>
              <a:rPr lang="en" sz="1200">
                <a:solidFill>
                  <a:srgbClr val="000000"/>
                </a:solidFill>
              </a:rPr>
              <a:t>350mm stroke length</a:t>
            </a:r>
            <a:endParaRPr sz="1200">
              <a:solidFill>
                <a:srgbClr val="000000"/>
              </a:solidFill>
            </a:endParaRPr>
          </a:p>
          <a:p>
            <a:pPr marL="914400" lvl="1" indent="-304800" algn="l" rtl="0">
              <a:spcBef>
                <a:spcPts val="0"/>
              </a:spcBef>
              <a:spcAft>
                <a:spcPts val="0"/>
              </a:spcAft>
              <a:buClr>
                <a:srgbClr val="000000"/>
              </a:buClr>
              <a:buSzPts val="1200"/>
              <a:buChar char="○"/>
            </a:pPr>
            <a:r>
              <a:rPr lang="en" sz="1200">
                <a:solidFill>
                  <a:srgbClr val="000000"/>
                </a:solidFill>
              </a:rPr>
              <a:t>NEMA-17 Motor with torque of 0.5 Nm</a:t>
            </a:r>
            <a:endParaRPr sz="1200">
              <a:solidFill>
                <a:srgbClr val="000000"/>
              </a:solidFill>
            </a:endParaRPr>
          </a:p>
          <a:p>
            <a:pPr marL="914400" lvl="1" indent="-304800" algn="l" rtl="0">
              <a:spcBef>
                <a:spcPts val="0"/>
              </a:spcBef>
              <a:spcAft>
                <a:spcPts val="0"/>
              </a:spcAft>
              <a:buClr>
                <a:srgbClr val="000000"/>
              </a:buClr>
              <a:buSzPts val="1200"/>
              <a:buChar char="○"/>
            </a:pPr>
            <a:r>
              <a:rPr lang="en" sz="1200">
                <a:solidFill>
                  <a:srgbClr val="000000"/>
                </a:solidFill>
              </a:rPr>
              <a:t>Acceleration controlled by controllers</a:t>
            </a:r>
            <a:endParaRPr sz="1200">
              <a:solidFill>
                <a:srgbClr val="000000"/>
              </a:solidFill>
            </a:endParaRPr>
          </a:p>
          <a:p>
            <a:pPr marL="914400" lvl="1" indent="-304800" algn="l" rtl="0">
              <a:spcBef>
                <a:spcPts val="0"/>
              </a:spcBef>
              <a:spcAft>
                <a:spcPts val="0"/>
              </a:spcAft>
              <a:buClr>
                <a:srgbClr val="000000"/>
              </a:buClr>
              <a:buSzPts val="1200"/>
              <a:buChar char="○"/>
            </a:pPr>
            <a:r>
              <a:rPr lang="en" sz="1200">
                <a:solidFill>
                  <a:srgbClr val="000000"/>
                </a:solidFill>
              </a:rPr>
              <a:t>48 VDC power input at 1.8A</a:t>
            </a:r>
            <a:endParaRPr sz="1200">
              <a:solidFill>
                <a:srgbClr val="000000"/>
              </a:solidFill>
            </a:endParaRPr>
          </a:p>
          <a:p>
            <a:pPr marL="914400" lvl="1" indent="-304800" algn="l" rtl="0">
              <a:spcBef>
                <a:spcPts val="0"/>
              </a:spcBef>
              <a:spcAft>
                <a:spcPts val="0"/>
              </a:spcAft>
              <a:buClr>
                <a:srgbClr val="000000"/>
              </a:buClr>
              <a:buSzPts val="1200"/>
              <a:buChar char="○"/>
            </a:pPr>
            <a:r>
              <a:rPr lang="en" sz="1200">
                <a:solidFill>
                  <a:srgbClr val="000000"/>
                </a:solidFill>
              </a:rPr>
              <a:t>Capable of speeds greater than required</a:t>
            </a:r>
            <a:endParaRPr sz="1200">
              <a:solidFill>
                <a:srgbClr val="000000"/>
              </a:solidFill>
            </a:endParaRPr>
          </a:p>
        </p:txBody>
      </p:sp>
      <p:sp>
        <p:nvSpPr>
          <p:cNvPr id="1454" name="Google Shape;1454;p9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86</a:t>
            </a:fld>
            <a:endParaRPr/>
          </a:p>
        </p:txBody>
      </p:sp>
      <p:pic>
        <p:nvPicPr>
          <p:cNvPr id="1455" name="Google Shape;1455;p9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308299" y="3069425"/>
            <a:ext cx="6527400" cy="173852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459"/>
        <p:cNvGrpSpPr/>
        <p:nvPr/>
      </p:nvGrpSpPr>
      <p:grpSpPr>
        <a:xfrm>
          <a:off x="0" y="0"/>
          <a:ext cx="0" cy="0"/>
          <a:chOff x="0" y="0"/>
          <a:chExt cx="0" cy="0"/>
        </a:xfrm>
      </p:grpSpPr>
      <p:sp>
        <p:nvSpPr>
          <p:cNvPr id="1460" name="Google Shape;1460;p9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Engineering Budgets</a:t>
            </a:r>
            <a:endParaRPr/>
          </a:p>
        </p:txBody>
      </p:sp>
      <p:sp>
        <p:nvSpPr>
          <p:cNvPr id="1461" name="Google Shape;1461;p9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87</a:t>
            </a:fld>
            <a:endParaRPr/>
          </a:p>
        </p:txBody>
      </p:sp>
      <p:graphicFrame>
        <p:nvGraphicFramePr>
          <p:cNvPr id="1462" name="Google Shape;1462;p99"/>
          <p:cNvGraphicFramePr/>
          <p:nvPr/>
        </p:nvGraphicFramePr>
        <p:xfrm>
          <a:off x="190500" y="1924050"/>
          <a:ext cx="3000000" cy="3000000"/>
        </p:xfrm>
        <a:graphic>
          <a:graphicData uri="http://schemas.openxmlformats.org/drawingml/2006/table">
            <a:tbl>
              <a:tblPr>
                <a:noFill/>
                <a:tableStyleId>{B79318FC-2241-4081-8B0D-53B08EFF9403}</a:tableStyleId>
              </a:tblPr>
              <a:tblGrid>
                <a:gridCol w="2235975">
                  <a:extLst>
                    <a:ext uri="{9D8B030D-6E8A-4147-A177-3AD203B41FA5}">
                      <a16:colId xmlns:a16="http://schemas.microsoft.com/office/drawing/2014/main" val="20000"/>
                    </a:ext>
                  </a:extLst>
                </a:gridCol>
                <a:gridCol w="1907325">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 sz="1300" b="1">
                          <a:latin typeface="Lato"/>
                          <a:ea typeface="Lato"/>
                          <a:cs typeface="Lato"/>
                          <a:sym typeface="Lato"/>
                        </a:rPr>
                        <a:t>Component</a:t>
                      </a:r>
                      <a:endParaRPr sz="1300" b="1">
                        <a:latin typeface="Lato"/>
                        <a:ea typeface="Lato"/>
                        <a:cs typeface="Lato"/>
                        <a:sym typeface="Lato"/>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BFB4B4">
                        <a:alpha val="36610"/>
                      </a:srgbClr>
                    </a:solidFill>
                  </a:tcPr>
                </a:tc>
                <a:tc>
                  <a:txBody>
                    <a:bodyPr/>
                    <a:lstStyle/>
                    <a:p>
                      <a:pPr marL="0" lvl="0" indent="0" algn="ctr" rtl="0">
                        <a:spcBef>
                          <a:spcPts val="0"/>
                        </a:spcBef>
                        <a:spcAft>
                          <a:spcPts val="0"/>
                        </a:spcAft>
                        <a:buNone/>
                      </a:pPr>
                      <a:r>
                        <a:rPr lang="en" sz="1300" b="1">
                          <a:latin typeface="Lato"/>
                          <a:ea typeface="Lato"/>
                          <a:cs typeface="Lato"/>
                          <a:sym typeface="Lato"/>
                        </a:rPr>
                        <a:t>Power (W)</a:t>
                      </a:r>
                      <a:endParaRPr sz="1300" b="1">
                        <a:latin typeface="Lato"/>
                        <a:ea typeface="Lato"/>
                        <a:cs typeface="Lato"/>
                        <a:sym typeface="Lato"/>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BFB4B4">
                        <a:alpha val="36610"/>
                      </a:srgbClr>
                    </a:solidFill>
                  </a:tcPr>
                </a:tc>
                <a:extLst>
                  <a:ext uri="{0D108BD9-81ED-4DB2-BD59-A6C34878D82A}">
                    <a16:rowId xmlns:a16="http://schemas.microsoft.com/office/drawing/2014/main" val="10000"/>
                  </a:ext>
                </a:extLst>
              </a:tr>
              <a:tr h="396200">
                <a:tc>
                  <a:txBody>
                    <a:bodyPr/>
                    <a:lstStyle/>
                    <a:p>
                      <a:pPr marL="0" lvl="0" indent="0" algn="ctr" rtl="0">
                        <a:spcBef>
                          <a:spcPts val="0"/>
                        </a:spcBef>
                        <a:spcAft>
                          <a:spcPts val="0"/>
                        </a:spcAft>
                        <a:buNone/>
                      </a:pPr>
                      <a:r>
                        <a:rPr lang="en">
                          <a:latin typeface="Lato"/>
                          <a:ea typeface="Lato"/>
                          <a:cs typeface="Lato"/>
                          <a:sym typeface="Lato"/>
                        </a:rPr>
                        <a:t>6-Axis IMU</a:t>
                      </a:r>
                      <a:endParaRPr>
                        <a:latin typeface="Lato"/>
                        <a:ea typeface="Lato"/>
                        <a:cs typeface="Lato"/>
                        <a:sym typeface="Lato"/>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Lato"/>
                          <a:ea typeface="Lato"/>
                          <a:cs typeface="Lato"/>
                          <a:sym typeface="Lato"/>
                        </a:rPr>
                        <a:t>0.132</a:t>
                      </a:r>
                      <a:endParaRPr>
                        <a:latin typeface="Lato"/>
                        <a:ea typeface="Lato"/>
                        <a:cs typeface="Lato"/>
                        <a:sym typeface="Lato"/>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396200">
                <a:tc>
                  <a:txBody>
                    <a:bodyPr/>
                    <a:lstStyle/>
                    <a:p>
                      <a:pPr marL="0" lvl="0" indent="0" algn="ctr" rtl="0">
                        <a:spcBef>
                          <a:spcPts val="0"/>
                        </a:spcBef>
                        <a:spcAft>
                          <a:spcPts val="0"/>
                        </a:spcAft>
                        <a:buNone/>
                      </a:pPr>
                      <a:r>
                        <a:rPr lang="en">
                          <a:latin typeface="Lato"/>
                          <a:ea typeface="Lato"/>
                          <a:cs typeface="Lato"/>
                          <a:sym typeface="Lato"/>
                        </a:rPr>
                        <a:t>BendLabs Angle Sensor</a:t>
                      </a:r>
                      <a:endParaRPr>
                        <a:latin typeface="Lato"/>
                        <a:ea typeface="Lato"/>
                        <a:cs typeface="Lato"/>
                        <a:sym typeface="Lato"/>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Lato"/>
                          <a:ea typeface="Lato"/>
                          <a:cs typeface="Lato"/>
                          <a:sym typeface="Lato"/>
                        </a:rPr>
                        <a:t>0.00132</a:t>
                      </a:r>
                      <a:endParaRPr>
                        <a:latin typeface="Lato"/>
                        <a:ea typeface="Lato"/>
                        <a:cs typeface="Lato"/>
                        <a:sym typeface="Lato"/>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396200">
                <a:tc>
                  <a:txBody>
                    <a:bodyPr/>
                    <a:lstStyle/>
                    <a:p>
                      <a:pPr marL="0" lvl="0" indent="0" algn="ctr" rtl="0">
                        <a:spcBef>
                          <a:spcPts val="0"/>
                        </a:spcBef>
                        <a:spcAft>
                          <a:spcPts val="0"/>
                        </a:spcAft>
                        <a:buNone/>
                      </a:pPr>
                      <a:r>
                        <a:rPr lang="en">
                          <a:latin typeface="Lato"/>
                          <a:ea typeface="Lato"/>
                          <a:cs typeface="Lato"/>
                          <a:sym typeface="Lato"/>
                        </a:rPr>
                        <a:t>Stepper Controllers</a:t>
                      </a:r>
                      <a:endParaRPr>
                        <a:latin typeface="Lato"/>
                        <a:ea typeface="Lato"/>
                        <a:cs typeface="Lato"/>
                        <a:sym typeface="Lato"/>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Lato"/>
                          <a:ea typeface="Lato"/>
                          <a:cs typeface="Lato"/>
                          <a:sym typeface="Lato"/>
                        </a:rPr>
                        <a:t>172.8</a:t>
                      </a:r>
                      <a:endParaRPr>
                        <a:latin typeface="Lato"/>
                        <a:ea typeface="Lato"/>
                        <a:cs typeface="Lato"/>
                        <a:sym typeface="Lato"/>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396200">
                <a:tc>
                  <a:txBody>
                    <a:bodyPr/>
                    <a:lstStyle/>
                    <a:p>
                      <a:pPr marL="0" lvl="0" indent="0" algn="ctr" rtl="0">
                        <a:spcBef>
                          <a:spcPts val="0"/>
                        </a:spcBef>
                        <a:spcAft>
                          <a:spcPts val="0"/>
                        </a:spcAft>
                        <a:buNone/>
                      </a:pPr>
                      <a:r>
                        <a:rPr lang="en" b="1">
                          <a:latin typeface="Lato"/>
                          <a:ea typeface="Lato"/>
                          <a:cs typeface="Lato"/>
                          <a:sym typeface="Lato"/>
                        </a:rPr>
                        <a:t>Total:</a:t>
                      </a:r>
                      <a:endParaRPr b="1">
                        <a:latin typeface="Lato"/>
                        <a:ea typeface="Lato"/>
                        <a:cs typeface="Lato"/>
                        <a:sym typeface="Lato"/>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Lato"/>
                          <a:ea typeface="Lato"/>
                          <a:cs typeface="Lato"/>
                          <a:sym typeface="Lato"/>
                        </a:rPr>
                        <a:t>172.93332</a:t>
                      </a:r>
                      <a:endParaRPr>
                        <a:latin typeface="Lato"/>
                        <a:ea typeface="Lato"/>
                        <a:cs typeface="Lato"/>
                        <a:sym typeface="Lato"/>
                      </a:endParaRP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aphicFrame>
        <p:nvGraphicFramePr>
          <p:cNvPr id="1463" name="Google Shape;1463;p99"/>
          <p:cNvGraphicFramePr/>
          <p:nvPr/>
        </p:nvGraphicFramePr>
        <p:xfrm>
          <a:off x="4762500" y="1924050"/>
          <a:ext cx="3000000" cy="3000000"/>
        </p:xfrm>
        <a:graphic>
          <a:graphicData uri="http://schemas.openxmlformats.org/drawingml/2006/table">
            <a:tbl>
              <a:tblPr>
                <a:noFill/>
                <a:tableStyleId>{B79318FC-2241-4081-8B0D-53B08EFF9403}</a:tableStyleId>
              </a:tblPr>
              <a:tblGrid>
                <a:gridCol w="2071650">
                  <a:extLst>
                    <a:ext uri="{9D8B030D-6E8A-4147-A177-3AD203B41FA5}">
                      <a16:colId xmlns:a16="http://schemas.microsoft.com/office/drawing/2014/main" val="20000"/>
                    </a:ext>
                  </a:extLst>
                </a:gridCol>
                <a:gridCol w="207165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 sz="1300" b="1">
                          <a:latin typeface="Lato"/>
                          <a:ea typeface="Lato"/>
                          <a:cs typeface="Lato"/>
                          <a:sym typeface="Lato"/>
                        </a:rPr>
                        <a:t>Subsystem</a:t>
                      </a:r>
                      <a:endParaRPr sz="1300" b="1">
                        <a:latin typeface="Lato"/>
                        <a:ea typeface="Lato"/>
                        <a:cs typeface="Lato"/>
                        <a:sym typeface="Lato"/>
                      </a:endParaRPr>
                    </a:p>
                  </a:txBody>
                  <a:tcPr marL="91425" marR="91425" marT="91425" marB="91425">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solidFill>
                      <a:srgbClr val="BFB4B4">
                        <a:alpha val="36610"/>
                      </a:srgbClr>
                    </a:solidFill>
                  </a:tcPr>
                </a:tc>
                <a:tc>
                  <a:txBody>
                    <a:bodyPr/>
                    <a:lstStyle/>
                    <a:p>
                      <a:pPr marL="0" lvl="0" indent="0" algn="ctr" rtl="0">
                        <a:spcBef>
                          <a:spcPts val="0"/>
                        </a:spcBef>
                        <a:spcAft>
                          <a:spcPts val="0"/>
                        </a:spcAft>
                        <a:buNone/>
                      </a:pPr>
                      <a:r>
                        <a:rPr lang="en" sz="1300" b="1">
                          <a:latin typeface="Lato"/>
                          <a:ea typeface="Lato"/>
                          <a:cs typeface="Lato"/>
                          <a:sym typeface="Lato"/>
                        </a:rPr>
                        <a:t>Mass (lb)</a:t>
                      </a:r>
                      <a:endParaRPr sz="1300" b="1">
                        <a:latin typeface="Lato"/>
                        <a:ea typeface="Lato"/>
                        <a:cs typeface="Lato"/>
                        <a:sym typeface="Lato"/>
                      </a:endParaRPr>
                    </a:p>
                  </a:txBody>
                  <a:tcPr marL="91425" marR="91425" marT="91425" marB="91425">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solidFill>
                      <a:srgbClr val="BFB4B4">
                        <a:alpha val="36610"/>
                      </a:srgbClr>
                    </a:solidFill>
                  </a:tcPr>
                </a:tc>
                <a:extLst>
                  <a:ext uri="{0D108BD9-81ED-4DB2-BD59-A6C34878D82A}">
                    <a16:rowId xmlns:a16="http://schemas.microsoft.com/office/drawing/2014/main" val="10000"/>
                  </a:ext>
                </a:extLst>
              </a:tr>
              <a:tr h="396200">
                <a:tc>
                  <a:txBody>
                    <a:bodyPr/>
                    <a:lstStyle/>
                    <a:p>
                      <a:pPr marL="0" lvl="0" indent="0" algn="ctr" rtl="0">
                        <a:spcBef>
                          <a:spcPts val="0"/>
                        </a:spcBef>
                        <a:spcAft>
                          <a:spcPts val="0"/>
                        </a:spcAft>
                        <a:buNone/>
                      </a:pPr>
                      <a:r>
                        <a:rPr lang="en">
                          <a:latin typeface="Lato"/>
                          <a:ea typeface="Lato"/>
                          <a:cs typeface="Lato"/>
                          <a:sym typeface="Lato"/>
                        </a:rPr>
                        <a:t>Loading Mechanism</a:t>
                      </a:r>
                      <a:endParaRPr>
                        <a:latin typeface="Lato"/>
                        <a:ea typeface="Lato"/>
                        <a:cs typeface="Lato"/>
                        <a:sym typeface="Lato"/>
                      </a:endParaRPr>
                    </a:p>
                  </a:txBody>
                  <a:tcPr marL="91425" marR="91425" marT="91425" marB="91425">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Lato"/>
                          <a:ea typeface="Lato"/>
                          <a:cs typeface="Lato"/>
                          <a:sym typeface="Lato"/>
                        </a:rPr>
                        <a:t>~100 (Unloaded), ~550 (Fully Loaded)</a:t>
                      </a:r>
                      <a:endParaRPr>
                        <a:latin typeface="Lato"/>
                        <a:ea typeface="Lato"/>
                        <a:cs typeface="Lato"/>
                        <a:sym typeface="Lato"/>
                      </a:endParaRPr>
                    </a:p>
                  </a:txBody>
                  <a:tcPr marL="91425" marR="91425" marT="91425" marB="91425">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extLst>
                  <a:ext uri="{0D108BD9-81ED-4DB2-BD59-A6C34878D82A}">
                    <a16:rowId xmlns:a16="http://schemas.microsoft.com/office/drawing/2014/main" val="10001"/>
                  </a:ext>
                </a:extLst>
              </a:tr>
              <a:tr h="396200">
                <a:tc>
                  <a:txBody>
                    <a:bodyPr/>
                    <a:lstStyle/>
                    <a:p>
                      <a:pPr marL="0" lvl="0" indent="0" algn="ctr" rtl="0">
                        <a:spcBef>
                          <a:spcPts val="0"/>
                        </a:spcBef>
                        <a:spcAft>
                          <a:spcPts val="0"/>
                        </a:spcAft>
                        <a:buNone/>
                      </a:pPr>
                      <a:r>
                        <a:rPr lang="en">
                          <a:latin typeface="Lato"/>
                          <a:ea typeface="Lato"/>
                          <a:cs typeface="Lato"/>
                          <a:sym typeface="Lato"/>
                        </a:rPr>
                        <a:t>Test Environment</a:t>
                      </a:r>
                      <a:endParaRPr>
                        <a:latin typeface="Lato"/>
                        <a:ea typeface="Lato"/>
                        <a:cs typeface="Lato"/>
                        <a:sym typeface="Lato"/>
                      </a:endParaRPr>
                    </a:p>
                  </a:txBody>
                  <a:tcPr marL="91425" marR="91425" marT="91425" marB="91425">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Lato"/>
                          <a:ea typeface="Lato"/>
                          <a:cs typeface="Lato"/>
                          <a:sym typeface="Lato"/>
                        </a:rPr>
                        <a:t>~178</a:t>
                      </a:r>
                      <a:endParaRPr>
                        <a:latin typeface="Lato"/>
                        <a:ea typeface="Lato"/>
                        <a:cs typeface="Lato"/>
                        <a:sym typeface="Lato"/>
                      </a:endParaRPr>
                    </a:p>
                  </a:txBody>
                  <a:tcPr marL="91425" marR="91425" marT="91425" marB="91425">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extLst>
                  <a:ext uri="{0D108BD9-81ED-4DB2-BD59-A6C34878D82A}">
                    <a16:rowId xmlns:a16="http://schemas.microsoft.com/office/drawing/2014/main" val="10002"/>
                  </a:ext>
                </a:extLst>
              </a:tr>
              <a:tr h="396200">
                <a:tc>
                  <a:txBody>
                    <a:bodyPr/>
                    <a:lstStyle/>
                    <a:p>
                      <a:pPr marL="0" lvl="0" indent="0" algn="ctr" rtl="0">
                        <a:spcBef>
                          <a:spcPts val="0"/>
                        </a:spcBef>
                        <a:spcAft>
                          <a:spcPts val="0"/>
                        </a:spcAft>
                        <a:buNone/>
                      </a:pPr>
                      <a:r>
                        <a:rPr lang="en">
                          <a:latin typeface="Lato"/>
                          <a:ea typeface="Lato"/>
                          <a:cs typeface="Lato"/>
                          <a:sym typeface="Lato"/>
                        </a:rPr>
                        <a:t>Sliding Load Attachment</a:t>
                      </a:r>
                      <a:endParaRPr>
                        <a:latin typeface="Lato"/>
                        <a:ea typeface="Lato"/>
                        <a:cs typeface="Lato"/>
                        <a:sym typeface="Lato"/>
                      </a:endParaRPr>
                    </a:p>
                  </a:txBody>
                  <a:tcPr marL="91425" marR="91425" marT="91425" marB="91425">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Lato"/>
                          <a:ea typeface="Lato"/>
                          <a:cs typeface="Lato"/>
                          <a:sym typeface="Lato"/>
                        </a:rPr>
                        <a:t>~18</a:t>
                      </a:r>
                      <a:endParaRPr>
                        <a:latin typeface="Lato"/>
                        <a:ea typeface="Lato"/>
                        <a:cs typeface="Lato"/>
                        <a:sym typeface="Lato"/>
                      </a:endParaRPr>
                    </a:p>
                  </a:txBody>
                  <a:tcPr marL="91425" marR="91425" marT="91425" marB="91425">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extLst>
                  <a:ext uri="{0D108BD9-81ED-4DB2-BD59-A6C34878D82A}">
                    <a16:rowId xmlns:a16="http://schemas.microsoft.com/office/drawing/2014/main" val="10003"/>
                  </a:ext>
                </a:extLst>
              </a:tr>
              <a:tr h="396200">
                <a:tc>
                  <a:txBody>
                    <a:bodyPr/>
                    <a:lstStyle/>
                    <a:p>
                      <a:pPr marL="0" lvl="0" indent="0" algn="ctr" rtl="0">
                        <a:spcBef>
                          <a:spcPts val="0"/>
                        </a:spcBef>
                        <a:spcAft>
                          <a:spcPts val="0"/>
                        </a:spcAft>
                        <a:buNone/>
                      </a:pPr>
                      <a:r>
                        <a:rPr lang="en" b="1">
                          <a:latin typeface="Lato"/>
                          <a:ea typeface="Lato"/>
                          <a:cs typeface="Lato"/>
                          <a:sym typeface="Lato"/>
                        </a:rPr>
                        <a:t>Total System Mass:</a:t>
                      </a:r>
                      <a:endParaRPr b="1">
                        <a:latin typeface="Lato"/>
                        <a:ea typeface="Lato"/>
                        <a:cs typeface="Lato"/>
                        <a:sym typeface="Lato"/>
                      </a:endParaRPr>
                    </a:p>
                  </a:txBody>
                  <a:tcPr marL="91425" marR="91425" marT="91425" marB="91425">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Lato"/>
                          <a:ea typeface="Lato"/>
                          <a:cs typeface="Lato"/>
                          <a:sym typeface="Lato"/>
                        </a:rPr>
                        <a:t>293 - 716</a:t>
                      </a:r>
                      <a:endParaRPr>
                        <a:latin typeface="Lato"/>
                        <a:ea typeface="Lato"/>
                        <a:cs typeface="Lato"/>
                        <a:sym typeface="Lato"/>
                      </a:endParaRPr>
                    </a:p>
                  </a:txBody>
                  <a:tcPr marL="91425" marR="91425" marT="91425" marB="91425">
                    <a:lnL w="9525" cap="flat" cmpd="sng">
                      <a:solidFill>
                        <a:srgbClr val="1A1A1A"/>
                      </a:solidFill>
                      <a:prstDash val="solid"/>
                      <a:round/>
                      <a:headEnd type="none" w="sm" len="sm"/>
                      <a:tailEnd type="none" w="sm" len="sm"/>
                    </a:lnL>
                    <a:lnR w="9525" cap="flat" cmpd="sng">
                      <a:solidFill>
                        <a:srgbClr val="1A1A1A"/>
                      </a:solidFill>
                      <a:prstDash val="solid"/>
                      <a:round/>
                      <a:headEnd type="none" w="sm" len="sm"/>
                      <a:tailEnd type="none" w="sm" len="sm"/>
                    </a:lnR>
                    <a:lnT w="9525" cap="flat" cmpd="sng">
                      <a:solidFill>
                        <a:srgbClr val="1A1A1A"/>
                      </a:solidFill>
                      <a:prstDash val="solid"/>
                      <a:round/>
                      <a:headEnd type="none" w="sm" len="sm"/>
                      <a:tailEnd type="none" w="sm" len="sm"/>
                    </a:lnT>
                    <a:lnB w="9525" cap="flat" cmpd="sng">
                      <a:solidFill>
                        <a:srgbClr val="1A1A1A"/>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467"/>
        <p:cNvGrpSpPr/>
        <p:nvPr/>
      </p:nvGrpSpPr>
      <p:grpSpPr>
        <a:xfrm>
          <a:off x="0" y="0"/>
          <a:ext cx="0" cy="0"/>
          <a:chOff x="0" y="0"/>
          <a:chExt cx="0" cy="0"/>
        </a:xfrm>
      </p:grpSpPr>
      <p:sp>
        <p:nvSpPr>
          <p:cNvPr id="1468" name="Google Shape;1468;p100"/>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FBD</a:t>
            </a:r>
            <a:endParaRPr/>
          </a:p>
        </p:txBody>
      </p:sp>
      <p:sp>
        <p:nvSpPr>
          <p:cNvPr id="1469" name="Google Shape;1469;p10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88</a:t>
            </a:fld>
            <a:endParaRPr/>
          </a:p>
        </p:txBody>
      </p:sp>
      <p:pic>
        <p:nvPicPr>
          <p:cNvPr id="1470" name="Google Shape;1470;p10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286321" y="0"/>
            <a:ext cx="6571356" cy="5143498"/>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1475" name="Google Shape;1475;p101"/>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Example Joint </a:t>
            </a:r>
            <a:endParaRPr/>
          </a:p>
        </p:txBody>
      </p:sp>
      <p:sp>
        <p:nvSpPr>
          <p:cNvPr id="1476" name="Google Shape;1476;p101"/>
          <p:cNvSpPr txBox="1">
            <a:spLocks noGrp="1"/>
          </p:cNvSpPr>
          <p:nvPr>
            <p:ph type="body" idx="1"/>
          </p:nvPr>
        </p:nvSpPr>
        <p:spPr>
          <a:xfrm>
            <a:off x="729450" y="1313100"/>
            <a:ext cx="7688700" cy="3027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 </a:t>
            </a:r>
            <a:endParaRPr/>
          </a:p>
        </p:txBody>
      </p:sp>
      <p:sp>
        <p:nvSpPr>
          <p:cNvPr id="1477" name="Google Shape;1477;p10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89</a:t>
            </a:fld>
            <a:endParaRPr/>
          </a:p>
        </p:txBody>
      </p:sp>
      <p:pic>
        <p:nvPicPr>
          <p:cNvPr id="1478" name="Google Shape;1478;p10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77325" y="2709000"/>
            <a:ext cx="2969026" cy="2071376"/>
          </a:xfrm>
          <a:prstGeom prst="rect">
            <a:avLst/>
          </a:prstGeom>
          <a:noFill/>
          <a:ln>
            <a:noFill/>
          </a:ln>
        </p:spPr>
      </p:pic>
      <p:pic>
        <p:nvPicPr>
          <p:cNvPr id="1479" name="Google Shape;1479;p10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677325" y="499875"/>
            <a:ext cx="2969025" cy="2136624"/>
          </a:xfrm>
          <a:prstGeom prst="rect">
            <a:avLst/>
          </a:prstGeom>
          <a:noFill/>
          <a:ln>
            <a:noFill/>
          </a:ln>
        </p:spPr>
      </p:pic>
      <p:pic>
        <p:nvPicPr>
          <p:cNvPr id="1480" name="Google Shape;1480;p101"/>
          <p:cNvPicPr preferRelativeResize="0"/>
          <p:nvPr/>
        </p:nvPicPr>
        <p:blipFill rotWithShape="1">
          <a:blip r:embed="rId5" cstate="screen">
            <a:alphaModFix/>
            <a:extLst>
              <a:ext uri="{28A0092B-C50C-407E-A947-70E740481C1C}">
                <a14:useLocalDpi xmlns:a14="http://schemas.microsoft.com/office/drawing/2010/main"/>
              </a:ext>
            </a:extLst>
          </a:blip>
          <a:srcRect l="-949" t="-5618"/>
          <a:stretch/>
        </p:blipFill>
        <p:spPr>
          <a:xfrm>
            <a:off x="319000" y="1413825"/>
            <a:ext cx="3871425" cy="282554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69"/>
        <p:cNvGrpSpPr/>
        <p:nvPr/>
      </p:nvGrpSpPr>
      <p:grpSpPr>
        <a:xfrm>
          <a:off x="0" y="0"/>
          <a:ext cx="0" cy="0"/>
          <a:chOff x="0" y="0"/>
          <a:chExt cx="0" cy="0"/>
        </a:xfrm>
      </p:grpSpPr>
      <p:sp>
        <p:nvSpPr>
          <p:cNvPr id="170" name="Google Shape;170;p21"/>
          <p:cNvSpPr txBox="1"/>
          <p:nvPr/>
        </p:nvSpPr>
        <p:spPr>
          <a:xfrm>
            <a:off x="688925" y="1147347"/>
            <a:ext cx="1016100" cy="2193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00">
              <a:latin typeface="Lato"/>
              <a:ea typeface="Lato"/>
              <a:cs typeface="Lato"/>
              <a:sym typeface="Lato"/>
            </a:endParaRPr>
          </a:p>
        </p:txBody>
      </p:sp>
      <p:cxnSp>
        <p:nvCxnSpPr>
          <p:cNvPr id="171" name="Google Shape;171;p21"/>
          <p:cNvCxnSpPr/>
          <p:nvPr/>
        </p:nvCxnSpPr>
        <p:spPr>
          <a:xfrm>
            <a:off x="7265063" y="3000"/>
            <a:ext cx="0" cy="5137500"/>
          </a:xfrm>
          <a:prstGeom prst="straightConnector1">
            <a:avLst/>
          </a:prstGeom>
          <a:noFill/>
          <a:ln w="9525" cap="flat" cmpd="sng">
            <a:solidFill>
              <a:schemeClr val="dk2"/>
            </a:solidFill>
            <a:prstDash val="solid"/>
            <a:round/>
            <a:headEnd type="none" w="med" len="med"/>
            <a:tailEnd type="none" w="med" len="med"/>
          </a:ln>
        </p:spPr>
      </p:cxnSp>
      <p:cxnSp>
        <p:nvCxnSpPr>
          <p:cNvPr id="172" name="Google Shape;172;p21"/>
          <p:cNvCxnSpPr/>
          <p:nvPr/>
        </p:nvCxnSpPr>
        <p:spPr>
          <a:xfrm>
            <a:off x="3072488" y="3000"/>
            <a:ext cx="0" cy="5137500"/>
          </a:xfrm>
          <a:prstGeom prst="straightConnector1">
            <a:avLst/>
          </a:prstGeom>
          <a:noFill/>
          <a:ln w="9525" cap="flat" cmpd="sng">
            <a:solidFill>
              <a:schemeClr val="dk2"/>
            </a:solidFill>
            <a:prstDash val="solid"/>
            <a:round/>
            <a:headEnd type="none" w="med" len="med"/>
            <a:tailEnd type="none" w="med" len="med"/>
          </a:ln>
        </p:spPr>
      </p:cxnSp>
      <p:cxnSp>
        <p:nvCxnSpPr>
          <p:cNvPr id="173" name="Google Shape;173;p21"/>
          <p:cNvCxnSpPr/>
          <p:nvPr/>
        </p:nvCxnSpPr>
        <p:spPr>
          <a:xfrm>
            <a:off x="1412113" y="3000"/>
            <a:ext cx="0" cy="5137500"/>
          </a:xfrm>
          <a:prstGeom prst="straightConnector1">
            <a:avLst/>
          </a:prstGeom>
          <a:noFill/>
          <a:ln w="9525" cap="flat" cmpd="sng">
            <a:solidFill>
              <a:schemeClr val="dk2"/>
            </a:solidFill>
            <a:prstDash val="solid"/>
            <a:round/>
            <a:headEnd type="none" w="med" len="med"/>
            <a:tailEnd type="none" w="med" len="med"/>
          </a:ln>
        </p:spPr>
      </p:cxnSp>
      <p:sp>
        <p:nvSpPr>
          <p:cNvPr id="174" name="Google Shape;174;p21"/>
          <p:cNvSpPr txBox="1"/>
          <p:nvPr/>
        </p:nvSpPr>
        <p:spPr>
          <a:xfrm>
            <a:off x="13" y="594025"/>
            <a:ext cx="14121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Lato"/>
                <a:ea typeface="Lato"/>
                <a:cs typeface="Lato"/>
                <a:sym typeface="Lato"/>
              </a:rPr>
              <a:t>Prep</a:t>
            </a:r>
            <a:endParaRPr sz="1800">
              <a:latin typeface="Lato"/>
              <a:ea typeface="Lato"/>
              <a:cs typeface="Lato"/>
              <a:sym typeface="Lato"/>
            </a:endParaRPr>
          </a:p>
        </p:txBody>
      </p:sp>
      <p:sp>
        <p:nvSpPr>
          <p:cNvPr id="175" name="Google Shape;175;p21"/>
          <p:cNvSpPr txBox="1"/>
          <p:nvPr/>
        </p:nvSpPr>
        <p:spPr>
          <a:xfrm>
            <a:off x="3055163" y="515213"/>
            <a:ext cx="4201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Lato"/>
                <a:ea typeface="Lato"/>
                <a:cs typeface="Lato"/>
                <a:sym typeface="Lato"/>
              </a:rPr>
              <a:t>Use</a:t>
            </a:r>
            <a:endParaRPr sz="1800">
              <a:latin typeface="Lato"/>
              <a:ea typeface="Lato"/>
              <a:cs typeface="Lato"/>
              <a:sym typeface="Lato"/>
            </a:endParaRPr>
          </a:p>
        </p:txBody>
      </p:sp>
      <p:sp>
        <p:nvSpPr>
          <p:cNvPr id="176" name="Google Shape;176;p21"/>
          <p:cNvSpPr txBox="1"/>
          <p:nvPr/>
        </p:nvSpPr>
        <p:spPr>
          <a:xfrm>
            <a:off x="-3500" y="2870400"/>
            <a:ext cx="14121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Lato"/>
                <a:ea typeface="Lato"/>
                <a:cs typeface="Lato"/>
                <a:sym typeface="Lato"/>
              </a:rPr>
              <a:t>Loading mechanism is assembled and modified to take into account user’s mass and anthropomorphic data</a:t>
            </a:r>
            <a:endParaRPr sz="1000">
              <a:latin typeface="Lato"/>
              <a:ea typeface="Lato"/>
              <a:cs typeface="Lato"/>
              <a:sym typeface="Lato"/>
            </a:endParaRPr>
          </a:p>
        </p:txBody>
      </p:sp>
      <p:sp>
        <p:nvSpPr>
          <p:cNvPr id="177" name="Google Shape;177;p21"/>
          <p:cNvSpPr txBox="1"/>
          <p:nvPr/>
        </p:nvSpPr>
        <p:spPr>
          <a:xfrm>
            <a:off x="3079463" y="2870400"/>
            <a:ext cx="41532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Lato"/>
                <a:ea typeface="Lato"/>
                <a:cs typeface="Lato"/>
                <a:sym typeface="Lato"/>
              </a:rPr>
              <a:t>Tether base pulls in a direction normal to the stationary base and moves with the user’s general center of gravity as the user leans.</a:t>
            </a:r>
            <a:endParaRPr sz="1000">
              <a:latin typeface="Lato"/>
              <a:ea typeface="Lato"/>
              <a:cs typeface="Lato"/>
              <a:sym typeface="Lato"/>
            </a:endParaRPr>
          </a:p>
          <a:p>
            <a:pPr marL="0" lvl="0" indent="0" algn="l" rtl="0">
              <a:spcBef>
                <a:spcPts val="0"/>
              </a:spcBef>
              <a:spcAft>
                <a:spcPts val="0"/>
              </a:spcAft>
              <a:buNone/>
            </a:pPr>
            <a:endParaRPr sz="1000">
              <a:latin typeface="Lato"/>
              <a:ea typeface="Lato"/>
              <a:cs typeface="Lato"/>
              <a:sym typeface="Lato"/>
            </a:endParaRPr>
          </a:p>
          <a:p>
            <a:pPr marL="0" lvl="0" indent="0" algn="l" rtl="0">
              <a:spcBef>
                <a:spcPts val="0"/>
              </a:spcBef>
              <a:spcAft>
                <a:spcPts val="0"/>
              </a:spcAft>
              <a:buNone/>
            </a:pPr>
            <a:r>
              <a:rPr lang="en" sz="1000">
                <a:latin typeface="Lato"/>
                <a:ea typeface="Lato"/>
                <a:cs typeface="Lato"/>
                <a:sym typeface="Lato"/>
              </a:rPr>
              <a:t>Fail-safe mechanisms engage if user falls.</a:t>
            </a:r>
            <a:endParaRPr sz="1000">
              <a:latin typeface="Lato"/>
              <a:ea typeface="Lato"/>
              <a:cs typeface="Lato"/>
              <a:sym typeface="Lato"/>
            </a:endParaRPr>
          </a:p>
          <a:p>
            <a:pPr marL="0" lvl="0" indent="0" algn="l" rtl="0">
              <a:spcBef>
                <a:spcPts val="0"/>
              </a:spcBef>
              <a:spcAft>
                <a:spcPts val="0"/>
              </a:spcAft>
              <a:buNone/>
            </a:pPr>
            <a:endParaRPr sz="1000">
              <a:latin typeface="Lato"/>
              <a:ea typeface="Lato"/>
              <a:cs typeface="Lato"/>
              <a:sym typeface="Lato"/>
            </a:endParaRPr>
          </a:p>
          <a:p>
            <a:pPr marL="0" lvl="0" indent="0" algn="l" rtl="0">
              <a:spcBef>
                <a:spcPts val="0"/>
              </a:spcBef>
              <a:spcAft>
                <a:spcPts val="0"/>
              </a:spcAft>
              <a:buNone/>
            </a:pPr>
            <a:r>
              <a:rPr lang="en" sz="1000">
                <a:latin typeface="Lato"/>
                <a:ea typeface="Lato"/>
                <a:cs typeface="Lato"/>
                <a:sym typeface="Lato"/>
              </a:rPr>
              <a:t>Body angle, tether angle, and tether tension data is stored and displayed.</a:t>
            </a:r>
            <a:endParaRPr sz="1000">
              <a:latin typeface="Lato"/>
              <a:ea typeface="Lato"/>
              <a:cs typeface="Lato"/>
              <a:sym typeface="Lato"/>
            </a:endParaRPr>
          </a:p>
        </p:txBody>
      </p:sp>
      <p:sp>
        <p:nvSpPr>
          <p:cNvPr id="178" name="Google Shape;178;p21"/>
          <p:cNvSpPr/>
          <p:nvPr/>
        </p:nvSpPr>
        <p:spPr>
          <a:xfrm>
            <a:off x="2764100" y="4327188"/>
            <a:ext cx="3903300" cy="195300"/>
          </a:xfrm>
          <a:prstGeom prst="rightArrow">
            <a:avLst>
              <a:gd name="adj1" fmla="val 50000"/>
              <a:gd name="adj2"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1"/>
          <p:cNvSpPr/>
          <p:nvPr/>
        </p:nvSpPr>
        <p:spPr>
          <a:xfrm rot="-10798676">
            <a:off x="2767700" y="4717950"/>
            <a:ext cx="3896100" cy="195300"/>
          </a:xfrm>
          <a:prstGeom prst="rightArrow">
            <a:avLst>
              <a:gd name="adj1" fmla="val 50000"/>
              <a:gd name="adj2"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1"/>
          <p:cNvSpPr/>
          <p:nvPr/>
        </p:nvSpPr>
        <p:spPr>
          <a:xfrm>
            <a:off x="6852513" y="4349600"/>
            <a:ext cx="597900" cy="539700"/>
          </a:xfrm>
          <a:prstGeom prst="curvedLeftArrow">
            <a:avLst>
              <a:gd name="adj1" fmla="val 25000"/>
              <a:gd name="adj2" fmla="val 50000"/>
              <a:gd name="adj3" fmla="val 25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1"/>
          <p:cNvSpPr/>
          <p:nvPr/>
        </p:nvSpPr>
        <p:spPr>
          <a:xfrm rot="10800000">
            <a:off x="1981075" y="4312875"/>
            <a:ext cx="597900" cy="539700"/>
          </a:xfrm>
          <a:prstGeom prst="curvedLeftArrow">
            <a:avLst>
              <a:gd name="adj1" fmla="val 25000"/>
              <a:gd name="adj2" fmla="val 50000"/>
              <a:gd name="adj3" fmla="val 25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1"/>
          <p:cNvSpPr txBox="1"/>
          <p:nvPr/>
        </p:nvSpPr>
        <p:spPr>
          <a:xfrm>
            <a:off x="3073720" y="4382750"/>
            <a:ext cx="3282300" cy="47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Repeat</a:t>
            </a:r>
            <a:endParaRPr>
              <a:latin typeface="Lato"/>
              <a:ea typeface="Lato"/>
              <a:cs typeface="Lato"/>
              <a:sym typeface="Lato"/>
            </a:endParaRPr>
          </a:p>
        </p:txBody>
      </p:sp>
      <p:sp>
        <p:nvSpPr>
          <p:cNvPr id="183" name="Google Shape;183;p21"/>
          <p:cNvSpPr txBox="1"/>
          <p:nvPr/>
        </p:nvSpPr>
        <p:spPr>
          <a:xfrm>
            <a:off x="7237963" y="517013"/>
            <a:ext cx="19287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Lato"/>
                <a:ea typeface="Lato"/>
                <a:cs typeface="Lato"/>
                <a:sym typeface="Lato"/>
              </a:rPr>
              <a:t>Egress</a:t>
            </a:r>
            <a:endParaRPr sz="1800">
              <a:latin typeface="Lato"/>
              <a:ea typeface="Lato"/>
              <a:cs typeface="Lato"/>
              <a:sym typeface="Lato"/>
            </a:endParaRPr>
          </a:p>
        </p:txBody>
      </p:sp>
      <p:sp>
        <p:nvSpPr>
          <p:cNvPr id="184" name="Google Shape;184;p21"/>
          <p:cNvSpPr txBox="1"/>
          <p:nvPr/>
        </p:nvSpPr>
        <p:spPr>
          <a:xfrm>
            <a:off x="1394662" y="543838"/>
            <a:ext cx="1695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latin typeface="Lato"/>
                <a:ea typeface="Lato"/>
                <a:cs typeface="Lato"/>
                <a:sym typeface="Lato"/>
              </a:rPr>
              <a:t>Ingress</a:t>
            </a:r>
            <a:endParaRPr sz="1800">
              <a:latin typeface="Lato"/>
              <a:ea typeface="Lato"/>
              <a:cs typeface="Lato"/>
              <a:sym typeface="Lato"/>
            </a:endParaRPr>
          </a:p>
        </p:txBody>
      </p:sp>
      <p:sp>
        <p:nvSpPr>
          <p:cNvPr id="185" name="Google Shape;185;p21"/>
          <p:cNvSpPr txBox="1"/>
          <p:nvPr/>
        </p:nvSpPr>
        <p:spPr>
          <a:xfrm>
            <a:off x="1425125" y="2870400"/>
            <a:ext cx="1653300" cy="126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Lato"/>
                <a:ea typeface="Lato"/>
                <a:cs typeface="Lato"/>
                <a:sym typeface="Lato"/>
              </a:rPr>
              <a:t>User can get into loading system without standing, laying on their back OR their side. </a:t>
            </a:r>
            <a:endParaRPr sz="1000">
              <a:latin typeface="Lato"/>
              <a:ea typeface="Lato"/>
              <a:cs typeface="Lato"/>
              <a:sym typeface="Lato"/>
            </a:endParaRPr>
          </a:p>
          <a:p>
            <a:pPr marL="0" lvl="0" indent="0" algn="ctr" rtl="0">
              <a:spcBef>
                <a:spcPts val="0"/>
              </a:spcBef>
              <a:spcAft>
                <a:spcPts val="0"/>
              </a:spcAft>
              <a:buNone/>
            </a:pPr>
            <a:endParaRPr sz="1000">
              <a:latin typeface="Lato"/>
              <a:ea typeface="Lato"/>
              <a:cs typeface="Lato"/>
              <a:sym typeface="Lato"/>
            </a:endParaRPr>
          </a:p>
          <a:p>
            <a:pPr marL="0" lvl="0" indent="0" algn="ctr" rtl="0">
              <a:spcBef>
                <a:spcPts val="0"/>
              </a:spcBef>
              <a:spcAft>
                <a:spcPts val="0"/>
              </a:spcAft>
              <a:buNone/>
            </a:pPr>
            <a:r>
              <a:rPr lang="en" sz="1000">
                <a:latin typeface="Lato"/>
                <a:ea typeface="Lato"/>
                <a:cs typeface="Lato"/>
                <a:sym typeface="Lato"/>
              </a:rPr>
              <a:t>Harness is adjustable to user size.</a:t>
            </a:r>
            <a:endParaRPr sz="1000">
              <a:latin typeface="Lato"/>
              <a:ea typeface="Lato"/>
              <a:cs typeface="Lato"/>
              <a:sym typeface="Lato"/>
            </a:endParaRPr>
          </a:p>
        </p:txBody>
      </p:sp>
      <p:sp>
        <p:nvSpPr>
          <p:cNvPr id="186" name="Google Shape;186;p21"/>
          <p:cNvSpPr txBox="1"/>
          <p:nvPr/>
        </p:nvSpPr>
        <p:spPr>
          <a:xfrm>
            <a:off x="7233725" y="2879175"/>
            <a:ext cx="1873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Lato"/>
                <a:ea typeface="Lato"/>
                <a:cs typeface="Lato"/>
                <a:sym typeface="Lato"/>
              </a:rPr>
              <a:t>Harness is easily removed without need for the user to stand.</a:t>
            </a:r>
            <a:endParaRPr sz="1000">
              <a:latin typeface="Lato"/>
              <a:ea typeface="Lato"/>
              <a:cs typeface="Lato"/>
              <a:sym typeface="Lato"/>
            </a:endParaRPr>
          </a:p>
        </p:txBody>
      </p:sp>
      <p:sp>
        <p:nvSpPr>
          <p:cNvPr id="187" name="Google Shape;187;p21"/>
          <p:cNvSpPr/>
          <p:nvPr/>
        </p:nvSpPr>
        <p:spPr>
          <a:xfrm>
            <a:off x="593933" y="4521800"/>
            <a:ext cx="1164000" cy="195300"/>
          </a:xfrm>
          <a:prstGeom prst="rightArrow">
            <a:avLst>
              <a:gd name="adj1" fmla="val 50000"/>
              <a:gd name="adj2"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 name="Google Shape;188;p21"/>
          <p:cNvGrpSpPr/>
          <p:nvPr/>
        </p:nvGrpSpPr>
        <p:grpSpPr>
          <a:xfrm>
            <a:off x="1557604" y="1055713"/>
            <a:ext cx="1369409" cy="1634313"/>
            <a:chOff x="1557604" y="1330313"/>
            <a:chExt cx="1369409" cy="1634313"/>
          </a:xfrm>
        </p:grpSpPr>
        <p:pic>
          <p:nvPicPr>
            <p:cNvPr id="189" name="Google Shape;189;p2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rot="-661252">
              <a:off x="1641735" y="1571703"/>
              <a:ext cx="1132628" cy="1291625"/>
            </a:xfrm>
            <a:prstGeom prst="rect">
              <a:avLst/>
            </a:prstGeom>
            <a:noFill/>
            <a:ln>
              <a:noFill/>
            </a:ln>
          </p:spPr>
        </p:pic>
        <p:pic>
          <p:nvPicPr>
            <p:cNvPr id="190" name="Google Shape;190;p2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rot="-4642517" flipH="1">
              <a:off x="1901150" y="1415304"/>
              <a:ext cx="613796" cy="1065003"/>
            </a:xfrm>
            <a:prstGeom prst="rect">
              <a:avLst/>
            </a:prstGeom>
            <a:noFill/>
            <a:ln>
              <a:noFill/>
            </a:ln>
          </p:spPr>
        </p:pic>
        <p:sp>
          <p:nvSpPr>
            <p:cNvPr id="191" name="Google Shape;191;p21"/>
            <p:cNvSpPr/>
            <p:nvPr/>
          </p:nvSpPr>
          <p:spPr>
            <a:xfrm rot="-6780885" flipH="1">
              <a:off x="2442868" y="1267401"/>
              <a:ext cx="36832" cy="81979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1"/>
            <p:cNvSpPr/>
            <p:nvPr/>
          </p:nvSpPr>
          <p:spPr>
            <a:xfrm rot="-4510483">
              <a:off x="2642441" y="1504635"/>
              <a:ext cx="406844" cy="60254"/>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1"/>
            <p:cNvSpPr/>
            <p:nvPr/>
          </p:nvSpPr>
          <p:spPr>
            <a:xfrm rot="-2406054">
              <a:off x="2343592" y="1803671"/>
              <a:ext cx="37259" cy="739169"/>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1"/>
            <p:cNvSpPr/>
            <p:nvPr/>
          </p:nvSpPr>
          <p:spPr>
            <a:xfrm rot="-4510483">
              <a:off x="2415041" y="2378785"/>
              <a:ext cx="406844" cy="60254"/>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1"/>
            <p:cNvSpPr/>
            <p:nvPr/>
          </p:nvSpPr>
          <p:spPr>
            <a:xfrm rot="-4491641">
              <a:off x="2787286" y="1504498"/>
              <a:ext cx="117166" cy="60544"/>
            </a:xfrm>
            <a:prstGeom prst="roundRect">
              <a:avLst>
                <a:gd name="adj" fmla="val 16667"/>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1"/>
            <p:cNvSpPr/>
            <p:nvPr/>
          </p:nvSpPr>
          <p:spPr>
            <a:xfrm rot="-4511898">
              <a:off x="2435544" y="1984035"/>
              <a:ext cx="571877" cy="60254"/>
            </a:xfrm>
            <a:prstGeom prst="rect">
              <a:avLst/>
            </a:prstGeom>
            <a:solidFill>
              <a:srgbClr val="5959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1"/>
            <p:cNvSpPr/>
            <p:nvPr/>
          </p:nvSpPr>
          <p:spPr>
            <a:xfrm rot="-4483857">
              <a:off x="2553519" y="2417839"/>
              <a:ext cx="108220" cy="58071"/>
            </a:xfrm>
            <a:prstGeom prst="roundRect">
              <a:avLst>
                <a:gd name="adj" fmla="val 16667"/>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1"/>
            <p:cNvSpPr/>
            <p:nvPr/>
          </p:nvSpPr>
          <p:spPr>
            <a:xfrm rot="-4603878">
              <a:off x="1982848" y="1834683"/>
              <a:ext cx="244425" cy="66148"/>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9" name="Google Shape;199;p21"/>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rot="-5400000">
              <a:off x="2065980" y="1832732"/>
              <a:ext cx="78165" cy="70051"/>
            </a:xfrm>
            <a:prstGeom prst="rect">
              <a:avLst/>
            </a:prstGeom>
            <a:noFill/>
            <a:ln>
              <a:noFill/>
            </a:ln>
          </p:spPr>
        </p:pic>
      </p:grpSp>
      <p:grpSp>
        <p:nvGrpSpPr>
          <p:cNvPr id="200" name="Google Shape;200;p21"/>
          <p:cNvGrpSpPr/>
          <p:nvPr/>
        </p:nvGrpSpPr>
        <p:grpSpPr>
          <a:xfrm>
            <a:off x="102699" y="1147322"/>
            <a:ext cx="1163957" cy="1366089"/>
            <a:chOff x="88574" y="1401647"/>
            <a:chExt cx="1163957" cy="1366089"/>
          </a:xfrm>
        </p:grpSpPr>
        <p:pic>
          <p:nvPicPr>
            <p:cNvPr id="201" name="Google Shape;201;p21"/>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rot="-650555">
              <a:off x="160369" y="1603278"/>
              <a:ext cx="962075" cy="1079985"/>
            </a:xfrm>
            <a:prstGeom prst="rect">
              <a:avLst/>
            </a:prstGeom>
            <a:noFill/>
            <a:ln>
              <a:noFill/>
            </a:ln>
          </p:spPr>
        </p:pic>
        <p:sp>
          <p:nvSpPr>
            <p:cNvPr id="202" name="Google Shape;202;p21"/>
            <p:cNvSpPr/>
            <p:nvPr/>
          </p:nvSpPr>
          <p:spPr>
            <a:xfrm rot="-8100000" flipH="1">
              <a:off x="1000790" y="1491415"/>
              <a:ext cx="35214" cy="458645"/>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1"/>
            <p:cNvSpPr/>
            <p:nvPr/>
          </p:nvSpPr>
          <p:spPr>
            <a:xfrm rot="-4496116">
              <a:off x="1013279" y="1546920"/>
              <a:ext cx="340502" cy="51153"/>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1"/>
            <p:cNvSpPr/>
            <p:nvPr/>
          </p:nvSpPr>
          <p:spPr>
            <a:xfrm rot="-794431">
              <a:off x="894677" y="1926806"/>
              <a:ext cx="31436" cy="432999"/>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1"/>
            <p:cNvSpPr/>
            <p:nvPr/>
          </p:nvSpPr>
          <p:spPr>
            <a:xfrm rot="-4496116">
              <a:off x="820005" y="2277570"/>
              <a:ext cx="340502" cy="51153"/>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1"/>
            <p:cNvSpPr/>
            <p:nvPr/>
          </p:nvSpPr>
          <p:spPr>
            <a:xfrm rot="-4473621">
              <a:off x="1134575" y="1546830"/>
              <a:ext cx="98038" cy="51444"/>
            </a:xfrm>
            <a:prstGeom prst="roundRect">
              <a:avLst>
                <a:gd name="adj" fmla="val 16667"/>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1"/>
            <p:cNvSpPr/>
            <p:nvPr/>
          </p:nvSpPr>
          <p:spPr>
            <a:xfrm rot="-4497172">
              <a:off x="838617" y="1947722"/>
              <a:ext cx="478403" cy="51153"/>
            </a:xfrm>
            <a:prstGeom prst="rect">
              <a:avLst/>
            </a:prstGeom>
            <a:solidFill>
              <a:srgbClr val="5959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1"/>
            <p:cNvSpPr/>
            <p:nvPr/>
          </p:nvSpPr>
          <p:spPr>
            <a:xfrm rot="-4466726">
              <a:off x="935759" y="2310322"/>
              <a:ext cx="90619" cy="49336"/>
            </a:xfrm>
            <a:prstGeom prst="roundRect">
              <a:avLst>
                <a:gd name="adj" fmla="val 16667"/>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1"/>
            <p:cNvSpPr/>
            <p:nvPr/>
          </p:nvSpPr>
          <p:spPr>
            <a:xfrm rot="-4590844">
              <a:off x="756793" y="1874961"/>
              <a:ext cx="204540" cy="56004"/>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 name="Google Shape;210;p21"/>
          <p:cNvGrpSpPr/>
          <p:nvPr/>
        </p:nvGrpSpPr>
        <p:grpSpPr>
          <a:xfrm>
            <a:off x="7384728" y="1184688"/>
            <a:ext cx="1597372" cy="1283963"/>
            <a:chOff x="7493628" y="1272163"/>
            <a:chExt cx="1597372" cy="1283963"/>
          </a:xfrm>
        </p:grpSpPr>
        <p:pic>
          <p:nvPicPr>
            <p:cNvPr id="211" name="Google Shape;211;p21"/>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rot="11">
              <a:off x="7493628" y="1323094"/>
              <a:ext cx="1015956" cy="1233031"/>
            </a:xfrm>
            <a:prstGeom prst="rect">
              <a:avLst/>
            </a:prstGeom>
            <a:noFill/>
            <a:ln>
              <a:noFill/>
            </a:ln>
          </p:spPr>
        </p:pic>
        <p:pic>
          <p:nvPicPr>
            <p:cNvPr id="212" name="Google Shape;212;p21"/>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rot="-5031575" flipH="1">
              <a:off x="7720048" y="1200071"/>
              <a:ext cx="562346" cy="933164"/>
            </a:xfrm>
            <a:prstGeom prst="rect">
              <a:avLst/>
            </a:prstGeom>
            <a:noFill/>
            <a:ln>
              <a:noFill/>
            </a:ln>
          </p:spPr>
        </p:pic>
        <p:sp>
          <p:nvSpPr>
            <p:cNvPr id="213" name="Google Shape;213;p21"/>
            <p:cNvSpPr/>
            <p:nvPr/>
          </p:nvSpPr>
          <p:spPr>
            <a:xfrm rot="-8082550" flipH="1">
              <a:off x="8794679" y="1381930"/>
              <a:ext cx="41791" cy="543907"/>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1"/>
            <p:cNvSpPr/>
            <p:nvPr/>
          </p:nvSpPr>
          <p:spPr>
            <a:xfrm rot="-4510483">
              <a:off x="8806428" y="1446485"/>
              <a:ext cx="406844" cy="60254"/>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1"/>
            <p:cNvSpPr/>
            <p:nvPr/>
          </p:nvSpPr>
          <p:spPr>
            <a:xfrm rot="-815159">
              <a:off x="8670004" y="1900595"/>
              <a:ext cx="37036" cy="517549"/>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1"/>
            <p:cNvSpPr/>
            <p:nvPr/>
          </p:nvSpPr>
          <p:spPr>
            <a:xfrm rot="-4510483">
              <a:off x="8579028" y="2320635"/>
              <a:ext cx="406844" cy="60254"/>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1"/>
            <p:cNvSpPr/>
            <p:nvPr/>
          </p:nvSpPr>
          <p:spPr>
            <a:xfrm rot="-4491641">
              <a:off x="8951274" y="1446348"/>
              <a:ext cx="117166" cy="60544"/>
            </a:xfrm>
            <a:prstGeom prst="roundRect">
              <a:avLst>
                <a:gd name="adj" fmla="val 16667"/>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1"/>
            <p:cNvSpPr/>
            <p:nvPr/>
          </p:nvSpPr>
          <p:spPr>
            <a:xfrm rot="-4511898">
              <a:off x="8599532" y="1925885"/>
              <a:ext cx="571877" cy="60254"/>
            </a:xfrm>
            <a:prstGeom prst="rect">
              <a:avLst/>
            </a:prstGeom>
            <a:solidFill>
              <a:srgbClr val="5959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1"/>
            <p:cNvSpPr/>
            <p:nvPr/>
          </p:nvSpPr>
          <p:spPr>
            <a:xfrm rot="-4483857">
              <a:off x="8717506" y="2359689"/>
              <a:ext cx="108220" cy="58071"/>
            </a:xfrm>
            <a:prstGeom prst="roundRect">
              <a:avLst>
                <a:gd name="adj" fmla="val 16667"/>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1"/>
            <p:cNvSpPr/>
            <p:nvPr/>
          </p:nvSpPr>
          <p:spPr>
            <a:xfrm rot="-4603878">
              <a:off x="8505961" y="1838908"/>
              <a:ext cx="244425" cy="66148"/>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21"/>
          <p:cNvGrpSpPr/>
          <p:nvPr/>
        </p:nvGrpSpPr>
        <p:grpSpPr>
          <a:xfrm>
            <a:off x="7450425" y="3525675"/>
            <a:ext cx="1782100" cy="1493450"/>
            <a:chOff x="7428400" y="3673700"/>
            <a:chExt cx="1782100" cy="1493450"/>
          </a:xfrm>
        </p:grpSpPr>
        <p:sp>
          <p:nvSpPr>
            <p:cNvPr id="222" name="Google Shape;222;p21"/>
            <p:cNvSpPr txBox="1"/>
            <p:nvPr/>
          </p:nvSpPr>
          <p:spPr>
            <a:xfrm>
              <a:off x="7781848" y="4144825"/>
              <a:ext cx="11058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Lato"/>
                  <a:ea typeface="Lato"/>
                  <a:cs typeface="Lato"/>
                  <a:sym typeface="Lato"/>
                </a:rPr>
                <a:t>= harness</a:t>
              </a:r>
              <a:endParaRPr sz="900">
                <a:latin typeface="Lato"/>
                <a:ea typeface="Lato"/>
                <a:cs typeface="Lato"/>
                <a:sym typeface="Lato"/>
              </a:endParaRPr>
            </a:p>
          </p:txBody>
        </p:sp>
        <p:sp>
          <p:nvSpPr>
            <p:cNvPr id="223" name="Google Shape;223;p21"/>
            <p:cNvSpPr txBox="1"/>
            <p:nvPr/>
          </p:nvSpPr>
          <p:spPr>
            <a:xfrm>
              <a:off x="7798401" y="4383950"/>
              <a:ext cx="10929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Lato"/>
                  <a:ea typeface="Lato"/>
                  <a:cs typeface="Lato"/>
                  <a:sym typeface="Lato"/>
                </a:rPr>
                <a:t>= tether</a:t>
              </a:r>
              <a:endParaRPr sz="900">
                <a:latin typeface="Lato"/>
                <a:ea typeface="Lato"/>
                <a:cs typeface="Lato"/>
                <a:sym typeface="Lato"/>
              </a:endParaRPr>
            </a:p>
          </p:txBody>
        </p:sp>
        <p:sp>
          <p:nvSpPr>
            <p:cNvPr id="224" name="Google Shape;224;p21"/>
            <p:cNvSpPr txBox="1"/>
            <p:nvPr/>
          </p:nvSpPr>
          <p:spPr>
            <a:xfrm>
              <a:off x="7798400" y="4615950"/>
              <a:ext cx="14121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Lato"/>
                  <a:ea typeface="Lato"/>
                  <a:cs typeface="Lato"/>
                  <a:sym typeface="Lato"/>
                </a:rPr>
                <a:t>= sliding attachment</a:t>
              </a:r>
              <a:endParaRPr sz="900">
                <a:latin typeface="Lato"/>
                <a:ea typeface="Lato"/>
                <a:cs typeface="Lato"/>
                <a:sym typeface="Lato"/>
              </a:endParaRPr>
            </a:p>
          </p:txBody>
        </p:sp>
        <p:sp>
          <p:nvSpPr>
            <p:cNvPr id="225" name="Google Shape;225;p21"/>
            <p:cNvSpPr/>
            <p:nvPr/>
          </p:nvSpPr>
          <p:spPr>
            <a:xfrm rot="-5400000">
              <a:off x="7644001" y="4234044"/>
              <a:ext cx="139800" cy="136200"/>
            </a:xfrm>
            <a:prstGeom prst="rect">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700"/>
            </a:p>
          </p:txBody>
        </p:sp>
        <p:sp>
          <p:nvSpPr>
            <p:cNvPr id="226" name="Google Shape;226;p21"/>
            <p:cNvSpPr/>
            <p:nvPr/>
          </p:nvSpPr>
          <p:spPr>
            <a:xfrm rot="6031">
              <a:off x="7645801" y="4928807"/>
              <a:ext cx="171000" cy="139500"/>
            </a:xfrm>
            <a:prstGeom prst="rightArrow">
              <a:avLst>
                <a:gd name="adj1" fmla="val 50000"/>
                <a:gd name="adj2" fmla="val 64054"/>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700"/>
            </a:p>
          </p:txBody>
        </p:sp>
        <p:sp>
          <p:nvSpPr>
            <p:cNvPr id="227" name="Google Shape;227;p21"/>
            <p:cNvSpPr txBox="1"/>
            <p:nvPr/>
          </p:nvSpPr>
          <p:spPr>
            <a:xfrm>
              <a:off x="7762451" y="4844050"/>
              <a:ext cx="11058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Lato"/>
                  <a:ea typeface="Lato"/>
                  <a:cs typeface="Lato"/>
                  <a:sym typeface="Lato"/>
                </a:rPr>
                <a:t>= sliding direction</a:t>
              </a:r>
              <a:endParaRPr sz="900">
                <a:latin typeface="Lato"/>
                <a:ea typeface="Lato"/>
                <a:cs typeface="Lato"/>
                <a:sym typeface="Lato"/>
              </a:endParaRPr>
            </a:p>
          </p:txBody>
        </p:sp>
        <p:sp>
          <p:nvSpPr>
            <p:cNvPr id="228" name="Google Shape;228;p21"/>
            <p:cNvSpPr/>
            <p:nvPr/>
          </p:nvSpPr>
          <p:spPr>
            <a:xfrm rot="-5400000">
              <a:off x="7644001" y="4479314"/>
              <a:ext cx="139800" cy="1362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700"/>
            </a:p>
          </p:txBody>
        </p:sp>
        <p:sp>
          <p:nvSpPr>
            <p:cNvPr id="229" name="Google Shape;229;p21"/>
            <p:cNvSpPr/>
            <p:nvPr/>
          </p:nvSpPr>
          <p:spPr>
            <a:xfrm rot="-5400000">
              <a:off x="7644015" y="4704815"/>
              <a:ext cx="139800" cy="136200"/>
            </a:xfrm>
            <a:prstGeom prst="rect">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700"/>
            </a:p>
          </p:txBody>
        </p:sp>
        <p:cxnSp>
          <p:nvCxnSpPr>
            <p:cNvPr id="230" name="Google Shape;230;p21"/>
            <p:cNvCxnSpPr/>
            <p:nvPr/>
          </p:nvCxnSpPr>
          <p:spPr>
            <a:xfrm>
              <a:off x="7428400" y="4069130"/>
              <a:ext cx="383100" cy="0"/>
            </a:xfrm>
            <a:prstGeom prst="straightConnector1">
              <a:avLst/>
            </a:prstGeom>
            <a:noFill/>
            <a:ln w="28575" cap="flat" cmpd="sng">
              <a:solidFill>
                <a:srgbClr val="FF9900"/>
              </a:solidFill>
              <a:prstDash val="solid"/>
              <a:round/>
              <a:headEnd type="none" w="med" len="med"/>
              <a:tailEnd type="triangle" w="med" len="med"/>
            </a:ln>
          </p:spPr>
        </p:cxnSp>
        <p:sp>
          <p:nvSpPr>
            <p:cNvPr id="231" name="Google Shape;231;p21"/>
            <p:cNvSpPr txBox="1"/>
            <p:nvPr/>
          </p:nvSpPr>
          <p:spPr>
            <a:xfrm>
              <a:off x="7798425" y="3958025"/>
              <a:ext cx="1368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Lato"/>
                  <a:ea typeface="Lato"/>
                  <a:cs typeface="Lato"/>
                  <a:sym typeface="Lato"/>
                </a:rPr>
                <a:t>= net force direction</a:t>
              </a:r>
              <a:endParaRPr sz="900">
                <a:latin typeface="Lato"/>
                <a:ea typeface="Lato"/>
                <a:cs typeface="Lato"/>
                <a:sym typeface="Lato"/>
              </a:endParaRPr>
            </a:p>
          </p:txBody>
        </p:sp>
        <p:sp>
          <p:nvSpPr>
            <p:cNvPr id="232" name="Google Shape;232;p21"/>
            <p:cNvSpPr/>
            <p:nvPr/>
          </p:nvSpPr>
          <p:spPr>
            <a:xfrm rot="1686549" flipH="1">
              <a:off x="7534718" y="3833378"/>
              <a:ext cx="358482" cy="304169"/>
            </a:xfrm>
            <a:prstGeom prst="arc">
              <a:avLst>
                <a:gd name="adj1" fmla="val 15688598"/>
                <a:gd name="adj2" fmla="val 0"/>
              </a:avLst>
            </a:prstGeom>
            <a:noFill/>
            <a:ln w="28575" cap="flat" cmpd="sng">
              <a:solidFill>
                <a:srgbClr val="FF0000"/>
              </a:solidFill>
              <a:prstDash val="solid"/>
              <a:round/>
              <a:headEnd type="stealth"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233" name="Google Shape;233;p21"/>
            <p:cNvSpPr txBox="1"/>
            <p:nvPr/>
          </p:nvSpPr>
          <p:spPr>
            <a:xfrm>
              <a:off x="7798401" y="3673700"/>
              <a:ext cx="1368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Lato"/>
                  <a:ea typeface="Lato"/>
                  <a:cs typeface="Lato"/>
                  <a:sym typeface="Lato"/>
                </a:rPr>
                <a:t>= user lean direction</a:t>
              </a:r>
              <a:endParaRPr sz="900">
                <a:latin typeface="Lato"/>
                <a:ea typeface="Lato"/>
                <a:cs typeface="Lato"/>
                <a:sym typeface="Lato"/>
              </a:endParaRPr>
            </a:p>
          </p:txBody>
        </p:sp>
      </p:grpSp>
      <p:sp>
        <p:nvSpPr>
          <p:cNvPr id="234" name="Google Shape;234;p21"/>
          <p:cNvSpPr txBox="1">
            <a:spLocks noGrp="1"/>
          </p:cNvSpPr>
          <p:nvPr>
            <p:ph type="title"/>
          </p:nvPr>
        </p:nvSpPr>
        <p:spPr>
          <a:xfrm>
            <a:off x="727650" y="-32775"/>
            <a:ext cx="7688700" cy="5352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340"/>
              <a:t>CONOPS</a:t>
            </a:r>
            <a:endParaRPr sz="2340"/>
          </a:p>
        </p:txBody>
      </p:sp>
      <p:cxnSp>
        <p:nvCxnSpPr>
          <p:cNvPr id="235" name="Google Shape;235;p21"/>
          <p:cNvCxnSpPr/>
          <p:nvPr/>
        </p:nvCxnSpPr>
        <p:spPr>
          <a:xfrm rot="10800000" flipH="1">
            <a:off x="3760350" y="449925"/>
            <a:ext cx="1623300" cy="6300"/>
          </a:xfrm>
          <a:prstGeom prst="straightConnector1">
            <a:avLst/>
          </a:prstGeom>
          <a:noFill/>
          <a:ln w="9525" cap="flat" cmpd="sng">
            <a:solidFill>
              <a:schemeClr val="dk2"/>
            </a:solidFill>
            <a:prstDash val="solid"/>
            <a:round/>
            <a:headEnd type="none" w="med" len="med"/>
            <a:tailEnd type="none" w="med" len="med"/>
          </a:ln>
        </p:spPr>
      </p:cxnSp>
      <p:grpSp>
        <p:nvGrpSpPr>
          <p:cNvPr id="236" name="Google Shape;236;p21"/>
          <p:cNvGrpSpPr/>
          <p:nvPr/>
        </p:nvGrpSpPr>
        <p:grpSpPr>
          <a:xfrm>
            <a:off x="3130867" y="772325"/>
            <a:ext cx="3903260" cy="1999651"/>
            <a:chOff x="3217517" y="1035913"/>
            <a:chExt cx="3903260" cy="1999651"/>
          </a:xfrm>
        </p:grpSpPr>
        <p:sp>
          <p:nvSpPr>
            <p:cNvPr id="237" name="Google Shape;237;p21"/>
            <p:cNvSpPr/>
            <p:nvPr/>
          </p:nvSpPr>
          <p:spPr>
            <a:xfrm rot="-4479860">
              <a:off x="6673276" y="2415094"/>
              <a:ext cx="224597" cy="146115"/>
            </a:xfrm>
            <a:prstGeom prst="rightArrow">
              <a:avLst>
                <a:gd name="adj1" fmla="val 50000"/>
                <a:gd name="adj2" fmla="val 64054"/>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1"/>
            <p:cNvSpPr txBox="1"/>
            <p:nvPr/>
          </p:nvSpPr>
          <p:spPr>
            <a:xfrm>
              <a:off x="3217964" y="1035913"/>
              <a:ext cx="1092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Lato"/>
                  <a:ea typeface="Lato"/>
                  <a:cs typeface="Lato"/>
                  <a:sym typeface="Lato"/>
                </a:rPr>
                <a:t>Top-Down View</a:t>
              </a:r>
              <a:endParaRPr sz="1000">
                <a:latin typeface="Lato"/>
                <a:ea typeface="Lato"/>
                <a:cs typeface="Lato"/>
                <a:sym typeface="Lato"/>
              </a:endParaRPr>
            </a:p>
          </p:txBody>
        </p:sp>
        <p:pic>
          <p:nvPicPr>
            <p:cNvPr id="239" name="Google Shape;239;p21"/>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rot="-670418">
              <a:off x="3518214" y="1620199"/>
              <a:ext cx="1117205" cy="1291084"/>
            </a:xfrm>
            <a:prstGeom prst="rect">
              <a:avLst/>
            </a:prstGeom>
            <a:noFill/>
            <a:ln>
              <a:noFill/>
            </a:ln>
          </p:spPr>
        </p:pic>
        <p:pic>
          <p:nvPicPr>
            <p:cNvPr id="240" name="Google Shape;240;p21"/>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rot="-4652800" flipH="1">
              <a:off x="3770157" y="1470570"/>
              <a:ext cx="613315" cy="1050987"/>
            </a:xfrm>
            <a:prstGeom prst="rect">
              <a:avLst/>
            </a:prstGeom>
            <a:noFill/>
            <a:ln>
              <a:noFill/>
            </a:ln>
          </p:spPr>
        </p:pic>
        <p:sp>
          <p:nvSpPr>
            <p:cNvPr id="241" name="Google Shape;241;p21"/>
            <p:cNvSpPr/>
            <p:nvPr/>
          </p:nvSpPr>
          <p:spPr>
            <a:xfrm rot="-6755031" flipH="1">
              <a:off x="4307983" y="1320625"/>
              <a:ext cx="36715" cy="809889"/>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1"/>
            <p:cNvSpPr/>
            <p:nvPr/>
          </p:nvSpPr>
          <p:spPr>
            <a:xfrm rot="-4520293">
              <a:off x="4502443" y="1553355"/>
              <a:ext cx="406538" cy="59386"/>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1"/>
            <p:cNvSpPr/>
            <p:nvPr/>
          </p:nvSpPr>
          <p:spPr>
            <a:xfrm rot="-2445093">
              <a:off x="4210195" y="1853982"/>
              <a:ext cx="37225" cy="734472"/>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1"/>
            <p:cNvSpPr/>
            <p:nvPr/>
          </p:nvSpPr>
          <p:spPr>
            <a:xfrm rot="-4520293">
              <a:off x="4278257" y="2427401"/>
              <a:ext cx="406538" cy="59386"/>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1"/>
            <p:cNvSpPr/>
            <p:nvPr/>
          </p:nvSpPr>
          <p:spPr>
            <a:xfrm rot="-4508657">
              <a:off x="4646996" y="1553235"/>
              <a:ext cx="117011" cy="59675"/>
            </a:xfrm>
            <a:prstGeom prst="roundRect">
              <a:avLst>
                <a:gd name="adj" fmla="val 16667"/>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1"/>
            <p:cNvSpPr/>
            <p:nvPr/>
          </p:nvSpPr>
          <p:spPr>
            <a:xfrm rot="-4524114">
              <a:off x="4297265" y="2032688"/>
              <a:ext cx="571344" cy="59386"/>
            </a:xfrm>
            <a:prstGeom prst="rect">
              <a:avLst/>
            </a:prstGeom>
            <a:solidFill>
              <a:srgbClr val="5959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1"/>
            <p:cNvSpPr/>
            <p:nvPr/>
          </p:nvSpPr>
          <p:spPr>
            <a:xfrm rot="-4493057">
              <a:off x="4416825" y="2466322"/>
              <a:ext cx="108142" cy="57491"/>
            </a:xfrm>
            <a:prstGeom prst="roundRect">
              <a:avLst>
                <a:gd name="adj" fmla="val 16667"/>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1"/>
            <p:cNvSpPr/>
            <p:nvPr/>
          </p:nvSpPr>
          <p:spPr>
            <a:xfrm rot="-4612096">
              <a:off x="3853083" y="1883405"/>
              <a:ext cx="244288" cy="64912"/>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9" name="Google Shape;249;p21"/>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rot="-5400000">
              <a:off x="3936207" y="1881496"/>
              <a:ext cx="78156" cy="69060"/>
            </a:xfrm>
            <a:prstGeom prst="rect">
              <a:avLst/>
            </a:prstGeom>
            <a:noFill/>
            <a:ln>
              <a:noFill/>
            </a:ln>
          </p:spPr>
        </p:pic>
        <p:pic>
          <p:nvPicPr>
            <p:cNvPr id="250" name="Google Shape;250;p21"/>
            <p:cNvPicPr preferRelativeResize="0"/>
            <p:nvPr/>
          </p:nvPicPr>
          <p:blipFill>
            <a:blip r:embed="rId11" cstate="screen">
              <a:alphaModFix/>
              <a:extLst>
                <a:ext uri="{28A0092B-C50C-407E-A947-70E740481C1C}">
                  <a14:useLocalDpi xmlns:a14="http://schemas.microsoft.com/office/drawing/2010/main"/>
                </a:ext>
              </a:extLst>
            </a:blip>
            <a:stretch>
              <a:fillRect/>
            </a:stretch>
          </p:blipFill>
          <p:spPr>
            <a:xfrm rot="-661928">
              <a:off x="5664675" y="1638592"/>
              <a:ext cx="1134786" cy="1295364"/>
            </a:xfrm>
            <a:prstGeom prst="rect">
              <a:avLst/>
            </a:prstGeom>
            <a:noFill/>
            <a:ln>
              <a:noFill/>
            </a:ln>
          </p:spPr>
        </p:pic>
        <p:pic>
          <p:nvPicPr>
            <p:cNvPr id="251" name="Google Shape;251;p21"/>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rot="-3528209" flipH="1">
              <a:off x="5879629" y="1457777"/>
              <a:ext cx="618314" cy="1061915"/>
            </a:xfrm>
            <a:prstGeom prst="rect">
              <a:avLst/>
            </a:prstGeom>
            <a:noFill/>
            <a:ln>
              <a:noFill/>
            </a:ln>
          </p:spPr>
        </p:pic>
        <p:sp>
          <p:nvSpPr>
            <p:cNvPr id="252" name="Google Shape;252;p21"/>
            <p:cNvSpPr/>
            <p:nvPr/>
          </p:nvSpPr>
          <p:spPr>
            <a:xfrm rot="-7147729" flipH="1">
              <a:off x="6497469" y="1235162"/>
              <a:ext cx="44990" cy="926843"/>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1"/>
            <p:cNvSpPr/>
            <p:nvPr/>
          </p:nvSpPr>
          <p:spPr>
            <a:xfrm rot="-4510627">
              <a:off x="6667029" y="1571463"/>
              <a:ext cx="408080" cy="60333"/>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1"/>
            <p:cNvSpPr/>
            <p:nvPr/>
          </p:nvSpPr>
          <p:spPr>
            <a:xfrm rot="-2931408">
              <a:off x="6377694" y="1811421"/>
              <a:ext cx="37845" cy="742882"/>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1"/>
            <p:cNvSpPr/>
            <p:nvPr/>
          </p:nvSpPr>
          <p:spPr>
            <a:xfrm rot="-4510627">
              <a:off x="6439205" y="2448163"/>
              <a:ext cx="408080" cy="60333"/>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1"/>
            <p:cNvSpPr/>
            <p:nvPr/>
          </p:nvSpPr>
          <p:spPr>
            <a:xfrm rot="-4496216">
              <a:off x="6855318" y="1430646"/>
              <a:ext cx="117746" cy="60622"/>
            </a:xfrm>
            <a:prstGeom prst="roundRect">
              <a:avLst>
                <a:gd name="adj" fmla="val 16667"/>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1"/>
            <p:cNvSpPr/>
            <p:nvPr/>
          </p:nvSpPr>
          <p:spPr>
            <a:xfrm rot="-4512457">
              <a:off x="6459716" y="2052344"/>
              <a:ext cx="573404" cy="60333"/>
            </a:xfrm>
            <a:prstGeom prst="rect">
              <a:avLst/>
            </a:prstGeom>
            <a:solidFill>
              <a:srgbClr val="59595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1"/>
            <p:cNvSpPr/>
            <p:nvPr/>
          </p:nvSpPr>
          <p:spPr>
            <a:xfrm rot="-4516353">
              <a:off x="6602501" y="2391997"/>
              <a:ext cx="108567" cy="58284"/>
            </a:xfrm>
            <a:prstGeom prst="roundRect">
              <a:avLst>
                <a:gd name="adj" fmla="val 16667"/>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1"/>
            <p:cNvSpPr/>
            <p:nvPr/>
          </p:nvSpPr>
          <p:spPr>
            <a:xfrm rot="-3620504">
              <a:off x="6005921" y="1902442"/>
              <a:ext cx="246147" cy="65829"/>
            </a:xfrm>
            <a:prstGeom prst="roundRect">
              <a:avLst>
                <a:gd name="adj" fmla="val 16667"/>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0" name="Google Shape;260;p21"/>
            <p:cNvPicPr preferRelativeResize="0"/>
            <p:nvPr/>
          </p:nvPicPr>
          <p:blipFill>
            <a:blip r:embed="rId13" cstate="screen">
              <a:alphaModFix/>
              <a:extLst>
                <a:ext uri="{28A0092B-C50C-407E-A947-70E740481C1C}">
                  <a14:useLocalDpi xmlns:a14="http://schemas.microsoft.com/office/drawing/2010/main"/>
                </a:ext>
              </a:extLst>
            </a:blip>
            <a:stretch>
              <a:fillRect/>
            </a:stretch>
          </p:blipFill>
          <p:spPr>
            <a:xfrm rot="-5400000">
              <a:off x="6089693" y="1900405"/>
              <a:ext cx="78392" cy="70182"/>
            </a:xfrm>
            <a:prstGeom prst="rect">
              <a:avLst/>
            </a:prstGeom>
            <a:noFill/>
            <a:ln>
              <a:noFill/>
            </a:ln>
          </p:spPr>
        </p:pic>
        <p:sp>
          <p:nvSpPr>
            <p:cNvPr id="261" name="Google Shape;261;p21"/>
            <p:cNvSpPr/>
            <p:nvPr/>
          </p:nvSpPr>
          <p:spPr>
            <a:xfrm rot="-4479860">
              <a:off x="6908128" y="1479897"/>
              <a:ext cx="224597" cy="146115"/>
            </a:xfrm>
            <a:prstGeom prst="rightArrow">
              <a:avLst>
                <a:gd name="adj1" fmla="val 50000"/>
                <a:gd name="adj2" fmla="val 64054"/>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1"/>
            <p:cNvSpPr/>
            <p:nvPr/>
          </p:nvSpPr>
          <p:spPr>
            <a:xfrm rot="-2222375" flipH="1">
              <a:off x="3334156" y="1512609"/>
              <a:ext cx="628023" cy="591872"/>
            </a:xfrm>
            <a:prstGeom prst="arc">
              <a:avLst>
                <a:gd name="adj1" fmla="val 15688598"/>
                <a:gd name="adj2" fmla="val 0"/>
              </a:avLst>
            </a:prstGeom>
            <a:noFill/>
            <a:ln w="28575" cap="flat" cmpd="sng">
              <a:solidFill>
                <a:srgbClr val="FF0000"/>
              </a:solidFill>
              <a:prstDash val="solid"/>
              <a:round/>
              <a:headEnd type="stealth" w="sm" len="sm"/>
              <a:tailEnd type="stealth"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1"/>
            <p:cNvSpPr/>
            <p:nvPr/>
          </p:nvSpPr>
          <p:spPr>
            <a:xfrm rot="-2201154" flipH="1">
              <a:off x="5452510" y="1438892"/>
              <a:ext cx="635223" cy="596540"/>
            </a:xfrm>
            <a:prstGeom prst="arc">
              <a:avLst>
                <a:gd name="adj1" fmla="val 15688598"/>
                <a:gd name="adj2" fmla="val 0"/>
              </a:avLst>
            </a:prstGeom>
            <a:noFill/>
            <a:ln w="28575" cap="flat" cmpd="sng">
              <a:solidFill>
                <a:srgbClr val="FF0000"/>
              </a:solidFill>
              <a:prstDash val="solid"/>
              <a:round/>
              <a:headEnd type="stealth"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4" name="Google Shape;264;p21"/>
            <p:cNvCxnSpPr/>
            <p:nvPr/>
          </p:nvCxnSpPr>
          <p:spPr>
            <a:xfrm>
              <a:off x="3986181" y="1962509"/>
              <a:ext cx="680400" cy="115200"/>
            </a:xfrm>
            <a:prstGeom prst="straightConnector1">
              <a:avLst/>
            </a:prstGeom>
            <a:noFill/>
            <a:ln w="28575" cap="flat" cmpd="sng">
              <a:solidFill>
                <a:srgbClr val="FF9900"/>
              </a:solidFill>
              <a:prstDash val="solid"/>
              <a:round/>
              <a:headEnd type="none" w="med" len="med"/>
              <a:tailEnd type="triangle" w="med" len="med"/>
            </a:ln>
          </p:spPr>
        </p:cxnSp>
        <p:cxnSp>
          <p:nvCxnSpPr>
            <p:cNvPr id="265" name="Google Shape;265;p21"/>
            <p:cNvCxnSpPr/>
            <p:nvPr/>
          </p:nvCxnSpPr>
          <p:spPr>
            <a:xfrm>
              <a:off x="6104478" y="1930998"/>
              <a:ext cx="691500" cy="115500"/>
            </a:xfrm>
            <a:prstGeom prst="straightConnector1">
              <a:avLst/>
            </a:prstGeom>
            <a:noFill/>
            <a:ln w="28575" cap="flat" cmpd="sng">
              <a:solidFill>
                <a:srgbClr val="FF9900"/>
              </a:solidFill>
              <a:prstDash val="solid"/>
              <a:round/>
              <a:headEnd type="none" w="med" len="med"/>
              <a:tailEnd type="triangle" w="med" len="med"/>
            </a:ln>
          </p:spPr>
        </p:cxnSp>
        <p:sp>
          <p:nvSpPr>
            <p:cNvPr id="266" name="Google Shape;266;p21"/>
            <p:cNvSpPr txBox="1"/>
            <p:nvPr/>
          </p:nvSpPr>
          <p:spPr>
            <a:xfrm>
              <a:off x="4670513" y="2342113"/>
              <a:ext cx="9711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latin typeface="Lato"/>
                  <a:ea typeface="Lato"/>
                  <a:cs typeface="Lato"/>
                  <a:sym typeface="Lato"/>
                </a:rPr>
                <a:t>User leans</a:t>
              </a:r>
              <a:endParaRPr sz="1100">
                <a:latin typeface="Lato"/>
                <a:ea typeface="Lato"/>
                <a:cs typeface="Lato"/>
                <a:sym typeface="Lato"/>
              </a:endParaRPr>
            </a:p>
          </p:txBody>
        </p:sp>
        <p:sp>
          <p:nvSpPr>
            <p:cNvPr id="267" name="Google Shape;267;p21"/>
            <p:cNvSpPr/>
            <p:nvPr/>
          </p:nvSpPr>
          <p:spPr>
            <a:xfrm>
              <a:off x="4791800" y="2203475"/>
              <a:ext cx="680400" cy="214800"/>
            </a:xfrm>
            <a:prstGeom prst="rightArrow">
              <a:avLst>
                <a:gd name="adj1" fmla="val 50000"/>
                <a:gd name="adj2" fmla="val 50000"/>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8" name="Google Shape;268;p21"/>
          <p:cNvSpPr txBox="1">
            <a:spLocks noGrp="1"/>
          </p:cNvSpPr>
          <p:nvPr>
            <p:ph type="sldNum" idx="12"/>
          </p:nvPr>
        </p:nvSpPr>
        <p:spPr>
          <a:xfrm>
            <a:off x="8880700" y="4749850"/>
            <a:ext cx="1014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100"/>
              <a:t>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fade">
                                      <p:cBhvr>
                                        <p:cTn id="7" dur="1000"/>
                                        <p:tgtEl>
                                          <p:spTgt spid="174"/>
                                        </p:tgtEl>
                                      </p:cBhvr>
                                    </p:animEffect>
                                  </p:childTnLst>
                                </p:cTn>
                              </p:par>
                              <p:par>
                                <p:cTn id="8" presetID="10" presetClass="entr" presetSubtype="0" fill="hold" nodeType="withEffect">
                                  <p:stCondLst>
                                    <p:cond delay="0"/>
                                  </p:stCondLst>
                                  <p:childTnLst>
                                    <p:set>
                                      <p:cBhvr>
                                        <p:cTn id="9" dur="1" fill="hold">
                                          <p:stCondLst>
                                            <p:cond delay="0"/>
                                          </p:stCondLst>
                                        </p:cTn>
                                        <p:tgtEl>
                                          <p:spTgt spid="176"/>
                                        </p:tgtEl>
                                        <p:attrNameLst>
                                          <p:attrName>style.visibility</p:attrName>
                                        </p:attrNameLst>
                                      </p:cBhvr>
                                      <p:to>
                                        <p:strVal val="visible"/>
                                      </p:to>
                                    </p:set>
                                    <p:animEffect transition="in" filter="fade">
                                      <p:cBhvr>
                                        <p:cTn id="10" dur="1000"/>
                                        <p:tgtEl>
                                          <p:spTgt spid="176"/>
                                        </p:tgtEl>
                                      </p:cBhvr>
                                    </p:animEffect>
                                  </p:childTnLst>
                                </p:cTn>
                              </p:par>
                              <p:par>
                                <p:cTn id="11" presetID="10" presetClass="entr" presetSubtype="0" fill="hold" nodeType="withEffect">
                                  <p:stCondLst>
                                    <p:cond delay="0"/>
                                  </p:stCondLst>
                                  <p:childTnLst>
                                    <p:set>
                                      <p:cBhvr>
                                        <p:cTn id="12" dur="1" fill="hold">
                                          <p:stCondLst>
                                            <p:cond delay="0"/>
                                          </p:stCondLst>
                                        </p:cTn>
                                        <p:tgtEl>
                                          <p:spTgt spid="200"/>
                                        </p:tgtEl>
                                        <p:attrNameLst>
                                          <p:attrName>style.visibility</p:attrName>
                                        </p:attrNameLst>
                                      </p:cBhvr>
                                      <p:to>
                                        <p:strVal val="visible"/>
                                      </p:to>
                                    </p:set>
                                    <p:animEffect transition="in" filter="fade">
                                      <p:cBhvr>
                                        <p:cTn id="13" dur="1000"/>
                                        <p:tgtEl>
                                          <p:spTgt spid="200"/>
                                        </p:tgtEl>
                                      </p:cBhvr>
                                    </p:animEffect>
                                  </p:childTnLst>
                                </p:cTn>
                              </p:par>
                              <p:par>
                                <p:cTn id="14" presetID="10" presetClass="entr" presetSubtype="0" fill="hold" nodeType="withEffect">
                                  <p:stCondLst>
                                    <p:cond delay="0"/>
                                  </p:stCondLst>
                                  <p:childTnLst>
                                    <p:set>
                                      <p:cBhvr>
                                        <p:cTn id="15" dur="1" fill="hold">
                                          <p:stCondLst>
                                            <p:cond delay="0"/>
                                          </p:stCondLst>
                                        </p:cTn>
                                        <p:tgtEl>
                                          <p:spTgt spid="173"/>
                                        </p:tgtEl>
                                        <p:attrNameLst>
                                          <p:attrName>style.visibility</p:attrName>
                                        </p:attrNameLst>
                                      </p:cBhvr>
                                      <p:to>
                                        <p:strVal val="visible"/>
                                      </p:to>
                                    </p:set>
                                    <p:animEffect transition="in" filter="fade">
                                      <p:cBhvr>
                                        <p:cTn id="16" dur="1000"/>
                                        <p:tgtEl>
                                          <p:spTgt spid="17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4"/>
                                        </p:tgtEl>
                                        <p:attrNameLst>
                                          <p:attrName>style.visibility</p:attrName>
                                        </p:attrNameLst>
                                      </p:cBhvr>
                                      <p:to>
                                        <p:strVal val="visible"/>
                                      </p:to>
                                    </p:set>
                                    <p:animEffect transition="in" filter="fade">
                                      <p:cBhvr>
                                        <p:cTn id="21" dur="1000"/>
                                        <p:tgtEl>
                                          <p:spTgt spid="184"/>
                                        </p:tgtEl>
                                      </p:cBhvr>
                                    </p:animEffect>
                                  </p:childTnLst>
                                </p:cTn>
                              </p:par>
                              <p:par>
                                <p:cTn id="22" presetID="10" presetClass="entr" presetSubtype="0" fill="hold" nodeType="withEffect">
                                  <p:stCondLst>
                                    <p:cond delay="0"/>
                                  </p:stCondLst>
                                  <p:childTnLst>
                                    <p:set>
                                      <p:cBhvr>
                                        <p:cTn id="23" dur="1" fill="hold">
                                          <p:stCondLst>
                                            <p:cond delay="0"/>
                                          </p:stCondLst>
                                        </p:cTn>
                                        <p:tgtEl>
                                          <p:spTgt spid="185"/>
                                        </p:tgtEl>
                                        <p:attrNameLst>
                                          <p:attrName>style.visibility</p:attrName>
                                        </p:attrNameLst>
                                      </p:cBhvr>
                                      <p:to>
                                        <p:strVal val="visible"/>
                                      </p:to>
                                    </p:set>
                                    <p:animEffect transition="in" filter="fade">
                                      <p:cBhvr>
                                        <p:cTn id="24" dur="1000"/>
                                        <p:tgtEl>
                                          <p:spTgt spid="185"/>
                                        </p:tgtEl>
                                      </p:cBhvr>
                                    </p:animEffect>
                                  </p:childTnLst>
                                </p:cTn>
                              </p:par>
                              <p:par>
                                <p:cTn id="25" presetID="10" presetClass="entr" presetSubtype="0" fill="hold" nodeType="withEffect">
                                  <p:stCondLst>
                                    <p:cond delay="0"/>
                                  </p:stCondLst>
                                  <p:childTnLst>
                                    <p:set>
                                      <p:cBhvr>
                                        <p:cTn id="26" dur="1" fill="hold">
                                          <p:stCondLst>
                                            <p:cond delay="0"/>
                                          </p:stCondLst>
                                        </p:cTn>
                                        <p:tgtEl>
                                          <p:spTgt spid="187"/>
                                        </p:tgtEl>
                                        <p:attrNameLst>
                                          <p:attrName>style.visibility</p:attrName>
                                        </p:attrNameLst>
                                      </p:cBhvr>
                                      <p:to>
                                        <p:strVal val="visible"/>
                                      </p:to>
                                    </p:set>
                                    <p:animEffect transition="in" filter="fade">
                                      <p:cBhvr>
                                        <p:cTn id="27" dur="1000"/>
                                        <p:tgtEl>
                                          <p:spTgt spid="187"/>
                                        </p:tgtEl>
                                      </p:cBhvr>
                                    </p:animEffect>
                                  </p:childTnLst>
                                </p:cTn>
                              </p:par>
                              <p:par>
                                <p:cTn id="28" presetID="10" presetClass="entr" presetSubtype="0" fill="hold" nodeType="withEffect">
                                  <p:stCondLst>
                                    <p:cond delay="0"/>
                                  </p:stCondLst>
                                  <p:childTnLst>
                                    <p:set>
                                      <p:cBhvr>
                                        <p:cTn id="29" dur="1" fill="hold">
                                          <p:stCondLst>
                                            <p:cond delay="0"/>
                                          </p:stCondLst>
                                        </p:cTn>
                                        <p:tgtEl>
                                          <p:spTgt spid="188"/>
                                        </p:tgtEl>
                                        <p:attrNameLst>
                                          <p:attrName>style.visibility</p:attrName>
                                        </p:attrNameLst>
                                      </p:cBhvr>
                                      <p:to>
                                        <p:strVal val="visible"/>
                                      </p:to>
                                    </p:set>
                                    <p:animEffect transition="in" filter="fade">
                                      <p:cBhvr>
                                        <p:cTn id="30" dur="1000"/>
                                        <p:tgtEl>
                                          <p:spTgt spid="188"/>
                                        </p:tgtEl>
                                      </p:cBhvr>
                                    </p:animEffect>
                                  </p:childTnLst>
                                </p:cTn>
                              </p:par>
                              <p:par>
                                <p:cTn id="31" presetID="10" presetClass="entr" presetSubtype="0" fill="hold" nodeType="withEffect">
                                  <p:stCondLst>
                                    <p:cond delay="0"/>
                                  </p:stCondLst>
                                  <p:childTnLst>
                                    <p:set>
                                      <p:cBhvr>
                                        <p:cTn id="32" dur="1" fill="hold">
                                          <p:stCondLst>
                                            <p:cond delay="0"/>
                                          </p:stCondLst>
                                        </p:cTn>
                                        <p:tgtEl>
                                          <p:spTgt spid="172"/>
                                        </p:tgtEl>
                                        <p:attrNameLst>
                                          <p:attrName>style.visibility</p:attrName>
                                        </p:attrNameLst>
                                      </p:cBhvr>
                                      <p:to>
                                        <p:strVal val="visible"/>
                                      </p:to>
                                    </p:set>
                                    <p:animEffect transition="in" filter="fade">
                                      <p:cBhvr>
                                        <p:cTn id="33" dur="1000"/>
                                        <p:tgtEl>
                                          <p:spTgt spid="1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5"/>
                                        </p:tgtEl>
                                        <p:attrNameLst>
                                          <p:attrName>style.visibility</p:attrName>
                                        </p:attrNameLst>
                                      </p:cBhvr>
                                      <p:to>
                                        <p:strVal val="visible"/>
                                      </p:to>
                                    </p:set>
                                    <p:animEffect transition="in" filter="fade">
                                      <p:cBhvr>
                                        <p:cTn id="38" dur="1000"/>
                                        <p:tgtEl>
                                          <p:spTgt spid="175"/>
                                        </p:tgtEl>
                                      </p:cBhvr>
                                    </p:animEffect>
                                  </p:childTnLst>
                                </p:cTn>
                              </p:par>
                              <p:par>
                                <p:cTn id="39" presetID="10" presetClass="entr" presetSubtype="0" fill="hold" nodeType="withEffect">
                                  <p:stCondLst>
                                    <p:cond delay="0"/>
                                  </p:stCondLst>
                                  <p:childTnLst>
                                    <p:set>
                                      <p:cBhvr>
                                        <p:cTn id="40" dur="1" fill="hold">
                                          <p:stCondLst>
                                            <p:cond delay="0"/>
                                          </p:stCondLst>
                                        </p:cTn>
                                        <p:tgtEl>
                                          <p:spTgt spid="177"/>
                                        </p:tgtEl>
                                        <p:attrNameLst>
                                          <p:attrName>style.visibility</p:attrName>
                                        </p:attrNameLst>
                                      </p:cBhvr>
                                      <p:to>
                                        <p:strVal val="visible"/>
                                      </p:to>
                                    </p:set>
                                    <p:animEffect transition="in" filter="fade">
                                      <p:cBhvr>
                                        <p:cTn id="41" dur="1000"/>
                                        <p:tgtEl>
                                          <p:spTgt spid="177"/>
                                        </p:tgtEl>
                                      </p:cBhvr>
                                    </p:animEffect>
                                  </p:childTnLst>
                                </p:cTn>
                              </p:par>
                              <p:par>
                                <p:cTn id="42" presetID="10" presetClass="entr" presetSubtype="0" fill="hold" nodeType="withEffect">
                                  <p:stCondLst>
                                    <p:cond delay="0"/>
                                  </p:stCondLst>
                                  <p:childTnLst>
                                    <p:set>
                                      <p:cBhvr>
                                        <p:cTn id="43" dur="1" fill="hold">
                                          <p:stCondLst>
                                            <p:cond delay="0"/>
                                          </p:stCondLst>
                                        </p:cTn>
                                        <p:tgtEl>
                                          <p:spTgt spid="236"/>
                                        </p:tgtEl>
                                        <p:attrNameLst>
                                          <p:attrName>style.visibility</p:attrName>
                                        </p:attrNameLst>
                                      </p:cBhvr>
                                      <p:to>
                                        <p:strVal val="visible"/>
                                      </p:to>
                                    </p:set>
                                    <p:animEffect transition="in" filter="fade">
                                      <p:cBhvr>
                                        <p:cTn id="44" dur="1000"/>
                                        <p:tgtEl>
                                          <p:spTgt spid="236"/>
                                        </p:tgtEl>
                                      </p:cBhvr>
                                    </p:animEffect>
                                  </p:childTnLst>
                                </p:cTn>
                              </p:par>
                              <p:par>
                                <p:cTn id="45" presetID="10" presetClass="entr" presetSubtype="0" fill="hold" nodeType="withEffect">
                                  <p:stCondLst>
                                    <p:cond delay="0"/>
                                  </p:stCondLst>
                                  <p:childTnLst>
                                    <p:set>
                                      <p:cBhvr>
                                        <p:cTn id="46" dur="1" fill="hold">
                                          <p:stCondLst>
                                            <p:cond delay="0"/>
                                          </p:stCondLst>
                                        </p:cTn>
                                        <p:tgtEl>
                                          <p:spTgt spid="178"/>
                                        </p:tgtEl>
                                        <p:attrNameLst>
                                          <p:attrName>style.visibility</p:attrName>
                                        </p:attrNameLst>
                                      </p:cBhvr>
                                      <p:to>
                                        <p:strVal val="visible"/>
                                      </p:to>
                                    </p:set>
                                    <p:animEffect transition="in" filter="fade">
                                      <p:cBhvr>
                                        <p:cTn id="47" dur="1000"/>
                                        <p:tgtEl>
                                          <p:spTgt spid="178"/>
                                        </p:tgtEl>
                                      </p:cBhvr>
                                    </p:animEffect>
                                  </p:childTnLst>
                                </p:cTn>
                              </p:par>
                              <p:par>
                                <p:cTn id="48" presetID="10" presetClass="entr" presetSubtype="0" fill="hold" nodeType="withEffect">
                                  <p:stCondLst>
                                    <p:cond delay="0"/>
                                  </p:stCondLst>
                                  <p:childTnLst>
                                    <p:set>
                                      <p:cBhvr>
                                        <p:cTn id="49" dur="1" fill="hold">
                                          <p:stCondLst>
                                            <p:cond delay="0"/>
                                          </p:stCondLst>
                                        </p:cTn>
                                        <p:tgtEl>
                                          <p:spTgt spid="221"/>
                                        </p:tgtEl>
                                        <p:attrNameLst>
                                          <p:attrName>style.visibility</p:attrName>
                                        </p:attrNameLst>
                                      </p:cBhvr>
                                      <p:to>
                                        <p:strVal val="visible"/>
                                      </p:to>
                                    </p:set>
                                    <p:animEffect transition="in" filter="fade">
                                      <p:cBhvr>
                                        <p:cTn id="50" dur="1000"/>
                                        <p:tgtEl>
                                          <p:spTgt spid="22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71"/>
                                        </p:tgtEl>
                                        <p:attrNameLst>
                                          <p:attrName>style.visibility</p:attrName>
                                        </p:attrNameLst>
                                      </p:cBhvr>
                                      <p:to>
                                        <p:strVal val="visible"/>
                                      </p:to>
                                    </p:set>
                                    <p:animEffect transition="in" filter="fade">
                                      <p:cBhvr>
                                        <p:cTn id="55" dur="1000"/>
                                        <p:tgtEl>
                                          <p:spTgt spid="171"/>
                                        </p:tgtEl>
                                      </p:cBhvr>
                                    </p:animEffect>
                                  </p:childTnLst>
                                </p:cTn>
                              </p:par>
                              <p:par>
                                <p:cTn id="56" presetID="10" presetClass="entr" presetSubtype="0" fill="hold" nodeType="withEffect">
                                  <p:stCondLst>
                                    <p:cond delay="0"/>
                                  </p:stCondLst>
                                  <p:childTnLst>
                                    <p:set>
                                      <p:cBhvr>
                                        <p:cTn id="57" dur="1" fill="hold">
                                          <p:stCondLst>
                                            <p:cond delay="0"/>
                                          </p:stCondLst>
                                        </p:cTn>
                                        <p:tgtEl>
                                          <p:spTgt spid="179"/>
                                        </p:tgtEl>
                                        <p:attrNameLst>
                                          <p:attrName>style.visibility</p:attrName>
                                        </p:attrNameLst>
                                      </p:cBhvr>
                                      <p:to>
                                        <p:strVal val="visible"/>
                                      </p:to>
                                    </p:set>
                                    <p:animEffect transition="in" filter="fade">
                                      <p:cBhvr>
                                        <p:cTn id="58" dur="1000"/>
                                        <p:tgtEl>
                                          <p:spTgt spid="179"/>
                                        </p:tgtEl>
                                      </p:cBhvr>
                                    </p:animEffect>
                                  </p:childTnLst>
                                </p:cTn>
                              </p:par>
                              <p:par>
                                <p:cTn id="59" presetID="10" presetClass="entr" presetSubtype="0" fill="hold" nodeType="withEffect">
                                  <p:stCondLst>
                                    <p:cond delay="0"/>
                                  </p:stCondLst>
                                  <p:childTnLst>
                                    <p:set>
                                      <p:cBhvr>
                                        <p:cTn id="60" dur="1" fill="hold">
                                          <p:stCondLst>
                                            <p:cond delay="0"/>
                                          </p:stCondLst>
                                        </p:cTn>
                                        <p:tgtEl>
                                          <p:spTgt spid="180"/>
                                        </p:tgtEl>
                                        <p:attrNameLst>
                                          <p:attrName>style.visibility</p:attrName>
                                        </p:attrNameLst>
                                      </p:cBhvr>
                                      <p:to>
                                        <p:strVal val="visible"/>
                                      </p:to>
                                    </p:set>
                                    <p:animEffect transition="in" filter="fade">
                                      <p:cBhvr>
                                        <p:cTn id="61" dur="1000"/>
                                        <p:tgtEl>
                                          <p:spTgt spid="180"/>
                                        </p:tgtEl>
                                      </p:cBhvr>
                                    </p:animEffect>
                                  </p:childTnLst>
                                </p:cTn>
                              </p:par>
                              <p:par>
                                <p:cTn id="62" presetID="10" presetClass="entr" presetSubtype="0" fill="hold" nodeType="withEffect">
                                  <p:stCondLst>
                                    <p:cond delay="0"/>
                                  </p:stCondLst>
                                  <p:childTnLst>
                                    <p:set>
                                      <p:cBhvr>
                                        <p:cTn id="63" dur="1" fill="hold">
                                          <p:stCondLst>
                                            <p:cond delay="0"/>
                                          </p:stCondLst>
                                        </p:cTn>
                                        <p:tgtEl>
                                          <p:spTgt spid="182"/>
                                        </p:tgtEl>
                                        <p:attrNameLst>
                                          <p:attrName>style.visibility</p:attrName>
                                        </p:attrNameLst>
                                      </p:cBhvr>
                                      <p:to>
                                        <p:strVal val="visible"/>
                                      </p:to>
                                    </p:set>
                                    <p:animEffect transition="in" filter="fade">
                                      <p:cBhvr>
                                        <p:cTn id="64" dur="1000"/>
                                        <p:tgtEl>
                                          <p:spTgt spid="182"/>
                                        </p:tgtEl>
                                      </p:cBhvr>
                                    </p:animEffect>
                                  </p:childTnLst>
                                </p:cTn>
                              </p:par>
                              <p:par>
                                <p:cTn id="65" presetID="10" presetClass="entr" presetSubtype="0" fill="hold" nodeType="withEffect">
                                  <p:stCondLst>
                                    <p:cond delay="0"/>
                                  </p:stCondLst>
                                  <p:childTnLst>
                                    <p:set>
                                      <p:cBhvr>
                                        <p:cTn id="66" dur="1" fill="hold">
                                          <p:stCondLst>
                                            <p:cond delay="0"/>
                                          </p:stCondLst>
                                        </p:cTn>
                                        <p:tgtEl>
                                          <p:spTgt spid="183"/>
                                        </p:tgtEl>
                                        <p:attrNameLst>
                                          <p:attrName>style.visibility</p:attrName>
                                        </p:attrNameLst>
                                      </p:cBhvr>
                                      <p:to>
                                        <p:strVal val="visible"/>
                                      </p:to>
                                    </p:set>
                                    <p:animEffect transition="in" filter="fade">
                                      <p:cBhvr>
                                        <p:cTn id="67" dur="1000"/>
                                        <p:tgtEl>
                                          <p:spTgt spid="183"/>
                                        </p:tgtEl>
                                      </p:cBhvr>
                                    </p:animEffect>
                                  </p:childTnLst>
                                </p:cTn>
                              </p:par>
                              <p:par>
                                <p:cTn id="68" presetID="10" presetClass="entr" presetSubtype="0" fill="hold" nodeType="withEffect">
                                  <p:stCondLst>
                                    <p:cond delay="0"/>
                                  </p:stCondLst>
                                  <p:childTnLst>
                                    <p:set>
                                      <p:cBhvr>
                                        <p:cTn id="69" dur="1" fill="hold">
                                          <p:stCondLst>
                                            <p:cond delay="0"/>
                                          </p:stCondLst>
                                        </p:cTn>
                                        <p:tgtEl>
                                          <p:spTgt spid="186"/>
                                        </p:tgtEl>
                                        <p:attrNameLst>
                                          <p:attrName>style.visibility</p:attrName>
                                        </p:attrNameLst>
                                      </p:cBhvr>
                                      <p:to>
                                        <p:strVal val="visible"/>
                                      </p:to>
                                    </p:set>
                                    <p:animEffect transition="in" filter="fade">
                                      <p:cBhvr>
                                        <p:cTn id="70" dur="1000"/>
                                        <p:tgtEl>
                                          <p:spTgt spid="186"/>
                                        </p:tgtEl>
                                      </p:cBhvr>
                                    </p:animEffect>
                                  </p:childTnLst>
                                </p:cTn>
                              </p:par>
                              <p:par>
                                <p:cTn id="71" presetID="10" presetClass="entr" presetSubtype="0" fill="hold" nodeType="withEffect">
                                  <p:stCondLst>
                                    <p:cond delay="0"/>
                                  </p:stCondLst>
                                  <p:childTnLst>
                                    <p:set>
                                      <p:cBhvr>
                                        <p:cTn id="72" dur="1" fill="hold">
                                          <p:stCondLst>
                                            <p:cond delay="0"/>
                                          </p:stCondLst>
                                        </p:cTn>
                                        <p:tgtEl>
                                          <p:spTgt spid="210"/>
                                        </p:tgtEl>
                                        <p:attrNameLst>
                                          <p:attrName>style.visibility</p:attrName>
                                        </p:attrNameLst>
                                      </p:cBhvr>
                                      <p:to>
                                        <p:strVal val="visible"/>
                                      </p:to>
                                    </p:set>
                                    <p:animEffect transition="in" filter="fade">
                                      <p:cBhvr>
                                        <p:cTn id="73" dur="1000"/>
                                        <p:tgtEl>
                                          <p:spTgt spid="210"/>
                                        </p:tgtEl>
                                      </p:cBhvr>
                                    </p:animEffect>
                                  </p:childTnLst>
                                </p:cTn>
                              </p:par>
                              <p:par>
                                <p:cTn id="74" presetID="10" presetClass="entr" presetSubtype="0" fill="hold" nodeType="withEffect">
                                  <p:stCondLst>
                                    <p:cond delay="0"/>
                                  </p:stCondLst>
                                  <p:childTnLst>
                                    <p:set>
                                      <p:cBhvr>
                                        <p:cTn id="75" dur="1" fill="hold">
                                          <p:stCondLst>
                                            <p:cond delay="0"/>
                                          </p:stCondLst>
                                        </p:cTn>
                                        <p:tgtEl>
                                          <p:spTgt spid="181"/>
                                        </p:tgtEl>
                                        <p:attrNameLst>
                                          <p:attrName>style.visibility</p:attrName>
                                        </p:attrNameLst>
                                      </p:cBhvr>
                                      <p:to>
                                        <p:strVal val="visible"/>
                                      </p:to>
                                    </p:set>
                                    <p:animEffect transition="in" filter="fade">
                                      <p:cBhvr>
                                        <p:cTn id="76" dur="10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484"/>
        <p:cNvGrpSpPr/>
        <p:nvPr/>
      </p:nvGrpSpPr>
      <p:grpSpPr>
        <a:xfrm>
          <a:off x="0" y="0"/>
          <a:ext cx="0" cy="0"/>
          <a:chOff x="0" y="0"/>
          <a:chExt cx="0" cy="0"/>
        </a:xfrm>
      </p:grpSpPr>
      <p:sp>
        <p:nvSpPr>
          <p:cNvPr id="1485" name="Google Shape;1485;p102"/>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Assembly Dimensions (TOP)</a:t>
            </a:r>
            <a:endParaRPr/>
          </a:p>
        </p:txBody>
      </p:sp>
      <p:sp>
        <p:nvSpPr>
          <p:cNvPr id="1486" name="Google Shape;1486;p10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90</a:t>
            </a:fld>
            <a:endParaRPr/>
          </a:p>
        </p:txBody>
      </p:sp>
      <p:pic>
        <p:nvPicPr>
          <p:cNvPr id="1487" name="Google Shape;1487;p10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59775" y="1338377"/>
            <a:ext cx="7292477" cy="3482301"/>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2" name="Google Shape;1492;p103"/>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Assembly Dimensions (FRONT)</a:t>
            </a:r>
            <a:endParaRPr/>
          </a:p>
        </p:txBody>
      </p:sp>
      <p:sp>
        <p:nvSpPr>
          <p:cNvPr id="1493" name="Google Shape;1493;p10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91</a:t>
            </a:fld>
            <a:endParaRPr/>
          </a:p>
        </p:txBody>
      </p:sp>
      <p:pic>
        <p:nvPicPr>
          <p:cNvPr id="1494" name="Google Shape;1494;p10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95175" y="1500125"/>
            <a:ext cx="7506974" cy="27964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1499" name="Google Shape;1499;p104"/>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 Environment Dimensions (Top)</a:t>
            </a:r>
            <a:endParaRPr/>
          </a:p>
        </p:txBody>
      </p:sp>
      <p:sp>
        <p:nvSpPr>
          <p:cNvPr id="1500" name="Google Shape;1500;p10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92</a:t>
            </a:fld>
            <a:endParaRPr/>
          </a:p>
        </p:txBody>
      </p:sp>
      <p:pic>
        <p:nvPicPr>
          <p:cNvPr id="1501" name="Google Shape;1501;p104"/>
          <p:cNvPicPr preferRelativeResize="0"/>
          <p:nvPr/>
        </p:nvPicPr>
        <p:blipFill>
          <a:blip r:embed="rId3">
            <a:alphaModFix/>
          </a:blip>
          <a:stretch>
            <a:fillRect/>
          </a:stretch>
        </p:blipFill>
        <p:spPr>
          <a:xfrm>
            <a:off x="2348250" y="1268350"/>
            <a:ext cx="4058234" cy="367065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505"/>
        <p:cNvGrpSpPr/>
        <p:nvPr/>
      </p:nvGrpSpPr>
      <p:grpSpPr>
        <a:xfrm>
          <a:off x="0" y="0"/>
          <a:ext cx="0" cy="0"/>
          <a:chOff x="0" y="0"/>
          <a:chExt cx="0" cy="0"/>
        </a:xfrm>
      </p:grpSpPr>
      <p:sp>
        <p:nvSpPr>
          <p:cNvPr id="1506" name="Google Shape;1506;p105"/>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 Environment Dimensions (FRONT)</a:t>
            </a:r>
            <a:endParaRPr/>
          </a:p>
        </p:txBody>
      </p:sp>
      <p:sp>
        <p:nvSpPr>
          <p:cNvPr id="1507" name="Google Shape;1507;p10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93</a:t>
            </a:fld>
            <a:endParaRPr/>
          </a:p>
        </p:txBody>
      </p:sp>
      <p:pic>
        <p:nvPicPr>
          <p:cNvPr id="1508" name="Google Shape;1508;p105"/>
          <p:cNvPicPr preferRelativeResize="0"/>
          <p:nvPr/>
        </p:nvPicPr>
        <p:blipFill>
          <a:blip r:embed="rId3">
            <a:alphaModFix/>
          </a:blip>
          <a:stretch>
            <a:fillRect/>
          </a:stretch>
        </p:blipFill>
        <p:spPr>
          <a:xfrm>
            <a:off x="1909075" y="1409750"/>
            <a:ext cx="5543550" cy="324802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1513" name="Google Shape;1513;p106"/>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Loading Tower Dimensions</a:t>
            </a:r>
            <a:endParaRPr/>
          </a:p>
        </p:txBody>
      </p:sp>
      <p:sp>
        <p:nvSpPr>
          <p:cNvPr id="1514" name="Google Shape;1514;p10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94</a:t>
            </a:fld>
            <a:endParaRPr/>
          </a:p>
        </p:txBody>
      </p:sp>
      <p:pic>
        <p:nvPicPr>
          <p:cNvPr id="1515" name="Google Shape;1515;p106"/>
          <p:cNvPicPr preferRelativeResize="0"/>
          <p:nvPr/>
        </p:nvPicPr>
        <p:blipFill>
          <a:blip r:embed="rId3">
            <a:alphaModFix/>
          </a:blip>
          <a:stretch>
            <a:fillRect/>
          </a:stretch>
        </p:blipFill>
        <p:spPr>
          <a:xfrm>
            <a:off x="822325" y="1342775"/>
            <a:ext cx="4229375" cy="3530375"/>
          </a:xfrm>
          <a:prstGeom prst="rect">
            <a:avLst/>
          </a:prstGeom>
          <a:noFill/>
          <a:ln>
            <a:noFill/>
          </a:ln>
        </p:spPr>
      </p:pic>
      <p:pic>
        <p:nvPicPr>
          <p:cNvPr id="1516" name="Google Shape;1516;p106"/>
          <p:cNvPicPr preferRelativeResize="0"/>
          <p:nvPr/>
        </p:nvPicPr>
        <p:blipFill>
          <a:blip r:embed="rId4">
            <a:alphaModFix/>
          </a:blip>
          <a:stretch>
            <a:fillRect/>
          </a:stretch>
        </p:blipFill>
        <p:spPr>
          <a:xfrm>
            <a:off x="5390200" y="1863825"/>
            <a:ext cx="2714625" cy="2200275"/>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520"/>
        <p:cNvGrpSpPr/>
        <p:nvPr/>
      </p:nvGrpSpPr>
      <p:grpSpPr>
        <a:xfrm>
          <a:off x="0" y="0"/>
          <a:ext cx="0" cy="0"/>
          <a:chOff x="0" y="0"/>
          <a:chExt cx="0" cy="0"/>
        </a:xfrm>
      </p:grpSpPr>
      <p:sp>
        <p:nvSpPr>
          <p:cNvPr id="1521" name="Google Shape;1521;p107"/>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Diving Board Dimensions </a:t>
            </a:r>
            <a:endParaRPr/>
          </a:p>
        </p:txBody>
      </p:sp>
      <p:sp>
        <p:nvSpPr>
          <p:cNvPr id="1522" name="Google Shape;1522;p10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95</a:t>
            </a:fld>
            <a:endParaRPr/>
          </a:p>
        </p:txBody>
      </p:sp>
      <p:pic>
        <p:nvPicPr>
          <p:cNvPr id="1523" name="Google Shape;1523;p10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842075" y="1168050"/>
            <a:ext cx="5550739" cy="367065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527"/>
        <p:cNvGrpSpPr/>
        <p:nvPr/>
      </p:nvGrpSpPr>
      <p:grpSpPr>
        <a:xfrm>
          <a:off x="0" y="0"/>
          <a:ext cx="0" cy="0"/>
          <a:chOff x="0" y="0"/>
          <a:chExt cx="0" cy="0"/>
        </a:xfrm>
      </p:grpSpPr>
      <p:sp>
        <p:nvSpPr>
          <p:cNvPr id="1528" name="Google Shape;1528;p108"/>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Wheel Table Dimensions (&amp; Support)</a:t>
            </a:r>
            <a:endParaRPr/>
          </a:p>
        </p:txBody>
      </p:sp>
      <p:sp>
        <p:nvSpPr>
          <p:cNvPr id="1529" name="Google Shape;1529;p10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96</a:t>
            </a:fld>
            <a:endParaRPr/>
          </a:p>
        </p:txBody>
      </p:sp>
      <p:pic>
        <p:nvPicPr>
          <p:cNvPr id="1530" name="Google Shape;1530;p108"/>
          <p:cNvPicPr preferRelativeResize="0"/>
          <p:nvPr/>
        </p:nvPicPr>
        <p:blipFill>
          <a:blip r:embed="rId3">
            <a:alphaModFix/>
          </a:blip>
          <a:stretch>
            <a:fillRect/>
          </a:stretch>
        </p:blipFill>
        <p:spPr>
          <a:xfrm>
            <a:off x="2794825" y="1380025"/>
            <a:ext cx="3307374" cy="345915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sp>
        <p:nvSpPr>
          <p:cNvPr id="1535" name="Google Shape;1535;p109"/>
          <p:cNvSpPr txBox="1">
            <a:spLocks noGrp="1"/>
          </p:cNvSpPr>
          <p:nvPr>
            <p:ph type="title"/>
          </p:nvPr>
        </p:nvSpPr>
        <p:spPr>
          <a:xfrm>
            <a:off x="729450" y="63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Support Surface Dimensions (&amp; Support) </a:t>
            </a:r>
            <a:endParaRPr/>
          </a:p>
        </p:txBody>
      </p:sp>
      <p:sp>
        <p:nvSpPr>
          <p:cNvPr id="1536" name="Google Shape;1536;p10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97</a:t>
            </a:fld>
            <a:endParaRPr/>
          </a:p>
        </p:txBody>
      </p:sp>
      <p:pic>
        <p:nvPicPr>
          <p:cNvPr id="1537" name="Google Shape;1537;p10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154725" y="1290675"/>
            <a:ext cx="5052601" cy="3670651"/>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541"/>
        <p:cNvGrpSpPr/>
        <p:nvPr/>
      </p:nvGrpSpPr>
      <p:grpSpPr>
        <a:xfrm>
          <a:off x="0" y="0"/>
          <a:ext cx="0" cy="0"/>
          <a:chOff x="0" y="0"/>
          <a:chExt cx="0" cy="0"/>
        </a:xfrm>
      </p:grpSpPr>
      <p:sp>
        <p:nvSpPr>
          <p:cNvPr id="1542" name="Google Shape;1542;p110"/>
          <p:cNvSpPr/>
          <p:nvPr/>
        </p:nvSpPr>
        <p:spPr>
          <a:xfrm>
            <a:off x="4621500" y="1784525"/>
            <a:ext cx="3960900" cy="2764200"/>
          </a:xfrm>
          <a:prstGeom prst="roundRect">
            <a:avLst>
              <a:gd name="adj" fmla="val 16667"/>
            </a:avLst>
          </a:prstGeom>
          <a:noFill/>
          <a:ln w="9525" cap="flat" cmpd="sng">
            <a:solidFill>
              <a:srgbClr val="9E9E9E"/>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33333"/>
              </a:solidFill>
              <a:latin typeface="Lato"/>
              <a:ea typeface="Lato"/>
              <a:cs typeface="Lato"/>
              <a:sym typeface="Lato"/>
            </a:endParaRPr>
          </a:p>
        </p:txBody>
      </p:sp>
      <p:sp>
        <p:nvSpPr>
          <p:cNvPr id="1543" name="Google Shape;1543;p110"/>
          <p:cNvSpPr/>
          <p:nvPr/>
        </p:nvSpPr>
        <p:spPr>
          <a:xfrm>
            <a:off x="599375" y="1784525"/>
            <a:ext cx="3960900" cy="2764200"/>
          </a:xfrm>
          <a:prstGeom prst="roundRect">
            <a:avLst>
              <a:gd name="adj" fmla="val 16667"/>
            </a:avLst>
          </a:prstGeom>
          <a:noFill/>
          <a:ln w="9525" cap="flat" cmpd="sng">
            <a:solidFill>
              <a:srgbClr val="9E9E9E"/>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33333"/>
              </a:solidFill>
              <a:latin typeface="Lato"/>
              <a:ea typeface="Lato"/>
              <a:cs typeface="Lato"/>
              <a:sym typeface="Lato"/>
            </a:endParaRPr>
          </a:p>
        </p:txBody>
      </p:sp>
      <p:sp>
        <p:nvSpPr>
          <p:cNvPr id="1544" name="Google Shape;1544;p110"/>
          <p:cNvSpPr txBox="1">
            <a:spLocks noGrp="1"/>
          </p:cNvSpPr>
          <p:nvPr>
            <p:ph type="body" idx="1"/>
          </p:nvPr>
        </p:nvSpPr>
        <p:spPr>
          <a:xfrm>
            <a:off x="729450" y="1380650"/>
            <a:ext cx="768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1100">
                <a:solidFill>
                  <a:srgbClr val="000000"/>
                </a:solidFill>
              </a:rPr>
              <a:t>Initialize the sway equations:       θ(t) = A*sin(T*f*t)       dθ_dt(t) = T*f*A*cos(T*f*t)</a:t>
            </a:r>
            <a:endParaRPr sz="1100">
              <a:solidFill>
                <a:srgbClr val="000000"/>
              </a:solidFill>
            </a:endParaRPr>
          </a:p>
        </p:txBody>
      </p:sp>
      <p:sp>
        <p:nvSpPr>
          <p:cNvPr id="1545" name="Google Shape;1545;p110"/>
          <p:cNvSpPr txBox="1">
            <a:spLocks noGrp="1"/>
          </p:cNvSpPr>
          <p:nvPr>
            <p:ph type="title"/>
          </p:nvPr>
        </p:nvSpPr>
        <p:spPr>
          <a:xfrm>
            <a:off x="727650" y="508250"/>
            <a:ext cx="7688700" cy="68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Feasibility Study 2 - (F2) Gravity Vector Deviation</a:t>
            </a:r>
            <a:endParaRPr sz="2400"/>
          </a:p>
        </p:txBody>
      </p:sp>
      <p:sp>
        <p:nvSpPr>
          <p:cNvPr id="1546" name="Google Shape;1546;p1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98</a:t>
            </a:fld>
            <a:endParaRPr/>
          </a:p>
        </p:txBody>
      </p:sp>
      <p:sp>
        <p:nvSpPr>
          <p:cNvPr id="1547" name="Google Shape;1547;p110"/>
          <p:cNvSpPr txBox="1"/>
          <p:nvPr/>
        </p:nvSpPr>
        <p:spPr>
          <a:xfrm>
            <a:off x="599375" y="2130300"/>
            <a:ext cx="3960900" cy="226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Lato"/>
                <a:ea typeface="Lato"/>
                <a:cs typeface="Lato"/>
                <a:sym typeface="Lato"/>
              </a:rPr>
              <a:t>While (t &gt; simulation_time)</a:t>
            </a:r>
            <a:endParaRPr sz="900">
              <a:latin typeface="Lato"/>
              <a:ea typeface="Lato"/>
              <a:cs typeface="Lato"/>
              <a:sym typeface="Lato"/>
            </a:endParaRPr>
          </a:p>
          <a:p>
            <a:pPr marL="0" lvl="0" indent="0" algn="l" rtl="0">
              <a:spcBef>
                <a:spcPts val="0"/>
              </a:spcBef>
              <a:spcAft>
                <a:spcPts val="0"/>
              </a:spcAft>
              <a:buNone/>
            </a:pPr>
            <a:r>
              <a:rPr lang="en" sz="900">
                <a:latin typeface="Lato"/>
                <a:ea typeface="Lato"/>
                <a:cs typeface="Lato"/>
                <a:sym typeface="Lato"/>
              </a:rPr>
              <a:t>	t += sensor_query_time;</a:t>
            </a:r>
            <a:endParaRPr sz="900">
              <a:latin typeface="Lato"/>
              <a:ea typeface="Lato"/>
              <a:cs typeface="Lato"/>
              <a:sym typeface="Lato"/>
            </a:endParaRPr>
          </a:p>
          <a:p>
            <a:pPr marL="0" lvl="0" indent="0" algn="l" rtl="0">
              <a:spcBef>
                <a:spcPts val="0"/>
              </a:spcBef>
              <a:spcAft>
                <a:spcPts val="0"/>
              </a:spcAft>
              <a:buNone/>
            </a:pPr>
            <a:endParaRPr sz="900">
              <a:latin typeface="Lato"/>
              <a:ea typeface="Lato"/>
              <a:cs typeface="Lato"/>
              <a:sym typeface="Lato"/>
            </a:endParaRPr>
          </a:p>
          <a:p>
            <a:pPr marL="0" lvl="0" indent="0" algn="l" rtl="0">
              <a:spcBef>
                <a:spcPts val="0"/>
              </a:spcBef>
              <a:spcAft>
                <a:spcPts val="0"/>
              </a:spcAft>
              <a:buNone/>
            </a:pPr>
            <a:r>
              <a:rPr lang="en" sz="900">
                <a:latin typeface="Lato"/>
                <a:ea typeface="Lato"/>
                <a:cs typeface="Lato"/>
                <a:sym typeface="Lato"/>
              </a:rPr>
              <a:t>	new_position = PID_control(current_position,t);</a:t>
            </a:r>
            <a:endParaRPr sz="900">
              <a:latin typeface="Lato"/>
              <a:ea typeface="Lato"/>
              <a:cs typeface="Lato"/>
              <a:sym typeface="Lato"/>
            </a:endParaRPr>
          </a:p>
          <a:p>
            <a:pPr marL="0" lvl="0" indent="0" algn="l" rtl="0">
              <a:spcBef>
                <a:spcPts val="0"/>
              </a:spcBef>
              <a:spcAft>
                <a:spcPts val="0"/>
              </a:spcAft>
              <a:buNone/>
            </a:pPr>
            <a:endParaRPr sz="900">
              <a:latin typeface="Lato"/>
              <a:ea typeface="Lato"/>
              <a:cs typeface="Lato"/>
              <a:sym typeface="Lato"/>
            </a:endParaRPr>
          </a:p>
          <a:p>
            <a:pPr marL="0" lvl="0" indent="0" algn="l" rtl="0">
              <a:spcBef>
                <a:spcPts val="0"/>
              </a:spcBef>
              <a:spcAft>
                <a:spcPts val="0"/>
              </a:spcAft>
              <a:buNone/>
            </a:pPr>
            <a:r>
              <a:rPr lang="en" sz="900">
                <a:latin typeface="Lato"/>
                <a:ea typeface="Lato"/>
                <a:cs typeface="Lato"/>
                <a:sym typeface="Lato"/>
              </a:rPr>
              <a:t>	t += PID_computation_time;</a:t>
            </a:r>
            <a:endParaRPr sz="900">
              <a:latin typeface="Lato"/>
              <a:ea typeface="Lato"/>
              <a:cs typeface="Lato"/>
              <a:sym typeface="Lato"/>
            </a:endParaRPr>
          </a:p>
          <a:p>
            <a:pPr marL="0" lvl="0" indent="0" algn="l" rtl="0">
              <a:spcBef>
                <a:spcPts val="0"/>
              </a:spcBef>
              <a:spcAft>
                <a:spcPts val="0"/>
              </a:spcAft>
              <a:buNone/>
            </a:pPr>
            <a:endParaRPr sz="900">
              <a:latin typeface="Lato"/>
              <a:ea typeface="Lato"/>
              <a:cs typeface="Lato"/>
              <a:sym typeface="Lato"/>
            </a:endParaRPr>
          </a:p>
          <a:p>
            <a:pPr marL="0" lvl="0" indent="0" algn="l" rtl="0">
              <a:spcBef>
                <a:spcPts val="0"/>
              </a:spcBef>
              <a:spcAft>
                <a:spcPts val="0"/>
              </a:spcAft>
              <a:buNone/>
            </a:pPr>
            <a:r>
              <a:rPr lang="en" sz="900">
                <a:latin typeface="Lato"/>
                <a:ea typeface="Lato"/>
                <a:cs typeface="Lato"/>
                <a:sym typeface="Lato"/>
              </a:rPr>
              <a:t>	translation_speed = shoulder_height*sin(dθ_dt(t));</a:t>
            </a:r>
            <a:endParaRPr sz="900">
              <a:latin typeface="Lato"/>
              <a:ea typeface="Lato"/>
              <a:cs typeface="Lato"/>
              <a:sym typeface="Lato"/>
            </a:endParaRPr>
          </a:p>
          <a:p>
            <a:pPr marL="0" lvl="0" indent="0" algn="l" rtl="0">
              <a:spcBef>
                <a:spcPts val="0"/>
              </a:spcBef>
              <a:spcAft>
                <a:spcPts val="0"/>
              </a:spcAft>
              <a:buNone/>
            </a:pPr>
            <a:r>
              <a:rPr lang="en" sz="900">
                <a:latin typeface="Lato"/>
                <a:ea typeface="Lato"/>
                <a:cs typeface="Lato"/>
                <a:sym typeface="Lato"/>
              </a:rPr>
              <a:t>	if ( max(translation_speed) &gt; max_actuator_speed )</a:t>
            </a:r>
            <a:endParaRPr sz="900">
              <a:latin typeface="Lato"/>
              <a:ea typeface="Lato"/>
              <a:cs typeface="Lato"/>
              <a:sym typeface="Lato"/>
            </a:endParaRPr>
          </a:p>
          <a:p>
            <a:pPr marL="0" lvl="0" indent="0" algn="l" rtl="0">
              <a:spcBef>
                <a:spcPts val="0"/>
              </a:spcBef>
              <a:spcAft>
                <a:spcPts val="0"/>
              </a:spcAft>
              <a:buNone/>
            </a:pPr>
            <a:r>
              <a:rPr lang="en" sz="900">
                <a:latin typeface="Lato"/>
                <a:ea typeface="Lato"/>
                <a:cs typeface="Lato"/>
                <a:sym typeface="Lato"/>
              </a:rPr>
              <a:t>		t += excess_move_time;</a:t>
            </a:r>
            <a:endParaRPr sz="900">
              <a:latin typeface="Lato"/>
              <a:ea typeface="Lato"/>
              <a:cs typeface="Lato"/>
              <a:sym typeface="Lato"/>
            </a:endParaRPr>
          </a:p>
          <a:p>
            <a:pPr marL="0" lvl="0" indent="0" algn="l" rtl="0">
              <a:spcBef>
                <a:spcPts val="0"/>
              </a:spcBef>
              <a:spcAft>
                <a:spcPts val="0"/>
              </a:spcAft>
              <a:buNone/>
            </a:pPr>
            <a:r>
              <a:rPr lang="en" sz="900">
                <a:latin typeface="Lato"/>
                <a:ea typeface="Lato"/>
                <a:cs typeface="Lato"/>
                <a:sym typeface="Lato"/>
              </a:rPr>
              <a:t>	</a:t>
            </a:r>
            <a:endParaRPr sz="900">
              <a:latin typeface="Lato"/>
              <a:ea typeface="Lato"/>
              <a:cs typeface="Lato"/>
              <a:sym typeface="Lato"/>
            </a:endParaRPr>
          </a:p>
          <a:p>
            <a:pPr marL="0" lvl="0" indent="0" algn="l" rtl="0">
              <a:spcBef>
                <a:spcPts val="0"/>
              </a:spcBef>
              <a:spcAft>
                <a:spcPts val="0"/>
              </a:spcAft>
              <a:buNone/>
            </a:pPr>
            <a:r>
              <a:rPr lang="en" sz="900">
                <a:latin typeface="Lato"/>
                <a:ea typeface="Lato"/>
                <a:cs typeface="Lato"/>
                <a:sym typeface="Lato"/>
              </a:rPr>
              <a:t>	position_array_PID.append(new_position);</a:t>
            </a:r>
            <a:endParaRPr sz="900">
              <a:latin typeface="Lato"/>
              <a:ea typeface="Lato"/>
              <a:cs typeface="Lato"/>
              <a:sym typeface="Lato"/>
            </a:endParaRPr>
          </a:p>
          <a:p>
            <a:pPr marL="0" lvl="0" indent="0" algn="l" rtl="0">
              <a:spcBef>
                <a:spcPts val="0"/>
              </a:spcBef>
              <a:spcAft>
                <a:spcPts val="0"/>
              </a:spcAft>
              <a:buNone/>
            </a:pPr>
            <a:endParaRPr sz="900">
              <a:latin typeface="Lato"/>
              <a:ea typeface="Lato"/>
              <a:cs typeface="Lato"/>
              <a:sym typeface="Lato"/>
            </a:endParaRPr>
          </a:p>
          <a:p>
            <a:pPr marL="0" lvl="0" indent="0" algn="l" rtl="0">
              <a:spcBef>
                <a:spcPts val="0"/>
              </a:spcBef>
              <a:spcAft>
                <a:spcPts val="0"/>
              </a:spcAft>
              <a:buNone/>
            </a:pPr>
            <a:r>
              <a:rPr lang="en" sz="900">
                <a:latin typeface="Lato"/>
                <a:ea typeface="Lato"/>
                <a:cs typeface="Lato"/>
                <a:sym typeface="Lato"/>
              </a:rPr>
              <a:t>PID_difference = position_array_actual - position_array_PID;</a:t>
            </a:r>
            <a:endParaRPr sz="900">
              <a:latin typeface="Lato"/>
              <a:ea typeface="Lato"/>
              <a:cs typeface="Lato"/>
              <a:sym typeface="Lato"/>
            </a:endParaRPr>
          </a:p>
          <a:p>
            <a:pPr marL="0" lvl="0" indent="0" algn="l" rtl="0">
              <a:spcBef>
                <a:spcPts val="0"/>
              </a:spcBef>
              <a:spcAft>
                <a:spcPts val="0"/>
              </a:spcAft>
              <a:buNone/>
            </a:pPr>
            <a:endParaRPr sz="900">
              <a:solidFill>
                <a:srgbClr val="333333"/>
              </a:solidFill>
              <a:latin typeface="Lato"/>
              <a:ea typeface="Lato"/>
              <a:cs typeface="Lato"/>
              <a:sym typeface="Lato"/>
            </a:endParaRPr>
          </a:p>
        </p:txBody>
      </p:sp>
      <p:sp>
        <p:nvSpPr>
          <p:cNvPr id="1548" name="Google Shape;1548;p110"/>
          <p:cNvSpPr txBox="1">
            <a:spLocks noGrp="1"/>
          </p:cNvSpPr>
          <p:nvPr>
            <p:ph type="body" idx="1"/>
          </p:nvPr>
        </p:nvSpPr>
        <p:spPr>
          <a:xfrm>
            <a:off x="727650" y="4581050"/>
            <a:ext cx="7688700" cy="321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200"/>
              </a:spcAft>
              <a:buNone/>
            </a:pPr>
            <a:r>
              <a:rPr lang="en" sz="1100">
                <a:solidFill>
                  <a:srgbClr val="000000"/>
                </a:solidFill>
              </a:rPr>
              <a:t>Plot results of both of the simulations and their deviations from the true position (error)</a:t>
            </a:r>
            <a:endParaRPr sz="1100">
              <a:solidFill>
                <a:srgbClr val="000000"/>
              </a:solidFill>
            </a:endParaRPr>
          </a:p>
        </p:txBody>
      </p:sp>
      <p:sp>
        <p:nvSpPr>
          <p:cNvPr id="1549" name="Google Shape;1549;p110"/>
          <p:cNvSpPr txBox="1"/>
          <p:nvPr/>
        </p:nvSpPr>
        <p:spPr>
          <a:xfrm>
            <a:off x="4621500" y="2130300"/>
            <a:ext cx="3960900" cy="2539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Lato"/>
                <a:ea typeface="Lato"/>
                <a:cs typeface="Lato"/>
                <a:sym typeface="Lato"/>
              </a:rPr>
              <a:t>While (t &gt; simulation_time)</a:t>
            </a:r>
            <a:endParaRPr sz="900">
              <a:latin typeface="Lato"/>
              <a:ea typeface="Lato"/>
              <a:cs typeface="Lato"/>
              <a:sym typeface="Lato"/>
            </a:endParaRPr>
          </a:p>
          <a:p>
            <a:pPr marL="0" lvl="0" indent="0" algn="l" rtl="0">
              <a:spcBef>
                <a:spcPts val="0"/>
              </a:spcBef>
              <a:spcAft>
                <a:spcPts val="0"/>
              </a:spcAft>
              <a:buNone/>
            </a:pPr>
            <a:r>
              <a:rPr lang="en" sz="900">
                <a:latin typeface="Lato"/>
                <a:ea typeface="Lato"/>
                <a:cs typeface="Lato"/>
                <a:sym typeface="Lato"/>
              </a:rPr>
              <a:t>	t += sensor_query_time;</a:t>
            </a:r>
            <a:endParaRPr sz="900">
              <a:latin typeface="Lato"/>
              <a:ea typeface="Lato"/>
              <a:cs typeface="Lato"/>
              <a:sym typeface="Lato"/>
            </a:endParaRPr>
          </a:p>
          <a:p>
            <a:pPr marL="0" lvl="0" indent="0" algn="l" rtl="0">
              <a:spcBef>
                <a:spcPts val="0"/>
              </a:spcBef>
              <a:spcAft>
                <a:spcPts val="0"/>
              </a:spcAft>
              <a:buNone/>
            </a:pPr>
            <a:endParaRPr sz="900">
              <a:latin typeface="Lato"/>
              <a:ea typeface="Lato"/>
              <a:cs typeface="Lato"/>
              <a:sym typeface="Lato"/>
            </a:endParaRPr>
          </a:p>
          <a:p>
            <a:pPr marL="0" lvl="0" indent="0" algn="l" rtl="0">
              <a:spcBef>
                <a:spcPts val="0"/>
              </a:spcBef>
              <a:spcAft>
                <a:spcPts val="0"/>
              </a:spcAft>
              <a:buNone/>
            </a:pPr>
            <a:r>
              <a:rPr lang="en" sz="900">
                <a:latin typeface="Lato"/>
                <a:ea typeface="Lato"/>
                <a:cs typeface="Lato"/>
                <a:sym typeface="Lato"/>
              </a:rPr>
              <a:t>	Commanded_rate = K1* (movement_rate - actuator rate)</a:t>
            </a:r>
            <a:endParaRPr sz="900">
              <a:latin typeface="Lato"/>
              <a:ea typeface="Lato"/>
              <a:cs typeface="Lato"/>
              <a:sym typeface="Lato"/>
            </a:endParaRPr>
          </a:p>
          <a:p>
            <a:pPr marL="1828800" lvl="0" indent="-285750" algn="l" rtl="0">
              <a:spcBef>
                <a:spcPts val="0"/>
              </a:spcBef>
              <a:spcAft>
                <a:spcPts val="0"/>
              </a:spcAft>
              <a:buSzPts val="900"/>
              <a:buFont typeface="Lato"/>
              <a:buChar char="+"/>
            </a:pPr>
            <a:r>
              <a:rPr lang="en" sz="900">
                <a:latin typeface="Lato"/>
                <a:ea typeface="Lato"/>
                <a:cs typeface="Lato"/>
                <a:sym typeface="Lato"/>
              </a:rPr>
              <a:t>K2*dθ_dt(t);</a:t>
            </a:r>
            <a:endParaRPr sz="900">
              <a:latin typeface="Lato"/>
              <a:ea typeface="Lato"/>
              <a:cs typeface="Lato"/>
              <a:sym typeface="Lato"/>
            </a:endParaRPr>
          </a:p>
          <a:p>
            <a:pPr marL="0" lvl="0" indent="0" algn="l" rtl="0">
              <a:spcBef>
                <a:spcPts val="0"/>
              </a:spcBef>
              <a:spcAft>
                <a:spcPts val="0"/>
              </a:spcAft>
              <a:buNone/>
            </a:pPr>
            <a:endParaRPr sz="900">
              <a:latin typeface="Lato"/>
              <a:ea typeface="Lato"/>
              <a:cs typeface="Lato"/>
              <a:sym typeface="Lato"/>
            </a:endParaRPr>
          </a:p>
          <a:p>
            <a:pPr marL="0" lvl="0" indent="0" algn="l" rtl="0">
              <a:spcBef>
                <a:spcPts val="0"/>
              </a:spcBef>
              <a:spcAft>
                <a:spcPts val="0"/>
              </a:spcAft>
              <a:buNone/>
            </a:pPr>
            <a:r>
              <a:rPr lang="en" sz="900">
                <a:latin typeface="Lato"/>
                <a:ea typeface="Lato"/>
                <a:cs typeface="Lato"/>
                <a:sym typeface="Lato"/>
              </a:rPr>
              <a:t>	t += rate_computation_time;</a:t>
            </a:r>
            <a:endParaRPr sz="900">
              <a:latin typeface="Lato"/>
              <a:ea typeface="Lato"/>
              <a:cs typeface="Lato"/>
              <a:sym typeface="Lato"/>
            </a:endParaRPr>
          </a:p>
          <a:p>
            <a:pPr marL="0" lvl="0" indent="0" algn="l" rtl="0">
              <a:spcBef>
                <a:spcPts val="0"/>
              </a:spcBef>
              <a:spcAft>
                <a:spcPts val="0"/>
              </a:spcAft>
              <a:buNone/>
            </a:pPr>
            <a:endParaRPr sz="900">
              <a:latin typeface="Lato"/>
              <a:ea typeface="Lato"/>
              <a:cs typeface="Lato"/>
              <a:sym typeface="Lato"/>
            </a:endParaRPr>
          </a:p>
          <a:p>
            <a:pPr marL="0" lvl="0" indent="0" algn="l" rtl="0">
              <a:spcBef>
                <a:spcPts val="0"/>
              </a:spcBef>
              <a:spcAft>
                <a:spcPts val="0"/>
              </a:spcAft>
              <a:buNone/>
            </a:pPr>
            <a:r>
              <a:rPr lang="en" sz="900">
                <a:latin typeface="Lato"/>
                <a:ea typeface="Lato"/>
                <a:cs typeface="Lato"/>
                <a:sym typeface="Lato"/>
              </a:rPr>
              <a:t>	translation_speed = shoulder_height*sin(dθ/dt);</a:t>
            </a:r>
            <a:endParaRPr sz="900">
              <a:latin typeface="Lato"/>
              <a:ea typeface="Lato"/>
              <a:cs typeface="Lato"/>
              <a:sym typeface="Lato"/>
            </a:endParaRPr>
          </a:p>
          <a:p>
            <a:pPr marL="0" lvl="0" indent="0" algn="l" rtl="0">
              <a:spcBef>
                <a:spcPts val="0"/>
              </a:spcBef>
              <a:spcAft>
                <a:spcPts val="0"/>
              </a:spcAft>
              <a:buNone/>
            </a:pPr>
            <a:r>
              <a:rPr lang="en" sz="900">
                <a:latin typeface="Lato"/>
                <a:ea typeface="Lato"/>
                <a:cs typeface="Lato"/>
                <a:sym typeface="Lato"/>
              </a:rPr>
              <a:t>	if ( max(translation_speed) &gt; max_actuator_speed )</a:t>
            </a:r>
            <a:endParaRPr sz="900">
              <a:latin typeface="Lato"/>
              <a:ea typeface="Lato"/>
              <a:cs typeface="Lato"/>
              <a:sym typeface="Lato"/>
            </a:endParaRPr>
          </a:p>
          <a:p>
            <a:pPr marL="0" lvl="0" indent="0" algn="l" rtl="0">
              <a:spcBef>
                <a:spcPts val="0"/>
              </a:spcBef>
              <a:spcAft>
                <a:spcPts val="0"/>
              </a:spcAft>
              <a:buNone/>
            </a:pPr>
            <a:r>
              <a:rPr lang="en" sz="900">
                <a:latin typeface="Lato"/>
                <a:ea typeface="Lato"/>
                <a:cs typeface="Lato"/>
                <a:sym typeface="Lato"/>
              </a:rPr>
              <a:t>		t += excess_move_time;</a:t>
            </a:r>
            <a:endParaRPr sz="900">
              <a:latin typeface="Lato"/>
              <a:ea typeface="Lato"/>
              <a:cs typeface="Lato"/>
              <a:sym typeface="Lato"/>
            </a:endParaRPr>
          </a:p>
          <a:p>
            <a:pPr marL="0" lvl="0" indent="0" algn="l" rtl="0">
              <a:spcBef>
                <a:spcPts val="0"/>
              </a:spcBef>
              <a:spcAft>
                <a:spcPts val="0"/>
              </a:spcAft>
              <a:buNone/>
            </a:pPr>
            <a:r>
              <a:rPr lang="en" sz="900">
                <a:latin typeface="Lato"/>
                <a:ea typeface="Lato"/>
                <a:cs typeface="Lato"/>
                <a:sym typeface="Lato"/>
              </a:rPr>
              <a:t>	</a:t>
            </a:r>
            <a:endParaRPr sz="900">
              <a:latin typeface="Lato"/>
              <a:ea typeface="Lato"/>
              <a:cs typeface="Lato"/>
              <a:sym typeface="Lato"/>
            </a:endParaRPr>
          </a:p>
          <a:p>
            <a:pPr marL="0" lvl="0" indent="0" algn="l" rtl="0">
              <a:spcBef>
                <a:spcPts val="0"/>
              </a:spcBef>
              <a:spcAft>
                <a:spcPts val="0"/>
              </a:spcAft>
              <a:buNone/>
            </a:pPr>
            <a:r>
              <a:rPr lang="en" sz="900">
                <a:latin typeface="Lato"/>
                <a:ea typeface="Lato"/>
                <a:cs typeface="Lato"/>
                <a:sym typeface="Lato"/>
              </a:rPr>
              <a:t>	position_array_STEPPER.append(new_position);</a:t>
            </a:r>
            <a:endParaRPr sz="900">
              <a:latin typeface="Lato"/>
              <a:ea typeface="Lato"/>
              <a:cs typeface="Lato"/>
              <a:sym typeface="Lato"/>
            </a:endParaRPr>
          </a:p>
          <a:p>
            <a:pPr marL="0" lvl="0" indent="0" algn="l" rtl="0">
              <a:spcBef>
                <a:spcPts val="0"/>
              </a:spcBef>
              <a:spcAft>
                <a:spcPts val="0"/>
              </a:spcAft>
              <a:buNone/>
            </a:pPr>
            <a:endParaRPr sz="900">
              <a:latin typeface="Lato"/>
              <a:ea typeface="Lato"/>
              <a:cs typeface="Lato"/>
              <a:sym typeface="Lato"/>
            </a:endParaRPr>
          </a:p>
          <a:p>
            <a:pPr marL="0" lvl="0" indent="0" algn="l" rtl="0">
              <a:spcBef>
                <a:spcPts val="0"/>
              </a:spcBef>
              <a:spcAft>
                <a:spcPts val="0"/>
              </a:spcAft>
              <a:buNone/>
            </a:pPr>
            <a:r>
              <a:rPr lang="en" sz="900">
                <a:latin typeface="Lato"/>
                <a:ea typeface="Lato"/>
                <a:cs typeface="Lato"/>
                <a:sym typeface="Lato"/>
              </a:rPr>
              <a:t>STEPPER_difference = position_array_actual </a:t>
            </a:r>
            <a:endParaRPr sz="900">
              <a:latin typeface="Lato"/>
              <a:ea typeface="Lato"/>
              <a:cs typeface="Lato"/>
              <a:sym typeface="Lato"/>
            </a:endParaRPr>
          </a:p>
          <a:p>
            <a:pPr marL="914400" lvl="0" indent="457200" algn="l" rtl="0">
              <a:spcBef>
                <a:spcPts val="0"/>
              </a:spcBef>
              <a:spcAft>
                <a:spcPts val="0"/>
              </a:spcAft>
              <a:buNone/>
            </a:pPr>
            <a:r>
              <a:rPr lang="en" sz="900">
                <a:latin typeface="Lato"/>
                <a:ea typeface="Lato"/>
                <a:cs typeface="Lato"/>
                <a:sym typeface="Lato"/>
              </a:rPr>
              <a:t>- position_array_PID;</a:t>
            </a:r>
            <a:endParaRPr sz="900">
              <a:latin typeface="Lato"/>
              <a:ea typeface="Lato"/>
              <a:cs typeface="Lato"/>
              <a:sym typeface="Lato"/>
            </a:endParaRPr>
          </a:p>
          <a:p>
            <a:pPr marL="0" lvl="0" indent="0" algn="l" rtl="0">
              <a:spcBef>
                <a:spcPts val="0"/>
              </a:spcBef>
              <a:spcAft>
                <a:spcPts val="0"/>
              </a:spcAft>
              <a:buNone/>
            </a:pPr>
            <a:endParaRPr sz="900">
              <a:solidFill>
                <a:srgbClr val="333333"/>
              </a:solidFill>
              <a:latin typeface="Lato"/>
              <a:ea typeface="Lato"/>
              <a:cs typeface="Lato"/>
              <a:sym typeface="Lato"/>
            </a:endParaRPr>
          </a:p>
        </p:txBody>
      </p:sp>
      <p:sp>
        <p:nvSpPr>
          <p:cNvPr id="1550" name="Google Shape;1550;p110"/>
          <p:cNvSpPr txBox="1"/>
          <p:nvPr/>
        </p:nvSpPr>
        <p:spPr>
          <a:xfrm>
            <a:off x="1229375" y="1777675"/>
            <a:ext cx="2700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Lato"/>
                <a:ea typeface="Lato"/>
                <a:cs typeface="Lato"/>
                <a:sym typeface="Lato"/>
              </a:rPr>
              <a:t>PID Control Simulation</a:t>
            </a:r>
            <a:endParaRPr sz="1300">
              <a:latin typeface="Lato"/>
              <a:ea typeface="Lato"/>
              <a:cs typeface="Lato"/>
              <a:sym typeface="Lato"/>
            </a:endParaRPr>
          </a:p>
        </p:txBody>
      </p:sp>
      <p:sp>
        <p:nvSpPr>
          <p:cNvPr id="1551" name="Google Shape;1551;p110"/>
          <p:cNvSpPr txBox="1"/>
          <p:nvPr/>
        </p:nvSpPr>
        <p:spPr>
          <a:xfrm>
            <a:off x="4883250" y="1777675"/>
            <a:ext cx="34374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latin typeface="Lato"/>
                <a:ea typeface="Lato"/>
                <a:cs typeface="Lato"/>
                <a:sym typeface="Lato"/>
              </a:rPr>
              <a:t>Stepper Rate Command Simulation</a:t>
            </a:r>
            <a:endParaRPr sz="1300">
              <a:latin typeface="Lato"/>
              <a:ea typeface="Lato"/>
              <a:cs typeface="Lato"/>
              <a:sym typeface="Lato"/>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sp>
        <p:nvSpPr>
          <p:cNvPr id="1556" name="Google Shape;1556;p111"/>
          <p:cNvSpPr txBox="1">
            <a:spLocks noGrp="1"/>
          </p:cNvSpPr>
          <p:nvPr>
            <p:ph type="body" idx="1"/>
          </p:nvPr>
        </p:nvSpPr>
        <p:spPr>
          <a:xfrm>
            <a:off x="727650" y="1363450"/>
            <a:ext cx="4613100" cy="3582300"/>
          </a:xfrm>
          <a:prstGeom prst="rect">
            <a:avLst/>
          </a:prstGeom>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000000"/>
                </a:solidFill>
              </a:rPr>
              <a:t>50th Percentile American Male, NASA Handbook </a:t>
            </a:r>
            <a:endParaRPr>
              <a:solidFill>
                <a:srgbClr val="000000"/>
              </a:solidFill>
            </a:endParaRPr>
          </a:p>
          <a:p>
            <a:pPr marL="0" lvl="0" indent="0" algn="l" rtl="0">
              <a:lnSpc>
                <a:spcPct val="115000"/>
              </a:lnSpc>
              <a:spcBef>
                <a:spcPts val="0"/>
              </a:spcBef>
              <a:spcAft>
                <a:spcPts val="0"/>
              </a:spcAft>
              <a:buNone/>
            </a:pPr>
            <a:r>
              <a:rPr lang="en" i="1">
                <a:solidFill>
                  <a:srgbClr val="000000"/>
                </a:solidFill>
              </a:rPr>
              <a:t>(APPENDIX B) </a:t>
            </a:r>
            <a:r>
              <a:rPr lang="en">
                <a:solidFill>
                  <a:srgbClr val="000000"/>
                </a:solidFill>
              </a:rPr>
              <a:t>[7]</a:t>
            </a:r>
            <a:endParaRPr>
              <a:solidFill>
                <a:srgbClr val="000000"/>
              </a:solidFill>
            </a:endParaRPr>
          </a:p>
          <a:p>
            <a:pPr marL="457200" lvl="0" indent="-311150" algn="l" rtl="0">
              <a:lnSpc>
                <a:spcPct val="115000"/>
              </a:lnSpc>
              <a:spcBef>
                <a:spcPts val="1200"/>
              </a:spcBef>
              <a:spcAft>
                <a:spcPts val="0"/>
              </a:spcAft>
              <a:buClr>
                <a:srgbClr val="000000"/>
              </a:buClr>
              <a:buSzPts val="1300"/>
              <a:buFont typeface="Courier New"/>
              <a:buChar char="●"/>
            </a:pPr>
            <a:r>
              <a:rPr lang="en">
                <a:solidFill>
                  <a:srgbClr val="000000"/>
                </a:solidFill>
              </a:rPr>
              <a:t>Height:	</a:t>
            </a:r>
            <a:r>
              <a:rPr lang="en" b="1">
                <a:solidFill>
                  <a:srgbClr val="000000"/>
                </a:solidFill>
              </a:rPr>
              <a:t>171.6 cm </a:t>
            </a:r>
            <a:endParaRPr b="1">
              <a:solidFill>
                <a:srgbClr val="000000"/>
              </a:solidFill>
            </a:endParaRPr>
          </a:p>
          <a:p>
            <a:pPr marL="457200" lvl="0" indent="-311150" algn="l" rtl="0">
              <a:lnSpc>
                <a:spcPct val="115000"/>
              </a:lnSpc>
              <a:spcBef>
                <a:spcPts val="0"/>
              </a:spcBef>
              <a:spcAft>
                <a:spcPts val="0"/>
              </a:spcAft>
              <a:buClr>
                <a:srgbClr val="000000"/>
              </a:buClr>
              <a:buSzPts val="1300"/>
              <a:buChar char="●"/>
            </a:pPr>
            <a:r>
              <a:rPr lang="en">
                <a:solidFill>
                  <a:srgbClr val="000000"/>
                </a:solidFill>
              </a:rPr>
              <a:t>Weight: </a:t>
            </a:r>
            <a:r>
              <a:rPr lang="en" b="1">
                <a:solidFill>
                  <a:srgbClr val="000000"/>
                </a:solidFill>
              </a:rPr>
              <a:t>	73 kg</a:t>
            </a:r>
            <a:endParaRPr b="1">
              <a:solidFill>
                <a:srgbClr val="000000"/>
              </a:solidFill>
            </a:endParaRPr>
          </a:p>
          <a:p>
            <a:pPr marL="457200" lvl="0" indent="-311150" algn="l" rtl="0">
              <a:lnSpc>
                <a:spcPct val="115000"/>
              </a:lnSpc>
              <a:spcBef>
                <a:spcPts val="0"/>
              </a:spcBef>
              <a:spcAft>
                <a:spcPts val="0"/>
              </a:spcAft>
              <a:buClr>
                <a:srgbClr val="000000"/>
              </a:buClr>
              <a:buSzPts val="1300"/>
              <a:buFont typeface="Courier New"/>
              <a:buChar char="●"/>
            </a:pPr>
            <a:r>
              <a:rPr lang="en">
                <a:solidFill>
                  <a:srgbClr val="000000"/>
                </a:solidFill>
              </a:rPr>
              <a:t>CoM:</a:t>
            </a:r>
            <a:r>
              <a:rPr lang="en" b="1">
                <a:solidFill>
                  <a:srgbClr val="000000"/>
                </a:solidFill>
              </a:rPr>
              <a:t>		103.1 cm</a:t>
            </a:r>
            <a:endParaRPr b="1">
              <a:solidFill>
                <a:srgbClr val="000000"/>
              </a:solidFill>
            </a:endParaRPr>
          </a:p>
          <a:p>
            <a:pPr marL="457200" lvl="0" indent="-311150" algn="l" rtl="0">
              <a:lnSpc>
                <a:spcPct val="115000"/>
              </a:lnSpc>
              <a:spcBef>
                <a:spcPts val="0"/>
              </a:spcBef>
              <a:spcAft>
                <a:spcPts val="0"/>
              </a:spcAft>
              <a:buClr>
                <a:srgbClr val="000000"/>
              </a:buClr>
              <a:buSzPts val="1300"/>
              <a:buFont typeface="Courier New"/>
              <a:buChar char="●"/>
            </a:pPr>
            <a:r>
              <a:rPr lang="en">
                <a:solidFill>
                  <a:srgbClr val="000000"/>
                </a:solidFill>
              </a:rPr>
              <a:t>Depth:	</a:t>
            </a:r>
            <a:r>
              <a:rPr lang="en" b="1">
                <a:solidFill>
                  <a:srgbClr val="000000"/>
                </a:solidFill>
              </a:rPr>
              <a:t>24.65 cm</a:t>
            </a:r>
            <a:endParaRPr b="1">
              <a:solidFill>
                <a:srgbClr val="000000"/>
              </a:solidFill>
            </a:endParaRPr>
          </a:p>
          <a:p>
            <a:pPr marL="457200" lvl="0" indent="-311150" algn="l" rtl="0">
              <a:lnSpc>
                <a:spcPct val="115000"/>
              </a:lnSpc>
              <a:spcBef>
                <a:spcPts val="0"/>
              </a:spcBef>
              <a:spcAft>
                <a:spcPts val="0"/>
              </a:spcAft>
              <a:buClr>
                <a:srgbClr val="000000"/>
              </a:buClr>
              <a:buSzPts val="1300"/>
              <a:buFont typeface="Courier New"/>
              <a:buChar char="●"/>
            </a:pPr>
            <a:r>
              <a:rPr lang="en">
                <a:solidFill>
                  <a:srgbClr val="000000"/>
                </a:solidFill>
              </a:rPr>
              <a:t>Foot Size:	</a:t>
            </a:r>
            <a:r>
              <a:rPr lang="en" b="1">
                <a:solidFill>
                  <a:srgbClr val="000000"/>
                </a:solidFill>
              </a:rPr>
              <a:t>26.05 cm</a:t>
            </a:r>
            <a:endParaRPr b="1">
              <a:solidFill>
                <a:srgbClr val="000000"/>
              </a:solidFill>
            </a:endParaRPr>
          </a:p>
          <a:p>
            <a:pPr marL="457200" lvl="0" indent="-311150" algn="l" rtl="0">
              <a:lnSpc>
                <a:spcPct val="115000"/>
              </a:lnSpc>
              <a:spcBef>
                <a:spcPts val="0"/>
              </a:spcBef>
              <a:spcAft>
                <a:spcPts val="0"/>
              </a:spcAft>
              <a:buClr>
                <a:srgbClr val="000000"/>
              </a:buClr>
              <a:buSzPts val="1300"/>
              <a:buFont typeface="Courier New"/>
              <a:buChar char="●"/>
            </a:pPr>
            <a:r>
              <a:rPr lang="en">
                <a:solidFill>
                  <a:srgbClr val="000000"/>
                </a:solidFill>
              </a:rPr>
              <a:t>Lean Max:	</a:t>
            </a:r>
            <a:r>
              <a:rPr lang="en" b="1">
                <a:solidFill>
                  <a:srgbClr val="000000"/>
                </a:solidFill>
              </a:rPr>
              <a:t>7.6</a:t>
            </a:r>
            <a:r>
              <a:rPr lang="en" b="1">
                <a:solidFill>
                  <a:srgbClr val="000000"/>
                </a:solidFill>
                <a:highlight>
                  <a:srgbClr val="FFFFFF"/>
                </a:highlight>
              </a:rPr>
              <a:t>º</a:t>
            </a:r>
            <a:endParaRPr b="1">
              <a:solidFill>
                <a:srgbClr val="000000"/>
              </a:solidFill>
            </a:endParaRPr>
          </a:p>
          <a:p>
            <a:pPr marL="0" lvl="0" indent="0" algn="l" rtl="0">
              <a:lnSpc>
                <a:spcPct val="115000"/>
              </a:lnSpc>
              <a:spcBef>
                <a:spcPts val="1000"/>
              </a:spcBef>
              <a:spcAft>
                <a:spcPts val="0"/>
              </a:spcAft>
              <a:buNone/>
            </a:pPr>
            <a:r>
              <a:rPr lang="en">
                <a:solidFill>
                  <a:srgbClr val="000000"/>
                </a:solidFill>
              </a:rPr>
              <a:t>Postural Sway of the Human Subject is modeled by </a:t>
            </a:r>
            <a:r>
              <a:rPr lang="en" b="1">
                <a:solidFill>
                  <a:srgbClr val="000000"/>
                </a:solidFill>
              </a:rPr>
              <a:t>0.5 hz sine wave,</a:t>
            </a:r>
            <a:r>
              <a:rPr lang="en">
                <a:solidFill>
                  <a:srgbClr val="000000"/>
                </a:solidFill>
              </a:rPr>
              <a:t> as per Dr. Temple’s research. </a:t>
            </a:r>
            <a:endParaRPr>
              <a:solidFill>
                <a:srgbClr val="000000"/>
              </a:solidFill>
            </a:endParaRPr>
          </a:p>
          <a:p>
            <a:pPr marL="0" lvl="0" indent="0" algn="l" rtl="0">
              <a:lnSpc>
                <a:spcPct val="115000"/>
              </a:lnSpc>
              <a:spcBef>
                <a:spcPts val="1200"/>
              </a:spcBef>
              <a:spcAft>
                <a:spcPts val="1200"/>
              </a:spcAft>
              <a:buNone/>
            </a:pPr>
            <a:r>
              <a:rPr lang="en">
                <a:solidFill>
                  <a:srgbClr val="000000"/>
                </a:solidFill>
              </a:rPr>
              <a:t>Back/forth displacement of the Universal Test Subject is assumed to be modeled as a pendulum swing, modeled in MATLAB.</a:t>
            </a:r>
            <a:endParaRPr>
              <a:solidFill>
                <a:srgbClr val="000000"/>
              </a:solidFill>
            </a:endParaRPr>
          </a:p>
        </p:txBody>
      </p:sp>
      <p:sp>
        <p:nvSpPr>
          <p:cNvPr id="1557" name="Google Shape;1557;p111"/>
          <p:cNvSpPr txBox="1">
            <a:spLocks noGrp="1"/>
          </p:cNvSpPr>
          <p:nvPr>
            <p:ph type="title"/>
          </p:nvPr>
        </p:nvSpPr>
        <p:spPr>
          <a:xfrm>
            <a:off x="727650" y="508250"/>
            <a:ext cx="7688700" cy="681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400"/>
              <a:t>Universal Test Subject</a:t>
            </a:r>
            <a:endParaRPr sz="2400"/>
          </a:p>
        </p:txBody>
      </p:sp>
      <p:sp>
        <p:nvSpPr>
          <p:cNvPr id="1558" name="Google Shape;1558;p111"/>
          <p:cNvSpPr/>
          <p:nvPr/>
        </p:nvSpPr>
        <p:spPr>
          <a:xfrm rot="1420326">
            <a:off x="7302358" y="3653941"/>
            <a:ext cx="414693" cy="202717"/>
          </a:xfrm>
          <a:prstGeom prst="rightArrow">
            <a:avLst>
              <a:gd name="adj1" fmla="val 50000"/>
              <a:gd name="adj2" fmla="val 50000"/>
            </a:avLst>
          </a:pr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11"/>
          <p:cNvSpPr/>
          <p:nvPr/>
        </p:nvSpPr>
        <p:spPr>
          <a:xfrm rot="-1420326" flipH="1">
            <a:off x="6339933" y="3653941"/>
            <a:ext cx="414693" cy="202717"/>
          </a:xfrm>
          <a:prstGeom prst="rightArrow">
            <a:avLst>
              <a:gd name="adj1" fmla="val 50000"/>
              <a:gd name="adj2" fmla="val 50000"/>
            </a:avLst>
          </a:pr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60" name="Google Shape;1560;p11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295713" y="686050"/>
            <a:ext cx="3478625" cy="2608975"/>
          </a:xfrm>
          <a:prstGeom prst="rect">
            <a:avLst/>
          </a:prstGeom>
          <a:noFill/>
          <a:ln>
            <a:noFill/>
          </a:ln>
        </p:spPr>
      </p:pic>
      <p:pic>
        <p:nvPicPr>
          <p:cNvPr id="1561" name="Google Shape;1561;p111"/>
          <p:cNvPicPr preferRelativeResize="0"/>
          <p:nvPr/>
        </p:nvPicPr>
        <p:blipFill>
          <a:blip r:embed="rId4">
            <a:alphaModFix/>
          </a:blip>
          <a:stretch>
            <a:fillRect/>
          </a:stretch>
        </p:blipFill>
        <p:spPr>
          <a:xfrm>
            <a:off x="6817063" y="3196087"/>
            <a:ext cx="422850" cy="1892075"/>
          </a:xfrm>
          <a:prstGeom prst="rect">
            <a:avLst/>
          </a:prstGeom>
          <a:noFill/>
          <a:ln>
            <a:noFill/>
          </a:ln>
        </p:spPr>
      </p:pic>
      <p:pic>
        <p:nvPicPr>
          <p:cNvPr id="1562" name="Google Shape;1562;p111"/>
          <p:cNvPicPr preferRelativeResize="0"/>
          <p:nvPr/>
        </p:nvPicPr>
        <p:blipFill>
          <a:blip r:embed="rId4">
            <a:alphaModFix amt="50000"/>
          </a:blip>
          <a:stretch>
            <a:fillRect/>
          </a:stretch>
        </p:blipFill>
        <p:spPr>
          <a:xfrm rot="2280015">
            <a:off x="7298275" y="3321812"/>
            <a:ext cx="422850" cy="1892075"/>
          </a:xfrm>
          <a:prstGeom prst="rect">
            <a:avLst/>
          </a:prstGeom>
          <a:noFill/>
          <a:ln>
            <a:noFill/>
          </a:ln>
        </p:spPr>
      </p:pic>
      <p:pic>
        <p:nvPicPr>
          <p:cNvPr id="1563" name="Google Shape;1563;p111"/>
          <p:cNvPicPr preferRelativeResize="0"/>
          <p:nvPr/>
        </p:nvPicPr>
        <p:blipFill>
          <a:blip r:embed="rId4">
            <a:alphaModFix amt="50000"/>
          </a:blip>
          <a:stretch>
            <a:fillRect/>
          </a:stretch>
        </p:blipFill>
        <p:spPr>
          <a:xfrm rot="-2331106">
            <a:off x="6335850" y="3321812"/>
            <a:ext cx="422850" cy="1892075"/>
          </a:xfrm>
          <a:prstGeom prst="rect">
            <a:avLst/>
          </a:prstGeom>
          <a:noFill/>
          <a:ln>
            <a:noFill/>
          </a:ln>
        </p:spPr>
      </p:pic>
      <p:sp>
        <p:nvSpPr>
          <p:cNvPr id="1564" name="Google Shape;1564;p1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99</a:t>
            </a:fld>
            <a:endParaRPr/>
          </a:p>
        </p:txBody>
      </p:sp>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6624</Words>
  <Application>Microsoft Office PowerPoint</Application>
  <PresentationFormat>On-screen Show (16:9)</PresentationFormat>
  <Paragraphs>1197</Paragraphs>
  <Slides>107</Slides>
  <Notes>107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107</vt:i4>
      </vt:variant>
    </vt:vector>
  </HeadingPairs>
  <TitlesOfParts>
    <vt:vector size="116" baseType="lpstr">
      <vt:lpstr>Raleway</vt:lpstr>
      <vt:lpstr>Oswald</vt:lpstr>
      <vt:lpstr>Comic Sans MS</vt:lpstr>
      <vt:lpstr>Courier New</vt:lpstr>
      <vt:lpstr>Arial</vt:lpstr>
      <vt:lpstr>Helvetica Neue</vt:lpstr>
      <vt:lpstr>Lato</vt:lpstr>
      <vt:lpstr>Roboto</vt:lpstr>
      <vt:lpstr>Streamline</vt:lpstr>
      <vt:lpstr>Gravity Offloading and Tethering Somatosensory Enhancement System (GOATSES) Critical Design Review</vt:lpstr>
      <vt:lpstr>MEET THE TEAM</vt:lpstr>
      <vt:lpstr>Agenda </vt:lpstr>
      <vt:lpstr>Project Purpose and Objectives</vt:lpstr>
      <vt:lpstr>Project Purpose</vt:lpstr>
      <vt:lpstr>Project Objectives</vt:lpstr>
      <vt:lpstr>Functional Requirements</vt:lpstr>
      <vt:lpstr>Functional Requirements</vt:lpstr>
      <vt:lpstr>CONOPS</vt:lpstr>
      <vt:lpstr>Design Solution</vt:lpstr>
      <vt:lpstr>Top-Level Overview</vt:lpstr>
      <vt:lpstr>Subsystem Breakdown</vt:lpstr>
      <vt:lpstr>Design Breakdown</vt:lpstr>
      <vt:lpstr>Design Function</vt:lpstr>
      <vt:lpstr>Sliding Load Attachment</vt:lpstr>
      <vt:lpstr>Sensors and Controls</vt:lpstr>
      <vt:lpstr>Sensors and Controls - Overview</vt:lpstr>
      <vt:lpstr>Sensors and Controls - UI</vt:lpstr>
      <vt:lpstr>PowerPoint Presentation</vt:lpstr>
      <vt:lpstr>Critical Project Elements</vt:lpstr>
      <vt:lpstr>Critical Project Elements</vt:lpstr>
      <vt:lpstr>Critical Project Elements</vt:lpstr>
      <vt:lpstr>Critical Project Elements</vt:lpstr>
      <vt:lpstr>Design Requirement Satisfaction</vt:lpstr>
      <vt:lpstr>Critical Project Elements</vt:lpstr>
      <vt:lpstr>Critical Project Elements</vt:lpstr>
      <vt:lpstr>Actuator Response Time: Software Flowchart</vt:lpstr>
      <vt:lpstr>Actuator Response Time: Software Flowchart</vt:lpstr>
      <vt:lpstr>Actuator Response Time: Software Flowchart</vt:lpstr>
      <vt:lpstr>Actuator Response Time: Delays and Errors</vt:lpstr>
      <vt:lpstr>Actuator Response Time: Test Scenario </vt:lpstr>
      <vt:lpstr>Actuator Response Time: Verification and Analysis </vt:lpstr>
      <vt:lpstr>Critical Project Elements</vt:lpstr>
      <vt:lpstr>Critical Project Elements</vt:lpstr>
      <vt:lpstr>Motor Capabilities</vt:lpstr>
      <vt:lpstr>Motor Capabilities: Angle Deviation</vt:lpstr>
      <vt:lpstr>Motor Capabilities: Load Placement</vt:lpstr>
      <vt:lpstr>Project Risks</vt:lpstr>
      <vt:lpstr>Project Risks</vt:lpstr>
      <vt:lpstr>PowerPoint Presentation</vt:lpstr>
      <vt:lpstr>PowerPoint Presentation</vt:lpstr>
      <vt:lpstr>Verification &amp; Validation</vt:lpstr>
      <vt:lpstr>Validation - Meeting Customer Needs</vt:lpstr>
      <vt:lpstr>System Verification - F1 &amp; F2 Margins</vt:lpstr>
      <vt:lpstr>System Verification - F1 &amp; F2 Margins</vt:lpstr>
      <vt:lpstr>Component Verification - Angle Sensor</vt:lpstr>
      <vt:lpstr>System Verification - F3 Friction Margin</vt:lpstr>
      <vt:lpstr>Project Planning </vt:lpstr>
      <vt:lpstr>Work Plan</vt:lpstr>
      <vt:lpstr>Critical Path</vt:lpstr>
      <vt:lpstr>Cost Plan</vt:lpstr>
      <vt:lpstr>Major Tests</vt:lpstr>
      <vt:lpstr>Questions?</vt:lpstr>
      <vt:lpstr>Appendix </vt:lpstr>
      <vt:lpstr>Friction Analysis - Top Down View</vt:lpstr>
      <vt:lpstr>Friction Analysis - Side View</vt:lpstr>
      <vt:lpstr>Friction Analysis  </vt:lpstr>
      <vt:lpstr>Friction Analysis</vt:lpstr>
      <vt:lpstr>Friction Analysis </vt:lpstr>
      <vt:lpstr>PowerPoint Presentation</vt:lpstr>
      <vt:lpstr>Manufacturing Plan </vt:lpstr>
      <vt:lpstr>Cost Plan Major Items BOM (Structural and Mechanical)</vt:lpstr>
      <vt:lpstr>Cost Plan Major Items BOM (Structural and Mechanical CONT.) </vt:lpstr>
      <vt:lpstr>Cost Plan Major Items BOM (Electrical and Human Factors)</vt:lpstr>
      <vt:lpstr>Monte Carlo of Load Magnitude</vt:lpstr>
      <vt:lpstr>Structural Analysis For Loading Mech </vt:lpstr>
      <vt:lpstr>Structural Analysis for Test Environment </vt:lpstr>
      <vt:lpstr>Structural Analysis for Sliding Load Carriage</vt:lpstr>
      <vt:lpstr>Structural Analysis for Safety </vt:lpstr>
      <vt:lpstr>Test Environment </vt:lpstr>
      <vt:lpstr>Test Environment - CAD</vt:lpstr>
      <vt:lpstr>Safety - Harness and Padding</vt:lpstr>
      <vt:lpstr>Safety - Adjustability</vt:lpstr>
      <vt:lpstr>Safety - Diving Board Padding</vt:lpstr>
      <vt:lpstr>Safety - Additional Information</vt:lpstr>
      <vt:lpstr>Loading Mechanism - Components</vt:lpstr>
      <vt:lpstr>Loading Mechanism - CAD</vt:lpstr>
      <vt:lpstr>Sliding Load Attachment - Carriage</vt:lpstr>
      <vt:lpstr>Carriage Breakdown</vt:lpstr>
      <vt:lpstr>Controls</vt:lpstr>
      <vt:lpstr>Software Team Breakdown</vt:lpstr>
      <vt:lpstr>Design Requirements &amp; their Satisfaction </vt:lpstr>
      <vt:lpstr>Sensors and Controls - Component Choices</vt:lpstr>
      <vt:lpstr>Chosen Sensor Specs </vt:lpstr>
      <vt:lpstr>Chosen Sensor Specs </vt:lpstr>
      <vt:lpstr>Chosen Actuator Specs </vt:lpstr>
      <vt:lpstr>Engineering Budgets</vt:lpstr>
      <vt:lpstr>FBD</vt:lpstr>
      <vt:lpstr>Example Joint </vt:lpstr>
      <vt:lpstr>Assembly Dimensions (TOP)</vt:lpstr>
      <vt:lpstr>Assembly Dimensions (FRONT)</vt:lpstr>
      <vt:lpstr>Test Environment Dimensions (Top)</vt:lpstr>
      <vt:lpstr>Test Environment Dimensions (FRONT)</vt:lpstr>
      <vt:lpstr>Loading Tower Dimensions</vt:lpstr>
      <vt:lpstr>Diving Board Dimensions </vt:lpstr>
      <vt:lpstr>Wheel Table Dimensions (&amp; Support)</vt:lpstr>
      <vt:lpstr>Support Surface Dimensions (&amp; Support) </vt:lpstr>
      <vt:lpstr>Feasibility Study 2 - (F2) Gravity Vector Deviation</vt:lpstr>
      <vt:lpstr>Universal Test Subject</vt:lpstr>
      <vt:lpstr>Universal Test Subject</vt:lpstr>
      <vt:lpstr>Max Lean Angle</vt:lpstr>
      <vt:lpstr>Feasibility Study - (F6) Safety </vt:lpstr>
      <vt:lpstr>Post-CONOPS</vt:lpstr>
      <vt:lpstr>Why Not One Tether?</vt:lpstr>
      <vt:lpstr>References</vt:lpstr>
      <vt:lpstr>Presentation References</vt:lpstr>
      <vt:lpstr>Presentation 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Gravity Offloading and Tethering Somatosensory Enhancement System (GOATSES) Critical Design Review</dc:title>
  <cp:lastModifiedBy>Jeff Zehnder</cp:lastModifiedBy>
  <cp:revision>2</cp:revision>
  <dcterms:modified xsi:type="dcterms:W3CDTF">2022-02-25T23:05:32Z</dcterms:modified>
</cp:coreProperties>
</file>