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1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Lst>
  <p:sldSz cx="9144000" cy="5143500" type="screen16x9"/>
  <p:notesSz cx="6858000" cy="9144000"/>
  <p:embeddedFontLst>
    <p:embeddedFont>
      <p:font typeface="Oswald" panose="00000500000000000000" pitchFamily="2" charset="0"/>
      <p:regular r:id="rId114"/>
      <p:bold r:id="rId115"/>
    </p:embeddedFont>
    <p:embeddedFont>
      <p:font typeface="Trebuchet MS" panose="020B060302020202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E47303-E0BB-4531-A3C6-92CC4B099775}">
  <a:tblStyle styleId="{4FE47303-E0BB-4531-A3C6-92CC4B0997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77" y="16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1.fntdata"/><Relationship Id="rId119"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12368cde3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12368cde3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220ad7b67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220ad7b67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Describe major changes - mostly verbal with key visual aids (ie arrows or circles) as necessary</a:t>
            </a:r>
            <a:endParaRPr>
              <a:solidFill>
                <a:schemeClr val="dk1"/>
              </a:solidFill>
            </a:endParaRPr>
          </a:p>
          <a:p>
            <a:pPr marL="0" lvl="0" indent="0" algn="l" rtl="0">
              <a:spcBef>
                <a:spcPts val="0"/>
              </a:spcBef>
              <a:spcAft>
                <a:spcPts val="0"/>
              </a:spcAft>
              <a:buNone/>
            </a:pPr>
            <a:r>
              <a:rPr lang="en"/>
              <a:t>Verbally/text relate to testing</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111faa5d055_2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111faa5d055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111faa5d055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111faa5d055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14d854bc46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114d854bc4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4d854bc4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4d854bc4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114d854bc46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114d854bc4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114d854bc46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114d854bc46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114d854bc46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114d854bc46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114d854bc46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114d854bc4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114d854bc46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114d854bc4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14d854bc46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14d854bc46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220ad7b67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1220ad7b6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Potentially mention that the graph shows thrust vs time as rpm is increased (10k rpm steps, ~40k to 154k), hence the increases/leveling</a:t>
            </a:r>
            <a:endParaRPr/>
          </a:p>
          <a:p>
            <a:pPr marL="0" lvl="0" indent="0" algn="l" rtl="0">
              <a:spcBef>
                <a:spcPts val="0"/>
              </a:spcBef>
              <a:spcAft>
                <a:spcPts val="0"/>
              </a:spcAft>
              <a:buNone/>
            </a:pPr>
            <a:r>
              <a:rPr lang="en"/>
              <a:t>Describe major changes - mostly verbal with key visual aids (ie arrows or circles) as necessary</a:t>
            </a:r>
            <a:endParaRPr/>
          </a:p>
          <a:p>
            <a:pPr marL="0" lvl="0" indent="0" algn="l" rtl="0">
              <a:spcBef>
                <a:spcPts val="0"/>
              </a:spcBef>
              <a:spcAft>
                <a:spcPts val="0"/>
              </a:spcAft>
              <a:buNone/>
            </a:pPr>
            <a:r>
              <a:rPr lang="en"/>
              <a:t>Dotted line w max RPM edxpdect</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114d854bc46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114d854bc4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14d854bc46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14d854bc4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220ad7b6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1220ad7b6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justify or explain changes just say what were doing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220ad7b67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1220ad7b6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path?</a:t>
            </a:r>
            <a:endParaRPr/>
          </a:p>
          <a:p>
            <a:pPr marL="0" lvl="0" indent="0" algn="l" rtl="0">
              <a:spcBef>
                <a:spcPts val="0"/>
              </a:spcBef>
              <a:spcAft>
                <a:spcPts val="0"/>
              </a:spcAft>
              <a:buNone/>
            </a:pPr>
            <a:r>
              <a:rPr lang="en"/>
              <a:t>Milestones</a:t>
            </a:r>
            <a:endParaRPr/>
          </a:p>
          <a:p>
            <a:pPr marL="0" lvl="0" indent="0" algn="l" rtl="0">
              <a:spcBef>
                <a:spcPts val="0"/>
              </a:spcBef>
              <a:spcAft>
                <a:spcPts val="0"/>
              </a:spcAft>
              <a:buNone/>
            </a:pPr>
            <a:r>
              <a:rPr lang="en"/>
              <a:t>Completion status - what is done, in progress, upcoming etc</a:t>
            </a:r>
            <a:endParaRPr/>
          </a:p>
          <a:p>
            <a:pPr marL="0" lvl="0" indent="0" algn="l" rtl="0">
              <a:spcBef>
                <a:spcPts val="0"/>
              </a:spcBef>
              <a:spcAft>
                <a:spcPts val="0"/>
              </a:spcAft>
              <a:buNone/>
            </a:pPr>
            <a:r>
              <a:rPr lang="en"/>
              <a:t>Hard stop date if level 5 not reached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2368cde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2368cde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in check/show completed tests; line for today</a:t>
            </a:r>
            <a:endParaRPr/>
          </a:p>
          <a:p>
            <a:pPr marL="0" lvl="0" indent="0" algn="l" rtl="0">
              <a:spcBef>
                <a:spcPts val="0"/>
              </a:spcBef>
              <a:spcAft>
                <a:spcPts val="0"/>
              </a:spcAft>
              <a:buNone/>
            </a:pPr>
            <a:r>
              <a:rPr lang="en"/>
              <a:t>Include some green in the iteration boxes to show there is manufacturing happening there (change “iteration” to “cold test manufacturing” or something?)</a:t>
            </a:r>
            <a:endParaRPr/>
          </a:p>
          <a:p>
            <a:pPr marL="0" lvl="0" indent="0" algn="l" rtl="0">
              <a:spcBef>
                <a:spcPts val="0"/>
              </a:spcBef>
              <a:spcAft>
                <a:spcPts val="0"/>
              </a:spcAft>
              <a:buNone/>
            </a:pPr>
            <a:r>
              <a:rPr lang="en"/>
              <a:t>Change the color on equipment delay</a:t>
            </a:r>
            <a:endParaRPr/>
          </a:p>
          <a:p>
            <a:pPr marL="0" lvl="0" indent="0" algn="l" rtl="0">
              <a:spcBef>
                <a:spcPts val="0"/>
              </a:spcBef>
              <a:spcAft>
                <a:spcPts val="0"/>
              </a:spcAft>
              <a:buNone/>
            </a:pPr>
            <a:r>
              <a:rPr lang="en"/>
              <a:t>Add ECD to address margin, talk about it</a:t>
            </a:r>
            <a:endParaRPr/>
          </a:p>
          <a:p>
            <a:pPr marL="0" lvl="0" indent="0" algn="l" rtl="0">
              <a:spcBef>
                <a:spcPts val="0"/>
              </a:spcBef>
              <a:spcAft>
                <a:spcPts val="0"/>
              </a:spcAft>
              <a:buNone/>
            </a:pPr>
            <a:endParaRPr/>
          </a:p>
          <a:p>
            <a:pPr marL="0" lvl="0" indent="0" algn="l" rtl="0">
              <a:spcBef>
                <a:spcPts val="0"/>
              </a:spcBef>
              <a:spcAft>
                <a:spcPts val="0"/>
              </a:spcAft>
              <a:buNone/>
            </a:pPr>
            <a:r>
              <a:rPr lang="en"/>
              <a:t>Boot off as to why we are doing parametric to later, just state that we are doing it for now</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220ad7b67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220ad7b67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14ce9a061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14ce9a061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sketch up of test set up</a:t>
            </a:r>
            <a:endParaRPr/>
          </a:p>
          <a:p>
            <a:pPr marL="0" lvl="0" indent="0" algn="l" rtl="0">
              <a:spcBef>
                <a:spcPts val="0"/>
              </a:spcBef>
              <a:spcAft>
                <a:spcPts val="0"/>
              </a:spcAft>
              <a:buNone/>
            </a:pPr>
            <a:r>
              <a:rPr lang="en"/>
              <a:t>Labelled sensors at the start</a:t>
            </a:r>
            <a:endParaRPr/>
          </a:p>
          <a:p>
            <a:pPr marL="0" lvl="0" indent="0" algn="l" rtl="0">
              <a:spcBef>
                <a:spcPts val="0"/>
              </a:spcBef>
              <a:spcAft>
                <a:spcPts val="0"/>
              </a:spcAft>
              <a:buNone/>
            </a:pPr>
            <a:r>
              <a:rPr lang="en"/>
              <a:t>Specs in back up slides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14ce9a0619_1_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14ce9a0619_1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4ce9a0619_1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14ce9a0619_1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sketch up of test set up</a:t>
            </a:r>
            <a:endParaRPr/>
          </a:p>
          <a:p>
            <a:pPr marL="0" lvl="0" indent="0" algn="l" rtl="0">
              <a:spcBef>
                <a:spcPts val="0"/>
              </a:spcBef>
              <a:spcAft>
                <a:spcPts val="0"/>
              </a:spcAft>
              <a:buNone/>
            </a:pPr>
            <a:r>
              <a:rPr lang="en"/>
              <a:t>Labelled sensors at the start</a:t>
            </a:r>
            <a:endParaRPr/>
          </a:p>
          <a:p>
            <a:pPr marL="0" lvl="0" indent="0" algn="l" rtl="0">
              <a:spcBef>
                <a:spcPts val="0"/>
              </a:spcBef>
              <a:spcAft>
                <a:spcPts val="0"/>
              </a:spcAft>
              <a:buNone/>
            </a:pPr>
            <a:r>
              <a:rPr lang="en"/>
              <a:t>Specs in back up slides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1220ad7b67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1220ad7b6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sketch up of test set up</a:t>
            </a:r>
            <a:endParaRPr/>
          </a:p>
          <a:p>
            <a:pPr marL="0" lvl="0" indent="0" algn="l" rtl="0">
              <a:spcBef>
                <a:spcPts val="0"/>
              </a:spcBef>
              <a:spcAft>
                <a:spcPts val="0"/>
              </a:spcAft>
              <a:buNone/>
            </a:pPr>
            <a:r>
              <a:rPr lang="en"/>
              <a:t>Labelled sensors at the start</a:t>
            </a:r>
            <a:endParaRPr/>
          </a:p>
          <a:p>
            <a:pPr marL="0" lvl="0" indent="0" algn="l" rtl="0">
              <a:spcBef>
                <a:spcPts val="0"/>
              </a:spcBef>
              <a:spcAft>
                <a:spcPts val="0"/>
              </a:spcAft>
              <a:buNone/>
            </a:pPr>
            <a:r>
              <a:rPr lang="en"/>
              <a:t>Specs in back up slides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f1c1ba2c4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f1c1ba2c4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220ad7b67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1220ad7b67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Emphasize thrust stand test setup was used previously, but we have our own analysis that we’ve performed at this point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More in depth into what data is collected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220ad7b67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220ad7b67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picture of test stand, smaller pictures of each sensor around outside, lines/arrows pointing to where it goes </a:t>
            </a:r>
            <a:endParaRPr/>
          </a:p>
          <a:p>
            <a:pPr marL="0" lvl="0" indent="0" algn="l" rtl="0">
              <a:spcBef>
                <a:spcPts val="0"/>
              </a:spcBef>
              <a:spcAft>
                <a:spcPts val="0"/>
              </a:spcAft>
              <a:buNone/>
            </a:pPr>
            <a:r>
              <a:rPr lang="en"/>
              <a:t>Add a legend w line colors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12368cde3c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12368cde3c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really cluttered slide, maybe drop the picture on the left and just do the right</a:t>
            </a:r>
            <a:endParaRPr/>
          </a:p>
          <a:p>
            <a:pPr marL="0" lvl="0" indent="0" algn="l" rtl="0">
              <a:spcBef>
                <a:spcPts val="0"/>
              </a:spcBef>
              <a:spcAft>
                <a:spcPts val="0"/>
              </a:spcAft>
              <a:buNone/>
            </a:pPr>
            <a:r>
              <a:rPr lang="en"/>
              <a:t>Actual pictures of room and sensors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1220ad7b67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1220ad7b67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sure we have a fire blanket in the room at the moment</a:t>
            </a:r>
            <a:endParaRPr/>
          </a:p>
          <a:p>
            <a:pPr marL="0" lvl="0" indent="0" algn="l" rtl="0">
              <a:spcBef>
                <a:spcPts val="0"/>
              </a:spcBef>
              <a:spcAft>
                <a:spcPts val="0"/>
              </a:spcAft>
              <a:buNone/>
            </a:pPr>
            <a:r>
              <a:rPr lang="en"/>
              <a:t>Mini conops</a:t>
            </a:r>
            <a:endParaRPr/>
          </a:p>
          <a:p>
            <a:pPr marL="0" lvl="0" indent="0" algn="l" rtl="0">
              <a:spcBef>
                <a:spcPts val="0"/>
              </a:spcBef>
              <a:spcAft>
                <a:spcPts val="0"/>
              </a:spcAft>
              <a:buNone/>
            </a:pPr>
            <a:r>
              <a:rPr lang="en"/>
              <a:t>Put in back up slide and state priority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14ce9a0619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14ce9a0619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Mini conops with lots of info spending lots of time on it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029ac0ba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029ac0b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Mini conops with lots of info spending lots of time on it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15029ac0ba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15029ac0ba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Mini conops with lots of info spending lots of time on it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1220ad7b67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1220ad7b67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possible</a:t>
            </a:r>
            <a:endParaRPr/>
          </a:p>
          <a:p>
            <a:pPr marL="0" lvl="0" indent="0" algn="l" rtl="0">
              <a:spcBef>
                <a:spcPts val="0"/>
              </a:spcBef>
              <a:spcAft>
                <a:spcPts val="0"/>
              </a:spcAft>
              <a:buNone/>
            </a:pPr>
            <a:r>
              <a:rPr lang="en"/>
              <a:t>See WASP presentation for 1-2 slide summary of all this info</a:t>
            </a:r>
            <a:endParaRPr/>
          </a:p>
          <a:p>
            <a:pPr marL="0" lvl="0" indent="0" algn="l" rtl="0">
              <a:spcBef>
                <a:spcPts val="0"/>
              </a:spcBef>
              <a:spcAft>
                <a:spcPts val="0"/>
              </a:spcAft>
              <a:buNone/>
            </a:pPr>
            <a:r>
              <a:rPr lang="en"/>
              <a:t>“Verify” in second row-- is verify or validate?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14ce9a0619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14ce9a061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sketch up of test set up</a:t>
            </a:r>
            <a:endParaRPr/>
          </a:p>
          <a:p>
            <a:pPr marL="0" lvl="0" indent="0" algn="l" rtl="0">
              <a:spcBef>
                <a:spcPts val="0"/>
              </a:spcBef>
              <a:spcAft>
                <a:spcPts val="0"/>
              </a:spcAft>
              <a:buNone/>
            </a:pPr>
            <a:r>
              <a:rPr lang="en"/>
              <a:t>Labelled sensors at the start</a:t>
            </a:r>
            <a:endParaRPr/>
          </a:p>
          <a:p>
            <a:pPr marL="0" lvl="0" indent="0" algn="l" rtl="0">
              <a:spcBef>
                <a:spcPts val="0"/>
              </a:spcBef>
              <a:spcAft>
                <a:spcPts val="0"/>
              </a:spcAft>
              <a:buNone/>
            </a:pPr>
            <a:r>
              <a:rPr lang="en"/>
              <a:t>Specs in back up slides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14ce9a0619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14ce9a0619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Add converging nozzle and baseline nozzle as the “why”</a:t>
            </a:r>
            <a:endParaRPr/>
          </a:p>
          <a:p>
            <a:pPr marL="0" lvl="0" indent="0" algn="l" rtl="0">
              <a:spcBef>
                <a:spcPts val="0"/>
              </a:spcBef>
              <a:spcAft>
                <a:spcPts val="0"/>
              </a:spcAft>
              <a:buNone/>
            </a:pPr>
            <a:r>
              <a:rPr lang="en"/>
              <a:t>Emphasize parametric study is reasoning to cold test</a:t>
            </a:r>
            <a:endParaRPr/>
          </a:p>
          <a:p>
            <a:pPr marL="0" lvl="0" indent="0" algn="l" rtl="0">
              <a:spcBef>
                <a:spcPts val="0"/>
              </a:spcBef>
              <a:spcAft>
                <a:spcPts val="0"/>
              </a:spcAft>
              <a:buNone/>
            </a:pPr>
            <a:r>
              <a:rPr lang="en"/>
              <a:t>Talk about baseline test has .9 Mach from testing converging cone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24fce3773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24fce377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SECTION:</a:t>
            </a:r>
            <a:br>
              <a:rPr lang="en"/>
            </a:br>
            <a:r>
              <a:rPr lang="en"/>
              <a:t>-iterative process</a:t>
            </a:r>
            <a:endParaRPr/>
          </a:p>
          <a:p>
            <a:pPr marL="0" lvl="0" indent="0" algn="l" rtl="0">
              <a:spcBef>
                <a:spcPts val="0"/>
              </a:spcBef>
              <a:spcAft>
                <a:spcPts val="0"/>
              </a:spcAft>
              <a:buNone/>
            </a:pPr>
            <a:r>
              <a:rPr lang="en"/>
              <a:t>-ejector nozzle flow physics overview</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14d854bc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14d854bc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If we’re saying interest quantity for pressure at exit is mach, we should probably say the same for the k type thermocouple—they both feed into that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Emphasize thrust stand test setup was used previously, but we have our own analysis that we’ve performed at this point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More in depth into what data is collected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14ce9a0619_1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14ce9a0619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14ce9a0619_1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14ce9a0619_1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14ce9a0619_1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14ce9a0619_1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14ce9a0619_1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114ce9a0619_1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14ce9a0619_1_5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14ce9a0619_1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labels: converging flow cone, USC probe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120e5c093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120e5c093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114ce9a0619_1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114ce9a0619_1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possible</a:t>
            </a:r>
            <a:endParaRPr/>
          </a:p>
          <a:p>
            <a:pPr marL="0" lvl="0" indent="0" algn="l" rtl="0">
              <a:spcBef>
                <a:spcPts val="0"/>
              </a:spcBef>
              <a:spcAft>
                <a:spcPts val="0"/>
              </a:spcAft>
              <a:buNone/>
            </a:pPr>
            <a:r>
              <a:rPr lang="en"/>
              <a:t>See WASP presentation for 1-2 slide summary of all this info</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12d5e751a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12d5e751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a:solidFill>
                  <a:schemeClr val="dk1"/>
                </a:solidFill>
              </a:rPr>
              <a:t>Parametric study allows the current model to be validated and understood in the context of the current design, informing future design decisions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15029ac0b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15029ac0b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386fab8f2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386fab8f2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numerical levels of success to the objectives here rather than spend a lot of time on the success level table</a:t>
            </a:r>
            <a:endParaRPr/>
          </a:p>
          <a:p>
            <a:pPr marL="0" lvl="0" indent="0" algn="l" rtl="0">
              <a:spcBef>
                <a:spcPts val="0"/>
              </a:spcBef>
              <a:spcAft>
                <a:spcPts val="0"/>
              </a:spcAft>
              <a:buNone/>
            </a:pPr>
            <a:r>
              <a:rPr lang="en"/>
              <a:t>3+ is highest level</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114d854bc4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114d854bc4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to introduce alphaE, alphaD, L (names on slides) before you talk about them</a:t>
            </a:r>
            <a:endParaRPr/>
          </a:p>
          <a:p>
            <a:pPr marL="0" lvl="0" indent="0" algn="l" rtl="0">
              <a:spcBef>
                <a:spcPts val="0"/>
              </a:spcBef>
              <a:spcAft>
                <a:spcPts val="0"/>
              </a:spcAft>
              <a:buNone/>
            </a:pPr>
            <a:r>
              <a:rPr lang="en"/>
              <a:t>Include graphic showing what each one is</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12d5e6768c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12d5e6768c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12d5e751a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12d5e751a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out machine from parametric study - This detailed stuff is probably going to be backups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12d5e751a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12d5e751a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14d854bc4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14d854bc4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f8318deb06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f8318deb0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12be617a1b_0_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12be617a1b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we make the numbers bigger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2be617a1b_0_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2be617a1b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0df88afe7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0df88afe7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10df88afe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10df88afe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220ad7b6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220ad7b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Idk who has the flipped around version but they should add it in</a:t>
            </a:r>
            <a:endParaRPr/>
          </a:p>
          <a:p>
            <a:pPr marL="0" lvl="0" indent="0" algn="l" rtl="0">
              <a:spcBef>
                <a:spcPts val="0"/>
              </a:spcBef>
              <a:spcAft>
                <a:spcPts val="0"/>
              </a:spcAft>
              <a:buNone/>
            </a:pPr>
            <a:r>
              <a:rPr lang="en"/>
              <a:t>Indicate thrust data collection, include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f60320eb61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f60320eb61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f7ad66ff9a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f7ad66ff9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02c7772989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102c777298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Variable geometry ruled out due to static conditions during testing</a:t>
            </a:r>
            <a:endParaRPr/>
          </a:p>
          <a:p>
            <a:pPr marL="0" lvl="0" indent="0" algn="l" rtl="0">
              <a:spcBef>
                <a:spcPts val="0"/>
              </a:spcBef>
              <a:spcAft>
                <a:spcPts val="0"/>
              </a:spcAft>
              <a:buNone/>
            </a:pPr>
            <a:r>
              <a:rPr lang="en"/>
              <a:t>Nozzle weight is a small % of engine weight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12be617a1b_0_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12be617a1b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115029ac0ba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115029ac0b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11cc0729a3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111cc0729a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Split w prev slide - list concrete objectives w numerical values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12179625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112179625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Split w prev slide - list concrete objectives w numerical values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fae7ab315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fae7ab31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114bfd3cd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114bfd3cd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14fe9f03b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14fe9f03b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Describe major changes - mostly verbal with key visual aids (ie arrows or circles) as necessary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220ad7b67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1220ad7b6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Replace with one anthony makes </a:t>
            </a:r>
            <a:endParaRPr/>
          </a:p>
          <a:p>
            <a:pPr marL="0" lvl="0" indent="0" algn="l" rtl="0">
              <a:spcBef>
                <a:spcPts val="0"/>
              </a:spcBef>
              <a:spcAft>
                <a:spcPts val="0"/>
              </a:spcAft>
              <a:buNone/>
            </a:pPr>
            <a:endParaRPr/>
          </a:p>
          <a:p>
            <a:pPr marL="0" lvl="0" indent="0" algn="l" rtl="0">
              <a:spcBef>
                <a:spcPts val="0"/>
              </a:spcBef>
              <a:spcAft>
                <a:spcPts val="0"/>
              </a:spcAft>
              <a:buNone/>
            </a:pPr>
            <a:r>
              <a:rPr lang="en"/>
              <a:t>Summarize prev year project, expand ours - put expanded old one into backup slide</a:t>
            </a:r>
            <a:endParaRPr/>
          </a:p>
          <a:p>
            <a:pPr marL="0" lvl="0" indent="0" algn="l" rtl="0">
              <a:spcBef>
                <a:spcPts val="0"/>
              </a:spcBef>
              <a:spcAft>
                <a:spcPts val="0"/>
              </a:spcAft>
              <a:buNone/>
            </a:pPr>
            <a:r>
              <a:rPr lang="en"/>
              <a:t>Make it more clear what exactly we’re doing - not just box around name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12d5e751aa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12d5e751a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02c7772989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02c777298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12368cde3c_5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12368cde3c_5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1121796102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1121796102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error</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1121796102a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1121796102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 error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1220ad7b67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1220ad7b6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time needs to be cut, put this in backup</a:t>
            </a:r>
            <a:endParaRPr/>
          </a:p>
          <a:p>
            <a:pPr marL="0" lvl="0" indent="0" algn="l" rtl="0">
              <a:spcBef>
                <a:spcPts val="0"/>
              </a:spcBef>
              <a:spcAft>
                <a:spcPts val="0"/>
              </a:spcAft>
              <a:buNone/>
            </a:pPr>
            <a:r>
              <a:rPr lang="en"/>
              <a:t>9V battery instead of AC/DC converter</a:t>
            </a:r>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1220ad7b67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1220ad7b67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really cluttered slide, maybe drop the picture on the left and just do the right</a:t>
            </a:r>
            <a:endParaRPr/>
          </a:p>
          <a:p>
            <a:pPr marL="0" lvl="0" indent="0" algn="l" rtl="0">
              <a:spcBef>
                <a:spcPts val="0"/>
              </a:spcBef>
              <a:spcAft>
                <a:spcPts val="0"/>
              </a:spcAft>
              <a:buNone/>
            </a:pPr>
            <a:r>
              <a:rPr lang="en"/>
              <a:t>Actual pictures of room and sensors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12be617a1b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112be617a1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112be617a1b_0_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112be617a1b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12be617a1b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12be617a1b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5029ac0ba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5029ac0b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in detail the picture shown, add labels</a:t>
            </a:r>
            <a:endParaRPr/>
          </a:p>
          <a:p>
            <a:pPr marL="0" lvl="0" indent="0" algn="l" rtl="0">
              <a:spcBef>
                <a:spcPts val="0"/>
              </a:spcBef>
              <a:spcAft>
                <a:spcPts val="0"/>
              </a:spcAft>
              <a:buNone/>
            </a:pPr>
            <a:r>
              <a:rPr lang="en"/>
              <a:t>Add another slide with general ejector nozzle details </a:t>
            </a:r>
            <a:endParaRPr/>
          </a:p>
          <a:p>
            <a:pPr marL="0" lvl="0" indent="0" algn="l" rtl="0">
              <a:spcBef>
                <a:spcPts val="0"/>
              </a:spcBef>
              <a:spcAft>
                <a:spcPts val="0"/>
              </a:spcAft>
              <a:buNone/>
            </a:pPr>
            <a:r>
              <a:rPr lang="en"/>
              <a:t>Change title. “Actual” solution doesn’t look good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Animations:</a:t>
            </a:r>
            <a:endParaRPr>
              <a:solidFill>
                <a:schemeClr val="dk1"/>
              </a:solidFill>
            </a:endParaRPr>
          </a:p>
          <a:p>
            <a:pPr marL="0" lvl="0" indent="0" algn="l" rtl="0">
              <a:spcBef>
                <a:spcPts val="0"/>
              </a:spcBef>
              <a:spcAft>
                <a:spcPts val="0"/>
              </a:spcAft>
              <a:buNone/>
            </a:pPr>
            <a:r>
              <a:rPr lang="en">
                <a:solidFill>
                  <a:schemeClr val="dk1"/>
                </a:solidFill>
              </a:rPr>
              <a:t>Red arrows to blue and yellow</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Change arrow sizes</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112be617a1b_0_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112be617a1b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112be617a1b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112be617a1b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112be617a1b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112be617a1b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12be617a1b_0_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12be617a1b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112be617a1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112be617a1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12be617a1b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12be617a1b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12be617a1b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112be617a1b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2be617a1b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2be617a1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112be617a1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112be617a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Appendix potentially, here for now</a:t>
            </a:r>
            <a:endParaRPr/>
          </a:p>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112be617a1b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112be617a1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4bfd3cd5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4bfd3cd5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Combine w/ 10 w/ animations</a:t>
            </a:r>
            <a:endParaRPr/>
          </a:p>
          <a:p>
            <a:pPr marL="0" lvl="0" indent="0" algn="l" rtl="0">
              <a:spcBef>
                <a:spcPts val="0"/>
              </a:spcBef>
              <a:spcAft>
                <a:spcPts val="0"/>
              </a:spcAft>
              <a:buNone/>
            </a:pPr>
            <a:r>
              <a:rPr lang="en"/>
              <a:t>Start w stock - add piece by piece, text boxes for each specific thing </a:t>
            </a:r>
            <a:endParaRPr/>
          </a:p>
          <a:p>
            <a:pPr marL="0" lvl="0" indent="0" algn="l" rtl="0">
              <a:spcBef>
                <a:spcPts val="0"/>
              </a:spcBef>
              <a:spcAft>
                <a:spcPts val="0"/>
              </a:spcAft>
              <a:buNone/>
            </a:pPr>
            <a:r>
              <a:rPr lang="en"/>
              <a:t>Keep everything prev on screen and add to it</a:t>
            </a:r>
            <a:endParaRPr/>
          </a:p>
          <a:p>
            <a:pPr marL="0" lvl="0" indent="0" algn="l" rtl="0">
              <a:spcBef>
                <a:spcPts val="0"/>
              </a:spcBef>
              <a:spcAft>
                <a:spcPts val="0"/>
              </a:spcAft>
              <a:buNone/>
            </a:pPr>
            <a:r>
              <a:rPr lang="en"/>
              <a:t>UNITS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12be617a1b_0_1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12be617a1b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Potentially put in backups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112368cde3c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112368cde3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Potentially put in backups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12368cde3c_5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112368cde3c_5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112c57500f0_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112c57500f0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12c57500f0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12c57500f0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12c57500f0_1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12c57500f0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112c57500f0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112c57500f0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112c57500f0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112c57500f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12c57500f0_1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12c57500f0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112c57500f0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112c57500f0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5029ac0ba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5029ac0ba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300">
                <a:solidFill>
                  <a:schemeClr val="dk1"/>
                </a:solidFill>
                <a:latin typeface="Trebuchet MS"/>
                <a:ea typeface="Trebuchet MS"/>
                <a:cs typeface="Trebuchet MS"/>
                <a:sym typeface="Trebuchet MS"/>
              </a:rPr>
              <a:t>Mixing chamber elongated due to new information found on mixing length requirements</a:t>
            </a:r>
            <a:endParaRPr sz="13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300">
                <a:solidFill>
                  <a:schemeClr val="dk1"/>
                </a:solidFill>
                <a:latin typeface="Trebuchet MS"/>
                <a:ea typeface="Trebuchet MS"/>
                <a:cs typeface="Trebuchet MS"/>
                <a:sym typeface="Trebuchet MS"/>
              </a:rPr>
              <a:t>Curvature - Inlet and diffuser flared to reduce risk of flow separation</a:t>
            </a:r>
            <a:endParaRPr sz="13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 sz="1300">
                <a:solidFill>
                  <a:schemeClr val="dk1"/>
                </a:solidFill>
                <a:latin typeface="Trebuchet MS"/>
                <a:ea typeface="Trebuchet MS"/>
                <a:cs typeface="Trebuchet MS"/>
                <a:sym typeface="Trebuchet MS"/>
              </a:rPr>
              <a:t>Converging Nozzle material change </a:t>
            </a:r>
            <a:endParaRPr sz="1300">
              <a:solidFill>
                <a:schemeClr val="dk1"/>
              </a:solidFill>
              <a:latin typeface="Trebuchet MS"/>
              <a:ea typeface="Trebuchet MS"/>
              <a:cs typeface="Trebuchet MS"/>
              <a:sym typeface="Trebuchet M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111faa5d055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111faa5d055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11faa5d055_2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111faa5d055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11faa5d055_2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11faa5d055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111faa5d05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2" name="Google Shape;1432;g111faa5d05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111faa5d055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111faa5d055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111faa5d055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111faa5d055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111faa5d055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111faa5d05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111faa5d055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111faa5d055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111faa5d055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111faa5d055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111faa5d055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111faa5d05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p:nvPr/>
        </p:nvSpPr>
        <p:spPr>
          <a:xfrm>
            <a:off x="0" y="1050"/>
            <a:ext cx="9144000" cy="17346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311700" y="744575"/>
            <a:ext cx="8520600" cy="18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72000" y="110525"/>
            <a:ext cx="2853050" cy="576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0" y="1783800"/>
            <a:ext cx="9153000" cy="1575900"/>
          </a:xfrm>
          <a:prstGeom prst="rect">
            <a:avLst/>
          </a:prstGeom>
          <a:solidFill>
            <a:srgbClr val="CFB87C"/>
          </a:solidFill>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Trebuchet MS"/>
              <a:buNone/>
              <a:defRPr>
                <a:latin typeface="Trebuchet MS"/>
                <a:ea typeface="Trebuchet MS"/>
                <a:cs typeface="Trebuchet MS"/>
                <a:sym typeface="Trebuchet M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Trebuchet MS"/>
              <a:buChar char="●"/>
              <a:defRPr>
                <a:latin typeface="Trebuchet MS"/>
                <a:ea typeface="Trebuchet MS"/>
                <a:cs typeface="Trebuchet MS"/>
                <a:sym typeface="Trebuchet MS"/>
              </a:defRPr>
            </a:lvl1pPr>
            <a:lvl2pPr marL="914400" lvl="1" indent="-317500">
              <a:spcBef>
                <a:spcPts val="0"/>
              </a:spcBef>
              <a:spcAft>
                <a:spcPts val="0"/>
              </a:spcAft>
              <a:buSzPts val="1400"/>
              <a:buFont typeface="Trebuchet MS"/>
              <a:buChar char="○"/>
              <a:defRPr>
                <a:latin typeface="Trebuchet MS"/>
                <a:ea typeface="Trebuchet MS"/>
                <a:cs typeface="Trebuchet MS"/>
                <a:sym typeface="Trebuchet MS"/>
              </a:defRPr>
            </a:lvl2pPr>
            <a:lvl3pPr marL="1371600" lvl="2" indent="-317500">
              <a:spcBef>
                <a:spcPts val="0"/>
              </a:spcBef>
              <a:spcAft>
                <a:spcPts val="0"/>
              </a:spcAft>
              <a:buSzPts val="1400"/>
              <a:buFont typeface="Trebuchet MS"/>
              <a:buChar char="■"/>
              <a:defRPr>
                <a:latin typeface="Trebuchet MS"/>
                <a:ea typeface="Trebuchet MS"/>
                <a:cs typeface="Trebuchet MS"/>
                <a:sym typeface="Trebuchet MS"/>
              </a:defRPr>
            </a:lvl3pPr>
            <a:lvl4pPr marL="1828800" lvl="3" indent="-317500">
              <a:spcBef>
                <a:spcPts val="0"/>
              </a:spcBef>
              <a:spcAft>
                <a:spcPts val="0"/>
              </a:spcAft>
              <a:buSzPts val="1400"/>
              <a:buFont typeface="Trebuchet MS"/>
              <a:buChar char="●"/>
              <a:defRPr>
                <a:latin typeface="Trebuchet MS"/>
                <a:ea typeface="Trebuchet MS"/>
                <a:cs typeface="Trebuchet MS"/>
                <a:sym typeface="Trebuchet MS"/>
              </a:defRPr>
            </a:lvl4pPr>
            <a:lvl5pPr marL="2286000" lvl="4" indent="-317500">
              <a:spcBef>
                <a:spcPts val="0"/>
              </a:spcBef>
              <a:spcAft>
                <a:spcPts val="0"/>
              </a:spcAft>
              <a:buSzPts val="1400"/>
              <a:buFont typeface="Trebuchet MS"/>
              <a:buChar char="○"/>
              <a:defRPr>
                <a:latin typeface="Trebuchet MS"/>
                <a:ea typeface="Trebuchet MS"/>
                <a:cs typeface="Trebuchet MS"/>
                <a:sym typeface="Trebuchet MS"/>
              </a:defRPr>
            </a:lvl5pPr>
            <a:lvl6pPr marL="2743200" lvl="5" indent="-317500">
              <a:spcBef>
                <a:spcPts val="0"/>
              </a:spcBef>
              <a:spcAft>
                <a:spcPts val="0"/>
              </a:spcAft>
              <a:buSzPts val="1400"/>
              <a:buFont typeface="Trebuchet MS"/>
              <a:buChar char="■"/>
              <a:defRPr>
                <a:latin typeface="Trebuchet MS"/>
                <a:ea typeface="Trebuchet MS"/>
                <a:cs typeface="Trebuchet MS"/>
                <a:sym typeface="Trebuchet MS"/>
              </a:defRPr>
            </a:lvl6pPr>
            <a:lvl7pPr marL="3200400" lvl="6" indent="-317500">
              <a:spcBef>
                <a:spcPts val="0"/>
              </a:spcBef>
              <a:spcAft>
                <a:spcPts val="0"/>
              </a:spcAft>
              <a:buSzPts val="1400"/>
              <a:buFont typeface="Trebuchet MS"/>
              <a:buChar char="●"/>
              <a:defRPr>
                <a:latin typeface="Trebuchet MS"/>
                <a:ea typeface="Trebuchet MS"/>
                <a:cs typeface="Trebuchet MS"/>
                <a:sym typeface="Trebuchet MS"/>
              </a:defRPr>
            </a:lvl7pPr>
            <a:lvl8pPr marL="3657600" lvl="7" indent="-317500">
              <a:spcBef>
                <a:spcPts val="0"/>
              </a:spcBef>
              <a:spcAft>
                <a:spcPts val="0"/>
              </a:spcAft>
              <a:buSzPts val="1400"/>
              <a:buFont typeface="Trebuchet MS"/>
              <a:buChar char="○"/>
              <a:defRPr>
                <a:latin typeface="Trebuchet MS"/>
                <a:ea typeface="Trebuchet MS"/>
                <a:cs typeface="Trebuchet MS"/>
                <a:sym typeface="Trebuchet MS"/>
              </a:defRPr>
            </a:lvl8pPr>
            <a:lvl9pPr marL="4114800" lvl="8" indent="-317500">
              <a:spcBef>
                <a:spcPts val="0"/>
              </a:spcBef>
              <a:spcAft>
                <a:spcPts val="0"/>
              </a:spcAft>
              <a:buSzPts val="1400"/>
              <a:buFont typeface="Trebuchet MS"/>
              <a:buChar char="■"/>
              <a:defRPr>
                <a:latin typeface="Trebuchet MS"/>
                <a:ea typeface="Trebuchet MS"/>
                <a:cs typeface="Trebuchet MS"/>
                <a:sym typeface="Trebuchet MS"/>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8387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8387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8387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rebuchet MS"/>
              <a:buNone/>
              <a:defRPr sz="2800">
                <a:solidFill>
                  <a:schemeClr val="dk1"/>
                </a:solidFill>
                <a:latin typeface="Trebuchet MS"/>
                <a:ea typeface="Trebuchet MS"/>
                <a:cs typeface="Trebuchet MS"/>
                <a:sym typeface="Trebuchet M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411425"/>
            <a:ext cx="8520600" cy="315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Trebuchet MS"/>
              <a:buChar char="●"/>
              <a:defRPr sz="1800">
                <a:solidFill>
                  <a:schemeClr val="dk2"/>
                </a:solidFill>
                <a:latin typeface="Trebuchet MS"/>
                <a:ea typeface="Trebuchet MS"/>
                <a:cs typeface="Trebuchet MS"/>
                <a:sym typeface="Trebuchet MS"/>
              </a:defRPr>
            </a:lvl1pPr>
            <a:lvl2pPr marL="914400" lvl="1"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2pPr>
            <a:lvl3pPr marL="1371600" lvl="2"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3pPr>
            <a:lvl4pPr marL="1828800" lvl="3"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4pPr>
            <a:lvl5pPr marL="2286000" lvl="4"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5pPr>
            <a:lvl6pPr marL="2743200" lvl="5"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6pPr>
            <a:lvl7pPr marL="3200400" lvl="6"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7pPr>
            <a:lvl8pPr marL="3657600" lvl="7"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8pPr>
            <a:lvl9pPr marL="4114800" lvl="8" indent="-317500">
              <a:lnSpc>
                <a:spcPct val="115000"/>
              </a:lnSpc>
              <a:spcBef>
                <a:spcPts val="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45720" y="45720"/>
            <a:ext cx="2327550" cy="470175"/>
          </a:xfrm>
          <a:prstGeom prst="rect">
            <a:avLst/>
          </a:prstGeom>
          <a:noFill/>
          <a:ln>
            <a:noFill/>
          </a:ln>
        </p:spPr>
      </p:pic>
      <p:pic>
        <p:nvPicPr>
          <p:cNvPr id="10" name="Google Shape;10;p1"/>
          <p:cNvPicPr preferRelativeResize="0"/>
          <p:nvPr/>
        </p:nvPicPr>
        <p:blipFill>
          <a:blip r:embed="rId14">
            <a:alphaModFix/>
          </a:blip>
          <a:stretch>
            <a:fillRect/>
          </a:stretch>
        </p:blipFill>
        <p:spPr>
          <a:xfrm>
            <a:off x="7030001" y="45725"/>
            <a:ext cx="2036249" cy="572700"/>
          </a:xfrm>
          <a:prstGeom prst="rect">
            <a:avLst/>
          </a:prstGeom>
          <a:noFill/>
          <a:ln>
            <a:noFill/>
          </a:ln>
        </p:spPr>
      </p:pic>
      <p:sp>
        <p:nvSpPr>
          <p:cNvPr id="11" name="Google Shape;11;p1"/>
          <p:cNvSpPr txBox="1"/>
          <p:nvPr/>
        </p:nvSpPr>
        <p:spPr>
          <a:xfrm>
            <a:off x="7315200" y="170525"/>
            <a:ext cx="747600" cy="323100"/>
          </a:xfrm>
          <a:prstGeom prst="rect">
            <a:avLst/>
          </a:prstGeom>
          <a:noFill/>
          <a:ln>
            <a:noFill/>
          </a:ln>
          <a:effectLst>
            <a:outerShdw blurRad="57150" dist="19050" dir="6480000" algn="bl" rotWithShape="0">
              <a:srgbClr val="000000">
                <a:alpha val="43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rgbClr val="CFB87C"/>
                </a:solidFill>
                <a:latin typeface="Oswald"/>
                <a:ea typeface="Oswald"/>
                <a:cs typeface="Oswald"/>
                <a:sym typeface="Oswald"/>
              </a:rPr>
              <a:t>FlOWeR</a:t>
            </a:r>
            <a:endParaRPr sz="900" b="1">
              <a:solidFill>
                <a:srgbClr val="CFB87C"/>
              </a:solidFill>
              <a:latin typeface="Oswald"/>
              <a:ea typeface="Oswald"/>
              <a:cs typeface="Oswald"/>
              <a:sym typeface="Oswa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10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slide" Target="slide52.xml"/><Relationship Id="rId4" Type="http://schemas.openxmlformats.org/officeDocument/2006/relationships/image" Target="../media/image102.png"/></Relationships>
</file>

<file path=ppt/slides/_rels/slide104.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slide" Target="slide5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slide" Target="slide52.xml"/><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slide" Target="slide5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slide" Target="slide5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slide" Target="slide102.xml"/><Relationship Id="rId4" Type="http://schemas.openxmlformats.org/officeDocument/2006/relationships/slide" Target="slide67.xml"/></Relationships>
</file>

<file path=ppt/slides/_rels/slide53.xml.rels><?xml version="1.0" encoding="UTF-8" standalone="yes"?>
<Relationships xmlns="http://schemas.openxmlformats.org/package/2006/relationships"><Relationship Id="rId3" Type="http://schemas.openxmlformats.org/officeDocument/2006/relationships/hyperlink" Target="https://www.onlinemetals.com/en/buy/aluminum-round-bar-7075-t6-t651-cold-finish?q=%3Aprice-asc&amp;page=1&amp;pagesize=25&amp;sort=price-asc"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slide" Target="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slide" Target="slide51.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document/d/1T2xyA9KdzzSCRjSQ7iTgOndQwqsYa5Endtupa8W0dCk/edit"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10" Type="http://schemas.openxmlformats.org/officeDocument/2006/relationships/slide" Target="slide51.xml"/><Relationship Id="rId4" Type="http://schemas.openxmlformats.org/officeDocument/2006/relationships/image" Target="../media/image51.jpg"/><Relationship Id="rId9" Type="http://schemas.openxmlformats.org/officeDocument/2006/relationships/image" Target="../media/image56.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7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slide" Target="slide51.xml"/><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slide" Target="slide51.xml"/><Relationship Id="rId5" Type="http://schemas.openxmlformats.org/officeDocument/2006/relationships/image" Target="../media/image50.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slide" Target="slide51.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slide" Target="slide51.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slide" Target="slide51.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slide" Target="slide51.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82.xml.rels><?xml version="1.0" encoding="UTF-8" standalone="yes"?>
<Relationships xmlns="http://schemas.openxmlformats.org/package/2006/relationships"><Relationship Id="rId3" Type="http://schemas.openxmlformats.org/officeDocument/2006/relationships/hyperlink" Target="https://docs.google.com/document/d/1WhBj9g7Nz_RjkX1o2Icu4fjPtcfJBB_gDF341_laDNI/edit"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83.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1.jp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slide" Target="slide51.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slide" Target="slide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subTitle" idx="1"/>
          </p:nvPr>
        </p:nvSpPr>
        <p:spPr>
          <a:xfrm>
            <a:off x="311700" y="3284875"/>
            <a:ext cx="8520600" cy="16980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1600" b="1">
                <a:latin typeface="Trebuchet MS"/>
                <a:ea typeface="Trebuchet MS"/>
                <a:cs typeface="Trebuchet MS"/>
                <a:sym typeface="Trebuchet MS"/>
              </a:rPr>
              <a:t>Presenters: </a:t>
            </a:r>
            <a:r>
              <a:rPr lang="en" sz="1600"/>
              <a:t>Max Buchholz, Angelo Hristopoulos, Adriana Lysak, Nathan Portman, Eric Tate, Preston Tee</a:t>
            </a:r>
            <a:endParaRPr sz="1600">
              <a:latin typeface="Trebuchet MS"/>
              <a:ea typeface="Trebuchet MS"/>
              <a:cs typeface="Trebuchet MS"/>
              <a:sym typeface="Trebuchet MS"/>
            </a:endParaRPr>
          </a:p>
          <a:p>
            <a:pPr marL="0" lvl="0" indent="0" algn="ctr" rtl="0">
              <a:spcBef>
                <a:spcPts val="0"/>
              </a:spcBef>
              <a:spcAft>
                <a:spcPts val="0"/>
              </a:spcAft>
              <a:buNone/>
            </a:pPr>
            <a:endParaRPr sz="1600">
              <a:latin typeface="Trebuchet MS"/>
              <a:ea typeface="Trebuchet MS"/>
              <a:cs typeface="Trebuchet MS"/>
              <a:sym typeface="Trebuchet MS"/>
            </a:endParaRPr>
          </a:p>
          <a:p>
            <a:pPr marL="0" lvl="0" indent="0" algn="ctr" rtl="0">
              <a:spcBef>
                <a:spcPts val="0"/>
              </a:spcBef>
              <a:spcAft>
                <a:spcPts val="0"/>
              </a:spcAft>
              <a:buNone/>
            </a:pPr>
            <a:r>
              <a:rPr lang="en" sz="1600" b="1">
                <a:latin typeface="Trebuchet MS"/>
                <a:ea typeface="Trebuchet MS"/>
                <a:cs typeface="Trebuchet MS"/>
                <a:sym typeface="Trebuchet MS"/>
              </a:rPr>
              <a:t>Additional Team Members:</a:t>
            </a:r>
            <a:r>
              <a:rPr lang="en" sz="1600"/>
              <a:t> Anthony Gregg, Anand Kappagantu, Weston Luke</a:t>
            </a:r>
            <a:endParaRPr sz="1600"/>
          </a:p>
          <a:p>
            <a:pPr marL="0" lvl="0" indent="0" algn="ctr" rtl="0">
              <a:spcBef>
                <a:spcPts val="0"/>
              </a:spcBef>
              <a:spcAft>
                <a:spcPts val="0"/>
              </a:spcAft>
              <a:buNone/>
            </a:pPr>
            <a:endParaRPr sz="1600">
              <a:latin typeface="Trebuchet MS"/>
              <a:ea typeface="Trebuchet MS"/>
              <a:cs typeface="Trebuchet MS"/>
              <a:sym typeface="Trebuchet MS"/>
            </a:endParaRPr>
          </a:p>
          <a:p>
            <a:pPr marL="0" lvl="0" indent="0" algn="ctr" rtl="0">
              <a:spcBef>
                <a:spcPts val="0"/>
              </a:spcBef>
              <a:spcAft>
                <a:spcPts val="0"/>
              </a:spcAft>
              <a:buNone/>
            </a:pPr>
            <a:r>
              <a:rPr lang="en" sz="1600" b="1">
                <a:latin typeface="Trebuchet MS"/>
                <a:ea typeface="Trebuchet MS"/>
                <a:cs typeface="Trebuchet MS"/>
                <a:sym typeface="Trebuchet MS"/>
              </a:rPr>
              <a:t>Advisor: </a:t>
            </a:r>
            <a:r>
              <a:rPr lang="en" sz="1600">
                <a:latin typeface="Trebuchet MS"/>
                <a:ea typeface="Trebuchet MS"/>
                <a:cs typeface="Trebuchet MS"/>
                <a:sym typeface="Trebuchet MS"/>
              </a:rPr>
              <a:t>Alexandra Le Moine</a:t>
            </a:r>
            <a:endParaRPr sz="1600">
              <a:latin typeface="Trebuchet MS"/>
              <a:ea typeface="Trebuchet MS"/>
              <a:cs typeface="Trebuchet MS"/>
              <a:sym typeface="Trebuchet MS"/>
            </a:endParaRPr>
          </a:p>
          <a:p>
            <a:pPr marL="0" lvl="0" indent="0" algn="ctr" rtl="0">
              <a:spcBef>
                <a:spcPts val="0"/>
              </a:spcBef>
              <a:spcAft>
                <a:spcPts val="0"/>
              </a:spcAft>
              <a:buNone/>
            </a:pPr>
            <a:endParaRPr sz="1600">
              <a:latin typeface="Trebuchet MS"/>
              <a:ea typeface="Trebuchet MS"/>
              <a:cs typeface="Trebuchet MS"/>
              <a:sym typeface="Trebuchet MS"/>
            </a:endParaRPr>
          </a:p>
          <a:p>
            <a:pPr marL="0" lvl="0" indent="0" algn="ctr" rtl="0">
              <a:spcBef>
                <a:spcPts val="0"/>
              </a:spcBef>
              <a:spcAft>
                <a:spcPts val="0"/>
              </a:spcAft>
              <a:buNone/>
            </a:pPr>
            <a:r>
              <a:rPr lang="en" sz="1600" b="1">
                <a:latin typeface="Trebuchet MS"/>
                <a:ea typeface="Trebuchet MS"/>
                <a:cs typeface="Trebuchet MS"/>
                <a:sym typeface="Trebuchet MS"/>
              </a:rPr>
              <a:t>Customer:</a:t>
            </a:r>
            <a:r>
              <a:rPr lang="en" sz="1600">
                <a:latin typeface="Trebuchet MS"/>
                <a:ea typeface="Trebuchet MS"/>
                <a:cs typeface="Trebuchet MS"/>
                <a:sym typeface="Trebuchet MS"/>
              </a:rPr>
              <a:t> U.S. Air Force Research Laboratory</a:t>
            </a:r>
            <a:endParaRPr sz="1600">
              <a:latin typeface="Trebuchet MS"/>
              <a:ea typeface="Trebuchet MS"/>
              <a:cs typeface="Trebuchet MS"/>
              <a:sym typeface="Trebuchet MS"/>
            </a:endParaRPr>
          </a:p>
        </p:txBody>
      </p:sp>
      <p:sp>
        <p:nvSpPr>
          <p:cNvPr id="60" name="Google Shape;60;p13"/>
          <p:cNvSpPr/>
          <p:nvPr/>
        </p:nvSpPr>
        <p:spPr>
          <a:xfrm>
            <a:off x="-9150" y="1050"/>
            <a:ext cx="9144000" cy="1698000"/>
          </a:xfrm>
          <a:prstGeom prst="rect">
            <a:avLst/>
          </a:prstGeom>
          <a:solidFill>
            <a:srgbClr val="CFB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txBox="1">
            <a:spLocks noGrp="1"/>
          </p:cNvSpPr>
          <p:nvPr>
            <p:ph type="ctrTitle"/>
          </p:nvPr>
        </p:nvSpPr>
        <p:spPr>
          <a:xfrm>
            <a:off x="311700" y="773550"/>
            <a:ext cx="8520600" cy="1008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latin typeface="Oswald"/>
                <a:ea typeface="Oswald"/>
                <a:cs typeface="Oswald"/>
                <a:sym typeface="Oswald"/>
              </a:rPr>
              <a:t>FlOWeR</a:t>
            </a:r>
            <a:endParaRPr b="1">
              <a:latin typeface="Oswald"/>
              <a:ea typeface="Oswald"/>
              <a:cs typeface="Oswald"/>
              <a:sym typeface="Oswald"/>
            </a:endParaRPr>
          </a:p>
        </p:txBody>
      </p:sp>
      <p:sp>
        <p:nvSpPr>
          <p:cNvPr id="62" name="Google Shape;62;p13"/>
          <p:cNvSpPr txBox="1">
            <a:spLocks noGrp="1"/>
          </p:cNvSpPr>
          <p:nvPr>
            <p:ph type="subTitle" idx="1"/>
          </p:nvPr>
        </p:nvSpPr>
        <p:spPr>
          <a:xfrm>
            <a:off x="311700" y="16990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Trebuchet MS"/>
                <a:ea typeface="Trebuchet MS"/>
                <a:cs typeface="Trebuchet MS"/>
                <a:sym typeface="Trebuchet MS"/>
              </a:rPr>
              <a:t>Fl</a:t>
            </a:r>
            <a:r>
              <a:rPr lang="en">
                <a:latin typeface="Trebuchet MS"/>
                <a:ea typeface="Trebuchet MS"/>
                <a:cs typeface="Trebuchet MS"/>
                <a:sym typeface="Trebuchet MS"/>
              </a:rPr>
              <a:t>ow </a:t>
            </a:r>
            <a:r>
              <a:rPr lang="en" b="1">
                <a:latin typeface="Trebuchet MS"/>
                <a:ea typeface="Trebuchet MS"/>
                <a:cs typeface="Trebuchet MS"/>
                <a:sym typeface="Trebuchet MS"/>
              </a:rPr>
              <a:t>O</a:t>
            </a:r>
            <a:r>
              <a:rPr lang="en">
                <a:latin typeface="Trebuchet MS"/>
                <a:ea typeface="Trebuchet MS"/>
                <a:cs typeface="Trebuchet MS"/>
                <a:sym typeface="Trebuchet MS"/>
              </a:rPr>
              <a:t>ptimization &amp; </a:t>
            </a:r>
            <a:r>
              <a:rPr lang="en" b="1">
                <a:latin typeface="Trebuchet MS"/>
                <a:ea typeface="Trebuchet MS"/>
                <a:cs typeface="Trebuchet MS"/>
                <a:sym typeface="Trebuchet MS"/>
              </a:rPr>
              <a:t>We</a:t>
            </a:r>
            <a:r>
              <a:rPr lang="en">
                <a:latin typeface="Trebuchet MS"/>
                <a:ea typeface="Trebuchet MS"/>
                <a:cs typeface="Trebuchet MS"/>
                <a:sym typeface="Trebuchet MS"/>
              </a:rPr>
              <a:t>ight </a:t>
            </a:r>
            <a:r>
              <a:rPr lang="en" b="1">
                <a:latin typeface="Trebuchet MS"/>
                <a:ea typeface="Trebuchet MS"/>
                <a:cs typeface="Trebuchet MS"/>
                <a:sym typeface="Trebuchet MS"/>
              </a:rPr>
              <a:t>R</a:t>
            </a:r>
            <a:r>
              <a:rPr lang="en">
                <a:latin typeface="Trebuchet MS"/>
                <a:ea typeface="Trebuchet MS"/>
                <a:cs typeface="Trebuchet MS"/>
                <a:sym typeface="Trebuchet MS"/>
              </a:rPr>
              <a:t>eduction Project</a:t>
            </a:r>
            <a:endParaRPr>
              <a:latin typeface="Trebuchet MS"/>
              <a:ea typeface="Trebuchet MS"/>
              <a:cs typeface="Trebuchet MS"/>
              <a:sym typeface="Trebuchet MS"/>
            </a:endParaRPr>
          </a:p>
        </p:txBody>
      </p:sp>
      <p:sp>
        <p:nvSpPr>
          <p:cNvPr id="63" name="Google Shape;63;p13"/>
          <p:cNvSpPr txBox="1"/>
          <p:nvPr/>
        </p:nvSpPr>
        <p:spPr>
          <a:xfrm>
            <a:off x="6961800" y="110525"/>
            <a:ext cx="2035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Test Readiness Review</a:t>
            </a:r>
            <a:endParaRPr>
              <a:latin typeface="Trebuchet MS"/>
              <a:ea typeface="Trebuchet MS"/>
              <a:cs typeface="Trebuchet MS"/>
              <a:sym typeface="Trebuchet MS"/>
            </a:endParaRPr>
          </a:p>
        </p:txBody>
      </p:sp>
      <p:pic>
        <p:nvPicPr>
          <p:cNvPr id="64" name="Google Shape;64;p13"/>
          <p:cNvPicPr preferRelativeResize="0"/>
          <p:nvPr/>
        </p:nvPicPr>
        <p:blipFill>
          <a:blip r:embed="rId3">
            <a:alphaModFix/>
          </a:blip>
          <a:stretch>
            <a:fillRect/>
          </a:stretch>
        </p:blipFill>
        <p:spPr>
          <a:xfrm>
            <a:off x="108450" y="110525"/>
            <a:ext cx="2853050" cy="576325"/>
          </a:xfrm>
          <a:prstGeom prst="rect">
            <a:avLst/>
          </a:prstGeom>
          <a:noFill/>
          <a:ln>
            <a:noFill/>
          </a:ln>
        </p:spPr>
      </p:pic>
      <p:pic>
        <p:nvPicPr>
          <p:cNvPr id="65" name="Google Shape;65;p13"/>
          <p:cNvPicPr preferRelativeResize="0"/>
          <p:nvPr/>
        </p:nvPicPr>
        <p:blipFill>
          <a:blip r:embed="rId4">
            <a:alphaModFix/>
          </a:blip>
          <a:stretch>
            <a:fillRect/>
          </a:stretch>
        </p:blipFill>
        <p:spPr>
          <a:xfrm>
            <a:off x="3061775" y="2251609"/>
            <a:ext cx="3321850" cy="934275"/>
          </a:xfrm>
          <a:prstGeom prst="rect">
            <a:avLst/>
          </a:prstGeom>
          <a:noFill/>
          <a:ln>
            <a:noFill/>
          </a:ln>
        </p:spPr>
      </p:pic>
      <p:sp>
        <p:nvSpPr>
          <p:cNvPr id="66" name="Google Shape;66;p13"/>
          <p:cNvSpPr txBox="1">
            <a:spLocks noGrp="1"/>
          </p:cNvSpPr>
          <p:nvPr>
            <p:ph type="ctrTitle"/>
          </p:nvPr>
        </p:nvSpPr>
        <p:spPr>
          <a:xfrm>
            <a:off x="3608475" y="2518625"/>
            <a:ext cx="1042800" cy="400200"/>
          </a:xfrm>
          <a:prstGeom prst="rect">
            <a:avLst/>
          </a:prstGeom>
          <a:effectLst>
            <a:outerShdw blurRad="57150" dist="19050" dir="6480000" algn="bl" rotWithShape="0">
              <a:srgbClr val="000000">
                <a:alpha val="43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1800" b="1">
                <a:solidFill>
                  <a:srgbClr val="CFB87C"/>
                </a:solidFill>
                <a:latin typeface="Oswald"/>
                <a:ea typeface="Oswald"/>
                <a:cs typeface="Oswald"/>
                <a:sym typeface="Oswald"/>
              </a:rPr>
              <a:t>FlOWeR</a:t>
            </a:r>
            <a:endParaRPr sz="1800" b="1">
              <a:solidFill>
                <a:srgbClr val="CFB87C"/>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2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 (CPEs)</a:t>
            </a:r>
            <a:endParaRPr/>
          </a:p>
          <a:p>
            <a:pPr marL="0" lvl="0" indent="0" algn="l" rtl="0">
              <a:spcBef>
                <a:spcPts val="0"/>
              </a:spcBef>
              <a:spcAft>
                <a:spcPts val="0"/>
              </a:spcAft>
              <a:buNone/>
            </a:pPr>
            <a:endParaRPr/>
          </a:p>
        </p:txBody>
      </p:sp>
      <p:sp>
        <p:nvSpPr>
          <p:cNvPr id="232" name="Google Shape;23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233" name="Google Shape;233;p22"/>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234" name="Google Shape;234;p22"/>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235" name="Google Shape;235;p22"/>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236" name="Google Shape;236;p22"/>
          <p:cNvGrpSpPr/>
          <p:nvPr/>
        </p:nvGrpSpPr>
        <p:grpSpPr>
          <a:xfrm>
            <a:off x="6594653" y="4510250"/>
            <a:ext cx="2185769" cy="391800"/>
            <a:chOff x="6629425" y="3506550"/>
            <a:chExt cx="2229012" cy="391800"/>
          </a:xfrm>
        </p:grpSpPr>
        <p:sp>
          <p:nvSpPr>
            <p:cNvPr id="237" name="Google Shape;237;p22"/>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238" name="Google Shape;238;p22"/>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graphicFrame>
        <p:nvGraphicFramePr>
          <p:cNvPr id="239" name="Google Shape;239;p22"/>
          <p:cNvGraphicFramePr/>
          <p:nvPr/>
        </p:nvGraphicFramePr>
        <p:xfrm>
          <a:off x="311700" y="1192900"/>
          <a:ext cx="8520600" cy="2910690"/>
        </p:xfrm>
        <a:graphic>
          <a:graphicData uri="http://schemas.openxmlformats.org/drawingml/2006/table">
            <a:tbl>
              <a:tblPr>
                <a:noFill/>
                <a:tableStyleId>{4FE47303-E0BB-4531-A3C6-92CC4B099775}</a:tableStyleId>
              </a:tblPr>
              <a:tblGrid>
                <a:gridCol w="912675">
                  <a:extLst>
                    <a:ext uri="{9D8B030D-6E8A-4147-A177-3AD203B41FA5}">
                      <a16:colId xmlns:a16="http://schemas.microsoft.com/office/drawing/2014/main" val="20000"/>
                    </a:ext>
                  </a:extLst>
                </a:gridCol>
                <a:gridCol w="6754050">
                  <a:extLst>
                    <a:ext uri="{9D8B030D-6E8A-4147-A177-3AD203B41FA5}">
                      <a16:colId xmlns:a16="http://schemas.microsoft.com/office/drawing/2014/main" val="20001"/>
                    </a:ext>
                  </a:extLst>
                </a:gridCol>
                <a:gridCol w="853875">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Label</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l" rtl="0">
                        <a:spcBef>
                          <a:spcPts val="0"/>
                        </a:spcBef>
                        <a:spcAft>
                          <a:spcPts val="0"/>
                        </a:spcAft>
                        <a:buNone/>
                      </a:pPr>
                      <a:r>
                        <a:rPr lang="en">
                          <a:latin typeface="Trebuchet MS"/>
                          <a:ea typeface="Trebuchet MS"/>
                          <a:cs typeface="Trebuchet MS"/>
                          <a:sym typeface="Trebuchet MS"/>
                        </a:rPr>
                        <a:t>Critical Feasibility Element</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FR</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T/W</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a:latin typeface="Trebuchet MS"/>
                          <a:ea typeface="Trebuchet MS"/>
                          <a:cs typeface="Trebuchet MS"/>
                          <a:sym typeface="Trebuchet MS"/>
                        </a:rPr>
                        <a:t>The T/W ratio of the engine shall increase and the TSFC shall decrease or remain constant.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Trebuchet MS"/>
                          <a:ea typeface="Trebuchet MS"/>
                          <a:cs typeface="Trebuchet MS"/>
                          <a:sym typeface="Trebuchet MS"/>
                        </a:rPr>
                        <a:t>1,2</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300">
                          <a:latin typeface="Trebuchet MS"/>
                          <a:ea typeface="Trebuchet MS"/>
                          <a:cs typeface="Trebuchet MS"/>
                          <a:sym typeface="Trebuchet MS"/>
                        </a:rPr>
                        <a:t>MODEL</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a:latin typeface="Trebuchet MS"/>
                          <a:ea typeface="Trebuchet MS"/>
                          <a:cs typeface="Trebuchet MS"/>
                          <a:sym typeface="Trebuchet MS"/>
                        </a:rPr>
                        <a:t>Model accurately simulates thermodynamic properties of the engine, predicting increases in thrust and/or decreases in TSFC.</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Trebuchet MS"/>
                          <a:ea typeface="Trebuchet MS"/>
                          <a:cs typeface="Trebuchet MS"/>
                          <a:sym typeface="Trebuchet MS"/>
                        </a:rPr>
                        <a:t>3</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INT-TEMP</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r>
                        <a:rPr lang="en" sz="1300">
                          <a:latin typeface="Trebuchet MS"/>
                          <a:ea typeface="Trebuchet MS"/>
                          <a:cs typeface="Trebuchet MS"/>
                          <a:sym typeface="Trebuchet MS"/>
                        </a:rPr>
                        <a:t>All components can withstand temperatures throughout their section and can integrate with each other seamlessly.</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Trebuchet MS"/>
                          <a:ea typeface="Trebuchet MS"/>
                          <a:cs typeface="Trebuchet MS"/>
                          <a:sym typeface="Trebuchet MS"/>
                        </a:rPr>
                        <a:t>4</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300">
                          <a:latin typeface="Trebuchet MS"/>
                          <a:ea typeface="Trebuchet MS"/>
                          <a:cs typeface="Trebuchet MS"/>
                          <a:sym typeface="Trebuchet MS"/>
                        </a:rPr>
                        <a:t>TEST</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300">
                          <a:latin typeface="Trebuchet MS"/>
                          <a:ea typeface="Trebuchet MS"/>
                          <a:cs typeface="Trebuchet MS"/>
                          <a:sym typeface="Trebuchet MS"/>
                        </a:rPr>
                        <a:t>External sensors are integrated to augment engine’s internal sensors and gather necessary temperature and pressure data, and an off-engine testing setup is developed to validate nozzle design.</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300">
                          <a:latin typeface="Trebuchet MS"/>
                          <a:ea typeface="Trebuchet MS"/>
                          <a:cs typeface="Trebuchet MS"/>
                          <a:sym typeface="Trebuchet MS"/>
                        </a:rPr>
                        <a:t>4</a:t>
                      </a:r>
                      <a:endParaRPr sz="13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1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Stress With Screws</a:t>
            </a:r>
            <a:endParaRPr/>
          </a:p>
        </p:txBody>
      </p:sp>
      <p:sp>
        <p:nvSpPr>
          <p:cNvPr id="1491" name="Google Shape;1491;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100</a:t>
            </a:fld>
            <a:endParaRPr/>
          </a:p>
        </p:txBody>
      </p:sp>
      <p:pic>
        <p:nvPicPr>
          <p:cNvPr id="1492" name="Google Shape;1492;p112"/>
          <p:cNvPicPr preferRelativeResize="0"/>
          <p:nvPr/>
        </p:nvPicPr>
        <p:blipFill>
          <a:blip r:embed="rId3">
            <a:alphaModFix/>
          </a:blip>
          <a:stretch>
            <a:fillRect/>
          </a:stretch>
        </p:blipFill>
        <p:spPr>
          <a:xfrm>
            <a:off x="2040350" y="1110425"/>
            <a:ext cx="5063276" cy="4033074"/>
          </a:xfrm>
          <a:prstGeom prst="rect">
            <a:avLst/>
          </a:prstGeom>
          <a:noFill/>
          <a:ln>
            <a:noFill/>
          </a:ln>
        </p:spPr>
      </p:pic>
      <p:sp>
        <p:nvSpPr>
          <p:cNvPr id="1493" name="Google Shape;1493;p11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1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Stress With Screws</a:t>
            </a:r>
            <a:endParaRPr/>
          </a:p>
        </p:txBody>
      </p:sp>
      <p:sp>
        <p:nvSpPr>
          <p:cNvPr id="1499" name="Google Shape;1499;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101</a:t>
            </a:fld>
            <a:endParaRPr/>
          </a:p>
        </p:txBody>
      </p:sp>
      <p:pic>
        <p:nvPicPr>
          <p:cNvPr id="1500" name="Google Shape;1500;p113"/>
          <p:cNvPicPr preferRelativeResize="0"/>
          <p:nvPr/>
        </p:nvPicPr>
        <p:blipFill>
          <a:blip r:embed="rId3">
            <a:alphaModFix/>
          </a:blip>
          <a:stretch>
            <a:fillRect/>
          </a:stretch>
        </p:blipFill>
        <p:spPr>
          <a:xfrm>
            <a:off x="2088696" y="1063050"/>
            <a:ext cx="4863304" cy="4080450"/>
          </a:xfrm>
          <a:prstGeom prst="rect">
            <a:avLst/>
          </a:prstGeom>
          <a:noFill/>
          <a:ln>
            <a:noFill/>
          </a:ln>
        </p:spPr>
      </p:pic>
      <p:sp>
        <p:nvSpPr>
          <p:cNvPr id="1501" name="Google Shape;1501;p11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5"/>
        <p:cNvGrpSpPr/>
        <p:nvPr/>
      </p:nvGrpSpPr>
      <p:grpSpPr>
        <a:xfrm>
          <a:off x="0" y="0"/>
          <a:ext cx="0" cy="0"/>
          <a:chOff x="0" y="0"/>
          <a:chExt cx="0" cy="0"/>
        </a:xfrm>
      </p:grpSpPr>
      <p:sp>
        <p:nvSpPr>
          <p:cNvPr id="1506" name="Google Shape;1506;p114"/>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Ejector Model</a:t>
            </a:r>
            <a:endParaRPr/>
          </a:p>
        </p:txBody>
      </p:sp>
      <p:sp>
        <p:nvSpPr>
          <p:cNvPr id="1507" name="Google Shape;1507;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102</a:t>
            </a:fld>
            <a:endParaRPr/>
          </a:p>
        </p:txBody>
      </p:sp>
      <p:sp>
        <p:nvSpPr>
          <p:cNvPr id="1508" name="Google Shape;1508;p11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1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 - Incompressible with Different Densities</a:t>
            </a:r>
            <a:endParaRPr/>
          </a:p>
          <a:p>
            <a:pPr marL="0" lvl="0" indent="0" algn="l" rtl="0">
              <a:spcBef>
                <a:spcPts val="0"/>
              </a:spcBef>
              <a:spcAft>
                <a:spcPts val="0"/>
              </a:spcAft>
              <a:buNone/>
            </a:pPr>
            <a:endParaRPr/>
          </a:p>
        </p:txBody>
      </p:sp>
      <p:sp>
        <p:nvSpPr>
          <p:cNvPr id="1514" name="Google Shape;1514;p115"/>
          <p:cNvSpPr txBox="1">
            <a:spLocks noGrp="1"/>
          </p:cNvSpPr>
          <p:nvPr>
            <p:ph type="body" idx="1"/>
          </p:nvPr>
        </p:nvSpPr>
        <p:spPr>
          <a:xfrm>
            <a:off x="311700" y="1149725"/>
            <a:ext cx="2757900" cy="3419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Note notational differences from this presentation:</a:t>
            </a:r>
            <a:endParaRPr/>
          </a:p>
          <a:p>
            <a:pPr marL="457200" lvl="0" indent="-342900" algn="l" rtl="0">
              <a:spcBef>
                <a:spcPts val="1200"/>
              </a:spcBef>
              <a:spcAft>
                <a:spcPts val="0"/>
              </a:spcAft>
              <a:buSzPts val="1800"/>
              <a:buChar char="●"/>
            </a:pPr>
            <a:r>
              <a:rPr lang="en"/>
              <a:t>ɑ = ɑ</a:t>
            </a:r>
            <a:r>
              <a:rPr lang="en" baseline="-25000"/>
              <a:t>e</a:t>
            </a:r>
            <a:endParaRPr/>
          </a:p>
          <a:p>
            <a:pPr marL="457200" lvl="0" indent="-342900" algn="l" rtl="0">
              <a:spcBef>
                <a:spcPts val="0"/>
              </a:spcBef>
              <a:spcAft>
                <a:spcPts val="0"/>
              </a:spcAft>
              <a:buSzPts val="1800"/>
              <a:buChar char="●"/>
            </a:pPr>
            <a:r>
              <a:rPr lang="en"/>
              <a:t>β = ɑ</a:t>
            </a:r>
            <a:r>
              <a:rPr lang="en" baseline="-25000"/>
              <a:t>D</a:t>
            </a:r>
            <a:endParaRPr/>
          </a:p>
          <a:p>
            <a:pPr marL="457200" lvl="0" indent="-342900" algn="l" rtl="0">
              <a:spcBef>
                <a:spcPts val="0"/>
              </a:spcBef>
              <a:spcAft>
                <a:spcPts val="0"/>
              </a:spcAft>
              <a:buSzPts val="1800"/>
              <a:buChar char="●"/>
            </a:pPr>
            <a:r>
              <a:rPr lang="en"/>
              <a:t>m = ṁ</a:t>
            </a:r>
            <a:endParaRPr/>
          </a:p>
          <a:p>
            <a:pPr marL="0" lvl="0" indent="0" algn="l" rtl="0">
              <a:spcBef>
                <a:spcPts val="1200"/>
              </a:spcBef>
              <a:spcAft>
                <a:spcPts val="1200"/>
              </a:spcAft>
              <a:buNone/>
            </a:pPr>
            <a:r>
              <a:rPr lang="en"/>
              <a:t>m</a:t>
            </a:r>
            <a:r>
              <a:rPr lang="en" baseline="-25000"/>
              <a:t>s</a:t>
            </a:r>
            <a:r>
              <a:rPr lang="en"/>
              <a:t>/ m</a:t>
            </a:r>
            <a:r>
              <a:rPr lang="en" baseline="-25000"/>
              <a:t>p</a:t>
            </a:r>
            <a:r>
              <a:rPr lang="en"/>
              <a:t> Needs to be solved for first before finding φ</a:t>
            </a:r>
            <a:endParaRPr/>
          </a:p>
        </p:txBody>
      </p:sp>
      <p:sp>
        <p:nvSpPr>
          <p:cNvPr id="1515" name="Google Shape;1515;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103</a:t>
            </a:fld>
            <a:endParaRPr/>
          </a:p>
        </p:txBody>
      </p:sp>
      <p:pic>
        <p:nvPicPr>
          <p:cNvPr id="1516" name="Google Shape;1516;p115"/>
          <p:cNvPicPr preferRelativeResize="0"/>
          <p:nvPr/>
        </p:nvPicPr>
        <p:blipFill>
          <a:blip r:embed="rId3">
            <a:alphaModFix/>
          </a:blip>
          <a:stretch>
            <a:fillRect/>
          </a:stretch>
        </p:blipFill>
        <p:spPr>
          <a:xfrm>
            <a:off x="3045863" y="1242338"/>
            <a:ext cx="5810250" cy="1571625"/>
          </a:xfrm>
          <a:prstGeom prst="rect">
            <a:avLst/>
          </a:prstGeom>
          <a:noFill/>
          <a:ln>
            <a:noFill/>
          </a:ln>
        </p:spPr>
      </p:pic>
      <p:pic>
        <p:nvPicPr>
          <p:cNvPr id="1517" name="Google Shape;1517;p115"/>
          <p:cNvPicPr preferRelativeResize="0"/>
          <p:nvPr/>
        </p:nvPicPr>
        <p:blipFill>
          <a:blip r:embed="rId4">
            <a:alphaModFix/>
          </a:blip>
          <a:stretch>
            <a:fillRect/>
          </a:stretch>
        </p:blipFill>
        <p:spPr>
          <a:xfrm>
            <a:off x="3069663" y="2729500"/>
            <a:ext cx="5762625" cy="1485900"/>
          </a:xfrm>
          <a:prstGeom prst="rect">
            <a:avLst/>
          </a:prstGeom>
          <a:noFill/>
          <a:ln>
            <a:noFill/>
          </a:ln>
        </p:spPr>
      </p:pic>
      <p:sp>
        <p:nvSpPr>
          <p:cNvPr id="1518" name="Google Shape;1518;p11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11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 - Thrust-to-Weight Predictions</a:t>
            </a:r>
            <a:endParaRPr/>
          </a:p>
        </p:txBody>
      </p:sp>
      <p:sp>
        <p:nvSpPr>
          <p:cNvPr id="1524" name="Google Shape;1524;p116"/>
          <p:cNvSpPr txBox="1">
            <a:spLocks noGrp="1"/>
          </p:cNvSpPr>
          <p:nvPr>
            <p:ph type="body" idx="1"/>
          </p:nvPr>
        </p:nvSpPr>
        <p:spPr>
          <a:xfrm>
            <a:off x="311700" y="1149725"/>
            <a:ext cx="44031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Shows weight predictions for fixed L</a:t>
            </a:r>
            <a:endParaRPr>
              <a:solidFill>
                <a:schemeClr val="dk1"/>
              </a:solidFill>
            </a:endParaRPr>
          </a:p>
          <a:p>
            <a:pPr marL="0" lvl="0" indent="0" algn="l" rtl="0">
              <a:spcBef>
                <a:spcPts val="1200"/>
              </a:spcBef>
              <a:spcAft>
                <a:spcPts val="1200"/>
              </a:spcAft>
              <a:buNone/>
            </a:pPr>
            <a:endParaRPr>
              <a:solidFill>
                <a:schemeClr val="dk1"/>
              </a:solidFill>
            </a:endParaRPr>
          </a:p>
        </p:txBody>
      </p:sp>
      <p:sp>
        <p:nvSpPr>
          <p:cNvPr id="1525" name="Google Shape;1525;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104</a:t>
            </a:fld>
            <a:endParaRPr/>
          </a:p>
        </p:txBody>
      </p:sp>
      <p:sp>
        <p:nvSpPr>
          <p:cNvPr id="1526" name="Google Shape;1526;p11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pic>
        <p:nvPicPr>
          <p:cNvPr id="1527" name="Google Shape;1527;p116"/>
          <p:cNvPicPr preferRelativeResize="0"/>
          <p:nvPr/>
        </p:nvPicPr>
        <p:blipFill>
          <a:blip r:embed="rId4">
            <a:alphaModFix/>
          </a:blip>
          <a:stretch>
            <a:fillRect/>
          </a:stretch>
        </p:blipFill>
        <p:spPr>
          <a:xfrm>
            <a:off x="2509800" y="1653050"/>
            <a:ext cx="4124400" cy="30933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1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 - Thrust-to-Weight Predictions</a:t>
            </a:r>
            <a:endParaRPr/>
          </a:p>
        </p:txBody>
      </p:sp>
      <p:sp>
        <p:nvSpPr>
          <p:cNvPr id="1533" name="Google Shape;1533;p117"/>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Shows weight predictions for fixed α</a:t>
            </a:r>
            <a:r>
              <a:rPr lang="en" baseline="-25000">
                <a:solidFill>
                  <a:schemeClr val="dk1"/>
                </a:solidFill>
              </a:rPr>
              <a:t>E</a:t>
            </a:r>
            <a:r>
              <a:rPr lang="en">
                <a:solidFill>
                  <a:schemeClr val="dk1"/>
                </a:solidFill>
              </a:rPr>
              <a:t> and α</a:t>
            </a:r>
            <a:r>
              <a:rPr lang="en" baseline="-25000">
                <a:solidFill>
                  <a:schemeClr val="dk1"/>
                </a:solidFill>
              </a:rPr>
              <a:t>D</a:t>
            </a:r>
            <a:r>
              <a:rPr lang="en">
                <a:solidFill>
                  <a:schemeClr val="dk1"/>
                </a:solidFill>
              </a:rPr>
              <a:t> (baseline)</a:t>
            </a:r>
            <a:endParaRPr>
              <a:solidFill>
                <a:schemeClr val="dk1"/>
              </a:solidFill>
            </a:endParaRPr>
          </a:p>
          <a:p>
            <a:pPr marL="0" lvl="0" indent="0" algn="l" rtl="0">
              <a:spcBef>
                <a:spcPts val="1200"/>
              </a:spcBef>
              <a:spcAft>
                <a:spcPts val="1200"/>
              </a:spcAft>
              <a:buNone/>
            </a:pPr>
            <a:endParaRPr>
              <a:solidFill>
                <a:schemeClr val="dk1"/>
              </a:solidFill>
            </a:endParaRPr>
          </a:p>
        </p:txBody>
      </p:sp>
      <p:sp>
        <p:nvSpPr>
          <p:cNvPr id="1534" name="Google Shape;1534;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105</a:t>
            </a:fld>
            <a:endParaRPr/>
          </a:p>
        </p:txBody>
      </p:sp>
      <p:pic>
        <p:nvPicPr>
          <p:cNvPr id="1535" name="Google Shape;1535;p117"/>
          <p:cNvPicPr preferRelativeResize="0"/>
          <p:nvPr/>
        </p:nvPicPr>
        <p:blipFill>
          <a:blip r:embed="rId3">
            <a:alphaModFix/>
          </a:blip>
          <a:stretch>
            <a:fillRect/>
          </a:stretch>
        </p:blipFill>
        <p:spPr>
          <a:xfrm>
            <a:off x="2292401" y="1637425"/>
            <a:ext cx="4559202" cy="341940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1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Ejector Models - Compressible</a:t>
            </a:r>
            <a:endParaRPr/>
          </a:p>
          <a:p>
            <a:pPr marL="0" lvl="0" indent="0" algn="l" rtl="0">
              <a:spcBef>
                <a:spcPts val="0"/>
              </a:spcBef>
              <a:spcAft>
                <a:spcPts val="0"/>
              </a:spcAft>
              <a:buNone/>
            </a:pPr>
            <a:endParaRPr/>
          </a:p>
        </p:txBody>
      </p:sp>
      <p:sp>
        <p:nvSpPr>
          <p:cNvPr id="1541" name="Google Shape;1541;p118"/>
          <p:cNvSpPr txBox="1">
            <a:spLocks noGrp="1"/>
          </p:cNvSpPr>
          <p:nvPr>
            <p:ph type="body" idx="1"/>
          </p:nvPr>
        </p:nvSpPr>
        <p:spPr>
          <a:xfrm>
            <a:off x="311700" y="1149725"/>
            <a:ext cx="41358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Shows only a minor offset in a compressible vs incompressible analysis (~5% error at worst)</a:t>
            </a:r>
            <a:r>
              <a:rPr lang="en" baseline="30000">
                <a:solidFill>
                  <a:schemeClr val="dk1"/>
                </a:solidFill>
              </a:rPr>
              <a:t>[2]</a:t>
            </a:r>
            <a:endParaRPr baseline="30000">
              <a:solidFill>
                <a:schemeClr val="dk1"/>
              </a:solidFill>
            </a:endParaRPr>
          </a:p>
          <a:p>
            <a:pPr marL="0" lvl="0" indent="0" algn="l" rtl="0">
              <a:spcBef>
                <a:spcPts val="1200"/>
              </a:spcBef>
              <a:spcAft>
                <a:spcPts val="1200"/>
              </a:spcAft>
              <a:buNone/>
            </a:pPr>
            <a:r>
              <a:rPr lang="en"/>
              <a:t> </a:t>
            </a:r>
            <a:endParaRPr/>
          </a:p>
        </p:txBody>
      </p:sp>
      <p:sp>
        <p:nvSpPr>
          <p:cNvPr id="1542" name="Google Shape;1542;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106</a:t>
            </a:fld>
            <a:endParaRPr/>
          </a:p>
        </p:txBody>
      </p:sp>
      <p:pic>
        <p:nvPicPr>
          <p:cNvPr id="1543" name="Google Shape;1543;p118"/>
          <p:cNvPicPr preferRelativeResize="0"/>
          <p:nvPr/>
        </p:nvPicPr>
        <p:blipFill>
          <a:blip r:embed="rId3">
            <a:alphaModFix/>
          </a:blip>
          <a:stretch>
            <a:fillRect/>
          </a:stretch>
        </p:blipFill>
        <p:spPr>
          <a:xfrm>
            <a:off x="4572000" y="1664274"/>
            <a:ext cx="4135800" cy="2763362"/>
          </a:xfrm>
          <a:prstGeom prst="rect">
            <a:avLst/>
          </a:prstGeom>
          <a:noFill/>
          <a:ln>
            <a:noFill/>
          </a:ln>
        </p:spPr>
      </p:pic>
      <p:sp>
        <p:nvSpPr>
          <p:cNvPr id="1544" name="Google Shape;1544;p11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11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Models - Incompressible vs Mixed Densities</a:t>
            </a:r>
            <a:endParaRPr/>
          </a:p>
          <a:p>
            <a:pPr marL="0" lvl="0" indent="0" algn="l" rtl="0">
              <a:spcBef>
                <a:spcPts val="0"/>
              </a:spcBef>
              <a:spcAft>
                <a:spcPts val="0"/>
              </a:spcAft>
              <a:buNone/>
            </a:pPr>
            <a:endParaRPr/>
          </a:p>
        </p:txBody>
      </p:sp>
      <p:sp>
        <p:nvSpPr>
          <p:cNvPr id="1550" name="Google Shape;1550;p119"/>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Shows the compressible vs incompressible plot</a:t>
            </a:r>
            <a:r>
              <a:rPr lang="en" baseline="30000">
                <a:solidFill>
                  <a:schemeClr val="dk1"/>
                </a:solidFill>
              </a:rPr>
              <a:t>[2]</a:t>
            </a:r>
            <a:r>
              <a:rPr lang="en">
                <a:solidFill>
                  <a:schemeClr val="dk1"/>
                </a:solidFill>
              </a:rPr>
              <a:t> vs the output from the chosen mixed densities model</a:t>
            </a:r>
            <a:endParaRPr>
              <a:solidFill>
                <a:schemeClr val="dk1"/>
              </a:solidFill>
            </a:endParaRPr>
          </a:p>
          <a:p>
            <a:pPr marL="0" lvl="0" indent="0" algn="l" rtl="0">
              <a:spcBef>
                <a:spcPts val="1200"/>
              </a:spcBef>
              <a:spcAft>
                <a:spcPts val="0"/>
              </a:spcAft>
              <a:buNone/>
            </a:pPr>
            <a:r>
              <a:rPr lang="en">
                <a:solidFill>
                  <a:schemeClr val="dk1"/>
                </a:solidFill>
              </a:rPr>
              <a:t>Shows about a 2% error between mixed densities and compressible formulations</a:t>
            </a:r>
            <a:endParaRPr>
              <a:solidFill>
                <a:schemeClr val="dk1"/>
              </a:solidFill>
            </a:endParaRPr>
          </a:p>
          <a:p>
            <a:pPr marL="0" lvl="0" indent="0" algn="l" rtl="0">
              <a:spcBef>
                <a:spcPts val="1200"/>
              </a:spcBef>
              <a:spcAft>
                <a:spcPts val="1200"/>
              </a:spcAft>
              <a:buNone/>
            </a:pPr>
            <a:r>
              <a:rPr lang="en"/>
              <a:t> </a:t>
            </a:r>
            <a:endParaRPr/>
          </a:p>
        </p:txBody>
      </p:sp>
      <p:sp>
        <p:nvSpPr>
          <p:cNvPr id="1551" name="Google Shape;1551;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107</a:t>
            </a:fld>
            <a:endParaRPr/>
          </a:p>
        </p:txBody>
      </p:sp>
      <p:pic>
        <p:nvPicPr>
          <p:cNvPr id="1552" name="Google Shape;1552;p119"/>
          <p:cNvPicPr preferRelativeResize="0"/>
          <p:nvPr/>
        </p:nvPicPr>
        <p:blipFill>
          <a:blip r:embed="rId3">
            <a:alphaModFix/>
          </a:blip>
          <a:stretch>
            <a:fillRect/>
          </a:stretch>
        </p:blipFill>
        <p:spPr>
          <a:xfrm>
            <a:off x="4787800" y="2531125"/>
            <a:ext cx="3909825" cy="2612374"/>
          </a:xfrm>
          <a:prstGeom prst="rect">
            <a:avLst/>
          </a:prstGeom>
          <a:noFill/>
          <a:ln>
            <a:noFill/>
          </a:ln>
        </p:spPr>
      </p:pic>
      <p:pic>
        <p:nvPicPr>
          <p:cNvPr id="1553" name="Google Shape;1553;p119"/>
          <p:cNvPicPr preferRelativeResize="0"/>
          <p:nvPr/>
        </p:nvPicPr>
        <p:blipFill>
          <a:blip r:embed="rId4">
            <a:alphaModFix/>
          </a:blip>
          <a:stretch>
            <a:fillRect/>
          </a:stretch>
        </p:blipFill>
        <p:spPr>
          <a:xfrm>
            <a:off x="134113" y="2531130"/>
            <a:ext cx="4490973" cy="2398525"/>
          </a:xfrm>
          <a:prstGeom prst="rect">
            <a:avLst/>
          </a:prstGeom>
          <a:noFill/>
          <a:ln>
            <a:noFill/>
          </a:ln>
        </p:spPr>
      </p:pic>
      <p:sp>
        <p:nvSpPr>
          <p:cNvPr id="1554" name="Google Shape;1554;p11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2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Ejector Models - Losses</a:t>
            </a:r>
            <a:endParaRPr/>
          </a:p>
          <a:p>
            <a:pPr marL="0" lvl="0" indent="0" algn="l" rtl="0">
              <a:spcBef>
                <a:spcPts val="0"/>
              </a:spcBef>
              <a:spcAft>
                <a:spcPts val="0"/>
              </a:spcAft>
              <a:buNone/>
            </a:pPr>
            <a:endParaRPr/>
          </a:p>
        </p:txBody>
      </p:sp>
      <p:sp>
        <p:nvSpPr>
          <p:cNvPr id="1560" name="Google Shape;1560;p120"/>
          <p:cNvSpPr txBox="1">
            <a:spLocks noGrp="1"/>
          </p:cNvSpPr>
          <p:nvPr>
            <p:ph type="body" idx="1"/>
          </p:nvPr>
        </p:nvSpPr>
        <p:spPr>
          <a:xfrm>
            <a:off x="311700" y="1149725"/>
            <a:ext cx="49404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Shows losses in the thrust augmentation for too large of diffuser ratios</a:t>
            </a:r>
            <a:r>
              <a:rPr lang="en" baseline="30000">
                <a:solidFill>
                  <a:schemeClr val="dk1"/>
                </a:solidFill>
              </a:rPr>
              <a:t>[2]</a:t>
            </a:r>
            <a:endParaRPr baseline="30000">
              <a:solidFill>
                <a:schemeClr val="dk1"/>
              </a:solidFill>
            </a:endParaRPr>
          </a:p>
          <a:p>
            <a:pPr marL="0" lvl="0" indent="0" algn="l" rtl="0">
              <a:spcBef>
                <a:spcPts val="1200"/>
              </a:spcBef>
              <a:spcAft>
                <a:spcPts val="1200"/>
              </a:spcAft>
              <a:buNone/>
            </a:pPr>
            <a:r>
              <a:rPr lang="en">
                <a:solidFill>
                  <a:schemeClr val="dk1"/>
                </a:solidFill>
              </a:rPr>
              <a:t>Does not account for varying mixing chamber lengths</a:t>
            </a:r>
            <a:endParaRPr>
              <a:solidFill>
                <a:schemeClr val="dk1"/>
              </a:solidFill>
            </a:endParaRPr>
          </a:p>
        </p:txBody>
      </p:sp>
      <p:sp>
        <p:nvSpPr>
          <p:cNvPr id="1561" name="Google Shape;1561;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108</a:t>
            </a:fld>
            <a:endParaRPr/>
          </a:p>
        </p:txBody>
      </p:sp>
      <p:pic>
        <p:nvPicPr>
          <p:cNvPr id="1562" name="Google Shape;1562;p120"/>
          <p:cNvPicPr preferRelativeResize="0"/>
          <p:nvPr/>
        </p:nvPicPr>
        <p:blipFill>
          <a:blip r:embed="rId3">
            <a:alphaModFix/>
          </a:blip>
          <a:stretch>
            <a:fillRect/>
          </a:stretch>
        </p:blipFill>
        <p:spPr>
          <a:xfrm>
            <a:off x="5252175" y="1094075"/>
            <a:ext cx="3365050" cy="3799450"/>
          </a:xfrm>
          <a:prstGeom prst="rect">
            <a:avLst/>
          </a:prstGeom>
          <a:noFill/>
          <a:ln>
            <a:noFill/>
          </a:ln>
        </p:spPr>
      </p:pic>
      <p:sp>
        <p:nvSpPr>
          <p:cNvPr id="1563" name="Google Shape;1563;p12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External Ejector Models - Mixing Chamber Length</a:t>
            </a:r>
            <a:endParaRPr/>
          </a:p>
          <a:p>
            <a:pPr marL="0" lvl="0" indent="0" algn="l" rtl="0">
              <a:spcBef>
                <a:spcPts val="0"/>
              </a:spcBef>
              <a:spcAft>
                <a:spcPts val="0"/>
              </a:spcAft>
              <a:buNone/>
            </a:pPr>
            <a:endParaRPr/>
          </a:p>
        </p:txBody>
      </p:sp>
      <p:sp>
        <p:nvSpPr>
          <p:cNvPr id="1569" name="Google Shape;1569;p121"/>
          <p:cNvSpPr txBox="1">
            <a:spLocks noGrp="1"/>
          </p:cNvSpPr>
          <p:nvPr>
            <p:ph type="body" idx="1"/>
          </p:nvPr>
        </p:nvSpPr>
        <p:spPr>
          <a:xfrm>
            <a:off x="311700" y="1149725"/>
            <a:ext cx="47340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Shows the results from a computation for theoretical mixing chamber length for a given area ratio under incompressible and compressible conditions</a:t>
            </a:r>
            <a:r>
              <a:rPr lang="en" baseline="30000">
                <a:solidFill>
                  <a:schemeClr val="dk1"/>
                </a:solidFill>
              </a:rPr>
              <a:t>[2]</a:t>
            </a:r>
            <a:endParaRPr baseline="30000">
              <a:solidFill>
                <a:schemeClr val="dk1"/>
              </a:solidFill>
            </a:endParaRPr>
          </a:p>
          <a:p>
            <a:pPr marL="0" lvl="0" indent="0" algn="l" rtl="0">
              <a:spcBef>
                <a:spcPts val="1200"/>
              </a:spcBef>
              <a:spcAft>
                <a:spcPts val="1200"/>
              </a:spcAft>
              <a:buNone/>
            </a:pPr>
            <a:endParaRPr>
              <a:solidFill>
                <a:schemeClr val="dk1"/>
              </a:solidFill>
            </a:endParaRPr>
          </a:p>
        </p:txBody>
      </p:sp>
      <p:sp>
        <p:nvSpPr>
          <p:cNvPr id="1570" name="Google Shape;1570;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109</a:t>
            </a:fld>
            <a:endParaRPr/>
          </a:p>
        </p:txBody>
      </p:sp>
      <p:pic>
        <p:nvPicPr>
          <p:cNvPr id="1571" name="Google Shape;1571;p121"/>
          <p:cNvPicPr preferRelativeResize="0"/>
          <p:nvPr/>
        </p:nvPicPr>
        <p:blipFill>
          <a:blip r:embed="rId3">
            <a:alphaModFix/>
          </a:blip>
          <a:stretch>
            <a:fillRect/>
          </a:stretch>
        </p:blipFill>
        <p:spPr>
          <a:xfrm>
            <a:off x="5144380" y="1149725"/>
            <a:ext cx="3556294" cy="3907100"/>
          </a:xfrm>
          <a:prstGeom prst="rect">
            <a:avLst/>
          </a:prstGeom>
          <a:noFill/>
          <a:ln>
            <a:noFill/>
          </a:ln>
        </p:spPr>
      </p:pic>
      <p:sp>
        <p:nvSpPr>
          <p:cNvPr id="1572" name="Google Shape;1572;p12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p2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Engine Status Update</a:t>
            </a:r>
            <a:endParaRPr/>
          </a:p>
          <a:p>
            <a:pPr marL="0" lvl="0" indent="0" algn="l" rtl="0">
              <a:spcBef>
                <a:spcPts val="0"/>
              </a:spcBef>
              <a:spcAft>
                <a:spcPts val="0"/>
              </a:spcAft>
              <a:buNone/>
            </a:pPr>
            <a:endParaRPr/>
          </a:p>
        </p:txBody>
      </p:sp>
      <p:sp>
        <p:nvSpPr>
          <p:cNvPr id="245" name="Google Shape;245;p23"/>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Engine returned from maintenance</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Nominal thrust performance</a:t>
            </a:r>
            <a:endParaRPr>
              <a:solidFill>
                <a:srgbClr val="000000"/>
              </a:solidFill>
            </a:endParaRPr>
          </a:p>
          <a:p>
            <a:pPr marL="0" lvl="0" indent="0" algn="l" rtl="0">
              <a:spcBef>
                <a:spcPts val="1000"/>
              </a:spcBef>
              <a:spcAft>
                <a:spcPts val="1200"/>
              </a:spcAft>
              <a:buNone/>
            </a:pPr>
            <a:endParaRPr>
              <a:solidFill>
                <a:srgbClr val="000000"/>
              </a:solidFill>
            </a:endParaRPr>
          </a:p>
        </p:txBody>
      </p:sp>
      <p:sp>
        <p:nvSpPr>
          <p:cNvPr id="246" name="Google Shape;24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247" name="Google Shape;247;p23"/>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248" name="Google Shape;248;p23"/>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249" name="Google Shape;249;p23"/>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250" name="Google Shape;250;p23"/>
          <p:cNvGrpSpPr/>
          <p:nvPr/>
        </p:nvGrpSpPr>
        <p:grpSpPr>
          <a:xfrm>
            <a:off x="6594653" y="4510250"/>
            <a:ext cx="2185769" cy="391800"/>
            <a:chOff x="6629425" y="3506550"/>
            <a:chExt cx="2229012" cy="391800"/>
          </a:xfrm>
        </p:grpSpPr>
        <p:sp>
          <p:nvSpPr>
            <p:cNvPr id="251" name="Google Shape;251;p23"/>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252" name="Google Shape;252;p23"/>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253" name="Google Shape;253;p23"/>
          <p:cNvPicPr preferRelativeResize="0"/>
          <p:nvPr/>
        </p:nvPicPr>
        <p:blipFill>
          <a:blip r:embed="rId3">
            <a:alphaModFix/>
          </a:blip>
          <a:stretch>
            <a:fillRect/>
          </a:stretch>
        </p:blipFill>
        <p:spPr>
          <a:xfrm>
            <a:off x="4666732" y="763700"/>
            <a:ext cx="4392419" cy="3294299"/>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2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Model Adjustments</a:t>
            </a:r>
            <a:endParaRPr/>
          </a:p>
          <a:p>
            <a:pPr marL="0" lvl="0" indent="0" algn="l" rtl="0">
              <a:spcBef>
                <a:spcPts val="0"/>
              </a:spcBef>
              <a:spcAft>
                <a:spcPts val="0"/>
              </a:spcAft>
              <a:buNone/>
            </a:pPr>
            <a:endParaRPr/>
          </a:p>
        </p:txBody>
      </p:sp>
      <p:sp>
        <p:nvSpPr>
          <p:cNvPr id="1578" name="Google Shape;1578;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110</a:t>
            </a:fld>
            <a:endParaRPr/>
          </a:p>
        </p:txBody>
      </p:sp>
      <p:pic>
        <p:nvPicPr>
          <p:cNvPr id="1579" name="Google Shape;1579;p122"/>
          <p:cNvPicPr preferRelativeResize="0"/>
          <p:nvPr/>
        </p:nvPicPr>
        <p:blipFill>
          <a:blip r:embed="rId3">
            <a:alphaModFix/>
          </a:blip>
          <a:stretch>
            <a:fillRect/>
          </a:stretch>
        </p:blipFill>
        <p:spPr>
          <a:xfrm>
            <a:off x="311700" y="1149725"/>
            <a:ext cx="1876425" cy="714375"/>
          </a:xfrm>
          <a:prstGeom prst="rect">
            <a:avLst/>
          </a:prstGeom>
          <a:noFill/>
          <a:ln>
            <a:noFill/>
          </a:ln>
        </p:spPr>
      </p:pic>
      <p:pic>
        <p:nvPicPr>
          <p:cNvPr id="1580" name="Google Shape;1580;p122"/>
          <p:cNvPicPr preferRelativeResize="0"/>
          <p:nvPr/>
        </p:nvPicPr>
        <p:blipFill>
          <a:blip r:embed="rId4">
            <a:alphaModFix/>
          </a:blip>
          <a:stretch>
            <a:fillRect/>
          </a:stretch>
        </p:blipFill>
        <p:spPr>
          <a:xfrm>
            <a:off x="306938" y="2181225"/>
            <a:ext cx="1885950" cy="781050"/>
          </a:xfrm>
          <a:prstGeom prst="rect">
            <a:avLst/>
          </a:prstGeom>
          <a:noFill/>
          <a:ln>
            <a:noFill/>
          </a:ln>
        </p:spPr>
      </p:pic>
      <p:pic>
        <p:nvPicPr>
          <p:cNvPr id="1581" name="Google Shape;1581;p122"/>
          <p:cNvPicPr preferRelativeResize="0"/>
          <p:nvPr/>
        </p:nvPicPr>
        <p:blipFill>
          <a:blip r:embed="rId5">
            <a:alphaModFix/>
          </a:blip>
          <a:stretch>
            <a:fillRect/>
          </a:stretch>
        </p:blipFill>
        <p:spPr>
          <a:xfrm>
            <a:off x="306950" y="3399025"/>
            <a:ext cx="2800350" cy="742950"/>
          </a:xfrm>
          <a:prstGeom prst="rect">
            <a:avLst/>
          </a:prstGeom>
          <a:noFill/>
          <a:ln>
            <a:noFill/>
          </a:ln>
        </p:spPr>
      </p:pic>
      <p:sp>
        <p:nvSpPr>
          <p:cNvPr id="1582" name="Google Shape;1582;p122"/>
          <p:cNvSpPr txBox="1"/>
          <p:nvPr/>
        </p:nvSpPr>
        <p:spPr>
          <a:xfrm>
            <a:off x="3200525" y="1306813"/>
            <a:ext cx="54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Drag force on a surface</a:t>
            </a:r>
            <a:r>
              <a:rPr lang="en" baseline="30000">
                <a:latin typeface="Trebuchet MS"/>
                <a:ea typeface="Trebuchet MS"/>
                <a:cs typeface="Trebuchet MS"/>
                <a:sym typeface="Trebuchet MS"/>
              </a:rPr>
              <a:t>[2]</a:t>
            </a:r>
            <a:endParaRPr i="1" baseline="30000">
              <a:latin typeface="Trebuchet MS"/>
              <a:ea typeface="Trebuchet MS"/>
              <a:cs typeface="Trebuchet MS"/>
              <a:sym typeface="Trebuchet MS"/>
            </a:endParaRPr>
          </a:p>
        </p:txBody>
      </p:sp>
      <p:sp>
        <p:nvSpPr>
          <p:cNvPr id="1583" name="Google Shape;1583;p122"/>
          <p:cNvSpPr txBox="1"/>
          <p:nvPr/>
        </p:nvSpPr>
        <p:spPr>
          <a:xfrm>
            <a:off x="3200525" y="2371650"/>
            <a:ext cx="58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Relating wall shear stress to skin friction coefficient</a:t>
            </a:r>
            <a:r>
              <a:rPr lang="en" baseline="30000">
                <a:solidFill>
                  <a:schemeClr val="dk1"/>
                </a:solidFill>
                <a:latin typeface="Trebuchet MS"/>
                <a:ea typeface="Trebuchet MS"/>
                <a:cs typeface="Trebuchet MS"/>
                <a:sym typeface="Trebuchet MS"/>
              </a:rPr>
              <a:t>[2]</a:t>
            </a:r>
            <a:endParaRPr i="1" baseline="30000">
              <a:latin typeface="Trebuchet MS"/>
              <a:ea typeface="Trebuchet MS"/>
              <a:cs typeface="Trebuchet MS"/>
              <a:sym typeface="Trebuchet MS"/>
            </a:endParaRPr>
          </a:p>
        </p:txBody>
      </p:sp>
      <p:sp>
        <p:nvSpPr>
          <p:cNvPr id="1584" name="Google Shape;1584;p122"/>
          <p:cNvSpPr txBox="1"/>
          <p:nvPr/>
        </p:nvSpPr>
        <p:spPr>
          <a:xfrm>
            <a:off x="3200525" y="3570388"/>
            <a:ext cx="54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Putting the two together</a:t>
            </a:r>
            <a:endParaRPr>
              <a:latin typeface="Trebuchet MS"/>
              <a:ea typeface="Trebuchet MS"/>
              <a:cs typeface="Trebuchet MS"/>
              <a:sym typeface="Trebuchet M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12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Model Adjustments</a:t>
            </a:r>
            <a:endParaRPr/>
          </a:p>
          <a:p>
            <a:pPr marL="0" lvl="0" indent="0" algn="l" rtl="0">
              <a:spcBef>
                <a:spcPts val="0"/>
              </a:spcBef>
              <a:spcAft>
                <a:spcPts val="0"/>
              </a:spcAft>
              <a:buNone/>
            </a:pPr>
            <a:endParaRPr/>
          </a:p>
        </p:txBody>
      </p:sp>
      <p:sp>
        <p:nvSpPr>
          <p:cNvPr id="1590" name="Google Shape;1590;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111</a:t>
            </a:fld>
            <a:endParaRPr/>
          </a:p>
        </p:txBody>
      </p:sp>
      <p:pic>
        <p:nvPicPr>
          <p:cNvPr id="1591" name="Google Shape;1591;p123"/>
          <p:cNvPicPr preferRelativeResize="0"/>
          <p:nvPr/>
        </p:nvPicPr>
        <p:blipFill>
          <a:blip r:embed="rId3">
            <a:alphaModFix/>
          </a:blip>
          <a:stretch>
            <a:fillRect/>
          </a:stretch>
        </p:blipFill>
        <p:spPr>
          <a:xfrm>
            <a:off x="152400" y="1302125"/>
            <a:ext cx="1781175" cy="800100"/>
          </a:xfrm>
          <a:prstGeom prst="rect">
            <a:avLst/>
          </a:prstGeom>
          <a:noFill/>
          <a:ln>
            <a:noFill/>
          </a:ln>
        </p:spPr>
      </p:pic>
      <p:pic>
        <p:nvPicPr>
          <p:cNvPr id="1592" name="Google Shape;1592;p123"/>
          <p:cNvPicPr preferRelativeResize="0"/>
          <p:nvPr/>
        </p:nvPicPr>
        <p:blipFill>
          <a:blip r:embed="rId4">
            <a:alphaModFix/>
          </a:blip>
          <a:stretch>
            <a:fillRect/>
          </a:stretch>
        </p:blipFill>
        <p:spPr>
          <a:xfrm>
            <a:off x="152400" y="2462750"/>
            <a:ext cx="1371600" cy="704850"/>
          </a:xfrm>
          <a:prstGeom prst="rect">
            <a:avLst/>
          </a:prstGeom>
          <a:noFill/>
          <a:ln>
            <a:noFill/>
          </a:ln>
        </p:spPr>
      </p:pic>
      <p:pic>
        <p:nvPicPr>
          <p:cNvPr id="1593" name="Google Shape;1593;p123"/>
          <p:cNvPicPr preferRelativeResize="0"/>
          <p:nvPr/>
        </p:nvPicPr>
        <p:blipFill>
          <a:blip r:embed="rId5">
            <a:alphaModFix/>
          </a:blip>
          <a:stretch>
            <a:fillRect/>
          </a:stretch>
        </p:blipFill>
        <p:spPr>
          <a:xfrm>
            <a:off x="152400" y="3528125"/>
            <a:ext cx="1333500" cy="752475"/>
          </a:xfrm>
          <a:prstGeom prst="rect">
            <a:avLst/>
          </a:prstGeom>
          <a:noFill/>
          <a:ln>
            <a:noFill/>
          </a:ln>
        </p:spPr>
      </p:pic>
      <p:sp>
        <p:nvSpPr>
          <p:cNvPr id="1594" name="Google Shape;1594;p123"/>
          <p:cNvSpPr txBox="1"/>
          <p:nvPr/>
        </p:nvSpPr>
        <p:spPr>
          <a:xfrm>
            <a:off x="2737400" y="3662363"/>
            <a:ext cx="54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Estimate of the free stream velocity of the secondary</a:t>
            </a:r>
            <a:endParaRPr>
              <a:latin typeface="Trebuchet MS"/>
              <a:ea typeface="Trebuchet MS"/>
              <a:cs typeface="Trebuchet MS"/>
              <a:sym typeface="Trebuchet MS"/>
            </a:endParaRPr>
          </a:p>
        </p:txBody>
      </p:sp>
      <p:sp>
        <p:nvSpPr>
          <p:cNvPr id="1595" name="Google Shape;1595;p123"/>
          <p:cNvSpPr txBox="1"/>
          <p:nvPr/>
        </p:nvSpPr>
        <p:spPr>
          <a:xfrm>
            <a:off x="2737400" y="1502075"/>
            <a:ext cx="614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Skin friction relation for a ZPG turbulent flat plate</a:t>
            </a:r>
            <a:endParaRPr>
              <a:latin typeface="Trebuchet MS"/>
              <a:ea typeface="Trebuchet MS"/>
              <a:cs typeface="Trebuchet MS"/>
              <a:sym typeface="Trebuchet MS"/>
            </a:endParaRPr>
          </a:p>
        </p:txBody>
      </p:sp>
      <p:sp>
        <p:nvSpPr>
          <p:cNvPr id="1596" name="Google Shape;1596;p123"/>
          <p:cNvSpPr txBox="1"/>
          <p:nvPr/>
        </p:nvSpPr>
        <p:spPr>
          <a:xfrm>
            <a:off x="2737400" y="2536225"/>
            <a:ext cx="54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Reynolds number based on location along the plate</a:t>
            </a:r>
            <a:endParaRPr>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Schedule</a:t>
            </a:r>
            <a:endParaRPr>
              <a:latin typeface="Trebuchet MS"/>
              <a:ea typeface="Trebuchet MS"/>
              <a:cs typeface="Trebuchet MS"/>
              <a:sym typeface="Trebuchet MS"/>
            </a:endParaRPr>
          </a:p>
        </p:txBody>
      </p:sp>
      <p:sp>
        <p:nvSpPr>
          <p:cNvPr id="259" name="Google Shape;25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260" name="Google Shape;260;p24"/>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261" name="Google Shape;261;p24"/>
          <p:cNvSpPr/>
          <p:nvPr/>
        </p:nvSpPr>
        <p:spPr>
          <a:xfrm>
            <a:off x="2389790"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262" name="Google Shape;262;p24"/>
          <p:cNvSpPr/>
          <p:nvPr/>
        </p:nvSpPr>
        <p:spPr>
          <a:xfrm>
            <a:off x="4522177"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263" name="Google Shape;263;p24"/>
          <p:cNvGrpSpPr/>
          <p:nvPr/>
        </p:nvGrpSpPr>
        <p:grpSpPr>
          <a:xfrm>
            <a:off x="6594297" y="4510250"/>
            <a:ext cx="2167083" cy="391800"/>
            <a:chOff x="6629425" y="3506550"/>
            <a:chExt cx="2212212" cy="391800"/>
          </a:xfrm>
        </p:grpSpPr>
        <p:sp>
          <p:nvSpPr>
            <p:cNvPr id="264" name="Google Shape;264;p24"/>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265" name="Google Shape;265;p24"/>
            <p:cNvSpPr txBox="1"/>
            <p:nvPr/>
          </p:nvSpPr>
          <p:spPr>
            <a:xfrm>
              <a:off x="6648337" y="3517788"/>
              <a:ext cx="2193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pic>
        <p:nvPicPr>
          <p:cNvPr id="270" name="Google Shape;270;p25"/>
          <p:cNvPicPr preferRelativeResize="0"/>
          <p:nvPr/>
        </p:nvPicPr>
        <p:blipFill>
          <a:blip r:embed="rId3">
            <a:alphaModFix/>
          </a:blip>
          <a:stretch>
            <a:fillRect/>
          </a:stretch>
        </p:blipFill>
        <p:spPr>
          <a:xfrm>
            <a:off x="61350" y="1293325"/>
            <a:ext cx="9021301" cy="2714875"/>
          </a:xfrm>
          <a:prstGeom prst="rect">
            <a:avLst/>
          </a:prstGeom>
          <a:noFill/>
          <a:ln>
            <a:noFill/>
          </a:ln>
        </p:spPr>
      </p:pic>
      <p:sp>
        <p:nvSpPr>
          <p:cNvPr id="271" name="Google Shape;271;p2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Spring Semester Schedule</a:t>
            </a:r>
            <a:endParaRPr/>
          </a:p>
        </p:txBody>
      </p:sp>
      <p:sp>
        <p:nvSpPr>
          <p:cNvPr id="272" name="Google Shape;27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273" name="Google Shape;273;p25"/>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274" name="Google Shape;274;p25"/>
          <p:cNvSpPr/>
          <p:nvPr/>
        </p:nvSpPr>
        <p:spPr>
          <a:xfrm>
            <a:off x="2389790"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275" name="Google Shape;275;p25"/>
          <p:cNvSpPr/>
          <p:nvPr/>
        </p:nvSpPr>
        <p:spPr>
          <a:xfrm>
            <a:off x="4522177"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276" name="Google Shape;276;p25"/>
          <p:cNvGrpSpPr/>
          <p:nvPr/>
        </p:nvGrpSpPr>
        <p:grpSpPr>
          <a:xfrm>
            <a:off x="6594297" y="4510250"/>
            <a:ext cx="2167083" cy="391800"/>
            <a:chOff x="6629425" y="3506550"/>
            <a:chExt cx="2212212" cy="391800"/>
          </a:xfrm>
        </p:grpSpPr>
        <p:sp>
          <p:nvSpPr>
            <p:cNvPr id="277" name="Google Shape;277;p25"/>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278" name="Google Shape;278;p25"/>
            <p:cNvSpPr txBox="1"/>
            <p:nvPr/>
          </p:nvSpPr>
          <p:spPr>
            <a:xfrm>
              <a:off x="6648337" y="3517788"/>
              <a:ext cx="2193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279" name="Google Shape;279;p25"/>
          <p:cNvSpPr/>
          <p:nvPr/>
        </p:nvSpPr>
        <p:spPr>
          <a:xfrm>
            <a:off x="4118825" y="1499425"/>
            <a:ext cx="4972800" cy="391800"/>
          </a:xfrm>
          <a:prstGeom prst="rect">
            <a:avLst/>
          </a:prstGeom>
          <a:no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4118825" y="1917200"/>
            <a:ext cx="4972800" cy="2091000"/>
          </a:xfrm>
          <a:prstGeom prst="rect">
            <a:avLst/>
          </a:prstGeom>
          <a:no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300"/>
                                        <p:tgtEl>
                                          <p:spTgt spid="2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79"/>
                                        </p:tgtEl>
                                      </p:cBhvr>
                                    </p:animEffect>
                                    <p:set>
                                      <p:cBhvr>
                                        <p:cTn id="12" dur="1" fill="hold">
                                          <p:stCondLst>
                                            <p:cond delay="300"/>
                                          </p:stCondLst>
                                        </p:cTn>
                                        <p:tgtEl>
                                          <p:spTgt spid="27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80"/>
                                        </p:tgtEl>
                                        <p:attrNameLst>
                                          <p:attrName>style.visibility</p:attrName>
                                        </p:attrNameLst>
                                      </p:cBhvr>
                                      <p:to>
                                        <p:strVal val="visible"/>
                                      </p:to>
                                    </p:set>
                                    <p:animEffect transition="in" filter="fade">
                                      <p:cBhvr>
                                        <p:cTn id="15" dur="3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pic>
        <p:nvPicPr>
          <p:cNvPr id="285" name="Google Shape;285;p26"/>
          <p:cNvPicPr preferRelativeResize="0"/>
          <p:nvPr/>
        </p:nvPicPr>
        <p:blipFill>
          <a:blip r:embed="rId3">
            <a:alphaModFix/>
          </a:blip>
          <a:stretch>
            <a:fillRect/>
          </a:stretch>
        </p:blipFill>
        <p:spPr>
          <a:xfrm>
            <a:off x="113525" y="1067450"/>
            <a:ext cx="8948825" cy="3696724"/>
          </a:xfrm>
          <a:prstGeom prst="rect">
            <a:avLst/>
          </a:prstGeom>
          <a:noFill/>
          <a:ln w="9525" cap="flat" cmpd="sng">
            <a:solidFill>
              <a:schemeClr val="lt1"/>
            </a:solidFill>
            <a:prstDash val="solid"/>
            <a:round/>
            <a:headEnd type="none" w="sm" len="sm"/>
            <a:tailEnd type="none" w="sm" len="sm"/>
          </a:ln>
        </p:spPr>
      </p:pic>
      <p:sp>
        <p:nvSpPr>
          <p:cNvPr id="286" name="Google Shape;286;p2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and Manufacturing Plan</a:t>
            </a:r>
            <a:endParaRPr/>
          </a:p>
        </p:txBody>
      </p:sp>
      <p:sp>
        <p:nvSpPr>
          <p:cNvPr id="287" name="Google Shape;28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288" name="Google Shape;288;p26"/>
          <p:cNvSpPr txBox="1"/>
          <p:nvPr/>
        </p:nvSpPr>
        <p:spPr>
          <a:xfrm>
            <a:off x="3236825" y="1261475"/>
            <a:ext cx="671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Trebuchet MS"/>
                <a:ea typeface="Trebuchet MS"/>
                <a:cs typeface="Trebuchet MS"/>
                <a:sym typeface="Trebuchet MS"/>
              </a:rPr>
              <a:t>Today</a:t>
            </a:r>
            <a:endParaRPr sz="1200">
              <a:latin typeface="Trebuchet MS"/>
              <a:ea typeface="Trebuchet MS"/>
              <a:cs typeface="Trebuchet MS"/>
              <a:sym typeface="Trebuchet MS"/>
            </a:endParaRPr>
          </a:p>
        </p:txBody>
      </p:sp>
      <p:sp>
        <p:nvSpPr>
          <p:cNvPr id="289" name="Google Shape;289;p26"/>
          <p:cNvSpPr/>
          <p:nvPr/>
        </p:nvSpPr>
        <p:spPr>
          <a:xfrm>
            <a:off x="228600" y="11338560"/>
            <a:ext cx="5746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311700" y="2571750"/>
            <a:ext cx="5746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311700" y="3018904"/>
            <a:ext cx="5746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311700" y="3432500"/>
            <a:ext cx="72327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311700" y="3889700"/>
            <a:ext cx="7132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311700" y="4293250"/>
            <a:ext cx="7132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8305458" y="4293250"/>
            <a:ext cx="7644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26"/>
          <p:cNvPicPr preferRelativeResize="0"/>
          <p:nvPr/>
        </p:nvPicPr>
        <p:blipFill>
          <a:blip r:embed="rId4">
            <a:alphaModFix/>
          </a:blip>
          <a:stretch>
            <a:fillRect/>
          </a:stretch>
        </p:blipFill>
        <p:spPr>
          <a:xfrm>
            <a:off x="6679500" y="1261475"/>
            <a:ext cx="764400" cy="855550"/>
          </a:xfrm>
          <a:prstGeom prst="rect">
            <a:avLst/>
          </a:prstGeom>
          <a:noFill/>
          <a:ln>
            <a:noFill/>
          </a:ln>
        </p:spPr>
      </p:pic>
      <p:sp>
        <p:nvSpPr>
          <p:cNvPr id="297" name="Google Shape;297;p26"/>
          <p:cNvSpPr txBox="1"/>
          <p:nvPr/>
        </p:nvSpPr>
        <p:spPr>
          <a:xfrm>
            <a:off x="3032995" y="1762617"/>
            <a:ext cx="3036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p:txBody>
      </p:sp>
      <p:sp>
        <p:nvSpPr>
          <p:cNvPr id="298" name="Google Shape;298;p26"/>
          <p:cNvSpPr txBox="1"/>
          <p:nvPr/>
        </p:nvSpPr>
        <p:spPr>
          <a:xfrm>
            <a:off x="3400478" y="2185762"/>
            <a:ext cx="3036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rebuchet MS"/>
                <a:ea typeface="Trebuchet MS"/>
                <a:cs typeface="Trebuchet MS"/>
                <a:sym typeface="Trebuchet MS"/>
              </a:rPr>
              <a:t>✅</a:t>
            </a:r>
            <a:endParaRPr>
              <a:latin typeface="Trebuchet MS"/>
              <a:ea typeface="Trebuchet MS"/>
              <a:cs typeface="Trebuchet MS"/>
              <a:sym typeface="Trebuchet MS"/>
            </a:endParaRPr>
          </a:p>
        </p:txBody>
      </p:sp>
      <p:sp>
        <p:nvSpPr>
          <p:cNvPr id="299" name="Google Shape;299;p26"/>
          <p:cNvSpPr/>
          <p:nvPr/>
        </p:nvSpPr>
        <p:spPr>
          <a:xfrm>
            <a:off x="311700" y="2185750"/>
            <a:ext cx="5746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311700" y="1742525"/>
            <a:ext cx="57462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0"/>
                                        </p:tgtEl>
                                      </p:cBhvr>
                                    </p:animEffect>
                                    <p:set>
                                      <p:cBhvr>
                                        <p:cTn id="7" dur="1" fill="hold">
                                          <p:stCondLst>
                                            <p:cond delay="500"/>
                                          </p:stCondLst>
                                        </p:cTn>
                                        <p:tgtEl>
                                          <p:spTgt spid="30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500"/>
                                        <p:tgtEl>
                                          <p:spTgt spid="2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99"/>
                                        </p:tgtEl>
                                      </p:cBhvr>
                                    </p:animEffect>
                                    <p:set>
                                      <p:cBhvr>
                                        <p:cTn id="17" dur="1" fill="hold">
                                          <p:stCondLst>
                                            <p:cond delay="500"/>
                                          </p:stCondLst>
                                        </p:cTn>
                                        <p:tgtEl>
                                          <p:spTgt spid="29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8"/>
                                        </p:tgtEl>
                                        <p:attrNameLst>
                                          <p:attrName>style.visibility</p:attrName>
                                        </p:attrNameLst>
                                      </p:cBhvr>
                                      <p:to>
                                        <p:strVal val="visible"/>
                                      </p:to>
                                    </p:set>
                                    <p:animEffect transition="in" filter="fade">
                                      <p:cBhvr>
                                        <p:cTn id="22" dur="500"/>
                                        <p:tgtEl>
                                          <p:spTgt spid="2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90"/>
                                        </p:tgtEl>
                                      </p:cBhvr>
                                    </p:animEffect>
                                    <p:set>
                                      <p:cBhvr>
                                        <p:cTn id="27" dur="1" fill="hold">
                                          <p:stCondLst>
                                            <p:cond delay="500"/>
                                          </p:stCondLst>
                                        </p:cTn>
                                        <p:tgtEl>
                                          <p:spTgt spid="29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91"/>
                                        </p:tgtEl>
                                      </p:cBhvr>
                                    </p:animEffect>
                                    <p:set>
                                      <p:cBhvr>
                                        <p:cTn id="32" dur="1" fill="hold">
                                          <p:stCondLst>
                                            <p:cond delay="500"/>
                                          </p:stCondLst>
                                        </p:cTn>
                                        <p:tgtEl>
                                          <p:spTgt spid="29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92"/>
                                        </p:tgtEl>
                                      </p:cBhvr>
                                    </p:animEffect>
                                    <p:set>
                                      <p:cBhvr>
                                        <p:cTn id="37" dur="1" fill="hold">
                                          <p:stCondLst>
                                            <p:cond delay="500"/>
                                          </p:stCondLst>
                                        </p:cTn>
                                        <p:tgtEl>
                                          <p:spTgt spid="29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93"/>
                                        </p:tgtEl>
                                      </p:cBhvr>
                                    </p:animEffect>
                                    <p:set>
                                      <p:cBhvr>
                                        <p:cTn id="42" dur="1" fill="hold">
                                          <p:stCondLst>
                                            <p:cond delay="500"/>
                                          </p:stCondLst>
                                        </p:cTn>
                                        <p:tgtEl>
                                          <p:spTgt spid="2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94"/>
                                        </p:tgtEl>
                                      </p:cBhvr>
                                    </p:animEffect>
                                    <p:set>
                                      <p:cBhvr>
                                        <p:cTn id="47" dur="1" fill="hold">
                                          <p:stCondLst>
                                            <p:cond delay="500"/>
                                          </p:stCondLst>
                                        </p:cTn>
                                        <p:tgtEl>
                                          <p:spTgt spid="29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95"/>
                                        </p:tgtEl>
                                      </p:cBhvr>
                                    </p:animEffect>
                                    <p:set>
                                      <p:cBhvr>
                                        <p:cTn id="50" dur="1" fill="hold">
                                          <p:stCondLst>
                                            <p:cond delay="500"/>
                                          </p:stCondLst>
                                        </p:cTn>
                                        <p:tgtEl>
                                          <p:spTgt spid="2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p27"/>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Test Readiness</a:t>
            </a:r>
            <a:endParaRPr>
              <a:latin typeface="Trebuchet MS"/>
              <a:ea typeface="Trebuchet MS"/>
              <a:cs typeface="Trebuchet MS"/>
              <a:sym typeface="Trebuchet MS"/>
            </a:endParaRPr>
          </a:p>
        </p:txBody>
      </p:sp>
      <p:sp>
        <p:nvSpPr>
          <p:cNvPr id="306" name="Google Shape;30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307" name="Google Shape;307;p27"/>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08" name="Google Shape;308;p27"/>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09" name="Google Shape;309;p27"/>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10" name="Google Shape;310;p27"/>
          <p:cNvGrpSpPr/>
          <p:nvPr/>
        </p:nvGrpSpPr>
        <p:grpSpPr>
          <a:xfrm>
            <a:off x="6594665" y="4510250"/>
            <a:ext cx="2185769" cy="391800"/>
            <a:chOff x="6629425" y="3506550"/>
            <a:chExt cx="2229012" cy="391800"/>
          </a:xfrm>
        </p:grpSpPr>
        <p:sp>
          <p:nvSpPr>
            <p:cNvPr id="311" name="Google Shape;311;p27"/>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12" name="Google Shape;312;p27"/>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2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Overview</a:t>
            </a:r>
            <a:endParaRPr/>
          </a:p>
        </p:txBody>
      </p:sp>
      <p:sp>
        <p:nvSpPr>
          <p:cNvPr id="318" name="Google Shape;318;p28"/>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Static testing</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Engine running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Thermodynamic model verification</a:t>
            </a:r>
            <a:endParaRPr>
              <a:solidFill>
                <a:schemeClr val="dk1"/>
              </a:solidFill>
            </a:endParaRPr>
          </a:p>
        </p:txBody>
      </p:sp>
      <p:sp>
        <p:nvSpPr>
          <p:cNvPr id="319" name="Google Shape;31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320" name="Google Shape;320;p28"/>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21" name="Google Shape;321;p28"/>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22" name="Google Shape;322;p28"/>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23" name="Google Shape;323;p28"/>
          <p:cNvGrpSpPr/>
          <p:nvPr/>
        </p:nvGrpSpPr>
        <p:grpSpPr>
          <a:xfrm>
            <a:off x="6594665" y="4510250"/>
            <a:ext cx="2185769" cy="391800"/>
            <a:chOff x="6629425" y="3506550"/>
            <a:chExt cx="2229012" cy="391800"/>
          </a:xfrm>
        </p:grpSpPr>
        <p:sp>
          <p:nvSpPr>
            <p:cNvPr id="324" name="Google Shape;324;p28"/>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25" name="Google Shape;325;p28"/>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326" name="Google Shape;326;p28"/>
          <p:cNvSpPr txBox="1"/>
          <p:nvPr/>
        </p:nvSpPr>
        <p:spPr>
          <a:xfrm>
            <a:off x="5019400" y="1143450"/>
            <a:ext cx="381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327" name="Google Shape;327;p28"/>
          <p:cNvSpPr txBox="1"/>
          <p:nvPr/>
        </p:nvSpPr>
        <p:spPr>
          <a:xfrm>
            <a:off x="311700" y="2356200"/>
            <a:ext cx="8520600" cy="191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2000">
                <a:solidFill>
                  <a:schemeClr val="dk1"/>
                </a:solidFill>
                <a:latin typeface="Trebuchet MS"/>
                <a:ea typeface="Trebuchet MS"/>
                <a:cs typeface="Trebuchet MS"/>
                <a:sym typeface="Trebuchet MS"/>
              </a:rPr>
              <a:t>Off-engine (“cold testing”)</a:t>
            </a:r>
            <a:endParaRPr sz="2000">
              <a:solidFill>
                <a:schemeClr val="dk1"/>
              </a:solidFill>
              <a:latin typeface="Trebuchet MS"/>
              <a:ea typeface="Trebuchet MS"/>
              <a:cs typeface="Trebuchet MS"/>
              <a:sym typeface="Trebuchet MS"/>
            </a:endParaRPr>
          </a:p>
          <a:p>
            <a:pPr marL="457200" lvl="0" indent="-330200" algn="l" rtl="0">
              <a:lnSpc>
                <a:spcPct val="115000"/>
              </a:lnSpc>
              <a:spcBef>
                <a:spcPts val="120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Engine not required</a:t>
            </a:r>
            <a:endParaRPr sz="1600">
              <a:solidFill>
                <a:schemeClr val="dk1"/>
              </a:solidFill>
              <a:latin typeface="Trebuchet MS"/>
              <a:ea typeface="Trebuchet MS"/>
              <a:cs typeface="Trebuchet MS"/>
              <a:sym typeface="Trebuchet MS"/>
            </a:endParaRPr>
          </a:p>
          <a:p>
            <a:pPr marL="457200" lvl="0" indent="-330200" algn="l" rtl="0">
              <a:lnSpc>
                <a:spcPct val="115000"/>
              </a:lnSpc>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Ejector model verification</a:t>
            </a:r>
            <a:endParaRPr sz="1600">
              <a:solidFill>
                <a:schemeClr val="dk1"/>
              </a:solidFill>
              <a:latin typeface="Trebuchet MS"/>
              <a:ea typeface="Trebuchet MS"/>
              <a:cs typeface="Trebuchet MS"/>
              <a:sym typeface="Trebuchet MS"/>
            </a:endParaRPr>
          </a:p>
          <a:p>
            <a:pPr marL="914400" lvl="1" indent="-330200" algn="l" rtl="0">
              <a:lnSpc>
                <a:spcPct val="115000"/>
              </a:lnSpc>
              <a:spcBef>
                <a:spcPts val="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Informs final design decisions before final manufacturing</a:t>
            </a:r>
            <a:endParaRPr sz="1600">
              <a:solidFill>
                <a:schemeClr val="dk1"/>
              </a:solidFill>
              <a:latin typeface="Trebuchet MS"/>
              <a:ea typeface="Trebuchet MS"/>
              <a:cs typeface="Trebuchet MS"/>
              <a:sym typeface="Trebuchet MS"/>
            </a:endParaRPr>
          </a:p>
          <a:p>
            <a:pPr marL="0" lvl="0" indent="0" algn="l" rtl="0">
              <a:spcBef>
                <a:spcPts val="1200"/>
              </a:spcBef>
              <a:spcAft>
                <a:spcPts val="0"/>
              </a:spcAft>
              <a:buNone/>
            </a:pPr>
            <a:endParaRPr>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Common Testing Needs</a:t>
            </a:r>
            <a:endParaRPr/>
          </a:p>
        </p:txBody>
      </p:sp>
      <p:sp>
        <p:nvSpPr>
          <p:cNvPr id="333" name="Google Shape;333;p29"/>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Facilities</a:t>
            </a:r>
            <a:endParaRPr sz="2000">
              <a:solidFill>
                <a:schemeClr val="dk1"/>
              </a:solidFill>
            </a:endParaRPr>
          </a:p>
          <a:p>
            <a:pPr marL="457200" lvl="0" indent="-336550" algn="l" rtl="0">
              <a:spcBef>
                <a:spcPts val="1200"/>
              </a:spcBef>
              <a:spcAft>
                <a:spcPts val="0"/>
              </a:spcAft>
              <a:buClr>
                <a:schemeClr val="dk1"/>
              </a:buClr>
              <a:buSzPts val="1700"/>
              <a:buChar char="●"/>
            </a:pPr>
            <a:r>
              <a:rPr lang="en" sz="1700">
                <a:solidFill>
                  <a:schemeClr val="dk1"/>
                </a:solidFill>
              </a:rPr>
              <a:t>All on- and off-engine test are performed in the test cell (room 169A) with personnel located in the control room (room 169)</a:t>
            </a:r>
            <a:endParaRPr sz="1700">
              <a:solidFill>
                <a:schemeClr val="dk1"/>
              </a:solidFill>
            </a:endParaRPr>
          </a:p>
          <a:p>
            <a:pPr marL="0" lvl="0" indent="0" algn="l" rtl="0">
              <a:spcBef>
                <a:spcPts val="1200"/>
              </a:spcBef>
              <a:spcAft>
                <a:spcPts val="0"/>
              </a:spcAft>
              <a:buNone/>
            </a:pPr>
            <a:r>
              <a:rPr lang="en" sz="2000">
                <a:solidFill>
                  <a:schemeClr val="dk1"/>
                </a:solidFill>
              </a:rPr>
              <a:t>Safety</a:t>
            </a:r>
            <a:endParaRPr sz="2000">
              <a:solidFill>
                <a:schemeClr val="dk1"/>
              </a:solidFill>
            </a:endParaRPr>
          </a:p>
          <a:p>
            <a:pPr marL="457200" lvl="0" indent="-336550" algn="l" rtl="0">
              <a:spcBef>
                <a:spcPts val="1200"/>
              </a:spcBef>
              <a:spcAft>
                <a:spcPts val="0"/>
              </a:spcAft>
              <a:buClr>
                <a:schemeClr val="dk1"/>
              </a:buClr>
              <a:buSzPts val="1700"/>
              <a:buChar char="●"/>
            </a:pPr>
            <a:r>
              <a:rPr lang="en" sz="1700">
                <a:solidFill>
                  <a:schemeClr val="dk1"/>
                </a:solidFill>
              </a:rPr>
              <a:t>Nate or Matt must always be notified prior to testing</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Personnel must be located in the control room or outside bay doors during testing</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All personnel must be familiar with emergency procedures checklist</a:t>
            </a:r>
            <a:endParaRPr sz="1700">
              <a:solidFill>
                <a:schemeClr val="dk1"/>
              </a:solidFill>
            </a:endParaRPr>
          </a:p>
        </p:txBody>
      </p:sp>
      <p:sp>
        <p:nvSpPr>
          <p:cNvPr id="334" name="Google Shape;33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335" name="Google Shape;335;p29"/>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36" name="Google Shape;336;p29"/>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37" name="Google Shape;337;p29"/>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38" name="Google Shape;338;p29"/>
          <p:cNvGrpSpPr/>
          <p:nvPr/>
        </p:nvGrpSpPr>
        <p:grpSpPr>
          <a:xfrm>
            <a:off x="6594665" y="4510250"/>
            <a:ext cx="2185769" cy="391800"/>
            <a:chOff x="6629425" y="3506550"/>
            <a:chExt cx="2229012" cy="391800"/>
          </a:xfrm>
        </p:grpSpPr>
        <p:sp>
          <p:nvSpPr>
            <p:cNvPr id="339" name="Google Shape;339;p29"/>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40" name="Google Shape;340;p29"/>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3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Overview</a:t>
            </a:r>
            <a:endParaRPr/>
          </a:p>
        </p:txBody>
      </p:sp>
      <p:sp>
        <p:nvSpPr>
          <p:cNvPr id="346" name="Google Shape;346;p30"/>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Static testing</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Engine running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Thermodynamic model verification</a:t>
            </a:r>
            <a:endParaRPr sz="1600">
              <a:solidFill>
                <a:schemeClr val="dk1"/>
              </a:solidFill>
            </a:endParaRPr>
          </a:p>
          <a:p>
            <a:pPr marL="0" lvl="0" indent="0" algn="l" rtl="0">
              <a:spcBef>
                <a:spcPts val="1200"/>
              </a:spcBef>
              <a:spcAft>
                <a:spcPts val="0"/>
              </a:spcAft>
              <a:buNone/>
            </a:pPr>
            <a:r>
              <a:rPr lang="en" sz="2000">
                <a:solidFill>
                  <a:schemeClr val="dk1"/>
                </a:solidFill>
              </a:rPr>
              <a:t>Cold testing</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Engine not required</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Ejector model verification</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Informs final design decisions before final manufacturing</a:t>
            </a:r>
            <a:endParaRPr sz="1800">
              <a:solidFill>
                <a:schemeClr val="dk1"/>
              </a:solidFill>
            </a:endParaRPr>
          </a:p>
          <a:p>
            <a:pPr marL="0" lvl="0" indent="0" algn="l" rtl="0">
              <a:spcBef>
                <a:spcPts val="1200"/>
              </a:spcBef>
              <a:spcAft>
                <a:spcPts val="1200"/>
              </a:spcAft>
              <a:buNone/>
            </a:pPr>
            <a:endParaRPr>
              <a:solidFill>
                <a:schemeClr val="dk1"/>
              </a:solidFill>
            </a:endParaRPr>
          </a:p>
        </p:txBody>
      </p:sp>
      <p:sp>
        <p:nvSpPr>
          <p:cNvPr id="347" name="Google Shape;34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348" name="Google Shape;348;p30"/>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49" name="Google Shape;349;p30"/>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50" name="Google Shape;350;p30"/>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51" name="Google Shape;351;p30"/>
          <p:cNvGrpSpPr/>
          <p:nvPr/>
        </p:nvGrpSpPr>
        <p:grpSpPr>
          <a:xfrm>
            <a:off x="6594665" y="4510250"/>
            <a:ext cx="2185769" cy="391800"/>
            <a:chOff x="6629425" y="3506550"/>
            <a:chExt cx="2229012" cy="391800"/>
          </a:xfrm>
        </p:grpSpPr>
        <p:sp>
          <p:nvSpPr>
            <p:cNvPr id="352" name="Google Shape;352;p30"/>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53" name="Google Shape;353;p30"/>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354" name="Google Shape;354;p30"/>
          <p:cNvSpPr txBox="1"/>
          <p:nvPr/>
        </p:nvSpPr>
        <p:spPr>
          <a:xfrm>
            <a:off x="5019400" y="1143450"/>
            <a:ext cx="381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355" name="Google Shape;355;p30"/>
          <p:cNvSpPr/>
          <p:nvPr/>
        </p:nvSpPr>
        <p:spPr>
          <a:xfrm>
            <a:off x="311700" y="1223975"/>
            <a:ext cx="3825300" cy="10470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3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Static Test Purpose</a:t>
            </a:r>
            <a:endParaRPr/>
          </a:p>
        </p:txBody>
      </p:sp>
      <p:sp>
        <p:nvSpPr>
          <p:cNvPr id="361" name="Google Shape;361;p31"/>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Pressure and temperature values measured for FlOWeR’s specific engine</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Allows for highly accurate inputs to thermodynamic and ejector models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Verify thermodynamic model</a:t>
            </a:r>
            <a:endParaRPr sz="1600">
              <a:solidFill>
                <a:schemeClr val="dk1"/>
              </a:solidFill>
            </a:endParaRPr>
          </a:p>
          <a:p>
            <a:pPr marL="0" lvl="0" indent="0" algn="l" rtl="0">
              <a:spcBef>
                <a:spcPts val="1200"/>
              </a:spcBef>
              <a:spcAft>
                <a:spcPts val="0"/>
              </a:spcAft>
              <a:buNone/>
            </a:pPr>
            <a:r>
              <a:rPr lang="en" sz="2000">
                <a:solidFill>
                  <a:schemeClr val="dk1"/>
                </a:solidFill>
              </a:rPr>
              <a:t>Thrust measurements before and after modifications</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Can quantify the improvements to engine thrust before going to competition</a:t>
            </a:r>
            <a:endParaRPr sz="1600">
              <a:solidFill>
                <a:schemeClr val="dk1"/>
              </a:solidFill>
            </a:endParaRPr>
          </a:p>
        </p:txBody>
      </p:sp>
      <p:sp>
        <p:nvSpPr>
          <p:cNvPr id="362" name="Google Shape;36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363" name="Google Shape;363;p31"/>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64" name="Google Shape;364;p31"/>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65" name="Google Shape;365;p31"/>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66" name="Google Shape;366;p31"/>
          <p:cNvGrpSpPr/>
          <p:nvPr/>
        </p:nvGrpSpPr>
        <p:grpSpPr>
          <a:xfrm>
            <a:off x="6594665" y="4510250"/>
            <a:ext cx="2185769" cy="391800"/>
            <a:chOff x="6629425" y="3506550"/>
            <a:chExt cx="2229012" cy="391800"/>
          </a:xfrm>
        </p:grpSpPr>
        <p:sp>
          <p:nvSpPr>
            <p:cNvPr id="367" name="Google Shape;367;p31"/>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68" name="Google Shape;368;p31"/>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Trebuchet MS"/>
                <a:ea typeface="Trebuchet MS"/>
                <a:cs typeface="Trebuchet MS"/>
                <a:sym typeface="Trebuchet MS"/>
              </a:rPr>
              <a:t>Project </a:t>
            </a:r>
            <a:r>
              <a:rPr lang="en"/>
              <a:t>Overview</a:t>
            </a:r>
            <a:endParaRPr>
              <a:latin typeface="Trebuchet MS"/>
              <a:ea typeface="Trebuchet MS"/>
              <a:cs typeface="Trebuchet MS"/>
              <a:sym typeface="Trebuchet MS"/>
            </a:endParaRPr>
          </a:p>
        </p:txBody>
      </p:sp>
      <p:sp>
        <p:nvSpPr>
          <p:cNvPr id="72" name="Google Shape;7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73" name="Google Shape;73;p14"/>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74" name="Google Shape;74;p14"/>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75" name="Google Shape;75;p14"/>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76" name="Google Shape;76;p14"/>
          <p:cNvGrpSpPr/>
          <p:nvPr/>
        </p:nvGrpSpPr>
        <p:grpSpPr>
          <a:xfrm>
            <a:off x="6594653" y="4510250"/>
            <a:ext cx="2185769" cy="391800"/>
            <a:chOff x="6629425" y="3506550"/>
            <a:chExt cx="2229012" cy="391800"/>
          </a:xfrm>
        </p:grpSpPr>
        <p:sp>
          <p:nvSpPr>
            <p:cNvPr id="77" name="Google Shape;77;p14"/>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78" name="Google Shape;78;p14"/>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3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On-Engine Test: Data Acquisition</a:t>
            </a:r>
            <a:endParaRPr/>
          </a:p>
          <a:p>
            <a:pPr marL="0" lvl="0" indent="0" algn="l" rtl="0">
              <a:spcBef>
                <a:spcPts val="0"/>
              </a:spcBef>
              <a:spcAft>
                <a:spcPts val="0"/>
              </a:spcAft>
              <a:buNone/>
            </a:pPr>
            <a:endParaRPr/>
          </a:p>
        </p:txBody>
      </p:sp>
      <p:sp>
        <p:nvSpPr>
          <p:cNvPr id="374" name="Google Shape;37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graphicFrame>
        <p:nvGraphicFramePr>
          <p:cNvPr id="375" name="Google Shape;375;p32"/>
          <p:cNvGraphicFramePr/>
          <p:nvPr/>
        </p:nvGraphicFramePr>
        <p:xfrm>
          <a:off x="311700" y="1360225"/>
          <a:ext cx="8520600" cy="2423030"/>
        </p:xfrm>
        <a:graphic>
          <a:graphicData uri="http://schemas.openxmlformats.org/drawingml/2006/table">
            <a:tbl>
              <a:tblPr>
                <a:noFill/>
                <a:tableStyleId>{4FE47303-E0BB-4531-A3C6-92CC4B099775}</a:tableStyleId>
              </a:tblPr>
              <a:tblGrid>
                <a:gridCol w="2273000">
                  <a:extLst>
                    <a:ext uri="{9D8B030D-6E8A-4147-A177-3AD203B41FA5}">
                      <a16:colId xmlns:a16="http://schemas.microsoft.com/office/drawing/2014/main" val="20000"/>
                    </a:ext>
                  </a:extLst>
                </a:gridCol>
                <a:gridCol w="6247600">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r>
                        <a:rPr lang="en" b="1">
                          <a:latin typeface="Trebuchet MS"/>
                          <a:ea typeface="Trebuchet MS"/>
                          <a:cs typeface="Trebuchet MS"/>
                          <a:sym typeface="Trebuchet MS"/>
                        </a:rPr>
                        <a:t>Measurement Device</a:t>
                      </a:r>
                      <a:endParaRPr b="1">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b="1">
                          <a:latin typeface="Trebuchet MS"/>
                          <a:ea typeface="Trebuchet MS"/>
                          <a:cs typeface="Trebuchet MS"/>
                          <a:sym typeface="Trebuchet MS"/>
                        </a:rPr>
                        <a:t>Quantity of Interest</a:t>
                      </a:r>
                      <a:endParaRPr b="1">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Static test stand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Thrust</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Jet-tronics software, onboard sensors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RPM, exhaust gas temperature, fuel consumption</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Additional sensors on test stand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Nozzle exit static and total pressures; nozzle inlet, exit, and surface temperature; </a:t>
                      </a:r>
                      <a:endParaRPr sz="1200">
                        <a:latin typeface="Trebuchet MS"/>
                        <a:ea typeface="Trebuchet MS"/>
                        <a:cs typeface="Trebuchet MS"/>
                        <a:sym typeface="Trebuchet MS"/>
                      </a:endParaRPr>
                    </a:p>
                    <a:p>
                      <a:pPr marL="0" lvl="0" indent="0" algn="ctr" rtl="0">
                        <a:spcBef>
                          <a:spcPts val="0"/>
                        </a:spcBef>
                        <a:spcAft>
                          <a:spcPts val="0"/>
                        </a:spcAft>
                        <a:buNone/>
                      </a:pPr>
                      <a:r>
                        <a:rPr lang="en" sz="1200">
                          <a:latin typeface="Trebuchet MS"/>
                          <a:ea typeface="Trebuchet MS"/>
                          <a:cs typeface="Trebuchet MS"/>
                          <a:sym typeface="Trebuchet MS"/>
                        </a:rPr>
                        <a:t>cowling surface temperature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Given by AFRL</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Combustion chamber temperature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76" name="Google Shape;376;p32"/>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77" name="Google Shape;377;p32"/>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78" name="Google Shape;378;p32"/>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79" name="Google Shape;379;p32"/>
          <p:cNvGrpSpPr/>
          <p:nvPr/>
        </p:nvGrpSpPr>
        <p:grpSpPr>
          <a:xfrm>
            <a:off x="6594665" y="4510250"/>
            <a:ext cx="2185769" cy="391800"/>
            <a:chOff x="6629425" y="3506550"/>
            <a:chExt cx="2229012" cy="391800"/>
          </a:xfrm>
        </p:grpSpPr>
        <p:sp>
          <p:nvSpPr>
            <p:cNvPr id="380" name="Google Shape;380;p32"/>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81" name="Google Shape;381;p32"/>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5"/>
        <p:cNvGrpSpPr/>
        <p:nvPr/>
      </p:nvGrpSpPr>
      <p:grpSpPr>
        <a:xfrm>
          <a:off x="0" y="0"/>
          <a:ext cx="0" cy="0"/>
          <a:chOff x="0" y="0"/>
          <a:chExt cx="0" cy="0"/>
        </a:xfrm>
      </p:grpSpPr>
      <p:sp>
        <p:nvSpPr>
          <p:cNvPr id="386" name="Google Shape;386;p33"/>
          <p:cNvSpPr/>
          <p:nvPr/>
        </p:nvSpPr>
        <p:spPr>
          <a:xfrm flipH="1">
            <a:off x="3759486" y="1503162"/>
            <a:ext cx="119400" cy="1227000"/>
          </a:xfrm>
          <a:prstGeom prst="rect">
            <a:avLst/>
          </a:prstGeom>
          <a:solidFill>
            <a:srgbClr val="A3A3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p:nvPr/>
        </p:nvSpPr>
        <p:spPr>
          <a:xfrm rot="5400000" flipH="1">
            <a:off x="2527185" y="1431402"/>
            <a:ext cx="535200" cy="8619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p:nvPr/>
        </p:nvSpPr>
        <p:spPr>
          <a:xfrm rot="-3550828">
            <a:off x="2001506" y="2322313"/>
            <a:ext cx="878916" cy="119466"/>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3"/>
          <p:cNvSpPr/>
          <p:nvPr/>
        </p:nvSpPr>
        <p:spPr>
          <a:xfrm rot="-7249172" flipH="1">
            <a:off x="2434894" y="2322418"/>
            <a:ext cx="878916" cy="119466"/>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rot="10800000" flipH="1">
            <a:off x="1487887" y="2716221"/>
            <a:ext cx="2357400" cy="129300"/>
          </a:xfrm>
          <a:prstGeom prst="rect">
            <a:avLst/>
          </a:prstGeom>
          <a:solidFill>
            <a:srgbClr val="43434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txBox="1">
            <a:spLocks noGrp="1"/>
          </p:cNvSpPr>
          <p:nvPr>
            <p:ph type="title"/>
          </p:nvPr>
        </p:nvSpPr>
        <p:spPr>
          <a:xfrm>
            <a:off x="365850" y="553900"/>
            <a:ext cx="7251300" cy="64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Static Test Stand Setup</a:t>
            </a:r>
            <a:endParaRPr/>
          </a:p>
          <a:p>
            <a:pPr marL="0" lvl="0" indent="0" algn="l" rtl="0">
              <a:spcBef>
                <a:spcPts val="0"/>
              </a:spcBef>
              <a:spcAft>
                <a:spcPts val="0"/>
              </a:spcAft>
              <a:buNone/>
            </a:pPr>
            <a:endParaRPr/>
          </a:p>
        </p:txBody>
      </p:sp>
      <p:sp>
        <p:nvSpPr>
          <p:cNvPr id="392" name="Google Shape;39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93" name="Google Shape;393;p33"/>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394" name="Google Shape;394;p33"/>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395" name="Google Shape;395;p33"/>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396" name="Google Shape;396;p33"/>
          <p:cNvGrpSpPr/>
          <p:nvPr/>
        </p:nvGrpSpPr>
        <p:grpSpPr>
          <a:xfrm>
            <a:off x="6594665" y="4510250"/>
            <a:ext cx="2185769" cy="391800"/>
            <a:chOff x="6629425" y="3506550"/>
            <a:chExt cx="2229012" cy="391800"/>
          </a:xfrm>
        </p:grpSpPr>
        <p:sp>
          <p:nvSpPr>
            <p:cNvPr id="397" name="Google Shape;397;p33"/>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398" name="Google Shape;398;p33"/>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399" name="Google Shape;399;p33"/>
          <p:cNvSpPr/>
          <p:nvPr/>
        </p:nvSpPr>
        <p:spPr>
          <a:xfrm flipH="1">
            <a:off x="488281" y="3032508"/>
            <a:ext cx="3446400" cy="2337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rot="-5400000" flipH="1">
            <a:off x="3310617" y="3660288"/>
            <a:ext cx="1016700" cy="2289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rot="-5400000" flipH="1">
            <a:off x="94704" y="3660288"/>
            <a:ext cx="1016700" cy="2289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rot="-5400000" flipH="1">
            <a:off x="-115907" y="2199198"/>
            <a:ext cx="1437900" cy="2289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rot="10800000" flipH="1">
            <a:off x="1737758" y="2664277"/>
            <a:ext cx="1857900" cy="2337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rot="-5400000" flipH="1">
            <a:off x="1272160" y="2741072"/>
            <a:ext cx="354000" cy="2289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p:nvPr/>
        </p:nvSpPr>
        <p:spPr>
          <a:xfrm rot="-5400000" flipH="1">
            <a:off x="3641969" y="2741072"/>
            <a:ext cx="354000" cy="2289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3"/>
          <p:cNvSpPr/>
          <p:nvPr/>
        </p:nvSpPr>
        <p:spPr>
          <a:xfrm rot="-5400000" flipH="1">
            <a:off x="2111752" y="2062814"/>
            <a:ext cx="1091700" cy="119400"/>
          </a:xfrm>
          <a:prstGeom prst="rect">
            <a:avLst/>
          </a:prstGeom>
          <a:solidFill>
            <a:srgbClr val="A3A3A3"/>
          </a:solidFill>
          <a:ln w="9525"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3"/>
          <p:cNvSpPr/>
          <p:nvPr/>
        </p:nvSpPr>
        <p:spPr>
          <a:xfrm rot="-5400000" flipH="1">
            <a:off x="1958483" y="1724448"/>
            <a:ext cx="535200" cy="275700"/>
          </a:xfrm>
          <a:prstGeom prst="round2SameRect">
            <a:avLst>
              <a:gd name="adj1" fmla="val 16667"/>
              <a:gd name="adj2" fmla="val 0"/>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3"/>
          <p:cNvSpPr/>
          <p:nvPr/>
        </p:nvSpPr>
        <p:spPr>
          <a:xfrm rot="5400000" flipH="1">
            <a:off x="3180951" y="1745305"/>
            <a:ext cx="324000" cy="233700"/>
          </a:xfrm>
          <a:prstGeom prst="trapezoid">
            <a:avLst>
              <a:gd name="adj" fmla="val 25000"/>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3"/>
          <p:cNvSpPr/>
          <p:nvPr/>
        </p:nvSpPr>
        <p:spPr>
          <a:xfrm flipH="1">
            <a:off x="3729475" y="1739045"/>
            <a:ext cx="178800" cy="98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3"/>
          <p:cNvSpPr/>
          <p:nvPr/>
        </p:nvSpPr>
        <p:spPr>
          <a:xfrm flipH="1">
            <a:off x="3789444" y="1757439"/>
            <a:ext cx="59400" cy="61800"/>
          </a:xfrm>
          <a:prstGeom prst="ellipse">
            <a:avLst/>
          </a:prstGeom>
          <a:solidFill>
            <a:srgbClr val="A3A3A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3"/>
          <p:cNvSpPr/>
          <p:nvPr/>
        </p:nvSpPr>
        <p:spPr>
          <a:xfrm flipH="1">
            <a:off x="3734003" y="1831472"/>
            <a:ext cx="178800" cy="61800"/>
          </a:xfrm>
          <a:prstGeom prst="roundRect">
            <a:avLst>
              <a:gd name="adj" fmla="val 16667"/>
            </a:avLst>
          </a:pr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3"/>
          <p:cNvSpPr/>
          <p:nvPr/>
        </p:nvSpPr>
        <p:spPr>
          <a:xfrm rot="10800000">
            <a:off x="1564024" y="2639714"/>
            <a:ext cx="109500" cy="282900"/>
          </a:xfrm>
          <a:prstGeom prst="roundRect">
            <a:avLst>
              <a:gd name="adj" fmla="val 16667"/>
            </a:avLst>
          </a:prstGeom>
          <a:solidFill>
            <a:srgbClr val="D9D9D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3"/>
          <p:cNvSpPr/>
          <p:nvPr/>
        </p:nvSpPr>
        <p:spPr>
          <a:xfrm flipH="1">
            <a:off x="4046266" y="3996100"/>
            <a:ext cx="354000" cy="2829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3"/>
          <p:cNvSpPr/>
          <p:nvPr/>
        </p:nvSpPr>
        <p:spPr>
          <a:xfrm flipH="1">
            <a:off x="4239090" y="4032780"/>
            <a:ext cx="119400" cy="98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5" name="Google Shape;415;p33"/>
          <p:cNvCxnSpPr>
            <a:endCxn id="413" idx="0"/>
          </p:cNvCxnSpPr>
          <p:nvPr/>
        </p:nvCxnSpPr>
        <p:spPr>
          <a:xfrm rot="-5400000" flipH="1">
            <a:off x="3001516" y="2774350"/>
            <a:ext cx="2133300" cy="310200"/>
          </a:xfrm>
          <a:prstGeom prst="bentConnector3">
            <a:avLst>
              <a:gd name="adj1" fmla="val 30518"/>
            </a:avLst>
          </a:prstGeom>
          <a:noFill/>
          <a:ln w="28575" cap="flat" cmpd="sng">
            <a:solidFill>
              <a:srgbClr val="980000"/>
            </a:solidFill>
            <a:prstDash val="solid"/>
            <a:round/>
            <a:headEnd type="none" w="med" len="med"/>
            <a:tailEnd type="none" w="med" len="med"/>
          </a:ln>
        </p:spPr>
      </p:cxnSp>
      <p:cxnSp>
        <p:nvCxnSpPr>
          <p:cNvPr id="416" name="Google Shape;416;p33"/>
          <p:cNvCxnSpPr/>
          <p:nvPr/>
        </p:nvCxnSpPr>
        <p:spPr>
          <a:xfrm flipH="1">
            <a:off x="-382900" y="-669275"/>
            <a:ext cx="415500" cy="186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417" name="Google Shape;417;p33"/>
          <p:cNvCxnSpPr>
            <a:stCxn id="412" idx="0"/>
            <a:endCxn id="413" idx="0"/>
          </p:cNvCxnSpPr>
          <p:nvPr/>
        </p:nvCxnSpPr>
        <p:spPr>
          <a:xfrm rot="-5400000" flipH="1">
            <a:off x="2384374" y="2157014"/>
            <a:ext cx="1073400" cy="2604600"/>
          </a:xfrm>
          <a:prstGeom prst="bentConnector3">
            <a:avLst>
              <a:gd name="adj1" fmla="val 50005"/>
            </a:avLst>
          </a:prstGeom>
          <a:noFill/>
          <a:ln w="28575" cap="flat" cmpd="sng">
            <a:solidFill>
              <a:srgbClr val="980000"/>
            </a:solidFill>
            <a:prstDash val="solid"/>
            <a:round/>
            <a:headEnd type="none" w="med" len="med"/>
            <a:tailEnd type="none" w="med" len="med"/>
          </a:ln>
        </p:spPr>
      </p:cxnSp>
      <p:cxnSp>
        <p:nvCxnSpPr>
          <p:cNvPr id="418" name="Google Shape;418;p33"/>
          <p:cNvCxnSpPr>
            <a:stCxn id="409" idx="1"/>
            <a:endCxn id="413" idx="0"/>
          </p:cNvCxnSpPr>
          <p:nvPr/>
        </p:nvCxnSpPr>
        <p:spPr>
          <a:xfrm>
            <a:off x="3908275" y="1788395"/>
            <a:ext cx="315000" cy="2207700"/>
          </a:xfrm>
          <a:prstGeom prst="bentConnector2">
            <a:avLst/>
          </a:prstGeom>
          <a:noFill/>
          <a:ln w="28575" cap="flat" cmpd="sng">
            <a:solidFill>
              <a:srgbClr val="980000"/>
            </a:solidFill>
            <a:prstDash val="solid"/>
            <a:round/>
            <a:headEnd type="none" w="med" len="med"/>
            <a:tailEnd type="none" w="med" len="med"/>
          </a:ln>
        </p:spPr>
      </p:cxnSp>
      <p:sp>
        <p:nvSpPr>
          <p:cNvPr id="419" name="Google Shape;419;p33"/>
          <p:cNvSpPr/>
          <p:nvPr/>
        </p:nvSpPr>
        <p:spPr>
          <a:xfrm flipH="1">
            <a:off x="802501" y="3996106"/>
            <a:ext cx="515100" cy="2829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flipH="1">
            <a:off x="1673267" y="4073089"/>
            <a:ext cx="455100" cy="206400"/>
          </a:xfrm>
          <a:prstGeom prst="rect">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3"/>
          <p:cNvSpPr/>
          <p:nvPr/>
        </p:nvSpPr>
        <p:spPr>
          <a:xfrm flipH="1">
            <a:off x="2681394" y="3815378"/>
            <a:ext cx="779100" cy="463800"/>
          </a:xfrm>
          <a:prstGeom prst="rect">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 name="Google Shape;422;p33"/>
          <p:cNvCxnSpPr>
            <a:stCxn id="420" idx="1"/>
            <a:endCxn id="421" idx="3"/>
          </p:cNvCxnSpPr>
          <p:nvPr/>
        </p:nvCxnSpPr>
        <p:spPr>
          <a:xfrm rot="10800000" flipH="1">
            <a:off x="2128367" y="4047289"/>
            <a:ext cx="552900" cy="129000"/>
          </a:xfrm>
          <a:prstGeom prst="bentConnector3">
            <a:avLst>
              <a:gd name="adj1" fmla="val 49994"/>
            </a:avLst>
          </a:prstGeom>
          <a:noFill/>
          <a:ln w="28575" cap="flat" cmpd="sng">
            <a:solidFill>
              <a:schemeClr val="accent4"/>
            </a:solidFill>
            <a:prstDash val="solid"/>
            <a:round/>
            <a:headEnd type="none" w="med" len="med"/>
            <a:tailEnd type="none" w="med" len="med"/>
          </a:ln>
        </p:spPr>
      </p:cxnSp>
      <p:cxnSp>
        <p:nvCxnSpPr>
          <p:cNvPr id="423" name="Google Shape;423;p33"/>
          <p:cNvCxnSpPr>
            <a:stCxn id="420" idx="0"/>
            <a:endCxn id="407" idx="1"/>
          </p:cNvCxnSpPr>
          <p:nvPr/>
        </p:nvCxnSpPr>
        <p:spPr>
          <a:xfrm rot="-5400000">
            <a:off x="1027067" y="2736139"/>
            <a:ext cx="2210700" cy="463200"/>
          </a:xfrm>
          <a:prstGeom prst="bentConnector4">
            <a:avLst>
              <a:gd name="adj1" fmla="val 18926"/>
              <a:gd name="adj2" fmla="val 142472"/>
            </a:avLst>
          </a:prstGeom>
          <a:noFill/>
          <a:ln w="28575" cap="flat" cmpd="sng">
            <a:solidFill>
              <a:schemeClr val="accent4"/>
            </a:solidFill>
            <a:prstDash val="solid"/>
            <a:round/>
            <a:headEnd type="none" w="med" len="med"/>
            <a:tailEnd type="none" w="med" len="med"/>
          </a:ln>
        </p:spPr>
      </p:cxnSp>
      <p:cxnSp>
        <p:nvCxnSpPr>
          <p:cNvPr id="424" name="Google Shape;424;p33"/>
          <p:cNvCxnSpPr>
            <a:stCxn id="419" idx="1"/>
            <a:endCxn id="420" idx="3"/>
          </p:cNvCxnSpPr>
          <p:nvPr/>
        </p:nvCxnSpPr>
        <p:spPr>
          <a:xfrm>
            <a:off x="1317601" y="4137556"/>
            <a:ext cx="355800" cy="38700"/>
          </a:xfrm>
          <a:prstGeom prst="bentConnector3">
            <a:avLst>
              <a:gd name="adj1" fmla="val 49986"/>
            </a:avLst>
          </a:prstGeom>
          <a:noFill/>
          <a:ln w="28575" cap="flat" cmpd="sng">
            <a:solidFill>
              <a:srgbClr val="4A86E8"/>
            </a:solidFill>
            <a:prstDash val="solid"/>
            <a:round/>
            <a:headEnd type="none" w="med" len="med"/>
            <a:tailEnd type="none" w="med" len="med"/>
          </a:ln>
        </p:spPr>
      </p:cxnSp>
      <p:cxnSp>
        <p:nvCxnSpPr>
          <p:cNvPr id="425" name="Google Shape;425;p33"/>
          <p:cNvCxnSpPr>
            <a:stCxn id="419" idx="0"/>
            <a:endCxn id="407" idx="0"/>
          </p:cNvCxnSpPr>
          <p:nvPr/>
        </p:nvCxnSpPr>
        <p:spPr>
          <a:xfrm rot="-5400000">
            <a:off x="709951" y="2479906"/>
            <a:ext cx="1866300" cy="1166100"/>
          </a:xfrm>
          <a:prstGeom prst="bentConnector3">
            <a:avLst>
              <a:gd name="adj1" fmla="val 44767"/>
            </a:avLst>
          </a:prstGeom>
          <a:noFill/>
          <a:ln w="28575" cap="flat" cmpd="sng">
            <a:solidFill>
              <a:srgbClr val="4A86E8"/>
            </a:solidFill>
            <a:prstDash val="solid"/>
            <a:round/>
            <a:headEnd type="none" w="med" len="med"/>
            <a:tailEnd type="none" w="med" len="med"/>
          </a:ln>
        </p:spPr>
      </p:cxnSp>
      <p:sp>
        <p:nvSpPr>
          <p:cNvPr id="426" name="Google Shape;426;p33"/>
          <p:cNvSpPr txBox="1"/>
          <p:nvPr/>
        </p:nvSpPr>
        <p:spPr>
          <a:xfrm>
            <a:off x="4796625" y="3937450"/>
            <a:ext cx="21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Arduino Mega</a:t>
            </a:r>
            <a:endParaRPr>
              <a:latin typeface="Trebuchet MS"/>
              <a:ea typeface="Trebuchet MS"/>
              <a:cs typeface="Trebuchet MS"/>
              <a:sym typeface="Trebuchet MS"/>
            </a:endParaRPr>
          </a:p>
        </p:txBody>
      </p:sp>
      <p:sp>
        <p:nvSpPr>
          <p:cNvPr id="427" name="Google Shape;427;p33"/>
          <p:cNvSpPr txBox="1"/>
          <p:nvPr/>
        </p:nvSpPr>
        <p:spPr>
          <a:xfrm>
            <a:off x="4013925" y="1102950"/>
            <a:ext cx="26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Exhaust Instrumentation</a:t>
            </a:r>
            <a:endParaRPr>
              <a:latin typeface="Trebuchet MS"/>
              <a:ea typeface="Trebuchet MS"/>
              <a:cs typeface="Trebuchet MS"/>
              <a:sym typeface="Trebuchet MS"/>
            </a:endParaRPr>
          </a:p>
        </p:txBody>
      </p:sp>
      <p:sp>
        <p:nvSpPr>
          <p:cNvPr id="428" name="Google Shape;428;p33"/>
          <p:cNvSpPr txBox="1"/>
          <p:nvPr/>
        </p:nvSpPr>
        <p:spPr>
          <a:xfrm>
            <a:off x="808850" y="1825388"/>
            <a:ext cx="16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Load Cell</a:t>
            </a:r>
            <a:endParaRPr>
              <a:latin typeface="Trebuchet MS"/>
              <a:ea typeface="Trebuchet MS"/>
              <a:cs typeface="Trebuchet MS"/>
              <a:sym typeface="Trebuchet MS"/>
            </a:endParaRPr>
          </a:p>
        </p:txBody>
      </p:sp>
      <p:sp>
        <p:nvSpPr>
          <p:cNvPr id="429" name="Google Shape;429;p33"/>
          <p:cNvSpPr txBox="1"/>
          <p:nvPr/>
        </p:nvSpPr>
        <p:spPr>
          <a:xfrm>
            <a:off x="2662175" y="3862625"/>
            <a:ext cx="1043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Fuel Tank</a:t>
            </a:r>
            <a:endParaRPr sz="1200">
              <a:latin typeface="Trebuchet MS"/>
              <a:ea typeface="Trebuchet MS"/>
              <a:cs typeface="Trebuchet MS"/>
              <a:sym typeface="Trebuchet MS"/>
            </a:endParaRPr>
          </a:p>
        </p:txBody>
      </p:sp>
      <p:sp>
        <p:nvSpPr>
          <p:cNvPr id="430" name="Google Shape;430;p33"/>
          <p:cNvSpPr txBox="1"/>
          <p:nvPr/>
        </p:nvSpPr>
        <p:spPr>
          <a:xfrm>
            <a:off x="1618750" y="3991650"/>
            <a:ext cx="750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Pump</a:t>
            </a:r>
            <a:endParaRPr sz="1200">
              <a:latin typeface="Trebuchet MS"/>
              <a:ea typeface="Trebuchet MS"/>
              <a:cs typeface="Trebuchet MS"/>
              <a:sym typeface="Trebuchet MS"/>
            </a:endParaRPr>
          </a:p>
        </p:txBody>
      </p:sp>
      <p:sp>
        <p:nvSpPr>
          <p:cNvPr id="431" name="Google Shape;431;p33"/>
          <p:cNvSpPr txBox="1"/>
          <p:nvPr/>
        </p:nvSpPr>
        <p:spPr>
          <a:xfrm>
            <a:off x="819934" y="3952900"/>
            <a:ext cx="750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ECU</a:t>
            </a:r>
            <a:endParaRPr sz="1200">
              <a:latin typeface="Trebuchet MS"/>
              <a:ea typeface="Trebuchet MS"/>
              <a:cs typeface="Trebuchet MS"/>
              <a:sym typeface="Trebuchet MS"/>
            </a:endParaRPr>
          </a:p>
        </p:txBody>
      </p:sp>
      <p:sp>
        <p:nvSpPr>
          <p:cNvPr id="432" name="Google Shape;432;p33"/>
          <p:cNvSpPr/>
          <p:nvPr/>
        </p:nvSpPr>
        <p:spPr>
          <a:xfrm rot="-1577764">
            <a:off x="1374680" y="2124561"/>
            <a:ext cx="142886" cy="480982"/>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3"/>
          <p:cNvSpPr/>
          <p:nvPr/>
        </p:nvSpPr>
        <p:spPr>
          <a:xfrm rot="4584081">
            <a:off x="4362016" y="1176495"/>
            <a:ext cx="142906" cy="828626"/>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3"/>
          <p:cNvSpPr/>
          <p:nvPr/>
        </p:nvSpPr>
        <p:spPr>
          <a:xfrm rot="5400000">
            <a:off x="4591429" y="3987850"/>
            <a:ext cx="142800" cy="2994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5" name="Google Shape;435;p33"/>
          <p:cNvCxnSpPr/>
          <p:nvPr/>
        </p:nvCxnSpPr>
        <p:spPr>
          <a:xfrm>
            <a:off x="6659500" y="2289475"/>
            <a:ext cx="566100" cy="0"/>
          </a:xfrm>
          <a:prstGeom prst="straightConnector1">
            <a:avLst/>
          </a:prstGeom>
          <a:noFill/>
          <a:ln w="38100" cap="flat" cmpd="sng">
            <a:solidFill>
              <a:schemeClr val="accent1"/>
            </a:solidFill>
            <a:prstDash val="solid"/>
            <a:round/>
            <a:headEnd type="none" w="med" len="med"/>
            <a:tailEnd type="none" w="med" len="med"/>
          </a:ln>
        </p:spPr>
      </p:cxnSp>
      <p:cxnSp>
        <p:nvCxnSpPr>
          <p:cNvPr id="436" name="Google Shape;436;p33"/>
          <p:cNvCxnSpPr/>
          <p:nvPr/>
        </p:nvCxnSpPr>
        <p:spPr>
          <a:xfrm>
            <a:off x="6659500" y="2661200"/>
            <a:ext cx="566100" cy="0"/>
          </a:xfrm>
          <a:prstGeom prst="straightConnector1">
            <a:avLst/>
          </a:prstGeom>
          <a:noFill/>
          <a:ln w="38100" cap="flat" cmpd="sng">
            <a:solidFill>
              <a:schemeClr val="accent4"/>
            </a:solidFill>
            <a:prstDash val="solid"/>
            <a:round/>
            <a:headEnd type="none" w="med" len="med"/>
            <a:tailEnd type="none" w="med" len="med"/>
          </a:ln>
        </p:spPr>
      </p:cxnSp>
      <p:cxnSp>
        <p:nvCxnSpPr>
          <p:cNvPr id="437" name="Google Shape;437;p33"/>
          <p:cNvCxnSpPr/>
          <p:nvPr/>
        </p:nvCxnSpPr>
        <p:spPr>
          <a:xfrm>
            <a:off x="6659500" y="3032925"/>
            <a:ext cx="566100" cy="0"/>
          </a:xfrm>
          <a:prstGeom prst="straightConnector1">
            <a:avLst/>
          </a:prstGeom>
          <a:noFill/>
          <a:ln w="38100" cap="flat" cmpd="sng">
            <a:solidFill>
              <a:srgbClr val="980000"/>
            </a:solidFill>
            <a:prstDash val="solid"/>
            <a:round/>
            <a:headEnd type="none" w="med" len="med"/>
            <a:tailEnd type="none" w="med" len="med"/>
          </a:ln>
        </p:spPr>
      </p:cxnSp>
      <p:sp>
        <p:nvSpPr>
          <p:cNvPr id="438" name="Google Shape;438;p33"/>
          <p:cNvSpPr txBox="1"/>
          <p:nvPr/>
        </p:nvSpPr>
        <p:spPr>
          <a:xfrm>
            <a:off x="7293000" y="2089375"/>
            <a:ext cx="14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Engine Wiring</a:t>
            </a:r>
            <a:endParaRPr>
              <a:latin typeface="Trebuchet MS"/>
              <a:ea typeface="Trebuchet MS"/>
              <a:cs typeface="Trebuchet MS"/>
              <a:sym typeface="Trebuchet MS"/>
            </a:endParaRPr>
          </a:p>
        </p:txBody>
      </p:sp>
      <p:sp>
        <p:nvSpPr>
          <p:cNvPr id="439" name="Google Shape;439;p33"/>
          <p:cNvSpPr txBox="1"/>
          <p:nvPr/>
        </p:nvSpPr>
        <p:spPr>
          <a:xfrm>
            <a:off x="7293000" y="2461100"/>
            <a:ext cx="14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Fuel Lines</a:t>
            </a:r>
            <a:endParaRPr>
              <a:latin typeface="Trebuchet MS"/>
              <a:ea typeface="Trebuchet MS"/>
              <a:cs typeface="Trebuchet MS"/>
              <a:sym typeface="Trebuchet MS"/>
            </a:endParaRPr>
          </a:p>
        </p:txBody>
      </p:sp>
      <p:sp>
        <p:nvSpPr>
          <p:cNvPr id="440" name="Google Shape;440;p33"/>
          <p:cNvSpPr txBox="1"/>
          <p:nvPr/>
        </p:nvSpPr>
        <p:spPr>
          <a:xfrm>
            <a:off x="7293000" y="2832825"/>
            <a:ext cx="14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Sensor Wiring</a:t>
            </a:r>
            <a:endParaRPr>
              <a:latin typeface="Trebuchet MS"/>
              <a:ea typeface="Trebuchet MS"/>
              <a:cs typeface="Trebuchet MS"/>
              <a:sym typeface="Trebuchet MS"/>
            </a:endParaRPr>
          </a:p>
        </p:txBody>
      </p:sp>
      <p:sp>
        <p:nvSpPr>
          <p:cNvPr id="441" name="Google Shape;441;p33"/>
          <p:cNvSpPr txBox="1"/>
          <p:nvPr/>
        </p:nvSpPr>
        <p:spPr>
          <a:xfrm>
            <a:off x="689075" y="1089050"/>
            <a:ext cx="151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JetCat P100-RX</a:t>
            </a:r>
            <a:endParaRPr>
              <a:latin typeface="Trebuchet MS"/>
              <a:ea typeface="Trebuchet MS"/>
              <a:cs typeface="Trebuchet MS"/>
              <a:sym typeface="Trebuchet MS"/>
            </a:endParaRPr>
          </a:p>
        </p:txBody>
      </p:sp>
      <p:sp>
        <p:nvSpPr>
          <p:cNvPr id="442" name="Google Shape;442;p33"/>
          <p:cNvSpPr/>
          <p:nvPr/>
        </p:nvSpPr>
        <p:spPr>
          <a:xfrm rot="-3498818">
            <a:off x="1586315" y="1330653"/>
            <a:ext cx="142784" cy="480886"/>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Facilities</a:t>
            </a:r>
            <a:endParaRPr/>
          </a:p>
        </p:txBody>
      </p:sp>
      <p:sp>
        <p:nvSpPr>
          <p:cNvPr id="448" name="Google Shape;44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449" name="Google Shape;449;p34"/>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450" name="Google Shape;450;p34"/>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451" name="Google Shape;451;p34"/>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452" name="Google Shape;452;p34"/>
          <p:cNvGrpSpPr/>
          <p:nvPr/>
        </p:nvGrpSpPr>
        <p:grpSpPr>
          <a:xfrm>
            <a:off x="6594665" y="4510250"/>
            <a:ext cx="2185769" cy="391800"/>
            <a:chOff x="6629425" y="3506550"/>
            <a:chExt cx="2229012" cy="391800"/>
          </a:xfrm>
        </p:grpSpPr>
        <p:sp>
          <p:nvSpPr>
            <p:cNvPr id="453" name="Google Shape;453;p34"/>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454" name="Google Shape;454;p34"/>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455" name="Google Shape;455;p34"/>
          <p:cNvPicPr preferRelativeResize="0"/>
          <p:nvPr/>
        </p:nvPicPr>
        <p:blipFill rotWithShape="1">
          <a:blip r:embed="rId3">
            <a:alphaModFix/>
          </a:blip>
          <a:srcRect l="14544" t="15184" b="9343"/>
          <a:stretch/>
        </p:blipFill>
        <p:spPr>
          <a:xfrm>
            <a:off x="3219275" y="943051"/>
            <a:ext cx="3054102" cy="3419397"/>
          </a:xfrm>
          <a:prstGeom prst="rect">
            <a:avLst/>
          </a:prstGeom>
          <a:noFill/>
          <a:ln w="19050" cap="flat" cmpd="sng">
            <a:solidFill>
              <a:schemeClr val="dk1"/>
            </a:solidFill>
            <a:prstDash val="solid"/>
            <a:round/>
            <a:headEnd type="none" w="sm" len="sm"/>
            <a:tailEnd type="none" w="sm" len="sm"/>
          </a:ln>
        </p:spPr>
      </p:pic>
      <p:sp>
        <p:nvSpPr>
          <p:cNvPr id="456" name="Google Shape;456;p34"/>
          <p:cNvSpPr txBox="1"/>
          <p:nvPr/>
        </p:nvSpPr>
        <p:spPr>
          <a:xfrm>
            <a:off x="805651" y="1358699"/>
            <a:ext cx="278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Exhaust Instrumentation</a:t>
            </a:r>
            <a:endParaRPr>
              <a:latin typeface="Trebuchet MS"/>
              <a:ea typeface="Trebuchet MS"/>
              <a:cs typeface="Trebuchet MS"/>
              <a:sym typeface="Trebuchet MS"/>
            </a:endParaRPr>
          </a:p>
        </p:txBody>
      </p:sp>
      <p:sp>
        <p:nvSpPr>
          <p:cNvPr id="457" name="Google Shape;457;p34"/>
          <p:cNvSpPr/>
          <p:nvPr/>
        </p:nvSpPr>
        <p:spPr>
          <a:xfrm rot="-7541323">
            <a:off x="3106973" y="1134492"/>
            <a:ext cx="145531" cy="531213"/>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txBox="1"/>
          <p:nvPr/>
        </p:nvSpPr>
        <p:spPr>
          <a:xfrm>
            <a:off x="6698481" y="2333148"/>
            <a:ext cx="178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Load Cell</a:t>
            </a:r>
            <a:endParaRPr>
              <a:latin typeface="Trebuchet MS"/>
              <a:ea typeface="Trebuchet MS"/>
              <a:cs typeface="Trebuchet MS"/>
              <a:sym typeface="Trebuchet MS"/>
            </a:endParaRPr>
          </a:p>
        </p:txBody>
      </p:sp>
      <p:sp>
        <p:nvSpPr>
          <p:cNvPr id="459" name="Google Shape;459;p34"/>
          <p:cNvSpPr/>
          <p:nvPr/>
        </p:nvSpPr>
        <p:spPr>
          <a:xfrm rot="6229887" flipH="1">
            <a:off x="5772131" y="1507085"/>
            <a:ext cx="183213" cy="1679227"/>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txBox="1"/>
          <p:nvPr/>
        </p:nvSpPr>
        <p:spPr>
          <a:xfrm>
            <a:off x="6845199" y="1112200"/>
            <a:ext cx="159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JetCat P100-RX</a:t>
            </a:r>
            <a:endParaRPr>
              <a:latin typeface="Trebuchet MS"/>
              <a:ea typeface="Trebuchet MS"/>
              <a:cs typeface="Trebuchet MS"/>
              <a:sym typeface="Trebuchet MS"/>
            </a:endParaRPr>
          </a:p>
        </p:txBody>
      </p:sp>
      <p:sp>
        <p:nvSpPr>
          <p:cNvPr id="461" name="Google Shape;461;p34"/>
          <p:cNvSpPr/>
          <p:nvPr/>
        </p:nvSpPr>
        <p:spPr>
          <a:xfrm rot="5514788" flipH="1">
            <a:off x="6036460" y="612275"/>
            <a:ext cx="143780" cy="14676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txBox="1"/>
          <p:nvPr/>
        </p:nvSpPr>
        <p:spPr>
          <a:xfrm>
            <a:off x="1300656" y="3660947"/>
            <a:ext cx="228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Arduino Mega</a:t>
            </a:r>
            <a:endParaRPr>
              <a:latin typeface="Trebuchet MS"/>
              <a:ea typeface="Trebuchet MS"/>
              <a:cs typeface="Trebuchet MS"/>
              <a:sym typeface="Trebuchet MS"/>
            </a:endParaRPr>
          </a:p>
        </p:txBody>
      </p:sp>
      <p:sp>
        <p:nvSpPr>
          <p:cNvPr id="463" name="Google Shape;463;p34"/>
          <p:cNvSpPr/>
          <p:nvPr/>
        </p:nvSpPr>
        <p:spPr>
          <a:xfrm rot="-4387273">
            <a:off x="2878090" y="3638922"/>
            <a:ext cx="146721" cy="756351"/>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txBox="1"/>
          <p:nvPr/>
        </p:nvSpPr>
        <p:spPr>
          <a:xfrm>
            <a:off x="2282641" y="2798722"/>
            <a:ext cx="789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ECU</a:t>
            </a:r>
            <a:endParaRPr sz="1200">
              <a:latin typeface="Trebuchet MS"/>
              <a:ea typeface="Trebuchet MS"/>
              <a:cs typeface="Trebuchet MS"/>
              <a:sym typeface="Trebuchet MS"/>
            </a:endParaRPr>
          </a:p>
        </p:txBody>
      </p:sp>
      <p:sp>
        <p:nvSpPr>
          <p:cNvPr id="465" name="Google Shape;465;p34"/>
          <p:cNvSpPr/>
          <p:nvPr/>
        </p:nvSpPr>
        <p:spPr>
          <a:xfrm rot="-3908495">
            <a:off x="3161372" y="2644153"/>
            <a:ext cx="144156" cy="1044451"/>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Procedures</a:t>
            </a:r>
            <a:endParaRPr/>
          </a:p>
        </p:txBody>
      </p:sp>
      <p:sp>
        <p:nvSpPr>
          <p:cNvPr id="471" name="Google Shape;471;p35"/>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Emergency contacts listed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Necessary emergency equipment on standby</a:t>
            </a:r>
            <a:endParaRPr>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Fire extinguishers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Fire blankets</a:t>
            </a:r>
            <a:endParaRPr sz="18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All personnel are wearing PPE during testing</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Engine operators are located in control room</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Personnel located outside bay doors </a:t>
            </a:r>
            <a:endParaRPr>
              <a:solidFill>
                <a:schemeClr val="dk1"/>
              </a:solidFill>
            </a:endParaRPr>
          </a:p>
          <a:p>
            <a:pPr marL="0" lvl="0" indent="0" algn="l" rtl="0">
              <a:spcBef>
                <a:spcPts val="1200"/>
              </a:spcBef>
              <a:spcAft>
                <a:spcPts val="1200"/>
              </a:spcAft>
              <a:buNone/>
            </a:pPr>
            <a:endParaRPr/>
          </a:p>
        </p:txBody>
      </p:sp>
      <p:sp>
        <p:nvSpPr>
          <p:cNvPr id="472" name="Google Shape;47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473" name="Google Shape;473;p35"/>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474" name="Google Shape;474;p35"/>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475" name="Google Shape;475;p35"/>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476" name="Google Shape;476;p35"/>
          <p:cNvGrpSpPr/>
          <p:nvPr/>
        </p:nvGrpSpPr>
        <p:grpSpPr>
          <a:xfrm>
            <a:off x="6594665" y="4510250"/>
            <a:ext cx="2185769" cy="391800"/>
            <a:chOff x="6629425" y="3506550"/>
            <a:chExt cx="2229012" cy="391800"/>
          </a:xfrm>
        </p:grpSpPr>
        <p:sp>
          <p:nvSpPr>
            <p:cNvPr id="477" name="Google Shape;477;p35"/>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478" name="Google Shape;478;p35"/>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Procedures</a:t>
            </a:r>
            <a:endParaRPr/>
          </a:p>
        </p:txBody>
      </p:sp>
      <p:sp>
        <p:nvSpPr>
          <p:cNvPr id="484" name="Google Shape;484;p36"/>
          <p:cNvSpPr txBox="1">
            <a:spLocks noGrp="1"/>
          </p:cNvSpPr>
          <p:nvPr>
            <p:ph type="body" idx="1"/>
          </p:nvPr>
        </p:nvSpPr>
        <p:spPr>
          <a:xfrm>
            <a:off x="311700" y="1644000"/>
            <a:ext cx="3460500" cy="1855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Preliminary Checklist</a:t>
            </a:r>
            <a:endParaRPr sz="1400">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Ensures proper engine set-up</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Includes safety prep, fuel set-up, electronics set-up, test cell arrangement, ventilation instructions, sensor set-up, and personnel instructions</a:t>
            </a:r>
            <a:endParaRPr>
              <a:solidFill>
                <a:schemeClr val="dk1"/>
              </a:solidFill>
            </a:endParaRPr>
          </a:p>
        </p:txBody>
      </p:sp>
      <p:sp>
        <p:nvSpPr>
          <p:cNvPr id="485" name="Google Shape;48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486" name="Google Shape;486;p36"/>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487" name="Google Shape;487;p36"/>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488" name="Google Shape;488;p36"/>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489" name="Google Shape;489;p36"/>
          <p:cNvGrpSpPr/>
          <p:nvPr/>
        </p:nvGrpSpPr>
        <p:grpSpPr>
          <a:xfrm>
            <a:off x="6594665" y="4510250"/>
            <a:ext cx="2185769" cy="391800"/>
            <a:chOff x="6629425" y="3506550"/>
            <a:chExt cx="2229012" cy="391800"/>
          </a:xfrm>
        </p:grpSpPr>
        <p:sp>
          <p:nvSpPr>
            <p:cNvPr id="490" name="Google Shape;490;p36"/>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491" name="Google Shape;491;p36"/>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492" name="Google Shape;492;p36"/>
          <p:cNvSpPr txBox="1">
            <a:spLocks noGrp="1"/>
          </p:cNvSpPr>
          <p:nvPr>
            <p:ph type="body" idx="1"/>
          </p:nvPr>
        </p:nvSpPr>
        <p:spPr>
          <a:xfrm>
            <a:off x="3302425" y="1561244"/>
            <a:ext cx="5785500" cy="206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pic>
        <p:nvPicPr>
          <p:cNvPr id="493" name="Google Shape;493;p36"/>
          <p:cNvPicPr preferRelativeResize="0"/>
          <p:nvPr/>
        </p:nvPicPr>
        <p:blipFill rotWithShape="1">
          <a:blip r:embed="rId3">
            <a:alphaModFix/>
          </a:blip>
          <a:srcRect t="1854"/>
          <a:stretch/>
        </p:blipFill>
        <p:spPr>
          <a:xfrm>
            <a:off x="3716375" y="1572275"/>
            <a:ext cx="1760526" cy="9676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par>
                                <p:cTn id="8" presetID="10" presetClass="entr" presetSubtype="0" fill="hold" nodeType="withEffect">
                                  <p:stCondLst>
                                    <p:cond delay="0"/>
                                  </p:stCondLst>
                                  <p:childTnLst>
                                    <p:set>
                                      <p:cBhvr>
                                        <p:cTn id="9" dur="1" fill="hold">
                                          <p:stCondLst>
                                            <p:cond delay="0"/>
                                          </p:stCondLst>
                                        </p:cTn>
                                        <p:tgtEl>
                                          <p:spTgt spid="493"/>
                                        </p:tgtEl>
                                        <p:attrNameLst>
                                          <p:attrName>style.visibility</p:attrName>
                                        </p:attrNameLst>
                                      </p:cBhvr>
                                      <p:to>
                                        <p:strVal val="visible"/>
                                      </p:to>
                                    </p:set>
                                    <p:animEffect transition="in" filter="fade">
                                      <p:cBhvr>
                                        <p:cTn id="10" dur="500"/>
                                        <p:tgtEl>
                                          <p:spTgt spid="4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84"/>
                                        </p:tgtEl>
                                      </p:cBhvr>
                                    </p:animEffect>
                                    <p:set>
                                      <p:cBhvr>
                                        <p:cTn id="15" dur="1" fill="hold">
                                          <p:stCondLst>
                                            <p:cond delay="500"/>
                                          </p:stCondLst>
                                        </p:cTn>
                                        <p:tgtEl>
                                          <p:spTgt spid="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7"/>
          <p:cNvSpPr txBox="1">
            <a:spLocks noGrp="1"/>
          </p:cNvSpPr>
          <p:nvPr>
            <p:ph type="body" idx="1"/>
          </p:nvPr>
        </p:nvSpPr>
        <p:spPr>
          <a:xfrm>
            <a:off x="311700" y="1657350"/>
            <a:ext cx="3460500" cy="3480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1"/>
              </a:buClr>
              <a:buSzPts val="1400"/>
              <a:buChar char="●"/>
            </a:pPr>
            <a:r>
              <a:rPr lang="en" sz="1400">
                <a:solidFill>
                  <a:schemeClr val="dk1"/>
                </a:solidFill>
              </a:rPr>
              <a:t>Testing Procedures</a:t>
            </a:r>
            <a:endParaRPr sz="1400">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Detail the engine run sequence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Procedures are derived from AFRL engine test and JetCat </a:t>
            </a:r>
            <a:endParaRPr>
              <a:solidFill>
                <a:schemeClr val="dk1"/>
              </a:solidFill>
            </a:endParaRPr>
          </a:p>
        </p:txBody>
      </p:sp>
      <p:sp>
        <p:nvSpPr>
          <p:cNvPr id="499" name="Google Shape;499;p3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Procedures</a:t>
            </a:r>
            <a:endParaRPr/>
          </a:p>
        </p:txBody>
      </p:sp>
      <p:sp>
        <p:nvSpPr>
          <p:cNvPr id="500" name="Google Shape;50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501" name="Google Shape;501;p37"/>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02" name="Google Shape;502;p37"/>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03" name="Google Shape;503;p37"/>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04" name="Google Shape;504;p37"/>
          <p:cNvGrpSpPr/>
          <p:nvPr/>
        </p:nvGrpSpPr>
        <p:grpSpPr>
          <a:xfrm>
            <a:off x="6594665" y="4510250"/>
            <a:ext cx="2185769" cy="391800"/>
            <a:chOff x="6629425" y="3506550"/>
            <a:chExt cx="2229012" cy="391800"/>
          </a:xfrm>
        </p:grpSpPr>
        <p:sp>
          <p:nvSpPr>
            <p:cNvPr id="505" name="Google Shape;505;p37"/>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06" name="Google Shape;506;p37"/>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507" name="Google Shape;507;p37"/>
          <p:cNvSpPr txBox="1">
            <a:spLocks noGrp="1"/>
          </p:cNvSpPr>
          <p:nvPr>
            <p:ph type="body" idx="1"/>
          </p:nvPr>
        </p:nvSpPr>
        <p:spPr>
          <a:xfrm>
            <a:off x="3302425" y="1561244"/>
            <a:ext cx="5785500" cy="206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pic>
        <p:nvPicPr>
          <p:cNvPr id="508" name="Google Shape;508;p37"/>
          <p:cNvPicPr preferRelativeResize="0"/>
          <p:nvPr/>
        </p:nvPicPr>
        <p:blipFill rotWithShape="1">
          <a:blip r:embed="rId3">
            <a:alphaModFix/>
          </a:blip>
          <a:srcRect t="1854"/>
          <a:stretch/>
        </p:blipFill>
        <p:spPr>
          <a:xfrm>
            <a:off x="3716375" y="1572275"/>
            <a:ext cx="1760526" cy="967686"/>
          </a:xfrm>
          <a:prstGeom prst="rect">
            <a:avLst/>
          </a:prstGeom>
          <a:noFill/>
          <a:ln>
            <a:noFill/>
          </a:ln>
        </p:spPr>
      </p:pic>
      <p:pic>
        <p:nvPicPr>
          <p:cNvPr id="509" name="Google Shape;509;p37"/>
          <p:cNvPicPr preferRelativeResize="0"/>
          <p:nvPr/>
        </p:nvPicPr>
        <p:blipFill rotWithShape="1">
          <a:blip r:embed="rId4">
            <a:alphaModFix/>
          </a:blip>
          <a:srcRect t="1893"/>
          <a:stretch/>
        </p:blipFill>
        <p:spPr>
          <a:xfrm>
            <a:off x="5490710" y="1572275"/>
            <a:ext cx="3220890" cy="949393"/>
          </a:xfrm>
          <a:prstGeom prst="rect">
            <a:avLst/>
          </a:prstGeom>
          <a:noFill/>
          <a:ln>
            <a:noFill/>
          </a:ln>
        </p:spPr>
      </p:pic>
      <p:pic>
        <p:nvPicPr>
          <p:cNvPr id="510" name="Google Shape;510;p37"/>
          <p:cNvPicPr preferRelativeResize="0"/>
          <p:nvPr/>
        </p:nvPicPr>
        <p:blipFill>
          <a:blip r:embed="rId5">
            <a:alphaModFix/>
          </a:blip>
          <a:stretch>
            <a:fillRect/>
          </a:stretch>
        </p:blipFill>
        <p:spPr>
          <a:xfrm>
            <a:off x="5483993" y="2483597"/>
            <a:ext cx="3372633" cy="1359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
                                        <p:tgtEl>
                                          <p:spTgt spid="498"/>
                                        </p:tgtEl>
                                      </p:cBhvr>
                                    </p:animEffect>
                                  </p:childTnLst>
                                </p:cTn>
                              </p:par>
                              <p:par>
                                <p:cTn id="8" presetID="10" presetClass="entr" presetSubtype="0" fill="hold" nodeType="withEffect">
                                  <p:stCondLst>
                                    <p:cond delay="0"/>
                                  </p:stCondLst>
                                  <p:childTnLst>
                                    <p:set>
                                      <p:cBhvr>
                                        <p:cTn id="9" dur="1" fill="hold">
                                          <p:stCondLst>
                                            <p:cond delay="0"/>
                                          </p:stCondLst>
                                        </p:cTn>
                                        <p:tgtEl>
                                          <p:spTgt spid="509"/>
                                        </p:tgtEl>
                                        <p:attrNameLst>
                                          <p:attrName>style.visibility</p:attrName>
                                        </p:attrNameLst>
                                      </p:cBhvr>
                                      <p:to>
                                        <p:strVal val="visible"/>
                                      </p:to>
                                    </p:set>
                                    <p:animEffect transition="in" filter="fade">
                                      <p:cBhvr>
                                        <p:cTn id="10" dur="500"/>
                                        <p:tgtEl>
                                          <p:spTgt spid="509"/>
                                        </p:tgtEl>
                                      </p:cBhvr>
                                    </p:animEffect>
                                  </p:childTnLst>
                                </p:cTn>
                              </p:par>
                              <p:par>
                                <p:cTn id="11" presetID="10" presetClass="entr" presetSubtype="0" fill="hold" nodeType="withEffect">
                                  <p:stCondLst>
                                    <p:cond delay="0"/>
                                  </p:stCondLst>
                                  <p:childTnLst>
                                    <p:set>
                                      <p:cBhvr>
                                        <p:cTn id="12" dur="1" fill="hold">
                                          <p:stCondLst>
                                            <p:cond delay="0"/>
                                          </p:stCondLst>
                                        </p:cTn>
                                        <p:tgtEl>
                                          <p:spTgt spid="510"/>
                                        </p:tgtEl>
                                        <p:attrNameLst>
                                          <p:attrName>style.visibility</p:attrName>
                                        </p:attrNameLst>
                                      </p:cBhvr>
                                      <p:to>
                                        <p:strVal val="visible"/>
                                      </p:to>
                                    </p:set>
                                    <p:animEffect transition="in" filter="fade">
                                      <p:cBhvr>
                                        <p:cTn id="13" dur="500"/>
                                        <p:tgtEl>
                                          <p:spTgt spid="5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98"/>
                                        </p:tgtEl>
                                      </p:cBhvr>
                                    </p:animEffect>
                                    <p:set>
                                      <p:cBhvr>
                                        <p:cTn id="18" dur="1" fill="hold">
                                          <p:stCondLst>
                                            <p:cond delay="500"/>
                                          </p:stCondLst>
                                        </p:cTn>
                                        <p:tgtEl>
                                          <p:spTgt spid="4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8"/>
          <p:cNvSpPr txBox="1">
            <a:spLocks noGrp="1"/>
          </p:cNvSpPr>
          <p:nvPr>
            <p:ph type="body" idx="1"/>
          </p:nvPr>
        </p:nvSpPr>
        <p:spPr>
          <a:xfrm>
            <a:off x="311700" y="1237613"/>
            <a:ext cx="3460500" cy="348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a:solidFill>
                <a:schemeClr val="dk1"/>
              </a:solidFill>
            </a:endParaRPr>
          </a:p>
          <a:p>
            <a:pPr marL="457200" lvl="0" indent="-317500" algn="l" rtl="0">
              <a:spcBef>
                <a:spcPts val="1200"/>
              </a:spcBef>
              <a:spcAft>
                <a:spcPts val="0"/>
              </a:spcAft>
              <a:buClr>
                <a:schemeClr val="dk1"/>
              </a:buClr>
              <a:buSzPts val="1400"/>
              <a:buChar char="●"/>
            </a:pPr>
            <a:r>
              <a:rPr lang="en" sz="1400">
                <a:solidFill>
                  <a:schemeClr val="dk1"/>
                </a:solidFill>
              </a:rPr>
              <a:t>Shut-Down Procedures</a:t>
            </a:r>
            <a:endParaRPr sz="1400">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Ensures safe ventilation of room and dismantling of test set-up</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Outlines storage of data</a:t>
            </a:r>
            <a:endParaRPr>
              <a:solidFill>
                <a:schemeClr val="dk1"/>
              </a:solidFill>
            </a:endParaRPr>
          </a:p>
        </p:txBody>
      </p:sp>
      <p:sp>
        <p:nvSpPr>
          <p:cNvPr id="516" name="Google Shape;516;p3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Procedures</a:t>
            </a:r>
            <a:endParaRPr/>
          </a:p>
        </p:txBody>
      </p:sp>
      <p:sp>
        <p:nvSpPr>
          <p:cNvPr id="517" name="Google Shape;51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518" name="Google Shape;518;p38"/>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19" name="Google Shape;519;p38"/>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20" name="Google Shape;520;p38"/>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21" name="Google Shape;521;p38"/>
          <p:cNvGrpSpPr/>
          <p:nvPr/>
        </p:nvGrpSpPr>
        <p:grpSpPr>
          <a:xfrm>
            <a:off x="6594665" y="4510250"/>
            <a:ext cx="2185769" cy="391800"/>
            <a:chOff x="6629425" y="3506550"/>
            <a:chExt cx="2229012" cy="391800"/>
          </a:xfrm>
        </p:grpSpPr>
        <p:sp>
          <p:nvSpPr>
            <p:cNvPr id="522" name="Google Shape;522;p38"/>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23" name="Google Shape;523;p38"/>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524" name="Google Shape;524;p38"/>
          <p:cNvSpPr txBox="1">
            <a:spLocks noGrp="1"/>
          </p:cNvSpPr>
          <p:nvPr>
            <p:ph type="body" idx="1"/>
          </p:nvPr>
        </p:nvSpPr>
        <p:spPr>
          <a:xfrm>
            <a:off x="3302425" y="1561244"/>
            <a:ext cx="5785500" cy="206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pic>
        <p:nvPicPr>
          <p:cNvPr id="525" name="Google Shape;525;p38"/>
          <p:cNvPicPr preferRelativeResize="0"/>
          <p:nvPr/>
        </p:nvPicPr>
        <p:blipFill rotWithShape="1">
          <a:blip r:embed="rId3">
            <a:alphaModFix/>
          </a:blip>
          <a:srcRect t="1854"/>
          <a:stretch/>
        </p:blipFill>
        <p:spPr>
          <a:xfrm>
            <a:off x="3716375" y="1572275"/>
            <a:ext cx="1760526" cy="967686"/>
          </a:xfrm>
          <a:prstGeom prst="rect">
            <a:avLst/>
          </a:prstGeom>
          <a:noFill/>
          <a:ln>
            <a:noFill/>
          </a:ln>
        </p:spPr>
      </p:pic>
      <p:pic>
        <p:nvPicPr>
          <p:cNvPr id="526" name="Google Shape;526;p38"/>
          <p:cNvPicPr preferRelativeResize="0"/>
          <p:nvPr/>
        </p:nvPicPr>
        <p:blipFill rotWithShape="1">
          <a:blip r:embed="rId4">
            <a:alphaModFix/>
          </a:blip>
          <a:srcRect t="1893"/>
          <a:stretch/>
        </p:blipFill>
        <p:spPr>
          <a:xfrm>
            <a:off x="5490710" y="1572275"/>
            <a:ext cx="3220890" cy="949393"/>
          </a:xfrm>
          <a:prstGeom prst="rect">
            <a:avLst/>
          </a:prstGeom>
          <a:noFill/>
          <a:ln>
            <a:noFill/>
          </a:ln>
        </p:spPr>
      </p:pic>
      <p:pic>
        <p:nvPicPr>
          <p:cNvPr id="527" name="Google Shape;527;p38"/>
          <p:cNvPicPr preferRelativeResize="0"/>
          <p:nvPr/>
        </p:nvPicPr>
        <p:blipFill>
          <a:blip r:embed="rId5">
            <a:alphaModFix/>
          </a:blip>
          <a:stretch>
            <a:fillRect/>
          </a:stretch>
        </p:blipFill>
        <p:spPr>
          <a:xfrm>
            <a:off x="5483993" y="2483597"/>
            <a:ext cx="3372633" cy="1359025"/>
          </a:xfrm>
          <a:prstGeom prst="rect">
            <a:avLst/>
          </a:prstGeom>
          <a:noFill/>
          <a:ln>
            <a:noFill/>
          </a:ln>
        </p:spPr>
      </p:pic>
      <p:pic>
        <p:nvPicPr>
          <p:cNvPr id="528" name="Google Shape;528;p38"/>
          <p:cNvPicPr preferRelativeResize="0"/>
          <p:nvPr/>
        </p:nvPicPr>
        <p:blipFill rotWithShape="1">
          <a:blip r:embed="rId6">
            <a:alphaModFix/>
          </a:blip>
          <a:srcRect b="3110"/>
          <a:stretch/>
        </p:blipFill>
        <p:spPr>
          <a:xfrm>
            <a:off x="3772580" y="2728998"/>
            <a:ext cx="1718131" cy="11136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500"/>
                                        <p:tgtEl>
                                          <p:spTgt spid="515"/>
                                        </p:tgtEl>
                                      </p:cBhvr>
                                    </p:animEffect>
                                  </p:childTnLst>
                                </p:cTn>
                              </p:par>
                              <p:par>
                                <p:cTn id="8" presetID="10" presetClass="entr" presetSubtype="0" fill="hold" nodeType="withEffect">
                                  <p:stCondLst>
                                    <p:cond delay="0"/>
                                  </p:stCondLst>
                                  <p:childTnLst>
                                    <p:set>
                                      <p:cBhvr>
                                        <p:cTn id="9" dur="1" fill="hold">
                                          <p:stCondLst>
                                            <p:cond delay="0"/>
                                          </p:stCondLst>
                                        </p:cTn>
                                        <p:tgtEl>
                                          <p:spTgt spid="528"/>
                                        </p:tgtEl>
                                        <p:attrNameLst>
                                          <p:attrName>style.visibility</p:attrName>
                                        </p:attrNameLst>
                                      </p:cBhvr>
                                      <p:to>
                                        <p:strVal val="visible"/>
                                      </p:to>
                                    </p:set>
                                    <p:animEffect transition="in" filter="fade">
                                      <p:cBhvr>
                                        <p:cTn id="10"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Outline of Engine Testing</a:t>
            </a:r>
            <a:endParaRPr/>
          </a:p>
        </p:txBody>
      </p:sp>
      <p:sp>
        <p:nvSpPr>
          <p:cNvPr id="534" name="Google Shape;53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535" name="Google Shape;535;p39"/>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36" name="Google Shape;536;p39"/>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37" name="Google Shape;537;p39"/>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38" name="Google Shape;538;p39"/>
          <p:cNvGrpSpPr/>
          <p:nvPr/>
        </p:nvGrpSpPr>
        <p:grpSpPr>
          <a:xfrm>
            <a:off x="6594665" y="4510250"/>
            <a:ext cx="2185769" cy="391800"/>
            <a:chOff x="6629425" y="3506550"/>
            <a:chExt cx="2229012" cy="391800"/>
          </a:xfrm>
        </p:grpSpPr>
        <p:sp>
          <p:nvSpPr>
            <p:cNvPr id="539" name="Google Shape;539;p39"/>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40" name="Google Shape;540;p39"/>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graphicFrame>
        <p:nvGraphicFramePr>
          <p:cNvPr id="541" name="Google Shape;541;p39"/>
          <p:cNvGraphicFramePr/>
          <p:nvPr/>
        </p:nvGraphicFramePr>
        <p:xfrm>
          <a:off x="311700" y="1512625"/>
          <a:ext cx="8520625" cy="2224920"/>
        </p:xfrm>
        <a:graphic>
          <a:graphicData uri="http://schemas.openxmlformats.org/drawingml/2006/table">
            <a:tbl>
              <a:tblPr>
                <a:noFill/>
                <a:tableStyleId>{4FE47303-E0BB-4531-A3C6-92CC4B099775}</a:tableStyleId>
              </a:tblPr>
              <a:tblGrid>
                <a:gridCol w="1311425">
                  <a:extLst>
                    <a:ext uri="{9D8B030D-6E8A-4147-A177-3AD203B41FA5}">
                      <a16:colId xmlns:a16="http://schemas.microsoft.com/office/drawing/2014/main" val="20000"/>
                    </a:ext>
                  </a:extLst>
                </a:gridCol>
                <a:gridCol w="4469700">
                  <a:extLst>
                    <a:ext uri="{9D8B030D-6E8A-4147-A177-3AD203B41FA5}">
                      <a16:colId xmlns:a16="http://schemas.microsoft.com/office/drawing/2014/main" val="20001"/>
                    </a:ext>
                  </a:extLst>
                </a:gridCol>
                <a:gridCol w="27395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Test</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Purpose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Status</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Stock Engine</a:t>
                      </a:r>
                      <a:endParaRPr sz="1200">
                        <a:latin typeface="Trebuchet MS"/>
                        <a:ea typeface="Trebuchet MS"/>
                        <a:cs typeface="Trebuchet MS"/>
                        <a:sym typeface="Trebuchet MS"/>
                      </a:endParaRPr>
                    </a:p>
                    <a:p>
                      <a:pPr marL="0" lvl="0" indent="0" algn="ctr" rtl="0">
                        <a:spcBef>
                          <a:spcPts val="0"/>
                        </a:spcBef>
                        <a:spcAft>
                          <a:spcPts val="0"/>
                        </a:spcAft>
                        <a:buNone/>
                      </a:pPr>
                      <a:r>
                        <a:rPr lang="en" sz="1200">
                          <a:latin typeface="Trebuchet MS"/>
                          <a:ea typeface="Trebuchet MS"/>
                          <a:cs typeface="Trebuchet MS"/>
                          <a:sym typeface="Trebuchet MS"/>
                        </a:rPr>
                        <a:t>(Refurbished)</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Ensure proper functioning engine, ensure expected thrust value, and gather model data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45BE45"/>
                          </a:solidFill>
                          <a:latin typeface="Trebuchet MS"/>
                          <a:ea typeface="Trebuchet MS"/>
                          <a:cs typeface="Trebuchet MS"/>
                          <a:sym typeface="Trebuchet MS"/>
                        </a:rPr>
                        <a:t>Complete</a:t>
                      </a:r>
                      <a:endParaRPr sz="1200">
                        <a:solidFill>
                          <a:srgbClr val="45BE45"/>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Improved Converging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Verify improvement from converging nozzle, and gather model data</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FF0000"/>
                          </a:solidFill>
                          <a:latin typeface="Trebuchet MS"/>
                          <a:ea typeface="Trebuchet MS"/>
                          <a:cs typeface="Trebuchet MS"/>
                          <a:sym typeface="Trebuchet MS"/>
                        </a:rPr>
                        <a:t>Incomplete</a:t>
                      </a:r>
                      <a:endParaRPr sz="1200">
                        <a:solidFill>
                          <a:srgbClr val="FF0000"/>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Ejector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Test final modification, quantify thrust increase, and ensure competition readiness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FF0000"/>
                          </a:solidFill>
                          <a:latin typeface="Trebuchet MS"/>
                          <a:ea typeface="Trebuchet MS"/>
                          <a:cs typeface="Trebuchet MS"/>
                          <a:sym typeface="Trebuchet MS"/>
                        </a:rPr>
                        <a:t>Incomplete</a:t>
                      </a:r>
                      <a:endParaRPr sz="1200">
                        <a:solidFill>
                          <a:srgbClr val="FF0000"/>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5"/>
        <p:cNvGrpSpPr/>
        <p:nvPr/>
      </p:nvGrpSpPr>
      <p:grpSpPr>
        <a:xfrm>
          <a:off x="0" y="0"/>
          <a:ext cx="0" cy="0"/>
          <a:chOff x="0" y="0"/>
          <a:chExt cx="0" cy="0"/>
        </a:xfrm>
      </p:grpSpPr>
      <p:sp>
        <p:nvSpPr>
          <p:cNvPr id="546" name="Google Shape;546;p4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Overview</a:t>
            </a:r>
            <a:endParaRPr/>
          </a:p>
        </p:txBody>
      </p:sp>
      <p:sp>
        <p:nvSpPr>
          <p:cNvPr id="547" name="Google Shape;547;p40"/>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Static testing</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Engine running</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Thermodynamic model verification</a:t>
            </a:r>
            <a:endParaRPr sz="1600">
              <a:solidFill>
                <a:schemeClr val="dk1"/>
              </a:solidFill>
            </a:endParaRPr>
          </a:p>
          <a:p>
            <a:pPr marL="0" lvl="0" indent="0" algn="l" rtl="0">
              <a:spcBef>
                <a:spcPts val="1200"/>
              </a:spcBef>
              <a:spcAft>
                <a:spcPts val="0"/>
              </a:spcAft>
              <a:buNone/>
            </a:pPr>
            <a:r>
              <a:rPr lang="en" sz="2000">
                <a:solidFill>
                  <a:schemeClr val="dk1"/>
                </a:solidFill>
              </a:rPr>
              <a:t>Cold testing</a:t>
            </a:r>
            <a:endParaRPr sz="20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Engine not required</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Ejector model verification</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Informs final design decisions before final manufacturing</a:t>
            </a:r>
            <a:endParaRPr sz="1800">
              <a:solidFill>
                <a:schemeClr val="dk1"/>
              </a:solidFill>
            </a:endParaRPr>
          </a:p>
          <a:p>
            <a:pPr marL="0" lvl="0" indent="0" algn="l" rtl="0">
              <a:spcBef>
                <a:spcPts val="1200"/>
              </a:spcBef>
              <a:spcAft>
                <a:spcPts val="1200"/>
              </a:spcAft>
              <a:buNone/>
            </a:pPr>
            <a:endParaRPr>
              <a:solidFill>
                <a:schemeClr val="dk1"/>
              </a:solidFill>
            </a:endParaRPr>
          </a:p>
        </p:txBody>
      </p:sp>
      <p:sp>
        <p:nvSpPr>
          <p:cNvPr id="548" name="Google Shape;54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549" name="Google Shape;549;p40"/>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50" name="Google Shape;550;p40"/>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51" name="Google Shape;551;p40"/>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52" name="Google Shape;552;p40"/>
          <p:cNvGrpSpPr/>
          <p:nvPr/>
        </p:nvGrpSpPr>
        <p:grpSpPr>
          <a:xfrm>
            <a:off x="6594665" y="4510250"/>
            <a:ext cx="2185769" cy="391800"/>
            <a:chOff x="6629425" y="3506550"/>
            <a:chExt cx="2229012" cy="391800"/>
          </a:xfrm>
        </p:grpSpPr>
        <p:sp>
          <p:nvSpPr>
            <p:cNvPr id="553" name="Google Shape;553;p40"/>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54" name="Google Shape;554;p40"/>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555" name="Google Shape;555;p40"/>
          <p:cNvSpPr txBox="1"/>
          <p:nvPr/>
        </p:nvSpPr>
        <p:spPr>
          <a:xfrm>
            <a:off x="5019400" y="1143450"/>
            <a:ext cx="381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556" name="Google Shape;556;p40"/>
          <p:cNvSpPr/>
          <p:nvPr/>
        </p:nvSpPr>
        <p:spPr>
          <a:xfrm>
            <a:off x="311700" y="2419650"/>
            <a:ext cx="6283200" cy="13938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562" name="Google Shape;56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563" name="Google Shape;563;p4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 Purpose</a:t>
            </a:r>
            <a:endParaRPr/>
          </a:p>
        </p:txBody>
      </p:sp>
      <p:sp>
        <p:nvSpPr>
          <p:cNvPr id="564" name="Google Shape;564;p41"/>
          <p:cNvSpPr txBox="1">
            <a:spLocks noGrp="1"/>
          </p:cNvSpPr>
          <p:nvPr>
            <p:ph type="body" idx="1"/>
          </p:nvPr>
        </p:nvSpPr>
        <p:spPr>
          <a:xfrm>
            <a:off x="311700" y="1149725"/>
            <a:ext cx="5351700" cy="3294300"/>
          </a:xfrm>
          <a:prstGeom prst="rect">
            <a:avLst/>
          </a:prstGeom>
        </p:spPr>
        <p:txBody>
          <a:bodyPr spcFirstLastPara="1" wrap="square" lIns="91425" tIns="91425" rIns="91425" bIns="91425" anchor="t" anchorCtr="0">
            <a:normAutofit/>
          </a:bodyPr>
          <a:lstStyle/>
          <a:p>
            <a:pPr marL="0" lvl="0" indent="0" algn="l" rtl="0">
              <a:lnSpc>
                <a:spcPct val="115000"/>
              </a:lnSpc>
              <a:spcBef>
                <a:spcPts val="1000"/>
              </a:spcBef>
              <a:spcAft>
                <a:spcPts val="0"/>
              </a:spcAft>
              <a:buNone/>
            </a:pPr>
            <a:r>
              <a:rPr lang="en">
                <a:solidFill>
                  <a:schemeClr val="dk1"/>
                </a:solidFill>
              </a:rPr>
              <a:t>Low risk method for validating aerodynamic models of various scaled nozzle configurations:</a:t>
            </a:r>
            <a:endParaRPr>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Stock nozzle (baseline)</a:t>
            </a:r>
            <a:endParaRPr sz="1600">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Improved converging nozzle</a:t>
            </a:r>
            <a:endParaRPr sz="1600">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Parametric study of ejector configurations</a:t>
            </a:r>
            <a:endParaRPr sz="1600">
              <a:solidFill>
                <a:schemeClr val="dk1"/>
              </a:solidFill>
            </a:endParaRPr>
          </a:p>
          <a:p>
            <a:pPr marL="914400" lvl="1" indent="-304800" algn="l" rtl="0">
              <a:lnSpc>
                <a:spcPct val="115000"/>
              </a:lnSpc>
              <a:spcBef>
                <a:spcPts val="1200"/>
              </a:spcBef>
              <a:spcAft>
                <a:spcPts val="1200"/>
              </a:spcAft>
              <a:buClr>
                <a:schemeClr val="dk1"/>
              </a:buClr>
              <a:buSzPts val="1200"/>
              <a:buChar char="○"/>
            </a:pPr>
            <a:r>
              <a:rPr lang="en" sz="1200">
                <a:solidFill>
                  <a:schemeClr val="dk1"/>
                </a:solidFill>
              </a:rPr>
              <a:t>Real world data will help inform final design decisions</a:t>
            </a:r>
            <a:endParaRPr sz="1200">
              <a:solidFill>
                <a:schemeClr val="dk1"/>
              </a:solidFill>
            </a:endParaRPr>
          </a:p>
        </p:txBody>
      </p:sp>
      <p:sp>
        <p:nvSpPr>
          <p:cNvPr id="565" name="Google Shape;565;p41"/>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66" name="Google Shape;566;p41"/>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67" name="Google Shape;567;p41"/>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68" name="Google Shape;568;p41"/>
          <p:cNvGrpSpPr/>
          <p:nvPr/>
        </p:nvGrpSpPr>
        <p:grpSpPr>
          <a:xfrm>
            <a:off x="6594665" y="4510250"/>
            <a:ext cx="2185769" cy="391800"/>
            <a:chOff x="6629425" y="3506550"/>
            <a:chExt cx="2229012" cy="391800"/>
          </a:xfrm>
        </p:grpSpPr>
        <p:sp>
          <p:nvSpPr>
            <p:cNvPr id="569" name="Google Shape;569;p41"/>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70" name="Google Shape;570;p41"/>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571" name="Google Shape;571;p41"/>
          <p:cNvPicPr preferRelativeResize="0"/>
          <p:nvPr/>
        </p:nvPicPr>
        <p:blipFill rotWithShape="1">
          <a:blip r:embed="rId3">
            <a:alphaModFix/>
          </a:blip>
          <a:srcRect l="21120" r="21126"/>
          <a:stretch/>
        </p:blipFill>
        <p:spPr>
          <a:xfrm>
            <a:off x="6369175" y="2324524"/>
            <a:ext cx="2354976" cy="2119500"/>
          </a:xfrm>
          <a:prstGeom prst="rect">
            <a:avLst/>
          </a:prstGeom>
          <a:noFill/>
          <a:ln>
            <a:noFill/>
          </a:ln>
        </p:spPr>
      </p:pic>
      <p:pic>
        <p:nvPicPr>
          <p:cNvPr id="572" name="Google Shape;572;p41"/>
          <p:cNvPicPr preferRelativeResize="0"/>
          <p:nvPr/>
        </p:nvPicPr>
        <p:blipFill rotWithShape="1">
          <a:blip r:embed="rId4">
            <a:alphaModFix/>
          </a:blip>
          <a:srcRect l="22104" r="22104"/>
          <a:stretch/>
        </p:blipFill>
        <p:spPr>
          <a:xfrm>
            <a:off x="6369175" y="587788"/>
            <a:ext cx="2354976" cy="21940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a:t>
            </a:r>
            <a:endParaRPr/>
          </a:p>
          <a:p>
            <a:pPr marL="0" lvl="0" indent="0" algn="l" rtl="0">
              <a:spcBef>
                <a:spcPts val="0"/>
              </a:spcBef>
              <a:spcAft>
                <a:spcPts val="0"/>
              </a:spcAft>
              <a:buNone/>
            </a:pPr>
            <a:endParaRPr/>
          </a:p>
        </p:txBody>
      </p:sp>
      <p:sp>
        <p:nvSpPr>
          <p:cNvPr id="84" name="Google Shape;84;p15"/>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85" name="Google Shape;8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86" name="Google Shape;86;p15"/>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87" name="Google Shape;87;p15"/>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88" name="Google Shape;88;p15"/>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89" name="Google Shape;89;p15"/>
          <p:cNvGrpSpPr/>
          <p:nvPr/>
        </p:nvGrpSpPr>
        <p:grpSpPr>
          <a:xfrm>
            <a:off x="6594653" y="4510250"/>
            <a:ext cx="2185769" cy="391800"/>
            <a:chOff x="6629425" y="3506550"/>
            <a:chExt cx="2229012" cy="391800"/>
          </a:xfrm>
        </p:grpSpPr>
        <p:sp>
          <p:nvSpPr>
            <p:cNvPr id="90" name="Google Shape;90;p15"/>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91" name="Google Shape;91;p15"/>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92" name="Google Shape;92;p15"/>
          <p:cNvSpPr txBox="1"/>
          <p:nvPr/>
        </p:nvSpPr>
        <p:spPr>
          <a:xfrm>
            <a:off x="286350" y="1149725"/>
            <a:ext cx="8571300" cy="111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Trebuchet MS"/>
                <a:ea typeface="Trebuchet MS"/>
                <a:cs typeface="Trebuchet MS"/>
                <a:sym typeface="Trebuchet MS"/>
              </a:rPr>
              <a:t>Successfully compete in the Air Force Research Laboratory’s (AFRL) annual Aerospace Propulsion Outreach Program (APOP) competition</a:t>
            </a:r>
            <a:endParaRPr sz="1800">
              <a:latin typeface="Trebuchet MS"/>
              <a:ea typeface="Trebuchet MS"/>
              <a:cs typeface="Trebuchet MS"/>
              <a:sym typeface="Trebuchet MS"/>
            </a:endParaRPr>
          </a:p>
          <a:p>
            <a:pPr marL="0" lvl="0" indent="0" algn="l" rtl="0">
              <a:lnSpc>
                <a:spcPct val="115000"/>
              </a:lnSpc>
              <a:spcBef>
                <a:spcPts val="1200"/>
              </a:spcBef>
              <a:spcAft>
                <a:spcPts val="1200"/>
              </a:spcAft>
              <a:buNone/>
            </a:pPr>
            <a:r>
              <a:rPr lang="en" sz="1800">
                <a:latin typeface="Trebuchet MS"/>
                <a:ea typeface="Trebuchet MS"/>
                <a:cs typeface="Trebuchet MS"/>
                <a:sym typeface="Trebuchet MS"/>
              </a:rPr>
              <a:t>Improve performance of JetCat P100-RX hobbyist jet engine</a:t>
            </a:r>
            <a:endParaRPr sz="1800">
              <a:latin typeface="Trebuchet MS"/>
              <a:ea typeface="Trebuchet MS"/>
              <a:cs typeface="Trebuchet MS"/>
              <a:sym typeface="Trebuchet MS"/>
            </a:endParaRPr>
          </a:p>
        </p:txBody>
      </p:sp>
      <p:pic>
        <p:nvPicPr>
          <p:cNvPr id="93" name="Google Shape;93;p15"/>
          <p:cNvPicPr preferRelativeResize="0"/>
          <p:nvPr/>
        </p:nvPicPr>
        <p:blipFill rotWithShape="1">
          <a:blip r:embed="rId3">
            <a:alphaModFix/>
          </a:blip>
          <a:srcRect t="16058" b="20141"/>
          <a:stretch/>
        </p:blipFill>
        <p:spPr>
          <a:xfrm>
            <a:off x="6143500" y="2511950"/>
            <a:ext cx="2382902" cy="1520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sp>
        <p:nvSpPr>
          <p:cNvPr id="577" name="Google Shape;577;p4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Acquisition</a:t>
            </a:r>
            <a:endParaRPr/>
          </a:p>
          <a:p>
            <a:pPr marL="0" lvl="0" indent="0" algn="l" rtl="0">
              <a:spcBef>
                <a:spcPts val="0"/>
              </a:spcBef>
              <a:spcAft>
                <a:spcPts val="0"/>
              </a:spcAft>
              <a:buNone/>
            </a:pPr>
            <a:endParaRPr/>
          </a:p>
        </p:txBody>
      </p:sp>
      <p:sp>
        <p:nvSpPr>
          <p:cNvPr id="578" name="Google Shape;57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graphicFrame>
        <p:nvGraphicFramePr>
          <p:cNvPr id="579" name="Google Shape;579;p42"/>
          <p:cNvGraphicFramePr/>
          <p:nvPr/>
        </p:nvGraphicFramePr>
        <p:xfrm>
          <a:off x="365850" y="1360225"/>
          <a:ext cx="8414575" cy="2875575"/>
        </p:xfrm>
        <a:graphic>
          <a:graphicData uri="http://schemas.openxmlformats.org/drawingml/2006/table">
            <a:tbl>
              <a:tblPr>
                <a:noFill/>
                <a:tableStyleId>{4FE47303-E0BB-4531-A3C6-92CC4B099775}</a:tableStyleId>
              </a:tblPr>
              <a:tblGrid>
                <a:gridCol w="2244700">
                  <a:extLst>
                    <a:ext uri="{9D8B030D-6E8A-4147-A177-3AD203B41FA5}">
                      <a16:colId xmlns:a16="http://schemas.microsoft.com/office/drawing/2014/main" val="20000"/>
                    </a:ext>
                  </a:extLst>
                </a:gridCol>
                <a:gridCol w="6169875">
                  <a:extLst>
                    <a:ext uri="{9D8B030D-6E8A-4147-A177-3AD203B41FA5}">
                      <a16:colId xmlns:a16="http://schemas.microsoft.com/office/drawing/2014/main" val="20001"/>
                    </a:ext>
                  </a:extLst>
                </a:gridCol>
              </a:tblGrid>
              <a:tr h="439775">
                <a:tc>
                  <a:txBody>
                    <a:bodyPr/>
                    <a:lstStyle/>
                    <a:p>
                      <a:pPr marL="0" lvl="0" indent="0" algn="ctr" rtl="0">
                        <a:spcBef>
                          <a:spcPts val="0"/>
                        </a:spcBef>
                        <a:spcAft>
                          <a:spcPts val="0"/>
                        </a:spcAft>
                        <a:buNone/>
                      </a:pPr>
                      <a:r>
                        <a:rPr lang="en">
                          <a:latin typeface="Trebuchet MS"/>
                          <a:ea typeface="Trebuchet MS"/>
                          <a:cs typeface="Trebuchet MS"/>
                          <a:sym typeface="Trebuchet MS"/>
                        </a:rPr>
                        <a:t>Measurement Device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Quantity of Interest</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608950">
                <a:tc>
                  <a:txBody>
                    <a:bodyPr/>
                    <a:lstStyle/>
                    <a:p>
                      <a:pPr marL="0" lvl="0" indent="0" algn="ctr" rtl="0">
                        <a:spcBef>
                          <a:spcPts val="0"/>
                        </a:spcBef>
                        <a:spcAft>
                          <a:spcPts val="0"/>
                        </a:spcAft>
                        <a:buNone/>
                      </a:pPr>
                      <a:r>
                        <a:rPr lang="en" sz="1200">
                          <a:latin typeface="Trebuchet MS"/>
                          <a:ea typeface="Trebuchet MS"/>
                          <a:cs typeface="Trebuchet MS"/>
                          <a:sym typeface="Trebuchet MS"/>
                        </a:rPr>
                        <a:t>Static pressure probe at settling chamber</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Setting baseline pressure for desired Mach</a:t>
                      </a:r>
                      <a:endParaRPr sz="1200">
                        <a:latin typeface="Trebuchet MS"/>
                        <a:ea typeface="Trebuchet MS"/>
                        <a:cs typeface="Trebuchet MS"/>
                        <a:sym typeface="Trebuchet MS"/>
                      </a:endParaRPr>
                    </a:p>
                    <a:p>
                      <a:pPr marL="0" lvl="0" indent="0" algn="ctr" rtl="0">
                        <a:spcBef>
                          <a:spcPts val="0"/>
                        </a:spcBef>
                        <a:spcAft>
                          <a:spcPts val="0"/>
                        </a:spcAft>
                        <a:buNone/>
                      </a:pPr>
                      <a:r>
                        <a:rPr lang="en" sz="1200">
                          <a:latin typeface="Trebuchet MS"/>
                          <a:ea typeface="Trebuchet MS"/>
                          <a:cs typeface="Trebuchet MS"/>
                          <a:sym typeface="Trebuchet MS"/>
                        </a:rPr>
                        <a:t>Test time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608950">
                <a:tc>
                  <a:txBody>
                    <a:bodyPr/>
                    <a:lstStyle/>
                    <a:p>
                      <a:pPr marL="0" lvl="0" indent="0" algn="ctr" rtl="0">
                        <a:spcBef>
                          <a:spcPts val="0"/>
                        </a:spcBef>
                        <a:spcAft>
                          <a:spcPts val="0"/>
                        </a:spcAft>
                        <a:buNone/>
                      </a:pPr>
                      <a:r>
                        <a:rPr lang="en" sz="1200">
                          <a:latin typeface="Trebuchet MS"/>
                          <a:ea typeface="Trebuchet MS"/>
                          <a:cs typeface="Trebuchet MS"/>
                          <a:sym typeface="Trebuchet MS"/>
                        </a:rPr>
                        <a:t>Total pressure probe at nozzle exit</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Nozzle exit Mach</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608950">
                <a:tc>
                  <a:txBody>
                    <a:bodyPr/>
                    <a:lstStyle/>
                    <a:p>
                      <a:pPr marL="0" lvl="0" indent="0" algn="ctr" rtl="0">
                        <a:spcBef>
                          <a:spcPts val="0"/>
                        </a:spcBef>
                        <a:spcAft>
                          <a:spcPts val="0"/>
                        </a:spcAft>
                        <a:buNone/>
                      </a:pPr>
                      <a:r>
                        <a:rPr lang="en" sz="1200">
                          <a:latin typeface="Trebuchet MS"/>
                          <a:ea typeface="Trebuchet MS"/>
                          <a:cs typeface="Trebuchet MS"/>
                          <a:sym typeface="Trebuchet MS"/>
                        </a:rPr>
                        <a:t>K-type thermocouple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Nozzle exit Temperature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r h="608950">
                <a:tc>
                  <a:txBody>
                    <a:bodyPr/>
                    <a:lstStyle/>
                    <a:p>
                      <a:pPr marL="0" lvl="0" indent="0" algn="ctr" rtl="0">
                        <a:spcBef>
                          <a:spcPts val="0"/>
                        </a:spcBef>
                        <a:spcAft>
                          <a:spcPts val="0"/>
                        </a:spcAft>
                        <a:buNone/>
                      </a:pPr>
                      <a:r>
                        <a:rPr lang="en" sz="1200">
                          <a:latin typeface="Trebuchet MS"/>
                          <a:ea typeface="Trebuchet MS"/>
                          <a:cs typeface="Trebuchet MS"/>
                          <a:sym typeface="Trebuchet MS"/>
                        </a:rPr>
                        <a:t>Derived from mass flow rate and Mach</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Thrust</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80" name="Google Shape;580;p42"/>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81" name="Google Shape;581;p42"/>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82" name="Google Shape;582;p42"/>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83" name="Google Shape;583;p42"/>
          <p:cNvGrpSpPr/>
          <p:nvPr/>
        </p:nvGrpSpPr>
        <p:grpSpPr>
          <a:xfrm>
            <a:off x="6594665" y="4510250"/>
            <a:ext cx="2185769" cy="391800"/>
            <a:chOff x="6629425" y="3506550"/>
            <a:chExt cx="2229012" cy="391800"/>
          </a:xfrm>
        </p:grpSpPr>
        <p:sp>
          <p:nvSpPr>
            <p:cNvPr id="584" name="Google Shape;584;p42"/>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85" name="Google Shape;585;p42"/>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591" name="Google Shape;59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592" name="Google Shape;592;p4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Cold Test Design</a:t>
            </a:r>
            <a:endParaRPr/>
          </a:p>
        </p:txBody>
      </p:sp>
      <p:sp>
        <p:nvSpPr>
          <p:cNvPr id="593" name="Google Shape;593;p43"/>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594" name="Google Shape;594;p43"/>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595" name="Google Shape;595;p43"/>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596" name="Google Shape;596;p43"/>
          <p:cNvGrpSpPr/>
          <p:nvPr/>
        </p:nvGrpSpPr>
        <p:grpSpPr>
          <a:xfrm>
            <a:off x="6594665" y="4510250"/>
            <a:ext cx="2185769" cy="391800"/>
            <a:chOff x="6629425" y="3506550"/>
            <a:chExt cx="2229012" cy="391800"/>
          </a:xfrm>
        </p:grpSpPr>
        <p:sp>
          <p:nvSpPr>
            <p:cNvPr id="597" name="Google Shape;597;p43"/>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598" name="Google Shape;598;p43"/>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599" name="Google Shape;599;p43"/>
          <p:cNvSpPr/>
          <p:nvPr/>
        </p:nvSpPr>
        <p:spPr>
          <a:xfrm rot="-5400000">
            <a:off x="648645" y="2492669"/>
            <a:ext cx="2042010" cy="69325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0" name="Google Shape;600;p43"/>
          <p:cNvSpPr/>
          <p:nvPr/>
        </p:nvSpPr>
        <p:spPr>
          <a:xfrm>
            <a:off x="5733829" y="3362918"/>
            <a:ext cx="1182000" cy="138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3"/>
          <p:cNvSpPr/>
          <p:nvPr/>
        </p:nvSpPr>
        <p:spPr>
          <a:xfrm>
            <a:off x="4190391" y="3143383"/>
            <a:ext cx="1543500" cy="57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3"/>
          <p:cNvSpPr/>
          <p:nvPr/>
        </p:nvSpPr>
        <p:spPr>
          <a:xfrm>
            <a:off x="6393479" y="3359751"/>
            <a:ext cx="302100" cy="138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03" name="Google Shape;603;p43"/>
          <p:cNvSpPr/>
          <p:nvPr/>
        </p:nvSpPr>
        <p:spPr>
          <a:xfrm>
            <a:off x="6453992" y="3334772"/>
            <a:ext cx="181200" cy="1890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3"/>
          <p:cNvSpPr/>
          <p:nvPr/>
        </p:nvSpPr>
        <p:spPr>
          <a:xfrm>
            <a:off x="6511338" y="2986443"/>
            <a:ext cx="66600" cy="3606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3"/>
          <p:cNvSpPr/>
          <p:nvPr/>
        </p:nvSpPr>
        <p:spPr>
          <a:xfrm rot="5400000">
            <a:off x="6978293" y="3278855"/>
            <a:ext cx="182700" cy="307200"/>
          </a:xfrm>
          <a:prstGeom prst="trapezoid">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3"/>
          <p:cNvSpPr/>
          <p:nvPr/>
        </p:nvSpPr>
        <p:spPr>
          <a:xfrm>
            <a:off x="2016280" y="3301584"/>
            <a:ext cx="2174100" cy="138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3"/>
          <p:cNvSpPr/>
          <p:nvPr/>
        </p:nvSpPr>
        <p:spPr>
          <a:xfrm>
            <a:off x="3395457" y="3235970"/>
            <a:ext cx="302100" cy="270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08" name="Google Shape;608;p43"/>
          <p:cNvSpPr/>
          <p:nvPr/>
        </p:nvSpPr>
        <p:spPr>
          <a:xfrm>
            <a:off x="2600494" y="3301584"/>
            <a:ext cx="302100" cy="138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09" name="Google Shape;609;p43"/>
          <p:cNvSpPr/>
          <p:nvPr/>
        </p:nvSpPr>
        <p:spPr>
          <a:xfrm>
            <a:off x="2661006" y="3276605"/>
            <a:ext cx="181200" cy="1890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3"/>
          <p:cNvSpPr/>
          <p:nvPr/>
        </p:nvSpPr>
        <p:spPr>
          <a:xfrm>
            <a:off x="1921205" y="3400386"/>
            <a:ext cx="2269200" cy="1389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3"/>
          <p:cNvSpPr/>
          <p:nvPr/>
        </p:nvSpPr>
        <p:spPr>
          <a:xfrm>
            <a:off x="3300378" y="3334772"/>
            <a:ext cx="302100" cy="270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12" name="Google Shape;612;p43"/>
          <p:cNvSpPr/>
          <p:nvPr/>
        </p:nvSpPr>
        <p:spPr>
          <a:xfrm>
            <a:off x="2505415" y="3400386"/>
            <a:ext cx="302100" cy="138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13" name="Google Shape;613;p43"/>
          <p:cNvSpPr/>
          <p:nvPr/>
        </p:nvSpPr>
        <p:spPr>
          <a:xfrm>
            <a:off x="2565927" y="3375407"/>
            <a:ext cx="181200" cy="1890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3"/>
          <p:cNvSpPr/>
          <p:nvPr/>
        </p:nvSpPr>
        <p:spPr>
          <a:xfrm rot="-5400000">
            <a:off x="534663" y="2627841"/>
            <a:ext cx="2065122" cy="700650"/>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3"/>
          <p:cNvSpPr txBox="1"/>
          <p:nvPr/>
        </p:nvSpPr>
        <p:spPr>
          <a:xfrm>
            <a:off x="77835" y="1240222"/>
            <a:ext cx="1696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Pressure Tanks</a:t>
            </a:r>
            <a:endParaRPr>
              <a:latin typeface="Trebuchet MS"/>
              <a:ea typeface="Trebuchet MS"/>
              <a:cs typeface="Trebuchet MS"/>
              <a:sym typeface="Trebuchet MS"/>
            </a:endParaRPr>
          </a:p>
        </p:txBody>
      </p:sp>
      <p:sp>
        <p:nvSpPr>
          <p:cNvPr id="616" name="Google Shape;616;p43"/>
          <p:cNvSpPr txBox="1"/>
          <p:nvPr/>
        </p:nvSpPr>
        <p:spPr>
          <a:xfrm>
            <a:off x="1808301" y="2264513"/>
            <a:ext cx="1696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Electronic </a:t>
            </a:r>
            <a:endParaRPr>
              <a:latin typeface="Trebuchet MS"/>
              <a:ea typeface="Trebuchet MS"/>
              <a:cs typeface="Trebuchet MS"/>
              <a:sym typeface="Trebuchet MS"/>
            </a:endParaRPr>
          </a:p>
          <a:p>
            <a:pPr marL="0" lvl="0" indent="0" algn="ctr" rtl="0">
              <a:spcBef>
                <a:spcPts val="0"/>
              </a:spcBef>
              <a:spcAft>
                <a:spcPts val="0"/>
              </a:spcAft>
              <a:buNone/>
            </a:pPr>
            <a:r>
              <a:rPr lang="en">
                <a:latin typeface="Trebuchet MS"/>
                <a:ea typeface="Trebuchet MS"/>
                <a:cs typeface="Trebuchet MS"/>
                <a:sym typeface="Trebuchet MS"/>
              </a:rPr>
              <a:t>Ball Valves </a:t>
            </a:r>
            <a:endParaRPr>
              <a:latin typeface="Trebuchet MS"/>
              <a:ea typeface="Trebuchet MS"/>
              <a:cs typeface="Trebuchet MS"/>
              <a:sym typeface="Trebuchet MS"/>
            </a:endParaRPr>
          </a:p>
        </p:txBody>
      </p:sp>
      <p:sp>
        <p:nvSpPr>
          <p:cNvPr id="617" name="Google Shape;617;p43"/>
          <p:cNvSpPr txBox="1"/>
          <p:nvPr/>
        </p:nvSpPr>
        <p:spPr>
          <a:xfrm>
            <a:off x="4080814" y="2472481"/>
            <a:ext cx="1863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Settling Chamber</a:t>
            </a:r>
            <a:endParaRPr>
              <a:latin typeface="Trebuchet MS"/>
              <a:ea typeface="Trebuchet MS"/>
              <a:cs typeface="Trebuchet MS"/>
              <a:sym typeface="Trebuchet MS"/>
            </a:endParaRPr>
          </a:p>
        </p:txBody>
      </p:sp>
      <p:sp>
        <p:nvSpPr>
          <p:cNvPr id="618" name="Google Shape;618;p43"/>
          <p:cNvSpPr txBox="1"/>
          <p:nvPr/>
        </p:nvSpPr>
        <p:spPr>
          <a:xfrm>
            <a:off x="5880455" y="1867985"/>
            <a:ext cx="2174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Manual Ball Valve </a:t>
            </a:r>
            <a:endParaRPr>
              <a:latin typeface="Trebuchet MS"/>
              <a:ea typeface="Trebuchet MS"/>
              <a:cs typeface="Trebuchet MS"/>
              <a:sym typeface="Trebuchet MS"/>
            </a:endParaRPr>
          </a:p>
        </p:txBody>
      </p:sp>
      <p:sp>
        <p:nvSpPr>
          <p:cNvPr id="619" name="Google Shape;619;p43"/>
          <p:cNvSpPr txBox="1"/>
          <p:nvPr/>
        </p:nvSpPr>
        <p:spPr>
          <a:xfrm>
            <a:off x="2902720" y="1853472"/>
            <a:ext cx="1731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Regulators</a:t>
            </a:r>
            <a:endParaRPr>
              <a:latin typeface="Trebuchet MS"/>
              <a:ea typeface="Trebuchet MS"/>
              <a:cs typeface="Trebuchet MS"/>
              <a:sym typeface="Trebuchet MS"/>
            </a:endParaRPr>
          </a:p>
        </p:txBody>
      </p:sp>
      <p:sp>
        <p:nvSpPr>
          <p:cNvPr id="620" name="Google Shape;620;p43"/>
          <p:cNvSpPr txBox="1"/>
          <p:nvPr/>
        </p:nvSpPr>
        <p:spPr>
          <a:xfrm>
            <a:off x="7645307" y="3830012"/>
            <a:ext cx="1543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Converging Cone</a:t>
            </a:r>
            <a:endParaRPr>
              <a:latin typeface="Trebuchet MS"/>
              <a:ea typeface="Trebuchet MS"/>
              <a:cs typeface="Trebuchet MS"/>
              <a:sym typeface="Trebuchet MS"/>
            </a:endParaRPr>
          </a:p>
          <a:p>
            <a:pPr marL="0" lvl="0" indent="0" algn="ctr" rtl="0">
              <a:spcBef>
                <a:spcPts val="0"/>
              </a:spcBef>
              <a:spcAft>
                <a:spcPts val="0"/>
              </a:spcAft>
              <a:buNone/>
            </a:pPr>
            <a:r>
              <a:rPr lang="en">
                <a:latin typeface="Trebuchet MS"/>
                <a:ea typeface="Trebuchet MS"/>
                <a:cs typeface="Trebuchet MS"/>
                <a:sym typeface="Trebuchet MS"/>
              </a:rPr>
              <a:t>Adapter</a:t>
            </a:r>
            <a:endParaRPr>
              <a:latin typeface="Trebuchet MS"/>
              <a:ea typeface="Trebuchet MS"/>
              <a:cs typeface="Trebuchet MS"/>
              <a:sym typeface="Trebuchet MS"/>
            </a:endParaRPr>
          </a:p>
        </p:txBody>
      </p:sp>
      <p:sp>
        <p:nvSpPr>
          <p:cNvPr id="621" name="Google Shape;621;p43"/>
          <p:cNvSpPr/>
          <p:nvPr/>
        </p:nvSpPr>
        <p:spPr>
          <a:xfrm rot="7680102" flipH="1">
            <a:off x="7535529" y="3318503"/>
            <a:ext cx="142768" cy="717548"/>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3"/>
          <p:cNvSpPr/>
          <p:nvPr/>
        </p:nvSpPr>
        <p:spPr>
          <a:xfrm rot="-1911129">
            <a:off x="1056937" y="1582718"/>
            <a:ext cx="142687" cy="40033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3"/>
          <p:cNvSpPr/>
          <p:nvPr/>
        </p:nvSpPr>
        <p:spPr>
          <a:xfrm rot="-332580">
            <a:off x="2585063" y="2854851"/>
            <a:ext cx="142868" cy="367111"/>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3"/>
          <p:cNvSpPr/>
          <p:nvPr/>
        </p:nvSpPr>
        <p:spPr>
          <a:xfrm rot="397951">
            <a:off x="3551922" y="2292757"/>
            <a:ext cx="142856" cy="828709"/>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3"/>
          <p:cNvSpPr/>
          <p:nvPr/>
        </p:nvSpPr>
        <p:spPr>
          <a:xfrm>
            <a:off x="4917556" y="2848882"/>
            <a:ext cx="142800" cy="2367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rot="1110668">
            <a:off x="6678800" y="2243553"/>
            <a:ext cx="142682" cy="657534"/>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
        <p:nvSpPr>
          <p:cNvPr id="632" name="Google Shape;63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
        <p:nvSpPr>
          <p:cNvPr id="633" name="Google Shape;633;p4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Cold Test Design - Pressure Tanks</a:t>
            </a:r>
            <a:endParaRPr/>
          </a:p>
        </p:txBody>
      </p:sp>
      <p:sp>
        <p:nvSpPr>
          <p:cNvPr id="634" name="Google Shape;634;p44"/>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635" name="Google Shape;635;p44"/>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636" name="Google Shape;636;p44"/>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637" name="Google Shape;637;p44"/>
          <p:cNvGrpSpPr/>
          <p:nvPr/>
        </p:nvGrpSpPr>
        <p:grpSpPr>
          <a:xfrm>
            <a:off x="6594665" y="4510250"/>
            <a:ext cx="2185769" cy="391800"/>
            <a:chOff x="6629425" y="3506550"/>
            <a:chExt cx="2229012" cy="391800"/>
          </a:xfrm>
        </p:grpSpPr>
        <p:sp>
          <p:nvSpPr>
            <p:cNvPr id="638" name="Google Shape;638;p44"/>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639" name="Google Shape;639;p44"/>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640" name="Google Shape;640;p44"/>
          <p:cNvSpPr/>
          <p:nvPr/>
        </p:nvSpPr>
        <p:spPr>
          <a:xfrm rot="-5400000">
            <a:off x="-81029" y="3396421"/>
            <a:ext cx="1411290" cy="47914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1" name="Google Shape;641;p44"/>
          <p:cNvSpPr/>
          <p:nvPr/>
        </p:nvSpPr>
        <p:spPr>
          <a:xfrm>
            <a:off x="3433463" y="3997883"/>
            <a:ext cx="816900" cy="96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4"/>
          <p:cNvSpPr/>
          <p:nvPr/>
        </p:nvSpPr>
        <p:spPr>
          <a:xfrm>
            <a:off x="2366754" y="3846157"/>
            <a:ext cx="1066800" cy="39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a:off x="3889363" y="3995695"/>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44" name="Google Shape;644;p44"/>
          <p:cNvSpPr/>
          <p:nvPr/>
        </p:nvSpPr>
        <p:spPr>
          <a:xfrm>
            <a:off x="3931185" y="3978431"/>
            <a:ext cx="125100" cy="1305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4"/>
          <p:cNvSpPr/>
          <p:nvPr/>
        </p:nvSpPr>
        <p:spPr>
          <a:xfrm>
            <a:off x="3970819" y="3737692"/>
            <a:ext cx="45900" cy="2493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4"/>
          <p:cNvSpPr/>
          <p:nvPr/>
        </p:nvSpPr>
        <p:spPr>
          <a:xfrm rot="5400000">
            <a:off x="4293484" y="3939758"/>
            <a:ext cx="126300" cy="212400"/>
          </a:xfrm>
          <a:prstGeom prst="trapezoid">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4"/>
          <p:cNvSpPr/>
          <p:nvPr/>
        </p:nvSpPr>
        <p:spPr>
          <a:xfrm>
            <a:off x="864172" y="3955494"/>
            <a:ext cx="15027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4"/>
          <p:cNvSpPr/>
          <p:nvPr/>
        </p:nvSpPr>
        <p:spPr>
          <a:xfrm>
            <a:off x="1817356" y="3910146"/>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49" name="Google Shape;649;p44"/>
          <p:cNvSpPr/>
          <p:nvPr/>
        </p:nvSpPr>
        <p:spPr>
          <a:xfrm>
            <a:off x="1267937" y="3955494"/>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50" name="Google Shape;650;p44"/>
          <p:cNvSpPr/>
          <p:nvPr/>
        </p:nvSpPr>
        <p:spPr>
          <a:xfrm>
            <a:off x="1309758" y="3938230"/>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4"/>
          <p:cNvSpPr/>
          <p:nvPr/>
        </p:nvSpPr>
        <p:spPr>
          <a:xfrm>
            <a:off x="798463" y="4023779"/>
            <a:ext cx="15684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4"/>
          <p:cNvSpPr/>
          <p:nvPr/>
        </p:nvSpPr>
        <p:spPr>
          <a:xfrm>
            <a:off x="1751644" y="3978431"/>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53" name="Google Shape;653;p44"/>
          <p:cNvSpPr/>
          <p:nvPr/>
        </p:nvSpPr>
        <p:spPr>
          <a:xfrm>
            <a:off x="1202225" y="4023779"/>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54" name="Google Shape;654;p44"/>
          <p:cNvSpPr/>
          <p:nvPr/>
        </p:nvSpPr>
        <p:spPr>
          <a:xfrm>
            <a:off x="1244047" y="4006515"/>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4"/>
          <p:cNvSpPr/>
          <p:nvPr/>
        </p:nvSpPr>
        <p:spPr>
          <a:xfrm rot="-5400000">
            <a:off x="-159828" y="3489855"/>
            <a:ext cx="1427274" cy="484218"/>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4"/>
          <p:cNvSpPr/>
          <p:nvPr/>
        </p:nvSpPr>
        <p:spPr>
          <a:xfrm>
            <a:off x="240550" y="2893650"/>
            <a:ext cx="686700" cy="15849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44"/>
          <p:cNvPicPr preferRelativeResize="0"/>
          <p:nvPr/>
        </p:nvPicPr>
        <p:blipFill>
          <a:blip r:embed="rId3">
            <a:alphaModFix/>
          </a:blip>
          <a:stretch>
            <a:fillRect/>
          </a:stretch>
        </p:blipFill>
        <p:spPr>
          <a:xfrm>
            <a:off x="6207113" y="967400"/>
            <a:ext cx="2564563" cy="3419402"/>
          </a:xfrm>
          <a:prstGeom prst="rect">
            <a:avLst/>
          </a:prstGeom>
          <a:noFill/>
          <a:ln>
            <a:noFill/>
          </a:ln>
        </p:spPr>
      </p:pic>
      <p:sp>
        <p:nvSpPr>
          <p:cNvPr id="658" name="Google Shape;658;p44"/>
          <p:cNvSpPr txBox="1"/>
          <p:nvPr/>
        </p:nvSpPr>
        <p:spPr>
          <a:xfrm>
            <a:off x="311700" y="1181525"/>
            <a:ext cx="5709600" cy="146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Filled with building air supply</a:t>
            </a:r>
            <a:endParaRPr sz="1800">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Filled to ~100 psi</a:t>
            </a:r>
            <a:endParaRPr>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Rated for 200 psi</a:t>
            </a:r>
            <a:endParaRPr>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Fill time: ~5 minutes per tank</a:t>
            </a:r>
            <a:endParaRPr>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Tanks have analog dial pressure gauge</a:t>
            </a:r>
            <a:endParaRPr>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664" name="Google Shape;66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665" name="Google Shape;665;p4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Cold Test Design - Flow Control</a:t>
            </a:r>
            <a:endParaRPr/>
          </a:p>
        </p:txBody>
      </p:sp>
      <p:sp>
        <p:nvSpPr>
          <p:cNvPr id="666" name="Google Shape;666;p45"/>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667" name="Google Shape;667;p45"/>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668" name="Google Shape;668;p45"/>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669" name="Google Shape;669;p45"/>
          <p:cNvGrpSpPr/>
          <p:nvPr/>
        </p:nvGrpSpPr>
        <p:grpSpPr>
          <a:xfrm>
            <a:off x="6594665" y="4510250"/>
            <a:ext cx="2185769" cy="391800"/>
            <a:chOff x="6629425" y="3506550"/>
            <a:chExt cx="2229012" cy="391800"/>
          </a:xfrm>
        </p:grpSpPr>
        <p:sp>
          <p:nvSpPr>
            <p:cNvPr id="670" name="Google Shape;670;p45"/>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671" name="Google Shape;671;p45"/>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672" name="Google Shape;672;p45"/>
          <p:cNvSpPr/>
          <p:nvPr/>
        </p:nvSpPr>
        <p:spPr>
          <a:xfrm rot="-5400000">
            <a:off x="-81029" y="3396421"/>
            <a:ext cx="1411290" cy="47914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3" name="Google Shape;673;p45"/>
          <p:cNvSpPr/>
          <p:nvPr/>
        </p:nvSpPr>
        <p:spPr>
          <a:xfrm>
            <a:off x="3433463" y="3997883"/>
            <a:ext cx="816900" cy="96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5"/>
          <p:cNvSpPr/>
          <p:nvPr/>
        </p:nvSpPr>
        <p:spPr>
          <a:xfrm>
            <a:off x="2366754" y="3846157"/>
            <a:ext cx="1066800" cy="39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5"/>
          <p:cNvSpPr/>
          <p:nvPr/>
        </p:nvSpPr>
        <p:spPr>
          <a:xfrm>
            <a:off x="3889363" y="3995695"/>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76" name="Google Shape;676;p45"/>
          <p:cNvSpPr/>
          <p:nvPr/>
        </p:nvSpPr>
        <p:spPr>
          <a:xfrm>
            <a:off x="3931185" y="3978431"/>
            <a:ext cx="125100" cy="1305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5"/>
          <p:cNvSpPr/>
          <p:nvPr/>
        </p:nvSpPr>
        <p:spPr>
          <a:xfrm>
            <a:off x="3970819" y="3737692"/>
            <a:ext cx="45900" cy="2493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5"/>
          <p:cNvSpPr/>
          <p:nvPr/>
        </p:nvSpPr>
        <p:spPr>
          <a:xfrm rot="5400000">
            <a:off x="4293484" y="3939758"/>
            <a:ext cx="126300" cy="212400"/>
          </a:xfrm>
          <a:prstGeom prst="trapezoid">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5"/>
          <p:cNvSpPr/>
          <p:nvPr/>
        </p:nvSpPr>
        <p:spPr>
          <a:xfrm>
            <a:off x="864172" y="3955494"/>
            <a:ext cx="15027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5"/>
          <p:cNvSpPr/>
          <p:nvPr/>
        </p:nvSpPr>
        <p:spPr>
          <a:xfrm>
            <a:off x="1817356" y="3910146"/>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81" name="Google Shape;681;p45"/>
          <p:cNvSpPr/>
          <p:nvPr/>
        </p:nvSpPr>
        <p:spPr>
          <a:xfrm>
            <a:off x="1267937" y="3955494"/>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82" name="Google Shape;682;p45"/>
          <p:cNvSpPr/>
          <p:nvPr/>
        </p:nvSpPr>
        <p:spPr>
          <a:xfrm>
            <a:off x="1309758" y="3938230"/>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p:nvPr/>
        </p:nvSpPr>
        <p:spPr>
          <a:xfrm>
            <a:off x="798463" y="4023779"/>
            <a:ext cx="15684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5"/>
          <p:cNvSpPr/>
          <p:nvPr/>
        </p:nvSpPr>
        <p:spPr>
          <a:xfrm>
            <a:off x="1751644" y="3978431"/>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85" name="Google Shape;685;p45"/>
          <p:cNvSpPr/>
          <p:nvPr/>
        </p:nvSpPr>
        <p:spPr>
          <a:xfrm>
            <a:off x="1202225" y="4023779"/>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86" name="Google Shape;686;p45"/>
          <p:cNvSpPr/>
          <p:nvPr/>
        </p:nvSpPr>
        <p:spPr>
          <a:xfrm>
            <a:off x="1244047" y="4006515"/>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5"/>
          <p:cNvSpPr/>
          <p:nvPr/>
        </p:nvSpPr>
        <p:spPr>
          <a:xfrm rot="-5400000">
            <a:off x="-159828" y="3489855"/>
            <a:ext cx="1427274" cy="484218"/>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5"/>
          <p:cNvSpPr/>
          <p:nvPr/>
        </p:nvSpPr>
        <p:spPr>
          <a:xfrm>
            <a:off x="1003475" y="3785100"/>
            <a:ext cx="1225200" cy="5211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5"/>
          <p:cNvSpPr txBox="1"/>
          <p:nvPr/>
        </p:nvSpPr>
        <p:spPr>
          <a:xfrm>
            <a:off x="311700" y="1181525"/>
            <a:ext cx="5709600" cy="153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latin typeface="Trebuchet MS"/>
                <a:ea typeface="Trebuchet MS"/>
                <a:cs typeface="Trebuchet MS"/>
                <a:sym typeface="Trebuchet MS"/>
              </a:rPr>
              <a:t>Electronically controlled ball valves</a:t>
            </a:r>
            <a:endParaRPr sz="1800">
              <a:latin typeface="Trebuchet MS"/>
              <a:ea typeface="Trebuchet MS"/>
              <a:cs typeface="Trebuchet MS"/>
              <a:sym typeface="Trebuchet MS"/>
            </a:endParaRPr>
          </a:p>
          <a:p>
            <a:pPr marL="457200" lvl="0" indent="-292100" algn="l" rtl="0">
              <a:lnSpc>
                <a:spcPct val="115000"/>
              </a:lnSpc>
              <a:spcBef>
                <a:spcPts val="0"/>
              </a:spcBef>
              <a:spcAft>
                <a:spcPts val="0"/>
              </a:spcAft>
              <a:buClr>
                <a:srgbClr val="000000"/>
              </a:buClr>
              <a:buSzPts val="1000"/>
              <a:buFont typeface="Trebuchet MS"/>
              <a:buChar char="●"/>
            </a:pPr>
            <a:r>
              <a:rPr lang="en">
                <a:latin typeface="Trebuchet MS"/>
                <a:ea typeface="Trebuchet MS"/>
                <a:cs typeface="Trebuchet MS"/>
                <a:sym typeface="Trebuchet MS"/>
              </a:rPr>
              <a:t>Switched from control room</a:t>
            </a:r>
            <a:endParaRPr>
              <a:latin typeface="Trebuchet MS"/>
              <a:ea typeface="Trebuchet MS"/>
              <a:cs typeface="Trebuchet MS"/>
              <a:sym typeface="Trebuchet MS"/>
            </a:endParaRPr>
          </a:p>
          <a:p>
            <a:pPr marL="457200" lvl="0" indent="-292100" algn="l" rtl="0">
              <a:lnSpc>
                <a:spcPct val="115000"/>
              </a:lnSpc>
              <a:spcBef>
                <a:spcPts val="0"/>
              </a:spcBef>
              <a:spcAft>
                <a:spcPts val="0"/>
              </a:spcAft>
              <a:buClr>
                <a:srgbClr val="000000"/>
              </a:buClr>
              <a:buSzPts val="1000"/>
              <a:buFont typeface="Trebuchet MS"/>
              <a:buChar char="●"/>
            </a:pPr>
            <a:r>
              <a:rPr lang="en">
                <a:latin typeface="Trebuchet MS"/>
                <a:ea typeface="Trebuchet MS"/>
                <a:cs typeface="Trebuchet MS"/>
                <a:sym typeface="Trebuchet MS"/>
              </a:rPr>
              <a:t>Opened to prime settling chamber</a:t>
            </a:r>
            <a:endParaRPr>
              <a:latin typeface="Trebuchet MS"/>
              <a:ea typeface="Trebuchet MS"/>
              <a:cs typeface="Trebuchet MS"/>
              <a:sym typeface="Trebuchet MS"/>
            </a:endParaRPr>
          </a:p>
          <a:p>
            <a:pPr marL="0" lvl="0" indent="0" algn="l" rtl="0">
              <a:lnSpc>
                <a:spcPct val="115000"/>
              </a:lnSpc>
              <a:spcBef>
                <a:spcPts val="0"/>
              </a:spcBef>
              <a:spcAft>
                <a:spcPts val="0"/>
              </a:spcAft>
              <a:buNone/>
            </a:pPr>
            <a:r>
              <a:rPr lang="en" sz="1800">
                <a:latin typeface="Trebuchet MS"/>
                <a:ea typeface="Trebuchet MS"/>
                <a:cs typeface="Trebuchet MS"/>
                <a:sym typeface="Trebuchet MS"/>
              </a:rPr>
              <a:t>Pressure Regulators</a:t>
            </a:r>
            <a:endParaRPr sz="1800">
              <a:latin typeface="Trebuchet MS"/>
              <a:ea typeface="Trebuchet MS"/>
              <a:cs typeface="Trebuchet MS"/>
              <a:sym typeface="Trebuchet MS"/>
            </a:endParaRPr>
          </a:p>
          <a:p>
            <a:pPr marL="457200" lvl="0" indent="-292100" algn="l" rtl="0">
              <a:lnSpc>
                <a:spcPct val="115000"/>
              </a:lnSpc>
              <a:spcBef>
                <a:spcPts val="0"/>
              </a:spcBef>
              <a:spcAft>
                <a:spcPts val="0"/>
              </a:spcAft>
              <a:buSzPts val="1000"/>
              <a:buFont typeface="Trebuchet MS"/>
              <a:buChar char="●"/>
            </a:pPr>
            <a:r>
              <a:rPr lang="en">
                <a:latin typeface="Trebuchet MS"/>
                <a:ea typeface="Trebuchet MS"/>
                <a:cs typeface="Trebuchet MS"/>
                <a:sym typeface="Trebuchet MS"/>
              </a:rPr>
              <a:t>Controls pressure in settling chamber during test</a:t>
            </a:r>
            <a:endParaRPr>
              <a:latin typeface="Trebuchet MS"/>
              <a:ea typeface="Trebuchet MS"/>
              <a:cs typeface="Trebuchet MS"/>
              <a:sym typeface="Trebuchet MS"/>
            </a:endParaRPr>
          </a:p>
        </p:txBody>
      </p:sp>
      <p:pic>
        <p:nvPicPr>
          <p:cNvPr id="690" name="Google Shape;690;p45"/>
          <p:cNvPicPr preferRelativeResize="0"/>
          <p:nvPr/>
        </p:nvPicPr>
        <p:blipFill>
          <a:blip r:embed="rId3">
            <a:alphaModFix/>
          </a:blip>
          <a:stretch>
            <a:fillRect/>
          </a:stretch>
        </p:blipFill>
        <p:spPr>
          <a:xfrm>
            <a:off x="5977950" y="935025"/>
            <a:ext cx="2545563" cy="3394048"/>
          </a:xfrm>
          <a:prstGeom prst="rect">
            <a:avLst/>
          </a:prstGeom>
          <a:noFill/>
          <a:ln>
            <a:noFill/>
          </a:ln>
        </p:spPr>
      </p:pic>
      <p:sp>
        <p:nvSpPr>
          <p:cNvPr id="691" name="Google Shape;691;p45"/>
          <p:cNvSpPr/>
          <p:nvPr/>
        </p:nvSpPr>
        <p:spPr>
          <a:xfrm>
            <a:off x="5641650" y="3018325"/>
            <a:ext cx="1278600" cy="18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5"/>
          <p:cNvSpPr/>
          <p:nvPr/>
        </p:nvSpPr>
        <p:spPr>
          <a:xfrm>
            <a:off x="5727000" y="2331700"/>
            <a:ext cx="1278600" cy="18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5"/>
          <p:cNvSpPr txBox="1"/>
          <p:nvPr/>
        </p:nvSpPr>
        <p:spPr>
          <a:xfrm>
            <a:off x="5124400" y="2059650"/>
            <a:ext cx="1278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Regulator</a:t>
            </a:r>
            <a:endParaRPr sz="1200">
              <a:latin typeface="Trebuchet MS"/>
              <a:ea typeface="Trebuchet MS"/>
              <a:cs typeface="Trebuchet MS"/>
              <a:sym typeface="Trebuchet MS"/>
            </a:endParaRPr>
          </a:p>
        </p:txBody>
      </p:sp>
      <p:sp>
        <p:nvSpPr>
          <p:cNvPr id="694" name="Google Shape;694;p45"/>
          <p:cNvSpPr txBox="1"/>
          <p:nvPr/>
        </p:nvSpPr>
        <p:spPr>
          <a:xfrm>
            <a:off x="4703725" y="2825925"/>
            <a:ext cx="1225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Electronic</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Ball Valve</a:t>
            </a:r>
            <a:endParaRPr sz="1200">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91"/>
                                        </p:tgtEl>
                                        <p:attrNameLst>
                                          <p:attrName>style.visibility</p:attrName>
                                        </p:attrNameLst>
                                      </p:cBhvr>
                                      <p:to>
                                        <p:strVal val="visible"/>
                                      </p:to>
                                    </p:set>
                                    <p:animEffect transition="in" filter="fade">
                                      <p:cBhvr>
                                        <p:cTn id="15" dur="1000"/>
                                        <p:tgtEl>
                                          <p:spTgt spid="691"/>
                                        </p:tgtEl>
                                      </p:cBhvr>
                                    </p:animEffect>
                                  </p:childTnLst>
                                </p:cTn>
                              </p:par>
                              <p:par>
                                <p:cTn id="16" presetID="10" presetClass="entr" presetSubtype="0" fill="hold" nodeType="withEffect">
                                  <p:stCondLst>
                                    <p:cond delay="0"/>
                                  </p:stCondLst>
                                  <p:childTnLst>
                                    <p:set>
                                      <p:cBhvr>
                                        <p:cTn id="17" dur="1" fill="hold">
                                          <p:stCondLst>
                                            <p:cond delay="0"/>
                                          </p:stCondLst>
                                        </p:cTn>
                                        <p:tgtEl>
                                          <p:spTgt spid="693"/>
                                        </p:tgtEl>
                                        <p:attrNameLst>
                                          <p:attrName>style.visibility</p:attrName>
                                        </p:attrNameLst>
                                      </p:cBhvr>
                                      <p:to>
                                        <p:strVal val="visible"/>
                                      </p:to>
                                    </p:set>
                                    <p:animEffect transition="in" filter="fade">
                                      <p:cBhvr>
                                        <p:cTn id="18" dur="1000"/>
                                        <p:tgtEl>
                                          <p:spTgt spid="693"/>
                                        </p:tgtEl>
                                      </p:cBhvr>
                                    </p:animEffect>
                                  </p:childTnLst>
                                </p:cTn>
                              </p:par>
                              <p:par>
                                <p:cTn id="19" presetID="10" presetClass="entr" presetSubtype="0" fill="hold" nodeType="withEffect">
                                  <p:stCondLst>
                                    <p:cond delay="0"/>
                                  </p:stCondLst>
                                  <p:childTnLst>
                                    <p:set>
                                      <p:cBhvr>
                                        <p:cTn id="20" dur="1" fill="hold">
                                          <p:stCondLst>
                                            <p:cond delay="0"/>
                                          </p:stCondLst>
                                        </p:cTn>
                                        <p:tgtEl>
                                          <p:spTgt spid="694"/>
                                        </p:tgtEl>
                                        <p:attrNameLst>
                                          <p:attrName>style.visibility</p:attrName>
                                        </p:attrNameLst>
                                      </p:cBhvr>
                                      <p:to>
                                        <p:strVal val="visible"/>
                                      </p:to>
                                    </p:set>
                                    <p:animEffect transition="in" filter="fade">
                                      <p:cBhvr>
                                        <p:cTn id="21" dur="1000"/>
                                        <p:tgtEl>
                                          <p:spTgt spid="694"/>
                                        </p:tgtEl>
                                      </p:cBhvr>
                                    </p:animEffect>
                                  </p:childTnLst>
                                </p:cTn>
                              </p:par>
                              <p:par>
                                <p:cTn id="22" presetID="10" presetClass="entr" presetSubtype="0" fill="hold" nodeType="withEffect">
                                  <p:stCondLst>
                                    <p:cond delay="0"/>
                                  </p:stCondLst>
                                  <p:childTnLst>
                                    <p:set>
                                      <p:cBhvr>
                                        <p:cTn id="23" dur="1" fill="hold">
                                          <p:stCondLst>
                                            <p:cond delay="0"/>
                                          </p:stCondLst>
                                        </p:cTn>
                                        <p:tgtEl>
                                          <p:spTgt spid="692"/>
                                        </p:tgtEl>
                                        <p:attrNameLst>
                                          <p:attrName>style.visibility</p:attrName>
                                        </p:attrNameLst>
                                      </p:cBhvr>
                                      <p:to>
                                        <p:strVal val="visible"/>
                                      </p:to>
                                    </p:set>
                                    <p:animEffect transition="in" filter="fade">
                                      <p:cBhvr>
                                        <p:cTn id="24" dur="10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700" name="Google Shape;70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701" name="Google Shape;701;p4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Cold Test Design - Settling Chamber</a:t>
            </a:r>
            <a:endParaRPr/>
          </a:p>
        </p:txBody>
      </p:sp>
      <p:sp>
        <p:nvSpPr>
          <p:cNvPr id="702" name="Google Shape;702;p46"/>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703" name="Google Shape;703;p46"/>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704" name="Google Shape;704;p46"/>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705" name="Google Shape;705;p46"/>
          <p:cNvGrpSpPr/>
          <p:nvPr/>
        </p:nvGrpSpPr>
        <p:grpSpPr>
          <a:xfrm>
            <a:off x="6594665" y="4510250"/>
            <a:ext cx="2185769" cy="391800"/>
            <a:chOff x="6629425" y="3506550"/>
            <a:chExt cx="2229012" cy="391800"/>
          </a:xfrm>
        </p:grpSpPr>
        <p:sp>
          <p:nvSpPr>
            <p:cNvPr id="706" name="Google Shape;706;p46"/>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707" name="Google Shape;707;p46"/>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708" name="Google Shape;708;p46"/>
          <p:cNvSpPr/>
          <p:nvPr/>
        </p:nvSpPr>
        <p:spPr>
          <a:xfrm rot="-5400000">
            <a:off x="-81029" y="3396421"/>
            <a:ext cx="1411290" cy="47914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9" name="Google Shape;709;p46"/>
          <p:cNvSpPr/>
          <p:nvPr/>
        </p:nvSpPr>
        <p:spPr>
          <a:xfrm>
            <a:off x="3433463" y="3997883"/>
            <a:ext cx="816900" cy="96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6"/>
          <p:cNvSpPr/>
          <p:nvPr/>
        </p:nvSpPr>
        <p:spPr>
          <a:xfrm>
            <a:off x="2366754" y="3846157"/>
            <a:ext cx="1066800" cy="39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6"/>
          <p:cNvSpPr/>
          <p:nvPr/>
        </p:nvSpPr>
        <p:spPr>
          <a:xfrm>
            <a:off x="3889363" y="3995695"/>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12" name="Google Shape;712;p46"/>
          <p:cNvSpPr/>
          <p:nvPr/>
        </p:nvSpPr>
        <p:spPr>
          <a:xfrm>
            <a:off x="3931185" y="3978431"/>
            <a:ext cx="125100" cy="1305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6"/>
          <p:cNvSpPr/>
          <p:nvPr/>
        </p:nvSpPr>
        <p:spPr>
          <a:xfrm>
            <a:off x="3970819" y="3737692"/>
            <a:ext cx="45900" cy="2493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6"/>
          <p:cNvSpPr/>
          <p:nvPr/>
        </p:nvSpPr>
        <p:spPr>
          <a:xfrm rot="5400000">
            <a:off x="4293484" y="3939758"/>
            <a:ext cx="126300" cy="212400"/>
          </a:xfrm>
          <a:prstGeom prst="trapezoid">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6"/>
          <p:cNvSpPr/>
          <p:nvPr/>
        </p:nvSpPr>
        <p:spPr>
          <a:xfrm>
            <a:off x="864172" y="3955494"/>
            <a:ext cx="15027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6"/>
          <p:cNvSpPr/>
          <p:nvPr/>
        </p:nvSpPr>
        <p:spPr>
          <a:xfrm>
            <a:off x="1817356" y="3910146"/>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17" name="Google Shape;717;p46"/>
          <p:cNvSpPr/>
          <p:nvPr/>
        </p:nvSpPr>
        <p:spPr>
          <a:xfrm>
            <a:off x="1267937" y="3955494"/>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18" name="Google Shape;718;p46"/>
          <p:cNvSpPr/>
          <p:nvPr/>
        </p:nvSpPr>
        <p:spPr>
          <a:xfrm>
            <a:off x="1309758" y="3938230"/>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a:off x="798463" y="4023779"/>
            <a:ext cx="15684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p:nvPr/>
        </p:nvSpPr>
        <p:spPr>
          <a:xfrm>
            <a:off x="1751644" y="3978431"/>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21" name="Google Shape;721;p46"/>
          <p:cNvSpPr/>
          <p:nvPr/>
        </p:nvSpPr>
        <p:spPr>
          <a:xfrm>
            <a:off x="1202225" y="4023779"/>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22" name="Google Shape;722;p46"/>
          <p:cNvSpPr/>
          <p:nvPr/>
        </p:nvSpPr>
        <p:spPr>
          <a:xfrm>
            <a:off x="1244047" y="4006515"/>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6"/>
          <p:cNvSpPr/>
          <p:nvPr/>
        </p:nvSpPr>
        <p:spPr>
          <a:xfrm rot="-5400000">
            <a:off x="-159828" y="3489855"/>
            <a:ext cx="1427274" cy="484218"/>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6"/>
          <p:cNvSpPr/>
          <p:nvPr/>
        </p:nvSpPr>
        <p:spPr>
          <a:xfrm>
            <a:off x="2276200" y="3636525"/>
            <a:ext cx="1898100" cy="7053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6"/>
          <p:cNvSpPr txBox="1"/>
          <p:nvPr/>
        </p:nvSpPr>
        <p:spPr>
          <a:xfrm>
            <a:off x="311700" y="1181525"/>
            <a:ext cx="8549100" cy="178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Settling chamber reduces turbulence to the test section</a:t>
            </a:r>
            <a:endParaRPr>
              <a:solidFill>
                <a:schemeClr val="dk1"/>
              </a:solidFill>
              <a:latin typeface="Trebuchet MS"/>
              <a:ea typeface="Trebuchet MS"/>
              <a:cs typeface="Trebuchet MS"/>
              <a:sym typeface="Trebuchet MS"/>
            </a:endParaRPr>
          </a:p>
          <a:p>
            <a:pPr marL="457200" lvl="0" indent="-292100" algn="l" rtl="0">
              <a:lnSpc>
                <a:spcPct val="115000"/>
              </a:lnSpc>
              <a:spcBef>
                <a:spcPts val="0"/>
              </a:spcBef>
              <a:spcAft>
                <a:spcPts val="0"/>
              </a:spcAft>
              <a:buClr>
                <a:schemeClr val="dk1"/>
              </a:buClr>
              <a:buSzPts val="1000"/>
              <a:buFont typeface="Trebuchet MS"/>
              <a:buChar char="●"/>
            </a:pPr>
            <a:r>
              <a:rPr lang="en">
                <a:solidFill>
                  <a:schemeClr val="dk1"/>
                </a:solidFill>
                <a:latin typeface="Trebuchet MS"/>
                <a:ea typeface="Trebuchet MS"/>
                <a:cs typeface="Trebuchet MS"/>
                <a:sym typeface="Trebuchet MS"/>
              </a:rPr>
              <a:t>Pressure transducer to capture pressure input to test section and test time</a:t>
            </a:r>
            <a:endParaRPr>
              <a:solidFill>
                <a:schemeClr val="dk1"/>
              </a:solidFill>
              <a:latin typeface="Trebuchet MS"/>
              <a:ea typeface="Trebuchet MS"/>
              <a:cs typeface="Trebuchet MS"/>
              <a:sym typeface="Trebuchet MS"/>
            </a:endParaRPr>
          </a:p>
          <a:p>
            <a:pPr marL="457200" lvl="0" indent="-292100" algn="l" rtl="0">
              <a:lnSpc>
                <a:spcPct val="115000"/>
              </a:lnSpc>
              <a:spcBef>
                <a:spcPts val="0"/>
              </a:spcBef>
              <a:spcAft>
                <a:spcPts val="0"/>
              </a:spcAft>
              <a:buClr>
                <a:schemeClr val="dk1"/>
              </a:buClr>
              <a:buSzPts val="1000"/>
              <a:buFont typeface="Trebuchet MS"/>
              <a:buChar char="●"/>
            </a:pPr>
            <a:r>
              <a:rPr lang="en">
                <a:solidFill>
                  <a:schemeClr val="dk1"/>
                </a:solidFill>
                <a:latin typeface="Trebuchet MS"/>
                <a:ea typeface="Trebuchet MS"/>
                <a:cs typeface="Trebuchet MS"/>
                <a:sym typeface="Trebuchet MS"/>
              </a:rPr>
              <a:t>Settling chamber FOS = 138</a:t>
            </a:r>
            <a:endParaRPr>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Manual ball valve operated to begin test</a:t>
            </a:r>
            <a:endParaRPr>
              <a:solidFill>
                <a:schemeClr val="dk1"/>
              </a:solidFill>
              <a:latin typeface="Trebuchet MS"/>
              <a:ea typeface="Trebuchet MS"/>
              <a:cs typeface="Trebuchet MS"/>
              <a:sym typeface="Trebuchet MS"/>
            </a:endParaRPr>
          </a:p>
          <a:p>
            <a:pPr marL="457200" lvl="0" indent="-292100" algn="l" rtl="0">
              <a:lnSpc>
                <a:spcPct val="115000"/>
              </a:lnSpc>
              <a:spcBef>
                <a:spcPts val="0"/>
              </a:spcBef>
              <a:spcAft>
                <a:spcPts val="0"/>
              </a:spcAft>
              <a:buClr>
                <a:schemeClr val="dk1"/>
              </a:buClr>
              <a:buSzPts val="1000"/>
              <a:buFont typeface="Trebuchet MS"/>
              <a:buChar char="●"/>
            </a:pPr>
            <a:r>
              <a:rPr lang="en">
                <a:solidFill>
                  <a:schemeClr val="dk1"/>
                </a:solidFill>
                <a:latin typeface="Trebuchet MS"/>
                <a:ea typeface="Trebuchet MS"/>
                <a:cs typeface="Trebuchet MS"/>
                <a:sym typeface="Trebuchet MS"/>
              </a:rPr>
              <a:t>Actuated from a distance behind blast shield </a:t>
            </a:r>
            <a:endParaRPr>
              <a:solidFill>
                <a:schemeClr val="dk1"/>
              </a:solidFill>
              <a:latin typeface="Trebuchet MS"/>
              <a:ea typeface="Trebuchet MS"/>
              <a:cs typeface="Trebuchet MS"/>
              <a:sym typeface="Trebuchet MS"/>
            </a:endParaRPr>
          </a:p>
          <a:p>
            <a:pPr marL="457200" lvl="0" indent="-292100" algn="l" rtl="0">
              <a:lnSpc>
                <a:spcPct val="115000"/>
              </a:lnSpc>
              <a:spcBef>
                <a:spcPts val="0"/>
              </a:spcBef>
              <a:spcAft>
                <a:spcPts val="0"/>
              </a:spcAft>
              <a:buClr>
                <a:schemeClr val="dk1"/>
              </a:buClr>
              <a:buSzPts val="1000"/>
              <a:buFont typeface="Trebuchet MS"/>
              <a:buChar char="●"/>
            </a:pPr>
            <a:r>
              <a:rPr lang="en">
                <a:solidFill>
                  <a:schemeClr val="dk1"/>
                </a:solidFill>
                <a:latin typeface="Trebuchet MS"/>
                <a:ea typeface="Trebuchet MS"/>
                <a:cs typeface="Trebuchet MS"/>
                <a:sym typeface="Trebuchet MS"/>
              </a:rPr>
              <a:t>Pulley and rope</a:t>
            </a:r>
            <a:endParaRPr sz="1800">
              <a:solidFill>
                <a:schemeClr val="dk1"/>
              </a:solidFill>
              <a:latin typeface="Trebuchet MS"/>
              <a:ea typeface="Trebuchet MS"/>
              <a:cs typeface="Trebuchet MS"/>
              <a:sym typeface="Trebuchet MS"/>
            </a:endParaRPr>
          </a:p>
        </p:txBody>
      </p:sp>
      <p:pic>
        <p:nvPicPr>
          <p:cNvPr id="726" name="Google Shape;726;p46"/>
          <p:cNvPicPr preferRelativeResize="0"/>
          <p:nvPr/>
        </p:nvPicPr>
        <p:blipFill>
          <a:blip r:embed="rId3">
            <a:alphaModFix/>
          </a:blip>
          <a:stretch>
            <a:fillRect/>
          </a:stretch>
        </p:blipFill>
        <p:spPr>
          <a:xfrm>
            <a:off x="5441150" y="2090001"/>
            <a:ext cx="3002148" cy="2251626"/>
          </a:xfrm>
          <a:prstGeom prst="rect">
            <a:avLst/>
          </a:prstGeom>
          <a:noFill/>
          <a:ln>
            <a:noFill/>
          </a:ln>
        </p:spPr>
      </p:pic>
      <p:sp>
        <p:nvSpPr>
          <p:cNvPr id="727" name="Google Shape;727;p46"/>
          <p:cNvSpPr/>
          <p:nvPr/>
        </p:nvSpPr>
        <p:spPr>
          <a:xfrm rot="5400000">
            <a:off x="7231625" y="2438225"/>
            <a:ext cx="1278600" cy="18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6"/>
          <p:cNvSpPr txBox="1"/>
          <p:nvPr/>
        </p:nvSpPr>
        <p:spPr>
          <a:xfrm>
            <a:off x="7528575" y="1312550"/>
            <a:ext cx="100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Manual Ball</a:t>
            </a:r>
            <a:endParaRPr sz="1200">
              <a:latin typeface="Trebuchet MS"/>
              <a:ea typeface="Trebuchet MS"/>
              <a:cs typeface="Trebuchet MS"/>
              <a:sym typeface="Trebuchet MS"/>
            </a:endParaRPr>
          </a:p>
          <a:p>
            <a:pPr marL="0" lvl="0" indent="0" algn="l" rtl="0">
              <a:spcBef>
                <a:spcPts val="0"/>
              </a:spcBef>
              <a:spcAft>
                <a:spcPts val="0"/>
              </a:spcAft>
              <a:buNone/>
            </a:pPr>
            <a:r>
              <a:rPr lang="en" sz="1200">
                <a:latin typeface="Trebuchet MS"/>
                <a:ea typeface="Trebuchet MS"/>
                <a:cs typeface="Trebuchet MS"/>
                <a:sym typeface="Trebuchet MS"/>
              </a:rPr>
              <a:t>Valve</a:t>
            </a:r>
            <a:endParaRPr sz="1200">
              <a:latin typeface="Trebuchet MS"/>
              <a:ea typeface="Trebuchet MS"/>
              <a:cs typeface="Trebuchet MS"/>
              <a:sym typeface="Trebuchet MS"/>
            </a:endParaRPr>
          </a:p>
        </p:txBody>
      </p:sp>
      <p:sp>
        <p:nvSpPr>
          <p:cNvPr id="729" name="Google Shape;729;p46"/>
          <p:cNvSpPr/>
          <p:nvPr/>
        </p:nvSpPr>
        <p:spPr>
          <a:xfrm>
            <a:off x="4462825" y="3170975"/>
            <a:ext cx="1278600" cy="18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txBox="1"/>
          <p:nvPr/>
        </p:nvSpPr>
        <p:spPr>
          <a:xfrm>
            <a:off x="3889375" y="2930350"/>
            <a:ext cx="1568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Settling Chamber</a:t>
            </a:r>
            <a:endParaRPr sz="1200">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26"/>
                                        </p:tgtEl>
                                        <p:attrNameLst>
                                          <p:attrName>style.visibility</p:attrName>
                                        </p:attrNameLst>
                                      </p:cBhvr>
                                      <p:to>
                                        <p:strVal val="visible"/>
                                      </p:to>
                                    </p:set>
                                    <p:animEffect transition="in" filter="fade">
                                      <p:cBhvr>
                                        <p:cTn id="13" dur="1000"/>
                                        <p:tgtEl>
                                          <p:spTgt spid="726"/>
                                        </p:tgtEl>
                                      </p:cBhvr>
                                    </p:animEffect>
                                  </p:childTnLst>
                                </p:cTn>
                              </p:par>
                              <p:par>
                                <p:cTn id="14" presetID="10" presetClass="entr" presetSubtype="0" fill="hold" nodeType="withEffect">
                                  <p:stCondLst>
                                    <p:cond delay="0"/>
                                  </p:stCondLst>
                                  <p:childTnLst>
                                    <p:set>
                                      <p:cBhvr>
                                        <p:cTn id="15" dur="1" fill="hold">
                                          <p:stCondLst>
                                            <p:cond delay="0"/>
                                          </p:stCondLst>
                                        </p:cTn>
                                        <p:tgtEl>
                                          <p:spTgt spid="727"/>
                                        </p:tgtEl>
                                        <p:attrNameLst>
                                          <p:attrName>style.visibility</p:attrName>
                                        </p:attrNameLst>
                                      </p:cBhvr>
                                      <p:to>
                                        <p:strVal val="visible"/>
                                      </p:to>
                                    </p:set>
                                    <p:animEffect transition="in" filter="fade">
                                      <p:cBhvr>
                                        <p:cTn id="16" dur="1000"/>
                                        <p:tgtEl>
                                          <p:spTgt spid="727"/>
                                        </p:tgtEl>
                                      </p:cBhvr>
                                    </p:animEffect>
                                  </p:childTnLst>
                                </p:cTn>
                              </p:par>
                              <p:par>
                                <p:cTn id="17" presetID="10" presetClass="entr" presetSubtype="0" fill="hold" nodeType="withEffect">
                                  <p:stCondLst>
                                    <p:cond delay="0"/>
                                  </p:stCondLst>
                                  <p:childTnLst>
                                    <p:set>
                                      <p:cBhvr>
                                        <p:cTn id="18" dur="1" fill="hold">
                                          <p:stCondLst>
                                            <p:cond delay="0"/>
                                          </p:stCondLst>
                                        </p:cTn>
                                        <p:tgtEl>
                                          <p:spTgt spid="729"/>
                                        </p:tgtEl>
                                        <p:attrNameLst>
                                          <p:attrName>style.visibility</p:attrName>
                                        </p:attrNameLst>
                                      </p:cBhvr>
                                      <p:to>
                                        <p:strVal val="visible"/>
                                      </p:to>
                                    </p:set>
                                    <p:animEffect transition="in" filter="fade">
                                      <p:cBhvr>
                                        <p:cTn id="19" dur="1000"/>
                                        <p:tgtEl>
                                          <p:spTgt spid="729"/>
                                        </p:tgtEl>
                                      </p:cBhvr>
                                    </p:animEffect>
                                  </p:childTnLst>
                                </p:cTn>
                              </p:par>
                              <p:par>
                                <p:cTn id="20" presetID="10" presetClass="entr" presetSubtype="0" fill="hold" nodeType="withEffect">
                                  <p:stCondLst>
                                    <p:cond delay="0"/>
                                  </p:stCondLst>
                                  <p:childTnLst>
                                    <p:set>
                                      <p:cBhvr>
                                        <p:cTn id="21" dur="1" fill="hold">
                                          <p:stCondLst>
                                            <p:cond delay="0"/>
                                          </p:stCondLst>
                                        </p:cTn>
                                        <p:tgtEl>
                                          <p:spTgt spid="730"/>
                                        </p:tgtEl>
                                        <p:attrNameLst>
                                          <p:attrName>style.visibility</p:attrName>
                                        </p:attrNameLst>
                                      </p:cBhvr>
                                      <p:to>
                                        <p:strVal val="visible"/>
                                      </p:to>
                                    </p:set>
                                    <p:animEffect transition="in" filter="fade">
                                      <p:cBhvr>
                                        <p:cTn id="22" dur="1000"/>
                                        <p:tgtEl>
                                          <p:spTgt spid="730"/>
                                        </p:tgtEl>
                                      </p:cBhvr>
                                    </p:animEffect>
                                  </p:childTnLst>
                                </p:cTn>
                              </p:par>
                              <p:par>
                                <p:cTn id="23" presetID="10" presetClass="entr" presetSubtype="0" fill="hold" nodeType="withEffect">
                                  <p:stCondLst>
                                    <p:cond delay="0"/>
                                  </p:stCondLst>
                                  <p:childTnLst>
                                    <p:set>
                                      <p:cBhvr>
                                        <p:cTn id="24" dur="1" fill="hold">
                                          <p:stCondLst>
                                            <p:cond delay="0"/>
                                          </p:stCondLst>
                                        </p:cTn>
                                        <p:tgtEl>
                                          <p:spTgt spid="728"/>
                                        </p:tgtEl>
                                        <p:attrNameLst>
                                          <p:attrName>style.visibility</p:attrName>
                                        </p:attrNameLst>
                                      </p:cBhvr>
                                      <p:to>
                                        <p:strVal val="visible"/>
                                      </p:to>
                                    </p:set>
                                    <p:animEffect transition="in" filter="fade">
                                      <p:cBhvr>
                                        <p:cTn id="25" dur="10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736" name="Google Shape;73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737" name="Google Shape;737;p4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Cold Test Design - Test Section</a:t>
            </a:r>
            <a:endParaRPr/>
          </a:p>
        </p:txBody>
      </p:sp>
      <p:sp>
        <p:nvSpPr>
          <p:cNvPr id="738" name="Google Shape;738;p47"/>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739" name="Google Shape;739;p47"/>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740" name="Google Shape;740;p47"/>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741" name="Google Shape;741;p47"/>
          <p:cNvGrpSpPr/>
          <p:nvPr/>
        </p:nvGrpSpPr>
        <p:grpSpPr>
          <a:xfrm>
            <a:off x="6594665" y="4510250"/>
            <a:ext cx="2185769" cy="391800"/>
            <a:chOff x="6629425" y="3506550"/>
            <a:chExt cx="2229012" cy="391800"/>
          </a:xfrm>
        </p:grpSpPr>
        <p:sp>
          <p:nvSpPr>
            <p:cNvPr id="742" name="Google Shape;742;p47"/>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743" name="Google Shape;743;p47"/>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744" name="Google Shape;744;p47"/>
          <p:cNvSpPr/>
          <p:nvPr/>
        </p:nvSpPr>
        <p:spPr>
          <a:xfrm rot="-5400000">
            <a:off x="-81029" y="3396421"/>
            <a:ext cx="1411290" cy="47914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5" name="Google Shape;745;p47"/>
          <p:cNvSpPr/>
          <p:nvPr/>
        </p:nvSpPr>
        <p:spPr>
          <a:xfrm>
            <a:off x="3433463" y="3997883"/>
            <a:ext cx="816900" cy="96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7"/>
          <p:cNvSpPr/>
          <p:nvPr/>
        </p:nvSpPr>
        <p:spPr>
          <a:xfrm>
            <a:off x="2366754" y="3846157"/>
            <a:ext cx="1066800" cy="39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7"/>
          <p:cNvSpPr/>
          <p:nvPr/>
        </p:nvSpPr>
        <p:spPr>
          <a:xfrm>
            <a:off x="3889363" y="3995695"/>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48" name="Google Shape;748;p47"/>
          <p:cNvSpPr/>
          <p:nvPr/>
        </p:nvSpPr>
        <p:spPr>
          <a:xfrm>
            <a:off x="3931185" y="3978431"/>
            <a:ext cx="125100" cy="130500"/>
          </a:xfrm>
          <a:prstGeom prst="ellipse">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7"/>
          <p:cNvSpPr/>
          <p:nvPr/>
        </p:nvSpPr>
        <p:spPr>
          <a:xfrm>
            <a:off x="3970819" y="3737692"/>
            <a:ext cx="45900" cy="249300"/>
          </a:xfrm>
          <a:prstGeom prst="rect">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7"/>
          <p:cNvSpPr/>
          <p:nvPr/>
        </p:nvSpPr>
        <p:spPr>
          <a:xfrm rot="5400000">
            <a:off x="4293484" y="3939758"/>
            <a:ext cx="126300" cy="212400"/>
          </a:xfrm>
          <a:prstGeom prst="trapezoid">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7"/>
          <p:cNvSpPr/>
          <p:nvPr/>
        </p:nvSpPr>
        <p:spPr>
          <a:xfrm>
            <a:off x="864172" y="3955494"/>
            <a:ext cx="15027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7"/>
          <p:cNvSpPr/>
          <p:nvPr/>
        </p:nvSpPr>
        <p:spPr>
          <a:xfrm>
            <a:off x="1817356" y="3910146"/>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53" name="Google Shape;753;p47"/>
          <p:cNvSpPr/>
          <p:nvPr/>
        </p:nvSpPr>
        <p:spPr>
          <a:xfrm>
            <a:off x="1267937" y="3955494"/>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54" name="Google Shape;754;p47"/>
          <p:cNvSpPr/>
          <p:nvPr/>
        </p:nvSpPr>
        <p:spPr>
          <a:xfrm>
            <a:off x="1309758" y="3938230"/>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p:nvPr/>
        </p:nvSpPr>
        <p:spPr>
          <a:xfrm>
            <a:off x="798463" y="4023779"/>
            <a:ext cx="1568400" cy="960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7"/>
          <p:cNvSpPr/>
          <p:nvPr/>
        </p:nvSpPr>
        <p:spPr>
          <a:xfrm>
            <a:off x="1751644" y="3978431"/>
            <a:ext cx="208800" cy="18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57" name="Google Shape;757;p47"/>
          <p:cNvSpPr/>
          <p:nvPr/>
        </p:nvSpPr>
        <p:spPr>
          <a:xfrm>
            <a:off x="1202225" y="4023779"/>
            <a:ext cx="208800" cy="96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58" name="Google Shape;758;p47"/>
          <p:cNvSpPr/>
          <p:nvPr/>
        </p:nvSpPr>
        <p:spPr>
          <a:xfrm>
            <a:off x="1244047" y="4006515"/>
            <a:ext cx="125100" cy="1305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rot="-5400000">
            <a:off x="-159828" y="3489855"/>
            <a:ext cx="1427274" cy="484218"/>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4179775" y="3921300"/>
            <a:ext cx="353700" cy="2493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txBox="1"/>
          <p:nvPr/>
        </p:nvSpPr>
        <p:spPr>
          <a:xfrm>
            <a:off x="311700" y="1181525"/>
            <a:ext cx="8421900" cy="96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Adaptor with correct area ratio for the desired Mach</a:t>
            </a:r>
            <a:endParaRPr>
              <a:solidFill>
                <a:schemeClr val="dk1"/>
              </a:solidFill>
              <a:latin typeface="Trebuchet MS"/>
              <a:ea typeface="Trebuchet MS"/>
              <a:cs typeface="Trebuchet MS"/>
              <a:sym typeface="Trebuchet MS"/>
            </a:endParaRPr>
          </a:p>
          <a:p>
            <a:pPr marL="457200" lvl="0" indent="-292100" algn="l" rtl="0">
              <a:lnSpc>
                <a:spcPct val="115000"/>
              </a:lnSpc>
              <a:spcBef>
                <a:spcPts val="0"/>
              </a:spcBef>
              <a:spcAft>
                <a:spcPts val="0"/>
              </a:spcAft>
              <a:buClr>
                <a:schemeClr val="dk1"/>
              </a:buClr>
              <a:buSzPts val="1000"/>
              <a:buFont typeface="Trebuchet MS"/>
              <a:buChar char="●"/>
            </a:pPr>
            <a:r>
              <a:rPr lang="en">
                <a:solidFill>
                  <a:schemeClr val="dk1"/>
                </a:solidFill>
                <a:latin typeface="Trebuchet MS"/>
                <a:ea typeface="Trebuchet MS"/>
                <a:cs typeface="Trebuchet MS"/>
                <a:sym typeface="Trebuchet MS"/>
              </a:rPr>
              <a:t>Nozzles screw into Converging Test Nozzle </a:t>
            </a:r>
            <a:endParaRPr>
              <a:solidFill>
                <a:schemeClr val="dk1"/>
              </a:solidFill>
              <a:latin typeface="Trebuchet MS"/>
              <a:ea typeface="Trebuchet MS"/>
              <a:cs typeface="Trebuchet MS"/>
              <a:sym typeface="Trebuchet MS"/>
            </a:endParaRPr>
          </a:p>
          <a:p>
            <a:pPr marL="457200" lvl="0" indent="-292100" algn="l" rtl="0">
              <a:lnSpc>
                <a:spcPct val="115000"/>
              </a:lnSpc>
              <a:spcBef>
                <a:spcPts val="0"/>
              </a:spcBef>
              <a:spcAft>
                <a:spcPts val="0"/>
              </a:spcAft>
              <a:buClr>
                <a:schemeClr val="dk1"/>
              </a:buClr>
              <a:buSzPts val="1000"/>
              <a:buFont typeface="Trebuchet MS"/>
              <a:buChar char="●"/>
            </a:pPr>
            <a:r>
              <a:rPr lang="en">
                <a:solidFill>
                  <a:schemeClr val="dk1"/>
                </a:solidFill>
                <a:latin typeface="Trebuchet MS"/>
                <a:ea typeface="Trebuchet MS"/>
                <a:cs typeface="Trebuchet MS"/>
                <a:sym typeface="Trebuchet MS"/>
              </a:rPr>
              <a:t>Nozzle instrumentation goes behind the nozzle</a:t>
            </a:r>
            <a:endParaRPr sz="1800">
              <a:solidFill>
                <a:schemeClr val="dk1"/>
              </a:solidFill>
              <a:latin typeface="Trebuchet MS"/>
              <a:ea typeface="Trebuchet MS"/>
              <a:cs typeface="Trebuchet MS"/>
              <a:sym typeface="Trebuchet MS"/>
            </a:endParaRPr>
          </a:p>
        </p:txBody>
      </p:sp>
      <p:pic>
        <p:nvPicPr>
          <p:cNvPr id="762" name="Google Shape;762;p47"/>
          <p:cNvPicPr preferRelativeResize="0"/>
          <p:nvPr/>
        </p:nvPicPr>
        <p:blipFill>
          <a:blip r:embed="rId3">
            <a:alphaModFix/>
          </a:blip>
          <a:stretch>
            <a:fillRect/>
          </a:stretch>
        </p:blipFill>
        <p:spPr>
          <a:xfrm>
            <a:off x="5316975" y="1720780"/>
            <a:ext cx="3416648" cy="2562493"/>
          </a:xfrm>
          <a:prstGeom prst="rect">
            <a:avLst/>
          </a:prstGeom>
          <a:noFill/>
          <a:ln>
            <a:noFill/>
          </a:ln>
        </p:spPr>
      </p:pic>
      <p:sp>
        <p:nvSpPr>
          <p:cNvPr id="763" name="Google Shape;763;p47"/>
          <p:cNvSpPr/>
          <p:nvPr/>
        </p:nvSpPr>
        <p:spPr>
          <a:xfrm rot="5400000">
            <a:off x="6232425" y="2047622"/>
            <a:ext cx="1446300" cy="18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txBox="1"/>
          <p:nvPr/>
        </p:nvSpPr>
        <p:spPr>
          <a:xfrm>
            <a:off x="6594675" y="939700"/>
            <a:ext cx="1321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K-Type Thermocouple</a:t>
            </a:r>
            <a:endParaRPr sz="1200">
              <a:latin typeface="Trebuchet MS"/>
              <a:ea typeface="Trebuchet MS"/>
              <a:cs typeface="Trebuchet MS"/>
              <a:sym typeface="Trebuchet MS"/>
            </a:endParaRPr>
          </a:p>
        </p:txBody>
      </p:sp>
      <p:sp>
        <p:nvSpPr>
          <p:cNvPr id="765" name="Google Shape;765;p47"/>
          <p:cNvSpPr/>
          <p:nvPr/>
        </p:nvSpPr>
        <p:spPr>
          <a:xfrm>
            <a:off x="4664675" y="2831425"/>
            <a:ext cx="1609200" cy="186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txBox="1"/>
          <p:nvPr/>
        </p:nvSpPr>
        <p:spPr>
          <a:xfrm>
            <a:off x="3931175" y="2476300"/>
            <a:ext cx="995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USC Pressure Probe</a:t>
            </a:r>
            <a:endParaRPr sz="1200">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63"/>
                                        </p:tgtEl>
                                        <p:attrNameLst>
                                          <p:attrName>style.visibility</p:attrName>
                                        </p:attrNameLst>
                                      </p:cBhvr>
                                      <p:to>
                                        <p:strVal val="visible"/>
                                      </p:to>
                                    </p:set>
                                    <p:animEffect transition="in" filter="fade">
                                      <p:cBhvr>
                                        <p:cTn id="13" dur="1000"/>
                                        <p:tgtEl>
                                          <p:spTgt spid="763"/>
                                        </p:tgtEl>
                                      </p:cBhvr>
                                    </p:animEffect>
                                  </p:childTnLst>
                                </p:cTn>
                              </p:par>
                              <p:par>
                                <p:cTn id="14" presetID="10" presetClass="entr" presetSubtype="0" fill="hold" nodeType="withEffect">
                                  <p:stCondLst>
                                    <p:cond delay="0"/>
                                  </p:stCondLst>
                                  <p:childTnLst>
                                    <p:set>
                                      <p:cBhvr>
                                        <p:cTn id="15" dur="1" fill="hold">
                                          <p:stCondLst>
                                            <p:cond delay="0"/>
                                          </p:stCondLst>
                                        </p:cTn>
                                        <p:tgtEl>
                                          <p:spTgt spid="765"/>
                                        </p:tgtEl>
                                        <p:attrNameLst>
                                          <p:attrName>style.visibility</p:attrName>
                                        </p:attrNameLst>
                                      </p:cBhvr>
                                      <p:to>
                                        <p:strVal val="visible"/>
                                      </p:to>
                                    </p:set>
                                    <p:animEffect transition="in" filter="fade">
                                      <p:cBhvr>
                                        <p:cTn id="16" dur="1000"/>
                                        <p:tgtEl>
                                          <p:spTgt spid="765"/>
                                        </p:tgtEl>
                                      </p:cBhvr>
                                    </p:animEffect>
                                  </p:childTnLst>
                                </p:cTn>
                              </p:par>
                              <p:par>
                                <p:cTn id="17" presetID="10" presetClass="entr" presetSubtype="0" fill="hold" nodeType="withEffect">
                                  <p:stCondLst>
                                    <p:cond delay="0"/>
                                  </p:stCondLst>
                                  <p:childTnLst>
                                    <p:set>
                                      <p:cBhvr>
                                        <p:cTn id="18" dur="1" fill="hold">
                                          <p:stCondLst>
                                            <p:cond delay="0"/>
                                          </p:stCondLst>
                                        </p:cTn>
                                        <p:tgtEl>
                                          <p:spTgt spid="766"/>
                                        </p:tgtEl>
                                        <p:attrNameLst>
                                          <p:attrName>style.visibility</p:attrName>
                                        </p:attrNameLst>
                                      </p:cBhvr>
                                      <p:to>
                                        <p:strVal val="visible"/>
                                      </p:to>
                                    </p:set>
                                    <p:animEffect transition="in" filter="fade">
                                      <p:cBhvr>
                                        <p:cTn id="19" dur="1000"/>
                                        <p:tgtEl>
                                          <p:spTgt spid="766"/>
                                        </p:tgtEl>
                                      </p:cBhvr>
                                    </p:animEffect>
                                  </p:childTnLst>
                                </p:cTn>
                              </p:par>
                              <p:par>
                                <p:cTn id="20" presetID="10" presetClass="entr" presetSubtype="0" fill="hold" nodeType="withEffect">
                                  <p:stCondLst>
                                    <p:cond delay="0"/>
                                  </p:stCondLst>
                                  <p:childTnLst>
                                    <p:set>
                                      <p:cBhvr>
                                        <p:cTn id="21" dur="1" fill="hold">
                                          <p:stCondLst>
                                            <p:cond delay="0"/>
                                          </p:stCondLst>
                                        </p:cTn>
                                        <p:tgtEl>
                                          <p:spTgt spid="764"/>
                                        </p:tgtEl>
                                        <p:attrNameLst>
                                          <p:attrName>style.visibility</p:attrName>
                                        </p:attrNameLst>
                                      </p:cBhvr>
                                      <p:to>
                                        <p:strVal val="visible"/>
                                      </p:to>
                                    </p:set>
                                    <p:animEffect transition="in" filter="fade">
                                      <p:cBhvr>
                                        <p:cTn id="22" dur="1000"/>
                                        <p:tgtEl>
                                          <p:spTgt spid="764"/>
                                        </p:tgtEl>
                                      </p:cBhvr>
                                    </p:animEffect>
                                  </p:childTnLst>
                                </p:cTn>
                              </p:par>
                              <p:par>
                                <p:cTn id="23" presetID="10" presetClass="entr" presetSubtype="0" fill="hold" nodeType="withEffect">
                                  <p:stCondLst>
                                    <p:cond delay="0"/>
                                  </p:stCondLst>
                                  <p:childTnLst>
                                    <p:set>
                                      <p:cBhvr>
                                        <p:cTn id="24" dur="1" fill="hold">
                                          <p:stCondLst>
                                            <p:cond delay="0"/>
                                          </p:stCondLst>
                                        </p:cTn>
                                        <p:tgtEl>
                                          <p:spTgt spid="762"/>
                                        </p:tgtEl>
                                        <p:attrNameLst>
                                          <p:attrName>style.visibility</p:attrName>
                                        </p:attrNameLst>
                                      </p:cBhvr>
                                      <p:to>
                                        <p:strVal val="visible"/>
                                      </p:to>
                                    </p:set>
                                    <p:animEffect transition="in" filter="fade">
                                      <p:cBhvr>
                                        <p:cTn id="25"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
        <p:nvSpPr>
          <p:cNvPr id="772" name="Google Shape;77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
        <p:nvSpPr>
          <p:cNvPr id="773" name="Google Shape;773;p4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Procedure and Safety  </a:t>
            </a:r>
            <a:endParaRPr/>
          </a:p>
        </p:txBody>
      </p:sp>
      <p:sp>
        <p:nvSpPr>
          <p:cNvPr id="774" name="Google Shape;774;p48"/>
          <p:cNvSpPr txBox="1">
            <a:spLocks noGrp="1"/>
          </p:cNvSpPr>
          <p:nvPr>
            <p:ph type="body" idx="1"/>
          </p:nvPr>
        </p:nvSpPr>
        <p:spPr>
          <a:xfrm>
            <a:off x="311700" y="1138371"/>
            <a:ext cx="8278500" cy="3419400"/>
          </a:xfrm>
          <a:prstGeom prst="rect">
            <a:avLst/>
          </a:prstGeom>
        </p:spPr>
        <p:txBody>
          <a:bodyPr spcFirstLastPara="1" wrap="square" lIns="91425" tIns="91425" rIns="91425" bIns="91425" anchor="t" anchorCtr="0">
            <a:normAutofit fontScale="92500"/>
          </a:bodyPr>
          <a:lstStyle/>
          <a:p>
            <a:pPr marL="457200" lvl="0" indent="-342900" algn="l" rtl="0">
              <a:lnSpc>
                <a:spcPct val="115000"/>
              </a:lnSpc>
              <a:spcBef>
                <a:spcPts val="1000"/>
              </a:spcBef>
              <a:spcAft>
                <a:spcPts val="0"/>
              </a:spcAft>
              <a:buClr>
                <a:schemeClr val="dk1"/>
              </a:buClr>
              <a:buSzPts val="1800"/>
              <a:buChar char="●"/>
            </a:pPr>
            <a:r>
              <a:rPr lang="en">
                <a:solidFill>
                  <a:schemeClr val="dk1"/>
                </a:solidFill>
              </a:rPr>
              <a:t>All valves and nozzle checked before filling Supply Tanks</a:t>
            </a:r>
            <a:endParaRPr>
              <a:solidFill>
                <a:schemeClr val="dk1"/>
              </a:solidFill>
            </a:endParaRPr>
          </a:p>
          <a:p>
            <a:pPr marL="457200" lvl="0" indent="-342900" algn="l" rtl="0">
              <a:lnSpc>
                <a:spcPct val="115000"/>
              </a:lnSpc>
              <a:spcBef>
                <a:spcPts val="1200"/>
              </a:spcBef>
              <a:spcAft>
                <a:spcPts val="0"/>
              </a:spcAft>
              <a:buClr>
                <a:schemeClr val="dk1"/>
              </a:buClr>
              <a:buSzPts val="1800"/>
              <a:buChar char="●"/>
            </a:pPr>
            <a:r>
              <a:rPr lang="en">
                <a:solidFill>
                  <a:schemeClr val="dk1"/>
                </a:solidFill>
              </a:rPr>
              <a:t>PPE must be worn once Supply Tanks begin to fill</a:t>
            </a:r>
            <a:endParaRPr>
              <a:solidFill>
                <a:schemeClr val="dk1"/>
              </a:solidFill>
            </a:endParaRPr>
          </a:p>
          <a:p>
            <a:pPr marL="914400" lvl="1" indent="-317500" algn="l" rtl="0">
              <a:lnSpc>
                <a:spcPct val="115000"/>
              </a:lnSpc>
              <a:spcBef>
                <a:spcPts val="1000"/>
              </a:spcBef>
              <a:spcAft>
                <a:spcPts val="0"/>
              </a:spcAft>
              <a:buClr>
                <a:schemeClr val="dk1"/>
              </a:buClr>
              <a:buSzPts val="1400"/>
              <a:buChar char="○"/>
            </a:pPr>
            <a:r>
              <a:rPr lang="en">
                <a:solidFill>
                  <a:schemeClr val="dk1"/>
                </a:solidFill>
              </a:rPr>
              <a:t>Safety glasses and ear protection</a:t>
            </a:r>
            <a:endParaRPr>
              <a:solidFill>
                <a:schemeClr val="dk1"/>
              </a:solidFill>
            </a:endParaRPr>
          </a:p>
          <a:p>
            <a:pPr marL="457200" lvl="0" indent="-342900" algn="l" rtl="0">
              <a:lnSpc>
                <a:spcPct val="115000"/>
              </a:lnSpc>
              <a:spcBef>
                <a:spcPts val="1000"/>
              </a:spcBef>
              <a:spcAft>
                <a:spcPts val="0"/>
              </a:spcAft>
              <a:buClr>
                <a:schemeClr val="dk1"/>
              </a:buClr>
              <a:buSzPts val="1800"/>
              <a:buChar char="●"/>
            </a:pPr>
            <a:r>
              <a:rPr lang="en">
                <a:solidFill>
                  <a:schemeClr val="dk1"/>
                </a:solidFill>
              </a:rPr>
              <a:t>No team members in Test Cell once test is ready</a:t>
            </a:r>
            <a:endParaRPr>
              <a:solidFill>
                <a:schemeClr val="dk1"/>
              </a:solidFill>
            </a:endParaRPr>
          </a:p>
          <a:p>
            <a:pPr marL="457200" lvl="0" indent="-342900" algn="l" rtl="0">
              <a:lnSpc>
                <a:spcPct val="115000"/>
              </a:lnSpc>
              <a:spcBef>
                <a:spcPts val="1000"/>
              </a:spcBef>
              <a:spcAft>
                <a:spcPts val="0"/>
              </a:spcAft>
              <a:buClr>
                <a:schemeClr val="dk1"/>
              </a:buClr>
              <a:buSzPts val="1800"/>
              <a:buChar char="●"/>
            </a:pPr>
            <a:r>
              <a:rPr lang="en">
                <a:solidFill>
                  <a:schemeClr val="dk1"/>
                </a:solidFill>
              </a:rPr>
              <a:t>Communication done over 2-way radio</a:t>
            </a:r>
            <a:endParaRPr>
              <a:solidFill>
                <a:schemeClr val="dk1"/>
              </a:solidFill>
            </a:endParaRPr>
          </a:p>
          <a:p>
            <a:pPr marL="457200" lvl="0" indent="-342900" algn="l" rtl="0">
              <a:lnSpc>
                <a:spcPct val="115000"/>
              </a:lnSpc>
              <a:spcBef>
                <a:spcPts val="1000"/>
              </a:spcBef>
              <a:spcAft>
                <a:spcPts val="0"/>
              </a:spcAft>
              <a:buClr>
                <a:schemeClr val="dk1"/>
              </a:buClr>
              <a:buSzPts val="1800"/>
              <a:buChar char="●"/>
            </a:pPr>
            <a:r>
              <a:rPr lang="en">
                <a:solidFill>
                  <a:schemeClr val="dk1"/>
                </a:solidFill>
              </a:rPr>
              <a:t>Team members opening the ball valve remain behind blast shield</a:t>
            </a:r>
            <a:endParaRPr>
              <a:solidFill>
                <a:schemeClr val="dk1"/>
              </a:solidFill>
            </a:endParaRPr>
          </a:p>
          <a:p>
            <a:pPr marL="914400" lvl="1" indent="-317500" algn="l" rtl="0">
              <a:lnSpc>
                <a:spcPct val="115000"/>
              </a:lnSpc>
              <a:spcBef>
                <a:spcPts val="1000"/>
              </a:spcBef>
              <a:spcAft>
                <a:spcPts val="0"/>
              </a:spcAft>
              <a:buClr>
                <a:schemeClr val="dk1"/>
              </a:buClr>
              <a:buSzPts val="1400"/>
              <a:buChar char="○"/>
            </a:pPr>
            <a:r>
              <a:rPr lang="en">
                <a:solidFill>
                  <a:schemeClr val="dk1"/>
                </a:solidFill>
              </a:rPr>
              <a:t>Outside test team members let control room test members when to open and close valve</a:t>
            </a:r>
            <a:endParaRPr>
              <a:solidFill>
                <a:schemeClr val="dk1"/>
              </a:solidFill>
            </a:endParaRPr>
          </a:p>
          <a:p>
            <a:pPr marL="457200" lvl="0" indent="-342900" algn="l" rtl="0">
              <a:lnSpc>
                <a:spcPct val="115000"/>
              </a:lnSpc>
              <a:spcBef>
                <a:spcPts val="1000"/>
              </a:spcBef>
              <a:spcAft>
                <a:spcPts val="1200"/>
              </a:spcAft>
              <a:buClr>
                <a:schemeClr val="dk1"/>
              </a:buClr>
              <a:buSzPts val="1800"/>
              <a:buChar char="●"/>
            </a:pPr>
            <a:r>
              <a:rPr lang="en">
                <a:solidFill>
                  <a:schemeClr val="dk1"/>
                </a:solidFill>
              </a:rPr>
              <a:t>After test, team members can go into Test Cell to retrieve SD with data</a:t>
            </a:r>
            <a:endParaRPr>
              <a:solidFill>
                <a:schemeClr val="dk1"/>
              </a:solidFill>
            </a:endParaRPr>
          </a:p>
        </p:txBody>
      </p:sp>
      <p:sp>
        <p:nvSpPr>
          <p:cNvPr id="775" name="Google Shape;775;p48"/>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776" name="Google Shape;776;p48"/>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777" name="Google Shape;777;p48"/>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778" name="Google Shape;778;p48"/>
          <p:cNvGrpSpPr/>
          <p:nvPr/>
        </p:nvGrpSpPr>
        <p:grpSpPr>
          <a:xfrm>
            <a:off x="6594665" y="4510250"/>
            <a:ext cx="2185769" cy="391800"/>
            <a:chOff x="6629425" y="3506550"/>
            <a:chExt cx="2229012" cy="391800"/>
          </a:xfrm>
        </p:grpSpPr>
        <p:sp>
          <p:nvSpPr>
            <p:cNvPr id="779" name="Google Shape;779;p48"/>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780" name="Google Shape;780;p48"/>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Outline of Cold Testing</a:t>
            </a:r>
            <a:endParaRPr/>
          </a:p>
        </p:txBody>
      </p:sp>
      <p:sp>
        <p:nvSpPr>
          <p:cNvPr id="786" name="Google Shape;786;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
        <p:nvSpPr>
          <p:cNvPr id="787" name="Google Shape;787;p49"/>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788" name="Google Shape;788;p49"/>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789" name="Google Shape;789;p49"/>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790" name="Google Shape;790;p49"/>
          <p:cNvGrpSpPr/>
          <p:nvPr/>
        </p:nvGrpSpPr>
        <p:grpSpPr>
          <a:xfrm>
            <a:off x="6594665" y="4510250"/>
            <a:ext cx="2185769" cy="391800"/>
            <a:chOff x="6629425" y="3506550"/>
            <a:chExt cx="2229012" cy="391800"/>
          </a:xfrm>
        </p:grpSpPr>
        <p:sp>
          <p:nvSpPr>
            <p:cNvPr id="791" name="Google Shape;791;p49"/>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792" name="Google Shape;792;p49"/>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graphicFrame>
        <p:nvGraphicFramePr>
          <p:cNvPr id="793" name="Google Shape;793;p49"/>
          <p:cNvGraphicFramePr/>
          <p:nvPr/>
        </p:nvGraphicFramePr>
        <p:xfrm>
          <a:off x="311700" y="1512625"/>
          <a:ext cx="8520625" cy="2240190"/>
        </p:xfrm>
        <a:graphic>
          <a:graphicData uri="http://schemas.openxmlformats.org/drawingml/2006/table">
            <a:tbl>
              <a:tblPr>
                <a:noFill/>
                <a:tableStyleId>{4FE47303-E0BB-4531-A3C6-92CC4B099775}</a:tableStyleId>
              </a:tblPr>
              <a:tblGrid>
                <a:gridCol w="1311425">
                  <a:extLst>
                    <a:ext uri="{9D8B030D-6E8A-4147-A177-3AD203B41FA5}">
                      <a16:colId xmlns:a16="http://schemas.microsoft.com/office/drawing/2014/main" val="20000"/>
                    </a:ext>
                  </a:extLst>
                </a:gridCol>
                <a:gridCol w="4469700">
                  <a:extLst>
                    <a:ext uri="{9D8B030D-6E8A-4147-A177-3AD203B41FA5}">
                      <a16:colId xmlns:a16="http://schemas.microsoft.com/office/drawing/2014/main" val="20001"/>
                    </a:ext>
                  </a:extLst>
                </a:gridCol>
                <a:gridCol w="27395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Trebuchet MS"/>
                          <a:ea typeface="Trebuchet MS"/>
                          <a:cs typeface="Trebuchet MS"/>
                          <a:sym typeface="Trebuchet MS"/>
                        </a:rPr>
                        <a:t>Test</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Purpose</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Status</a:t>
                      </a:r>
                      <a:endParaRPr>
                        <a:latin typeface="Trebuchet MS"/>
                        <a:ea typeface="Trebuchet MS"/>
                        <a:cs typeface="Trebuchet MS"/>
                        <a:sym typeface="Trebuchet MS"/>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Stock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Obtain baseline of cold test setup performance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45BE45"/>
                          </a:solidFill>
                          <a:latin typeface="Trebuchet MS"/>
                          <a:ea typeface="Trebuchet MS"/>
                          <a:cs typeface="Trebuchet MS"/>
                          <a:sym typeface="Trebuchet MS"/>
                        </a:rPr>
                        <a:t>Complete</a:t>
                      </a:r>
                      <a:endParaRPr sz="1200">
                        <a:solidFill>
                          <a:srgbClr val="45BE45"/>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200">
                          <a:latin typeface="Trebuchet MS"/>
                          <a:ea typeface="Trebuchet MS"/>
                          <a:cs typeface="Trebuchet MS"/>
                          <a:sym typeface="Trebuchet MS"/>
                        </a:rPr>
                        <a:t>Improved Converging Nozzle</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Verify improvement from stock nozzle and further verify testing and data analysis procedures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6AA84F"/>
                          </a:solidFill>
                          <a:latin typeface="Trebuchet MS"/>
                          <a:ea typeface="Trebuchet MS"/>
                          <a:cs typeface="Trebuchet MS"/>
                          <a:sym typeface="Trebuchet MS"/>
                        </a:rPr>
                        <a:t>Complete</a:t>
                      </a:r>
                      <a:endParaRPr sz="1200">
                        <a:solidFill>
                          <a:srgbClr val="6AA84F"/>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548600">
                <a:tc>
                  <a:txBody>
                    <a:bodyPr/>
                    <a:lstStyle/>
                    <a:p>
                      <a:pPr marL="0" lvl="0" indent="0" algn="ctr" rtl="0">
                        <a:spcBef>
                          <a:spcPts val="0"/>
                        </a:spcBef>
                        <a:spcAft>
                          <a:spcPts val="0"/>
                        </a:spcAft>
                        <a:buNone/>
                      </a:pPr>
                      <a:r>
                        <a:rPr lang="en" sz="1200">
                          <a:latin typeface="Trebuchet MS"/>
                          <a:ea typeface="Trebuchet MS"/>
                          <a:cs typeface="Trebuchet MS"/>
                          <a:sym typeface="Trebuchet MS"/>
                        </a:rPr>
                        <a:t>Ejector Nozzle Parametric Studies</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rebuchet MS"/>
                          <a:ea typeface="Trebuchet MS"/>
                          <a:cs typeface="Trebuchet MS"/>
                          <a:sym typeface="Trebuchet MS"/>
                        </a:rPr>
                        <a:t>Explore the design space in real world conditions in order to compare with expected results from model</a:t>
                      </a:r>
                      <a:endParaRPr sz="1200">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rgbClr val="FF0000"/>
                          </a:solidFill>
                          <a:latin typeface="Trebuchet MS"/>
                          <a:ea typeface="Trebuchet MS"/>
                          <a:cs typeface="Trebuchet MS"/>
                          <a:sym typeface="Trebuchet MS"/>
                        </a:rPr>
                        <a:t>Incomplete</a:t>
                      </a:r>
                      <a:endParaRPr sz="1200">
                        <a:solidFill>
                          <a:srgbClr val="FF0000"/>
                        </a:solidFill>
                        <a:latin typeface="Trebuchet MS"/>
                        <a:ea typeface="Trebuchet MS"/>
                        <a:cs typeface="Trebuchet MS"/>
                        <a:sym typeface="Trebuchet MS"/>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94" name="Google Shape;794;p49"/>
          <p:cNvSpPr/>
          <p:nvPr/>
        </p:nvSpPr>
        <p:spPr>
          <a:xfrm>
            <a:off x="181175" y="2949200"/>
            <a:ext cx="8757000" cy="906000"/>
          </a:xfrm>
          <a:prstGeom prst="rect">
            <a:avLst/>
          </a:prstGeom>
          <a:noFill/>
          <a:ln w="38100"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8"/>
        <p:cNvGrpSpPr/>
        <p:nvPr/>
      </p:nvGrpSpPr>
      <p:grpSpPr>
        <a:xfrm>
          <a:off x="0" y="0"/>
          <a:ext cx="0" cy="0"/>
          <a:chOff x="0" y="0"/>
          <a:chExt cx="0" cy="0"/>
        </a:xfrm>
      </p:grpSpPr>
      <p:sp>
        <p:nvSpPr>
          <p:cNvPr id="799" name="Google Shape;799;p5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Parametric Study - Purpose</a:t>
            </a:r>
            <a:endParaRPr/>
          </a:p>
        </p:txBody>
      </p:sp>
      <p:sp>
        <p:nvSpPr>
          <p:cNvPr id="800" name="Google Shape;800;p50"/>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000000"/>
                </a:solidFill>
              </a:rPr>
              <a:t>Ejector nozzles contain aspects that are hard to model</a:t>
            </a:r>
            <a:endParaRPr>
              <a:solidFill>
                <a:srgbClr val="000000"/>
              </a:solidFill>
            </a:endParaRPr>
          </a:p>
          <a:p>
            <a:pPr marL="457200" lvl="0" indent="-342900" algn="l" rtl="0">
              <a:spcBef>
                <a:spcPts val="1200"/>
              </a:spcBef>
              <a:spcAft>
                <a:spcPts val="0"/>
              </a:spcAft>
              <a:buClr>
                <a:srgbClr val="000000"/>
              </a:buClr>
              <a:buSzPts val="1800"/>
              <a:buChar char="●"/>
            </a:pPr>
            <a:r>
              <a:rPr lang="en">
                <a:solidFill>
                  <a:srgbClr val="000000"/>
                </a:solidFill>
              </a:rPr>
              <a:t>Compressibility </a:t>
            </a:r>
            <a:endParaRPr>
              <a:solidFill>
                <a:srgbClr val="000000"/>
              </a:solidFill>
            </a:endParaRPr>
          </a:p>
          <a:p>
            <a:pPr marL="457200" lvl="0" indent="-342900" algn="l" rtl="0">
              <a:spcBef>
                <a:spcPts val="1200"/>
              </a:spcBef>
              <a:spcAft>
                <a:spcPts val="0"/>
              </a:spcAft>
              <a:buClr>
                <a:srgbClr val="000000"/>
              </a:buClr>
              <a:buSzPts val="1800"/>
              <a:buChar char="●"/>
            </a:pPr>
            <a:r>
              <a:rPr lang="en">
                <a:solidFill>
                  <a:srgbClr val="000000"/>
                </a:solidFill>
              </a:rPr>
              <a:t>Flow separation/diffuser stall</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Incomplete mixing</a:t>
            </a:r>
            <a:endParaRPr>
              <a:solidFill>
                <a:srgbClr val="000000"/>
              </a:solidFill>
            </a:endParaRPr>
          </a:p>
          <a:p>
            <a:pPr marL="0" lvl="0" indent="0" algn="l" rtl="0">
              <a:spcBef>
                <a:spcPts val="1200"/>
              </a:spcBef>
              <a:spcAft>
                <a:spcPts val="0"/>
              </a:spcAft>
              <a:buNone/>
            </a:pPr>
            <a:r>
              <a:rPr lang="en">
                <a:solidFill>
                  <a:srgbClr val="000000"/>
                </a:solidFill>
              </a:rPr>
              <a:t>Parametric study informs future design decisions</a:t>
            </a:r>
            <a:endParaRPr>
              <a:solidFill>
                <a:srgbClr val="000000"/>
              </a:solidFill>
            </a:endParaRPr>
          </a:p>
          <a:p>
            <a:pPr marL="0" lvl="0" indent="0" algn="l" rtl="0">
              <a:spcBef>
                <a:spcPts val="1200"/>
              </a:spcBef>
              <a:spcAft>
                <a:spcPts val="1200"/>
              </a:spcAft>
              <a:buNone/>
            </a:pPr>
            <a:endParaRPr>
              <a:solidFill>
                <a:srgbClr val="000000"/>
              </a:solidFill>
            </a:endParaRPr>
          </a:p>
        </p:txBody>
      </p:sp>
      <p:sp>
        <p:nvSpPr>
          <p:cNvPr id="801" name="Google Shape;80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
        <p:nvSpPr>
          <p:cNvPr id="802" name="Google Shape;802;p50"/>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803" name="Google Shape;803;p50"/>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grpSp>
        <p:nvGrpSpPr>
          <p:cNvPr id="804" name="Google Shape;804;p50"/>
          <p:cNvGrpSpPr/>
          <p:nvPr/>
        </p:nvGrpSpPr>
        <p:grpSpPr>
          <a:xfrm>
            <a:off x="6594665" y="4510250"/>
            <a:ext cx="2185769" cy="391800"/>
            <a:chOff x="6629425" y="3506550"/>
            <a:chExt cx="2229012" cy="391800"/>
          </a:xfrm>
        </p:grpSpPr>
        <p:sp>
          <p:nvSpPr>
            <p:cNvPr id="805" name="Google Shape;805;p50"/>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806" name="Google Shape;806;p50"/>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807" name="Google Shape;807;p50"/>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1"/>
        <p:cNvGrpSpPr/>
        <p:nvPr/>
      </p:nvGrpSpPr>
      <p:grpSpPr>
        <a:xfrm>
          <a:off x="0" y="0"/>
          <a:ext cx="0" cy="0"/>
          <a:chOff x="0" y="0"/>
          <a:chExt cx="0" cy="0"/>
        </a:xfrm>
      </p:grpSpPr>
      <p:sp>
        <p:nvSpPr>
          <p:cNvPr id="812" name="Google Shape;812;p51"/>
          <p:cNvSpPr/>
          <p:nvPr/>
        </p:nvSpPr>
        <p:spPr>
          <a:xfrm>
            <a:off x="232825" y="1270000"/>
            <a:ext cx="3104400" cy="760200"/>
          </a:xfrm>
          <a:prstGeom prst="rect">
            <a:avLst/>
          </a:prstGeom>
          <a:no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1"/>
          <p:cNvSpPr/>
          <p:nvPr/>
        </p:nvSpPr>
        <p:spPr>
          <a:xfrm>
            <a:off x="232825" y="2076000"/>
            <a:ext cx="3753600" cy="760200"/>
          </a:xfrm>
          <a:prstGeom prst="rect">
            <a:avLst/>
          </a:prstGeom>
          <a:no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p51"/>
          <p:cNvPicPr preferRelativeResize="0"/>
          <p:nvPr/>
        </p:nvPicPr>
        <p:blipFill rotWithShape="1">
          <a:blip r:embed="rId3">
            <a:alphaModFix/>
          </a:blip>
          <a:srcRect b="42303"/>
          <a:stretch/>
        </p:blipFill>
        <p:spPr>
          <a:xfrm>
            <a:off x="4360800" y="1122650"/>
            <a:ext cx="4471199" cy="1626900"/>
          </a:xfrm>
          <a:prstGeom prst="rect">
            <a:avLst/>
          </a:prstGeom>
          <a:noFill/>
          <a:ln>
            <a:noFill/>
          </a:ln>
        </p:spPr>
      </p:pic>
      <p:cxnSp>
        <p:nvCxnSpPr>
          <p:cNvPr id="815" name="Google Shape;815;p51"/>
          <p:cNvCxnSpPr/>
          <p:nvPr/>
        </p:nvCxnSpPr>
        <p:spPr>
          <a:xfrm>
            <a:off x="5224475" y="990600"/>
            <a:ext cx="4800" cy="638100"/>
          </a:xfrm>
          <a:prstGeom prst="straightConnector1">
            <a:avLst/>
          </a:prstGeom>
          <a:noFill/>
          <a:ln w="9525" cap="flat" cmpd="sng">
            <a:solidFill>
              <a:schemeClr val="dk1"/>
            </a:solidFill>
            <a:prstDash val="lgDash"/>
            <a:round/>
            <a:headEnd type="none" w="med" len="med"/>
            <a:tailEnd type="none" w="med" len="med"/>
          </a:ln>
        </p:spPr>
      </p:cxnSp>
      <p:cxnSp>
        <p:nvCxnSpPr>
          <p:cNvPr id="816" name="Google Shape;816;p51"/>
          <p:cNvCxnSpPr/>
          <p:nvPr/>
        </p:nvCxnSpPr>
        <p:spPr>
          <a:xfrm flipH="1">
            <a:off x="7686500" y="2030150"/>
            <a:ext cx="2100" cy="357900"/>
          </a:xfrm>
          <a:prstGeom prst="straightConnector1">
            <a:avLst/>
          </a:prstGeom>
          <a:noFill/>
          <a:ln w="19050" cap="flat" cmpd="sng">
            <a:solidFill>
              <a:srgbClr val="CFB87C"/>
            </a:solidFill>
            <a:prstDash val="solid"/>
            <a:round/>
            <a:headEnd type="none" w="med" len="med"/>
            <a:tailEnd type="triangle" w="med" len="med"/>
          </a:ln>
        </p:spPr>
      </p:cxnSp>
      <p:cxnSp>
        <p:nvCxnSpPr>
          <p:cNvPr id="817" name="Google Shape;817;p51"/>
          <p:cNvCxnSpPr/>
          <p:nvPr/>
        </p:nvCxnSpPr>
        <p:spPr>
          <a:xfrm flipH="1">
            <a:off x="7686650" y="1357088"/>
            <a:ext cx="2100" cy="357900"/>
          </a:xfrm>
          <a:prstGeom prst="straightConnector1">
            <a:avLst/>
          </a:prstGeom>
          <a:noFill/>
          <a:ln w="19050" cap="flat" cmpd="sng">
            <a:solidFill>
              <a:srgbClr val="CFB87C"/>
            </a:solidFill>
            <a:prstDash val="solid"/>
            <a:round/>
            <a:headEnd type="triangle" w="med" len="med"/>
            <a:tailEnd type="none" w="med" len="med"/>
          </a:ln>
        </p:spPr>
      </p:cxnSp>
      <p:sp>
        <p:nvSpPr>
          <p:cNvPr id="818" name="Google Shape;818;p5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Design Variables</a:t>
            </a:r>
            <a:endParaRPr/>
          </a:p>
        </p:txBody>
      </p:sp>
      <p:sp>
        <p:nvSpPr>
          <p:cNvPr id="819" name="Google Shape;819;p51"/>
          <p:cNvSpPr txBox="1">
            <a:spLocks noGrp="1"/>
          </p:cNvSpPr>
          <p:nvPr>
            <p:ph type="body" idx="1"/>
          </p:nvPr>
        </p:nvSpPr>
        <p:spPr>
          <a:xfrm>
            <a:off x="311700" y="1149725"/>
            <a:ext cx="43794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dirty="0">
              <a:solidFill>
                <a:schemeClr val="dk1"/>
              </a:solidFill>
            </a:endParaRPr>
          </a:p>
          <a:p>
            <a:pPr marL="0" lvl="0" indent="0" algn="l" rtl="0">
              <a:lnSpc>
                <a:spcPct val="150000"/>
              </a:lnSpc>
              <a:spcBef>
                <a:spcPts val="0"/>
              </a:spcBef>
              <a:spcAft>
                <a:spcPts val="0"/>
              </a:spcAft>
              <a:buNone/>
            </a:pPr>
            <a:r>
              <a:rPr lang="en" dirty="0">
                <a:solidFill>
                  <a:schemeClr val="dk1"/>
                </a:solidFill>
              </a:rPr>
              <a:t>α</a:t>
            </a:r>
            <a:r>
              <a:rPr lang="en" baseline="-25000" dirty="0">
                <a:solidFill>
                  <a:schemeClr val="dk1"/>
                </a:solidFill>
              </a:rPr>
              <a:t>E </a:t>
            </a:r>
            <a:r>
              <a:rPr lang="en" dirty="0">
                <a:solidFill>
                  <a:schemeClr val="dk1"/>
                </a:solidFill>
              </a:rPr>
              <a:t>= 	- Bypass Ratio </a:t>
            </a:r>
            <a:endParaRPr dirty="0">
              <a:solidFill>
                <a:schemeClr val="dk1"/>
              </a:solidFill>
            </a:endParaRPr>
          </a:p>
          <a:p>
            <a:pPr marL="1371600" lvl="0" indent="0" algn="l" rtl="0">
              <a:lnSpc>
                <a:spcPct val="150000"/>
              </a:lnSpc>
              <a:spcBef>
                <a:spcPts val="0"/>
              </a:spcBef>
              <a:spcAft>
                <a:spcPts val="0"/>
              </a:spcAft>
              <a:buNone/>
            </a:pPr>
            <a:endParaRPr dirty="0">
              <a:solidFill>
                <a:schemeClr val="dk1"/>
              </a:solidFill>
            </a:endParaRPr>
          </a:p>
          <a:p>
            <a:pPr marL="0" lvl="0" indent="0" algn="l" rtl="0">
              <a:lnSpc>
                <a:spcPct val="150000"/>
              </a:lnSpc>
              <a:spcBef>
                <a:spcPts val="0"/>
              </a:spcBef>
              <a:spcAft>
                <a:spcPts val="0"/>
              </a:spcAft>
              <a:buNone/>
            </a:pPr>
            <a:r>
              <a:rPr lang="en" dirty="0">
                <a:solidFill>
                  <a:schemeClr val="dk1"/>
                </a:solidFill>
              </a:rPr>
              <a:t>α</a:t>
            </a:r>
            <a:r>
              <a:rPr lang="en" baseline="-25000" dirty="0">
                <a:solidFill>
                  <a:schemeClr val="dk1"/>
                </a:solidFill>
              </a:rPr>
              <a:t>D </a:t>
            </a:r>
            <a:r>
              <a:rPr lang="en" dirty="0">
                <a:solidFill>
                  <a:schemeClr val="dk1"/>
                </a:solidFill>
              </a:rPr>
              <a:t>=	- Diffuser Area Ratio</a:t>
            </a:r>
            <a:endParaRPr dirty="0">
              <a:solidFill>
                <a:schemeClr val="dk1"/>
              </a:solidFill>
            </a:endParaRPr>
          </a:p>
          <a:p>
            <a:pPr marL="914400" lvl="0" indent="0" algn="l" rtl="0">
              <a:lnSpc>
                <a:spcPct val="150000"/>
              </a:lnSpc>
              <a:spcBef>
                <a:spcPts val="0"/>
              </a:spcBef>
              <a:spcAft>
                <a:spcPts val="0"/>
              </a:spcAft>
              <a:buNone/>
            </a:pPr>
            <a:endParaRPr dirty="0">
              <a:solidFill>
                <a:schemeClr val="dk1"/>
              </a:solidFill>
            </a:endParaRPr>
          </a:p>
          <a:p>
            <a:pPr marL="0" lvl="0" indent="0" algn="l" rtl="0">
              <a:lnSpc>
                <a:spcPct val="150000"/>
              </a:lnSpc>
              <a:spcBef>
                <a:spcPts val="0"/>
              </a:spcBef>
              <a:spcAft>
                <a:spcPts val="0"/>
              </a:spcAft>
              <a:buNone/>
            </a:pPr>
            <a:r>
              <a:rPr lang="en" dirty="0">
                <a:solidFill>
                  <a:schemeClr val="dk1"/>
                </a:solidFill>
              </a:rPr>
              <a:t>L  	- Mixing Chamber Length</a:t>
            </a:r>
            <a:endParaRPr dirty="0"/>
          </a:p>
        </p:txBody>
      </p:sp>
      <p:sp>
        <p:nvSpPr>
          <p:cNvPr id="820" name="Google Shape;82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
        <p:nvSpPr>
          <p:cNvPr id="821" name="Google Shape;821;p51"/>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822" name="Google Shape;822;p51"/>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grpSp>
        <p:nvGrpSpPr>
          <p:cNvPr id="823" name="Google Shape;823;p51"/>
          <p:cNvGrpSpPr/>
          <p:nvPr/>
        </p:nvGrpSpPr>
        <p:grpSpPr>
          <a:xfrm>
            <a:off x="6594665" y="4510250"/>
            <a:ext cx="2185769" cy="391800"/>
            <a:chOff x="6629425" y="3506550"/>
            <a:chExt cx="2229012" cy="391800"/>
          </a:xfrm>
        </p:grpSpPr>
        <p:sp>
          <p:nvSpPr>
            <p:cNvPr id="824" name="Google Shape;824;p51"/>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825" name="Google Shape;825;p51"/>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826" name="Google Shape;826;p51"/>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cxnSp>
        <p:nvCxnSpPr>
          <p:cNvPr id="827" name="Google Shape;827;p51"/>
          <p:cNvCxnSpPr/>
          <p:nvPr/>
        </p:nvCxnSpPr>
        <p:spPr>
          <a:xfrm flipH="1">
            <a:off x="5226600" y="1358400"/>
            <a:ext cx="1500" cy="300600"/>
          </a:xfrm>
          <a:prstGeom prst="straightConnector1">
            <a:avLst/>
          </a:prstGeom>
          <a:noFill/>
          <a:ln w="19050" cap="flat" cmpd="sng">
            <a:solidFill>
              <a:srgbClr val="FF9900"/>
            </a:solidFill>
            <a:prstDash val="solid"/>
            <a:round/>
            <a:headEnd type="triangle" w="med" len="med"/>
            <a:tailEnd type="triangle" w="med" len="med"/>
          </a:ln>
        </p:spPr>
      </p:cxnSp>
      <p:cxnSp>
        <p:nvCxnSpPr>
          <p:cNvPr id="828" name="Google Shape;828;p51"/>
          <p:cNvCxnSpPr/>
          <p:nvPr/>
        </p:nvCxnSpPr>
        <p:spPr>
          <a:xfrm flipH="1">
            <a:off x="5226600" y="2091825"/>
            <a:ext cx="1500" cy="300600"/>
          </a:xfrm>
          <a:prstGeom prst="straightConnector1">
            <a:avLst/>
          </a:prstGeom>
          <a:noFill/>
          <a:ln w="19050" cap="flat" cmpd="sng">
            <a:solidFill>
              <a:srgbClr val="FF9900"/>
            </a:solidFill>
            <a:prstDash val="solid"/>
            <a:round/>
            <a:headEnd type="triangle" w="med" len="med"/>
            <a:tailEnd type="triangle" w="med" len="med"/>
          </a:ln>
        </p:spPr>
      </p:cxnSp>
      <p:cxnSp>
        <p:nvCxnSpPr>
          <p:cNvPr id="829" name="Google Shape;829;p51"/>
          <p:cNvCxnSpPr/>
          <p:nvPr/>
        </p:nvCxnSpPr>
        <p:spPr>
          <a:xfrm flipH="1">
            <a:off x="5226600" y="1659000"/>
            <a:ext cx="1500" cy="442800"/>
          </a:xfrm>
          <a:prstGeom prst="straightConnector1">
            <a:avLst/>
          </a:prstGeom>
          <a:noFill/>
          <a:ln w="19050" cap="flat" cmpd="sng">
            <a:solidFill>
              <a:schemeClr val="accent1"/>
            </a:solidFill>
            <a:prstDash val="solid"/>
            <a:round/>
            <a:headEnd type="triangle" w="med" len="med"/>
            <a:tailEnd type="triangle" w="med" len="med"/>
          </a:ln>
        </p:spPr>
      </p:cxnSp>
      <p:cxnSp>
        <p:nvCxnSpPr>
          <p:cNvPr id="830" name="Google Shape;830;p51"/>
          <p:cNvCxnSpPr/>
          <p:nvPr/>
        </p:nvCxnSpPr>
        <p:spPr>
          <a:xfrm flipH="1">
            <a:off x="7686650" y="1356575"/>
            <a:ext cx="2100" cy="357900"/>
          </a:xfrm>
          <a:prstGeom prst="straightConnector1">
            <a:avLst/>
          </a:prstGeom>
          <a:noFill/>
          <a:ln w="19050" cap="flat" cmpd="sng">
            <a:solidFill>
              <a:srgbClr val="9900FF"/>
            </a:solidFill>
            <a:prstDash val="solid"/>
            <a:round/>
            <a:headEnd type="triangle" w="med" len="med"/>
            <a:tailEnd type="none" w="med" len="med"/>
          </a:ln>
        </p:spPr>
      </p:cxnSp>
      <p:cxnSp>
        <p:nvCxnSpPr>
          <p:cNvPr id="831" name="Google Shape;831;p51"/>
          <p:cNvCxnSpPr/>
          <p:nvPr/>
        </p:nvCxnSpPr>
        <p:spPr>
          <a:xfrm flipH="1">
            <a:off x="8857670" y="1122660"/>
            <a:ext cx="300" cy="1496100"/>
          </a:xfrm>
          <a:prstGeom prst="straightConnector1">
            <a:avLst/>
          </a:prstGeom>
          <a:noFill/>
          <a:ln w="19050" cap="flat" cmpd="sng">
            <a:solidFill>
              <a:srgbClr val="980000"/>
            </a:solidFill>
            <a:prstDash val="solid"/>
            <a:round/>
            <a:headEnd type="triangle" w="med" len="med"/>
            <a:tailEnd type="triangle" w="med" len="med"/>
          </a:ln>
        </p:spPr>
      </p:cxnSp>
      <p:pic>
        <p:nvPicPr>
          <p:cNvPr id="832" name="Google Shape;832;p51"/>
          <p:cNvPicPr preferRelativeResize="0"/>
          <p:nvPr/>
        </p:nvPicPr>
        <p:blipFill>
          <a:blip r:embed="rId4">
            <a:alphaModFix/>
          </a:blip>
          <a:stretch>
            <a:fillRect/>
          </a:stretch>
        </p:blipFill>
        <p:spPr>
          <a:xfrm>
            <a:off x="4796824" y="3123456"/>
            <a:ext cx="485410" cy="572700"/>
          </a:xfrm>
          <a:prstGeom prst="rect">
            <a:avLst/>
          </a:prstGeom>
          <a:noFill/>
          <a:ln>
            <a:noFill/>
          </a:ln>
        </p:spPr>
      </p:pic>
      <p:pic>
        <p:nvPicPr>
          <p:cNvPr id="833" name="Google Shape;833;p51"/>
          <p:cNvPicPr preferRelativeResize="0"/>
          <p:nvPr/>
        </p:nvPicPr>
        <p:blipFill>
          <a:blip r:embed="rId5">
            <a:alphaModFix/>
          </a:blip>
          <a:stretch>
            <a:fillRect/>
          </a:stretch>
        </p:blipFill>
        <p:spPr>
          <a:xfrm>
            <a:off x="5266075" y="2816362"/>
            <a:ext cx="1012200" cy="1185434"/>
          </a:xfrm>
          <a:prstGeom prst="rect">
            <a:avLst/>
          </a:prstGeom>
          <a:noFill/>
          <a:ln>
            <a:noFill/>
          </a:ln>
        </p:spPr>
      </p:pic>
      <p:pic>
        <p:nvPicPr>
          <p:cNvPr id="834" name="Google Shape;834;p51"/>
          <p:cNvPicPr preferRelativeResize="0"/>
          <p:nvPr/>
        </p:nvPicPr>
        <p:blipFill>
          <a:blip r:embed="rId6">
            <a:alphaModFix/>
          </a:blip>
          <a:stretch>
            <a:fillRect/>
          </a:stretch>
        </p:blipFill>
        <p:spPr>
          <a:xfrm>
            <a:off x="6364473" y="2830261"/>
            <a:ext cx="814052" cy="1032300"/>
          </a:xfrm>
          <a:prstGeom prst="rect">
            <a:avLst/>
          </a:prstGeom>
          <a:noFill/>
          <a:ln>
            <a:noFill/>
          </a:ln>
        </p:spPr>
      </p:pic>
      <p:pic>
        <p:nvPicPr>
          <p:cNvPr id="835" name="Google Shape;835;p51"/>
          <p:cNvPicPr preferRelativeResize="0"/>
          <p:nvPr/>
        </p:nvPicPr>
        <p:blipFill>
          <a:blip r:embed="rId7">
            <a:alphaModFix/>
          </a:blip>
          <a:stretch>
            <a:fillRect/>
          </a:stretch>
        </p:blipFill>
        <p:spPr>
          <a:xfrm>
            <a:off x="7354025" y="2775888"/>
            <a:ext cx="1214867" cy="1239600"/>
          </a:xfrm>
          <a:prstGeom prst="rect">
            <a:avLst/>
          </a:prstGeom>
          <a:noFill/>
          <a:ln>
            <a:noFill/>
          </a:ln>
        </p:spPr>
      </p:pic>
      <p:sp>
        <p:nvSpPr>
          <p:cNvPr id="836" name="Google Shape;836;p51"/>
          <p:cNvSpPr txBox="1"/>
          <p:nvPr/>
        </p:nvSpPr>
        <p:spPr>
          <a:xfrm>
            <a:off x="837225" y="1212500"/>
            <a:ext cx="4233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latin typeface="Trebuchet MS"/>
                <a:ea typeface="Trebuchet MS"/>
                <a:cs typeface="Trebuchet MS"/>
                <a:sym typeface="Trebuchet MS"/>
              </a:rPr>
              <a:t>A</a:t>
            </a:r>
            <a:r>
              <a:rPr lang="en" sz="1800" baseline="-25000">
                <a:latin typeface="Trebuchet MS"/>
                <a:ea typeface="Trebuchet MS"/>
                <a:cs typeface="Trebuchet MS"/>
                <a:sym typeface="Trebuchet MS"/>
              </a:rPr>
              <a:t>s</a:t>
            </a:r>
            <a:endParaRPr sz="1800" baseline="-25000">
              <a:latin typeface="Trebuchet MS"/>
              <a:ea typeface="Trebuchet MS"/>
              <a:cs typeface="Trebuchet MS"/>
              <a:sym typeface="Trebuchet MS"/>
            </a:endParaRPr>
          </a:p>
          <a:p>
            <a:pPr marL="0" lvl="0" indent="0" algn="l" rtl="0">
              <a:lnSpc>
                <a:spcPct val="115000"/>
              </a:lnSpc>
              <a:spcBef>
                <a:spcPts val="0"/>
              </a:spcBef>
              <a:spcAft>
                <a:spcPts val="0"/>
              </a:spcAft>
              <a:buNone/>
            </a:pPr>
            <a:r>
              <a:rPr lang="en" sz="1800">
                <a:latin typeface="Trebuchet MS"/>
                <a:ea typeface="Trebuchet MS"/>
                <a:cs typeface="Trebuchet MS"/>
                <a:sym typeface="Trebuchet MS"/>
              </a:rPr>
              <a:t>A</a:t>
            </a:r>
            <a:r>
              <a:rPr lang="en" sz="1800" baseline="-25000">
                <a:latin typeface="Trebuchet MS"/>
                <a:ea typeface="Trebuchet MS"/>
                <a:cs typeface="Trebuchet MS"/>
                <a:sym typeface="Trebuchet MS"/>
              </a:rPr>
              <a:t>p</a:t>
            </a:r>
            <a:endParaRPr sz="1800" baseline="-25000">
              <a:latin typeface="Trebuchet MS"/>
              <a:ea typeface="Trebuchet MS"/>
              <a:cs typeface="Trebuchet MS"/>
              <a:sym typeface="Trebuchet MS"/>
            </a:endParaRPr>
          </a:p>
        </p:txBody>
      </p:sp>
      <p:sp>
        <p:nvSpPr>
          <p:cNvPr id="837" name="Google Shape;837;p51"/>
          <p:cNvSpPr txBox="1"/>
          <p:nvPr/>
        </p:nvSpPr>
        <p:spPr>
          <a:xfrm>
            <a:off x="769075" y="2030125"/>
            <a:ext cx="741000" cy="1037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latin typeface="Trebuchet MS"/>
                <a:ea typeface="Trebuchet MS"/>
                <a:cs typeface="Trebuchet MS"/>
                <a:sym typeface="Trebuchet MS"/>
              </a:rPr>
              <a:t> A</a:t>
            </a:r>
            <a:r>
              <a:rPr lang="en" sz="1800" baseline="-25000">
                <a:latin typeface="Trebuchet MS"/>
                <a:ea typeface="Trebuchet MS"/>
                <a:cs typeface="Trebuchet MS"/>
                <a:sym typeface="Trebuchet MS"/>
              </a:rPr>
              <a:t>d </a:t>
            </a:r>
            <a:endParaRPr sz="1800" baseline="-25000">
              <a:latin typeface="Trebuchet MS"/>
              <a:ea typeface="Trebuchet MS"/>
              <a:cs typeface="Trebuchet MS"/>
              <a:sym typeface="Trebuchet MS"/>
            </a:endParaRPr>
          </a:p>
          <a:p>
            <a:pPr marL="0" lvl="0" indent="0" algn="l" rtl="0">
              <a:lnSpc>
                <a:spcPct val="115000"/>
              </a:lnSpc>
              <a:spcBef>
                <a:spcPts val="0"/>
              </a:spcBef>
              <a:spcAft>
                <a:spcPts val="0"/>
              </a:spcAft>
              <a:buNone/>
            </a:pPr>
            <a:r>
              <a:rPr lang="en" sz="1800">
                <a:latin typeface="Trebuchet MS"/>
                <a:ea typeface="Trebuchet MS"/>
                <a:cs typeface="Trebuchet MS"/>
                <a:sym typeface="Trebuchet MS"/>
              </a:rPr>
              <a:t>A</a:t>
            </a:r>
            <a:r>
              <a:rPr lang="en" sz="1800" baseline="-25000">
                <a:latin typeface="Trebuchet MS"/>
                <a:ea typeface="Trebuchet MS"/>
                <a:cs typeface="Trebuchet MS"/>
                <a:sym typeface="Trebuchet MS"/>
              </a:rPr>
              <a:t>mc</a:t>
            </a:r>
            <a:endParaRPr sz="1800" baseline="-25000">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cxnSp>
        <p:nvCxnSpPr>
          <p:cNvPr id="838" name="Google Shape;838;p51"/>
          <p:cNvCxnSpPr/>
          <p:nvPr/>
        </p:nvCxnSpPr>
        <p:spPr>
          <a:xfrm>
            <a:off x="881325" y="1639900"/>
            <a:ext cx="252300" cy="900"/>
          </a:xfrm>
          <a:prstGeom prst="straightConnector1">
            <a:avLst/>
          </a:prstGeom>
          <a:noFill/>
          <a:ln w="19050" cap="flat" cmpd="sng">
            <a:solidFill>
              <a:schemeClr val="dk1"/>
            </a:solidFill>
            <a:prstDash val="solid"/>
            <a:round/>
            <a:headEnd type="none" w="med" len="med"/>
            <a:tailEnd type="none" w="med" len="med"/>
          </a:ln>
        </p:spPr>
      </p:cxnSp>
      <p:cxnSp>
        <p:nvCxnSpPr>
          <p:cNvPr id="839" name="Google Shape;839;p51"/>
          <p:cNvCxnSpPr/>
          <p:nvPr/>
        </p:nvCxnSpPr>
        <p:spPr>
          <a:xfrm>
            <a:off x="862275" y="2454600"/>
            <a:ext cx="290400" cy="3000"/>
          </a:xfrm>
          <a:prstGeom prst="straightConnector1">
            <a:avLst/>
          </a:prstGeom>
          <a:noFill/>
          <a:ln w="19050" cap="flat" cmpd="sng">
            <a:solidFill>
              <a:schemeClr val="dk1"/>
            </a:solidFill>
            <a:prstDash val="solid"/>
            <a:round/>
            <a:headEnd type="none" w="med" len="med"/>
            <a:tailEnd type="none" w="med" len="med"/>
          </a:ln>
        </p:spPr>
      </p:cxnSp>
      <p:sp>
        <p:nvSpPr>
          <p:cNvPr id="840" name="Google Shape;840;p51"/>
          <p:cNvSpPr txBox="1"/>
          <p:nvPr/>
        </p:nvSpPr>
        <p:spPr>
          <a:xfrm>
            <a:off x="5529475" y="3923225"/>
            <a:ext cx="4854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800">
                <a:solidFill>
                  <a:schemeClr val="dk1"/>
                </a:solidFill>
                <a:latin typeface="Trebuchet MS"/>
                <a:ea typeface="Trebuchet MS"/>
                <a:cs typeface="Trebuchet MS"/>
                <a:sym typeface="Trebuchet MS"/>
              </a:rPr>
              <a:t>A</a:t>
            </a:r>
            <a:r>
              <a:rPr lang="en" sz="1800" baseline="-25000">
                <a:solidFill>
                  <a:schemeClr val="dk1"/>
                </a:solidFill>
                <a:latin typeface="Trebuchet MS"/>
                <a:ea typeface="Trebuchet MS"/>
                <a:cs typeface="Trebuchet MS"/>
                <a:sym typeface="Trebuchet MS"/>
              </a:rPr>
              <a:t>s</a:t>
            </a:r>
            <a:endParaRPr>
              <a:latin typeface="Trebuchet MS"/>
              <a:ea typeface="Trebuchet MS"/>
              <a:cs typeface="Trebuchet MS"/>
              <a:sym typeface="Trebuchet MS"/>
            </a:endParaRPr>
          </a:p>
        </p:txBody>
      </p:sp>
      <p:sp>
        <p:nvSpPr>
          <p:cNvPr id="841" name="Google Shape;841;p51"/>
          <p:cNvSpPr txBox="1"/>
          <p:nvPr/>
        </p:nvSpPr>
        <p:spPr>
          <a:xfrm>
            <a:off x="6497150" y="3923225"/>
            <a:ext cx="5487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A</a:t>
            </a:r>
            <a:r>
              <a:rPr lang="en" sz="1800" baseline="-25000">
                <a:solidFill>
                  <a:schemeClr val="dk1"/>
                </a:solidFill>
                <a:latin typeface="Trebuchet MS"/>
                <a:ea typeface="Trebuchet MS"/>
                <a:cs typeface="Trebuchet MS"/>
                <a:sym typeface="Trebuchet MS"/>
              </a:rPr>
              <a:t>mc</a:t>
            </a:r>
            <a:endParaRPr>
              <a:latin typeface="Trebuchet MS"/>
              <a:ea typeface="Trebuchet MS"/>
              <a:cs typeface="Trebuchet MS"/>
              <a:sym typeface="Trebuchet MS"/>
            </a:endParaRPr>
          </a:p>
        </p:txBody>
      </p:sp>
      <p:sp>
        <p:nvSpPr>
          <p:cNvPr id="842" name="Google Shape;842;p51"/>
          <p:cNvSpPr txBox="1"/>
          <p:nvPr/>
        </p:nvSpPr>
        <p:spPr>
          <a:xfrm>
            <a:off x="7718763" y="3923225"/>
            <a:ext cx="4854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A</a:t>
            </a:r>
            <a:r>
              <a:rPr lang="en" sz="1800" baseline="-25000">
                <a:solidFill>
                  <a:schemeClr val="dk1"/>
                </a:solidFill>
                <a:latin typeface="Trebuchet MS"/>
                <a:ea typeface="Trebuchet MS"/>
                <a:cs typeface="Trebuchet MS"/>
                <a:sym typeface="Trebuchet MS"/>
              </a:rPr>
              <a:t>d</a:t>
            </a:r>
            <a:endParaRPr>
              <a:latin typeface="Trebuchet MS"/>
              <a:ea typeface="Trebuchet MS"/>
              <a:cs typeface="Trebuchet MS"/>
              <a:sym typeface="Trebuchet MS"/>
            </a:endParaRPr>
          </a:p>
        </p:txBody>
      </p:sp>
      <p:sp>
        <p:nvSpPr>
          <p:cNvPr id="843" name="Google Shape;843;p51"/>
          <p:cNvSpPr txBox="1"/>
          <p:nvPr/>
        </p:nvSpPr>
        <p:spPr>
          <a:xfrm>
            <a:off x="4796825" y="3923225"/>
            <a:ext cx="485400" cy="461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dk1"/>
                </a:solidFill>
                <a:latin typeface="Trebuchet MS"/>
                <a:ea typeface="Trebuchet MS"/>
                <a:cs typeface="Trebuchet MS"/>
                <a:sym typeface="Trebuchet MS"/>
              </a:rPr>
              <a:t>A</a:t>
            </a:r>
            <a:r>
              <a:rPr lang="en" sz="1800" baseline="-25000">
                <a:solidFill>
                  <a:schemeClr val="dk1"/>
                </a:solidFill>
                <a:latin typeface="Trebuchet MS"/>
                <a:ea typeface="Trebuchet MS"/>
                <a:cs typeface="Trebuchet MS"/>
                <a:sym typeface="Trebuchet MS"/>
              </a:rPr>
              <a:t>p</a:t>
            </a:r>
            <a:endParaRPr>
              <a:latin typeface="Trebuchet MS"/>
              <a:ea typeface="Trebuchet MS"/>
              <a:cs typeface="Trebuchet MS"/>
              <a:sym typeface="Trebuchet MS"/>
            </a:endParaRPr>
          </a:p>
        </p:txBody>
      </p:sp>
      <p:cxnSp>
        <p:nvCxnSpPr>
          <p:cNvPr id="844" name="Google Shape;844;p51"/>
          <p:cNvCxnSpPr>
            <a:endCxn id="845" idx="1"/>
          </p:cNvCxnSpPr>
          <p:nvPr/>
        </p:nvCxnSpPr>
        <p:spPr>
          <a:xfrm>
            <a:off x="5226450" y="1027400"/>
            <a:ext cx="1189200" cy="1500"/>
          </a:xfrm>
          <a:prstGeom prst="straightConnector1">
            <a:avLst/>
          </a:prstGeom>
          <a:noFill/>
          <a:ln w="19050" cap="flat" cmpd="sng">
            <a:solidFill>
              <a:srgbClr val="CFB87C"/>
            </a:solidFill>
            <a:prstDash val="solid"/>
            <a:round/>
            <a:headEnd type="triangle" w="med" len="med"/>
            <a:tailEnd type="none" w="med" len="med"/>
          </a:ln>
        </p:spPr>
      </p:cxnSp>
      <p:sp>
        <p:nvSpPr>
          <p:cNvPr id="845" name="Google Shape;845;p51"/>
          <p:cNvSpPr txBox="1"/>
          <p:nvPr/>
        </p:nvSpPr>
        <p:spPr>
          <a:xfrm>
            <a:off x="6415650" y="828800"/>
            <a:ext cx="25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L</a:t>
            </a:r>
            <a:endParaRPr>
              <a:latin typeface="Trebuchet MS"/>
              <a:ea typeface="Trebuchet MS"/>
              <a:cs typeface="Trebuchet MS"/>
              <a:sym typeface="Trebuchet MS"/>
            </a:endParaRPr>
          </a:p>
        </p:txBody>
      </p:sp>
      <p:cxnSp>
        <p:nvCxnSpPr>
          <p:cNvPr id="846" name="Google Shape;846;p51"/>
          <p:cNvCxnSpPr/>
          <p:nvPr/>
        </p:nvCxnSpPr>
        <p:spPr>
          <a:xfrm flipH="1">
            <a:off x="7686500" y="2030125"/>
            <a:ext cx="2100" cy="357900"/>
          </a:xfrm>
          <a:prstGeom prst="straightConnector1">
            <a:avLst/>
          </a:prstGeom>
          <a:noFill/>
          <a:ln w="19050" cap="flat" cmpd="sng">
            <a:solidFill>
              <a:srgbClr val="9900FF"/>
            </a:solidFill>
            <a:prstDash val="solid"/>
            <a:round/>
            <a:headEnd type="none" w="med" len="med"/>
            <a:tailEnd type="triangle" w="med" len="med"/>
          </a:ln>
        </p:spPr>
      </p:cxnSp>
      <p:sp>
        <p:nvSpPr>
          <p:cNvPr id="847" name="Google Shape;847;p51"/>
          <p:cNvSpPr txBox="1"/>
          <p:nvPr/>
        </p:nvSpPr>
        <p:spPr>
          <a:xfrm>
            <a:off x="7459100" y="1670600"/>
            <a:ext cx="45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D</a:t>
            </a:r>
            <a:endParaRPr>
              <a:latin typeface="Trebuchet MS"/>
              <a:ea typeface="Trebuchet MS"/>
              <a:cs typeface="Trebuchet MS"/>
              <a:sym typeface="Trebuchet MS"/>
            </a:endParaRPr>
          </a:p>
        </p:txBody>
      </p:sp>
      <p:cxnSp>
        <p:nvCxnSpPr>
          <p:cNvPr id="848" name="Google Shape;848;p51"/>
          <p:cNvCxnSpPr>
            <a:stCxn id="845" idx="3"/>
          </p:cNvCxnSpPr>
          <p:nvPr/>
        </p:nvCxnSpPr>
        <p:spPr>
          <a:xfrm>
            <a:off x="6667950" y="1028900"/>
            <a:ext cx="1189200" cy="1500"/>
          </a:xfrm>
          <a:prstGeom prst="straightConnector1">
            <a:avLst/>
          </a:prstGeom>
          <a:noFill/>
          <a:ln w="19050" cap="flat" cmpd="sng">
            <a:solidFill>
              <a:srgbClr val="CFB87C"/>
            </a:solidFill>
            <a:prstDash val="solid"/>
            <a:round/>
            <a:headEnd type="none" w="med" len="med"/>
            <a:tailEnd type="triangle" w="med" len="med"/>
          </a:ln>
        </p:spPr>
      </p:cxnSp>
      <p:cxnSp>
        <p:nvCxnSpPr>
          <p:cNvPr id="849" name="Google Shape;849;p51"/>
          <p:cNvCxnSpPr/>
          <p:nvPr/>
        </p:nvCxnSpPr>
        <p:spPr>
          <a:xfrm flipH="1">
            <a:off x="7852825" y="990600"/>
            <a:ext cx="1500" cy="357000"/>
          </a:xfrm>
          <a:prstGeom prst="straightConnector1">
            <a:avLst/>
          </a:prstGeom>
          <a:noFill/>
          <a:ln w="9525" cap="flat" cmpd="sng">
            <a:solidFill>
              <a:schemeClr val="dk1"/>
            </a:solidFill>
            <a:prstDash val="lgDash"/>
            <a:round/>
            <a:headEnd type="none" w="med" len="med"/>
            <a:tailEnd type="none" w="med" len="med"/>
          </a:ln>
        </p:spPr>
      </p:cxnSp>
      <p:sp>
        <p:nvSpPr>
          <p:cNvPr id="850" name="Google Shape;850;p51"/>
          <p:cNvSpPr/>
          <p:nvPr/>
        </p:nvSpPr>
        <p:spPr>
          <a:xfrm>
            <a:off x="232825" y="2919400"/>
            <a:ext cx="4203300" cy="760200"/>
          </a:xfrm>
          <a:prstGeom prst="rect">
            <a:avLst/>
          </a:prstGeom>
          <a:no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27"/>
                                        </p:tgtEl>
                                        <p:attrNameLst>
                                          <p:attrName>style.visibility</p:attrName>
                                        </p:attrNameLst>
                                      </p:cBhvr>
                                      <p:to>
                                        <p:strVal val="visible"/>
                                      </p:to>
                                    </p:set>
                                    <p:animEffect transition="in" filter="fade">
                                      <p:cBhvr>
                                        <p:cTn id="23" dur="500"/>
                                        <p:tgtEl>
                                          <p:spTgt spid="827"/>
                                        </p:tgtEl>
                                      </p:cBhvr>
                                    </p:animEffect>
                                  </p:childTnLst>
                                </p:cTn>
                              </p:par>
                              <p:par>
                                <p:cTn id="24" presetID="10" presetClass="entr" presetSubtype="0" fill="hold" nodeType="withEffect">
                                  <p:stCondLst>
                                    <p:cond delay="0"/>
                                  </p:stCondLst>
                                  <p:childTnLst>
                                    <p:set>
                                      <p:cBhvr>
                                        <p:cTn id="25" dur="1" fill="hold">
                                          <p:stCondLst>
                                            <p:cond delay="0"/>
                                          </p:stCondLst>
                                        </p:cTn>
                                        <p:tgtEl>
                                          <p:spTgt spid="828"/>
                                        </p:tgtEl>
                                        <p:attrNameLst>
                                          <p:attrName>style.visibility</p:attrName>
                                        </p:attrNameLst>
                                      </p:cBhvr>
                                      <p:to>
                                        <p:strVal val="visible"/>
                                      </p:to>
                                    </p:set>
                                    <p:animEffect transition="in" filter="fade">
                                      <p:cBhvr>
                                        <p:cTn id="26" dur="500"/>
                                        <p:tgtEl>
                                          <p:spTgt spid="828"/>
                                        </p:tgtEl>
                                      </p:cBhvr>
                                    </p:animEffect>
                                  </p:childTnLst>
                                </p:cTn>
                              </p:par>
                              <p:par>
                                <p:cTn id="27" presetID="10" presetClass="entr" presetSubtype="0" fill="hold" nodeType="withEffect">
                                  <p:stCondLst>
                                    <p:cond delay="0"/>
                                  </p:stCondLst>
                                  <p:childTnLst>
                                    <p:set>
                                      <p:cBhvr>
                                        <p:cTn id="28" dur="1" fill="hold">
                                          <p:stCondLst>
                                            <p:cond delay="0"/>
                                          </p:stCondLst>
                                        </p:cTn>
                                        <p:tgtEl>
                                          <p:spTgt spid="833"/>
                                        </p:tgtEl>
                                        <p:attrNameLst>
                                          <p:attrName>style.visibility</p:attrName>
                                        </p:attrNameLst>
                                      </p:cBhvr>
                                      <p:to>
                                        <p:strVal val="visible"/>
                                      </p:to>
                                    </p:set>
                                    <p:animEffect transition="in" filter="fade">
                                      <p:cBhvr>
                                        <p:cTn id="29" dur="500"/>
                                        <p:tgtEl>
                                          <p:spTgt spid="833"/>
                                        </p:tgtEl>
                                      </p:cBhvr>
                                    </p:animEffect>
                                  </p:childTnLst>
                                </p:cTn>
                              </p:par>
                              <p:par>
                                <p:cTn id="30" presetID="10" presetClass="entr" presetSubtype="0" fill="hold" nodeType="withEffect">
                                  <p:stCondLst>
                                    <p:cond delay="0"/>
                                  </p:stCondLst>
                                  <p:childTnLst>
                                    <p:set>
                                      <p:cBhvr>
                                        <p:cTn id="31" dur="1" fill="hold">
                                          <p:stCondLst>
                                            <p:cond delay="0"/>
                                          </p:stCondLst>
                                        </p:cTn>
                                        <p:tgtEl>
                                          <p:spTgt spid="840"/>
                                        </p:tgtEl>
                                        <p:attrNameLst>
                                          <p:attrName>style.visibility</p:attrName>
                                        </p:attrNameLst>
                                      </p:cBhvr>
                                      <p:to>
                                        <p:strVal val="visible"/>
                                      </p:to>
                                    </p:set>
                                    <p:animEffect transition="in" filter="fade">
                                      <p:cBhvr>
                                        <p:cTn id="32" dur="500"/>
                                        <p:tgtEl>
                                          <p:spTgt spid="8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29"/>
                                        </p:tgtEl>
                                        <p:attrNameLst>
                                          <p:attrName>style.visibility</p:attrName>
                                        </p:attrNameLst>
                                      </p:cBhvr>
                                      <p:to>
                                        <p:strVal val="visible"/>
                                      </p:to>
                                    </p:set>
                                    <p:animEffect transition="in" filter="fade">
                                      <p:cBhvr>
                                        <p:cTn id="37" dur="500"/>
                                        <p:tgtEl>
                                          <p:spTgt spid="829"/>
                                        </p:tgtEl>
                                      </p:cBhvr>
                                    </p:animEffect>
                                  </p:childTnLst>
                                </p:cTn>
                              </p:par>
                              <p:par>
                                <p:cTn id="38" presetID="10" presetClass="entr" presetSubtype="0" fill="hold" nodeType="withEffect">
                                  <p:stCondLst>
                                    <p:cond delay="0"/>
                                  </p:stCondLst>
                                  <p:childTnLst>
                                    <p:set>
                                      <p:cBhvr>
                                        <p:cTn id="39" dur="1" fill="hold">
                                          <p:stCondLst>
                                            <p:cond delay="0"/>
                                          </p:stCondLst>
                                        </p:cTn>
                                        <p:tgtEl>
                                          <p:spTgt spid="832"/>
                                        </p:tgtEl>
                                        <p:attrNameLst>
                                          <p:attrName>style.visibility</p:attrName>
                                        </p:attrNameLst>
                                      </p:cBhvr>
                                      <p:to>
                                        <p:strVal val="visible"/>
                                      </p:to>
                                    </p:set>
                                    <p:animEffect transition="in" filter="fade">
                                      <p:cBhvr>
                                        <p:cTn id="40" dur="500"/>
                                        <p:tgtEl>
                                          <p:spTgt spid="832"/>
                                        </p:tgtEl>
                                      </p:cBhvr>
                                    </p:animEffect>
                                  </p:childTnLst>
                                </p:cTn>
                              </p:par>
                              <p:par>
                                <p:cTn id="41" presetID="10" presetClass="entr" presetSubtype="0" fill="hold" nodeType="withEffect">
                                  <p:stCondLst>
                                    <p:cond delay="0"/>
                                  </p:stCondLst>
                                  <p:childTnLst>
                                    <p:set>
                                      <p:cBhvr>
                                        <p:cTn id="42" dur="1" fill="hold">
                                          <p:stCondLst>
                                            <p:cond delay="0"/>
                                          </p:stCondLst>
                                        </p:cTn>
                                        <p:tgtEl>
                                          <p:spTgt spid="843"/>
                                        </p:tgtEl>
                                        <p:attrNameLst>
                                          <p:attrName>style.visibility</p:attrName>
                                        </p:attrNameLst>
                                      </p:cBhvr>
                                      <p:to>
                                        <p:strVal val="visible"/>
                                      </p:to>
                                    </p:set>
                                    <p:animEffect transition="in" filter="fade">
                                      <p:cBhvr>
                                        <p:cTn id="43" dur="500"/>
                                        <p:tgtEl>
                                          <p:spTgt spid="84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8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35"/>
                                        </p:tgtEl>
                                        <p:attrNameLst>
                                          <p:attrName>style.visibility</p:attrName>
                                        </p:attrNameLst>
                                      </p:cBhvr>
                                      <p:to>
                                        <p:strVal val="visible"/>
                                      </p:to>
                                    </p:set>
                                    <p:animEffect transition="in" filter="fade">
                                      <p:cBhvr>
                                        <p:cTn id="56" dur="500"/>
                                        <p:tgtEl>
                                          <p:spTgt spid="835"/>
                                        </p:tgtEl>
                                      </p:cBhvr>
                                    </p:animEffect>
                                  </p:childTnLst>
                                </p:cTn>
                              </p:par>
                              <p:par>
                                <p:cTn id="57" presetID="10" presetClass="entr" presetSubtype="0" fill="hold" nodeType="withEffect">
                                  <p:stCondLst>
                                    <p:cond delay="0"/>
                                  </p:stCondLst>
                                  <p:childTnLst>
                                    <p:set>
                                      <p:cBhvr>
                                        <p:cTn id="58" dur="1" fill="hold">
                                          <p:stCondLst>
                                            <p:cond delay="0"/>
                                          </p:stCondLst>
                                        </p:cTn>
                                        <p:tgtEl>
                                          <p:spTgt spid="831"/>
                                        </p:tgtEl>
                                        <p:attrNameLst>
                                          <p:attrName>style.visibility</p:attrName>
                                        </p:attrNameLst>
                                      </p:cBhvr>
                                      <p:to>
                                        <p:strVal val="visible"/>
                                      </p:to>
                                    </p:set>
                                    <p:animEffect transition="in" filter="fade">
                                      <p:cBhvr>
                                        <p:cTn id="59" dur="500"/>
                                        <p:tgtEl>
                                          <p:spTgt spid="831"/>
                                        </p:tgtEl>
                                      </p:cBhvr>
                                    </p:animEffect>
                                  </p:childTnLst>
                                </p:cTn>
                              </p:par>
                              <p:par>
                                <p:cTn id="60" presetID="10" presetClass="entr" presetSubtype="0" fill="hold" nodeType="withEffect">
                                  <p:stCondLst>
                                    <p:cond delay="0"/>
                                  </p:stCondLst>
                                  <p:childTnLst>
                                    <p:set>
                                      <p:cBhvr>
                                        <p:cTn id="61" dur="1" fill="hold">
                                          <p:stCondLst>
                                            <p:cond delay="0"/>
                                          </p:stCondLst>
                                        </p:cTn>
                                        <p:tgtEl>
                                          <p:spTgt spid="842"/>
                                        </p:tgtEl>
                                        <p:attrNameLst>
                                          <p:attrName>style.visibility</p:attrName>
                                        </p:attrNameLst>
                                      </p:cBhvr>
                                      <p:to>
                                        <p:strVal val="visible"/>
                                      </p:to>
                                    </p:set>
                                    <p:animEffect transition="in" filter="fade">
                                      <p:cBhvr>
                                        <p:cTn id="62" dur="500"/>
                                        <p:tgtEl>
                                          <p:spTgt spid="8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34"/>
                                        </p:tgtEl>
                                        <p:attrNameLst>
                                          <p:attrName>style.visibility</p:attrName>
                                        </p:attrNameLst>
                                      </p:cBhvr>
                                      <p:to>
                                        <p:strVal val="visible"/>
                                      </p:to>
                                    </p:set>
                                    <p:animEffect transition="in" filter="fade">
                                      <p:cBhvr>
                                        <p:cTn id="67" dur="500"/>
                                        <p:tgtEl>
                                          <p:spTgt spid="834"/>
                                        </p:tgtEl>
                                      </p:cBhvr>
                                    </p:animEffect>
                                  </p:childTnLst>
                                </p:cTn>
                              </p:par>
                              <p:par>
                                <p:cTn id="68" presetID="10" presetClass="entr" presetSubtype="0" fill="hold" nodeType="withEffect">
                                  <p:stCondLst>
                                    <p:cond delay="0"/>
                                  </p:stCondLst>
                                  <p:childTnLst>
                                    <p:set>
                                      <p:cBhvr>
                                        <p:cTn id="69" dur="1" fill="hold">
                                          <p:stCondLst>
                                            <p:cond delay="0"/>
                                          </p:stCondLst>
                                        </p:cTn>
                                        <p:tgtEl>
                                          <p:spTgt spid="830"/>
                                        </p:tgtEl>
                                        <p:attrNameLst>
                                          <p:attrName>style.visibility</p:attrName>
                                        </p:attrNameLst>
                                      </p:cBhvr>
                                      <p:to>
                                        <p:strVal val="visible"/>
                                      </p:to>
                                    </p:set>
                                    <p:animEffect transition="in" filter="fade">
                                      <p:cBhvr>
                                        <p:cTn id="70" dur="500"/>
                                        <p:tgtEl>
                                          <p:spTgt spid="830"/>
                                        </p:tgtEl>
                                      </p:cBhvr>
                                    </p:animEffect>
                                  </p:childTnLst>
                                </p:cTn>
                              </p:par>
                              <p:par>
                                <p:cTn id="71" presetID="10" presetClass="entr" presetSubtype="0" fill="hold" nodeType="withEffect">
                                  <p:stCondLst>
                                    <p:cond delay="0"/>
                                  </p:stCondLst>
                                  <p:childTnLst>
                                    <p:set>
                                      <p:cBhvr>
                                        <p:cTn id="72" dur="1" fill="hold">
                                          <p:stCondLst>
                                            <p:cond delay="0"/>
                                          </p:stCondLst>
                                        </p:cTn>
                                        <p:tgtEl>
                                          <p:spTgt spid="841"/>
                                        </p:tgtEl>
                                        <p:attrNameLst>
                                          <p:attrName>style.visibility</p:attrName>
                                        </p:attrNameLst>
                                      </p:cBhvr>
                                      <p:to>
                                        <p:strVal val="visible"/>
                                      </p:to>
                                    </p:set>
                                    <p:animEffect transition="in" filter="fade">
                                      <p:cBhvr>
                                        <p:cTn id="73" dur="500"/>
                                        <p:tgtEl>
                                          <p:spTgt spid="841"/>
                                        </p:tgtEl>
                                      </p:cBhvr>
                                    </p:animEffect>
                                  </p:childTnLst>
                                </p:cTn>
                              </p:par>
                              <p:par>
                                <p:cTn id="74" presetID="10" presetClass="entr" presetSubtype="0" fill="hold" nodeType="withEffect">
                                  <p:stCondLst>
                                    <p:cond delay="0"/>
                                  </p:stCondLst>
                                  <p:childTnLst>
                                    <p:set>
                                      <p:cBhvr>
                                        <p:cTn id="75" dur="1" fill="hold">
                                          <p:stCondLst>
                                            <p:cond delay="0"/>
                                          </p:stCondLst>
                                        </p:cTn>
                                        <p:tgtEl>
                                          <p:spTgt spid="846"/>
                                        </p:tgtEl>
                                        <p:attrNameLst>
                                          <p:attrName>style.visibility</p:attrName>
                                        </p:attrNameLst>
                                      </p:cBhvr>
                                      <p:to>
                                        <p:strVal val="visible"/>
                                      </p:to>
                                    </p:set>
                                    <p:animEffect transition="in" filter="fade">
                                      <p:cBhvr>
                                        <p:cTn id="76" dur="500"/>
                                        <p:tgtEl>
                                          <p:spTgt spid="84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81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Objectives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9" name="Google Shape;99;p16"/>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100" name="Google Shape;10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01" name="Google Shape;101;p16"/>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02" name="Google Shape;102;p16"/>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03" name="Google Shape;103;p16"/>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04" name="Google Shape;104;p16"/>
          <p:cNvGrpSpPr/>
          <p:nvPr/>
        </p:nvGrpSpPr>
        <p:grpSpPr>
          <a:xfrm>
            <a:off x="6594653" y="4510250"/>
            <a:ext cx="2185769" cy="391800"/>
            <a:chOff x="6629425" y="3506550"/>
            <a:chExt cx="2229012" cy="391800"/>
          </a:xfrm>
        </p:grpSpPr>
        <p:sp>
          <p:nvSpPr>
            <p:cNvPr id="105" name="Google Shape;105;p16"/>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06" name="Google Shape;106;p16"/>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107" name="Google Shape;107;p16"/>
          <p:cNvSpPr txBox="1"/>
          <p:nvPr/>
        </p:nvSpPr>
        <p:spPr>
          <a:xfrm>
            <a:off x="286350" y="1149725"/>
            <a:ext cx="8571300" cy="32289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100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Increase the thrust-to-weight ratio of JetCat P100-RX hobbyist jet engine by 35%  (Level 5)</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120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Maintain or increase thermal efficiency</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100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Maintain or decrease thrust specific fuel consumption (TSFC)</a:t>
            </a:r>
            <a:endParaRPr sz="1800">
              <a:solidFill>
                <a:schemeClr val="dk1"/>
              </a:solidFill>
              <a:latin typeface="Trebuchet MS"/>
              <a:ea typeface="Trebuchet MS"/>
              <a:cs typeface="Trebuchet MS"/>
              <a:sym typeface="Trebuchet MS"/>
            </a:endParaRPr>
          </a:p>
          <a:p>
            <a:pPr marL="457200" lvl="0" indent="-342900" algn="l" rtl="0">
              <a:lnSpc>
                <a:spcPct val="115000"/>
              </a:lnSpc>
              <a:spcBef>
                <a:spcPts val="1000"/>
              </a:spcBef>
              <a:spcAft>
                <a:spcPts val="1200"/>
              </a:spcAft>
              <a:buClr>
                <a:schemeClr val="dk1"/>
              </a:buClr>
              <a:buSzPts val="1800"/>
              <a:buFont typeface="Trebuchet MS"/>
              <a:buChar char="●"/>
            </a:pPr>
            <a:r>
              <a:rPr lang="en" sz="1800">
                <a:solidFill>
                  <a:schemeClr val="dk1"/>
                </a:solidFill>
                <a:latin typeface="Trebuchet MS"/>
                <a:ea typeface="Trebuchet MS"/>
                <a:cs typeface="Trebuchet MS"/>
                <a:sym typeface="Trebuchet MS"/>
              </a:rPr>
              <a:t>Create a thermodynamic model of the engine’s performance within 5% accuracy of data gathered (Level 3+)</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4"/>
        <p:cNvGrpSpPr/>
        <p:nvPr/>
      </p:nvGrpSpPr>
      <p:grpSpPr>
        <a:xfrm>
          <a:off x="0" y="0"/>
          <a:ext cx="0" cy="0"/>
          <a:chOff x="0" y="0"/>
          <a:chExt cx="0" cy="0"/>
        </a:xfrm>
      </p:grpSpPr>
      <p:sp>
        <p:nvSpPr>
          <p:cNvPr id="855" name="Google Shape;855;p5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Parametric Study - Method</a:t>
            </a:r>
            <a:endParaRPr/>
          </a:p>
        </p:txBody>
      </p:sp>
      <p:sp>
        <p:nvSpPr>
          <p:cNvPr id="856" name="Google Shape;856;p52"/>
          <p:cNvSpPr txBox="1">
            <a:spLocks noGrp="1"/>
          </p:cNvSpPr>
          <p:nvPr>
            <p:ph type="body" idx="1"/>
          </p:nvPr>
        </p:nvSpPr>
        <p:spPr>
          <a:xfrm>
            <a:off x="311700" y="1149725"/>
            <a:ext cx="38970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Each key design input variable will be varied in order to attempt to understand the models accuracy </a:t>
            </a:r>
            <a:endParaRPr>
              <a:solidFill>
                <a:schemeClr val="dk1"/>
              </a:solidFill>
            </a:endParaRPr>
          </a:p>
          <a:p>
            <a:pPr marL="0" lvl="0" indent="0" algn="l" rtl="0">
              <a:spcBef>
                <a:spcPts val="1200"/>
              </a:spcBef>
              <a:spcAft>
                <a:spcPts val="0"/>
              </a:spcAft>
              <a:buNone/>
            </a:pPr>
            <a:r>
              <a:rPr lang="en">
                <a:solidFill>
                  <a:schemeClr val="dk1"/>
                </a:solidFill>
              </a:rPr>
              <a:t>α</a:t>
            </a:r>
            <a:r>
              <a:rPr lang="en" baseline="-25000">
                <a:solidFill>
                  <a:schemeClr val="dk1"/>
                </a:solidFill>
              </a:rPr>
              <a:t>E </a:t>
            </a:r>
            <a:r>
              <a:rPr lang="en">
                <a:solidFill>
                  <a:schemeClr val="dk1"/>
                </a:solidFill>
              </a:rPr>
              <a:t> 	± 1.0</a:t>
            </a:r>
            <a:endParaRPr baseline="-25000">
              <a:solidFill>
                <a:schemeClr val="dk1"/>
              </a:solidFill>
            </a:endParaRPr>
          </a:p>
          <a:p>
            <a:pPr marL="0" lvl="0" indent="0" algn="l" rtl="0">
              <a:spcBef>
                <a:spcPts val="1200"/>
              </a:spcBef>
              <a:spcAft>
                <a:spcPts val="0"/>
              </a:spcAft>
              <a:buNone/>
            </a:pPr>
            <a:r>
              <a:rPr lang="en">
                <a:solidFill>
                  <a:schemeClr val="dk1"/>
                </a:solidFill>
              </a:rPr>
              <a:t>α</a:t>
            </a:r>
            <a:r>
              <a:rPr lang="en" baseline="-25000">
                <a:solidFill>
                  <a:schemeClr val="dk1"/>
                </a:solidFill>
              </a:rPr>
              <a:t>D</a:t>
            </a:r>
            <a:r>
              <a:rPr lang="en">
                <a:solidFill>
                  <a:schemeClr val="dk1"/>
                </a:solidFill>
              </a:rPr>
              <a:t> 	± 0.5</a:t>
            </a:r>
            <a:endParaRPr baseline="-250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rPr>
              <a:t>L  	± 1.0 D</a:t>
            </a:r>
            <a:endParaRPr>
              <a:solidFill>
                <a:schemeClr val="dk1"/>
              </a:solidFill>
            </a:endParaRPr>
          </a:p>
          <a:p>
            <a:pPr marL="0" lvl="0" indent="0" algn="l" rtl="0">
              <a:spcBef>
                <a:spcPts val="0"/>
              </a:spcBef>
              <a:spcAft>
                <a:spcPts val="1200"/>
              </a:spcAft>
              <a:buNone/>
            </a:pPr>
            <a:endParaRPr>
              <a:solidFill>
                <a:schemeClr val="dk1"/>
              </a:solidFill>
            </a:endParaRPr>
          </a:p>
        </p:txBody>
      </p:sp>
      <p:sp>
        <p:nvSpPr>
          <p:cNvPr id="857" name="Google Shape;85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sp>
        <p:nvSpPr>
          <p:cNvPr id="858" name="Google Shape;858;p52"/>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859" name="Google Shape;859;p52"/>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grpSp>
        <p:nvGrpSpPr>
          <p:cNvPr id="860" name="Google Shape;860;p52"/>
          <p:cNvGrpSpPr/>
          <p:nvPr/>
        </p:nvGrpSpPr>
        <p:grpSpPr>
          <a:xfrm>
            <a:off x="6594665" y="4510250"/>
            <a:ext cx="2185769" cy="391800"/>
            <a:chOff x="6629425" y="3506550"/>
            <a:chExt cx="2229012" cy="391800"/>
          </a:xfrm>
        </p:grpSpPr>
        <p:sp>
          <p:nvSpPr>
            <p:cNvPr id="861" name="Google Shape;861;p52"/>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862" name="Google Shape;862;p52"/>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graphicFrame>
        <p:nvGraphicFramePr>
          <p:cNvPr id="863" name="Google Shape;863;p52"/>
          <p:cNvGraphicFramePr/>
          <p:nvPr/>
        </p:nvGraphicFramePr>
        <p:xfrm>
          <a:off x="4208700" y="1065300"/>
          <a:ext cx="4571800" cy="944820"/>
        </p:xfrm>
        <a:graphic>
          <a:graphicData uri="http://schemas.openxmlformats.org/drawingml/2006/table">
            <a:tbl>
              <a:tblPr>
                <a:noFill/>
                <a:tableStyleId>{4FE47303-E0BB-4531-A3C6-92CC4B099775}</a:tableStyleId>
              </a:tblPr>
              <a:tblGrid>
                <a:gridCol w="1142950">
                  <a:extLst>
                    <a:ext uri="{9D8B030D-6E8A-4147-A177-3AD203B41FA5}">
                      <a16:colId xmlns:a16="http://schemas.microsoft.com/office/drawing/2014/main" val="20000"/>
                    </a:ext>
                  </a:extLst>
                </a:gridCol>
                <a:gridCol w="1142950">
                  <a:extLst>
                    <a:ext uri="{9D8B030D-6E8A-4147-A177-3AD203B41FA5}">
                      <a16:colId xmlns:a16="http://schemas.microsoft.com/office/drawing/2014/main" val="20001"/>
                    </a:ext>
                  </a:extLst>
                </a:gridCol>
                <a:gridCol w="1142950">
                  <a:extLst>
                    <a:ext uri="{9D8B030D-6E8A-4147-A177-3AD203B41FA5}">
                      <a16:colId xmlns:a16="http://schemas.microsoft.com/office/drawing/2014/main" val="20002"/>
                    </a:ext>
                  </a:extLst>
                </a:gridCol>
                <a:gridCol w="1142950">
                  <a:extLst>
                    <a:ext uri="{9D8B030D-6E8A-4147-A177-3AD203B41FA5}">
                      <a16:colId xmlns:a16="http://schemas.microsoft.com/office/drawing/2014/main" val="20003"/>
                    </a:ext>
                  </a:extLst>
                </a:gridCol>
              </a:tblGrid>
              <a:tr h="383375">
                <a:tc>
                  <a:txBody>
                    <a:bodyPr/>
                    <a:lstStyle/>
                    <a:p>
                      <a:pPr marL="0" lvl="0" indent="0" algn="ctr" rtl="0">
                        <a:spcBef>
                          <a:spcPts val="0"/>
                        </a:spcBef>
                        <a:spcAft>
                          <a:spcPts val="0"/>
                        </a:spcAft>
                        <a:buNone/>
                      </a:pPr>
                      <a:r>
                        <a:rPr lang="en" b="1"/>
                        <a:t>Test</a:t>
                      </a:r>
                      <a:endParaRPr b="1"/>
                    </a:p>
                  </a:txBody>
                  <a:tcPr marL="91425" marR="91425" marT="91425" marB="91425">
                    <a:lnB w="9525" cap="flat" cmpd="sng">
                      <a:solidFill>
                        <a:srgbClr val="9E9E9E"/>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b="1"/>
                        <a:t>α</a:t>
                      </a:r>
                      <a:r>
                        <a:rPr lang="en" b="1" baseline="-25000"/>
                        <a:t>E</a:t>
                      </a:r>
                      <a:endParaRPr b="1" baseline="-25000"/>
                    </a:p>
                  </a:txBody>
                  <a:tcPr marL="91425" marR="91425" marT="91425" marB="91425">
                    <a:lnB w="9525" cap="flat" cmpd="sng">
                      <a:solidFill>
                        <a:srgbClr val="9E9E9E"/>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b="1"/>
                        <a:t>α</a:t>
                      </a:r>
                      <a:r>
                        <a:rPr lang="en" b="1" baseline="-25000"/>
                        <a:t>D</a:t>
                      </a:r>
                      <a:endParaRPr b="1" baseline="-25000"/>
                    </a:p>
                  </a:txBody>
                  <a:tcPr marL="91425" marR="91425" marT="91425" marB="91425">
                    <a:lnB w="9525" cap="flat" cmpd="sng">
                      <a:solidFill>
                        <a:srgbClr val="9E9E9E"/>
                      </a:solidFill>
                      <a:prstDash val="solid"/>
                      <a:round/>
                      <a:headEnd type="none" w="sm" len="sm"/>
                      <a:tailEnd type="none" w="sm" len="sm"/>
                    </a:lnB>
                    <a:solidFill>
                      <a:srgbClr val="CFB87C"/>
                    </a:solidFill>
                  </a:tcPr>
                </a:tc>
                <a:tc>
                  <a:txBody>
                    <a:bodyPr/>
                    <a:lstStyle/>
                    <a:p>
                      <a:pPr marL="0" lvl="0" indent="0" algn="ctr" rtl="0">
                        <a:spcBef>
                          <a:spcPts val="0"/>
                        </a:spcBef>
                        <a:spcAft>
                          <a:spcPts val="0"/>
                        </a:spcAft>
                        <a:buNone/>
                      </a:pPr>
                      <a:r>
                        <a:rPr lang="en" b="1"/>
                        <a:t>L</a:t>
                      </a:r>
                      <a:endParaRPr b="1"/>
                    </a:p>
                  </a:txBody>
                  <a:tcPr marL="91425" marR="91425" marT="91425" marB="91425">
                    <a:lnB w="9525" cap="flat" cmpd="sng">
                      <a:solidFill>
                        <a:srgbClr val="9E9E9E"/>
                      </a:solidFill>
                      <a:prstDash val="solid"/>
                      <a:round/>
                      <a:headEnd type="none" w="sm" len="sm"/>
                      <a:tailEnd type="none" w="sm" len="sm"/>
                    </a:lnB>
                    <a:solidFill>
                      <a:srgbClr val="CFB87C"/>
                    </a:solidFill>
                  </a:tcPr>
                </a:tc>
                <a:extLst>
                  <a:ext uri="{0D108BD9-81ED-4DB2-BD59-A6C34878D82A}">
                    <a16:rowId xmlns:a16="http://schemas.microsoft.com/office/drawing/2014/main" val="10000"/>
                  </a:ext>
                </a:extLst>
              </a:tr>
              <a:tr h="530825">
                <a:tc>
                  <a:txBody>
                    <a:bodyPr/>
                    <a:lstStyle/>
                    <a:p>
                      <a:pPr marL="0" lvl="0" indent="0" algn="ctr" rtl="0">
                        <a:spcBef>
                          <a:spcPts val="0"/>
                        </a:spcBef>
                        <a:spcAft>
                          <a:spcPts val="0"/>
                        </a:spcAft>
                        <a:buNone/>
                      </a:pPr>
                      <a:r>
                        <a:rPr lang="en" sz="1200">
                          <a:latin typeface="Trebuchet MS"/>
                          <a:ea typeface="Trebuchet MS"/>
                          <a:cs typeface="Trebuchet MS"/>
                          <a:sym typeface="Trebuchet MS"/>
                        </a:rPr>
                        <a:t>Current Design Point</a:t>
                      </a:r>
                      <a:endParaRPr sz="1200">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3.5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1.5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3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864" name="Google Shape;864;p52"/>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aphicFrame>
        <p:nvGraphicFramePr>
          <p:cNvPr id="865" name="Google Shape;865;p52"/>
          <p:cNvGraphicFramePr/>
          <p:nvPr/>
        </p:nvGraphicFramePr>
        <p:xfrm>
          <a:off x="4208700" y="2010113"/>
          <a:ext cx="4571800" cy="792420"/>
        </p:xfrm>
        <a:graphic>
          <a:graphicData uri="http://schemas.openxmlformats.org/drawingml/2006/table">
            <a:tbl>
              <a:tblPr>
                <a:noFill/>
                <a:tableStyleId>{4FE47303-E0BB-4531-A3C6-92CC4B099775}</a:tableStyleId>
              </a:tblPr>
              <a:tblGrid>
                <a:gridCol w="1142950">
                  <a:extLst>
                    <a:ext uri="{9D8B030D-6E8A-4147-A177-3AD203B41FA5}">
                      <a16:colId xmlns:a16="http://schemas.microsoft.com/office/drawing/2014/main" val="20000"/>
                    </a:ext>
                  </a:extLst>
                </a:gridCol>
                <a:gridCol w="1142950">
                  <a:extLst>
                    <a:ext uri="{9D8B030D-6E8A-4147-A177-3AD203B41FA5}">
                      <a16:colId xmlns:a16="http://schemas.microsoft.com/office/drawing/2014/main" val="20001"/>
                    </a:ext>
                  </a:extLst>
                </a:gridCol>
                <a:gridCol w="1142950">
                  <a:extLst>
                    <a:ext uri="{9D8B030D-6E8A-4147-A177-3AD203B41FA5}">
                      <a16:colId xmlns:a16="http://schemas.microsoft.com/office/drawing/2014/main" val="20002"/>
                    </a:ext>
                  </a:extLst>
                </a:gridCol>
                <a:gridCol w="11429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a:solidFill>
                            <a:srgbClr val="000000"/>
                          </a:solidFill>
                          <a:latin typeface="Trebuchet MS"/>
                          <a:ea typeface="Trebuchet MS"/>
                          <a:cs typeface="Trebuchet MS"/>
                          <a:sym typeface="Trebuchet MS"/>
                        </a:rPr>
                        <a:t>α</a:t>
                      </a:r>
                      <a:r>
                        <a:rPr lang="en" baseline="-25000">
                          <a:solidFill>
                            <a:srgbClr val="000000"/>
                          </a:solidFill>
                          <a:latin typeface="Trebuchet MS"/>
                          <a:ea typeface="Trebuchet MS"/>
                          <a:cs typeface="Trebuchet MS"/>
                          <a:sym typeface="Trebuchet MS"/>
                        </a:rPr>
                        <a:t>E</a:t>
                      </a: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4.5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1.5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3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solidFill>
                            <a:srgbClr val="000000"/>
                          </a:solidFill>
                          <a:latin typeface="Trebuchet MS"/>
                          <a:ea typeface="Trebuchet MS"/>
                          <a:cs typeface="Trebuchet MS"/>
                          <a:sym typeface="Trebuchet MS"/>
                        </a:rPr>
                        <a:t>α</a:t>
                      </a:r>
                      <a:r>
                        <a:rPr lang="en" baseline="-25000">
                          <a:solidFill>
                            <a:srgbClr val="000000"/>
                          </a:solidFill>
                          <a:latin typeface="Trebuchet MS"/>
                          <a:ea typeface="Trebuchet MS"/>
                          <a:cs typeface="Trebuchet MS"/>
                          <a:sym typeface="Trebuchet MS"/>
                        </a:rPr>
                        <a:t>E</a:t>
                      </a:r>
                      <a:r>
                        <a:rPr lang="en">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3.5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1.5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3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866" name="Google Shape;866;p52"/>
          <p:cNvGraphicFramePr/>
          <p:nvPr/>
        </p:nvGraphicFramePr>
        <p:xfrm>
          <a:off x="4208700" y="2802525"/>
          <a:ext cx="4571800" cy="792420"/>
        </p:xfrm>
        <a:graphic>
          <a:graphicData uri="http://schemas.openxmlformats.org/drawingml/2006/table">
            <a:tbl>
              <a:tblPr>
                <a:noFill/>
                <a:tableStyleId>{4FE47303-E0BB-4531-A3C6-92CC4B099775}</a:tableStyleId>
              </a:tblPr>
              <a:tblGrid>
                <a:gridCol w="1142950">
                  <a:extLst>
                    <a:ext uri="{9D8B030D-6E8A-4147-A177-3AD203B41FA5}">
                      <a16:colId xmlns:a16="http://schemas.microsoft.com/office/drawing/2014/main" val="20000"/>
                    </a:ext>
                  </a:extLst>
                </a:gridCol>
                <a:gridCol w="1142950">
                  <a:extLst>
                    <a:ext uri="{9D8B030D-6E8A-4147-A177-3AD203B41FA5}">
                      <a16:colId xmlns:a16="http://schemas.microsoft.com/office/drawing/2014/main" val="20001"/>
                    </a:ext>
                  </a:extLst>
                </a:gridCol>
                <a:gridCol w="1142950">
                  <a:extLst>
                    <a:ext uri="{9D8B030D-6E8A-4147-A177-3AD203B41FA5}">
                      <a16:colId xmlns:a16="http://schemas.microsoft.com/office/drawing/2014/main" val="20002"/>
                    </a:ext>
                  </a:extLst>
                </a:gridCol>
                <a:gridCol w="1142950">
                  <a:extLst>
                    <a:ext uri="{9D8B030D-6E8A-4147-A177-3AD203B41FA5}">
                      <a16:colId xmlns:a16="http://schemas.microsoft.com/office/drawing/2014/main" val="20003"/>
                    </a:ext>
                  </a:extLst>
                </a:gridCol>
              </a:tblGrid>
              <a:tr h="383375">
                <a:tc>
                  <a:txBody>
                    <a:bodyPr/>
                    <a:lstStyle/>
                    <a:p>
                      <a:pPr marL="0" lvl="0" indent="0" algn="ctr" rtl="0">
                        <a:spcBef>
                          <a:spcPts val="0"/>
                        </a:spcBef>
                        <a:spcAft>
                          <a:spcPts val="0"/>
                        </a:spcAft>
                        <a:buNone/>
                      </a:pPr>
                      <a:r>
                        <a:rPr lang="en">
                          <a:solidFill>
                            <a:srgbClr val="000000"/>
                          </a:solidFill>
                          <a:latin typeface="Trebuchet MS"/>
                          <a:ea typeface="Trebuchet MS"/>
                          <a:cs typeface="Trebuchet MS"/>
                          <a:sym typeface="Trebuchet MS"/>
                        </a:rPr>
                        <a:t>α</a:t>
                      </a:r>
                      <a:r>
                        <a:rPr lang="en" baseline="-25000">
                          <a:solidFill>
                            <a:srgbClr val="000000"/>
                          </a:solidFill>
                          <a:latin typeface="Trebuchet MS"/>
                          <a:ea typeface="Trebuchet MS"/>
                          <a:cs typeface="Trebuchet MS"/>
                          <a:sym typeface="Trebuchet MS"/>
                        </a:rPr>
                        <a:t>D</a:t>
                      </a:r>
                      <a:r>
                        <a:rPr lang="en">
                          <a:solidFill>
                            <a:srgbClr val="000000"/>
                          </a:solidFill>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3.5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2.0</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3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3375">
                <a:tc>
                  <a:txBody>
                    <a:bodyPr/>
                    <a:lstStyle/>
                    <a:p>
                      <a:pPr marL="0" lvl="0" indent="0" algn="ctr" rtl="0">
                        <a:spcBef>
                          <a:spcPts val="0"/>
                        </a:spcBef>
                        <a:spcAft>
                          <a:spcPts val="0"/>
                        </a:spcAft>
                        <a:buNone/>
                      </a:pPr>
                      <a:r>
                        <a:rPr lang="en">
                          <a:solidFill>
                            <a:srgbClr val="000000"/>
                          </a:solidFill>
                          <a:latin typeface="Trebuchet MS"/>
                          <a:ea typeface="Trebuchet MS"/>
                          <a:cs typeface="Trebuchet MS"/>
                          <a:sym typeface="Trebuchet MS"/>
                        </a:rPr>
                        <a:t>α</a:t>
                      </a:r>
                      <a:r>
                        <a:rPr lang="en" baseline="-25000">
                          <a:solidFill>
                            <a:srgbClr val="000000"/>
                          </a:solidFill>
                          <a:latin typeface="Trebuchet MS"/>
                          <a:ea typeface="Trebuchet MS"/>
                          <a:cs typeface="Trebuchet MS"/>
                          <a:sym typeface="Trebuchet MS"/>
                        </a:rPr>
                        <a:t>D</a:t>
                      </a:r>
                      <a:r>
                        <a:rPr lang="en">
                          <a:solidFill>
                            <a:srgbClr val="000000"/>
                          </a:solidFill>
                          <a:latin typeface="Trebuchet MS"/>
                          <a:ea typeface="Trebuchet MS"/>
                          <a:cs typeface="Trebuchet MS"/>
                          <a:sym typeface="Trebuchet MS"/>
                        </a:rPr>
                        <a:t>-</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Trebuchet MS"/>
                          <a:ea typeface="Trebuchet MS"/>
                          <a:cs typeface="Trebuchet MS"/>
                          <a:sym typeface="Trebuchet MS"/>
                        </a:rPr>
                        <a:t>3.5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1.0</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3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867" name="Google Shape;867;p52"/>
          <p:cNvGraphicFramePr/>
          <p:nvPr/>
        </p:nvGraphicFramePr>
        <p:xfrm>
          <a:off x="4208700" y="3594950"/>
          <a:ext cx="4571800" cy="792420"/>
        </p:xfrm>
        <a:graphic>
          <a:graphicData uri="http://schemas.openxmlformats.org/drawingml/2006/table">
            <a:tbl>
              <a:tblPr>
                <a:noFill/>
                <a:tableStyleId>{4FE47303-E0BB-4531-A3C6-92CC4B099775}</a:tableStyleId>
              </a:tblPr>
              <a:tblGrid>
                <a:gridCol w="1142950">
                  <a:extLst>
                    <a:ext uri="{9D8B030D-6E8A-4147-A177-3AD203B41FA5}">
                      <a16:colId xmlns:a16="http://schemas.microsoft.com/office/drawing/2014/main" val="20000"/>
                    </a:ext>
                  </a:extLst>
                </a:gridCol>
                <a:gridCol w="1142950">
                  <a:extLst>
                    <a:ext uri="{9D8B030D-6E8A-4147-A177-3AD203B41FA5}">
                      <a16:colId xmlns:a16="http://schemas.microsoft.com/office/drawing/2014/main" val="20001"/>
                    </a:ext>
                  </a:extLst>
                </a:gridCol>
                <a:gridCol w="1142950">
                  <a:extLst>
                    <a:ext uri="{9D8B030D-6E8A-4147-A177-3AD203B41FA5}">
                      <a16:colId xmlns:a16="http://schemas.microsoft.com/office/drawing/2014/main" val="20002"/>
                    </a:ext>
                  </a:extLst>
                </a:gridCol>
                <a:gridCol w="1142950">
                  <a:extLst>
                    <a:ext uri="{9D8B030D-6E8A-4147-A177-3AD203B41FA5}">
                      <a16:colId xmlns:a16="http://schemas.microsoft.com/office/drawing/2014/main" val="20003"/>
                    </a:ext>
                  </a:extLst>
                </a:gridCol>
              </a:tblGrid>
              <a:tr h="383375">
                <a:tc>
                  <a:txBody>
                    <a:bodyPr/>
                    <a:lstStyle/>
                    <a:p>
                      <a:pPr marL="0" lvl="0" indent="0" algn="ctr" rtl="0">
                        <a:spcBef>
                          <a:spcPts val="0"/>
                        </a:spcBef>
                        <a:spcAft>
                          <a:spcPts val="0"/>
                        </a:spcAft>
                        <a:buClr>
                          <a:srgbClr val="000000"/>
                        </a:buClr>
                        <a:buSzPts val="1100"/>
                        <a:buFont typeface="Arial"/>
                        <a:buNone/>
                      </a:pPr>
                      <a:r>
                        <a:rPr lang="en">
                          <a:solidFill>
                            <a:srgbClr val="000000"/>
                          </a:solidFill>
                          <a:latin typeface="Trebuchet MS"/>
                          <a:ea typeface="Trebuchet MS"/>
                          <a:cs typeface="Trebuchet MS"/>
                          <a:sym typeface="Trebuchet MS"/>
                        </a:rPr>
                        <a:t>L+</a:t>
                      </a:r>
                      <a:endParaRPr>
                        <a:latin typeface="Trebuchet MS"/>
                        <a:ea typeface="Trebuchet MS"/>
                        <a:cs typeface="Trebuchet MS"/>
                        <a:sym typeface="Trebuchet M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Trebuchet MS"/>
                          <a:ea typeface="Trebuchet MS"/>
                          <a:cs typeface="Trebuchet MS"/>
                          <a:sym typeface="Trebuchet MS"/>
                        </a:rPr>
                        <a:t>3.5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1.5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4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383375">
                <a:tc>
                  <a:txBody>
                    <a:bodyPr/>
                    <a:lstStyle/>
                    <a:p>
                      <a:pPr marL="0" lvl="0" indent="0" algn="ctr" rtl="0">
                        <a:spcBef>
                          <a:spcPts val="0"/>
                        </a:spcBef>
                        <a:spcAft>
                          <a:spcPts val="0"/>
                        </a:spcAft>
                        <a:buClr>
                          <a:srgbClr val="000000"/>
                        </a:buClr>
                        <a:buSzPts val="1100"/>
                        <a:buFont typeface="Arial"/>
                        <a:buNone/>
                      </a:pPr>
                      <a:r>
                        <a:rPr lang="en">
                          <a:solidFill>
                            <a:srgbClr val="000000"/>
                          </a:solidFill>
                          <a:latin typeface="Trebuchet MS"/>
                          <a:ea typeface="Trebuchet MS"/>
                          <a:cs typeface="Trebuchet MS"/>
                          <a:sym typeface="Trebuchet MS"/>
                        </a:rPr>
                        <a:t>L-</a:t>
                      </a:r>
                      <a:endParaRPr>
                        <a:latin typeface="Trebuchet MS"/>
                        <a:ea typeface="Trebuchet MS"/>
                        <a:cs typeface="Trebuchet MS"/>
                        <a:sym typeface="Trebuchet M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latin typeface="Trebuchet MS"/>
                          <a:ea typeface="Trebuchet MS"/>
                          <a:cs typeface="Trebuchet MS"/>
                          <a:sym typeface="Trebuchet MS"/>
                        </a:rPr>
                        <a:t>3.5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1.5</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Trebuchet MS"/>
                          <a:ea typeface="Trebuchet MS"/>
                          <a:cs typeface="Trebuchet MS"/>
                          <a:sym typeface="Trebuchet MS"/>
                        </a:rPr>
                        <a:t>2 D</a:t>
                      </a:r>
                      <a:endParaRPr>
                        <a:latin typeface="Trebuchet MS"/>
                        <a:ea typeface="Trebuchet MS"/>
                        <a:cs typeface="Trebuchet MS"/>
                        <a:sym typeface="Trebuchet M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1"/>
        <p:cNvGrpSpPr/>
        <p:nvPr/>
      </p:nvGrpSpPr>
      <p:grpSpPr>
        <a:xfrm>
          <a:off x="0" y="0"/>
          <a:ext cx="0" cy="0"/>
          <a:chOff x="0" y="0"/>
          <a:chExt cx="0" cy="0"/>
        </a:xfrm>
      </p:grpSpPr>
      <p:sp>
        <p:nvSpPr>
          <p:cNvPr id="872" name="Google Shape;872;p5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Validating Heiser’s Model</a:t>
            </a:r>
            <a:endParaRPr/>
          </a:p>
        </p:txBody>
      </p:sp>
      <p:sp>
        <p:nvSpPr>
          <p:cNvPr id="873" name="Google Shape;873;p53"/>
          <p:cNvSpPr txBox="1">
            <a:spLocks noGrp="1"/>
          </p:cNvSpPr>
          <p:nvPr>
            <p:ph type="body" idx="1"/>
          </p:nvPr>
        </p:nvSpPr>
        <p:spPr>
          <a:xfrm>
            <a:off x="311700" y="1182463"/>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874" name="Google Shape;87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sp>
        <p:nvSpPr>
          <p:cNvPr id="875" name="Google Shape;875;p53"/>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876" name="Google Shape;876;p53"/>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877" name="Google Shape;877;p53"/>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878" name="Google Shape;878;p53"/>
          <p:cNvGrpSpPr/>
          <p:nvPr/>
        </p:nvGrpSpPr>
        <p:grpSpPr>
          <a:xfrm>
            <a:off x="6594665" y="4510250"/>
            <a:ext cx="2185769" cy="391800"/>
            <a:chOff x="6629425" y="3506550"/>
            <a:chExt cx="2229012" cy="391800"/>
          </a:xfrm>
        </p:grpSpPr>
        <p:sp>
          <p:nvSpPr>
            <p:cNvPr id="879" name="Google Shape;879;p53"/>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880" name="Google Shape;880;p53"/>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881" name="Google Shape;881;p53"/>
          <p:cNvSpPr txBox="1"/>
          <p:nvPr/>
        </p:nvSpPr>
        <p:spPr>
          <a:xfrm>
            <a:off x="365850" y="1181525"/>
            <a:ext cx="42510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Trebuchet MS"/>
                <a:ea typeface="Trebuchet MS"/>
                <a:cs typeface="Trebuchet MS"/>
                <a:sym typeface="Trebuchet MS"/>
              </a:rPr>
              <a:t>From J.W. Heiser</a:t>
            </a:r>
            <a:r>
              <a:rPr lang="en" sz="1600" baseline="30000">
                <a:solidFill>
                  <a:schemeClr val="dk1"/>
                </a:solidFill>
                <a:latin typeface="Trebuchet MS"/>
                <a:ea typeface="Trebuchet MS"/>
                <a:cs typeface="Trebuchet MS"/>
                <a:sym typeface="Trebuchet MS"/>
              </a:rPr>
              <a:t>[1]</a:t>
            </a:r>
            <a:r>
              <a:rPr lang="en" sz="1600">
                <a:latin typeface="Trebuchet MS"/>
                <a:ea typeface="Trebuchet MS"/>
                <a:cs typeface="Trebuchet MS"/>
                <a:sym typeface="Trebuchet MS"/>
              </a:rPr>
              <a:t> modified with skin friction loss estimates</a:t>
            </a:r>
            <a:r>
              <a:rPr lang="en" sz="1600" baseline="30000">
                <a:latin typeface="Trebuchet MS"/>
                <a:ea typeface="Trebuchet MS"/>
                <a:cs typeface="Trebuchet MS"/>
                <a:sym typeface="Trebuchet MS"/>
              </a:rPr>
              <a:t>[2]</a:t>
            </a:r>
            <a:r>
              <a:rPr lang="en" sz="1600">
                <a:latin typeface="Trebuchet MS"/>
                <a:ea typeface="Trebuchet MS"/>
                <a:cs typeface="Trebuchet MS"/>
                <a:sym typeface="Trebuchet MS"/>
              </a:rPr>
              <a:t> </a:t>
            </a:r>
            <a:endParaRPr sz="1600" baseline="30000">
              <a:latin typeface="Trebuchet MS"/>
              <a:ea typeface="Trebuchet MS"/>
              <a:cs typeface="Trebuchet MS"/>
              <a:sym typeface="Trebuchet MS"/>
            </a:endParaRPr>
          </a:p>
          <a:p>
            <a:pPr marL="0" lvl="0" indent="0" algn="l" rtl="0">
              <a:lnSpc>
                <a:spcPct val="115000"/>
              </a:lnSpc>
              <a:spcBef>
                <a:spcPts val="0"/>
              </a:spcBef>
              <a:spcAft>
                <a:spcPts val="0"/>
              </a:spcAft>
              <a:buNone/>
            </a:pPr>
            <a:endParaRPr>
              <a:latin typeface="Trebuchet MS"/>
              <a:ea typeface="Trebuchet MS"/>
              <a:cs typeface="Trebuchet MS"/>
              <a:sym typeface="Trebuchet MS"/>
            </a:endParaRPr>
          </a:p>
        </p:txBody>
      </p:sp>
      <p:pic>
        <p:nvPicPr>
          <p:cNvPr id="882" name="Google Shape;882;p53"/>
          <p:cNvPicPr preferRelativeResize="0"/>
          <p:nvPr/>
        </p:nvPicPr>
        <p:blipFill>
          <a:blip r:embed="rId3">
            <a:alphaModFix/>
          </a:blip>
          <a:stretch>
            <a:fillRect/>
          </a:stretch>
        </p:blipFill>
        <p:spPr>
          <a:xfrm>
            <a:off x="4733350" y="1149725"/>
            <a:ext cx="4047068" cy="30353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5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Validating Heiser’s Model</a:t>
            </a:r>
            <a:endParaRPr/>
          </a:p>
          <a:p>
            <a:pPr marL="0" lvl="0" indent="0" algn="l" rtl="0">
              <a:spcBef>
                <a:spcPts val="0"/>
              </a:spcBef>
              <a:spcAft>
                <a:spcPts val="0"/>
              </a:spcAft>
              <a:buNone/>
            </a:pPr>
            <a:endParaRPr/>
          </a:p>
        </p:txBody>
      </p:sp>
      <p:sp>
        <p:nvSpPr>
          <p:cNvPr id="888" name="Google Shape;888;p54"/>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889" name="Google Shape;889;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
        <p:nvSpPr>
          <p:cNvPr id="890" name="Google Shape;890;p54"/>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891" name="Google Shape;891;p54"/>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892" name="Google Shape;892;p54"/>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893" name="Google Shape;893;p54"/>
          <p:cNvGrpSpPr/>
          <p:nvPr/>
        </p:nvGrpSpPr>
        <p:grpSpPr>
          <a:xfrm>
            <a:off x="6594665" y="4510250"/>
            <a:ext cx="2185769" cy="391800"/>
            <a:chOff x="6629425" y="3506550"/>
            <a:chExt cx="2229012" cy="391800"/>
          </a:xfrm>
        </p:grpSpPr>
        <p:sp>
          <p:nvSpPr>
            <p:cNvPr id="894" name="Google Shape;894;p54"/>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895" name="Google Shape;895;p54"/>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896" name="Google Shape;896;p54"/>
          <p:cNvSpPr txBox="1"/>
          <p:nvPr/>
        </p:nvSpPr>
        <p:spPr>
          <a:xfrm>
            <a:off x="365850" y="1181525"/>
            <a:ext cx="4251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Trebuchet MS"/>
                <a:ea typeface="Trebuchet MS"/>
                <a:cs typeface="Trebuchet MS"/>
                <a:sym typeface="Trebuchet MS"/>
              </a:rPr>
              <a:t>From J.W. Heiser</a:t>
            </a:r>
            <a:r>
              <a:rPr lang="en" sz="1600" baseline="30000">
                <a:solidFill>
                  <a:schemeClr val="dk1"/>
                </a:solidFill>
                <a:latin typeface="Trebuchet MS"/>
                <a:ea typeface="Trebuchet MS"/>
                <a:cs typeface="Trebuchet MS"/>
                <a:sym typeface="Trebuchet MS"/>
              </a:rPr>
              <a:t>[1]</a:t>
            </a:r>
            <a:r>
              <a:rPr lang="en" sz="1600">
                <a:latin typeface="Trebuchet MS"/>
                <a:ea typeface="Trebuchet MS"/>
                <a:cs typeface="Trebuchet MS"/>
                <a:sym typeface="Trebuchet MS"/>
              </a:rPr>
              <a:t> modified with skin friction loss estimates</a:t>
            </a:r>
            <a:r>
              <a:rPr lang="en" sz="1600" baseline="30000">
                <a:latin typeface="Trebuchet MS"/>
                <a:ea typeface="Trebuchet MS"/>
                <a:cs typeface="Trebuchet MS"/>
                <a:sym typeface="Trebuchet MS"/>
              </a:rPr>
              <a:t>[3]</a:t>
            </a:r>
            <a:r>
              <a:rPr lang="en" sz="1600">
                <a:latin typeface="Trebuchet MS"/>
                <a:ea typeface="Trebuchet MS"/>
                <a:cs typeface="Trebuchet MS"/>
                <a:sym typeface="Trebuchet MS"/>
              </a:rPr>
              <a:t> </a:t>
            </a:r>
            <a:endParaRPr>
              <a:solidFill>
                <a:schemeClr val="dk2"/>
              </a:solidFill>
              <a:latin typeface="Trebuchet MS"/>
              <a:ea typeface="Trebuchet MS"/>
              <a:cs typeface="Trebuchet MS"/>
              <a:sym typeface="Trebuchet MS"/>
            </a:endParaRPr>
          </a:p>
        </p:txBody>
      </p:sp>
      <p:pic>
        <p:nvPicPr>
          <p:cNvPr id="897" name="Google Shape;897;p54"/>
          <p:cNvPicPr preferRelativeResize="0"/>
          <p:nvPr/>
        </p:nvPicPr>
        <p:blipFill>
          <a:blip r:embed="rId3">
            <a:alphaModFix/>
          </a:blip>
          <a:stretch>
            <a:fillRect/>
          </a:stretch>
        </p:blipFill>
        <p:spPr>
          <a:xfrm>
            <a:off x="4733351" y="1149725"/>
            <a:ext cx="4047074" cy="3035301"/>
          </a:xfrm>
          <a:prstGeom prst="rect">
            <a:avLst/>
          </a:prstGeom>
          <a:noFill/>
          <a:ln>
            <a:noFill/>
          </a:ln>
        </p:spPr>
      </p:pic>
      <p:pic>
        <p:nvPicPr>
          <p:cNvPr id="898" name="Google Shape;898;p54"/>
          <p:cNvPicPr preferRelativeResize="0"/>
          <p:nvPr/>
        </p:nvPicPr>
        <p:blipFill>
          <a:blip r:embed="rId4">
            <a:alphaModFix/>
          </a:blip>
          <a:stretch>
            <a:fillRect/>
          </a:stretch>
        </p:blipFill>
        <p:spPr>
          <a:xfrm>
            <a:off x="4733363" y="1149725"/>
            <a:ext cx="4047050" cy="3035301"/>
          </a:xfrm>
          <a:prstGeom prst="rect">
            <a:avLst/>
          </a:prstGeom>
          <a:noFill/>
          <a:ln>
            <a:noFill/>
          </a:ln>
        </p:spPr>
      </p:pic>
      <p:pic>
        <p:nvPicPr>
          <p:cNvPr id="899" name="Google Shape;899;p54"/>
          <p:cNvPicPr preferRelativeResize="0"/>
          <p:nvPr/>
        </p:nvPicPr>
        <p:blipFill>
          <a:blip r:embed="rId5">
            <a:alphaModFix/>
          </a:blip>
          <a:stretch>
            <a:fillRect/>
          </a:stretch>
        </p:blipFill>
        <p:spPr>
          <a:xfrm>
            <a:off x="4733375" y="1149725"/>
            <a:ext cx="4047050" cy="3035301"/>
          </a:xfrm>
          <a:prstGeom prst="rect">
            <a:avLst/>
          </a:prstGeom>
          <a:noFill/>
          <a:ln>
            <a:noFill/>
          </a:ln>
        </p:spPr>
      </p:pic>
      <p:pic>
        <p:nvPicPr>
          <p:cNvPr id="900" name="Google Shape;900;p54"/>
          <p:cNvPicPr preferRelativeResize="0"/>
          <p:nvPr/>
        </p:nvPicPr>
        <p:blipFill>
          <a:blip r:embed="rId6">
            <a:alphaModFix/>
          </a:blip>
          <a:stretch>
            <a:fillRect/>
          </a:stretch>
        </p:blipFill>
        <p:spPr>
          <a:xfrm>
            <a:off x="4733350" y="1149725"/>
            <a:ext cx="4047082" cy="3035301"/>
          </a:xfrm>
          <a:prstGeom prst="rect">
            <a:avLst/>
          </a:prstGeom>
          <a:noFill/>
          <a:ln>
            <a:noFill/>
          </a:ln>
        </p:spPr>
      </p:pic>
      <p:sp>
        <p:nvSpPr>
          <p:cNvPr id="901" name="Google Shape;901;p54"/>
          <p:cNvSpPr txBox="1"/>
          <p:nvPr/>
        </p:nvSpPr>
        <p:spPr>
          <a:xfrm>
            <a:off x="365850" y="1912050"/>
            <a:ext cx="4515600" cy="145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Trebuchet MS"/>
                <a:ea typeface="Trebuchet MS"/>
                <a:cs typeface="Trebuchet MS"/>
                <a:sym typeface="Trebuchet MS"/>
              </a:rPr>
              <a:t>Variation of α</a:t>
            </a:r>
            <a:r>
              <a:rPr lang="en" sz="1600" baseline="-25000">
                <a:solidFill>
                  <a:schemeClr val="dk1"/>
                </a:solidFill>
                <a:latin typeface="Trebuchet MS"/>
                <a:ea typeface="Trebuchet MS"/>
                <a:cs typeface="Trebuchet MS"/>
                <a:sym typeface="Trebuchet MS"/>
              </a:rPr>
              <a:t>E</a:t>
            </a:r>
            <a:r>
              <a:rPr lang="en" sz="1600">
                <a:solidFill>
                  <a:schemeClr val="dk1"/>
                </a:solidFill>
                <a:latin typeface="Trebuchet MS"/>
                <a:ea typeface="Trebuchet MS"/>
                <a:cs typeface="Trebuchet MS"/>
                <a:sym typeface="Trebuchet MS"/>
              </a:rPr>
              <a:t>:</a:t>
            </a:r>
            <a:endParaRPr sz="1600">
              <a:solidFill>
                <a:schemeClr val="dk1"/>
              </a:solidFill>
              <a:latin typeface="Trebuchet MS"/>
              <a:ea typeface="Trebuchet MS"/>
              <a:cs typeface="Trebuchet MS"/>
              <a:sym typeface="Trebuchet MS"/>
            </a:endParaRPr>
          </a:p>
          <a:p>
            <a:pPr marL="457200" lvl="0" indent="-317500" algn="l" rtl="0">
              <a:spcBef>
                <a:spcPts val="100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Determine the offset of experimental φ values from theory</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Quantify the spacing between the lines plotted</a:t>
            </a:r>
            <a:r>
              <a:rPr lang="en" sz="1600">
                <a:solidFill>
                  <a:schemeClr val="dk1"/>
                </a:solidFill>
                <a:latin typeface="Trebuchet MS"/>
                <a:ea typeface="Trebuchet MS"/>
                <a:cs typeface="Trebuchet MS"/>
                <a:sym typeface="Trebuchet MS"/>
              </a:rPr>
              <a:t> </a:t>
            </a:r>
            <a:endParaRPr sz="16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sp>
        <p:nvSpPr>
          <p:cNvPr id="902" name="Google Shape;902;p54"/>
          <p:cNvSpPr txBox="1"/>
          <p:nvPr/>
        </p:nvSpPr>
        <p:spPr>
          <a:xfrm>
            <a:off x="355350" y="3196175"/>
            <a:ext cx="4536600" cy="77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latin typeface="Trebuchet MS"/>
                <a:ea typeface="Trebuchet MS"/>
                <a:cs typeface="Trebuchet MS"/>
                <a:sym typeface="Trebuchet MS"/>
              </a:rPr>
              <a:t>Variation of α</a:t>
            </a:r>
            <a:r>
              <a:rPr lang="en" sz="1600" baseline="-25000">
                <a:solidFill>
                  <a:schemeClr val="dk1"/>
                </a:solidFill>
                <a:latin typeface="Trebuchet MS"/>
                <a:ea typeface="Trebuchet MS"/>
                <a:cs typeface="Trebuchet MS"/>
                <a:sym typeface="Trebuchet MS"/>
              </a:rPr>
              <a:t>D</a:t>
            </a:r>
            <a:r>
              <a:rPr lang="en" sz="1600">
                <a:solidFill>
                  <a:schemeClr val="dk1"/>
                </a:solidFill>
                <a:latin typeface="Trebuchet MS"/>
                <a:ea typeface="Trebuchet MS"/>
                <a:cs typeface="Trebuchet MS"/>
                <a:sym typeface="Trebuchet MS"/>
              </a:rPr>
              <a:t>: </a:t>
            </a:r>
            <a:endParaRPr sz="1600">
              <a:solidFill>
                <a:schemeClr val="dk1"/>
              </a:solidFill>
              <a:latin typeface="Trebuchet MS"/>
              <a:ea typeface="Trebuchet MS"/>
              <a:cs typeface="Trebuchet MS"/>
              <a:sym typeface="Trebuchet MS"/>
            </a:endParaRPr>
          </a:p>
          <a:p>
            <a:pPr marL="457200" lvl="0" indent="-317500" algn="l" rtl="0">
              <a:spcBef>
                <a:spcPts val="100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Estimate the actual slope of the lines plotted</a:t>
            </a:r>
            <a:endParaRPr>
              <a:latin typeface="Trebuchet MS"/>
              <a:ea typeface="Trebuchet MS"/>
              <a:cs typeface="Trebuchet MS"/>
              <a:sym typeface="Trebuchet MS"/>
            </a:endParaRPr>
          </a:p>
        </p:txBody>
      </p:sp>
      <p:cxnSp>
        <p:nvCxnSpPr>
          <p:cNvPr id="903" name="Google Shape;903;p54"/>
          <p:cNvCxnSpPr/>
          <p:nvPr/>
        </p:nvCxnSpPr>
        <p:spPr>
          <a:xfrm rot="10800000" flipH="1">
            <a:off x="5785550" y="2201250"/>
            <a:ext cx="2081400" cy="635100"/>
          </a:xfrm>
          <a:prstGeom prst="straightConnector1">
            <a:avLst/>
          </a:prstGeom>
          <a:noFill/>
          <a:ln w="9525" cap="flat" cmpd="sng">
            <a:solidFill>
              <a:schemeClr val="dk1"/>
            </a:solidFill>
            <a:prstDash val="lgDash"/>
            <a:round/>
            <a:headEnd type="none" w="med" len="med"/>
            <a:tailEnd type="none" w="med" len="med"/>
          </a:ln>
        </p:spPr>
      </p:cxnSp>
      <p:cxnSp>
        <p:nvCxnSpPr>
          <p:cNvPr id="904" name="Google Shape;904;p54"/>
          <p:cNvCxnSpPr/>
          <p:nvPr/>
        </p:nvCxnSpPr>
        <p:spPr>
          <a:xfrm>
            <a:off x="6829775" y="2166050"/>
            <a:ext cx="0" cy="282600"/>
          </a:xfrm>
          <a:prstGeom prst="straightConnector1">
            <a:avLst/>
          </a:prstGeom>
          <a:noFill/>
          <a:ln w="9525" cap="flat" cmpd="sng">
            <a:solidFill>
              <a:schemeClr val="dk1"/>
            </a:solidFill>
            <a:prstDash val="solid"/>
            <a:round/>
            <a:headEnd type="triangle" w="med" len="med"/>
            <a:tailEnd type="triangle" w="med" len="med"/>
          </a:ln>
        </p:spPr>
      </p:cxnSp>
      <p:cxnSp>
        <p:nvCxnSpPr>
          <p:cNvPr id="905" name="Google Shape;905;p54"/>
          <p:cNvCxnSpPr/>
          <p:nvPr/>
        </p:nvCxnSpPr>
        <p:spPr>
          <a:xfrm flipH="1">
            <a:off x="6826475" y="2568225"/>
            <a:ext cx="3300" cy="719700"/>
          </a:xfrm>
          <a:prstGeom prst="straightConnector1">
            <a:avLst/>
          </a:prstGeom>
          <a:noFill/>
          <a:ln w="9525" cap="flat" cmpd="sng">
            <a:solidFill>
              <a:schemeClr val="dk1"/>
            </a:solidFill>
            <a:prstDash val="solid"/>
            <a:round/>
            <a:headEnd type="triangl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03"/>
                                        </p:tgtEl>
                                        <p:attrNameLst>
                                          <p:attrName>style.visibility</p:attrName>
                                        </p:attrNameLst>
                                      </p:cBhvr>
                                      <p:to>
                                        <p:strVal val="visible"/>
                                      </p:to>
                                    </p:set>
                                    <p:animEffect transition="in" filter="fade">
                                      <p:cBhvr>
                                        <p:cTn id="17" dur="500"/>
                                        <p:tgtEl>
                                          <p:spTgt spid="90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02"/>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90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904"/>
                                        </p:tgtEl>
                                        <p:attrNameLst>
                                          <p:attrName>style.visibility</p:attrName>
                                        </p:attrNameLst>
                                      </p:cBhvr>
                                      <p:to>
                                        <p:strVal val="visible"/>
                                      </p:to>
                                    </p:set>
                                    <p:animEffect transition="in" filter="fade">
                                      <p:cBhvr>
                                        <p:cTn id="26" dur="500"/>
                                        <p:tgtEl>
                                          <p:spTgt spid="904"/>
                                        </p:tgtEl>
                                      </p:cBhvr>
                                    </p:animEffect>
                                  </p:childTnLst>
                                </p:cTn>
                              </p:par>
                              <p:par>
                                <p:cTn id="27" presetID="10" presetClass="entr" presetSubtype="0" fill="hold" nodeType="withEffect">
                                  <p:stCondLst>
                                    <p:cond delay="0"/>
                                  </p:stCondLst>
                                  <p:childTnLst>
                                    <p:set>
                                      <p:cBhvr>
                                        <p:cTn id="28" dur="1" fill="hold">
                                          <p:stCondLst>
                                            <p:cond delay="0"/>
                                          </p:stCondLst>
                                        </p:cTn>
                                        <p:tgtEl>
                                          <p:spTgt spid="905"/>
                                        </p:tgtEl>
                                        <p:attrNameLst>
                                          <p:attrName>style.visibility</p:attrName>
                                        </p:attrNameLst>
                                      </p:cBhvr>
                                      <p:to>
                                        <p:strVal val="visible"/>
                                      </p:to>
                                    </p:set>
                                    <p:animEffect transition="in" filter="fade">
                                      <p:cBhvr>
                                        <p:cTn id="29" dur="500"/>
                                        <p:tgtEl>
                                          <p:spTgt spid="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9"/>
        <p:cNvGrpSpPr/>
        <p:nvPr/>
      </p:nvGrpSpPr>
      <p:grpSpPr>
        <a:xfrm>
          <a:off x="0" y="0"/>
          <a:ext cx="0" cy="0"/>
          <a:chOff x="0" y="0"/>
          <a:chExt cx="0" cy="0"/>
        </a:xfrm>
      </p:grpSpPr>
      <p:sp>
        <p:nvSpPr>
          <p:cNvPr id="910" name="Google Shape;910;p5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Parametric Study - Data Collection</a:t>
            </a:r>
            <a:endParaRPr/>
          </a:p>
        </p:txBody>
      </p:sp>
      <p:sp>
        <p:nvSpPr>
          <p:cNvPr id="911" name="Google Shape;911;p55"/>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912" name="Google Shape;912;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sp>
        <p:nvSpPr>
          <p:cNvPr id="913" name="Google Shape;913;p55"/>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914" name="Google Shape;914;p55"/>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15" name="Google Shape;915;p55"/>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916" name="Google Shape;916;p55"/>
          <p:cNvGrpSpPr/>
          <p:nvPr/>
        </p:nvGrpSpPr>
        <p:grpSpPr>
          <a:xfrm>
            <a:off x="6594665" y="4510250"/>
            <a:ext cx="2185769" cy="391800"/>
            <a:chOff x="6629425" y="3506550"/>
            <a:chExt cx="2229012" cy="391800"/>
          </a:xfrm>
        </p:grpSpPr>
        <p:sp>
          <p:nvSpPr>
            <p:cNvPr id="917" name="Google Shape;917;p55"/>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918" name="Google Shape;918;p55"/>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919" name="Google Shape;919;p55"/>
          <p:cNvSpPr txBox="1"/>
          <p:nvPr/>
        </p:nvSpPr>
        <p:spPr>
          <a:xfrm>
            <a:off x="365850" y="1181525"/>
            <a:ext cx="8466300" cy="1210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a:latin typeface="Trebuchet MS"/>
                <a:ea typeface="Trebuchet MS"/>
                <a:cs typeface="Trebuchet MS"/>
                <a:sym typeface="Trebuchet MS"/>
              </a:rPr>
              <a:t>Radial total pressure distribution at nozzle exit:</a:t>
            </a:r>
            <a:endParaRPr sz="1800">
              <a:latin typeface="Trebuchet MS"/>
              <a:ea typeface="Trebuchet MS"/>
              <a:cs typeface="Trebuchet MS"/>
              <a:sym typeface="Trebuchet MS"/>
            </a:endParaRPr>
          </a:p>
          <a:p>
            <a:pPr marL="457200" lvl="0" indent="-330200" algn="l" rtl="0">
              <a:spcBef>
                <a:spcPts val="1000"/>
              </a:spcBef>
              <a:spcAft>
                <a:spcPts val="0"/>
              </a:spcAft>
              <a:buSzPts val="1600"/>
              <a:buFont typeface="Trebuchet MS"/>
              <a:buChar char="●"/>
            </a:pPr>
            <a:r>
              <a:rPr lang="en" sz="1600">
                <a:latin typeface="Trebuchet MS"/>
                <a:ea typeface="Trebuchet MS"/>
                <a:cs typeface="Trebuchet MS"/>
                <a:sym typeface="Trebuchet MS"/>
              </a:rPr>
              <a:t>3 data points</a:t>
            </a:r>
            <a:endParaRPr sz="1600">
              <a:latin typeface="Trebuchet MS"/>
              <a:ea typeface="Trebuchet MS"/>
              <a:cs typeface="Trebuchet MS"/>
              <a:sym typeface="Trebuchet MS"/>
            </a:endParaRPr>
          </a:p>
          <a:p>
            <a:pPr marL="457200" lvl="0" indent="-330200" algn="l" rtl="0">
              <a:spcBef>
                <a:spcPts val="1000"/>
              </a:spcBef>
              <a:spcAft>
                <a:spcPts val="0"/>
              </a:spcAft>
              <a:buSzPts val="1600"/>
              <a:buFont typeface="Trebuchet MS"/>
              <a:buChar char="●"/>
            </a:pPr>
            <a:r>
              <a:rPr lang="en" sz="1600">
                <a:latin typeface="Trebuchet MS"/>
                <a:ea typeface="Trebuchet MS"/>
                <a:cs typeface="Trebuchet MS"/>
                <a:sym typeface="Trebuchet MS"/>
              </a:rPr>
              <a:t>Used to calculate average velocity</a:t>
            </a:r>
            <a:endParaRPr sz="1600">
              <a:latin typeface="Trebuchet MS"/>
              <a:ea typeface="Trebuchet MS"/>
              <a:cs typeface="Trebuchet MS"/>
              <a:sym typeface="Trebuchet MS"/>
            </a:endParaRPr>
          </a:p>
        </p:txBody>
      </p:sp>
      <p:pic>
        <p:nvPicPr>
          <p:cNvPr id="920" name="Google Shape;920;p55"/>
          <p:cNvPicPr preferRelativeResize="0"/>
          <p:nvPr/>
        </p:nvPicPr>
        <p:blipFill rotWithShape="1">
          <a:blip r:embed="rId3">
            <a:alphaModFix/>
          </a:blip>
          <a:srcRect b="42303"/>
          <a:stretch/>
        </p:blipFill>
        <p:spPr>
          <a:xfrm>
            <a:off x="5024475" y="1760350"/>
            <a:ext cx="3297251" cy="1199750"/>
          </a:xfrm>
          <a:prstGeom prst="rect">
            <a:avLst/>
          </a:prstGeom>
          <a:noFill/>
          <a:ln>
            <a:noFill/>
          </a:ln>
        </p:spPr>
      </p:pic>
      <p:sp>
        <p:nvSpPr>
          <p:cNvPr id="921" name="Google Shape;921;p55"/>
          <p:cNvSpPr/>
          <p:nvPr/>
        </p:nvSpPr>
        <p:spPr>
          <a:xfrm rot="5400000" flipH="1">
            <a:off x="8479668" y="1602405"/>
            <a:ext cx="142800" cy="4587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5"/>
          <p:cNvSpPr/>
          <p:nvPr/>
        </p:nvSpPr>
        <p:spPr>
          <a:xfrm rot="5400000" flipH="1">
            <a:off x="8479668" y="2075655"/>
            <a:ext cx="142800" cy="4587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5"/>
          <p:cNvSpPr/>
          <p:nvPr/>
        </p:nvSpPr>
        <p:spPr>
          <a:xfrm rot="5400000" flipH="1">
            <a:off x="8479668" y="1839030"/>
            <a:ext cx="142800" cy="4587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5"/>
          <p:cNvSpPr/>
          <p:nvPr/>
        </p:nvSpPr>
        <p:spPr>
          <a:xfrm flipH="1">
            <a:off x="5618050" y="1629252"/>
            <a:ext cx="142800" cy="2739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5"/>
          <p:cNvSpPr txBox="1"/>
          <p:nvPr/>
        </p:nvSpPr>
        <p:spPr>
          <a:xfrm>
            <a:off x="365850" y="2394913"/>
            <a:ext cx="4653600" cy="805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Clr>
                <a:schemeClr val="dk1"/>
              </a:buClr>
              <a:buSzPts val="1100"/>
              <a:buFont typeface="Arial"/>
              <a:buNone/>
            </a:pPr>
            <a:r>
              <a:rPr lang="en" sz="1600">
                <a:solidFill>
                  <a:schemeClr val="dk1"/>
                </a:solidFill>
                <a:latin typeface="Trebuchet MS"/>
                <a:ea typeface="Trebuchet MS"/>
                <a:cs typeface="Trebuchet MS"/>
                <a:sym typeface="Trebuchet MS"/>
              </a:rPr>
              <a:t>Bypass inlet static pressure</a:t>
            </a:r>
            <a:endParaRPr sz="1600">
              <a:solidFill>
                <a:schemeClr val="dk1"/>
              </a:solidFill>
              <a:latin typeface="Trebuchet MS"/>
              <a:ea typeface="Trebuchet MS"/>
              <a:cs typeface="Trebuchet MS"/>
              <a:sym typeface="Trebuchet MS"/>
            </a:endParaRPr>
          </a:p>
          <a:p>
            <a:pPr marL="457200" lvl="0" indent="-330200" algn="l" rtl="0">
              <a:spcBef>
                <a:spcPts val="100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Used to calculate secondary mass flow rate</a:t>
            </a:r>
            <a:endParaRPr>
              <a:latin typeface="Trebuchet MS"/>
              <a:ea typeface="Trebuchet MS"/>
              <a:cs typeface="Trebuchet MS"/>
              <a:sym typeface="Trebuchet MS"/>
            </a:endParaRPr>
          </a:p>
        </p:txBody>
      </p:sp>
      <p:sp>
        <p:nvSpPr>
          <p:cNvPr id="926" name="Google Shape;926;p55"/>
          <p:cNvSpPr txBox="1"/>
          <p:nvPr/>
        </p:nvSpPr>
        <p:spPr>
          <a:xfrm>
            <a:off x="370975" y="3418975"/>
            <a:ext cx="7599900" cy="4311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Clr>
                <a:schemeClr val="dk1"/>
              </a:buClr>
              <a:buSzPts val="1100"/>
              <a:buFont typeface="Arial"/>
              <a:buNone/>
            </a:pPr>
            <a:r>
              <a:rPr lang="en" sz="1600">
                <a:solidFill>
                  <a:schemeClr val="dk1"/>
                </a:solidFill>
                <a:latin typeface="Trebuchet MS"/>
                <a:ea typeface="Trebuchet MS"/>
                <a:cs typeface="Trebuchet MS"/>
                <a:sym typeface="Trebuchet MS"/>
              </a:rPr>
              <a:t>Known primary mass flow rate plus this data can be used to calculate thrust</a:t>
            </a:r>
            <a:endParaRPr>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gtEl>
                                        <p:attrNameLst>
                                          <p:attrName>style.visibility</p:attrName>
                                        </p:attrNameLst>
                                      </p:cBhvr>
                                      <p:to>
                                        <p:strVal val="visible"/>
                                      </p:to>
                                    </p:set>
                                    <p:animEffect transition="in" filter="fade">
                                      <p:cBhvr>
                                        <p:cTn id="7" dur="1000"/>
                                        <p:tgtEl>
                                          <p:spTgt spid="921"/>
                                        </p:tgtEl>
                                      </p:cBhvr>
                                    </p:animEffect>
                                  </p:childTnLst>
                                </p:cTn>
                              </p:par>
                              <p:par>
                                <p:cTn id="8" presetID="10" presetClass="entr" presetSubtype="0" fill="hold" nodeType="withEffect">
                                  <p:stCondLst>
                                    <p:cond delay="0"/>
                                  </p:stCondLst>
                                  <p:childTnLst>
                                    <p:set>
                                      <p:cBhvr>
                                        <p:cTn id="9" dur="1" fill="hold">
                                          <p:stCondLst>
                                            <p:cond delay="0"/>
                                          </p:stCondLst>
                                        </p:cTn>
                                        <p:tgtEl>
                                          <p:spTgt spid="922"/>
                                        </p:tgtEl>
                                        <p:attrNameLst>
                                          <p:attrName>style.visibility</p:attrName>
                                        </p:attrNameLst>
                                      </p:cBhvr>
                                      <p:to>
                                        <p:strVal val="visible"/>
                                      </p:to>
                                    </p:set>
                                    <p:animEffect transition="in" filter="fade">
                                      <p:cBhvr>
                                        <p:cTn id="10" dur="500"/>
                                        <p:tgtEl>
                                          <p:spTgt spid="922"/>
                                        </p:tgtEl>
                                      </p:cBhvr>
                                    </p:animEffect>
                                  </p:childTnLst>
                                </p:cTn>
                              </p:par>
                              <p:par>
                                <p:cTn id="11" presetID="10" presetClass="entr" presetSubtype="0" fill="hold" nodeType="withEffect">
                                  <p:stCondLst>
                                    <p:cond delay="0"/>
                                  </p:stCondLst>
                                  <p:childTnLst>
                                    <p:set>
                                      <p:cBhvr>
                                        <p:cTn id="12" dur="1" fill="hold">
                                          <p:stCondLst>
                                            <p:cond delay="0"/>
                                          </p:stCondLst>
                                        </p:cTn>
                                        <p:tgtEl>
                                          <p:spTgt spid="923"/>
                                        </p:tgtEl>
                                        <p:attrNameLst>
                                          <p:attrName>style.visibility</p:attrName>
                                        </p:attrNameLst>
                                      </p:cBhvr>
                                      <p:to>
                                        <p:strVal val="visible"/>
                                      </p:to>
                                    </p:set>
                                    <p:animEffect transition="in" filter="fade">
                                      <p:cBhvr>
                                        <p:cTn id="13" dur="500"/>
                                        <p:tgtEl>
                                          <p:spTgt spid="923"/>
                                        </p:tgtEl>
                                      </p:cBhvr>
                                    </p:animEffect>
                                  </p:childTnLst>
                                </p:cTn>
                              </p:par>
                              <p:par>
                                <p:cTn id="14" presetID="1" presetClass="entr" presetSubtype="0" fill="hold" nodeType="withEffect">
                                  <p:stCondLst>
                                    <p:cond delay="0"/>
                                  </p:stCondLst>
                                  <p:childTnLst>
                                    <p:set>
                                      <p:cBhvr>
                                        <p:cTn id="15" dur="1" fill="hold">
                                          <p:stCondLst>
                                            <p:cond delay="0"/>
                                          </p:stCondLst>
                                        </p:cTn>
                                        <p:tgtEl>
                                          <p:spTgt spid="9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25"/>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924"/>
                                        </p:tgtEl>
                                        <p:attrNameLst>
                                          <p:attrName>style.visibility</p:attrName>
                                        </p:attrNameLst>
                                      </p:cBhvr>
                                      <p:to>
                                        <p:strVal val="visible"/>
                                      </p:to>
                                    </p:set>
                                    <p:animEffect transition="in" filter="fade">
                                      <p:cBhvr>
                                        <p:cTn id="22" dur="500"/>
                                        <p:tgtEl>
                                          <p:spTgt spid="9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0"/>
        <p:cNvGrpSpPr/>
        <p:nvPr/>
      </p:nvGrpSpPr>
      <p:grpSpPr>
        <a:xfrm>
          <a:off x="0" y="0"/>
          <a:ext cx="0" cy="0"/>
          <a:chOff x="0" y="0"/>
          <a:chExt cx="0" cy="0"/>
        </a:xfrm>
      </p:grpSpPr>
      <p:sp>
        <p:nvSpPr>
          <p:cNvPr id="931" name="Google Shape;931;p5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Parametric Study - Further Testing</a:t>
            </a:r>
            <a:endParaRPr/>
          </a:p>
        </p:txBody>
      </p:sp>
      <p:sp>
        <p:nvSpPr>
          <p:cNvPr id="932" name="Google Shape;932;p56"/>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933" name="Google Shape;933;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sp>
        <p:nvSpPr>
          <p:cNvPr id="934" name="Google Shape;934;p56"/>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935" name="Google Shape;935;p56"/>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36" name="Google Shape;936;p56"/>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937" name="Google Shape;937;p56"/>
          <p:cNvGrpSpPr/>
          <p:nvPr/>
        </p:nvGrpSpPr>
        <p:grpSpPr>
          <a:xfrm>
            <a:off x="6594665" y="4510250"/>
            <a:ext cx="2185769" cy="391800"/>
            <a:chOff x="6629425" y="3506550"/>
            <a:chExt cx="2229012" cy="391800"/>
          </a:xfrm>
        </p:grpSpPr>
        <p:sp>
          <p:nvSpPr>
            <p:cNvPr id="938" name="Google Shape;938;p56"/>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939" name="Google Shape;939;p56"/>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940" name="Google Shape;940;p56"/>
          <p:cNvSpPr txBox="1"/>
          <p:nvPr/>
        </p:nvSpPr>
        <p:spPr>
          <a:xfrm>
            <a:off x="365850" y="1181525"/>
            <a:ext cx="8466300" cy="2334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a:latin typeface="Trebuchet MS"/>
                <a:ea typeface="Trebuchet MS"/>
                <a:cs typeface="Trebuchet MS"/>
                <a:sym typeface="Trebuchet MS"/>
              </a:rPr>
              <a:t>Time permitting:</a:t>
            </a:r>
            <a:endParaRPr sz="1800">
              <a:latin typeface="Trebuchet MS"/>
              <a:ea typeface="Trebuchet MS"/>
              <a:cs typeface="Trebuchet MS"/>
              <a:sym typeface="Trebuchet MS"/>
            </a:endParaRPr>
          </a:p>
          <a:p>
            <a:pPr marL="457200" lvl="0" indent="-330200" algn="l" rtl="0">
              <a:spcBef>
                <a:spcPts val="1000"/>
              </a:spcBef>
              <a:spcAft>
                <a:spcPts val="0"/>
              </a:spcAft>
              <a:buSzPts val="1600"/>
              <a:buFont typeface="Trebuchet MS"/>
              <a:buChar char="●"/>
            </a:pPr>
            <a:r>
              <a:rPr lang="en" sz="1600">
                <a:latin typeface="Trebuchet MS"/>
                <a:ea typeface="Trebuchet MS"/>
                <a:cs typeface="Trebuchet MS"/>
                <a:sym typeface="Trebuchet MS"/>
              </a:rPr>
              <a:t>Combining best variations of design parameters</a:t>
            </a:r>
            <a:endParaRPr sz="1600">
              <a:latin typeface="Trebuchet MS"/>
              <a:ea typeface="Trebuchet MS"/>
              <a:cs typeface="Trebuchet MS"/>
              <a:sym typeface="Trebuchet MS"/>
            </a:endParaRPr>
          </a:p>
          <a:p>
            <a:pPr marL="914400" lvl="1" indent="-330200" algn="l" rtl="0">
              <a:spcBef>
                <a:spcPts val="1000"/>
              </a:spcBef>
              <a:spcAft>
                <a:spcPts val="0"/>
              </a:spcAft>
              <a:buSzPts val="1600"/>
              <a:buFont typeface="Trebuchet MS"/>
              <a:buChar char="○"/>
            </a:pPr>
            <a:r>
              <a:rPr lang="en" sz="1600">
                <a:latin typeface="Trebuchet MS"/>
                <a:ea typeface="Trebuchet MS"/>
                <a:cs typeface="Trebuchet MS"/>
                <a:sym typeface="Trebuchet MS"/>
              </a:rPr>
              <a:t>Validate that results are still as expected</a:t>
            </a:r>
            <a:endParaRPr sz="1600">
              <a:latin typeface="Trebuchet MS"/>
              <a:ea typeface="Trebuchet MS"/>
              <a:cs typeface="Trebuchet MS"/>
              <a:sym typeface="Trebuchet MS"/>
            </a:endParaRPr>
          </a:p>
          <a:p>
            <a:pPr marL="0" lvl="0" indent="0" algn="l" rtl="0">
              <a:spcBef>
                <a:spcPts val="1000"/>
              </a:spcBef>
              <a:spcAft>
                <a:spcPts val="0"/>
              </a:spcAft>
              <a:buNone/>
            </a:pPr>
            <a:endParaRPr sz="1600">
              <a:latin typeface="Trebuchet MS"/>
              <a:ea typeface="Trebuchet MS"/>
              <a:cs typeface="Trebuchet MS"/>
              <a:sym typeface="Trebuchet MS"/>
            </a:endParaRPr>
          </a:p>
          <a:p>
            <a:pPr marL="457200" lvl="0" indent="-330200" algn="l" rtl="0">
              <a:spcBef>
                <a:spcPts val="1000"/>
              </a:spcBef>
              <a:spcAft>
                <a:spcPts val="0"/>
              </a:spcAft>
              <a:buSzPts val="1600"/>
              <a:buFont typeface="Trebuchet MS"/>
              <a:buChar char="●"/>
            </a:pPr>
            <a:r>
              <a:rPr lang="en" sz="1600">
                <a:latin typeface="Trebuchet MS"/>
                <a:ea typeface="Trebuchet MS"/>
                <a:cs typeface="Trebuchet MS"/>
                <a:sym typeface="Trebuchet MS"/>
              </a:rPr>
              <a:t>Extend variations of certain parameters</a:t>
            </a:r>
            <a:endParaRPr sz="1600">
              <a:latin typeface="Trebuchet MS"/>
              <a:ea typeface="Trebuchet MS"/>
              <a:cs typeface="Trebuchet MS"/>
              <a:sym typeface="Trebuchet MS"/>
            </a:endParaRPr>
          </a:p>
          <a:p>
            <a:pPr marL="914400" lvl="1" indent="-330200" algn="l" rtl="0">
              <a:spcBef>
                <a:spcPts val="1000"/>
              </a:spcBef>
              <a:spcAft>
                <a:spcPts val="0"/>
              </a:spcAft>
              <a:buSzPts val="1600"/>
              <a:buFont typeface="Trebuchet MS"/>
              <a:buChar char="○"/>
            </a:pPr>
            <a:r>
              <a:rPr lang="en" sz="1600">
                <a:latin typeface="Trebuchet MS"/>
                <a:ea typeface="Trebuchet MS"/>
                <a:cs typeface="Trebuchet MS"/>
                <a:sym typeface="Trebuchet MS"/>
              </a:rPr>
              <a:t>If results from first experiments deem it necessary</a:t>
            </a:r>
            <a:endParaRPr sz="1600">
              <a:latin typeface="Trebuchet MS"/>
              <a:ea typeface="Trebuchet MS"/>
              <a:cs typeface="Trebuchet MS"/>
              <a:sym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4"/>
        <p:cNvGrpSpPr/>
        <p:nvPr/>
      </p:nvGrpSpPr>
      <p:grpSpPr>
        <a:xfrm>
          <a:off x="0" y="0"/>
          <a:ext cx="0" cy="0"/>
          <a:chOff x="0" y="0"/>
          <a:chExt cx="0" cy="0"/>
        </a:xfrm>
      </p:grpSpPr>
      <p:sp>
        <p:nvSpPr>
          <p:cNvPr id="945" name="Google Shape;945;p57"/>
          <p:cNvSpPr txBox="1">
            <a:spLocks noGrp="1"/>
          </p:cNvSpPr>
          <p:nvPr>
            <p:ph type="title"/>
          </p:nvPr>
        </p:nvSpPr>
        <p:spPr>
          <a:xfrm>
            <a:off x="-9144" y="1775200"/>
            <a:ext cx="9153000" cy="1575900"/>
          </a:xfrm>
          <a:prstGeom prst="rect">
            <a:avLst/>
          </a:prstGeom>
          <a:solidFill>
            <a:srgbClr val="CFB87C"/>
          </a:solid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en"/>
              <a:t>Budget</a:t>
            </a:r>
            <a:endParaRPr>
              <a:latin typeface="Trebuchet MS"/>
              <a:ea typeface="Trebuchet MS"/>
              <a:cs typeface="Trebuchet MS"/>
              <a:sym typeface="Trebuchet MS"/>
            </a:endParaRPr>
          </a:p>
        </p:txBody>
      </p:sp>
      <p:sp>
        <p:nvSpPr>
          <p:cNvPr id="946" name="Google Shape;94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sp>
        <p:nvSpPr>
          <p:cNvPr id="947" name="Google Shape;947;p57"/>
          <p:cNvSpPr/>
          <p:nvPr/>
        </p:nvSpPr>
        <p:spPr>
          <a:xfrm>
            <a:off x="2439096" y="4507002"/>
            <a:ext cx="2170200" cy="390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48" name="Google Shape;948;p57"/>
          <p:cNvSpPr/>
          <p:nvPr/>
        </p:nvSpPr>
        <p:spPr>
          <a:xfrm>
            <a:off x="4518849" y="4506852"/>
            <a:ext cx="2170200" cy="3909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sp>
        <p:nvSpPr>
          <p:cNvPr id="949" name="Google Shape;949;p57"/>
          <p:cNvSpPr/>
          <p:nvPr/>
        </p:nvSpPr>
        <p:spPr>
          <a:xfrm>
            <a:off x="359357" y="4507002"/>
            <a:ext cx="2170200" cy="3906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grpSp>
        <p:nvGrpSpPr>
          <p:cNvPr id="950" name="Google Shape;950;p57"/>
          <p:cNvGrpSpPr/>
          <p:nvPr/>
        </p:nvGrpSpPr>
        <p:grpSpPr>
          <a:xfrm>
            <a:off x="6539602" y="4443465"/>
            <a:ext cx="2245048" cy="535963"/>
            <a:chOff x="6544977" y="3581563"/>
            <a:chExt cx="2245048" cy="535963"/>
          </a:xfrm>
        </p:grpSpPr>
        <p:sp>
          <p:nvSpPr>
            <p:cNvPr id="951" name="Google Shape;951;p57"/>
            <p:cNvSpPr/>
            <p:nvPr/>
          </p:nvSpPr>
          <p:spPr>
            <a:xfrm>
              <a:off x="6544977" y="3581563"/>
              <a:ext cx="2232164" cy="517606"/>
            </a:xfrm>
            <a:custGeom>
              <a:avLst/>
              <a:gdLst/>
              <a:ahLst/>
              <a:cxnLst/>
              <a:rect l="l" t="t" r="r" b="b"/>
              <a:pathLst>
                <a:path w="312628" h="73134" extrusionOk="0">
                  <a:moveTo>
                    <a:pt x="402" y="0"/>
                  </a:moveTo>
                  <a:lnTo>
                    <a:pt x="36567" y="36165"/>
                  </a:lnTo>
                  <a:lnTo>
                    <a:pt x="0" y="72732"/>
                  </a:lnTo>
                  <a:lnTo>
                    <a:pt x="312227" y="73134"/>
                  </a:lnTo>
                  <a:lnTo>
                    <a:pt x="312628" y="0"/>
                  </a:lnTo>
                  <a:close/>
                </a:path>
              </a:pathLst>
            </a:custGeom>
            <a:solidFill>
              <a:srgbClr val="CFB87C"/>
            </a:solidFill>
            <a:ln w="19050" cap="flat" cmpd="sng">
              <a:solidFill>
                <a:schemeClr val="dk2"/>
              </a:solidFill>
              <a:prstDash val="solid"/>
              <a:round/>
              <a:headEnd type="none" w="med" len="med"/>
              <a:tailEnd type="none" w="med" len="med"/>
            </a:ln>
          </p:spPr>
        </p:sp>
        <p:sp>
          <p:nvSpPr>
            <p:cNvPr id="952" name="Google Shape;952;p57"/>
            <p:cNvSpPr txBox="1"/>
            <p:nvPr/>
          </p:nvSpPr>
          <p:spPr>
            <a:xfrm>
              <a:off x="6567025" y="3596425"/>
              <a:ext cx="2223000" cy="52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6"/>
        <p:cNvGrpSpPr/>
        <p:nvPr/>
      </p:nvGrpSpPr>
      <p:grpSpPr>
        <a:xfrm>
          <a:off x="0" y="0"/>
          <a:ext cx="0" cy="0"/>
          <a:chOff x="0" y="0"/>
          <a:chExt cx="0" cy="0"/>
        </a:xfrm>
      </p:grpSpPr>
      <p:pic>
        <p:nvPicPr>
          <p:cNvPr id="957" name="Google Shape;957;p58"/>
          <p:cNvPicPr preferRelativeResize="0"/>
          <p:nvPr/>
        </p:nvPicPr>
        <p:blipFill rotWithShape="1">
          <a:blip r:embed="rId3">
            <a:alphaModFix/>
          </a:blip>
          <a:srcRect l="2010" t="3929" r="1808" b="3836"/>
          <a:stretch/>
        </p:blipFill>
        <p:spPr>
          <a:xfrm>
            <a:off x="1390000" y="623750"/>
            <a:ext cx="6364001" cy="3779975"/>
          </a:xfrm>
          <a:prstGeom prst="rect">
            <a:avLst/>
          </a:prstGeom>
          <a:noFill/>
          <a:ln>
            <a:noFill/>
          </a:ln>
        </p:spPr>
      </p:pic>
      <p:sp>
        <p:nvSpPr>
          <p:cNvPr id="958" name="Google Shape;95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sp>
        <p:nvSpPr>
          <p:cNvPr id="959" name="Google Shape;959;p58"/>
          <p:cNvSpPr/>
          <p:nvPr/>
        </p:nvSpPr>
        <p:spPr>
          <a:xfrm>
            <a:off x="2439096" y="4507002"/>
            <a:ext cx="2170200" cy="390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60" name="Google Shape;960;p58"/>
          <p:cNvSpPr/>
          <p:nvPr/>
        </p:nvSpPr>
        <p:spPr>
          <a:xfrm>
            <a:off x="4518849" y="4506852"/>
            <a:ext cx="2170200" cy="3909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sp>
        <p:nvSpPr>
          <p:cNvPr id="961" name="Google Shape;961;p58"/>
          <p:cNvSpPr/>
          <p:nvPr/>
        </p:nvSpPr>
        <p:spPr>
          <a:xfrm>
            <a:off x="359357" y="4507002"/>
            <a:ext cx="2170200" cy="3906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grpSp>
        <p:nvGrpSpPr>
          <p:cNvPr id="962" name="Google Shape;962;p58"/>
          <p:cNvGrpSpPr/>
          <p:nvPr/>
        </p:nvGrpSpPr>
        <p:grpSpPr>
          <a:xfrm>
            <a:off x="6539602" y="4443465"/>
            <a:ext cx="2245048" cy="535963"/>
            <a:chOff x="6544977" y="3581563"/>
            <a:chExt cx="2245048" cy="535963"/>
          </a:xfrm>
        </p:grpSpPr>
        <p:sp>
          <p:nvSpPr>
            <p:cNvPr id="963" name="Google Shape;963;p58"/>
            <p:cNvSpPr/>
            <p:nvPr/>
          </p:nvSpPr>
          <p:spPr>
            <a:xfrm>
              <a:off x="6544977" y="3581563"/>
              <a:ext cx="2232164" cy="517606"/>
            </a:xfrm>
            <a:custGeom>
              <a:avLst/>
              <a:gdLst/>
              <a:ahLst/>
              <a:cxnLst/>
              <a:rect l="l" t="t" r="r" b="b"/>
              <a:pathLst>
                <a:path w="312628" h="73134" extrusionOk="0">
                  <a:moveTo>
                    <a:pt x="402" y="0"/>
                  </a:moveTo>
                  <a:lnTo>
                    <a:pt x="36567" y="36165"/>
                  </a:lnTo>
                  <a:lnTo>
                    <a:pt x="0" y="72732"/>
                  </a:lnTo>
                  <a:lnTo>
                    <a:pt x="312227" y="73134"/>
                  </a:lnTo>
                  <a:lnTo>
                    <a:pt x="312628" y="0"/>
                  </a:lnTo>
                  <a:close/>
                </a:path>
              </a:pathLst>
            </a:custGeom>
            <a:solidFill>
              <a:srgbClr val="CFB87C"/>
            </a:solidFill>
            <a:ln w="19050" cap="flat" cmpd="sng">
              <a:solidFill>
                <a:schemeClr val="dk2"/>
              </a:solidFill>
              <a:prstDash val="solid"/>
              <a:round/>
              <a:headEnd type="none" w="med" len="med"/>
              <a:tailEnd type="none" w="med" len="med"/>
            </a:ln>
          </p:spPr>
        </p:sp>
        <p:sp>
          <p:nvSpPr>
            <p:cNvPr id="964" name="Google Shape;964;p58"/>
            <p:cNvSpPr txBox="1"/>
            <p:nvPr/>
          </p:nvSpPr>
          <p:spPr>
            <a:xfrm>
              <a:off x="6567025" y="3596425"/>
              <a:ext cx="2223000" cy="52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5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Current exp, budget, rem, etc</a:t>
            </a:r>
            <a:endParaRPr/>
          </a:p>
          <a:p>
            <a:pPr marL="0" lvl="0" indent="0" algn="l" rtl="0">
              <a:spcBef>
                <a:spcPts val="0"/>
              </a:spcBef>
              <a:spcAft>
                <a:spcPts val="0"/>
              </a:spcAft>
              <a:buNone/>
            </a:pPr>
            <a:endParaRPr/>
          </a:p>
        </p:txBody>
      </p:sp>
      <p:sp>
        <p:nvSpPr>
          <p:cNvPr id="970" name="Google Shape;970;p59"/>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Of the planed $5,000 budget, $1,669.63 has been spent so far, leaving $3,330.37 remaining</a:t>
            </a:r>
            <a:endParaRPr>
              <a:solidFill>
                <a:srgbClr val="000000"/>
              </a:solidFill>
            </a:endParaRPr>
          </a:p>
          <a:p>
            <a:pPr marL="457200" lvl="0" indent="-342900" algn="l" rtl="0">
              <a:spcBef>
                <a:spcPts val="1000"/>
              </a:spcBef>
              <a:spcAft>
                <a:spcPts val="0"/>
              </a:spcAft>
              <a:buClr>
                <a:srgbClr val="000000"/>
              </a:buClr>
              <a:buSzPts val="1800"/>
              <a:buChar char="●"/>
            </a:pPr>
            <a:r>
              <a:rPr lang="en">
                <a:solidFill>
                  <a:srgbClr val="000000"/>
                </a:solidFill>
              </a:rPr>
              <a:t>Remaining planned costs cover modification manufacturing</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$3,450 planned budget with $336.71 spent thus far for manufacturing proof of concept</a:t>
            </a:r>
            <a:endParaRPr>
              <a:solidFill>
                <a:srgbClr val="000000"/>
              </a:solidFill>
            </a:endParaRPr>
          </a:p>
          <a:p>
            <a:pPr marL="914400" lvl="1" indent="-317500" algn="l" rtl="0">
              <a:spcBef>
                <a:spcPts val="1000"/>
              </a:spcBef>
              <a:spcAft>
                <a:spcPts val="0"/>
              </a:spcAft>
              <a:buClr>
                <a:srgbClr val="000000"/>
              </a:buClr>
              <a:buSzPts val="1400"/>
              <a:buChar char="○"/>
            </a:pPr>
            <a:r>
              <a:rPr lang="en">
                <a:solidFill>
                  <a:srgbClr val="000000"/>
                </a:solidFill>
              </a:rPr>
              <a:t>Totals for manufacturing should be well below planned budget, as detailed in the following slides</a:t>
            </a:r>
            <a:endParaRPr>
              <a:solidFill>
                <a:srgbClr val="000000"/>
              </a:solidFill>
            </a:endParaRPr>
          </a:p>
          <a:p>
            <a:pPr marL="914400" lvl="1" indent="-317500" algn="l" rtl="0">
              <a:spcBef>
                <a:spcPts val="1000"/>
              </a:spcBef>
              <a:spcAft>
                <a:spcPts val="1000"/>
              </a:spcAft>
              <a:buClr>
                <a:srgbClr val="000000"/>
              </a:buClr>
              <a:buSzPts val="1400"/>
              <a:buChar char="○"/>
            </a:pPr>
            <a:r>
              <a:rPr lang="en">
                <a:solidFill>
                  <a:srgbClr val="000000"/>
                </a:solidFill>
              </a:rPr>
              <a:t>Approximately $215 in reserve for unplanned hardware or electronics costs, with more likely available due to expected manufacturing costs</a:t>
            </a:r>
            <a:endParaRPr>
              <a:solidFill>
                <a:srgbClr val="000000"/>
              </a:solidFill>
            </a:endParaRPr>
          </a:p>
        </p:txBody>
      </p:sp>
      <p:sp>
        <p:nvSpPr>
          <p:cNvPr id="971" name="Google Shape;97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sp>
        <p:nvSpPr>
          <p:cNvPr id="972" name="Google Shape;972;p59"/>
          <p:cNvSpPr/>
          <p:nvPr/>
        </p:nvSpPr>
        <p:spPr>
          <a:xfrm>
            <a:off x="2439096" y="4507002"/>
            <a:ext cx="2170200" cy="390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73" name="Google Shape;973;p59"/>
          <p:cNvSpPr/>
          <p:nvPr/>
        </p:nvSpPr>
        <p:spPr>
          <a:xfrm>
            <a:off x="4518849" y="4506852"/>
            <a:ext cx="2170200" cy="3909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sp>
        <p:nvSpPr>
          <p:cNvPr id="974" name="Google Shape;974;p59"/>
          <p:cNvSpPr/>
          <p:nvPr/>
        </p:nvSpPr>
        <p:spPr>
          <a:xfrm>
            <a:off x="359357" y="4507002"/>
            <a:ext cx="2170200" cy="3906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grpSp>
        <p:nvGrpSpPr>
          <p:cNvPr id="975" name="Google Shape;975;p59"/>
          <p:cNvGrpSpPr/>
          <p:nvPr/>
        </p:nvGrpSpPr>
        <p:grpSpPr>
          <a:xfrm>
            <a:off x="6539602" y="4443465"/>
            <a:ext cx="2245048" cy="535963"/>
            <a:chOff x="6544977" y="3581563"/>
            <a:chExt cx="2245048" cy="535963"/>
          </a:xfrm>
        </p:grpSpPr>
        <p:sp>
          <p:nvSpPr>
            <p:cNvPr id="976" name="Google Shape;976;p59"/>
            <p:cNvSpPr/>
            <p:nvPr/>
          </p:nvSpPr>
          <p:spPr>
            <a:xfrm>
              <a:off x="6544977" y="3581563"/>
              <a:ext cx="2232164" cy="517606"/>
            </a:xfrm>
            <a:custGeom>
              <a:avLst/>
              <a:gdLst/>
              <a:ahLst/>
              <a:cxnLst/>
              <a:rect l="l" t="t" r="r" b="b"/>
              <a:pathLst>
                <a:path w="312628" h="73134" extrusionOk="0">
                  <a:moveTo>
                    <a:pt x="402" y="0"/>
                  </a:moveTo>
                  <a:lnTo>
                    <a:pt x="36567" y="36165"/>
                  </a:lnTo>
                  <a:lnTo>
                    <a:pt x="0" y="72732"/>
                  </a:lnTo>
                  <a:lnTo>
                    <a:pt x="312227" y="73134"/>
                  </a:lnTo>
                  <a:lnTo>
                    <a:pt x="312628" y="0"/>
                  </a:lnTo>
                  <a:close/>
                </a:path>
              </a:pathLst>
            </a:custGeom>
            <a:solidFill>
              <a:srgbClr val="CFB87C"/>
            </a:solidFill>
            <a:ln w="19050" cap="flat" cmpd="sng">
              <a:solidFill>
                <a:schemeClr val="dk2"/>
              </a:solidFill>
              <a:prstDash val="solid"/>
              <a:round/>
              <a:headEnd type="none" w="med" len="med"/>
              <a:tailEnd type="none" w="med" len="med"/>
            </a:ln>
          </p:spPr>
        </p:sp>
        <p:sp>
          <p:nvSpPr>
            <p:cNvPr id="977" name="Google Shape;977;p59"/>
            <p:cNvSpPr txBox="1"/>
            <p:nvPr/>
          </p:nvSpPr>
          <p:spPr>
            <a:xfrm>
              <a:off x="6567025" y="3596425"/>
              <a:ext cx="2223000" cy="52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1"/>
        <p:cNvGrpSpPr/>
        <p:nvPr/>
      </p:nvGrpSpPr>
      <p:grpSpPr>
        <a:xfrm>
          <a:off x="0" y="0"/>
          <a:ext cx="0" cy="0"/>
          <a:chOff x="0" y="0"/>
          <a:chExt cx="0" cy="0"/>
        </a:xfrm>
      </p:grpSpPr>
      <p:sp>
        <p:nvSpPr>
          <p:cNvPr id="982" name="Google Shape;982;p6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Converging Nozzle</a:t>
            </a:r>
            <a:endParaRPr/>
          </a:p>
        </p:txBody>
      </p:sp>
      <p:sp>
        <p:nvSpPr>
          <p:cNvPr id="983" name="Google Shape;983;p60"/>
          <p:cNvSpPr txBox="1">
            <a:spLocks noGrp="1"/>
          </p:cNvSpPr>
          <p:nvPr>
            <p:ph type="body" idx="1"/>
          </p:nvPr>
        </p:nvSpPr>
        <p:spPr>
          <a:xfrm>
            <a:off x="311700" y="1149725"/>
            <a:ext cx="85206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In-house manufacturing of converging nozzle using MarkForged metal 3D printer</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17-4 PH Stainless Steel is the current material selection</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Expected costs between $650 and $950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Total manufacturing time 1-2 weeks for printing, curing, and finishing</a:t>
            </a:r>
            <a:endParaRPr>
              <a:solidFill>
                <a:srgbClr val="000000"/>
              </a:solidFill>
            </a:endParaRPr>
          </a:p>
        </p:txBody>
      </p:sp>
      <p:sp>
        <p:nvSpPr>
          <p:cNvPr id="984" name="Google Shape;984;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
        <p:nvSpPr>
          <p:cNvPr id="985" name="Google Shape;985;p60"/>
          <p:cNvSpPr/>
          <p:nvPr/>
        </p:nvSpPr>
        <p:spPr>
          <a:xfrm>
            <a:off x="2439096" y="4507002"/>
            <a:ext cx="2170200" cy="390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86" name="Google Shape;986;p60"/>
          <p:cNvSpPr/>
          <p:nvPr/>
        </p:nvSpPr>
        <p:spPr>
          <a:xfrm>
            <a:off x="4518849" y="4506852"/>
            <a:ext cx="2170200" cy="3909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sp>
        <p:nvSpPr>
          <p:cNvPr id="987" name="Google Shape;987;p60"/>
          <p:cNvSpPr/>
          <p:nvPr/>
        </p:nvSpPr>
        <p:spPr>
          <a:xfrm>
            <a:off x="359357" y="4507002"/>
            <a:ext cx="2170200" cy="3906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grpSp>
        <p:nvGrpSpPr>
          <p:cNvPr id="988" name="Google Shape;988;p60"/>
          <p:cNvGrpSpPr/>
          <p:nvPr/>
        </p:nvGrpSpPr>
        <p:grpSpPr>
          <a:xfrm>
            <a:off x="6539602" y="4443465"/>
            <a:ext cx="2245048" cy="535963"/>
            <a:chOff x="6544977" y="3581563"/>
            <a:chExt cx="2245048" cy="535963"/>
          </a:xfrm>
        </p:grpSpPr>
        <p:sp>
          <p:nvSpPr>
            <p:cNvPr id="989" name="Google Shape;989;p60"/>
            <p:cNvSpPr/>
            <p:nvPr/>
          </p:nvSpPr>
          <p:spPr>
            <a:xfrm>
              <a:off x="6544977" y="3581563"/>
              <a:ext cx="2232164" cy="517606"/>
            </a:xfrm>
            <a:custGeom>
              <a:avLst/>
              <a:gdLst/>
              <a:ahLst/>
              <a:cxnLst/>
              <a:rect l="l" t="t" r="r" b="b"/>
              <a:pathLst>
                <a:path w="312628" h="73134" extrusionOk="0">
                  <a:moveTo>
                    <a:pt x="402" y="0"/>
                  </a:moveTo>
                  <a:lnTo>
                    <a:pt x="36567" y="36165"/>
                  </a:lnTo>
                  <a:lnTo>
                    <a:pt x="0" y="72732"/>
                  </a:lnTo>
                  <a:lnTo>
                    <a:pt x="312227" y="73134"/>
                  </a:lnTo>
                  <a:lnTo>
                    <a:pt x="312628" y="0"/>
                  </a:lnTo>
                  <a:close/>
                </a:path>
              </a:pathLst>
            </a:custGeom>
            <a:solidFill>
              <a:srgbClr val="CFB87C"/>
            </a:solidFill>
            <a:ln w="19050" cap="flat" cmpd="sng">
              <a:solidFill>
                <a:schemeClr val="dk2"/>
              </a:solidFill>
              <a:prstDash val="solid"/>
              <a:round/>
              <a:headEnd type="none" w="med" len="med"/>
              <a:tailEnd type="none" w="med" len="med"/>
            </a:ln>
          </p:spPr>
        </p:sp>
        <p:sp>
          <p:nvSpPr>
            <p:cNvPr id="990" name="Google Shape;990;p60"/>
            <p:cNvSpPr txBox="1"/>
            <p:nvPr/>
          </p:nvSpPr>
          <p:spPr>
            <a:xfrm>
              <a:off x="6567025" y="3596425"/>
              <a:ext cx="2223000" cy="52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4"/>
        <p:cNvGrpSpPr/>
        <p:nvPr/>
      </p:nvGrpSpPr>
      <p:grpSpPr>
        <a:xfrm>
          <a:off x="0" y="0"/>
          <a:ext cx="0" cy="0"/>
          <a:chOff x="0" y="0"/>
          <a:chExt cx="0" cy="0"/>
        </a:xfrm>
      </p:grpSpPr>
      <p:sp>
        <p:nvSpPr>
          <p:cNvPr id="995" name="Google Shape;995;p6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Mixing Chamber and Diffuser</a:t>
            </a:r>
            <a:endParaRPr/>
          </a:p>
        </p:txBody>
      </p:sp>
      <p:sp>
        <p:nvSpPr>
          <p:cNvPr id="996" name="Google Shape;996;p61"/>
          <p:cNvSpPr txBox="1">
            <a:spLocks noGrp="1"/>
          </p:cNvSpPr>
          <p:nvPr>
            <p:ph type="body" idx="1"/>
          </p:nvPr>
        </p:nvSpPr>
        <p:spPr>
          <a:xfrm>
            <a:off x="311700" y="1149725"/>
            <a:ext cx="56817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a:solidFill>
                  <a:srgbClr val="000000"/>
                </a:solidFill>
              </a:rPr>
              <a:t>In-house manufacturing of mixing chamber and diffuser sections of ejector nozzle using mills/lathes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Manufactured out of Al6061-T6511 with UHMW polyethylene support during manufacturing</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Expected costs of $190 per mixing chamber/diffuser for materials sourced through McMaster-Carr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Total manufacturing time 1-1.5 weeks for manufacturing and finishing</a:t>
            </a:r>
            <a:endParaRPr>
              <a:solidFill>
                <a:srgbClr val="000000"/>
              </a:solidFill>
            </a:endParaRPr>
          </a:p>
        </p:txBody>
      </p:sp>
      <p:sp>
        <p:nvSpPr>
          <p:cNvPr id="997" name="Google Shape;997;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sp>
        <p:nvSpPr>
          <p:cNvPr id="998" name="Google Shape;998;p61"/>
          <p:cNvSpPr/>
          <p:nvPr/>
        </p:nvSpPr>
        <p:spPr>
          <a:xfrm>
            <a:off x="2439096" y="4507002"/>
            <a:ext cx="2170200" cy="390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999" name="Google Shape;999;p61"/>
          <p:cNvSpPr/>
          <p:nvPr/>
        </p:nvSpPr>
        <p:spPr>
          <a:xfrm>
            <a:off x="4518849" y="4506852"/>
            <a:ext cx="2170200" cy="3909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sp>
        <p:nvSpPr>
          <p:cNvPr id="1000" name="Google Shape;1000;p61"/>
          <p:cNvSpPr/>
          <p:nvPr/>
        </p:nvSpPr>
        <p:spPr>
          <a:xfrm>
            <a:off x="359357" y="4507002"/>
            <a:ext cx="2170200" cy="3906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grpSp>
        <p:nvGrpSpPr>
          <p:cNvPr id="1001" name="Google Shape;1001;p61"/>
          <p:cNvGrpSpPr/>
          <p:nvPr/>
        </p:nvGrpSpPr>
        <p:grpSpPr>
          <a:xfrm>
            <a:off x="6539602" y="4443465"/>
            <a:ext cx="2245048" cy="535963"/>
            <a:chOff x="6544977" y="3581563"/>
            <a:chExt cx="2245048" cy="535963"/>
          </a:xfrm>
        </p:grpSpPr>
        <p:sp>
          <p:nvSpPr>
            <p:cNvPr id="1002" name="Google Shape;1002;p61"/>
            <p:cNvSpPr/>
            <p:nvPr/>
          </p:nvSpPr>
          <p:spPr>
            <a:xfrm>
              <a:off x="6544977" y="3581563"/>
              <a:ext cx="2232164" cy="517606"/>
            </a:xfrm>
            <a:custGeom>
              <a:avLst/>
              <a:gdLst/>
              <a:ahLst/>
              <a:cxnLst/>
              <a:rect l="l" t="t" r="r" b="b"/>
              <a:pathLst>
                <a:path w="312628" h="73134" extrusionOk="0">
                  <a:moveTo>
                    <a:pt x="402" y="0"/>
                  </a:moveTo>
                  <a:lnTo>
                    <a:pt x="36567" y="36165"/>
                  </a:lnTo>
                  <a:lnTo>
                    <a:pt x="0" y="72732"/>
                  </a:lnTo>
                  <a:lnTo>
                    <a:pt x="312227" y="73134"/>
                  </a:lnTo>
                  <a:lnTo>
                    <a:pt x="312628" y="0"/>
                  </a:lnTo>
                  <a:close/>
                </a:path>
              </a:pathLst>
            </a:custGeom>
            <a:solidFill>
              <a:srgbClr val="CFB87C"/>
            </a:solidFill>
            <a:ln w="19050" cap="flat" cmpd="sng">
              <a:solidFill>
                <a:schemeClr val="dk2"/>
              </a:solidFill>
              <a:prstDash val="solid"/>
              <a:round/>
              <a:headEnd type="none" w="med" len="med"/>
              <a:tailEnd type="none" w="med" len="med"/>
            </a:ln>
          </p:spPr>
        </p:sp>
        <p:sp>
          <p:nvSpPr>
            <p:cNvPr id="1003" name="Google Shape;1003;p61"/>
            <p:cNvSpPr txBox="1"/>
            <p:nvPr/>
          </p:nvSpPr>
          <p:spPr>
            <a:xfrm>
              <a:off x="6567025" y="3596425"/>
              <a:ext cx="2223000" cy="52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1004" name="Google Shape;1004;p61"/>
          <p:cNvPicPr preferRelativeResize="0"/>
          <p:nvPr/>
        </p:nvPicPr>
        <p:blipFill rotWithShape="1">
          <a:blip r:embed="rId3">
            <a:alphaModFix/>
          </a:blip>
          <a:srcRect l="13350" t="21233" r="17191" b="28958"/>
          <a:stretch/>
        </p:blipFill>
        <p:spPr>
          <a:xfrm>
            <a:off x="5993400" y="1149725"/>
            <a:ext cx="2791250" cy="26671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 (CONOPs): Static Test</a:t>
            </a:r>
            <a:endParaRPr/>
          </a:p>
        </p:txBody>
      </p:sp>
      <p:sp>
        <p:nvSpPr>
          <p:cNvPr id="113" name="Google Shape;11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14" name="Google Shape;114;p17"/>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15" name="Google Shape;115;p17"/>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16" name="Google Shape;116;p17"/>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17" name="Google Shape;117;p17"/>
          <p:cNvGrpSpPr/>
          <p:nvPr/>
        </p:nvGrpSpPr>
        <p:grpSpPr>
          <a:xfrm>
            <a:off x="6594653" y="4510250"/>
            <a:ext cx="2185769" cy="391800"/>
            <a:chOff x="6629425" y="3506550"/>
            <a:chExt cx="2229012" cy="391800"/>
          </a:xfrm>
        </p:grpSpPr>
        <p:sp>
          <p:nvSpPr>
            <p:cNvPr id="118" name="Google Shape;118;p17"/>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19" name="Google Shape;119;p17"/>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120" name="Google Shape;120;p17"/>
          <p:cNvPicPr preferRelativeResize="0"/>
          <p:nvPr/>
        </p:nvPicPr>
        <p:blipFill rotWithShape="1">
          <a:blip r:embed="rId3">
            <a:alphaModFix/>
          </a:blip>
          <a:srcRect t="1854"/>
          <a:stretch/>
        </p:blipFill>
        <p:spPr>
          <a:xfrm>
            <a:off x="809150" y="1045834"/>
            <a:ext cx="2543450" cy="1436200"/>
          </a:xfrm>
          <a:prstGeom prst="rect">
            <a:avLst/>
          </a:prstGeom>
          <a:noFill/>
          <a:ln>
            <a:noFill/>
          </a:ln>
        </p:spPr>
      </p:pic>
      <p:pic>
        <p:nvPicPr>
          <p:cNvPr id="121" name="Google Shape;121;p17"/>
          <p:cNvPicPr preferRelativeResize="0"/>
          <p:nvPr/>
        </p:nvPicPr>
        <p:blipFill rotWithShape="1">
          <a:blip r:embed="rId4">
            <a:alphaModFix/>
          </a:blip>
          <a:srcRect t="1893"/>
          <a:stretch/>
        </p:blipFill>
        <p:spPr>
          <a:xfrm>
            <a:off x="3372550" y="1045834"/>
            <a:ext cx="4653250" cy="1409050"/>
          </a:xfrm>
          <a:prstGeom prst="rect">
            <a:avLst/>
          </a:prstGeom>
          <a:noFill/>
          <a:ln>
            <a:noFill/>
          </a:ln>
        </p:spPr>
      </p:pic>
      <p:pic>
        <p:nvPicPr>
          <p:cNvPr id="122" name="Google Shape;122;p17"/>
          <p:cNvPicPr preferRelativeResize="0"/>
          <p:nvPr/>
        </p:nvPicPr>
        <p:blipFill>
          <a:blip r:embed="rId5">
            <a:alphaModFix/>
          </a:blip>
          <a:stretch>
            <a:fillRect/>
          </a:stretch>
        </p:blipFill>
        <p:spPr>
          <a:xfrm>
            <a:off x="3362845" y="2398381"/>
            <a:ext cx="4872475" cy="2017010"/>
          </a:xfrm>
          <a:prstGeom prst="rect">
            <a:avLst/>
          </a:prstGeom>
          <a:noFill/>
          <a:ln>
            <a:noFill/>
          </a:ln>
        </p:spPr>
      </p:pic>
      <p:pic>
        <p:nvPicPr>
          <p:cNvPr id="123" name="Google Shape;123;p17"/>
          <p:cNvPicPr preferRelativeResize="0"/>
          <p:nvPr/>
        </p:nvPicPr>
        <p:blipFill rotWithShape="1">
          <a:blip r:embed="rId6">
            <a:alphaModFix/>
          </a:blip>
          <a:srcRect b="3110"/>
          <a:stretch/>
        </p:blipFill>
        <p:spPr>
          <a:xfrm>
            <a:off x="890350" y="2762597"/>
            <a:ext cx="2482200" cy="1652800"/>
          </a:xfrm>
          <a:prstGeom prst="rect">
            <a:avLst/>
          </a:prstGeom>
          <a:noFill/>
          <a:ln>
            <a:noFill/>
          </a:ln>
        </p:spPr>
      </p:pic>
      <p:sp>
        <p:nvSpPr>
          <p:cNvPr id="124" name="Google Shape;124;p17"/>
          <p:cNvSpPr/>
          <p:nvPr/>
        </p:nvSpPr>
        <p:spPr>
          <a:xfrm flipH="1">
            <a:off x="4156950" y="3439587"/>
            <a:ext cx="830100" cy="339000"/>
          </a:xfrm>
          <a:prstGeom prst="foldedCorner">
            <a:avLst>
              <a:gd name="adj" fmla="val 16667"/>
            </a:avLst>
          </a:prstGeom>
          <a:solidFill>
            <a:schemeClr val="accent4"/>
          </a:solidFill>
          <a:ln w="2857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Thrust data</a:t>
            </a:r>
            <a:endParaRPr sz="1000" b="1">
              <a:latin typeface="Trebuchet MS"/>
              <a:ea typeface="Trebuchet MS"/>
              <a:cs typeface="Trebuchet MS"/>
              <a:sym typeface="Trebuchet MS"/>
            </a:endParaRPr>
          </a:p>
        </p:txBody>
      </p:sp>
      <p:sp>
        <p:nvSpPr>
          <p:cNvPr id="125" name="Google Shape;125;p17"/>
          <p:cNvSpPr/>
          <p:nvPr/>
        </p:nvSpPr>
        <p:spPr>
          <a:xfrm flipH="1">
            <a:off x="6348650" y="3439587"/>
            <a:ext cx="830100" cy="339000"/>
          </a:xfrm>
          <a:prstGeom prst="foldedCorner">
            <a:avLst>
              <a:gd name="adj" fmla="val 16667"/>
            </a:avLst>
          </a:prstGeom>
          <a:solidFill>
            <a:schemeClr val="accent4"/>
          </a:solidFill>
          <a:ln w="2857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Thrust data</a:t>
            </a:r>
            <a:endParaRPr sz="1000" b="1">
              <a:latin typeface="Trebuchet MS"/>
              <a:ea typeface="Trebuchet MS"/>
              <a:cs typeface="Trebuchet MS"/>
              <a:sym typeface="Trebuchet MS"/>
            </a:endParaRPr>
          </a:p>
        </p:txBody>
      </p:sp>
      <p:sp>
        <p:nvSpPr>
          <p:cNvPr id="126" name="Google Shape;126;p17"/>
          <p:cNvSpPr/>
          <p:nvPr/>
        </p:nvSpPr>
        <p:spPr>
          <a:xfrm flipH="1">
            <a:off x="6089200" y="2039296"/>
            <a:ext cx="830100" cy="339000"/>
          </a:xfrm>
          <a:prstGeom prst="foldedCorner">
            <a:avLst>
              <a:gd name="adj" fmla="val 16667"/>
            </a:avLst>
          </a:prstGeom>
          <a:solidFill>
            <a:schemeClr val="accent4"/>
          </a:solidFill>
          <a:ln w="2857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Thrust data</a:t>
            </a:r>
            <a:endParaRPr sz="1000" b="1">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500"/>
                                        <p:tgtEl>
                                          <p:spTgt spid="121"/>
                                        </p:tgtEl>
                                      </p:cBhvr>
                                    </p:animEffect>
                                  </p:childTnLst>
                                </p:cTn>
                              </p:par>
                              <p:par>
                                <p:cTn id="13" presetID="10"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fade">
                                      <p:cBhvr>
                                        <p:cTn id="15" dur="400"/>
                                        <p:tgtEl>
                                          <p:spTgt spid="1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par>
                                <p:cTn id="21" presetID="10" presetClass="entr" presetSubtype="0"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fade">
                                      <p:cBhvr>
                                        <p:cTn id="23" dur="400"/>
                                        <p:tgtEl>
                                          <p:spTgt spid="124"/>
                                        </p:tgtEl>
                                      </p:cBhvr>
                                    </p:animEffect>
                                  </p:childTnLst>
                                </p:cTn>
                              </p:par>
                              <p:par>
                                <p:cTn id="24" presetID="10" presetClass="entr" presetSubtype="0" fill="hold" nodeType="with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400"/>
                                        <p:tgtEl>
                                          <p:spTgt spid="1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8"/>
        <p:cNvGrpSpPr/>
        <p:nvPr/>
      </p:nvGrpSpPr>
      <p:grpSpPr>
        <a:xfrm>
          <a:off x="0" y="0"/>
          <a:ext cx="0" cy="0"/>
          <a:chOff x="0" y="0"/>
          <a:chExt cx="0" cy="0"/>
        </a:xfrm>
      </p:grpSpPr>
      <p:sp>
        <p:nvSpPr>
          <p:cNvPr id="1009" name="Google Shape;1009;p6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rPr>
              <a:t>Acknowledgements</a:t>
            </a:r>
            <a:endParaRPr>
              <a:solidFill>
                <a:srgbClr val="000000"/>
              </a:solidFill>
            </a:endParaRPr>
          </a:p>
        </p:txBody>
      </p:sp>
      <p:sp>
        <p:nvSpPr>
          <p:cNvPr id="1010" name="Google Shape;1010;p62"/>
          <p:cNvSpPr txBox="1">
            <a:spLocks noGrp="1"/>
          </p:cNvSpPr>
          <p:nvPr>
            <p:ph type="body" idx="1"/>
          </p:nvPr>
        </p:nvSpPr>
        <p:spPr>
          <a:xfrm>
            <a:off x="351900" y="1451100"/>
            <a:ext cx="8520600" cy="294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000000"/>
                </a:solidFill>
              </a:rPr>
              <a:t>AFRL:</a:t>
            </a:r>
            <a:r>
              <a:rPr lang="en" sz="2000">
                <a:solidFill>
                  <a:srgbClr val="000000"/>
                </a:solidFill>
              </a:rPr>
              <a:t> </a:t>
            </a:r>
            <a:r>
              <a:rPr lang="en" sz="2000">
                <a:solidFill>
                  <a:srgbClr val="000000"/>
                </a:solidFill>
                <a:highlight>
                  <a:srgbClr val="FFFFFF"/>
                </a:highlight>
              </a:rPr>
              <a:t>Lt Kavi Muraleetharan, Lt Collin Parsons, and Mr. Tim Erdmann </a:t>
            </a:r>
            <a:endParaRPr sz="2000">
              <a:solidFill>
                <a:srgbClr val="000000"/>
              </a:solidFill>
            </a:endParaRPr>
          </a:p>
          <a:p>
            <a:pPr marL="0" lvl="0" indent="0" algn="ctr" rtl="0">
              <a:spcBef>
                <a:spcPts val="1200"/>
              </a:spcBef>
              <a:spcAft>
                <a:spcPts val="0"/>
              </a:spcAft>
              <a:buNone/>
            </a:pPr>
            <a:r>
              <a:rPr lang="en" sz="2000" b="1">
                <a:solidFill>
                  <a:srgbClr val="000000"/>
                </a:solidFill>
              </a:rPr>
              <a:t>Advisor: </a:t>
            </a:r>
            <a:r>
              <a:rPr lang="en" sz="2000">
                <a:solidFill>
                  <a:srgbClr val="000000"/>
                </a:solidFill>
              </a:rPr>
              <a:t>Alexandra Le Moine</a:t>
            </a:r>
            <a:endParaRPr sz="2000">
              <a:solidFill>
                <a:srgbClr val="000000"/>
              </a:solidFill>
            </a:endParaRPr>
          </a:p>
          <a:p>
            <a:pPr marL="0" lvl="0" indent="0" algn="ctr" rtl="0">
              <a:spcBef>
                <a:spcPts val="1200"/>
              </a:spcBef>
              <a:spcAft>
                <a:spcPts val="0"/>
              </a:spcAft>
              <a:buNone/>
            </a:pPr>
            <a:r>
              <a:rPr lang="en" sz="2000" b="1">
                <a:solidFill>
                  <a:srgbClr val="000000"/>
                </a:solidFill>
              </a:rPr>
              <a:t>TAs:</a:t>
            </a:r>
            <a:r>
              <a:rPr lang="en" sz="2000">
                <a:solidFill>
                  <a:srgbClr val="000000"/>
                </a:solidFill>
              </a:rPr>
              <a:t> Emma Markovich and Colin Claytor</a:t>
            </a:r>
            <a:endParaRPr sz="2000">
              <a:solidFill>
                <a:srgbClr val="000000"/>
              </a:solidFill>
            </a:endParaRPr>
          </a:p>
          <a:p>
            <a:pPr marL="0" lvl="0" indent="0" algn="ctr" rtl="0">
              <a:spcBef>
                <a:spcPts val="1200"/>
              </a:spcBef>
              <a:spcAft>
                <a:spcPts val="0"/>
              </a:spcAft>
              <a:buNone/>
            </a:pPr>
            <a:r>
              <a:rPr lang="en" sz="2000" b="1">
                <a:solidFill>
                  <a:srgbClr val="000000"/>
                </a:solidFill>
              </a:rPr>
              <a:t>Technical Advisors: </a:t>
            </a:r>
            <a:r>
              <a:rPr lang="en" sz="2000">
                <a:solidFill>
                  <a:srgbClr val="000000"/>
                </a:solidFill>
              </a:rPr>
              <a:t>John Mah, James Nabity, Matt Rhode, Bobby Hodgkinson, Trudy Schwartz, Kathryn Wingate</a:t>
            </a:r>
            <a:endParaRPr sz="2000">
              <a:solidFill>
                <a:srgbClr val="000000"/>
              </a:solidFill>
            </a:endParaRPr>
          </a:p>
          <a:p>
            <a:pPr marL="0" lvl="0" indent="0" algn="l" rtl="0">
              <a:spcBef>
                <a:spcPts val="1200"/>
              </a:spcBef>
              <a:spcAft>
                <a:spcPts val="1200"/>
              </a:spcAft>
              <a:buNone/>
            </a:pPr>
            <a:endParaRPr sz="2000">
              <a:solidFill>
                <a:srgbClr val="000000"/>
              </a:solidFill>
            </a:endParaRPr>
          </a:p>
        </p:txBody>
      </p:sp>
      <p:sp>
        <p:nvSpPr>
          <p:cNvPr id="1011" name="Google Shape;1011;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5"/>
        <p:cNvGrpSpPr/>
        <p:nvPr/>
      </p:nvGrpSpPr>
      <p:grpSpPr>
        <a:xfrm>
          <a:off x="0" y="0"/>
          <a:ext cx="0" cy="0"/>
          <a:chOff x="0" y="0"/>
          <a:chExt cx="0" cy="0"/>
        </a:xfrm>
      </p:grpSpPr>
      <p:sp>
        <p:nvSpPr>
          <p:cNvPr id="1016" name="Google Shape;1016;p63"/>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Supplemental Material</a:t>
            </a:r>
            <a:endParaRPr/>
          </a:p>
        </p:txBody>
      </p:sp>
      <p:sp>
        <p:nvSpPr>
          <p:cNvPr id="1017" name="Google Shape;1017;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1"/>
        <p:cNvGrpSpPr/>
        <p:nvPr/>
      </p:nvGrpSpPr>
      <p:grpSpPr>
        <a:xfrm>
          <a:off x="0" y="0"/>
          <a:ext cx="0" cy="0"/>
          <a:chOff x="0" y="0"/>
          <a:chExt cx="0" cy="0"/>
        </a:xfrm>
      </p:grpSpPr>
      <p:sp>
        <p:nvSpPr>
          <p:cNvPr id="1022" name="Google Shape;1022;p6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a:t>
            </a:r>
            <a:endParaRPr/>
          </a:p>
        </p:txBody>
      </p:sp>
      <p:sp>
        <p:nvSpPr>
          <p:cNvPr id="1023" name="Google Shape;102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
        <p:nvSpPr>
          <p:cNvPr id="1024" name="Google Shape;1024;p6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solidFill>
                  <a:schemeClr val="accent5"/>
                </a:solidFill>
                <a:hlinkClick r:id="rId3" action="ppaction://hlinksldjump">
                  <a:extLst>
                    <a:ext uri="{A12FA001-AC4F-418D-AE19-62706E023703}">
                      <ahyp:hlinkClr xmlns:ahyp="http://schemas.microsoft.com/office/drawing/2018/hyperlinkcolor" val="tx"/>
                    </a:ext>
                  </a:extLst>
                </a:hlinkClick>
              </a:rPr>
              <a:t>On-Engine Testing</a:t>
            </a:r>
            <a:endParaRPr/>
          </a:p>
          <a:p>
            <a:pPr marL="0" lvl="0" indent="0" algn="ctr" rtl="0">
              <a:spcBef>
                <a:spcPts val="1200"/>
              </a:spcBef>
              <a:spcAft>
                <a:spcPts val="0"/>
              </a:spcAft>
              <a:buNone/>
            </a:pPr>
            <a:r>
              <a:rPr lang="en" u="sng">
                <a:solidFill>
                  <a:schemeClr val="hlink"/>
                </a:solidFill>
                <a:hlinkClick r:id="rId4" action="ppaction://hlinksldjump"/>
              </a:rPr>
              <a:t>Cold Test</a:t>
            </a:r>
            <a:endParaRPr/>
          </a:p>
          <a:p>
            <a:pPr marL="0" lvl="0" indent="0" algn="ctr" rtl="0">
              <a:spcBef>
                <a:spcPts val="1200"/>
              </a:spcBef>
              <a:spcAft>
                <a:spcPts val="0"/>
              </a:spcAft>
              <a:buNone/>
            </a:pPr>
            <a:r>
              <a:rPr lang="en" u="sng">
                <a:solidFill>
                  <a:schemeClr val="hlink"/>
                </a:solidFill>
                <a:hlinkClick r:id="" action="ppaction://noaction"/>
              </a:rPr>
              <a:t>Material Selection</a:t>
            </a:r>
            <a:endParaRPr/>
          </a:p>
          <a:p>
            <a:pPr marL="0" lvl="0" indent="0" algn="ctr" rtl="0">
              <a:spcBef>
                <a:spcPts val="1200"/>
              </a:spcBef>
              <a:spcAft>
                <a:spcPts val="0"/>
              </a:spcAft>
              <a:buNone/>
            </a:pPr>
            <a:r>
              <a:rPr lang="en" u="sng">
                <a:solidFill>
                  <a:schemeClr val="hlink"/>
                </a:solidFill>
                <a:hlinkClick r:id="rId5" action="ppaction://hlinksldjump"/>
              </a:rPr>
              <a:t>Ejector Model</a:t>
            </a:r>
            <a:endParaRPr/>
          </a:p>
          <a:p>
            <a:pPr marL="0" lvl="0" indent="0" algn="ctr" rtl="0">
              <a:spcBef>
                <a:spcPts val="1200"/>
              </a:spcBef>
              <a:spcAft>
                <a:spcPts val="12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28"/>
        <p:cNvGrpSpPr/>
        <p:nvPr/>
      </p:nvGrpSpPr>
      <p:grpSpPr>
        <a:xfrm>
          <a:off x="0" y="0"/>
          <a:ext cx="0" cy="0"/>
          <a:chOff x="0" y="0"/>
          <a:chExt cx="0" cy="0"/>
        </a:xfrm>
      </p:grpSpPr>
      <p:sp>
        <p:nvSpPr>
          <p:cNvPr id="1029" name="Google Shape;1029;p6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 </a:t>
            </a:r>
            <a:endParaRPr/>
          </a:p>
        </p:txBody>
      </p:sp>
      <p:sp>
        <p:nvSpPr>
          <p:cNvPr id="1030" name="Google Shape;1030;p65"/>
          <p:cNvSpPr txBox="1">
            <a:spLocks noGrp="1"/>
          </p:cNvSpPr>
          <p:nvPr>
            <p:ph type="body" idx="1"/>
          </p:nvPr>
        </p:nvSpPr>
        <p:spPr>
          <a:xfrm>
            <a:off x="311700" y="1149725"/>
            <a:ext cx="8520600" cy="3513600"/>
          </a:xfrm>
          <a:prstGeom prst="rect">
            <a:avLst/>
          </a:prstGeom>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Mattingly, J.D. and Boyer, K.M. Elements of Propulsion: Gas Turbines and Rockets. American Institute of Aeronautics and Astronautics, 2 edition, 2016</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Huang, K.P, Kisielowski, E. “An investigation of the thrust augmentation characteristics of jet ejectors,” April 1967.</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Frank, G., Piper, S., Chen, Y., FitzRandolph, P., Camacho, C., Knickerbocker, M., Junker, M., Oropeza, D.C., Cutler, J., Fuernkranz, M., and Harthan, D. Specialized propulsion engine control system critical design review, 2018.</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Coulon, T., Johnson, R., Jones, L., Mines, M., Schumacher, G., and Swart, C.  Thrust to weight improvement of jetcat p100-rx turbojet engine, 2019</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Soars, C. Gas Turbines:  A Handbook of Air, Land and Sea Applications.  Butterworth-Heinemann, 1 edition, 2014.</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Violett, B. A few reminders for safe turbine operations.</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White, F.M. Viscous Fluid Flow. McGraw-Hill, 3 edition, 2011</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Heiser, H. W.  Ejector thrust augmentation. Journal  of  Propulsion  and  Power, 26(6), November-December 2010.</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Huang, K. P and Kisielowski, E. An investigation of the thrust augmentation characteristics of jet ejectors</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JetCat. Jetcat turbine datasheet, 2015</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Razak, A.M.Y. Gas turbine combustion.</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Aeronautics Guide. Aircraft turbine engine fuel system components</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Erickson, D.M., Day, S.A., and Doyle, R. Design considerations for heated gas fuel.</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Larson, G.C. The hotter the better.</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Autonomous Manufacturing. A guide to 3d printing with titanium</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Online Metals, URL: </a:t>
            </a:r>
            <a:r>
              <a:rPr lang="en" sz="800" u="sng">
                <a:solidFill>
                  <a:srgbClr val="000000"/>
                </a:solidFill>
                <a:hlinkClick r:id="rId3">
                  <a:extLst>
                    <a:ext uri="{A12FA001-AC4F-418D-AE19-62706E023703}">
                      <ahyp:hlinkClr xmlns:ahyp="http://schemas.microsoft.com/office/drawing/2018/hyperlinkcolor" val="tx"/>
                    </a:ext>
                  </a:extLst>
                </a:hlinkClick>
              </a:rPr>
              <a:t>https://www.onlinemetals.com/en/buy/aluminum-round-bar-7075-t6-t651-cold-finish?q=%3Aprice-asc&amp;page=1&amp;pagesize=25&amp;sort=price-asc</a:t>
            </a:r>
            <a:endParaRPr sz="800">
              <a:solidFill>
                <a:srgbClr val="000000"/>
              </a:solidFill>
            </a:endParaRPr>
          </a:p>
          <a:p>
            <a:pPr marL="457200" lvl="0" indent="-279400" algn="l" rtl="0">
              <a:spcBef>
                <a:spcPts val="0"/>
              </a:spcBef>
              <a:spcAft>
                <a:spcPts val="0"/>
              </a:spcAft>
              <a:buClr>
                <a:srgbClr val="000000"/>
              </a:buClr>
              <a:buSzPts val="800"/>
              <a:buAutoNum type="arabicPeriod"/>
            </a:pPr>
            <a:r>
              <a:rPr lang="en" sz="800">
                <a:solidFill>
                  <a:srgbClr val="000000"/>
                </a:solidFill>
              </a:rPr>
              <a:t>Dr. D. Lewis Abata, </a:t>
            </a:r>
            <a:r>
              <a:rPr lang="en" sz="800" i="1">
                <a:solidFill>
                  <a:srgbClr val="000000"/>
                </a:solidFill>
              </a:rPr>
              <a:t>The Thermodynamics of Emptying a Pressure Vessel</a:t>
            </a:r>
            <a:r>
              <a:rPr lang="en" sz="800">
                <a:solidFill>
                  <a:srgbClr val="000000"/>
                </a:solidFill>
              </a:rPr>
              <a:t>, South Dakota School of Mines and Technology. </a:t>
            </a:r>
            <a:endParaRPr sz="800">
              <a:solidFill>
                <a:srgbClr val="000000"/>
              </a:solidFill>
            </a:endParaRPr>
          </a:p>
          <a:p>
            <a:pPr marL="457200" lvl="0" indent="-279400" algn="l" rtl="0">
              <a:lnSpc>
                <a:spcPct val="115000"/>
              </a:lnSpc>
              <a:spcBef>
                <a:spcPts val="0"/>
              </a:spcBef>
              <a:spcAft>
                <a:spcPts val="0"/>
              </a:spcAft>
              <a:buClr>
                <a:srgbClr val="000000"/>
              </a:buClr>
              <a:buSzPts val="800"/>
              <a:buAutoNum type="arabicPeriod"/>
            </a:pPr>
            <a:r>
              <a:rPr lang="en" sz="800">
                <a:solidFill>
                  <a:srgbClr val="000000"/>
                </a:solidFill>
              </a:rPr>
              <a:t>Gibson, P. W., “Blast Overpressure and Survivability Calculations For Various Sizes of Explosive Charges”, Army Natick Research Development and Engineering Center MA, June 1994.</a:t>
            </a:r>
            <a:endParaRPr sz="800">
              <a:solidFill>
                <a:srgbClr val="000000"/>
              </a:solidFill>
            </a:endParaRPr>
          </a:p>
          <a:p>
            <a:pPr marL="0" lvl="0" indent="0" algn="l" rtl="0">
              <a:spcBef>
                <a:spcPts val="1200"/>
              </a:spcBef>
              <a:spcAft>
                <a:spcPts val="0"/>
              </a:spcAft>
              <a:buNone/>
            </a:pPr>
            <a:endParaRPr sz="900">
              <a:solidFill>
                <a:srgbClr val="000000"/>
              </a:solidFill>
            </a:endParaRPr>
          </a:p>
          <a:p>
            <a:pPr marL="457200" lvl="0" indent="0" algn="l" rtl="0">
              <a:spcBef>
                <a:spcPts val="1200"/>
              </a:spcBef>
              <a:spcAft>
                <a:spcPts val="0"/>
              </a:spcAft>
              <a:buNone/>
            </a:pPr>
            <a:endParaRPr sz="900">
              <a:solidFill>
                <a:srgbClr val="000000"/>
              </a:solidFill>
            </a:endParaRPr>
          </a:p>
          <a:p>
            <a:pPr marL="457200" lvl="0" indent="0" algn="l" rtl="0">
              <a:spcBef>
                <a:spcPts val="1200"/>
              </a:spcBef>
              <a:spcAft>
                <a:spcPts val="0"/>
              </a:spcAft>
              <a:buNone/>
            </a:pPr>
            <a:endParaRPr sz="900">
              <a:solidFill>
                <a:srgbClr val="000000"/>
              </a:solidFill>
            </a:endParaRPr>
          </a:p>
          <a:p>
            <a:pPr marL="0" lvl="0" indent="0" algn="l" rtl="0">
              <a:spcBef>
                <a:spcPts val="1200"/>
              </a:spcBef>
              <a:spcAft>
                <a:spcPts val="1200"/>
              </a:spcAft>
              <a:buNone/>
            </a:pPr>
            <a:endParaRPr sz="900">
              <a:solidFill>
                <a:srgbClr val="000000"/>
              </a:solidFill>
            </a:endParaRPr>
          </a:p>
        </p:txBody>
      </p:sp>
      <p:sp>
        <p:nvSpPr>
          <p:cNvPr id="1031" name="Google Shape;1031;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5"/>
        <p:cNvGrpSpPr/>
        <p:nvPr/>
      </p:nvGrpSpPr>
      <p:grpSpPr>
        <a:xfrm>
          <a:off x="0" y="0"/>
          <a:ext cx="0" cy="0"/>
          <a:chOff x="0" y="0"/>
          <a:chExt cx="0" cy="0"/>
        </a:xfrm>
      </p:grpSpPr>
      <p:sp>
        <p:nvSpPr>
          <p:cNvPr id="1036" name="Google Shape;1036;p6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 </a:t>
            </a:r>
            <a:endParaRPr/>
          </a:p>
        </p:txBody>
      </p:sp>
      <p:sp>
        <p:nvSpPr>
          <p:cNvPr id="1037" name="Google Shape;1037;p66"/>
          <p:cNvSpPr txBox="1">
            <a:spLocks noGrp="1"/>
          </p:cNvSpPr>
          <p:nvPr>
            <p:ph type="body" idx="1"/>
          </p:nvPr>
        </p:nvSpPr>
        <p:spPr>
          <a:xfrm>
            <a:off x="311700" y="1149725"/>
            <a:ext cx="8520600" cy="3513600"/>
          </a:xfrm>
          <a:prstGeom prst="rect">
            <a:avLst/>
          </a:prstGeom>
          <a:ln>
            <a:noFill/>
          </a:ln>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AutoNum type="arabicPeriod"/>
            </a:pPr>
            <a:r>
              <a:rPr lang="en" sz="1000">
                <a:solidFill>
                  <a:schemeClr val="dk1"/>
                </a:solidFill>
              </a:rPr>
              <a:t>Heiser, H. W.  Ejector thrust augmentation. Journal  of  Propulsion  and  Power, 26(6), November-December 2010.</a:t>
            </a:r>
            <a:endParaRPr sz="1000">
              <a:solidFill>
                <a:schemeClr val="dk1"/>
              </a:solidFill>
            </a:endParaRPr>
          </a:p>
          <a:p>
            <a:pPr marL="457200" lvl="0" indent="-292100" algn="l" rtl="0">
              <a:spcBef>
                <a:spcPts val="0"/>
              </a:spcBef>
              <a:spcAft>
                <a:spcPts val="0"/>
              </a:spcAft>
              <a:buClr>
                <a:schemeClr val="dk1"/>
              </a:buClr>
              <a:buSzPts val="1000"/>
              <a:buAutoNum type="arabicPeriod"/>
            </a:pPr>
            <a:r>
              <a:rPr lang="en" sz="1000">
                <a:solidFill>
                  <a:schemeClr val="dk1"/>
                </a:solidFill>
              </a:rPr>
              <a:t>Huang, K.P, Kisielowski, E. “An investigation of the thrust augmentation characteristics of jet ejectors,” April 1967.</a:t>
            </a:r>
            <a:endParaRPr sz="1000">
              <a:solidFill>
                <a:schemeClr val="dk1"/>
              </a:solidFill>
            </a:endParaRPr>
          </a:p>
          <a:p>
            <a:pPr marL="457200" lvl="0" indent="-292100" algn="l" rtl="0">
              <a:lnSpc>
                <a:spcPct val="115000"/>
              </a:lnSpc>
              <a:spcBef>
                <a:spcPts val="0"/>
              </a:spcBef>
              <a:spcAft>
                <a:spcPts val="0"/>
              </a:spcAft>
              <a:buClr>
                <a:srgbClr val="000000"/>
              </a:buClr>
              <a:buSzPts val="1000"/>
              <a:buAutoNum type="arabicPeriod"/>
            </a:pPr>
            <a:r>
              <a:rPr lang="en" sz="1000">
                <a:solidFill>
                  <a:srgbClr val="000000"/>
                </a:solidFill>
              </a:rPr>
              <a:t>White, F.M. Viscous Fluid Flow. McGraw-Hill, 3 edition, 2011</a:t>
            </a:r>
            <a:endParaRPr sz="1100">
              <a:solidFill>
                <a:srgbClr val="000000"/>
              </a:solidFill>
            </a:endParaRPr>
          </a:p>
          <a:p>
            <a:pPr marL="457200" lvl="0" indent="0" algn="l" rtl="0">
              <a:spcBef>
                <a:spcPts val="0"/>
              </a:spcBef>
              <a:spcAft>
                <a:spcPts val="0"/>
              </a:spcAft>
              <a:buNone/>
            </a:pPr>
            <a:endParaRPr sz="900">
              <a:solidFill>
                <a:srgbClr val="000000"/>
              </a:solidFill>
            </a:endParaRPr>
          </a:p>
          <a:p>
            <a:pPr marL="457200" lvl="0" indent="0" algn="l" rtl="0">
              <a:spcBef>
                <a:spcPts val="1200"/>
              </a:spcBef>
              <a:spcAft>
                <a:spcPts val="0"/>
              </a:spcAft>
              <a:buNone/>
            </a:pPr>
            <a:endParaRPr sz="900">
              <a:solidFill>
                <a:srgbClr val="000000"/>
              </a:solidFill>
            </a:endParaRPr>
          </a:p>
          <a:p>
            <a:pPr marL="0" lvl="0" indent="0" algn="l" rtl="0">
              <a:spcBef>
                <a:spcPts val="1200"/>
              </a:spcBef>
              <a:spcAft>
                <a:spcPts val="1200"/>
              </a:spcAft>
              <a:buNone/>
            </a:pPr>
            <a:endParaRPr sz="900">
              <a:solidFill>
                <a:srgbClr val="000000"/>
              </a:solidFill>
            </a:endParaRPr>
          </a:p>
        </p:txBody>
      </p:sp>
      <p:sp>
        <p:nvSpPr>
          <p:cNvPr id="1038" name="Google Shape;103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2"/>
        <p:cNvGrpSpPr/>
        <p:nvPr/>
      </p:nvGrpSpPr>
      <p:grpSpPr>
        <a:xfrm>
          <a:off x="0" y="0"/>
          <a:ext cx="0" cy="0"/>
          <a:chOff x="0" y="0"/>
          <a:chExt cx="0" cy="0"/>
        </a:xfrm>
      </p:grpSpPr>
      <p:sp>
        <p:nvSpPr>
          <p:cNvPr id="1043" name="Google Shape;1043;p6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Levels of Success</a:t>
            </a:r>
            <a:endParaRPr/>
          </a:p>
          <a:p>
            <a:pPr marL="0" lvl="0" indent="0" algn="l" rtl="0">
              <a:spcBef>
                <a:spcPts val="0"/>
              </a:spcBef>
              <a:spcAft>
                <a:spcPts val="0"/>
              </a:spcAft>
              <a:buNone/>
            </a:pPr>
            <a:endParaRPr/>
          </a:p>
        </p:txBody>
      </p:sp>
      <p:sp>
        <p:nvSpPr>
          <p:cNvPr id="1044" name="Google Shape;1044;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pic>
        <p:nvPicPr>
          <p:cNvPr id="1045" name="Google Shape;1045;p67"/>
          <p:cNvPicPr preferRelativeResize="0"/>
          <p:nvPr/>
        </p:nvPicPr>
        <p:blipFill>
          <a:blip r:embed="rId3">
            <a:alphaModFix/>
          </a:blip>
          <a:stretch>
            <a:fillRect/>
          </a:stretch>
        </p:blipFill>
        <p:spPr>
          <a:xfrm>
            <a:off x="1043528" y="1149725"/>
            <a:ext cx="7056949" cy="3855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9"/>
        <p:cNvGrpSpPr/>
        <p:nvPr/>
      </p:nvGrpSpPr>
      <p:grpSpPr>
        <a:xfrm>
          <a:off x="0" y="0"/>
          <a:ext cx="0" cy="0"/>
          <a:chOff x="0" y="0"/>
          <a:chExt cx="0" cy="0"/>
        </a:xfrm>
      </p:grpSpPr>
      <p:sp>
        <p:nvSpPr>
          <p:cNvPr id="1050" name="Google Shape;1050;p6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a:p>
            <a:pPr marL="0" lvl="0" indent="0" algn="l" rtl="0">
              <a:spcBef>
                <a:spcPts val="0"/>
              </a:spcBef>
              <a:spcAft>
                <a:spcPts val="0"/>
              </a:spcAft>
              <a:buNone/>
            </a:pPr>
            <a:endParaRPr/>
          </a:p>
        </p:txBody>
      </p:sp>
      <p:sp>
        <p:nvSpPr>
          <p:cNvPr id="1051" name="Google Shape;1051;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56</a:t>
            </a:fld>
            <a:endParaRPr/>
          </a:p>
        </p:txBody>
      </p:sp>
      <p:pic>
        <p:nvPicPr>
          <p:cNvPr id="1052" name="Google Shape;1052;p68"/>
          <p:cNvPicPr preferRelativeResize="0"/>
          <p:nvPr/>
        </p:nvPicPr>
        <p:blipFill>
          <a:blip r:embed="rId3">
            <a:alphaModFix/>
          </a:blip>
          <a:stretch>
            <a:fillRect/>
          </a:stretch>
        </p:blipFill>
        <p:spPr>
          <a:xfrm>
            <a:off x="311700" y="1641018"/>
            <a:ext cx="8520598" cy="197553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6"/>
        <p:cNvGrpSpPr/>
        <p:nvPr/>
      </p:nvGrpSpPr>
      <p:grpSpPr>
        <a:xfrm>
          <a:off x="0" y="0"/>
          <a:ext cx="0" cy="0"/>
          <a:chOff x="0" y="0"/>
          <a:chExt cx="0" cy="0"/>
        </a:xfrm>
      </p:grpSpPr>
      <p:sp>
        <p:nvSpPr>
          <p:cNvPr id="1057" name="Google Shape;1057;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pic>
        <p:nvPicPr>
          <p:cNvPr id="1058" name="Google Shape;1058;p69"/>
          <p:cNvPicPr preferRelativeResize="0"/>
          <p:nvPr/>
        </p:nvPicPr>
        <p:blipFill>
          <a:blip r:embed="rId3">
            <a:alphaModFix/>
          </a:blip>
          <a:stretch>
            <a:fillRect/>
          </a:stretch>
        </p:blipFill>
        <p:spPr>
          <a:xfrm>
            <a:off x="1338725" y="571300"/>
            <a:ext cx="6466551" cy="4572200"/>
          </a:xfrm>
          <a:prstGeom prst="rect">
            <a:avLst/>
          </a:prstGeom>
          <a:noFill/>
          <a:ln>
            <a:noFill/>
          </a:ln>
        </p:spPr>
      </p:pic>
      <p:sp>
        <p:nvSpPr>
          <p:cNvPr id="1059" name="Google Shape;1059;p6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3"/>
        <p:cNvGrpSpPr/>
        <p:nvPr/>
      </p:nvGrpSpPr>
      <p:grpSpPr>
        <a:xfrm>
          <a:off x="0" y="0"/>
          <a:ext cx="0" cy="0"/>
          <a:chOff x="0" y="0"/>
          <a:chExt cx="0" cy="0"/>
        </a:xfrm>
      </p:grpSpPr>
      <p:sp>
        <p:nvSpPr>
          <p:cNvPr id="1064" name="Google Shape;1064;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sp>
        <p:nvSpPr>
          <p:cNvPr id="1065" name="Google Shape;1065;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pic>
        <p:nvPicPr>
          <p:cNvPr id="1066" name="Google Shape;1066;p70"/>
          <p:cNvPicPr preferRelativeResize="0"/>
          <p:nvPr/>
        </p:nvPicPr>
        <p:blipFill rotWithShape="1">
          <a:blip r:embed="rId3">
            <a:alphaModFix/>
          </a:blip>
          <a:srcRect l="1538" t="2775" r="1674" b="3142"/>
          <a:stretch/>
        </p:blipFill>
        <p:spPr>
          <a:xfrm>
            <a:off x="581850" y="1149725"/>
            <a:ext cx="6041827" cy="3857003"/>
          </a:xfrm>
          <a:prstGeom prst="rect">
            <a:avLst/>
          </a:prstGeom>
          <a:noFill/>
          <a:ln>
            <a:noFill/>
          </a:ln>
        </p:spPr>
      </p:pic>
      <p:sp>
        <p:nvSpPr>
          <p:cNvPr id="1067" name="Google Shape;1067;p70"/>
          <p:cNvSpPr txBox="1">
            <a:spLocks noGrp="1"/>
          </p:cNvSpPr>
          <p:nvPr>
            <p:ph type="title"/>
          </p:nvPr>
        </p:nvSpPr>
        <p:spPr>
          <a:xfrm>
            <a:off x="831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Operational Functional Block Diagram</a:t>
            </a:r>
            <a:endParaRPr/>
          </a:p>
        </p:txBody>
      </p:sp>
      <p:sp>
        <p:nvSpPr>
          <p:cNvPr id="1068" name="Google Shape;1068;p70"/>
          <p:cNvSpPr/>
          <p:nvPr/>
        </p:nvSpPr>
        <p:spPr>
          <a:xfrm>
            <a:off x="581850" y="3764152"/>
            <a:ext cx="5108100" cy="1278600"/>
          </a:xfrm>
          <a:prstGeom prst="rect">
            <a:avLst/>
          </a:prstGeom>
          <a:noFill/>
          <a:ln w="38100" cap="flat" cmpd="sng">
            <a:solidFill>
              <a:srgbClr val="45BE4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0"/>
          <p:cNvSpPr/>
          <p:nvPr/>
        </p:nvSpPr>
        <p:spPr>
          <a:xfrm>
            <a:off x="4627972" y="1149725"/>
            <a:ext cx="1173600" cy="1761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0"/>
          <p:cNvSpPr/>
          <p:nvPr/>
        </p:nvSpPr>
        <p:spPr>
          <a:xfrm>
            <a:off x="7108445" y="2257949"/>
            <a:ext cx="1411800" cy="3138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95959"/>
                </a:solidFill>
                <a:latin typeface="Trebuchet MS"/>
                <a:ea typeface="Trebuchet MS"/>
                <a:cs typeface="Trebuchet MS"/>
                <a:sym typeface="Trebuchet MS"/>
              </a:rPr>
              <a:t>Current Project</a:t>
            </a:r>
            <a:endParaRPr sz="1200">
              <a:solidFill>
                <a:srgbClr val="595959"/>
              </a:solidFill>
              <a:latin typeface="Trebuchet MS"/>
              <a:ea typeface="Trebuchet MS"/>
              <a:cs typeface="Trebuchet MS"/>
              <a:sym typeface="Trebuchet MS"/>
            </a:endParaRPr>
          </a:p>
        </p:txBody>
      </p:sp>
      <p:sp>
        <p:nvSpPr>
          <p:cNvPr id="1071" name="Google Shape;1071;p70"/>
          <p:cNvSpPr/>
          <p:nvPr/>
        </p:nvSpPr>
        <p:spPr>
          <a:xfrm>
            <a:off x="6919000" y="2749575"/>
            <a:ext cx="1790700" cy="313800"/>
          </a:xfrm>
          <a:prstGeom prst="rect">
            <a:avLst/>
          </a:prstGeom>
          <a:noFill/>
          <a:ln w="38100" cap="flat" cmpd="sng">
            <a:solidFill>
              <a:srgbClr val="45BE45"/>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95959"/>
                </a:solidFill>
                <a:latin typeface="Trebuchet MS"/>
                <a:ea typeface="Trebuchet MS"/>
                <a:cs typeface="Trebuchet MS"/>
                <a:sym typeface="Trebuchet MS"/>
              </a:rPr>
              <a:t>Previous Year’s Project</a:t>
            </a:r>
            <a:endParaRPr sz="1200">
              <a:solidFill>
                <a:srgbClr val="595959"/>
              </a:solidFill>
              <a:latin typeface="Trebuchet MS"/>
              <a:ea typeface="Trebuchet MS"/>
              <a:cs typeface="Trebuchet MS"/>
              <a:sym typeface="Trebuchet MS"/>
            </a:endParaRPr>
          </a:p>
        </p:txBody>
      </p:sp>
      <p:sp>
        <p:nvSpPr>
          <p:cNvPr id="1072" name="Google Shape;1072;p70"/>
          <p:cNvSpPr/>
          <p:nvPr/>
        </p:nvSpPr>
        <p:spPr>
          <a:xfrm>
            <a:off x="8528975" y="4611075"/>
            <a:ext cx="615000" cy="53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7"/>
        <p:cNvGrpSpPr/>
        <p:nvPr/>
      </p:nvGrpSpPr>
      <p:grpSpPr>
        <a:xfrm>
          <a:off x="0" y="0"/>
          <a:ext cx="0" cy="0"/>
          <a:chOff x="0" y="0"/>
          <a:chExt cx="0" cy="0"/>
        </a:xfrm>
      </p:grpSpPr>
      <p:sp>
        <p:nvSpPr>
          <p:cNvPr id="1078" name="Google Shape;1078;p7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CDR Design                                   Current Design</a:t>
            </a:r>
            <a:endParaRPr/>
          </a:p>
          <a:p>
            <a:pPr marL="0" lvl="0" indent="0" algn="l" rtl="0">
              <a:spcBef>
                <a:spcPts val="0"/>
              </a:spcBef>
              <a:spcAft>
                <a:spcPts val="0"/>
              </a:spcAft>
              <a:buNone/>
            </a:pPr>
            <a:endParaRPr/>
          </a:p>
        </p:txBody>
      </p:sp>
      <p:sp>
        <p:nvSpPr>
          <p:cNvPr id="1079" name="Google Shape;1079;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59</a:t>
            </a:fld>
            <a:endParaRPr/>
          </a:p>
        </p:txBody>
      </p:sp>
      <p:sp>
        <p:nvSpPr>
          <p:cNvPr id="1080" name="Google Shape;1080;p71"/>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081" name="Google Shape;1081;p71"/>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082" name="Google Shape;1082;p71"/>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083" name="Google Shape;1083;p71"/>
          <p:cNvGrpSpPr/>
          <p:nvPr/>
        </p:nvGrpSpPr>
        <p:grpSpPr>
          <a:xfrm>
            <a:off x="6594653" y="4510250"/>
            <a:ext cx="2185769" cy="391800"/>
            <a:chOff x="6629425" y="3506550"/>
            <a:chExt cx="2229012" cy="391800"/>
          </a:xfrm>
        </p:grpSpPr>
        <p:sp>
          <p:nvSpPr>
            <p:cNvPr id="1084" name="Google Shape;1084;p71"/>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085" name="Google Shape;1085;p71"/>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1086" name="Google Shape;1086;p71"/>
          <p:cNvPicPr preferRelativeResize="0"/>
          <p:nvPr/>
        </p:nvPicPr>
        <p:blipFill rotWithShape="1">
          <a:blip r:embed="rId3">
            <a:alphaModFix/>
          </a:blip>
          <a:srcRect l="1089" t="17158" r="794" b="1014"/>
          <a:stretch/>
        </p:blipFill>
        <p:spPr>
          <a:xfrm>
            <a:off x="311701" y="1398575"/>
            <a:ext cx="3490324" cy="2249601"/>
          </a:xfrm>
          <a:prstGeom prst="rect">
            <a:avLst/>
          </a:prstGeom>
          <a:noFill/>
          <a:ln>
            <a:noFill/>
          </a:ln>
        </p:spPr>
      </p:pic>
      <p:pic>
        <p:nvPicPr>
          <p:cNvPr id="1087" name="Google Shape;1087;p71"/>
          <p:cNvPicPr preferRelativeResize="0"/>
          <p:nvPr/>
        </p:nvPicPr>
        <p:blipFill rotWithShape="1">
          <a:blip r:embed="rId4">
            <a:alphaModFix/>
          </a:blip>
          <a:srcRect l="9635" t="31119" r="3324" b="37100"/>
          <a:stretch/>
        </p:blipFill>
        <p:spPr>
          <a:xfrm>
            <a:off x="4269500" y="2366825"/>
            <a:ext cx="4803676" cy="1355673"/>
          </a:xfrm>
          <a:prstGeom prst="rect">
            <a:avLst/>
          </a:prstGeom>
          <a:noFill/>
          <a:ln>
            <a:noFill/>
          </a:ln>
        </p:spPr>
      </p:pic>
      <p:sp>
        <p:nvSpPr>
          <p:cNvPr id="1088" name="Google Shape;1088;p71"/>
          <p:cNvSpPr txBox="1"/>
          <p:nvPr/>
        </p:nvSpPr>
        <p:spPr>
          <a:xfrm>
            <a:off x="3487800" y="3915075"/>
            <a:ext cx="21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All units in mm</a:t>
            </a:r>
            <a:endParaRPr>
              <a:latin typeface="Trebuchet MS"/>
              <a:ea typeface="Trebuchet MS"/>
              <a:cs typeface="Trebuchet MS"/>
              <a:sym typeface="Trebuchet MS"/>
            </a:endParaRPr>
          </a:p>
        </p:txBody>
      </p:sp>
      <p:pic>
        <p:nvPicPr>
          <p:cNvPr id="1089" name="Google Shape;1089;p71"/>
          <p:cNvPicPr preferRelativeResize="0"/>
          <p:nvPr/>
        </p:nvPicPr>
        <p:blipFill rotWithShape="1">
          <a:blip r:embed="rId5">
            <a:alphaModFix/>
          </a:blip>
          <a:srcRect l="6811" t="26426" r="10021" b="40312"/>
          <a:stretch/>
        </p:blipFill>
        <p:spPr>
          <a:xfrm>
            <a:off x="4118825" y="1398575"/>
            <a:ext cx="4661602" cy="10147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32" name="Google Shape;132;p18"/>
          <p:cNvSpPr txBox="1">
            <a:spLocks noGrp="1"/>
          </p:cNvSpPr>
          <p:nvPr>
            <p:ph type="title"/>
          </p:nvPr>
        </p:nvSpPr>
        <p:spPr>
          <a:xfrm>
            <a:off x="831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Operational Functional Block Diagram</a:t>
            </a:r>
            <a:endParaRPr/>
          </a:p>
        </p:txBody>
      </p:sp>
      <p:sp>
        <p:nvSpPr>
          <p:cNvPr id="133" name="Google Shape;133;p18"/>
          <p:cNvSpPr/>
          <p:nvPr/>
        </p:nvSpPr>
        <p:spPr>
          <a:xfrm>
            <a:off x="8528975" y="4611075"/>
            <a:ext cx="615000" cy="532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18"/>
          <p:cNvPicPr preferRelativeResize="0"/>
          <p:nvPr/>
        </p:nvPicPr>
        <p:blipFill rotWithShape="1">
          <a:blip r:embed="rId3">
            <a:alphaModFix/>
          </a:blip>
          <a:srcRect t="2808"/>
          <a:stretch/>
        </p:blipFill>
        <p:spPr>
          <a:xfrm>
            <a:off x="1116025" y="1043200"/>
            <a:ext cx="6668302" cy="40136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3"/>
        <p:cNvGrpSpPr/>
        <p:nvPr/>
      </p:nvGrpSpPr>
      <p:grpSpPr>
        <a:xfrm>
          <a:off x="0" y="0"/>
          <a:ext cx="0" cy="0"/>
          <a:chOff x="0" y="0"/>
          <a:chExt cx="0" cy="0"/>
        </a:xfrm>
      </p:grpSpPr>
      <p:sp>
        <p:nvSpPr>
          <p:cNvPr id="1094" name="Google Shape;1094;p7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Understanding Mixing Chamber Length</a:t>
            </a:r>
            <a:endParaRPr/>
          </a:p>
        </p:txBody>
      </p:sp>
      <p:sp>
        <p:nvSpPr>
          <p:cNvPr id="1095" name="Google Shape;1095;p72"/>
          <p:cNvSpPr txBox="1">
            <a:spLocks noGrp="1"/>
          </p:cNvSpPr>
          <p:nvPr>
            <p:ph type="body" idx="1"/>
          </p:nvPr>
        </p:nvSpPr>
        <p:spPr>
          <a:xfrm>
            <a:off x="311700" y="1408700"/>
            <a:ext cx="8520600" cy="3035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595959"/>
              </a:solidFill>
            </a:endParaRPr>
          </a:p>
          <a:p>
            <a:pPr marL="0" lvl="0" indent="0" algn="l" rtl="0">
              <a:spcBef>
                <a:spcPts val="1200"/>
              </a:spcBef>
              <a:spcAft>
                <a:spcPts val="1200"/>
              </a:spcAft>
              <a:buNone/>
            </a:pPr>
            <a:endParaRPr>
              <a:solidFill>
                <a:srgbClr val="595959"/>
              </a:solidFill>
            </a:endParaRPr>
          </a:p>
        </p:txBody>
      </p:sp>
      <p:sp>
        <p:nvSpPr>
          <p:cNvPr id="1096" name="Google Shape;1096;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sp>
        <p:nvSpPr>
          <p:cNvPr id="1097" name="Google Shape;1097;p72"/>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098" name="Google Shape;1098;p72"/>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099" name="Google Shape;1099;p72"/>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100" name="Google Shape;1100;p72"/>
          <p:cNvGrpSpPr/>
          <p:nvPr/>
        </p:nvGrpSpPr>
        <p:grpSpPr>
          <a:xfrm>
            <a:off x="6594665" y="4510250"/>
            <a:ext cx="2185769" cy="391800"/>
            <a:chOff x="6629425" y="3506550"/>
            <a:chExt cx="2229012" cy="391800"/>
          </a:xfrm>
        </p:grpSpPr>
        <p:sp>
          <p:nvSpPr>
            <p:cNvPr id="1101" name="Google Shape;1101;p72"/>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102" name="Google Shape;1102;p72"/>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1103" name="Google Shape;1103;p72"/>
          <p:cNvSpPr txBox="1"/>
          <p:nvPr/>
        </p:nvSpPr>
        <p:spPr>
          <a:xfrm>
            <a:off x="365850" y="1408700"/>
            <a:ext cx="4251000" cy="167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Trebuchet MS"/>
                <a:ea typeface="Trebuchet MS"/>
                <a:cs typeface="Trebuchet MS"/>
                <a:sym typeface="Trebuchet MS"/>
              </a:rPr>
              <a:t> </a:t>
            </a:r>
            <a:r>
              <a:rPr lang="en" sz="1800">
                <a:solidFill>
                  <a:schemeClr val="dk1"/>
                </a:solidFill>
                <a:latin typeface="Trebuchet MS"/>
                <a:ea typeface="Trebuchet MS"/>
                <a:cs typeface="Trebuchet MS"/>
                <a:sym typeface="Trebuchet MS"/>
              </a:rPr>
              <a:t>Variation of L</a:t>
            </a:r>
            <a:endParaRPr sz="1800">
              <a:solidFill>
                <a:schemeClr val="dk1"/>
              </a:solidFill>
              <a:latin typeface="Trebuchet MS"/>
              <a:ea typeface="Trebuchet MS"/>
              <a:cs typeface="Trebuchet MS"/>
              <a:sym typeface="Trebuchet MS"/>
            </a:endParaRPr>
          </a:p>
          <a:p>
            <a:pPr marL="457200" lvl="0" indent="-330200" algn="l" rtl="0">
              <a:spcBef>
                <a:spcPts val="100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Test skin friction losses modeling</a:t>
            </a:r>
            <a:endParaRPr sz="1600">
              <a:solidFill>
                <a:schemeClr val="dk1"/>
              </a:solidFill>
              <a:latin typeface="Trebuchet MS"/>
              <a:ea typeface="Trebuchet MS"/>
              <a:cs typeface="Trebuchet MS"/>
              <a:sym typeface="Trebuchet MS"/>
            </a:endParaRPr>
          </a:p>
          <a:p>
            <a:pPr marL="457200" lvl="0" indent="-330200" algn="l" rtl="0">
              <a:spcBef>
                <a:spcPts val="1000"/>
              </a:spcBef>
              <a:spcAft>
                <a:spcPts val="0"/>
              </a:spcAft>
              <a:buClr>
                <a:schemeClr val="dk1"/>
              </a:buClr>
              <a:buSzPts val="1600"/>
              <a:buFont typeface="Trebuchet MS"/>
              <a:buChar char="●"/>
            </a:pPr>
            <a:r>
              <a:rPr lang="en" sz="1600">
                <a:solidFill>
                  <a:schemeClr val="dk1"/>
                </a:solidFill>
                <a:latin typeface="Trebuchet MS"/>
                <a:ea typeface="Trebuchet MS"/>
                <a:cs typeface="Trebuchet MS"/>
                <a:sym typeface="Trebuchet MS"/>
              </a:rPr>
              <a:t>Understand effects of incomplete mixing</a:t>
            </a:r>
            <a:endParaRPr sz="16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a:solidFill>
                <a:schemeClr val="dk1"/>
              </a:solidFill>
              <a:latin typeface="Trebuchet MS"/>
              <a:ea typeface="Trebuchet MS"/>
              <a:cs typeface="Trebuchet MS"/>
              <a:sym typeface="Trebuchet MS"/>
            </a:endParaRPr>
          </a:p>
        </p:txBody>
      </p:sp>
      <p:pic>
        <p:nvPicPr>
          <p:cNvPr id="1104" name="Google Shape;1104;p72"/>
          <p:cNvPicPr preferRelativeResize="0"/>
          <p:nvPr/>
        </p:nvPicPr>
        <p:blipFill>
          <a:blip r:embed="rId3">
            <a:alphaModFix/>
          </a:blip>
          <a:stretch>
            <a:fillRect/>
          </a:stretch>
        </p:blipFill>
        <p:spPr>
          <a:xfrm>
            <a:off x="4733351" y="1149725"/>
            <a:ext cx="4047074" cy="3035301"/>
          </a:xfrm>
          <a:prstGeom prst="rect">
            <a:avLst/>
          </a:prstGeom>
          <a:noFill/>
          <a:ln>
            <a:noFill/>
          </a:ln>
        </p:spPr>
      </p:pic>
      <p:pic>
        <p:nvPicPr>
          <p:cNvPr id="1105" name="Google Shape;1105;p72"/>
          <p:cNvPicPr preferRelativeResize="0"/>
          <p:nvPr/>
        </p:nvPicPr>
        <p:blipFill>
          <a:blip r:embed="rId4">
            <a:alphaModFix/>
          </a:blip>
          <a:stretch>
            <a:fillRect/>
          </a:stretch>
        </p:blipFill>
        <p:spPr>
          <a:xfrm>
            <a:off x="4733350" y="1181531"/>
            <a:ext cx="4047075" cy="3035295"/>
          </a:xfrm>
          <a:prstGeom prst="rect">
            <a:avLst/>
          </a:prstGeom>
          <a:noFill/>
          <a:ln>
            <a:noFill/>
          </a:ln>
        </p:spPr>
      </p:pic>
      <p:pic>
        <p:nvPicPr>
          <p:cNvPr id="1106" name="Google Shape;1106;p72"/>
          <p:cNvPicPr preferRelativeResize="0"/>
          <p:nvPr/>
        </p:nvPicPr>
        <p:blipFill>
          <a:blip r:embed="rId5">
            <a:alphaModFix/>
          </a:blip>
          <a:stretch>
            <a:fillRect/>
          </a:stretch>
        </p:blipFill>
        <p:spPr>
          <a:xfrm>
            <a:off x="4733359" y="1181525"/>
            <a:ext cx="4047067" cy="30353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0"/>
        <p:cNvGrpSpPr/>
        <p:nvPr/>
      </p:nvGrpSpPr>
      <p:grpSpPr>
        <a:xfrm>
          <a:off x="0" y="0"/>
          <a:ext cx="0" cy="0"/>
          <a:chOff x="0" y="0"/>
          <a:chExt cx="0" cy="0"/>
        </a:xfrm>
      </p:grpSpPr>
      <p:sp>
        <p:nvSpPr>
          <p:cNvPr id="1111" name="Google Shape;1111;p73"/>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On-Engine Testing</a:t>
            </a:r>
            <a:endParaRPr/>
          </a:p>
        </p:txBody>
      </p:sp>
      <p:sp>
        <p:nvSpPr>
          <p:cNvPr id="1112" name="Google Shape;1112;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61</a:t>
            </a:fld>
            <a:endParaRPr/>
          </a:p>
        </p:txBody>
      </p:sp>
      <p:sp>
        <p:nvSpPr>
          <p:cNvPr id="1113" name="Google Shape;1113;p7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7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On-Engine Safety Procedures</a:t>
            </a:r>
            <a:endParaRPr/>
          </a:p>
        </p:txBody>
      </p:sp>
      <p:sp>
        <p:nvSpPr>
          <p:cNvPr id="1119" name="Google Shape;1119;p7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hlink"/>
                </a:solidFill>
                <a:hlinkClick r:id="rId3"/>
              </a:rPr>
              <a:t>Engine Testing Procedure and Safety - Google Docs</a:t>
            </a:r>
            <a:endParaRPr/>
          </a:p>
        </p:txBody>
      </p:sp>
      <p:sp>
        <p:nvSpPr>
          <p:cNvPr id="1120" name="Google Shape;1120;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sp>
        <p:nvSpPr>
          <p:cNvPr id="1121" name="Google Shape;1121;p7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7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Temperature Data</a:t>
            </a:r>
            <a:endParaRPr/>
          </a:p>
        </p:txBody>
      </p:sp>
      <p:sp>
        <p:nvSpPr>
          <p:cNvPr id="1127" name="Google Shape;1127;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pic>
        <p:nvPicPr>
          <p:cNvPr id="1128" name="Google Shape;1128;p75"/>
          <p:cNvPicPr preferRelativeResize="0"/>
          <p:nvPr/>
        </p:nvPicPr>
        <p:blipFill>
          <a:blip r:embed="rId3">
            <a:alphaModFix/>
          </a:blip>
          <a:stretch>
            <a:fillRect/>
          </a:stretch>
        </p:blipFill>
        <p:spPr>
          <a:xfrm>
            <a:off x="152400" y="1302125"/>
            <a:ext cx="4918634" cy="3688975"/>
          </a:xfrm>
          <a:prstGeom prst="rect">
            <a:avLst/>
          </a:prstGeom>
          <a:noFill/>
          <a:ln>
            <a:noFill/>
          </a:ln>
        </p:spPr>
      </p:pic>
      <p:pic>
        <p:nvPicPr>
          <p:cNvPr id="1129" name="Google Shape;1129;p75"/>
          <p:cNvPicPr preferRelativeResize="0"/>
          <p:nvPr/>
        </p:nvPicPr>
        <p:blipFill>
          <a:blip r:embed="rId4">
            <a:alphaModFix/>
          </a:blip>
          <a:stretch>
            <a:fillRect/>
          </a:stretch>
        </p:blipFill>
        <p:spPr>
          <a:xfrm>
            <a:off x="4662523" y="1302125"/>
            <a:ext cx="4481477" cy="3361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7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Pressure Data</a:t>
            </a:r>
            <a:endParaRPr/>
          </a:p>
        </p:txBody>
      </p:sp>
      <p:sp>
        <p:nvSpPr>
          <p:cNvPr id="1135" name="Google Shape;113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pic>
        <p:nvPicPr>
          <p:cNvPr id="1136" name="Google Shape;1136;p76"/>
          <p:cNvPicPr preferRelativeResize="0"/>
          <p:nvPr/>
        </p:nvPicPr>
        <p:blipFill>
          <a:blip r:embed="rId3">
            <a:alphaModFix/>
          </a:blip>
          <a:stretch>
            <a:fillRect/>
          </a:stretch>
        </p:blipFill>
        <p:spPr>
          <a:xfrm>
            <a:off x="152400" y="1302125"/>
            <a:ext cx="4918634" cy="3688975"/>
          </a:xfrm>
          <a:prstGeom prst="rect">
            <a:avLst/>
          </a:prstGeom>
          <a:noFill/>
          <a:ln>
            <a:noFill/>
          </a:ln>
        </p:spPr>
      </p:pic>
      <p:pic>
        <p:nvPicPr>
          <p:cNvPr id="1137" name="Google Shape;1137;p76"/>
          <p:cNvPicPr preferRelativeResize="0"/>
          <p:nvPr/>
        </p:nvPicPr>
        <p:blipFill>
          <a:blip r:embed="rId4">
            <a:alphaModFix/>
          </a:blip>
          <a:stretch>
            <a:fillRect/>
          </a:stretch>
        </p:blipFill>
        <p:spPr>
          <a:xfrm>
            <a:off x="4724400" y="1302125"/>
            <a:ext cx="4419601" cy="331469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sp>
        <p:nvSpPr>
          <p:cNvPr id="1143" name="Google Shape;114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sp>
        <p:nvSpPr>
          <p:cNvPr id="1144" name="Google Shape;1144;p7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On-Engine Test: Electronics FBD</a:t>
            </a:r>
            <a:endParaRPr/>
          </a:p>
        </p:txBody>
      </p:sp>
      <p:pic>
        <p:nvPicPr>
          <p:cNvPr id="1145" name="Google Shape;1145;p77"/>
          <p:cNvPicPr preferRelativeResize="0"/>
          <p:nvPr/>
        </p:nvPicPr>
        <p:blipFill>
          <a:blip r:embed="rId3">
            <a:alphaModFix/>
          </a:blip>
          <a:stretch>
            <a:fillRect/>
          </a:stretch>
        </p:blipFill>
        <p:spPr>
          <a:xfrm>
            <a:off x="1605275" y="1149725"/>
            <a:ext cx="4881313" cy="39071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7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Facilities</a:t>
            </a:r>
            <a:endParaRPr/>
          </a:p>
        </p:txBody>
      </p:sp>
      <p:sp>
        <p:nvSpPr>
          <p:cNvPr id="1151" name="Google Shape;1151;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sp>
        <p:nvSpPr>
          <p:cNvPr id="1152" name="Google Shape;1152;p78"/>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153" name="Google Shape;1153;p78"/>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154" name="Google Shape;1154;p78"/>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155" name="Google Shape;1155;p78"/>
          <p:cNvGrpSpPr/>
          <p:nvPr/>
        </p:nvGrpSpPr>
        <p:grpSpPr>
          <a:xfrm>
            <a:off x="6594665" y="4510250"/>
            <a:ext cx="2185769" cy="391800"/>
            <a:chOff x="6629425" y="3506550"/>
            <a:chExt cx="2229012" cy="391800"/>
          </a:xfrm>
        </p:grpSpPr>
        <p:sp>
          <p:nvSpPr>
            <p:cNvPr id="1156" name="Google Shape;1156;p78"/>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157" name="Google Shape;1157;p78"/>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1158" name="Google Shape;1158;p78"/>
          <p:cNvPicPr preferRelativeResize="0"/>
          <p:nvPr/>
        </p:nvPicPr>
        <p:blipFill rotWithShape="1">
          <a:blip r:embed="rId3">
            <a:alphaModFix/>
          </a:blip>
          <a:srcRect l="14544" t="15184" b="9343"/>
          <a:stretch/>
        </p:blipFill>
        <p:spPr>
          <a:xfrm>
            <a:off x="5876837" y="851027"/>
            <a:ext cx="2903589" cy="3419402"/>
          </a:xfrm>
          <a:prstGeom prst="rect">
            <a:avLst/>
          </a:prstGeom>
          <a:noFill/>
          <a:ln w="19050" cap="flat" cmpd="sng">
            <a:solidFill>
              <a:schemeClr val="dk1"/>
            </a:solidFill>
            <a:prstDash val="solid"/>
            <a:round/>
            <a:headEnd type="none" w="sm" len="sm"/>
            <a:tailEnd type="none" w="sm" len="sm"/>
          </a:ln>
        </p:spPr>
      </p:pic>
      <p:pic>
        <p:nvPicPr>
          <p:cNvPr id="1159" name="Google Shape;1159;p78"/>
          <p:cNvPicPr preferRelativeResize="0"/>
          <p:nvPr/>
        </p:nvPicPr>
        <p:blipFill rotWithShape="1">
          <a:blip r:embed="rId4">
            <a:alphaModFix/>
          </a:blip>
          <a:srcRect l="9395" t="28865" r="14093" b="28635"/>
          <a:stretch/>
        </p:blipFill>
        <p:spPr>
          <a:xfrm>
            <a:off x="365855" y="1342863"/>
            <a:ext cx="3348995" cy="2480236"/>
          </a:xfrm>
          <a:prstGeom prst="rect">
            <a:avLst/>
          </a:prstGeom>
          <a:noFill/>
          <a:ln w="19050" cap="flat" cmpd="sng">
            <a:solidFill>
              <a:schemeClr val="dk1"/>
            </a:solidFill>
            <a:prstDash val="solid"/>
            <a:round/>
            <a:headEnd type="none" w="sm" len="sm"/>
            <a:tailEnd type="none" w="sm" len="sm"/>
          </a:ln>
        </p:spPr>
      </p:pic>
      <p:sp>
        <p:nvSpPr>
          <p:cNvPr id="1160" name="Google Shape;1160;p78"/>
          <p:cNvSpPr txBox="1"/>
          <p:nvPr/>
        </p:nvSpPr>
        <p:spPr>
          <a:xfrm>
            <a:off x="3727050" y="1190475"/>
            <a:ext cx="26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Exhaust Instrumentation</a:t>
            </a:r>
            <a:endParaRPr>
              <a:latin typeface="Trebuchet MS"/>
              <a:ea typeface="Trebuchet MS"/>
              <a:cs typeface="Trebuchet MS"/>
              <a:sym typeface="Trebuchet MS"/>
            </a:endParaRPr>
          </a:p>
        </p:txBody>
      </p:sp>
      <p:sp>
        <p:nvSpPr>
          <p:cNvPr id="1161" name="Google Shape;1161;p78"/>
          <p:cNvSpPr/>
          <p:nvPr/>
        </p:nvSpPr>
        <p:spPr>
          <a:xfrm rot="-7459378">
            <a:off x="5846584" y="1093159"/>
            <a:ext cx="143121" cy="321779"/>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8"/>
          <p:cNvSpPr txBox="1"/>
          <p:nvPr/>
        </p:nvSpPr>
        <p:spPr>
          <a:xfrm>
            <a:off x="4772750" y="2024400"/>
            <a:ext cx="16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Load Cell</a:t>
            </a:r>
            <a:endParaRPr>
              <a:latin typeface="Trebuchet MS"/>
              <a:ea typeface="Trebuchet MS"/>
              <a:cs typeface="Trebuchet MS"/>
              <a:sym typeface="Trebuchet MS"/>
            </a:endParaRPr>
          </a:p>
        </p:txBody>
      </p:sp>
      <p:sp>
        <p:nvSpPr>
          <p:cNvPr id="1163" name="Google Shape;1163;p78"/>
          <p:cNvSpPr/>
          <p:nvPr/>
        </p:nvSpPr>
        <p:spPr>
          <a:xfrm rot="-5754121">
            <a:off x="6433646" y="1352398"/>
            <a:ext cx="142958" cy="1579904"/>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8"/>
          <p:cNvSpPr txBox="1"/>
          <p:nvPr/>
        </p:nvSpPr>
        <p:spPr>
          <a:xfrm>
            <a:off x="2261475" y="902350"/>
            <a:ext cx="151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JetCat P100-RX</a:t>
            </a:r>
            <a:endParaRPr>
              <a:latin typeface="Trebuchet MS"/>
              <a:ea typeface="Trebuchet MS"/>
              <a:cs typeface="Trebuchet MS"/>
              <a:sym typeface="Trebuchet MS"/>
            </a:endParaRPr>
          </a:p>
        </p:txBody>
      </p:sp>
      <p:sp>
        <p:nvSpPr>
          <p:cNvPr id="1165" name="Google Shape;1165;p78"/>
          <p:cNvSpPr txBox="1"/>
          <p:nvPr/>
        </p:nvSpPr>
        <p:spPr>
          <a:xfrm>
            <a:off x="5511000" y="318275"/>
            <a:ext cx="151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JetCat P100-RX</a:t>
            </a:r>
            <a:endParaRPr>
              <a:latin typeface="Trebuchet MS"/>
              <a:ea typeface="Trebuchet MS"/>
              <a:cs typeface="Trebuchet MS"/>
              <a:sym typeface="Trebuchet MS"/>
            </a:endParaRPr>
          </a:p>
        </p:txBody>
      </p:sp>
      <p:sp>
        <p:nvSpPr>
          <p:cNvPr id="1166" name="Google Shape;1166;p78"/>
          <p:cNvSpPr/>
          <p:nvPr/>
        </p:nvSpPr>
        <p:spPr>
          <a:xfrm rot="2694892">
            <a:off x="2605299" y="1118301"/>
            <a:ext cx="142765" cy="751372"/>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8"/>
          <p:cNvSpPr/>
          <p:nvPr/>
        </p:nvSpPr>
        <p:spPr>
          <a:xfrm rot="-4145521">
            <a:off x="6715948" y="373889"/>
            <a:ext cx="142910" cy="89388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8"/>
          <p:cNvSpPr/>
          <p:nvPr/>
        </p:nvSpPr>
        <p:spPr>
          <a:xfrm rot="3596541">
            <a:off x="3298700" y="1194598"/>
            <a:ext cx="143151" cy="967956"/>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8"/>
          <p:cNvSpPr txBox="1"/>
          <p:nvPr/>
        </p:nvSpPr>
        <p:spPr>
          <a:xfrm>
            <a:off x="4342550" y="3264125"/>
            <a:ext cx="21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rebuchet MS"/>
                <a:ea typeface="Trebuchet MS"/>
                <a:cs typeface="Trebuchet MS"/>
                <a:sym typeface="Trebuchet MS"/>
              </a:rPr>
              <a:t>Arduino Mega</a:t>
            </a:r>
            <a:endParaRPr>
              <a:latin typeface="Trebuchet MS"/>
              <a:ea typeface="Trebuchet MS"/>
              <a:cs typeface="Trebuchet MS"/>
              <a:sym typeface="Trebuchet MS"/>
            </a:endParaRPr>
          </a:p>
        </p:txBody>
      </p:sp>
      <p:sp>
        <p:nvSpPr>
          <p:cNvPr id="1170" name="Google Shape;1170;p78"/>
          <p:cNvSpPr/>
          <p:nvPr/>
        </p:nvSpPr>
        <p:spPr>
          <a:xfrm rot="-2710201">
            <a:off x="5750337" y="3400400"/>
            <a:ext cx="142978" cy="621547"/>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8"/>
          <p:cNvSpPr txBox="1"/>
          <p:nvPr/>
        </p:nvSpPr>
        <p:spPr>
          <a:xfrm>
            <a:off x="5203696" y="2782900"/>
            <a:ext cx="750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Trebuchet MS"/>
                <a:ea typeface="Trebuchet MS"/>
                <a:cs typeface="Trebuchet MS"/>
                <a:sym typeface="Trebuchet MS"/>
              </a:rPr>
              <a:t>ECU</a:t>
            </a:r>
            <a:endParaRPr sz="1200">
              <a:latin typeface="Trebuchet MS"/>
              <a:ea typeface="Trebuchet MS"/>
              <a:cs typeface="Trebuchet MS"/>
              <a:sym typeface="Trebuchet MS"/>
            </a:endParaRPr>
          </a:p>
        </p:txBody>
      </p:sp>
      <p:sp>
        <p:nvSpPr>
          <p:cNvPr id="1172" name="Google Shape;1172;p78"/>
          <p:cNvSpPr/>
          <p:nvPr/>
        </p:nvSpPr>
        <p:spPr>
          <a:xfrm rot="-3973974">
            <a:off x="5922842" y="2734081"/>
            <a:ext cx="142921" cy="773176"/>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6"/>
        <p:cNvGrpSpPr/>
        <p:nvPr/>
      </p:nvGrpSpPr>
      <p:grpSpPr>
        <a:xfrm>
          <a:off x="0" y="0"/>
          <a:ext cx="0" cy="0"/>
          <a:chOff x="0" y="0"/>
          <a:chExt cx="0" cy="0"/>
        </a:xfrm>
      </p:grpSpPr>
      <p:sp>
        <p:nvSpPr>
          <p:cNvPr id="1177" name="Google Shape;1177;p79"/>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Cold Test</a:t>
            </a:r>
            <a:endParaRPr/>
          </a:p>
        </p:txBody>
      </p:sp>
      <p:sp>
        <p:nvSpPr>
          <p:cNvPr id="1178" name="Google Shape;1178;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67</a:t>
            </a:fld>
            <a:endParaRPr/>
          </a:p>
        </p:txBody>
      </p:sp>
      <p:sp>
        <p:nvSpPr>
          <p:cNvPr id="1179" name="Google Shape;1179;p7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3"/>
        <p:cNvGrpSpPr/>
        <p:nvPr/>
      </p:nvGrpSpPr>
      <p:grpSpPr>
        <a:xfrm>
          <a:off x="0" y="0"/>
          <a:ext cx="0" cy="0"/>
          <a:chOff x="0" y="0"/>
          <a:chExt cx="0" cy="0"/>
        </a:xfrm>
      </p:grpSpPr>
      <p:sp>
        <p:nvSpPr>
          <p:cNvPr id="1184" name="Google Shape;1184;p80"/>
          <p:cNvSpPr txBox="1">
            <a:spLocks noGrp="1"/>
          </p:cNvSpPr>
          <p:nvPr>
            <p:ph type="title"/>
          </p:nvPr>
        </p:nvSpPr>
        <p:spPr>
          <a:xfrm>
            <a:off x="311700" y="482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OET: Pressure Regulator and Tank Feasibility</a:t>
            </a:r>
            <a:endParaRPr/>
          </a:p>
        </p:txBody>
      </p:sp>
      <p:sp>
        <p:nvSpPr>
          <p:cNvPr id="1185" name="Google Shape;1185;p80"/>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Dimensions</a:t>
            </a:r>
            <a:endParaRPr/>
          </a:p>
          <a:p>
            <a:pPr marL="914400" lvl="1" indent="-317500" algn="l" rtl="0">
              <a:spcBef>
                <a:spcPts val="0"/>
              </a:spcBef>
              <a:spcAft>
                <a:spcPts val="0"/>
              </a:spcAft>
              <a:buSzPts val="1400"/>
              <a:buChar char="○"/>
            </a:pPr>
            <a:r>
              <a:rPr lang="en"/>
              <a:t>Feed Tanks (2x)</a:t>
            </a:r>
            <a:endParaRPr/>
          </a:p>
          <a:p>
            <a:pPr marL="1371600" lvl="2" indent="-317500" algn="l" rtl="0">
              <a:spcBef>
                <a:spcPts val="0"/>
              </a:spcBef>
              <a:spcAft>
                <a:spcPts val="0"/>
              </a:spcAft>
              <a:buSzPts val="1400"/>
              <a:buChar char="■"/>
            </a:pPr>
            <a:r>
              <a:rPr lang="en"/>
              <a:t>1-¼” outlet</a:t>
            </a:r>
            <a:endParaRPr/>
          </a:p>
          <a:p>
            <a:pPr marL="914400" lvl="1" indent="-317500" algn="l" rtl="0">
              <a:spcBef>
                <a:spcPts val="0"/>
              </a:spcBef>
              <a:spcAft>
                <a:spcPts val="0"/>
              </a:spcAft>
              <a:buSzPts val="1400"/>
              <a:buChar char="○"/>
            </a:pPr>
            <a:r>
              <a:rPr lang="en"/>
              <a:t>Feed Ball Valves (2x)</a:t>
            </a:r>
            <a:endParaRPr/>
          </a:p>
          <a:p>
            <a:pPr marL="1371600" lvl="2" indent="-317500" algn="l" rtl="0">
              <a:spcBef>
                <a:spcPts val="0"/>
              </a:spcBef>
              <a:spcAft>
                <a:spcPts val="0"/>
              </a:spcAft>
              <a:buSzPts val="1400"/>
              <a:buChar char="■"/>
            </a:pPr>
            <a:r>
              <a:rPr lang="en"/>
              <a:t>1-¼” inlet, outlet</a:t>
            </a:r>
            <a:endParaRPr/>
          </a:p>
          <a:p>
            <a:pPr marL="914400" lvl="1" indent="-317500" algn="l" rtl="0">
              <a:spcBef>
                <a:spcPts val="0"/>
              </a:spcBef>
              <a:spcAft>
                <a:spcPts val="0"/>
              </a:spcAft>
              <a:buSzPts val="1400"/>
              <a:buChar char="○"/>
            </a:pPr>
            <a:r>
              <a:rPr lang="en"/>
              <a:t>53R Feed Regulators (2x)</a:t>
            </a:r>
            <a:endParaRPr/>
          </a:p>
          <a:p>
            <a:pPr marL="1371600" lvl="2" indent="-317500" algn="l" rtl="0">
              <a:spcBef>
                <a:spcPts val="0"/>
              </a:spcBef>
              <a:spcAft>
                <a:spcPts val="0"/>
              </a:spcAft>
              <a:buSzPts val="1400"/>
              <a:buChar char="■"/>
            </a:pPr>
            <a:r>
              <a:rPr lang="en"/>
              <a:t>1-¼” inlet, outlet</a:t>
            </a:r>
            <a:endParaRPr/>
          </a:p>
          <a:p>
            <a:pPr marL="914400" lvl="1" indent="-317500" algn="l" rtl="0">
              <a:spcBef>
                <a:spcPts val="0"/>
              </a:spcBef>
              <a:spcAft>
                <a:spcPts val="0"/>
              </a:spcAft>
              <a:buSzPts val="1400"/>
              <a:buChar char="○"/>
            </a:pPr>
            <a:r>
              <a:rPr lang="en"/>
              <a:t>Settling Chamber:</a:t>
            </a:r>
            <a:endParaRPr/>
          </a:p>
          <a:p>
            <a:pPr marL="1371600" lvl="2" indent="-317500" algn="l" rtl="0">
              <a:spcBef>
                <a:spcPts val="0"/>
              </a:spcBef>
              <a:spcAft>
                <a:spcPts val="0"/>
              </a:spcAft>
              <a:buSzPts val="1400"/>
              <a:buChar char="■"/>
            </a:pPr>
            <a:r>
              <a:rPr lang="en"/>
              <a:t>1-¼” inlet (2x)</a:t>
            </a:r>
            <a:endParaRPr/>
          </a:p>
          <a:p>
            <a:pPr marL="1371600" lvl="2" indent="-317500" algn="l" rtl="0">
              <a:spcBef>
                <a:spcPts val="0"/>
              </a:spcBef>
              <a:spcAft>
                <a:spcPts val="0"/>
              </a:spcAft>
              <a:buSzPts val="1400"/>
              <a:buChar char="■"/>
            </a:pPr>
            <a:r>
              <a:rPr lang="en"/>
              <a:t>Outlet: Apollo 94A-109-01 full port brass ball valves</a:t>
            </a:r>
            <a:endParaRPr/>
          </a:p>
          <a:p>
            <a:pPr marL="1828800" lvl="3" indent="-317500" algn="l" rtl="0">
              <a:spcBef>
                <a:spcPts val="0"/>
              </a:spcBef>
              <a:spcAft>
                <a:spcPts val="0"/>
              </a:spcAft>
              <a:buSzPts val="1400"/>
              <a:buChar char="●"/>
            </a:pPr>
            <a:r>
              <a:rPr lang="en"/>
              <a:t>2.520” ID</a:t>
            </a:r>
            <a:endParaRPr/>
          </a:p>
          <a:p>
            <a:pPr marL="914400" lvl="1" indent="-317500" algn="l" rtl="0">
              <a:spcBef>
                <a:spcPts val="0"/>
              </a:spcBef>
              <a:spcAft>
                <a:spcPts val="0"/>
              </a:spcAft>
              <a:buSzPts val="1400"/>
              <a:buChar char="○"/>
            </a:pPr>
            <a:r>
              <a:rPr lang="en"/>
              <a:t>Taper Cone:</a:t>
            </a:r>
            <a:endParaRPr/>
          </a:p>
          <a:p>
            <a:pPr marL="1371600" lvl="2" indent="-317500" algn="l" rtl="0">
              <a:spcBef>
                <a:spcPts val="0"/>
              </a:spcBef>
              <a:spcAft>
                <a:spcPts val="0"/>
              </a:spcAft>
              <a:buSzPts val="1400"/>
              <a:buChar char="■"/>
            </a:pPr>
            <a:r>
              <a:rPr lang="en"/>
              <a:t>1.8” inlet</a:t>
            </a:r>
            <a:endParaRPr/>
          </a:p>
          <a:p>
            <a:pPr marL="1371600" lvl="2" indent="-317500" algn="l" rtl="0">
              <a:spcBef>
                <a:spcPts val="0"/>
              </a:spcBef>
              <a:spcAft>
                <a:spcPts val="0"/>
              </a:spcAft>
              <a:buSzPts val="1400"/>
              <a:buChar char="■"/>
            </a:pPr>
            <a:r>
              <a:rPr lang="en"/>
              <a:t>1.075” outlet</a:t>
            </a:r>
            <a:endParaRPr/>
          </a:p>
        </p:txBody>
      </p:sp>
      <p:sp>
        <p:nvSpPr>
          <p:cNvPr id="1186" name="Google Shape;1186;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68</a:t>
            </a:fld>
            <a:endParaRPr/>
          </a:p>
        </p:txBody>
      </p:sp>
      <p:sp>
        <p:nvSpPr>
          <p:cNvPr id="1187" name="Google Shape;1187;p8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1"/>
        <p:cNvGrpSpPr/>
        <p:nvPr/>
      </p:nvGrpSpPr>
      <p:grpSpPr>
        <a:xfrm>
          <a:off x="0" y="0"/>
          <a:ext cx="0" cy="0"/>
          <a:chOff x="0" y="0"/>
          <a:chExt cx="0" cy="0"/>
        </a:xfrm>
      </p:grpSpPr>
      <p:sp>
        <p:nvSpPr>
          <p:cNvPr id="1192" name="Google Shape;1192;p81"/>
          <p:cNvSpPr txBox="1">
            <a:spLocks noGrp="1"/>
          </p:cNvSpPr>
          <p:nvPr>
            <p:ph type="title"/>
          </p:nvPr>
        </p:nvSpPr>
        <p:spPr>
          <a:xfrm>
            <a:off x="311700" y="482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OET: Desired Settling Chamber Pressure</a:t>
            </a:r>
            <a:endParaRPr/>
          </a:p>
        </p:txBody>
      </p:sp>
      <p:sp>
        <p:nvSpPr>
          <p:cNvPr id="1193" name="Google Shape;1193;p81"/>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Content</a:t>
            </a:r>
            <a:endParaRPr/>
          </a:p>
        </p:txBody>
      </p:sp>
      <p:sp>
        <p:nvSpPr>
          <p:cNvPr id="1194" name="Google Shape;1194;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69</a:t>
            </a:fld>
            <a:endParaRPr/>
          </a:p>
        </p:txBody>
      </p:sp>
      <p:pic>
        <p:nvPicPr>
          <p:cNvPr id="1195" name="Google Shape;1195;p81"/>
          <p:cNvPicPr preferRelativeResize="0"/>
          <p:nvPr/>
        </p:nvPicPr>
        <p:blipFill>
          <a:blip r:embed="rId3">
            <a:alphaModFix/>
          </a:blip>
          <a:stretch>
            <a:fillRect/>
          </a:stretch>
        </p:blipFill>
        <p:spPr>
          <a:xfrm>
            <a:off x="3149700" y="1149725"/>
            <a:ext cx="5994301" cy="3263499"/>
          </a:xfrm>
          <a:prstGeom prst="rect">
            <a:avLst/>
          </a:prstGeom>
          <a:noFill/>
          <a:ln>
            <a:noFill/>
          </a:ln>
        </p:spPr>
      </p:pic>
      <p:pic>
        <p:nvPicPr>
          <p:cNvPr id="1196" name="Google Shape;1196;p81"/>
          <p:cNvPicPr preferRelativeResize="0"/>
          <p:nvPr/>
        </p:nvPicPr>
        <p:blipFill>
          <a:blip r:embed="rId4">
            <a:alphaModFix/>
          </a:blip>
          <a:stretch>
            <a:fillRect/>
          </a:stretch>
        </p:blipFill>
        <p:spPr>
          <a:xfrm>
            <a:off x="23275" y="1013825"/>
            <a:ext cx="2992800" cy="1075347"/>
          </a:xfrm>
          <a:prstGeom prst="rect">
            <a:avLst/>
          </a:prstGeom>
          <a:noFill/>
          <a:ln>
            <a:noFill/>
          </a:ln>
        </p:spPr>
      </p:pic>
      <p:pic>
        <p:nvPicPr>
          <p:cNvPr id="1197" name="Google Shape;1197;p81"/>
          <p:cNvPicPr preferRelativeResize="0"/>
          <p:nvPr/>
        </p:nvPicPr>
        <p:blipFill>
          <a:blip r:embed="rId5">
            <a:alphaModFix/>
          </a:blip>
          <a:stretch>
            <a:fillRect/>
          </a:stretch>
        </p:blipFill>
        <p:spPr>
          <a:xfrm>
            <a:off x="0" y="2747100"/>
            <a:ext cx="2805031" cy="1666125"/>
          </a:xfrm>
          <a:prstGeom prst="rect">
            <a:avLst/>
          </a:prstGeom>
          <a:noFill/>
          <a:ln>
            <a:noFill/>
          </a:ln>
        </p:spPr>
      </p:pic>
      <p:pic>
        <p:nvPicPr>
          <p:cNvPr id="1198" name="Google Shape;1198;p81"/>
          <p:cNvPicPr preferRelativeResize="0"/>
          <p:nvPr/>
        </p:nvPicPr>
        <p:blipFill>
          <a:blip r:embed="rId6">
            <a:alphaModFix/>
          </a:blip>
          <a:stretch>
            <a:fillRect/>
          </a:stretch>
        </p:blipFill>
        <p:spPr>
          <a:xfrm>
            <a:off x="152400" y="4413229"/>
            <a:ext cx="3149701" cy="694747"/>
          </a:xfrm>
          <a:prstGeom prst="rect">
            <a:avLst/>
          </a:prstGeom>
          <a:noFill/>
          <a:ln>
            <a:noFill/>
          </a:ln>
        </p:spPr>
      </p:pic>
      <p:pic>
        <p:nvPicPr>
          <p:cNvPr id="1199" name="Google Shape;1199;p81"/>
          <p:cNvPicPr preferRelativeResize="0"/>
          <p:nvPr/>
        </p:nvPicPr>
        <p:blipFill>
          <a:blip r:embed="rId7">
            <a:alphaModFix/>
          </a:blip>
          <a:stretch>
            <a:fillRect/>
          </a:stretch>
        </p:blipFill>
        <p:spPr>
          <a:xfrm>
            <a:off x="-1699" y="2190214"/>
            <a:ext cx="3149698" cy="381537"/>
          </a:xfrm>
          <a:prstGeom prst="rect">
            <a:avLst/>
          </a:prstGeom>
          <a:noFill/>
          <a:ln>
            <a:noFill/>
          </a:ln>
        </p:spPr>
      </p:pic>
      <p:pic>
        <p:nvPicPr>
          <p:cNvPr id="1200" name="Google Shape;1200;p81"/>
          <p:cNvPicPr preferRelativeResize="0"/>
          <p:nvPr/>
        </p:nvPicPr>
        <p:blipFill>
          <a:blip r:embed="rId8">
            <a:alphaModFix/>
          </a:blip>
          <a:stretch>
            <a:fillRect/>
          </a:stretch>
        </p:blipFill>
        <p:spPr>
          <a:xfrm>
            <a:off x="2808450" y="2747100"/>
            <a:ext cx="2900941" cy="951950"/>
          </a:xfrm>
          <a:prstGeom prst="rect">
            <a:avLst/>
          </a:prstGeom>
          <a:noFill/>
          <a:ln>
            <a:noFill/>
          </a:ln>
        </p:spPr>
      </p:pic>
      <p:pic>
        <p:nvPicPr>
          <p:cNvPr id="1201" name="Google Shape;1201;p81"/>
          <p:cNvPicPr preferRelativeResize="0"/>
          <p:nvPr/>
        </p:nvPicPr>
        <p:blipFill>
          <a:blip r:embed="rId9">
            <a:alphaModFix/>
          </a:blip>
          <a:stretch>
            <a:fillRect/>
          </a:stretch>
        </p:blipFill>
        <p:spPr>
          <a:xfrm>
            <a:off x="3075600" y="3800252"/>
            <a:ext cx="2992801" cy="612975"/>
          </a:xfrm>
          <a:prstGeom prst="rect">
            <a:avLst/>
          </a:prstGeom>
          <a:noFill/>
          <a:ln>
            <a:noFill/>
          </a:ln>
        </p:spPr>
      </p:pic>
      <p:sp>
        <p:nvSpPr>
          <p:cNvPr id="1202" name="Google Shape;1202;p8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10"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19"/>
          <p:cNvSpPr txBox="1"/>
          <p:nvPr/>
        </p:nvSpPr>
        <p:spPr>
          <a:xfrm>
            <a:off x="4334450" y="3563475"/>
            <a:ext cx="4809600" cy="25869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Primary mass flow (from engine)</a:t>
            </a:r>
            <a:endParaRPr sz="1500">
              <a:solidFill>
                <a:srgbClr val="595959"/>
              </a:solidFill>
              <a:latin typeface="Trebuchet MS"/>
              <a:ea typeface="Trebuchet MS"/>
              <a:cs typeface="Trebuchet MS"/>
              <a:sym typeface="Trebuchet MS"/>
            </a:endParaRPr>
          </a:p>
          <a:p>
            <a:pPr marL="457200" lvl="0" indent="-323850" algn="l" rtl="0">
              <a:lnSpc>
                <a:spcPct val="115000"/>
              </a:lnSpc>
              <a:spcBef>
                <a:spcPts val="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Secondary mass flow (from surrounding air)</a:t>
            </a:r>
            <a:endParaRPr sz="1500">
              <a:solidFill>
                <a:srgbClr val="595959"/>
              </a:solidFill>
              <a:latin typeface="Trebuchet MS"/>
              <a:ea typeface="Trebuchet MS"/>
              <a:cs typeface="Trebuchet MS"/>
              <a:sym typeface="Trebuchet MS"/>
            </a:endParaRPr>
          </a:p>
          <a:p>
            <a:pPr marL="457200" lvl="0" indent="-323850" algn="l" rtl="0">
              <a:lnSpc>
                <a:spcPct val="115000"/>
              </a:lnSpc>
              <a:spcBef>
                <a:spcPts val="0"/>
              </a:spcBef>
              <a:spcAft>
                <a:spcPts val="0"/>
              </a:spcAft>
              <a:buClr>
                <a:srgbClr val="595959"/>
              </a:buClr>
              <a:buSzPts val="1500"/>
              <a:buFont typeface="Trebuchet MS"/>
              <a:buChar char="-"/>
            </a:pPr>
            <a:r>
              <a:rPr lang="en" sz="1500">
                <a:solidFill>
                  <a:srgbClr val="595959"/>
                </a:solidFill>
                <a:latin typeface="Trebuchet MS"/>
                <a:ea typeface="Trebuchet MS"/>
                <a:cs typeface="Trebuchet MS"/>
                <a:sym typeface="Trebuchet MS"/>
              </a:rPr>
              <a:t>Combined mass flow</a:t>
            </a:r>
            <a:endParaRPr sz="1500">
              <a:solidFill>
                <a:srgbClr val="595959"/>
              </a:solidFill>
              <a:latin typeface="Trebuchet MS"/>
              <a:ea typeface="Trebuchet MS"/>
              <a:cs typeface="Trebuchet MS"/>
              <a:sym typeface="Trebuchet MS"/>
            </a:endParaRPr>
          </a:p>
        </p:txBody>
      </p:sp>
      <p:sp>
        <p:nvSpPr>
          <p:cNvPr id="140" name="Google Shape;140;p1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Ejector Nozzle: Overview    </a:t>
            </a:r>
            <a:endParaRPr sz="2688"/>
          </a:p>
        </p:txBody>
      </p:sp>
      <p:sp>
        <p:nvSpPr>
          <p:cNvPr id="141" name="Google Shape;141;p19"/>
          <p:cNvSpPr txBox="1">
            <a:spLocks noGrp="1"/>
          </p:cNvSpPr>
          <p:nvPr>
            <p:ph type="body" idx="1"/>
          </p:nvPr>
        </p:nvSpPr>
        <p:spPr>
          <a:xfrm>
            <a:off x="311700" y="1149725"/>
            <a:ext cx="3975300" cy="3294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Exhaust gasses from engine turbine exit through converging nozzle </a:t>
            </a:r>
            <a:endParaRPr>
              <a:solidFill>
                <a:schemeClr val="dk1"/>
              </a:solidFill>
            </a:endParaRPr>
          </a:p>
          <a:p>
            <a:pPr marL="457200" lvl="0" indent="-342900" algn="l" rtl="0">
              <a:spcBef>
                <a:spcPts val="1000"/>
              </a:spcBef>
              <a:spcAft>
                <a:spcPts val="0"/>
              </a:spcAft>
              <a:buClr>
                <a:schemeClr val="dk1"/>
              </a:buClr>
              <a:buSzPts val="1800"/>
              <a:buChar char="●"/>
            </a:pPr>
            <a:r>
              <a:rPr lang="en">
                <a:solidFill>
                  <a:schemeClr val="dk1"/>
                </a:solidFill>
              </a:rPr>
              <a:t>Mass flow out of converging nozzle entrains mass flow from surrounding air and is forced out the back of the ejector nozzle</a:t>
            </a:r>
            <a:endParaRPr b="1">
              <a:solidFill>
                <a:schemeClr val="dk1"/>
              </a:solidFill>
            </a:endParaRPr>
          </a:p>
        </p:txBody>
      </p:sp>
      <p:sp>
        <p:nvSpPr>
          <p:cNvPr id="142" name="Google Shape;14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43" name="Google Shape;143;p19"/>
          <p:cNvPicPr preferRelativeResize="0"/>
          <p:nvPr/>
        </p:nvPicPr>
        <p:blipFill rotWithShape="1">
          <a:blip r:embed="rId3">
            <a:alphaModFix/>
          </a:blip>
          <a:srcRect l="23020" t="25876" r="21891" b="18126"/>
          <a:stretch/>
        </p:blipFill>
        <p:spPr>
          <a:xfrm>
            <a:off x="4334449" y="1399612"/>
            <a:ext cx="4381363" cy="2204924"/>
          </a:xfrm>
          <a:prstGeom prst="rect">
            <a:avLst/>
          </a:prstGeom>
          <a:noFill/>
          <a:ln w="19050" cap="flat" cmpd="sng">
            <a:solidFill>
              <a:schemeClr val="dk2"/>
            </a:solidFill>
            <a:prstDash val="solid"/>
            <a:round/>
            <a:headEnd type="none" w="sm" len="sm"/>
            <a:tailEnd type="none" w="sm" len="sm"/>
          </a:ln>
        </p:spPr>
      </p:pic>
      <p:grpSp>
        <p:nvGrpSpPr>
          <p:cNvPr id="144" name="Google Shape;144;p19"/>
          <p:cNvGrpSpPr/>
          <p:nvPr/>
        </p:nvGrpSpPr>
        <p:grpSpPr>
          <a:xfrm rot="661930">
            <a:off x="5618905" y="1969080"/>
            <a:ext cx="417378" cy="465881"/>
            <a:chOff x="5480661" y="2013607"/>
            <a:chExt cx="513300" cy="577800"/>
          </a:xfrm>
        </p:grpSpPr>
        <p:sp>
          <p:nvSpPr>
            <p:cNvPr id="145" name="Google Shape;145;p19"/>
            <p:cNvSpPr/>
            <p:nvPr/>
          </p:nvSpPr>
          <p:spPr>
            <a:xfrm rot="502768">
              <a:off x="5495392" y="2341352"/>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rot="502768">
              <a:off x="5647792" y="2036552"/>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9"/>
          <p:cNvSpPr/>
          <p:nvPr/>
        </p:nvSpPr>
        <p:spPr>
          <a:xfrm>
            <a:off x="4481517" y="3670081"/>
            <a:ext cx="331500" cy="22710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4481517" y="4192068"/>
            <a:ext cx="331500" cy="22710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rot="3111">
            <a:off x="4481521" y="3930769"/>
            <a:ext cx="331500" cy="227700"/>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 name="Google Shape;150;p19"/>
          <p:cNvGrpSpPr/>
          <p:nvPr/>
        </p:nvGrpSpPr>
        <p:grpSpPr>
          <a:xfrm>
            <a:off x="6097886" y="2284545"/>
            <a:ext cx="993275" cy="425400"/>
            <a:chOff x="7045611" y="2459370"/>
            <a:chExt cx="993275" cy="425400"/>
          </a:xfrm>
        </p:grpSpPr>
        <p:sp>
          <p:nvSpPr>
            <p:cNvPr id="151" name="Google Shape;151;p19"/>
            <p:cNvSpPr/>
            <p:nvPr/>
          </p:nvSpPr>
          <p:spPr>
            <a:xfrm rot="502768">
              <a:off x="7060342" y="2482314"/>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rot="502768">
              <a:off x="7692717" y="2634714"/>
              <a:ext cx="331438" cy="227110"/>
            </a:xfrm>
            <a:prstGeom prst="rightArrow">
              <a:avLst>
                <a:gd name="adj1" fmla="val 50000"/>
                <a:gd name="adj2" fmla="val 50000"/>
              </a:avLst>
            </a:prstGeom>
            <a:solidFill>
              <a:srgbClr val="FF000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9"/>
          <p:cNvGrpSpPr/>
          <p:nvPr/>
        </p:nvGrpSpPr>
        <p:grpSpPr>
          <a:xfrm>
            <a:off x="5345170" y="1554075"/>
            <a:ext cx="1750617" cy="1450270"/>
            <a:chOff x="5614645" y="1613062"/>
            <a:chExt cx="1750617" cy="1450270"/>
          </a:xfrm>
        </p:grpSpPr>
        <p:sp>
          <p:nvSpPr>
            <p:cNvPr id="154" name="Google Shape;154;p19"/>
            <p:cNvSpPr/>
            <p:nvPr/>
          </p:nvSpPr>
          <p:spPr>
            <a:xfrm rot="1391915">
              <a:off x="5786129" y="1669110"/>
              <a:ext cx="331286" cy="227804"/>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rot="3111">
              <a:off x="5614645" y="2538222"/>
              <a:ext cx="331500" cy="227700"/>
            </a:xfrm>
            <a:prstGeom prst="rightArrow">
              <a:avLst>
                <a:gd name="adj1" fmla="val 50000"/>
                <a:gd name="adj2" fmla="val 50000"/>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rot="502768">
              <a:off x="6473517" y="207236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rot="502768">
              <a:off x="6320392" y="2683339"/>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rot="503470">
              <a:off x="7016512" y="2298440"/>
              <a:ext cx="316589" cy="191345"/>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rot="502768">
              <a:off x="7019092" y="2813277"/>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rot="502768">
              <a:off x="7019092" y="2538614"/>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rot="502768">
              <a:off x="6382092" y="2377852"/>
              <a:ext cx="331438" cy="227110"/>
            </a:xfrm>
            <a:prstGeom prst="rightArrow">
              <a:avLst>
                <a:gd name="adj1" fmla="val 50000"/>
                <a:gd name="adj2" fmla="val 50000"/>
              </a:avLst>
            </a:prstGeom>
            <a:solidFill>
              <a:srgbClr val="F1C23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19"/>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63" name="Google Shape;163;p19"/>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64" name="Google Shape;164;p19"/>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65" name="Google Shape;165;p19"/>
          <p:cNvGrpSpPr/>
          <p:nvPr/>
        </p:nvGrpSpPr>
        <p:grpSpPr>
          <a:xfrm>
            <a:off x="6594653" y="4510250"/>
            <a:ext cx="2185769" cy="391800"/>
            <a:chOff x="6629425" y="3506550"/>
            <a:chExt cx="2229012" cy="391800"/>
          </a:xfrm>
        </p:grpSpPr>
        <p:sp>
          <p:nvSpPr>
            <p:cNvPr id="166" name="Google Shape;166;p19"/>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67" name="Google Shape;167;p19"/>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500"/>
                                        <p:tgtEl>
                                          <p:spTgt spid="1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fade">
                                      <p:cBhvr>
                                        <p:cTn id="17"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8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OET: Settling Chamber Structural Analysis</a:t>
            </a:r>
            <a:endParaRPr/>
          </a:p>
        </p:txBody>
      </p:sp>
      <p:sp>
        <p:nvSpPr>
          <p:cNvPr id="1208" name="Google Shape;1208;p82"/>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209" name="Google Shape;1209;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70</a:t>
            </a:fld>
            <a:endParaRPr/>
          </a:p>
        </p:txBody>
      </p:sp>
      <p:pic>
        <p:nvPicPr>
          <p:cNvPr id="1210" name="Google Shape;1210;p82"/>
          <p:cNvPicPr preferRelativeResize="0"/>
          <p:nvPr/>
        </p:nvPicPr>
        <p:blipFill>
          <a:blip r:embed="rId3">
            <a:alphaModFix/>
          </a:blip>
          <a:stretch>
            <a:fillRect/>
          </a:stretch>
        </p:blipFill>
        <p:spPr>
          <a:xfrm>
            <a:off x="0" y="1055625"/>
            <a:ext cx="3016712" cy="3026750"/>
          </a:xfrm>
          <a:prstGeom prst="rect">
            <a:avLst/>
          </a:prstGeom>
          <a:noFill/>
          <a:ln>
            <a:noFill/>
          </a:ln>
        </p:spPr>
      </p:pic>
      <p:pic>
        <p:nvPicPr>
          <p:cNvPr id="1211" name="Google Shape;1211;p82"/>
          <p:cNvPicPr preferRelativeResize="0"/>
          <p:nvPr/>
        </p:nvPicPr>
        <p:blipFill>
          <a:blip r:embed="rId4">
            <a:alphaModFix/>
          </a:blip>
          <a:stretch>
            <a:fillRect/>
          </a:stretch>
        </p:blipFill>
        <p:spPr>
          <a:xfrm>
            <a:off x="0" y="4082375"/>
            <a:ext cx="3016700" cy="274800"/>
          </a:xfrm>
          <a:prstGeom prst="rect">
            <a:avLst/>
          </a:prstGeom>
          <a:noFill/>
          <a:ln>
            <a:noFill/>
          </a:ln>
        </p:spPr>
      </p:pic>
      <p:pic>
        <p:nvPicPr>
          <p:cNvPr id="1212" name="Google Shape;1212;p82"/>
          <p:cNvPicPr preferRelativeResize="0"/>
          <p:nvPr/>
        </p:nvPicPr>
        <p:blipFill>
          <a:blip r:embed="rId5">
            <a:alphaModFix/>
          </a:blip>
          <a:stretch>
            <a:fillRect/>
          </a:stretch>
        </p:blipFill>
        <p:spPr>
          <a:xfrm>
            <a:off x="3016696" y="1055613"/>
            <a:ext cx="3436318" cy="1061125"/>
          </a:xfrm>
          <a:prstGeom prst="rect">
            <a:avLst/>
          </a:prstGeom>
          <a:noFill/>
          <a:ln>
            <a:noFill/>
          </a:ln>
        </p:spPr>
      </p:pic>
      <p:pic>
        <p:nvPicPr>
          <p:cNvPr id="1213" name="Google Shape;1213;p82"/>
          <p:cNvPicPr preferRelativeResize="0"/>
          <p:nvPr/>
        </p:nvPicPr>
        <p:blipFill>
          <a:blip r:embed="rId6">
            <a:alphaModFix/>
          </a:blip>
          <a:stretch>
            <a:fillRect/>
          </a:stretch>
        </p:blipFill>
        <p:spPr>
          <a:xfrm>
            <a:off x="3016700" y="2116738"/>
            <a:ext cx="3990230" cy="1926500"/>
          </a:xfrm>
          <a:prstGeom prst="rect">
            <a:avLst/>
          </a:prstGeom>
          <a:noFill/>
          <a:ln>
            <a:noFill/>
          </a:ln>
        </p:spPr>
      </p:pic>
      <p:pic>
        <p:nvPicPr>
          <p:cNvPr id="1214" name="Google Shape;1214;p82"/>
          <p:cNvPicPr preferRelativeResize="0"/>
          <p:nvPr/>
        </p:nvPicPr>
        <p:blipFill>
          <a:blip r:embed="rId7">
            <a:alphaModFix/>
          </a:blip>
          <a:stretch>
            <a:fillRect/>
          </a:stretch>
        </p:blipFill>
        <p:spPr>
          <a:xfrm>
            <a:off x="7006927" y="2243352"/>
            <a:ext cx="1663429" cy="1799900"/>
          </a:xfrm>
          <a:prstGeom prst="rect">
            <a:avLst/>
          </a:prstGeom>
          <a:noFill/>
          <a:ln>
            <a:noFill/>
          </a:ln>
        </p:spPr>
      </p:pic>
      <p:sp>
        <p:nvSpPr>
          <p:cNvPr id="1215" name="Google Shape;1215;p8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8"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8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OET: Pressure Regulator and Tank Feasibility</a:t>
            </a:r>
            <a:endParaRPr/>
          </a:p>
          <a:p>
            <a:pPr marL="0" lvl="0" indent="0" algn="l" rtl="0">
              <a:spcBef>
                <a:spcPts val="0"/>
              </a:spcBef>
              <a:spcAft>
                <a:spcPts val="0"/>
              </a:spcAft>
              <a:buNone/>
            </a:pPr>
            <a:endParaRPr/>
          </a:p>
        </p:txBody>
      </p:sp>
      <p:sp>
        <p:nvSpPr>
          <p:cNvPr id="1221" name="Google Shape;1221;p83"/>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Isentropic relations were used to calculate the mass flow rate out of the settling chamber</a:t>
            </a:r>
            <a:endParaRPr/>
          </a:p>
          <a:p>
            <a:pPr marL="457200" lvl="0" indent="-342900" algn="l" rtl="0">
              <a:spcBef>
                <a:spcPts val="0"/>
              </a:spcBef>
              <a:spcAft>
                <a:spcPts val="0"/>
              </a:spcAft>
              <a:buSzPts val="1800"/>
              <a:buChar char="●"/>
            </a:pPr>
            <a:r>
              <a:rPr lang="en"/>
              <a:t>Mass flow rate out of the feed tanks was calculated using non-ideal relations with both choked and unchoked flow, following conservation laws</a:t>
            </a:r>
            <a:endParaRPr/>
          </a:p>
          <a:p>
            <a:pPr marL="457200" lvl="0" indent="-342900" algn="l" rtl="0">
              <a:spcBef>
                <a:spcPts val="0"/>
              </a:spcBef>
              <a:spcAft>
                <a:spcPts val="0"/>
              </a:spcAft>
              <a:buSzPts val="1800"/>
              <a:buChar char="●"/>
            </a:pPr>
            <a:r>
              <a:rPr lang="en"/>
              <a:t>The pressure, temperature, mass, and mass flow within each tank was calculated and plotted in an to determine nominal test time</a:t>
            </a:r>
            <a:endParaRPr/>
          </a:p>
          <a:p>
            <a:pPr marL="914400" lvl="1" indent="-317500" algn="l" rtl="0">
              <a:spcBef>
                <a:spcPts val="0"/>
              </a:spcBef>
              <a:spcAft>
                <a:spcPts val="0"/>
              </a:spcAft>
              <a:buSzPts val="1400"/>
              <a:buChar char="○"/>
            </a:pPr>
            <a:r>
              <a:rPr lang="en"/>
              <a:t>While feed tank pressures remain high, nominal test time is 11.69 seconds due to the combined feed tank mass flow rate dropping below the mass flow rate out of the settling chamber</a:t>
            </a:r>
            <a:endParaRPr/>
          </a:p>
          <a:p>
            <a:pPr marL="914400" lvl="1" indent="-317500" algn="l" rtl="0">
              <a:spcBef>
                <a:spcPts val="0"/>
              </a:spcBef>
              <a:spcAft>
                <a:spcPts val="0"/>
              </a:spcAft>
              <a:buSzPts val="1400"/>
              <a:buChar char="○"/>
            </a:pPr>
            <a:r>
              <a:rPr lang="en"/>
              <a:t>This will reduce pressures in the settling chamber, decreasing nozzle test efficacy</a:t>
            </a:r>
            <a:endParaRPr/>
          </a:p>
          <a:p>
            <a:pPr marL="914400" lvl="1" indent="-317500" algn="l" rtl="0">
              <a:spcBef>
                <a:spcPts val="0"/>
              </a:spcBef>
              <a:spcAft>
                <a:spcPts val="0"/>
              </a:spcAft>
              <a:buSzPts val="1400"/>
              <a:buChar char="○"/>
            </a:pPr>
            <a:r>
              <a:rPr lang="en"/>
              <a:t>Note this test time and the mass flow plotted on slide 72 is for two regulators---one regulator system can not keep up with the mass flow out of the settling chamber due to the choked flow in the feed pipe</a:t>
            </a:r>
            <a:endParaRPr/>
          </a:p>
        </p:txBody>
      </p:sp>
      <p:sp>
        <p:nvSpPr>
          <p:cNvPr id="1222" name="Google Shape;1222;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a:p>
        </p:txBody>
      </p:sp>
      <p:sp>
        <p:nvSpPr>
          <p:cNvPr id="1223" name="Google Shape;1223;p8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84"/>
          <p:cNvSpPr txBox="1">
            <a:spLocks noGrp="1"/>
          </p:cNvSpPr>
          <p:nvPr>
            <p:ph type="title"/>
          </p:nvPr>
        </p:nvSpPr>
        <p:spPr>
          <a:xfrm>
            <a:off x="311700" y="526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(Settling Chamber)</a:t>
            </a:r>
            <a:endParaRPr/>
          </a:p>
        </p:txBody>
      </p:sp>
      <p:sp>
        <p:nvSpPr>
          <p:cNvPr id="1229" name="Google Shape;1229;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72</a:t>
            </a:fld>
            <a:endParaRPr/>
          </a:p>
        </p:txBody>
      </p:sp>
      <p:pic>
        <p:nvPicPr>
          <p:cNvPr id="1230" name="Google Shape;1230;p84"/>
          <p:cNvPicPr preferRelativeResize="0"/>
          <p:nvPr/>
        </p:nvPicPr>
        <p:blipFill>
          <a:blip r:embed="rId3">
            <a:alphaModFix/>
          </a:blip>
          <a:stretch>
            <a:fillRect/>
          </a:stretch>
        </p:blipFill>
        <p:spPr>
          <a:xfrm>
            <a:off x="288813" y="3890894"/>
            <a:ext cx="1371600" cy="457200"/>
          </a:xfrm>
          <a:prstGeom prst="rect">
            <a:avLst/>
          </a:prstGeom>
          <a:noFill/>
          <a:ln>
            <a:noFill/>
          </a:ln>
        </p:spPr>
      </p:pic>
      <p:pic>
        <p:nvPicPr>
          <p:cNvPr id="1231" name="Google Shape;1231;p84"/>
          <p:cNvPicPr preferRelativeResize="0"/>
          <p:nvPr/>
        </p:nvPicPr>
        <p:blipFill>
          <a:blip r:embed="rId4">
            <a:alphaModFix/>
          </a:blip>
          <a:stretch>
            <a:fillRect/>
          </a:stretch>
        </p:blipFill>
        <p:spPr>
          <a:xfrm>
            <a:off x="3200400" y="2198075"/>
            <a:ext cx="1371600" cy="457200"/>
          </a:xfrm>
          <a:prstGeom prst="rect">
            <a:avLst/>
          </a:prstGeom>
          <a:noFill/>
          <a:ln>
            <a:noFill/>
          </a:ln>
        </p:spPr>
      </p:pic>
      <p:pic>
        <p:nvPicPr>
          <p:cNvPr id="1232" name="Google Shape;1232;p84"/>
          <p:cNvPicPr preferRelativeResize="0"/>
          <p:nvPr/>
        </p:nvPicPr>
        <p:blipFill>
          <a:blip r:embed="rId5">
            <a:alphaModFix/>
          </a:blip>
          <a:stretch>
            <a:fillRect/>
          </a:stretch>
        </p:blipFill>
        <p:spPr>
          <a:xfrm>
            <a:off x="3255249" y="3959500"/>
            <a:ext cx="1371600" cy="457200"/>
          </a:xfrm>
          <a:prstGeom prst="rect">
            <a:avLst/>
          </a:prstGeom>
          <a:noFill/>
          <a:ln>
            <a:noFill/>
          </a:ln>
        </p:spPr>
      </p:pic>
      <p:pic>
        <p:nvPicPr>
          <p:cNvPr id="1233" name="Google Shape;1233;p84"/>
          <p:cNvPicPr preferRelativeResize="0"/>
          <p:nvPr/>
        </p:nvPicPr>
        <p:blipFill>
          <a:blip r:embed="rId6">
            <a:alphaModFix/>
          </a:blip>
          <a:stretch>
            <a:fillRect/>
          </a:stretch>
        </p:blipFill>
        <p:spPr>
          <a:xfrm>
            <a:off x="3255250" y="3101638"/>
            <a:ext cx="1371599" cy="411480"/>
          </a:xfrm>
          <a:prstGeom prst="rect">
            <a:avLst/>
          </a:prstGeom>
          <a:noFill/>
          <a:ln>
            <a:noFill/>
          </a:ln>
        </p:spPr>
      </p:pic>
      <p:pic>
        <p:nvPicPr>
          <p:cNvPr id="1234" name="Google Shape;1234;p84"/>
          <p:cNvPicPr preferRelativeResize="0"/>
          <p:nvPr/>
        </p:nvPicPr>
        <p:blipFill>
          <a:blip r:embed="rId7">
            <a:alphaModFix/>
          </a:blip>
          <a:stretch>
            <a:fillRect/>
          </a:stretch>
        </p:blipFill>
        <p:spPr>
          <a:xfrm>
            <a:off x="3255250" y="1385950"/>
            <a:ext cx="1371600" cy="365760"/>
          </a:xfrm>
          <a:prstGeom prst="rect">
            <a:avLst/>
          </a:prstGeom>
          <a:noFill/>
          <a:ln>
            <a:noFill/>
          </a:ln>
        </p:spPr>
      </p:pic>
      <p:pic>
        <p:nvPicPr>
          <p:cNvPr id="1235" name="Google Shape;1235;p84"/>
          <p:cNvPicPr preferRelativeResize="0"/>
          <p:nvPr/>
        </p:nvPicPr>
        <p:blipFill>
          <a:blip r:embed="rId8">
            <a:alphaModFix/>
          </a:blip>
          <a:stretch>
            <a:fillRect/>
          </a:stretch>
        </p:blipFill>
        <p:spPr>
          <a:xfrm>
            <a:off x="311675" y="3078775"/>
            <a:ext cx="1325880" cy="457200"/>
          </a:xfrm>
          <a:prstGeom prst="rect">
            <a:avLst/>
          </a:prstGeom>
          <a:noFill/>
          <a:ln>
            <a:noFill/>
          </a:ln>
        </p:spPr>
      </p:pic>
      <p:pic>
        <p:nvPicPr>
          <p:cNvPr id="1236" name="Google Shape;1236;p84"/>
          <p:cNvPicPr preferRelativeResize="0"/>
          <p:nvPr/>
        </p:nvPicPr>
        <p:blipFill>
          <a:blip r:embed="rId9">
            <a:alphaModFix/>
          </a:blip>
          <a:stretch>
            <a:fillRect/>
          </a:stretch>
        </p:blipFill>
        <p:spPr>
          <a:xfrm>
            <a:off x="311700" y="1225925"/>
            <a:ext cx="2286000" cy="685800"/>
          </a:xfrm>
          <a:prstGeom prst="rect">
            <a:avLst/>
          </a:prstGeom>
          <a:noFill/>
          <a:ln>
            <a:noFill/>
          </a:ln>
        </p:spPr>
      </p:pic>
      <p:pic>
        <p:nvPicPr>
          <p:cNvPr id="1237" name="Google Shape;1237;p84"/>
          <p:cNvPicPr preferRelativeResize="0"/>
          <p:nvPr/>
        </p:nvPicPr>
        <p:blipFill>
          <a:blip r:embed="rId10">
            <a:alphaModFix/>
          </a:blip>
          <a:stretch>
            <a:fillRect/>
          </a:stretch>
        </p:blipFill>
        <p:spPr>
          <a:xfrm>
            <a:off x="311700" y="2266656"/>
            <a:ext cx="2286001" cy="457200"/>
          </a:xfrm>
          <a:prstGeom prst="rect">
            <a:avLst/>
          </a:prstGeom>
          <a:noFill/>
          <a:ln>
            <a:noFill/>
          </a:ln>
        </p:spPr>
      </p:pic>
      <p:sp>
        <p:nvSpPr>
          <p:cNvPr id="1238" name="Google Shape;1238;p84"/>
          <p:cNvSpPr txBox="1"/>
          <p:nvPr/>
        </p:nvSpPr>
        <p:spPr>
          <a:xfrm>
            <a:off x="5091375" y="1227225"/>
            <a:ext cx="3609600" cy="3115500"/>
          </a:xfrm>
          <a:prstGeom prst="rect">
            <a:avLst/>
          </a:prstGeom>
          <a:noFill/>
          <a:ln>
            <a:noFill/>
          </a:ln>
        </p:spPr>
        <p:txBody>
          <a:bodyPr spcFirstLastPara="1" wrap="square" lIns="91425" tIns="91425" rIns="91425" bIns="91425" anchor="t" anchorCtr="0">
            <a:spAutoFit/>
          </a:bodyPr>
          <a:lstStyle/>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R = 8.3145 Pa-m</a:t>
            </a:r>
            <a:r>
              <a:rPr lang="en" baseline="30000">
                <a:latin typeface="Trebuchet MS"/>
                <a:ea typeface="Trebuchet MS"/>
                <a:cs typeface="Trebuchet MS"/>
                <a:sym typeface="Trebuchet MS"/>
              </a:rPr>
              <a:t>3</a:t>
            </a:r>
            <a:r>
              <a:rPr lang="en">
                <a:latin typeface="Trebuchet MS"/>
                <a:ea typeface="Trebuchet MS"/>
                <a:cs typeface="Trebuchet MS"/>
                <a:sym typeface="Trebuchet MS"/>
              </a:rPr>
              <a:t>/K-mol = 286.5 J/kg-K</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P</a:t>
            </a:r>
            <a:r>
              <a:rPr lang="en" baseline="-25000">
                <a:latin typeface="Trebuchet MS"/>
                <a:ea typeface="Trebuchet MS"/>
                <a:cs typeface="Trebuchet MS"/>
                <a:sym typeface="Trebuchet MS"/>
              </a:rPr>
              <a:t>2</a:t>
            </a:r>
            <a:r>
              <a:rPr lang="en">
                <a:latin typeface="Trebuchet MS"/>
                <a:ea typeface="Trebuchet MS"/>
                <a:cs typeface="Trebuchet MS"/>
                <a:sym typeface="Trebuchet MS"/>
              </a:rPr>
              <a:t> = 131.84 kPa</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P</a:t>
            </a:r>
            <a:r>
              <a:rPr lang="en" baseline="-25000">
                <a:latin typeface="Trebuchet MS"/>
                <a:ea typeface="Trebuchet MS"/>
                <a:cs typeface="Trebuchet MS"/>
                <a:sym typeface="Trebuchet MS"/>
              </a:rPr>
              <a:t>1</a:t>
            </a:r>
            <a:r>
              <a:rPr lang="en" baseline="30000">
                <a:latin typeface="Trebuchet MS"/>
                <a:ea typeface="Trebuchet MS"/>
                <a:cs typeface="Trebuchet MS"/>
                <a:sym typeface="Trebuchet MS"/>
              </a:rPr>
              <a:t>0 </a:t>
            </a:r>
            <a:r>
              <a:rPr lang="en">
                <a:latin typeface="Trebuchet MS"/>
                <a:ea typeface="Trebuchet MS"/>
                <a:cs typeface="Trebuchet MS"/>
                <a:sym typeface="Trebuchet MS"/>
              </a:rPr>
              <a:t>= 145.34 kPa</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𝜌</a:t>
            </a:r>
            <a:r>
              <a:rPr lang="en" baseline="-25000">
                <a:latin typeface="Trebuchet MS"/>
                <a:ea typeface="Trebuchet MS"/>
                <a:cs typeface="Trebuchet MS"/>
                <a:sym typeface="Trebuchet MS"/>
              </a:rPr>
              <a:t>2</a:t>
            </a:r>
            <a:r>
              <a:rPr lang="en" baseline="30000">
                <a:latin typeface="Trebuchet MS"/>
                <a:ea typeface="Trebuchet MS"/>
                <a:cs typeface="Trebuchet MS"/>
                <a:sym typeface="Trebuchet MS"/>
              </a:rPr>
              <a:t> </a:t>
            </a:r>
            <a:r>
              <a:rPr lang="en">
                <a:latin typeface="Trebuchet MS"/>
                <a:ea typeface="Trebuchet MS"/>
                <a:cs typeface="Trebuchet MS"/>
                <a:sym typeface="Trebuchet MS"/>
              </a:rPr>
              <a:t>= 1.5931 kg/m</a:t>
            </a:r>
            <a:r>
              <a:rPr lang="en" baseline="30000">
                <a:latin typeface="Trebuchet MS"/>
                <a:ea typeface="Trebuchet MS"/>
                <a:cs typeface="Trebuchet MS"/>
                <a:sym typeface="Trebuchet MS"/>
              </a:rPr>
              <a:t>3</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MW</a:t>
            </a:r>
            <a:r>
              <a:rPr lang="en" baseline="-25000">
                <a:latin typeface="Trebuchet MS"/>
                <a:ea typeface="Trebuchet MS"/>
                <a:cs typeface="Trebuchet MS"/>
                <a:sym typeface="Trebuchet MS"/>
              </a:rPr>
              <a:t>air</a:t>
            </a:r>
            <a:r>
              <a:rPr lang="en">
                <a:latin typeface="Trebuchet MS"/>
                <a:ea typeface="Trebuchet MS"/>
                <a:cs typeface="Trebuchet MS"/>
                <a:sym typeface="Trebuchet MS"/>
              </a:rPr>
              <a:t> = 28.97 g/mol</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a</a:t>
            </a:r>
            <a:r>
              <a:rPr lang="en" baseline="-25000">
                <a:latin typeface="Trebuchet MS"/>
                <a:ea typeface="Trebuchet MS"/>
                <a:cs typeface="Trebuchet MS"/>
                <a:sym typeface="Trebuchet MS"/>
              </a:rPr>
              <a:t>2 </a:t>
            </a:r>
            <a:r>
              <a:rPr lang="en">
                <a:latin typeface="Trebuchet MS"/>
                <a:ea typeface="Trebuchet MS"/>
                <a:cs typeface="Trebuchet MS"/>
                <a:sym typeface="Trebuchet MS"/>
              </a:rPr>
              <a:t>= 331.78 m/s</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latin typeface="Trebuchet MS"/>
                <a:ea typeface="Trebuchet MS"/>
                <a:cs typeface="Trebuchet MS"/>
                <a:sym typeface="Trebuchet MS"/>
              </a:rPr>
              <a:t>u</a:t>
            </a:r>
            <a:r>
              <a:rPr lang="en" baseline="-25000">
                <a:latin typeface="Trebuchet MS"/>
                <a:ea typeface="Trebuchet MS"/>
                <a:cs typeface="Trebuchet MS"/>
                <a:sym typeface="Trebuchet MS"/>
              </a:rPr>
              <a:t>2 </a:t>
            </a:r>
            <a:r>
              <a:rPr lang="en">
                <a:latin typeface="Trebuchet MS"/>
                <a:ea typeface="Trebuchet MS"/>
                <a:cs typeface="Trebuchet MS"/>
                <a:sym typeface="Trebuchet MS"/>
              </a:rPr>
              <a:t>= 93.88 m/s</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solidFill>
                  <a:schemeClr val="dk1"/>
                </a:solidFill>
                <a:latin typeface="Trebuchet MS"/>
                <a:ea typeface="Trebuchet MS"/>
                <a:cs typeface="Trebuchet MS"/>
                <a:sym typeface="Trebuchet MS"/>
              </a:rPr>
              <a:t>V̇ </a:t>
            </a:r>
            <a:r>
              <a:rPr lang="en">
                <a:latin typeface="Trebuchet MS"/>
                <a:ea typeface="Trebuchet MS"/>
                <a:cs typeface="Trebuchet MS"/>
                <a:sym typeface="Trebuchet MS"/>
              </a:rPr>
              <a:t>= .0743 m</a:t>
            </a:r>
            <a:r>
              <a:rPr lang="en" baseline="30000">
                <a:latin typeface="Trebuchet MS"/>
                <a:ea typeface="Trebuchet MS"/>
                <a:cs typeface="Trebuchet MS"/>
                <a:sym typeface="Trebuchet MS"/>
              </a:rPr>
              <a:t>2</a:t>
            </a:r>
            <a:r>
              <a:rPr lang="en">
                <a:latin typeface="Trebuchet MS"/>
                <a:ea typeface="Trebuchet MS"/>
                <a:cs typeface="Trebuchet MS"/>
                <a:sym typeface="Trebuchet MS"/>
              </a:rPr>
              <a:t>/s</a:t>
            </a:r>
            <a:endParaRPr>
              <a:latin typeface="Trebuchet MS"/>
              <a:ea typeface="Trebuchet MS"/>
              <a:cs typeface="Trebuchet MS"/>
              <a:sym typeface="Trebuchet MS"/>
            </a:endParaRPr>
          </a:p>
          <a:p>
            <a:pPr marL="457200" lvl="0" indent="-317500" algn="l" rtl="0">
              <a:lnSpc>
                <a:spcPct val="140000"/>
              </a:lnSpc>
              <a:spcBef>
                <a:spcPts val="0"/>
              </a:spcBef>
              <a:spcAft>
                <a:spcPts val="0"/>
              </a:spcAft>
              <a:buSzPts val="1400"/>
              <a:buFont typeface="Trebuchet MS"/>
              <a:buChar char="●"/>
            </a:pPr>
            <a:r>
              <a:rPr lang="en">
                <a:solidFill>
                  <a:schemeClr val="dk1"/>
                </a:solidFill>
                <a:latin typeface="Trebuchet MS"/>
                <a:ea typeface="Trebuchet MS"/>
                <a:cs typeface="Trebuchet MS"/>
                <a:sym typeface="Trebuchet MS"/>
              </a:rPr>
              <a:t>ṁ</a:t>
            </a:r>
            <a:r>
              <a:rPr lang="en">
                <a:latin typeface="Trebuchet MS"/>
                <a:ea typeface="Trebuchet MS"/>
                <a:cs typeface="Trebuchet MS"/>
                <a:sym typeface="Trebuchet MS"/>
              </a:rPr>
              <a:t> = .1184 kg/s</a:t>
            </a:r>
            <a:endParaRPr>
              <a:latin typeface="Trebuchet MS"/>
              <a:ea typeface="Trebuchet MS"/>
              <a:cs typeface="Trebuchet MS"/>
              <a:sym typeface="Trebuchet MS"/>
            </a:endParaRPr>
          </a:p>
        </p:txBody>
      </p:sp>
      <p:sp>
        <p:nvSpPr>
          <p:cNvPr id="1239" name="Google Shape;1239;p8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11"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8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245" name="Google Shape;1245;p85"/>
          <p:cNvSpPr txBox="1">
            <a:spLocks noGrp="1"/>
          </p:cNvSpPr>
          <p:nvPr>
            <p:ph type="body" idx="1"/>
          </p:nvPr>
        </p:nvSpPr>
        <p:spPr>
          <a:xfrm>
            <a:off x="311700" y="1149725"/>
            <a:ext cx="43374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Known values:</a:t>
            </a:r>
            <a:endParaRPr/>
          </a:p>
          <a:p>
            <a:pPr marL="914400" lvl="1" indent="-317500" algn="l" rtl="0">
              <a:lnSpc>
                <a:spcPct val="150000"/>
              </a:lnSpc>
              <a:spcBef>
                <a:spcPts val="0"/>
              </a:spcBef>
              <a:spcAft>
                <a:spcPts val="0"/>
              </a:spcAft>
              <a:buSzPts val="1400"/>
              <a:buChar char="○"/>
            </a:pPr>
            <a:r>
              <a:rPr lang="en"/>
              <a:t>P</a:t>
            </a:r>
            <a:r>
              <a:rPr lang="en" baseline="-25000"/>
              <a:t>0</a:t>
            </a:r>
            <a:r>
              <a:rPr lang="en"/>
              <a:t> = 758.42 kPa = 110 psi</a:t>
            </a:r>
            <a:endParaRPr/>
          </a:p>
          <a:p>
            <a:pPr marL="914400" lvl="1" indent="-317500" algn="l" rtl="0">
              <a:lnSpc>
                <a:spcPct val="150000"/>
              </a:lnSpc>
              <a:spcBef>
                <a:spcPts val="0"/>
              </a:spcBef>
              <a:spcAft>
                <a:spcPts val="0"/>
              </a:spcAft>
              <a:buSzPts val="1400"/>
              <a:buChar char="○"/>
            </a:pPr>
            <a:r>
              <a:rPr lang="en"/>
              <a:t>P</a:t>
            </a:r>
            <a:r>
              <a:rPr lang="en" baseline="-25000"/>
              <a:t>throat</a:t>
            </a:r>
            <a:r>
              <a:rPr lang="en"/>
              <a:t> = P</a:t>
            </a:r>
            <a:r>
              <a:rPr lang="en" baseline="-25000"/>
              <a:t>settle</a:t>
            </a:r>
            <a:r>
              <a:rPr lang="en"/>
              <a:t> = 148.34 kPa</a:t>
            </a:r>
            <a:endParaRPr/>
          </a:p>
          <a:p>
            <a:pPr marL="914400" lvl="1" indent="-317500" algn="l" rtl="0">
              <a:lnSpc>
                <a:spcPct val="150000"/>
              </a:lnSpc>
              <a:spcBef>
                <a:spcPts val="0"/>
              </a:spcBef>
              <a:spcAft>
                <a:spcPts val="0"/>
              </a:spcAft>
              <a:buSzPts val="1400"/>
              <a:buChar char="○"/>
            </a:pPr>
            <a:r>
              <a:rPr lang="en"/>
              <a:t>V</a:t>
            </a:r>
            <a:r>
              <a:rPr lang="en" baseline="-25000"/>
              <a:t>tank</a:t>
            </a:r>
            <a:r>
              <a:rPr lang="en"/>
              <a:t> = 80 gal. = .3636 m</a:t>
            </a:r>
            <a:r>
              <a:rPr lang="en" baseline="30000"/>
              <a:t>3</a:t>
            </a:r>
            <a:endParaRPr/>
          </a:p>
          <a:p>
            <a:pPr marL="914400" lvl="1" indent="-317500" algn="l" rtl="0">
              <a:lnSpc>
                <a:spcPct val="150000"/>
              </a:lnSpc>
              <a:spcBef>
                <a:spcPts val="0"/>
              </a:spcBef>
              <a:spcAft>
                <a:spcPts val="0"/>
              </a:spcAft>
              <a:buSzPts val="1400"/>
              <a:buChar char="○"/>
            </a:pPr>
            <a:r>
              <a:rPr lang="en"/>
              <a:t>T</a:t>
            </a:r>
            <a:r>
              <a:rPr lang="en" baseline="-25000"/>
              <a:t>0</a:t>
            </a:r>
            <a:r>
              <a:rPr lang="en"/>
              <a:t> = T = 293.15 K</a:t>
            </a:r>
            <a:endParaRPr/>
          </a:p>
          <a:p>
            <a:pPr marL="914400" lvl="1" indent="-317500" algn="l" rtl="0">
              <a:lnSpc>
                <a:spcPct val="150000"/>
              </a:lnSpc>
              <a:spcBef>
                <a:spcPts val="0"/>
              </a:spcBef>
              <a:spcAft>
                <a:spcPts val="0"/>
              </a:spcAft>
              <a:buSzPts val="1400"/>
              <a:buChar char="○"/>
            </a:pPr>
            <a:r>
              <a:rPr lang="en"/>
              <a:t>R = 287 J/kg-K = 8.3145 Pa-m</a:t>
            </a:r>
            <a:r>
              <a:rPr lang="en" baseline="30000"/>
              <a:t>3</a:t>
            </a:r>
            <a:r>
              <a:rPr lang="en"/>
              <a:t>/K-mol</a:t>
            </a:r>
            <a:endParaRPr/>
          </a:p>
          <a:p>
            <a:pPr marL="914400" lvl="1" indent="-317500" algn="l" rtl="0">
              <a:lnSpc>
                <a:spcPct val="150000"/>
              </a:lnSpc>
              <a:spcBef>
                <a:spcPts val="0"/>
              </a:spcBef>
              <a:spcAft>
                <a:spcPts val="0"/>
              </a:spcAft>
              <a:buSzPts val="1400"/>
              <a:buChar char="○"/>
            </a:pPr>
            <a:r>
              <a:rPr lang="en"/>
              <a:t>A</a:t>
            </a:r>
            <a:r>
              <a:rPr lang="en" baseline="-25000"/>
              <a:t>throat</a:t>
            </a:r>
            <a:r>
              <a:rPr lang="en"/>
              <a:t> = 1.227 in</a:t>
            </a:r>
            <a:r>
              <a:rPr lang="en" baseline="30000"/>
              <a:t>2</a:t>
            </a:r>
            <a:r>
              <a:rPr lang="en"/>
              <a:t> = 7.9173x10</a:t>
            </a:r>
            <a:r>
              <a:rPr lang="en" baseline="30000"/>
              <a:t>-4</a:t>
            </a:r>
            <a:r>
              <a:rPr lang="en"/>
              <a:t> m</a:t>
            </a:r>
            <a:r>
              <a:rPr lang="en" baseline="30000"/>
              <a:t>2</a:t>
            </a:r>
            <a:endParaRPr/>
          </a:p>
          <a:p>
            <a:pPr marL="914400" lvl="1" indent="-317500" algn="l" rtl="0">
              <a:lnSpc>
                <a:spcPct val="150000"/>
              </a:lnSpc>
              <a:spcBef>
                <a:spcPts val="0"/>
              </a:spcBef>
              <a:spcAft>
                <a:spcPts val="0"/>
              </a:spcAft>
              <a:buSzPts val="1400"/>
              <a:buChar char="○"/>
            </a:pPr>
            <a:r>
              <a:rPr lang="en"/>
              <a:t>m</a:t>
            </a:r>
            <a:r>
              <a:rPr lang="en" baseline="-25000"/>
              <a:t>max</a:t>
            </a:r>
            <a:r>
              <a:rPr lang="en"/>
              <a:t> = 3.2780 kg</a:t>
            </a:r>
            <a:endParaRPr/>
          </a:p>
          <a:p>
            <a:pPr marL="914400" lvl="0" indent="0" algn="l" rtl="0">
              <a:spcBef>
                <a:spcPts val="0"/>
              </a:spcBef>
              <a:spcAft>
                <a:spcPts val="0"/>
              </a:spcAft>
              <a:buNone/>
            </a:pPr>
            <a:endParaRPr sz="400"/>
          </a:p>
          <a:p>
            <a:pPr marL="914400" lvl="0" indent="0" algn="l" rtl="0">
              <a:spcBef>
                <a:spcPts val="1200"/>
              </a:spcBef>
              <a:spcAft>
                <a:spcPts val="1200"/>
              </a:spcAft>
              <a:buNone/>
            </a:pPr>
            <a:endParaRPr/>
          </a:p>
        </p:txBody>
      </p:sp>
      <p:sp>
        <p:nvSpPr>
          <p:cNvPr id="1246" name="Google Shape;1246;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a:p>
        </p:txBody>
      </p:sp>
      <p:pic>
        <p:nvPicPr>
          <p:cNvPr id="1247" name="Google Shape;1247;p85"/>
          <p:cNvPicPr preferRelativeResize="0"/>
          <p:nvPr/>
        </p:nvPicPr>
        <p:blipFill>
          <a:blip r:embed="rId3">
            <a:alphaModFix/>
          </a:blip>
          <a:stretch>
            <a:fillRect/>
          </a:stretch>
        </p:blipFill>
        <p:spPr>
          <a:xfrm>
            <a:off x="4572000" y="1351425"/>
            <a:ext cx="1847089" cy="413671"/>
          </a:xfrm>
          <a:prstGeom prst="rect">
            <a:avLst/>
          </a:prstGeom>
          <a:noFill/>
          <a:ln>
            <a:noFill/>
          </a:ln>
        </p:spPr>
      </p:pic>
      <p:pic>
        <p:nvPicPr>
          <p:cNvPr id="1248" name="Google Shape;1248;p85"/>
          <p:cNvPicPr preferRelativeResize="0"/>
          <p:nvPr/>
        </p:nvPicPr>
        <p:blipFill>
          <a:blip r:embed="rId4">
            <a:alphaModFix/>
          </a:blip>
          <a:stretch>
            <a:fillRect/>
          </a:stretch>
        </p:blipFill>
        <p:spPr>
          <a:xfrm>
            <a:off x="6856975" y="1352525"/>
            <a:ext cx="1275588" cy="411480"/>
          </a:xfrm>
          <a:prstGeom prst="rect">
            <a:avLst/>
          </a:prstGeom>
          <a:noFill/>
          <a:ln>
            <a:noFill/>
          </a:ln>
        </p:spPr>
      </p:pic>
      <p:pic>
        <p:nvPicPr>
          <p:cNvPr id="1249" name="Google Shape;1249;p85"/>
          <p:cNvPicPr preferRelativeResize="0"/>
          <p:nvPr/>
        </p:nvPicPr>
        <p:blipFill rotWithShape="1">
          <a:blip r:embed="rId5">
            <a:alphaModFix/>
          </a:blip>
          <a:srcRect l="30444" r="39241" b="60990"/>
          <a:stretch/>
        </p:blipFill>
        <p:spPr>
          <a:xfrm>
            <a:off x="4944400" y="2115663"/>
            <a:ext cx="2916224" cy="2043126"/>
          </a:xfrm>
          <a:prstGeom prst="rect">
            <a:avLst/>
          </a:prstGeom>
          <a:noFill/>
          <a:ln>
            <a:noFill/>
          </a:ln>
        </p:spPr>
      </p:pic>
      <p:sp>
        <p:nvSpPr>
          <p:cNvPr id="1250" name="Google Shape;1250;p8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6"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8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256" name="Google Shape;1256;p86"/>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Choked Flow:</a:t>
            </a:r>
            <a:endParaRPr/>
          </a:p>
          <a:p>
            <a:pPr marL="457200" lvl="0" indent="0" algn="l" rtl="0">
              <a:spcBef>
                <a:spcPts val="1200"/>
              </a:spcBef>
              <a:spcAft>
                <a:spcPts val="0"/>
              </a:spcAft>
              <a:buNone/>
            </a:pPr>
            <a:endParaRPr sz="600"/>
          </a:p>
          <a:p>
            <a:pPr marL="457200" lvl="0" indent="-342900" algn="l" rtl="0">
              <a:spcBef>
                <a:spcPts val="1200"/>
              </a:spcBef>
              <a:spcAft>
                <a:spcPts val="0"/>
              </a:spcAft>
              <a:buSzPts val="1800"/>
              <a:buChar char="●"/>
            </a:pPr>
            <a:r>
              <a:rPr lang="en"/>
              <a:t>Non-Choked Flow:</a:t>
            </a:r>
            <a:endParaRPr/>
          </a:p>
          <a:p>
            <a:pPr marL="0" lvl="0" indent="0" algn="l" rtl="0">
              <a:lnSpc>
                <a:spcPct val="150000"/>
              </a:lnSpc>
              <a:spcBef>
                <a:spcPts val="1200"/>
              </a:spcBef>
              <a:spcAft>
                <a:spcPts val="0"/>
              </a:spcAft>
              <a:buNone/>
            </a:pPr>
            <a:endParaRPr/>
          </a:p>
          <a:p>
            <a:pPr marL="457200" lvl="0" indent="-342900" algn="l" rtl="0">
              <a:lnSpc>
                <a:spcPct val="150000"/>
              </a:lnSpc>
              <a:spcBef>
                <a:spcPts val="0"/>
              </a:spcBef>
              <a:spcAft>
                <a:spcPts val="0"/>
              </a:spcAft>
              <a:buSzPts val="1800"/>
              <a:buChar char="●"/>
            </a:pPr>
            <a:r>
              <a:rPr lang="en"/>
              <a:t>Flow out of the feed tanks is initially choked due to small pipe diameter---this restricts mass flow rate from a single tank to relatively low values</a:t>
            </a:r>
            <a:endParaRPr/>
          </a:p>
          <a:p>
            <a:pPr marL="914400" lvl="0" indent="0" algn="l" rtl="0">
              <a:spcBef>
                <a:spcPts val="0"/>
              </a:spcBef>
              <a:spcAft>
                <a:spcPts val="0"/>
              </a:spcAft>
              <a:buNone/>
            </a:pPr>
            <a:endParaRPr sz="400"/>
          </a:p>
          <a:p>
            <a:pPr marL="914400" lvl="0" indent="0" algn="l" rtl="0">
              <a:spcBef>
                <a:spcPts val="1200"/>
              </a:spcBef>
              <a:spcAft>
                <a:spcPts val="1200"/>
              </a:spcAft>
              <a:buNone/>
            </a:pPr>
            <a:endParaRPr/>
          </a:p>
        </p:txBody>
      </p:sp>
      <p:sp>
        <p:nvSpPr>
          <p:cNvPr id="1257" name="Google Shape;125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74</a:t>
            </a:fld>
            <a:endParaRPr/>
          </a:p>
        </p:txBody>
      </p:sp>
      <p:pic>
        <p:nvPicPr>
          <p:cNvPr id="1258" name="Google Shape;1258;p86"/>
          <p:cNvPicPr preferRelativeResize="0"/>
          <p:nvPr/>
        </p:nvPicPr>
        <p:blipFill>
          <a:blip r:embed="rId3">
            <a:alphaModFix/>
          </a:blip>
          <a:stretch>
            <a:fillRect/>
          </a:stretch>
        </p:blipFill>
        <p:spPr>
          <a:xfrm>
            <a:off x="2409825" y="1080200"/>
            <a:ext cx="3722528" cy="572700"/>
          </a:xfrm>
          <a:prstGeom prst="rect">
            <a:avLst/>
          </a:prstGeom>
          <a:noFill/>
          <a:ln>
            <a:noFill/>
          </a:ln>
        </p:spPr>
      </p:pic>
      <p:pic>
        <p:nvPicPr>
          <p:cNvPr id="1259" name="Google Shape;1259;p86"/>
          <p:cNvPicPr preferRelativeResize="0"/>
          <p:nvPr/>
        </p:nvPicPr>
        <p:blipFill>
          <a:blip r:embed="rId4">
            <a:alphaModFix/>
          </a:blip>
          <a:stretch>
            <a:fillRect/>
          </a:stretch>
        </p:blipFill>
        <p:spPr>
          <a:xfrm>
            <a:off x="2825788" y="1787076"/>
            <a:ext cx="5868187" cy="572700"/>
          </a:xfrm>
          <a:prstGeom prst="rect">
            <a:avLst/>
          </a:prstGeom>
          <a:noFill/>
          <a:ln>
            <a:noFill/>
          </a:ln>
        </p:spPr>
      </p:pic>
      <p:sp>
        <p:nvSpPr>
          <p:cNvPr id="1260" name="Google Shape;1260;p8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8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266" name="Google Shape;1266;p87"/>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Calculations are derived from the first law of thermodynamics</a:t>
            </a:r>
            <a:endParaRPr/>
          </a:p>
          <a:p>
            <a:pPr marL="914400" lvl="1" indent="-317500" algn="l" rtl="0">
              <a:spcBef>
                <a:spcPts val="0"/>
              </a:spcBef>
              <a:spcAft>
                <a:spcPts val="0"/>
              </a:spcAft>
              <a:buSzPts val="1400"/>
              <a:buChar char="○"/>
            </a:pPr>
            <a:r>
              <a:rPr lang="en"/>
              <a:t>The second equation is the driving temperature calculations, as seen in the bottom right</a:t>
            </a:r>
            <a:endParaRPr/>
          </a:p>
          <a:p>
            <a:pPr marL="914400" lvl="1" indent="-317500" algn="l" rtl="0">
              <a:spcBef>
                <a:spcPts val="0"/>
              </a:spcBef>
              <a:spcAft>
                <a:spcPts val="0"/>
              </a:spcAft>
              <a:buSzPts val="1400"/>
              <a:buChar char="○"/>
            </a:pPr>
            <a:r>
              <a:rPr lang="en"/>
              <a:t>Iterative models were used to determine the next mass value, allowing for pressure and temperature calculations</a:t>
            </a:r>
            <a:endParaRPr/>
          </a:p>
          <a:p>
            <a:pPr marL="914400" lvl="0" indent="0" algn="l" rtl="0">
              <a:lnSpc>
                <a:spcPct val="150000"/>
              </a:lnSpc>
              <a:spcBef>
                <a:spcPts val="1200"/>
              </a:spcBef>
              <a:spcAft>
                <a:spcPts val="0"/>
              </a:spcAft>
              <a:buNone/>
            </a:pPr>
            <a:endParaRPr/>
          </a:p>
          <a:p>
            <a:pPr marL="914400" lvl="0" indent="0" algn="l" rtl="0">
              <a:spcBef>
                <a:spcPts val="0"/>
              </a:spcBef>
              <a:spcAft>
                <a:spcPts val="0"/>
              </a:spcAft>
              <a:buNone/>
            </a:pPr>
            <a:endParaRPr sz="400"/>
          </a:p>
          <a:p>
            <a:pPr marL="914400" lvl="0" indent="0" algn="l" rtl="0">
              <a:spcBef>
                <a:spcPts val="1200"/>
              </a:spcBef>
              <a:spcAft>
                <a:spcPts val="1200"/>
              </a:spcAft>
              <a:buNone/>
            </a:pPr>
            <a:endParaRPr/>
          </a:p>
        </p:txBody>
      </p:sp>
      <p:sp>
        <p:nvSpPr>
          <p:cNvPr id="1267" name="Google Shape;1267;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75</a:t>
            </a:fld>
            <a:endParaRPr/>
          </a:p>
        </p:txBody>
      </p:sp>
      <p:pic>
        <p:nvPicPr>
          <p:cNvPr id="1268" name="Google Shape;1268;p87"/>
          <p:cNvPicPr preferRelativeResize="0"/>
          <p:nvPr/>
        </p:nvPicPr>
        <p:blipFill>
          <a:blip r:embed="rId3">
            <a:alphaModFix/>
          </a:blip>
          <a:stretch>
            <a:fillRect/>
          </a:stretch>
        </p:blipFill>
        <p:spPr>
          <a:xfrm>
            <a:off x="1226913" y="2606513"/>
            <a:ext cx="6088379" cy="365760"/>
          </a:xfrm>
          <a:prstGeom prst="rect">
            <a:avLst/>
          </a:prstGeom>
          <a:noFill/>
          <a:ln>
            <a:noFill/>
          </a:ln>
        </p:spPr>
      </p:pic>
      <p:pic>
        <p:nvPicPr>
          <p:cNvPr id="1269" name="Google Shape;1269;p87"/>
          <p:cNvPicPr preferRelativeResize="0"/>
          <p:nvPr/>
        </p:nvPicPr>
        <p:blipFill>
          <a:blip r:embed="rId4">
            <a:alphaModFix/>
          </a:blip>
          <a:stretch>
            <a:fillRect/>
          </a:stretch>
        </p:blipFill>
        <p:spPr>
          <a:xfrm>
            <a:off x="2107012" y="3200813"/>
            <a:ext cx="4328160" cy="365760"/>
          </a:xfrm>
          <a:prstGeom prst="rect">
            <a:avLst/>
          </a:prstGeom>
          <a:noFill/>
          <a:ln>
            <a:noFill/>
          </a:ln>
        </p:spPr>
      </p:pic>
      <p:pic>
        <p:nvPicPr>
          <p:cNvPr id="1270" name="Google Shape;1270;p87"/>
          <p:cNvPicPr preferRelativeResize="0"/>
          <p:nvPr/>
        </p:nvPicPr>
        <p:blipFill>
          <a:blip r:embed="rId5">
            <a:alphaModFix/>
          </a:blip>
          <a:stretch>
            <a:fillRect/>
          </a:stretch>
        </p:blipFill>
        <p:spPr>
          <a:xfrm>
            <a:off x="311700" y="3863675"/>
            <a:ext cx="2308226" cy="300185"/>
          </a:xfrm>
          <a:prstGeom prst="rect">
            <a:avLst/>
          </a:prstGeom>
          <a:noFill/>
          <a:ln>
            <a:noFill/>
          </a:ln>
        </p:spPr>
      </p:pic>
      <p:pic>
        <p:nvPicPr>
          <p:cNvPr id="1271" name="Google Shape;1271;p87"/>
          <p:cNvPicPr preferRelativeResize="0"/>
          <p:nvPr/>
        </p:nvPicPr>
        <p:blipFill>
          <a:blip r:embed="rId6">
            <a:alphaModFix/>
          </a:blip>
          <a:stretch>
            <a:fillRect/>
          </a:stretch>
        </p:blipFill>
        <p:spPr>
          <a:xfrm>
            <a:off x="3440113" y="3809350"/>
            <a:ext cx="2286001" cy="457200"/>
          </a:xfrm>
          <a:prstGeom prst="rect">
            <a:avLst/>
          </a:prstGeom>
          <a:noFill/>
          <a:ln>
            <a:noFill/>
          </a:ln>
        </p:spPr>
      </p:pic>
      <p:pic>
        <p:nvPicPr>
          <p:cNvPr id="1272" name="Google Shape;1272;p87"/>
          <p:cNvPicPr preferRelativeResize="0"/>
          <p:nvPr/>
        </p:nvPicPr>
        <p:blipFill>
          <a:blip r:embed="rId7">
            <a:alphaModFix/>
          </a:blip>
          <a:stretch>
            <a:fillRect/>
          </a:stretch>
        </p:blipFill>
        <p:spPr>
          <a:xfrm>
            <a:off x="6546313" y="3755100"/>
            <a:ext cx="2285999" cy="537210"/>
          </a:xfrm>
          <a:prstGeom prst="rect">
            <a:avLst/>
          </a:prstGeom>
          <a:noFill/>
          <a:ln>
            <a:noFill/>
          </a:ln>
        </p:spPr>
      </p:pic>
      <p:sp>
        <p:nvSpPr>
          <p:cNvPr id="1273" name="Google Shape;1273;p8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8"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8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Mass Flow (Feed Tanks)</a:t>
            </a:r>
            <a:endParaRPr/>
          </a:p>
        </p:txBody>
      </p:sp>
      <p:sp>
        <p:nvSpPr>
          <p:cNvPr id="1279" name="Google Shape;1279;p88"/>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Maximum test time: 11.69 seconds</a:t>
            </a:r>
            <a:endParaRPr/>
          </a:p>
          <a:p>
            <a:pPr marL="914400" lvl="1" indent="-317500" algn="l" rtl="0">
              <a:spcBef>
                <a:spcPts val="0"/>
              </a:spcBef>
              <a:spcAft>
                <a:spcPts val="0"/>
              </a:spcAft>
              <a:buSzPts val="1400"/>
              <a:buChar char="○"/>
            </a:pPr>
            <a:r>
              <a:rPr lang="en"/>
              <a:t>Pressure remains high, but mass flow rate out of feed tank drops below mass flow rate out of settling chamber</a:t>
            </a:r>
            <a:endParaRPr/>
          </a:p>
        </p:txBody>
      </p:sp>
      <p:sp>
        <p:nvSpPr>
          <p:cNvPr id="1280" name="Google Shape;1280;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76</a:t>
            </a:fld>
            <a:endParaRPr/>
          </a:p>
        </p:txBody>
      </p:sp>
      <p:pic>
        <p:nvPicPr>
          <p:cNvPr id="1281" name="Google Shape;1281;p88"/>
          <p:cNvPicPr preferRelativeResize="0"/>
          <p:nvPr/>
        </p:nvPicPr>
        <p:blipFill>
          <a:blip r:embed="rId3">
            <a:alphaModFix/>
          </a:blip>
          <a:stretch>
            <a:fillRect/>
          </a:stretch>
        </p:blipFill>
        <p:spPr>
          <a:xfrm>
            <a:off x="714925" y="2053700"/>
            <a:ext cx="3683825" cy="2762881"/>
          </a:xfrm>
          <a:prstGeom prst="rect">
            <a:avLst/>
          </a:prstGeom>
          <a:noFill/>
          <a:ln>
            <a:noFill/>
          </a:ln>
        </p:spPr>
      </p:pic>
      <p:pic>
        <p:nvPicPr>
          <p:cNvPr id="1282" name="Google Shape;1282;p88"/>
          <p:cNvPicPr preferRelativeResize="0"/>
          <p:nvPr/>
        </p:nvPicPr>
        <p:blipFill>
          <a:blip r:embed="rId4">
            <a:alphaModFix/>
          </a:blip>
          <a:stretch>
            <a:fillRect/>
          </a:stretch>
        </p:blipFill>
        <p:spPr>
          <a:xfrm>
            <a:off x="4746647" y="2064498"/>
            <a:ext cx="3683829" cy="2762900"/>
          </a:xfrm>
          <a:prstGeom prst="rect">
            <a:avLst/>
          </a:prstGeom>
          <a:noFill/>
          <a:ln>
            <a:noFill/>
          </a:ln>
        </p:spPr>
      </p:pic>
      <p:sp>
        <p:nvSpPr>
          <p:cNvPr id="1283" name="Google Shape;1283;p8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8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Risk Mitigation</a:t>
            </a:r>
            <a:endParaRPr/>
          </a:p>
        </p:txBody>
      </p:sp>
      <p:sp>
        <p:nvSpPr>
          <p:cNvPr id="1289" name="Google Shape;1289;p89"/>
          <p:cNvSpPr txBox="1">
            <a:spLocks noGrp="1"/>
          </p:cNvSpPr>
          <p:nvPr>
            <p:ph type="body" idx="1"/>
          </p:nvPr>
        </p:nvSpPr>
        <p:spPr>
          <a:xfrm>
            <a:off x="311700" y="1149725"/>
            <a:ext cx="4260300" cy="32943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V</a:t>
            </a:r>
            <a:r>
              <a:rPr lang="en" baseline="-25000">
                <a:solidFill>
                  <a:schemeClr val="dk1"/>
                </a:solidFill>
              </a:rPr>
              <a:t>settling</a:t>
            </a:r>
            <a:r>
              <a:rPr lang="en">
                <a:solidFill>
                  <a:schemeClr val="dk1"/>
                </a:solidFill>
              </a:rPr>
              <a:t> = .032175925 cubic meters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V</a:t>
            </a:r>
            <a:r>
              <a:rPr lang="en" baseline="-25000">
                <a:solidFill>
                  <a:schemeClr val="dk1"/>
                </a:solidFill>
              </a:rPr>
              <a:t>feed</a:t>
            </a:r>
            <a:r>
              <a:rPr lang="en">
                <a:solidFill>
                  <a:schemeClr val="dk1"/>
                </a:solidFill>
              </a:rPr>
              <a:t> = .3636 cubic meters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P</a:t>
            </a:r>
            <a:r>
              <a:rPr lang="en" baseline="-25000">
                <a:solidFill>
                  <a:schemeClr val="dk1"/>
                </a:solidFill>
              </a:rPr>
              <a:t>settling</a:t>
            </a:r>
            <a:r>
              <a:rPr lang="en">
                <a:solidFill>
                  <a:schemeClr val="dk1"/>
                </a:solidFill>
              </a:rPr>
              <a:t>= 148.34 kPa</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P</a:t>
            </a:r>
            <a:r>
              <a:rPr lang="en" baseline="-25000">
                <a:solidFill>
                  <a:schemeClr val="dk1"/>
                </a:solidFill>
              </a:rPr>
              <a:t>feed</a:t>
            </a:r>
            <a:r>
              <a:rPr lang="en">
                <a:solidFill>
                  <a:schemeClr val="dk1"/>
                </a:solidFill>
              </a:rPr>
              <a:t> = 758.42 kPa</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P</a:t>
            </a:r>
            <a:r>
              <a:rPr lang="en" baseline="-25000">
                <a:solidFill>
                  <a:schemeClr val="dk1"/>
                </a:solidFill>
              </a:rPr>
              <a:t>a</a:t>
            </a:r>
            <a:r>
              <a:rPr lang="en">
                <a:solidFill>
                  <a:schemeClr val="dk1"/>
                </a:solidFill>
              </a:rPr>
              <a:t> = 86 kPa</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W=P</a:t>
            </a:r>
            <a:r>
              <a:rPr lang="en" baseline="-25000">
                <a:solidFill>
                  <a:schemeClr val="dk1"/>
                </a:solidFill>
              </a:rPr>
              <a:t>0</a:t>
            </a:r>
            <a:r>
              <a:rPr lang="en">
                <a:solidFill>
                  <a:schemeClr val="dk1"/>
                </a:solidFill>
              </a:rPr>
              <a:t>V</a:t>
            </a:r>
            <a:r>
              <a:rPr lang="en" baseline="-25000">
                <a:solidFill>
                  <a:schemeClr val="dk1"/>
                </a:solidFill>
              </a:rPr>
              <a:t>0</a:t>
            </a:r>
            <a:r>
              <a:rPr lang="en">
                <a:solidFill>
                  <a:schemeClr val="dk1"/>
                </a:solidFill>
              </a:rPr>
              <a:t>(ln(P</a:t>
            </a:r>
            <a:r>
              <a:rPr lang="en" baseline="-25000">
                <a:solidFill>
                  <a:schemeClr val="dk1"/>
                </a:solidFill>
              </a:rPr>
              <a:t>0</a:t>
            </a:r>
            <a:r>
              <a:rPr lang="en">
                <a:solidFill>
                  <a:schemeClr val="dk1"/>
                </a:solidFill>
              </a:rPr>
              <a:t>/P</a:t>
            </a:r>
            <a:r>
              <a:rPr lang="en" baseline="-25000">
                <a:solidFill>
                  <a:schemeClr val="dk1"/>
                </a:solidFill>
              </a:rPr>
              <a:t>a</a:t>
            </a:r>
            <a:r>
              <a:rPr lang="en">
                <a:solidFill>
                  <a:schemeClr val="dk1"/>
                </a:solidFill>
              </a:rPr>
              <a:t>)-1)+P</a:t>
            </a:r>
            <a:r>
              <a:rPr lang="en" baseline="-25000">
                <a:solidFill>
                  <a:schemeClr val="dk1"/>
                </a:solidFill>
              </a:rPr>
              <a:t>a</a:t>
            </a:r>
            <a:r>
              <a:rPr lang="en">
                <a:solidFill>
                  <a:schemeClr val="dk1"/>
                </a:solidFill>
              </a:rPr>
              <a:t>V</a:t>
            </a:r>
            <a:r>
              <a:rPr lang="en" baseline="-25000">
                <a:solidFill>
                  <a:schemeClr val="dk1"/>
                </a:solidFill>
              </a:rPr>
              <a:t>0</a:t>
            </a:r>
            <a:r>
              <a:rPr lang="en">
                <a:solidFill>
                  <a:schemeClr val="dk1"/>
                </a:solidFill>
              </a:rPr>
              <a:t> </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1kg TNT = 4.184*10^6 J</a:t>
            </a:r>
            <a:endParaRPr>
              <a:solidFill>
                <a:schemeClr val="dk1"/>
              </a:solidFill>
            </a:endParaRPr>
          </a:p>
        </p:txBody>
      </p:sp>
      <p:sp>
        <p:nvSpPr>
          <p:cNvPr id="1290" name="Google Shape;1290;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77</a:t>
            </a:fld>
            <a:endParaRPr/>
          </a:p>
        </p:txBody>
      </p:sp>
      <p:sp>
        <p:nvSpPr>
          <p:cNvPr id="1291" name="Google Shape;1291;p89"/>
          <p:cNvSpPr txBox="1">
            <a:spLocks noGrp="1"/>
          </p:cNvSpPr>
          <p:nvPr>
            <p:ph type="body" idx="1"/>
          </p:nvPr>
        </p:nvSpPr>
        <p:spPr>
          <a:xfrm>
            <a:off x="4760850" y="577025"/>
            <a:ext cx="4260300" cy="32943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endParaRPr>
              <a:solidFill>
                <a:schemeClr val="dk1"/>
              </a:solidFill>
            </a:endParaRPr>
          </a:p>
          <a:p>
            <a:pPr marL="457200" lvl="0" indent="-342900" algn="l" rtl="0">
              <a:lnSpc>
                <a:spcPct val="150000"/>
              </a:lnSpc>
              <a:spcBef>
                <a:spcPts val="1200"/>
              </a:spcBef>
              <a:spcAft>
                <a:spcPts val="0"/>
              </a:spcAft>
              <a:buClr>
                <a:schemeClr val="dk1"/>
              </a:buClr>
              <a:buSzPts val="1800"/>
              <a:buChar char="●"/>
            </a:pPr>
            <a:r>
              <a:rPr lang="en">
                <a:solidFill>
                  <a:schemeClr val="dk1"/>
                </a:solidFill>
              </a:rPr>
              <a:t>W</a:t>
            </a:r>
            <a:r>
              <a:rPr lang="en" baseline="-25000">
                <a:solidFill>
                  <a:schemeClr val="dk1"/>
                </a:solidFill>
              </a:rPr>
              <a:t>settle</a:t>
            </a:r>
            <a:r>
              <a:rPr lang="en">
                <a:solidFill>
                  <a:schemeClr val="dk1"/>
                </a:solidFill>
              </a:rPr>
              <a:t> = 596 J</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TNT EQ: 1.42 g</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W</a:t>
            </a:r>
            <a:r>
              <a:rPr lang="en" baseline="-25000">
                <a:solidFill>
                  <a:schemeClr val="dk1"/>
                </a:solidFill>
              </a:rPr>
              <a:t>feed</a:t>
            </a:r>
            <a:r>
              <a:rPr lang="en">
                <a:solidFill>
                  <a:schemeClr val="dk1"/>
                </a:solidFill>
              </a:rPr>
              <a:t> = 355,800 J</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TNT EQ: 85.04 g</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The blast and resulting pressures would not cause any physical damage given our test setup [17]</a:t>
            </a:r>
            <a:endParaRPr>
              <a:solidFill>
                <a:schemeClr val="dk1"/>
              </a:solidFill>
            </a:endParaRPr>
          </a:p>
        </p:txBody>
      </p:sp>
      <p:sp>
        <p:nvSpPr>
          <p:cNvPr id="1292" name="Google Shape;1292;p8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78</a:t>
            </a:fld>
            <a:endParaRPr/>
          </a:p>
        </p:txBody>
      </p:sp>
      <p:pic>
        <p:nvPicPr>
          <p:cNvPr id="1298" name="Google Shape;1298;p90"/>
          <p:cNvPicPr preferRelativeResize="0"/>
          <p:nvPr/>
        </p:nvPicPr>
        <p:blipFill>
          <a:blip r:embed="rId3">
            <a:alphaModFix/>
          </a:blip>
          <a:stretch>
            <a:fillRect/>
          </a:stretch>
        </p:blipFill>
        <p:spPr>
          <a:xfrm>
            <a:off x="231825" y="1192325"/>
            <a:ext cx="4526281" cy="3394710"/>
          </a:xfrm>
          <a:prstGeom prst="rect">
            <a:avLst/>
          </a:prstGeom>
          <a:noFill/>
          <a:ln>
            <a:noFill/>
          </a:ln>
        </p:spPr>
      </p:pic>
      <p:pic>
        <p:nvPicPr>
          <p:cNvPr id="1299" name="Google Shape;1299;p90"/>
          <p:cNvPicPr preferRelativeResize="0"/>
          <p:nvPr/>
        </p:nvPicPr>
        <p:blipFill>
          <a:blip r:embed="rId4">
            <a:alphaModFix/>
          </a:blip>
          <a:stretch>
            <a:fillRect/>
          </a:stretch>
        </p:blipFill>
        <p:spPr>
          <a:xfrm>
            <a:off x="4381051" y="1192325"/>
            <a:ext cx="4526281" cy="3394710"/>
          </a:xfrm>
          <a:prstGeom prst="rect">
            <a:avLst/>
          </a:prstGeom>
          <a:noFill/>
          <a:ln>
            <a:noFill/>
          </a:ln>
        </p:spPr>
      </p:pic>
      <p:sp>
        <p:nvSpPr>
          <p:cNvPr id="1300" name="Google Shape;1300;p9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79</a:t>
            </a:fld>
            <a:endParaRPr/>
          </a:p>
        </p:txBody>
      </p:sp>
      <p:pic>
        <p:nvPicPr>
          <p:cNvPr id="1306" name="Google Shape;1306;p91"/>
          <p:cNvPicPr preferRelativeResize="0"/>
          <p:nvPr/>
        </p:nvPicPr>
        <p:blipFill>
          <a:blip r:embed="rId3">
            <a:alphaModFix/>
          </a:blip>
          <a:stretch>
            <a:fillRect/>
          </a:stretch>
        </p:blipFill>
        <p:spPr>
          <a:xfrm>
            <a:off x="219600" y="1116606"/>
            <a:ext cx="4525624" cy="3394218"/>
          </a:xfrm>
          <a:prstGeom prst="rect">
            <a:avLst/>
          </a:prstGeom>
          <a:noFill/>
          <a:ln>
            <a:noFill/>
          </a:ln>
        </p:spPr>
      </p:pic>
      <p:pic>
        <p:nvPicPr>
          <p:cNvPr id="1307" name="Google Shape;1307;p91"/>
          <p:cNvPicPr preferRelativeResize="0"/>
          <p:nvPr/>
        </p:nvPicPr>
        <p:blipFill>
          <a:blip r:embed="rId4">
            <a:alphaModFix/>
          </a:blip>
          <a:stretch>
            <a:fillRect/>
          </a:stretch>
        </p:blipFill>
        <p:spPr>
          <a:xfrm>
            <a:off x="4398775" y="1116600"/>
            <a:ext cx="4525624" cy="3394225"/>
          </a:xfrm>
          <a:prstGeom prst="rect">
            <a:avLst/>
          </a:prstGeom>
          <a:noFill/>
          <a:ln>
            <a:noFill/>
          </a:ln>
        </p:spPr>
      </p:pic>
      <p:sp>
        <p:nvSpPr>
          <p:cNvPr id="1308" name="Google Shape;1308;p9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5"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Design: CDR</a:t>
            </a:r>
            <a:endParaRPr/>
          </a:p>
          <a:p>
            <a:pPr marL="0" lvl="0" indent="0" algn="l" rtl="0">
              <a:spcBef>
                <a:spcPts val="0"/>
              </a:spcBef>
              <a:spcAft>
                <a:spcPts val="0"/>
              </a:spcAft>
              <a:buNone/>
            </a:pPr>
            <a:endParaRPr sz="2000"/>
          </a:p>
        </p:txBody>
      </p:sp>
      <p:sp>
        <p:nvSpPr>
          <p:cNvPr id="173" name="Google Shape;17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74" name="Google Shape;174;p20"/>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75" name="Google Shape;175;p20"/>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76" name="Google Shape;176;p20"/>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77" name="Google Shape;177;p20"/>
          <p:cNvGrpSpPr/>
          <p:nvPr/>
        </p:nvGrpSpPr>
        <p:grpSpPr>
          <a:xfrm>
            <a:off x="6594653" y="4510250"/>
            <a:ext cx="2185769" cy="391800"/>
            <a:chOff x="6629425" y="3506550"/>
            <a:chExt cx="2229012" cy="391800"/>
          </a:xfrm>
        </p:grpSpPr>
        <p:sp>
          <p:nvSpPr>
            <p:cNvPr id="178" name="Google Shape;178;p20"/>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79" name="Google Shape;179;p20"/>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pic>
        <p:nvPicPr>
          <p:cNvPr id="180" name="Google Shape;180;p20"/>
          <p:cNvPicPr preferRelativeResize="0"/>
          <p:nvPr/>
        </p:nvPicPr>
        <p:blipFill rotWithShape="1">
          <a:blip r:embed="rId3">
            <a:alphaModFix/>
          </a:blip>
          <a:srcRect t="28387" b="27986"/>
          <a:stretch/>
        </p:blipFill>
        <p:spPr>
          <a:xfrm>
            <a:off x="1512440" y="2332709"/>
            <a:ext cx="2517448" cy="1094211"/>
          </a:xfrm>
          <a:prstGeom prst="rect">
            <a:avLst/>
          </a:prstGeom>
          <a:noFill/>
          <a:ln>
            <a:noFill/>
          </a:ln>
        </p:spPr>
      </p:pic>
      <p:pic>
        <p:nvPicPr>
          <p:cNvPr id="181" name="Google Shape;181;p20"/>
          <p:cNvPicPr preferRelativeResize="0"/>
          <p:nvPr/>
        </p:nvPicPr>
        <p:blipFill rotWithShape="1">
          <a:blip r:embed="rId4">
            <a:alphaModFix/>
          </a:blip>
          <a:srcRect l="77065" t="12431" b="5514"/>
          <a:stretch/>
        </p:blipFill>
        <p:spPr>
          <a:xfrm>
            <a:off x="3474119" y="2332709"/>
            <a:ext cx="599723" cy="1094211"/>
          </a:xfrm>
          <a:prstGeom prst="rect">
            <a:avLst/>
          </a:prstGeom>
          <a:noFill/>
          <a:ln>
            <a:noFill/>
          </a:ln>
        </p:spPr>
      </p:pic>
      <p:pic>
        <p:nvPicPr>
          <p:cNvPr id="182" name="Google Shape;182;p20"/>
          <p:cNvPicPr preferRelativeResize="0"/>
          <p:nvPr/>
        </p:nvPicPr>
        <p:blipFill rotWithShape="1">
          <a:blip r:embed="rId5">
            <a:alphaModFix/>
          </a:blip>
          <a:srcRect l="61123" t="21122" r="795" b="49248"/>
          <a:stretch/>
        </p:blipFill>
        <p:spPr>
          <a:xfrm>
            <a:off x="4073853" y="2280935"/>
            <a:ext cx="1999447" cy="1197757"/>
          </a:xfrm>
          <a:prstGeom prst="rect">
            <a:avLst/>
          </a:prstGeom>
          <a:noFill/>
          <a:ln>
            <a:noFill/>
          </a:ln>
        </p:spPr>
      </p:pic>
      <p:sp>
        <p:nvSpPr>
          <p:cNvPr id="183" name="Google Shape;183;p20"/>
          <p:cNvSpPr txBox="1"/>
          <p:nvPr/>
        </p:nvSpPr>
        <p:spPr>
          <a:xfrm>
            <a:off x="1000404" y="1306161"/>
            <a:ext cx="163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Stock P100-RX Engine</a:t>
            </a:r>
            <a:endParaRPr>
              <a:latin typeface="Trebuchet MS"/>
              <a:ea typeface="Trebuchet MS"/>
              <a:cs typeface="Trebuchet MS"/>
              <a:sym typeface="Trebuchet MS"/>
            </a:endParaRPr>
          </a:p>
        </p:txBody>
      </p:sp>
      <p:sp>
        <p:nvSpPr>
          <p:cNvPr id="184" name="Google Shape;184;p20"/>
          <p:cNvSpPr txBox="1"/>
          <p:nvPr/>
        </p:nvSpPr>
        <p:spPr>
          <a:xfrm>
            <a:off x="2912163" y="1306138"/>
            <a:ext cx="173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FLOWeR Converging Nozzle</a:t>
            </a:r>
            <a:endParaRPr>
              <a:latin typeface="Trebuchet MS"/>
              <a:ea typeface="Trebuchet MS"/>
              <a:cs typeface="Trebuchet MS"/>
              <a:sym typeface="Trebuchet MS"/>
            </a:endParaRPr>
          </a:p>
        </p:txBody>
      </p:sp>
      <p:sp>
        <p:nvSpPr>
          <p:cNvPr id="185" name="Google Shape;185;p20"/>
          <p:cNvSpPr txBox="1"/>
          <p:nvPr/>
        </p:nvSpPr>
        <p:spPr>
          <a:xfrm>
            <a:off x="5294298" y="1306145"/>
            <a:ext cx="1430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FLOWeR Mixing Chamber</a:t>
            </a:r>
            <a:endParaRPr>
              <a:latin typeface="Trebuchet MS"/>
              <a:ea typeface="Trebuchet MS"/>
              <a:cs typeface="Trebuchet MS"/>
              <a:sym typeface="Trebuchet MS"/>
            </a:endParaRPr>
          </a:p>
        </p:txBody>
      </p:sp>
      <p:sp>
        <p:nvSpPr>
          <p:cNvPr id="186" name="Google Shape;186;p20"/>
          <p:cNvSpPr txBox="1"/>
          <p:nvPr/>
        </p:nvSpPr>
        <p:spPr>
          <a:xfrm>
            <a:off x="2211825" y="3553025"/>
            <a:ext cx="751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195.25</a:t>
            </a:r>
            <a:endParaRPr>
              <a:latin typeface="Trebuchet MS"/>
              <a:ea typeface="Trebuchet MS"/>
              <a:cs typeface="Trebuchet MS"/>
              <a:sym typeface="Trebuchet MS"/>
            </a:endParaRPr>
          </a:p>
        </p:txBody>
      </p:sp>
      <p:cxnSp>
        <p:nvCxnSpPr>
          <p:cNvPr id="187" name="Google Shape;187;p20"/>
          <p:cNvCxnSpPr>
            <a:endCxn id="186" idx="1"/>
          </p:cNvCxnSpPr>
          <p:nvPr/>
        </p:nvCxnSpPr>
        <p:spPr>
          <a:xfrm rot="10800000" flipH="1">
            <a:off x="1614225" y="3753125"/>
            <a:ext cx="597600" cy="600"/>
          </a:xfrm>
          <a:prstGeom prst="straightConnector1">
            <a:avLst/>
          </a:prstGeom>
          <a:noFill/>
          <a:ln w="19050" cap="flat" cmpd="sng">
            <a:solidFill>
              <a:schemeClr val="dk1"/>
            </a:solidFill>
            <a:prstDash val="solid"/>
            <a:round/>
            <a:headEnd type="triangle" w="med" len="med"/>
            <a:tailEnd type="none" w="med" len="med"/>
          </a:ln>
        </p:spPr>
      </p:cxnSp>
      <p:cxnSp>
        <p:nvCxnSpPr>
          <p:cNvPr id="188" name="Google Shape;188;p20"/>
          <p:cNvCxnSpPr>
            <a:endCxn id="186" idx="3"/>
          </p:cNvCxnSpPr>
          <p:nvPr/>
        </p:nvCxnSpPr>
        <p:spPr>
          <a:xfrm rot="10800000">
            <a:off x="2963025" y="3753125"/>
            <a:ext cx="510900" cy="5400"/>
          </a:xfrm>
          <a:prstGeom prst="straightConnector1">
            <a:avLst/>
          </a:prstGeom>
          <a:noFill/>
          <a:ln w="19050" cap="flat" cmpd="sng">
            <a:solidFill>
              <a:schemeClr val="dk1"/>
            </a:solidFill>
            <a:prstDash val="solid"/>
            <a:round/>
            <a:headEnd type="triangle" w="med" len="med"/>
            <a:tailEnd type="none" w="med" len="med"/>
          </a:ln>
        </p:spPr>
      </p:cxnSp>
      <p:cxnSp>
        <p:nvCxnSpPr>
          <p:cNvPr id="189" name="Google Shape;189;p20"/>
          <p:cNvCxnSpPr>
            <a:endCxn id="190" idx="1"/>
          </p:cNvCxnSpPr>
          <p:nvPr/>
        </p:nvCxnSpPr>
        <p:spPr>
          <a:xfrm rot="10800000" flipH="1">
            <a:off x="3487950" y="3753125"/>
            <a:ext cx="585900" cy="5400"/>
          </a:xfrm>
          <a:prstGeom prst="straightConnector1">
            <a:avLst/>
          </a:prstGeom>
          <a:noFill/>
          <a:ln w="19050" cap="flat" cmpd="sng">
            <a:solidFill>
              <a:schemeClr val="dk1"/>
            </a:solidFill>
            <a:prstDash val="solid"/>
            <a:round/>
            <a:headEnd type="triangle" w="med" len="med"/>
            <a:tailEnd type="none" w="med" len="med"/>
          </a:ln>
        </p:spPr>
      </p:cxnSp>
      <p:cxnSp>
        <p:nvCxnSpPr>
          <p:cNvPr id="191" name="Google Shape;191;p20"/>
          <p:cNvCxnSpPr>
            <a:endCxn id="190" idx="3"/>
          </p:cNvCxnSpPr>
          <p:nvPr/>
        </p:nvCxnSpPr>
        <p:spPr>
          <a:xfrm rot="10800000">
            <a:off x="4825050" y="3753125"/>
            <a:ext cx="714600" cy="5400"/>
          </a:xfrm>
          <a:prstGeom prst="straightConnector1">
            <a:avLst/>
          </a:prstGeom>
          <a:noFill/>
          <a:ln w="19050" cap="flat" cmpd="sng">
            <a:solidFill>
              <a:schemeClr val="dk1"/>
            </a:solidFill>
            <a:prstDash val="solid"/>
            <a:round/>
            <a:headEnd type="triangle" w="med" len="med"/>
            <a:tailEnd type="none" w="med" len="med"/>
          </a:ln>
        </p:spPr>
      </p:cxnSp>
      <p:sp>
        <p:nvSpPr>
          <p:cNvPr id="190" name="Google Shape;190;p20"/>
          <p:cNvSpPr txBox="1"/>
          <p:nvPr/>
        </p:nvSpPr>
        <p:spPr>
          <a:xfrm>
            <a:off x="4073850" y="3553025"/>
            <a:ext cx="751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202.17</a:t>
            </a:r>
            <a:endParaRPr>
              <a:latin typeface="Trebuchet MS"/>
              <a:ea typeface="Trebuchet MS"/>
              <a:cs typeface="Trebuchet MS"/>
              <a:sym typeface="Trebuchet MS"/>
            </a:endParaRPr>
          </a:p>
        </p:txBody>
      </p:sp>
      <p:sp>
        <p:nvSpPr>
          <p:cNvPr id="192" name="Google Shape;192;p20"/>
          <p:cNvSpPr txBox="1"/>
          <p:nvPr/>
        </p:nvSpPr>
        <p:spPr>
          <a:xfrm>
            <a:off x="6891025" y="3956938"/>
            <a:ext cx="188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Trebuchet MS"/>
                <a:ea typeface="Trebuchet MS"/>
                <a:cs typeface="Trebuchet MS"/>
                <a:sym typeface="Trebuchet MS"/>
              </a:rPr>
              <a:t>Dimensions in mm</a:t>
            </a:r>
            <a:endParaRPr sz="1600">
              <a:latin typeface="Trebuchet MS"/>
              <a:ea typeface="Trebuchet MS"/>
              <a:cs typeface="Trebuchet MS"/>
              <a:sym typeface="Trebuchet MS"/>
            </a:endParaRPr>
          </a:p>
        </p:txBody>
      </p:sp>
      <p:sp>
        <p:nvSpPr>
          <p:cNvPr id="193" name="Google Shape;193;p20"/>
          <p:cNvSpPr/>
          <p:nvPr/>
        </p:nvSpPr>
        <p:spPr>
          <a:xfrm>
            <a:off x="3709425" y="1880728"/>
            <a:ext cx="142800" cy="5727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rot="-2950598">
            <a:off x="2246619" y="1835359"/>
            <a:ext cx="142720" cy="572829"/>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rot="3037555">
            <a:off x="5372623" y="1809457"/>
            <a:ext cx="142816" cy="572764"/>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par>
                                <p:cTn id="8" presetID="10" presetClass="entr" presetSubtype="0" fill="hold"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500"/>
                                        <p:tgtEl>
                                          <p:spTgt spid="1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fade">
                                      <p:cBhvr>
                                        <p:cTn id="15" dur="500"/>
                                        <p:tgtEl>
                                          <p:spTgt spid="186"/>
                                        </p:tgtEl>
                                      </p:cBhvr>
                                    </p:animEffect>
                                  </p:childTnLst>
                                </p:cTn>
                              </p:par>
                              <p:par>
                                <p:cTn id="16" presetID="10" presetClass="entr" presetSubtype="0" fill="hold" nodeType="withEffect">
                                  <p:stCondLst>
                                    <p:cond delay="0"/>
                                  </p:stCondLst>
                                  <p:childTnLst>
                                    <p:set>
                                      <p:cBhvr>
                                        <p:cTn id="17" dur="1" fill="hold">
                                          <p:stCondLst>
                                            <p:cond delay="0"/>
                                          </p:stCondLst>
                                        </p:cTn>
                                        <p:tgtEl>
                                          <p:spTgt spid="187"/>
                                        </p:tgtEl>
                                        <p:attrNameLst>
                                          <p:attrName>style.visibility</p:attrName>
                                        </p:attrNameLst>
                                      </p:cBhvr>
                                      <p:to>
                                        <p:strVal val="visible"/>
                                      </p:to>
                                    </p:set>
                                    <p:animEffect transition="in" filter="fade">
                                      <p:cBhvr>
                                        <p:cTn id="18" dur="500"/>
                                        <p:tgtEl>
                                          <p:spTgt spid="187"/>
                                        </p:tgtEl>
                                      </p:cBhvr>
                                    </p:animEffect>
                                  </p:childTnLst>
                                </p:cTn>
                              </p:par>
                              <p:par>
                                <p:cTn id="19" presetID="10" presetClass="entr" presetSubtype="0"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animEffect transition="in" filter="fade">
                                      <p:cBhvr>
                                        <p:cTn id="21" dur="500"/>
                                        <p:tgtEl>
                                          <p:spTgt spid="18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4"/>
                                        </p:tgtEl>
                                        <p:attrNameLst>
                                          <p:attrName>style.visibility</p:attrName>
                                        </p:attrNameLst>
                                      </p:cBhvr>
                                      <p:to>
                                        <p:strVal val="visible"/>
                                      </p:to>
                                    </p:set>
                                    <p:animEffect transition="in" filter="fade">
                                      <p:cBhvr>
                                        <p:cTn id="26" dur="500"/>
                                        <p:tgtEl>
                                          <p:spTgt spid="19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fade">
                                      <p:cBhvr>
                                        <p:cTn id="31" dur="500"/>
                                        <p:tgtEl>
                                          <p:spTgt spid="181"/>
                                        </p:tgtEl>
                                      </p:cBhvr>
                                    </p:animEffect>
                                  </p:childTnLst>
                                </p:cTn>
                              </p:par>
                              <p:par>
                                <p:cTn id="32" presetID="10" presetClass="entr" presetSubtype="0" fill="hold" nodeType="withEffect">
                                  <p:stCondLst>
                                    <p:cond delay="0"/>
                                  </p:stCondLst>
                                  <p:childTnLst>
                                    <p:set>
                                      <p:cBhvr>
                                        <p:cTn id="33" dur="1" fill="hold">
                                          <p:stCondLst>
                                            <p:cond delay="0"/>
                                          </p:stCondLst>
                                        </p:cTn>
                                        <p:tgtEl>
                                          <p:spTgt spid="184"/>
                                        </p:tgtEl>
                                        <p:attrNameLst>
                                          <p:attrName>style.visibility</p:attrName>
                                        </p:attrNameLst>
                                      </p:cBhvr>
                                      <p:to>
                                        <p:strVal val="visible"/>
                                      </p:to>
                                    </p:set>
                                    <p:animEffect transition="in" filter="fade">
                                      <p:cBhvr>
                                        <p:cTn id="34" dur="500"/>
                                        <p:tgtEl>
                                          <p:spTgt spid="184"/>
                                        </p:tgtEl>
                                      </p:cBhvr>
                                    </p:animEffect>
                                  </p:childTnLst>
                                </p:cTn>
                              </p:par>
                              <p:par>
                                <p:cTn id="35" presetID="10"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500"/>
                                        <p:tgtEl>
                                          <p:spTgt spid="1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2"/>
                                        </p:tgtEl>
                                        <p:attrNameLst>
                                          <p:attrName>style.visibility</p:attrName>
                                        </p:attrNameLst>
                                      </p:cBhvr>
                                      <p:to>
                                        <p:strVal val="visible"/>
                                      </p:to>
                                    </p:set>
                                    <p:animEffect transition="in" filter="fade">
                                      <p:cBhvr>
                                        <p:cTn id="42" dur="500"/>
                                        <p:tgtEl>
                                          <p:spTgt spid="182"/>
                                        </p:tgtEl>
                                      </p:cBhvr>
                                    </p:animEffect>
                                  </p:childTnLst>
                                </p:cTn>
                              </p:par>
                              <p:par>
                                <p:cTn id="43" presetID="10" presetClass="entr" presetSubtype="0" fill="hold" nodeType="with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fade">
                                      <p:cBhvr>
                                        <p:cTn id="45" dur="200"/>
                                        <p:tgtEl>
                                          <p:spTgt spid="185"/>
                                        </p:tgtEl>
                                      </p:cBhvr>
                                    </p:animEffect>
                                  </p:childTnLst>
                                </p:cTn>
                              </p:par>
                              <p:par>
                                <p:cTn id="46" presetID="10" presetClass="entr" presetSubtype="0" fill="hold" nodeType="withEffect">
                                  <p:stCondLst>
                                    <p:cond delay="0"/>
                                  </p:stCondLst>
                                  <p:childTnLst>
                                    <p:set>
                                      <p:cBhvr>
                                        <p:cTn id="47" dur="1" fill="hold">
                                          <p:stCondLst>
                                            <p:cond delay="0"/>
                                          </p:stCondLst>
                                        </p:cTn>
                                        <p:tgtEl>
                                          <p:spTgt spid="195"/>
                                        </p:tgtEl>
                                        <p:attrNameLst>
                                          <p:attrName>style.visibility</p:attrName>
                                        </p:attrNameLst>
                                      </p:cBhvr>
                                      <p:to>
                                        <p:strVal val="visible"/>
                                      </p:to>
                                    </p:set>
                                    <p:animEffect transition="in" filter="fade">
                                      <p:cBhvr>
                                        <p:cTn id="48" dur="500"/>
                                        <p:tgtEl>
                                          <p:spTgt spid="19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fade">
                                      <p:cBhvr>
                                        <p:cTn id="53" dur="500"/>
                                        <p:tgtEl>
                                          <p:spTgt spid="189"/>
                                        </p:tgtEl>
                                      </p:cBhvr>
                                    </p:animEffect>
                                  </p:childTnLst>
                                </p:cTn>
                              </p:par>
                              <p:par>
                                <p:cTn id="54" presetID="10" presetClass="entr" presetSubtype="0" fill="hold" nodeType="withEffect">
                                  <p:stCondLst>
                                    <p:cond delay="0"/>
                                  </p:stCondLst>
                                  <p:childTnLst>
                                    <p:set>
                                      <p:cBhvr>
                                        <p:cTn id="55" dur="1" fill="hold">
                                          <p:stCondLst>
                                            <p:cond delay="0"/>
                                          </p:stCondLst>
                                        </p:cTn>
                                        <p:tgtEl>
                                          <p:spTgt spid="190"/>
                                        </p:tgtEl>
                                        <p:attrNameLst>
                                          <p:attrName>style.visibility</p:attrName>
                                        </p:attrNameLst>
                                      </p:cBhvr>
                                      <p:to>
                                        <p:strVal val="visible"/>
                                      </p:to>
                                    </p:set>
                                    <p:animEffect transition="in" filter="fade">
                                      <p:cBhvr>
                                        <p:cTn id="56" dur="500"/>
                                        <p:tgtEl>
                                          <p:spTgt spid="190"/>
                                        </p:tgtEl>
                                      </p:cBhvr>
                                    </p:animEffect>
                                  </p:childTnLst>
                                </p:cTn>
                              </p:par>
                              <p:par>
                                <p:cTn id="57" presetID="10" presetClass="entr" presetSubtype="0" fill="hold" nodeType="withEffect">
                                  <p:stCondLst>
                                    <p:cond delay="0"/>
                                  </p:stCondLst>
                                  <p:childTnLst>
                                    <p:set>
                                      <p:cBhvr>
                                        <p:cTn id="58" dur="1" fill="hold">
                                          <p:stCondLst>
                                            <p:cond delay="0"/>
                                          </p:stCondLst>
                                        </p:cTn>
                                        <p:tgtEl>
                                          <p:spTgt spid="191"/>
                                        </p:tgtEl>
                                        <p:attrNameLst>
                                          <p:attrName>style.visibility</p:attrName>
                                        </p:attrNameLst>
                                      </p:cBhvr>
                                      <p:to>
                                        <p:strVal val="visible"/>
                                      </p:to>
                                    </p:set>
                                    <p:animEffect transition="in" filter="fade">
                                      <p:cBhvr>
                                        <p:cTn id="59"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
        <p:nvSpPr>
          <p:cNvPr id="1314" name="Google Shape;1314;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
        <p:nvSpPr>
          <p:cNvPr id="1315" name="Google Shape;1315;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
        <p:nvSpPr>
          <p:cNvPr id="1316" name="Google Shape;1316;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
        <p:nvSpPr>
          <p:cNvPr id="1317" name="Google Shape;1317;p92"/>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318" name="Google Shape;1318;p92"/>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319" name="Google Shape;1319;p92"/>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320" name="Google Shape;1320;p92"/>
          <p:cNvGrpSpPr/>
          <p:nvPr/>
        </p:nvGrpSpPr>
        <p:grpSpPr>
          <a:xfrm>
            <a:off x="6594665" y="4510250"/>
            <a:ext cx="2185769" cy="391800"/>
            <a:chOff x="6629425" y="3506550"/>
            <a:chExt cx="2229012" cy="391800"/>
          </a:xfrm>
        </p:grpSpPr>
        <p:sp>
          <p:nvSpPr>
            <p:cNvPr id="1321" name="Google Shape;1321;p92"/>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322" name="Google Shape;1322;p92"/>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1323" name="Google Shape;1323;p92"/>
          <p:cNvSpPr txBox="1"/>
          <p:nvPr/>
        </p:nvSpPr>
        <p:spPr>
          <a:xfrm>
            <a:off x="354675" y="648275"/>
            <a:ext cx="6335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Trebuchet MS"/>
                <a:ea typeface="Trebuchet MS"/>
                <a:cs typeface="Trebuchet MS"/>
                <a:sym typeface="Trebuchet MS"/>
              </a:rPr>
              <a:t>Cold Test Electronic Block Diagram</a:t>
            </a:r>
            <a:endParaRPr sz="2500">
              <a:latin typeface="Trebuchet MS"/>
              <a:ea typeface="Trebuchet MS"/>
              <a:cs typeface="Trebuchet MS"/>
              <a:sym typeface="Trebuchet MS"/>
            </a:endParaRPr>
          </a:p>
        </p:txBody>
      </p:sp>
      <p:pic>
        <p:nvPicPr>
          <p:cNvPr id="1324" name="Google Shape;1324;p92"/>
          <p:cNvPicPr preferRelativeResize="0"/>
          <p:nvPr/>
        </p:nvPicPr>
        <p:blipFill>
          <a:blip r:embed="rId3">
            <a:alphaModFix/>
          </a:blip>
          <a:stretch>
            <a:fillRect/>
          </a:stretch>
        </p:blipFill>
        <p:spPr>
          <a:xfrm>
            <a:off x="1944675" y="1132825"/>
            <a:ext cx="4312524" cy="3254451"/>
          </a:xfrm>
          <a:prstGeom prst="rect">
            <a:avLst/>
          </a:prstGeom>
          <a:noFill/>
          <a:ln>
            <a:noFill/>
          </a:ln>
        </p:spPr>
      </p:pic>
      <p:sp>
        <p:nvSpPr>
          <p:cNvPr id="1325" name="Google Shape;1325;p9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
        <p:nvSpPr>
          <p:cNvPr id="1331" name="Google Shape;1331;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
        <p:nvSpPr>
          <p:cNvPr id="1332" name="Google Shape;1332;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
        <p:nvSpPr>
          <p:cNvPr id="1333" name="Google Shape;1333;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
        <p:nvSpPr>
          <p:cNvPr id="1334" name="Google Shape;1334;p93"/>
          <p:cNvSpPr/>
          <p:nvPr/>
        </p:nvSpPr>
        <p:spPr>
          <a:xfrm>
            <a:off x="365857" y="4509500"/>
            <a:ext cx="2168400" cy="393300"/>
          </a:xfrm>
          <a:prstGeom prst="homePlate">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1335" name="Google Shape;1335;p93"/>
          <p:cNvSpPr/>
          <p:nvPr/>
        </p:nvSpPr>
        <p:spPr>
          <a:xfrm>
            <a:off x="2448398" y="4509500"/>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1336" name="Google Shape;1336;p93"/>
          <p:cNvSpPr/>
          <p:nvPr/>
        </p:nvSpPr>
        <p:spPr>
          <a:xfrm>
            <a:off x="4467952" y="4445600"/>
            <a:ext cx="2222400" cy="521100"/>
          </a:xfrm>
          <a:prstGeom prst="chevron">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1337" name="Google Shape;1337;p93"/>
          <p:cNvGrpSpPr/>
          <p:nvPr/>
        </p:nvGrpSpPr>
        <p:grpSpPr>
          <a:xfrm>
            <a:off x="6594665" y="4510250"/>
            <a:ext cx="2185769" cy="391800"/>
            <a:chOff x="6629425" y="3506550"/>
            <a:chExt cx="2229012" cy="391800"/>
          </a:xfrm>
        </p:grpSpPr>
        <p:sp>
          <p:nvSpPr>
            <p:cNvPr id="1338" name="Google Shape;1338;p93"/>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1339" name="Google Shape;1339;p93"/>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1340" name="Google Shape;1340;p93"/>
          <p:cNvSpPr txBox="1"/>
          <p:nvPr/>
        </p:nvSpPr>
        <p:spPr>
          <a:xfrm>
            <a:off x="354675" y="648275"/>
            <a:ext cx="6335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Trebuchet MS"/>
                <a:ea typeface="Trebuchet MS"/>
                <a:cs typeface="Trebuchet MS"/>
                <a:sym typeface="Trebuchet MS"/>
              </a:rPr>
              <a:t>Cold Test Mounted Nozzle</a:t>
            </a:r>
            <a:endParaRPr sz="2500">
              <a:latin typeface="Trebuchet MS"/>
              <a:ea typeface="Trebuchet MS"/>
              <a:cs typeface="Trebuchet MS"/>
              <a:sym typeface="Trebuchet MS"/>
            </a:endParaRPr>
          </a:p>
        </p:txBody>
      </p:sp>
      <p:pic>
        <p:nvPicPr>
          <p:cNvPr id="1341" name="Google Shape;1341;p93"/>
          <p:cNvPicPr preferRelativeResize="0"/>
          <p:nvPr/>
        </p:nvPicPr>
        <p:blipFill rotWithShape="1">
          <a:blip r:embed="rId3">
            <a:alphaModFix/>
          </a:blip>
          <a:srcRect l="10482" b="30516"/>
          <a:stretch/>
        </p:blipFill>
        <p:spPr>
          <a:xfrm>
            <a:off x="3032925" y="1148175"/>
            <a:ext cx="3078152" cy="3185700"/>
          </a:xfrm>
          <a:prstGeom prst="rect">
            <a:avLst/>
          </a:prstGeom>
          <a:noFill/>
          <a:ln>
            <a:noFill/>
          </a:ln>
        </p:spPr>
      </p:pic>
      <p:sp>
        <p:nvSpPr>
          <p:cNvPr id="1342" name="Google Shape;1342;p9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9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Cold Test Safety Procedures</a:t>
            </a:r>
            <a:endParaRPr/>
          </a:p>
        </p:txBody>
      </p:sp>
      <p:sp>
        <p:nvSpPr>
          <p:cNvPr id="1348" name="Google Shape;1348;p94"/>
          <p:cNvSpPr txBox="1">
            <a:spLocks noGrp="1"/>
          </p:cNvSpPr>
          <p:nvPr>
            <p:ph type="body" idx="1"/>
          </p:nvPr>
        </p:nvSpPr>
        <p:spPr>
          <a:xfrm>
            <a:off x="311700" y="1149725"/>
            <a:ext cx="8520600" cy="341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hlink"/>
                </a:solidFill>
                <a:hlinkClick r:id="rId3"/>
              </a:rPr>
              <a:t>Cold Test Procedures - Google Docs</a:t>
            </a:r>
            <a:endParaRPr/>
          </a:p>
        </p:txBody>
      </p:sp>
      <p:sp>
        <p:nvSpPr>
          <p:cNvPr id="1349" name="Google Shape;1349;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82</a:t>
            </a:fld>
            <a:endParaRPr/>
          </a:p>
        </p:txBody>
      </p:sp>
      <p:sp>
        <p:nvSpPr>
          <p:cNvPr id="1350" name="Google Shape;1350;p9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4"/>
        <p:cNvGrpSpPr/>
        <p:nvPr/>
      </p:nvGrpSpPr>
      <p:grpSpPr>
        <a:xfrm>
          <a:off x="0" y="0"/>
          <a:ext cx="0" cy="0"/>
          <a:chOff x="0" y="0"/>
          <a:chExt cx="0" cy="0"/>
        </a:xfrm>
      </p:grpSpPr>
      <p:sp>
        <p:nvSpPr>
          <p:cNvPr id="1355" name="Google Shape;1355;p95"/>
          <p:cNvSpPr txBox="1">
            <a:spLocks noGrp="1"/>
          </p:cNvSpPr>
          <p:nvPr>
            <p:ph type="title"/>
          </p:nvPr>
        </p:nvSpPr>
        <p:spPr>
          <a:xfrm>
            <a:off x="0" y="1783800"/>
            <a:ext cx="9153000" cy="1575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 Material Selection</a:t>
            </a:r>
            <a:endParaRPr/>
          </a:p>
        </p:txBody>
      </p:sp>
      <p:sp>
        <p:nvSpPr>
          <p:cNvPr id="1356" name="Google Shape;1356;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83</a:t>
            </a:fld>
            <a:endParaRPr/>
          </a:p>
        </p:txBody>
      </p:sp>
      <p:sp>
        <p:nvSpPr>
          <p:cNvPr id="1357" name="Google Shape;1357;p9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9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 Printer Metal Ansys Results -0.66 mm Base</a:t>
            </a:r>
            <a:endParaRPr/>
          </a:p>
        </p:txBody>
      </p:sp>
      <p:sp>
        <p:nvSpPr>
          <p:cNvPr id="1363" name="Google Shape;1363;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84</a:t>
            </a:fld>
            <a:endParaRPr/>
          </a:p>
        </p:txBody>
      </p:sp>
      <p:graphicFrame>
        <p:nvGraphicFramePr>
          <p:cNvPr id="1364" name="Google Shape;1364;p96"/>
          <p:cNvGraphicFramePr/>
          <p:nvPr/>
        </p:nvGraphicFramePr>
        <p:xfrm>
          <a:off x="952500" y="1569500"/>
          <a:ext cx="3000000" cy="3000000"/>
        </p:xfrm>
        <a:graphic>
          <a:graphicData uri="http://schemas.openxmlformats.org/drawingml/2006/table">
            <a:tbl>
              <a:tblPr>
                <a:noFill/>
                <a:tableStyleId>{4FE47303-E0BB-4531-A3C6-92CC4B099775}</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Material</a:t>
                      </a:r>
                      <a:endParaRPr sz="1000" b="1">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Bolt Hole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Strut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Location of Max Stress</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D2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2.4428E+09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17-PH4</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3.6374E+08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8.3155E+08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H13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1.7847E+09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2.3591E+09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annealed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1.6279E+08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8.4944E+08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1/2 hard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7.4279E+08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1.6538E+09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Inconel 625</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4.7945E+08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don't have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365" name="Google Shape;1365;p9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9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 Printer Metal Ansys Results -0.8 mm Base</a:t>
            </a:r>
            <a:endParaRPr/>
          </a:p>
        </p:txBody>
      </p:sp>
      <p:sp>
        <p:nvSpPr>
          <p:cNvPr id="1371" name="Google Shape;1371;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85</a:t>
            </a:fld>
            <a:endParaRPr/>
          </a:p>
        </p:txBody>
      </p:sp>
      <p:graphicFrame>
        <p:nvGraphicFramePr>
          <p:cNvPr id="1372" name="Google Shape;1372;p97"/>
          <p:cNvGraphicFramePr/>
          <p:nvPr/>
        </p:nvGraphicFramePr>
        <p:xfrm>
          <a:off x="952500" y="1569500"/>
          <a:ext cx="3000000" cy="3000000"/>
        </p:xfrm>
        <a:graphic>
          <a:graphicData uri="http://schemas.openxmlformats.org/drawingml/2006/table">
            <a:tbl>
              <a:tblPr>
                <a:noFill/>
                <a:tableStyleId>{4FE47303-E0BB-4531-A3C6-92CC4B099775}</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Material</a:t>
                      </a:r>
                      <a:endParaRPr sz="1000" b="1">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Bolt Hole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Strut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Location of Max Stress</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D2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2.3736E+09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17-PH4</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3.6174E+08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6.9227E+08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H13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1.7963E+09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2.1126E+09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annealed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1.6126E+08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8.0251E+08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1/2 hard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8.1856E+08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1.4228E+09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Inconel 625</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4.8347E+08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8.1429E+08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373" name="Google Shape;1373;p9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9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 Printer Metal Ansys Results -1 mm Base</a:t>
            </a:r>
            <a:endParaRPr/>
          </a:p>
        </p:txBody>
      </p:sp>
      <p:sp>
        <p:nvSpPr>
          <p:cNvPr id="1379" name="Google Shape;1379;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86</a:t>
            </a:fld>
            <a:endParaRPr/>
          </a:p>
        </p:txBody>
      </p:sp>
      <p:graphicFrame>
        <p:nvGraphicFramePr>
          <p:cNvPr id="1380" name="Google Shape;1380;p98"/>
          <p:cNvGraphicFramePr/>
          <p:nvPr/>
        </p:nvGraphicFramePr>
        <p:xfrm>
          <a:off x="952500" y="1569500"/>
          <a:ext cx="3000000" cy="3000000"/>
        </p:xfrm>
        <a:graphic>
          <a:graphicData uri="http://schemas.openxmlformats.org/drawingml/2006/table">
            <a:tbl>
              <a:tblPr>
                <a:noFill/>
                <a:tableStyleId>{4FE47303-E0BB-4531-A3C6-92CC4B099775}</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Material</a:t>
                      </a:r>
                      <a:endParaRPr sz="1000" b="1">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Bolt Hole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Strut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Location of Max Stress</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D2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2.4263E+09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17-PH4</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3.6371E+08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7.0596E+08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H13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1.8328E+09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2.1495E+09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annealed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1.6384E+08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7.9846E+08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1/2 hard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8.3099E+08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1.4372E+09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Inconel 625</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4.7078E+08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8.2686E+08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Strut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381" name="Google Shape;1381;p9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9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 Printer Metal Ansys Results -1.2 mm Base</a:t>
            </a:r>
            <a:endParaRPr/>
          </a:p>
        </p:txBody>
      </p:sp>
      <p:sp>
        <p:nvSpPr>
          <p:cNvPr id="1387" name="Google Shape;1387;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87</a:t>
            </a:fld>
            <a:endParaRPr/>
          </a:p>
        </p:txBody>
      </p:sp>
      <p:graphicFrame>
        <p:nvGraphicFramePr>
          <p:cNvPr id="1388" name="Google Shape;1388;p99"/>
          <p:cNvGraphicFramePr/>
          <p:nvPr/>
        </p:nvGraphicFramePr>
        <p:xfrm>
          <a:off x="952500" y="1569500"/>
          <a:ext cx="3000000" cy="3000000"/>
        </p:xfrm>
        <a:graphic>
          <a:graphicData uri="http://schemas.openxmlformats.org/drawingml/2006/table">
            <a:tbl>
              <a:tblPr>
                <a:noFill/>
                <a:tableStyleId>{4FE47303-E0BB-4531-A3C6-92CC4B099775}</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Material</a:t>
                      </a:r>
                      <a:endParaRPr sz="1000" b="1">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Bolt Hole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Strut Stress (Pa)</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rebuchet MS"/>
                          <a:ea typeface="Trebuchet MS"/>
                          <a:cs typeface="Trebuchet MS"/>
                          <a:sym typeface="Trebuchet MS"/>
                        </a:rPr>
                        <a:t>Location of Max Stress</a:t>
                      </a:r>
                      <a:endParaRPr sz="1000" b="1">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D2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2.2251E+09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17-PH4</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3.8714E+08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H13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1.8583E+09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A2 tool steel</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2.1512E+09</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annealed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1.9248E+08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SS 304, 1/2 hard</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7.9869E+08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Inconel 625</a:t>
                      </a:r>
                      <a:endParaRPr sz="1000">
                        <a:latin typeface="Trebuchet MS"/>
                        <a:ea typeface="Trebuchet MS"/>
                        <a:cs typeface="Trebuchet MS"/>
                        <a:sym typeface="Trebuchet MS"/>
                      </a:endParaRPr>
                    </a:p>
                  </a:txBody>
                  <a:tcPr marL="28575" marR="28575" marT="19050" marB="1905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4.6503E+08</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Trebuchet MS"/>
                          <a:ea typeface="Trebuchet MS"/>
                          <a:cs typeface="Trebuchet MS"/>
                          <a:sym typeface="Trebuchet MS"/>
                        </a:rPr>
                        <a:t>-</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rebuchet MS"/>
                          <a:ea typeface="Trebuchet MS"/>
                          <a:cs typeface="Trebuchet MS"/>
                          <a:sym typeface="Trebuchet MS"/>
                        </a:rPr>
                        <a:t>Bolt hole</a:t>
                      </a:r>
                      <a:endParaRPr sz="1000">
                        <a:latin typeface="Trebuchet MS"/>
                        <a:ea typeface="Trebuchet MS"/>
                        <a:cs typeface="Trebuchet MS"/>
                        <a:sym typeface="Trebuchet MS"/>
                      </a:endParaRPr>
                    </a:p>
                  </a:txBody>
                  <a:tcPr marL="28575" marR="28575" marT="19050" marB="1905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389" name="Google Shape;1389;p9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3"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0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Markforged Inconel 625 Properties</a:t>
            </a:r>
            <a:endParaRPr/>
          </a:p>
        </p:txBody>
      </p:sp>
      <p:sp>
        <p:nvSpPr>
          <p:cNvPr id="1395" name="Google Shape;1395;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88</a:t>
            </a:fld>
            <a:endParaRPr/>
          </a:p>
        </p:txBody>
      </p:sp>
      <p:pic>
        <p:nvPicPr>
          <p:cNvPr id="1396" name="Google Shape;1396;p100"/>
          <p:cNvPicPr preferRelativeResize="0"/>
          <p:nvPr/>
        </p:nvPicPr>
        <p:blipFill>
          <a:blip r:embed="rId3">
            <a:alphaModFix/>
          </a:blip>
          <a:stretch>
            <a:fillRect/>
          </a:stretch>
        </p:blipFill>
        <p:spPr>
          <a:xfrm>
            <a:off x="1935225" y="1109050"/>
            <a:ext cx="5273547" cy="3947776"/>
          </a:xfrm>
          <a:prstGeom prst="rect">
            <a:avLst/>
          </a:prstGeom>
          <a:noFill/>
          <a:ln>
            <a:noFill/>
          </a:ln>
        </p:spPr>
      </p:pic>
      <p:sp>
        <p:nvSpPr>
          <p:cNvPr id="1397" name="Google Shape;1397;p10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0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Markforged Inconel 625 Properties</a:t>
            </a:r>
            <a:endParaRPr/>
          </a:p>
        </p:txBody>
      </p:sp>
      <p:sp>
        <p:nvSpPr>
          <p:cNvPr id="1403" name="Google Shape;1403;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89</a:t>
            </a:fld>
            <a:endParaRPr/>
          </a:p>
        </p:txBody>
      </p:sp>
      <p:pic>
        <p:nvPicPr>
          <p:cNvPr id="1404" name="Google Shape;1404;p101"/>
          <p:cNvPicPr preferRelativeResize="0"/>
          <p:nvPr/>
        </p:nvPicPr>
        <p:blipFill>
          <a:blip r:embed="rId3">
            <a:alphaModFix/>
          </a:blip>
          <a:stretch>
            <a:fillRect/>
          </a:stretch>
        </p:blipFill>
        <p:spPr>
          <a:xfrm>
            <a:off x="311701" y="1605437"/>
            <a:ext cx="8679900" cy="1932629"/>
          </a:xfrm>
          <a:prstGeom prst="rect">
            <a:avLst/>
          </a:prstGeom>
          <a:noFill/>
          <a:ln>
            <a:noFill/>
          </a:ln>
        </p:spPr>
      </p:pic>
      <p:sp>
        <p:nvSpPr>
          <p:cNvPr id="1405" name="Google Shape;1405;p10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pic>
        <p:nvPicPr>
          <p:cNvPr id="200" name="Google Shape;200;p21"/>
          <p:cNvPicPr preferRelativeResize="0"/>
          <p:nvPr/>
        </p:nvPicPr>
        <p:blipFill rotWithShape="1">
          <a:blip r:embed="rId3">
            <a:alphaModFix/>
          </a:blip>
          <a:srcRect l="61123" t="21122" r="795" b="49248"/>
          <a:stretch/>
        </p:blipFill>
        <p:spPr>
          <a:xfrm>
            <a:off x="4073853" y="2280935"/>
            <a:ext cx="1999447" cy="1197757"/>
          </a:xfrm>
          <a:prstGeom prst="rect">
            <a:avLst/>
          </a:prstGeom>
          <a:noFill/>
          <a:ln>
            <a:noFill/>
          </a:ln>
        </p:spPr>
      </p:pic>
      <p:sp>
        <p:nvSpPr>
          <p:cNvPr id="201" name="Google Shape;201;p2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Baseline Design: Updated</a:t>
            </a:r>
            <a:endParaRPr/>
          </a:p>
          <a:p>
            <a:pPr marL="0" lvl="0" indent="0" algn="l" rtl="0">
              <a:spcBef>
                <a:spcPts val="0"/>
              </a:spcBef>
              <a:spcAft>
                <a:spcPts val="0"/>
              </a:spcAft>
              <a:buNone/>
            </a:pPr>
            <a:endParaRPr/>
          </a:p>
        </p:txBody>
      </p:sp>
      <p:sp>
        <p:nvSpPr>
          <p:cNvPr id="202" name="Google Shape;202;p21"/>
          <p:cNvSpPr txBox="1">
            <a:spLocks noGrp="1"/>
          </p:cNvSpPr>
          <p:nvPr>
            <p:ph type="body" idx="1"/>
          </p:nvPr>
        </p:nvSpPr>
        <p:spPr>
          <a:xfrm>
            <a:off x="169775" y="3956950"/>
            <a:ext cx="6603600" cy="5211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en" sz="1600">
                <a:solidFill>
                  <a:schemeClr val="dk1"/>
                </a:solidFill>
              </a:rPr>
              <a:t>Final ejector geometry will depend on cold testing results</a:t>
            </a:r>
            <a:endParaRPr sz="1600">
              <a:solidFill>
                <a:srgbClr val="595959"/>
              </a:solidFill>
            </a:endParaRPr>
          </a:p>
        </p:txBody>
      </p:sp>
      <p:sp>
        <p:nvSpPr>
          <p:cNvPr id="203" name="Google Shape;20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204" name="Google Shape;204;p21"/>
          <p:cNvSpPr/>
          <p:nvPr/>
        </p:nvSpPr>
        <p:spPr>
          <a:xfrm>
            <a:off x="365868" y="4445600"/>
            <a:ext cx="2168400" cy="521100"/>
          </a:xfrm>
          <a:prstGeom prst="homePlate">
            <a:avLst>
              <a:gd name="adj" fmla="val 50000"/>
            </a:avLst>
          </a:prstGeom>
          <a:solidFill>
            <a:srgbClr val="CFB87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Overview</a:t>
            </a:r>
            <a:endParaRPr sz="1200" b="1">
              <a:latin typeface="Trebuchet MS"/>
              <a:ea typeface="Trebuchet MS"/>
              <a:cs typeface="Trebuchet MS"/>
              <a:sym typeface="Trebuchet MS"/>
            </a:endParaRPr>
          </a:p>
        </p:txBody>
      </p:sp>
      <p:sp>
        <p:nvSpPr>
          <p:cNvPr id="205" name="Google Shape;205;p21"/>
          <p:cNvSpPr/>
          <p:nvPr/>
        </p:nvSpPr>
        <p:spPr>
          <a:xfrm>
            <a:off x="2443970" y="4507875"/>
            <a:ext cx="2168400" cy="3933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Schedule</a:t>
            </a:r>
            <a:endParaRPr sz="1200" b="1">
              <a:latin typeface="Trebuchet MS"/>
              <a:ea typeface="Trebuchet MS"/>
              <a:cs typeface="Trebuchet MS"/>
              <a:sym typeface="Trebuchet MS"/>
            </a:endParaRPr>
          </a:p>
        </p:txBody>
      </p:sp>
      <p:sp>
        <p:nvSpPr>
          <p:cNvPr id="206" name="Google Shape;206;p21"/>
          <p:cNvSpPr/>
          <p:nvPr/>
        </p:nvSpPr>
        <p:spPr>
          <a:xfrm>
            <a:off x="4522072" y="4509341"/>
            <a:ext cx="2168400" cy="393600"/>
          </a:xfrm>
          <a:prstGeom prst="chevron">
            <a:avLst>
              <a:gd name="adj" fmla="val 50000"/>
            </a:avLst>
          </a:prstGeom>
          <a:solidFill>
            <a:srgbClr val="D9D9D9"/>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Trebuchet MS"/>
                <a:ea typeface="Trebuchet MS"/>
                <a:cs typeface="Trebuchet MS"/>
                <a:sym typeface="Trebuchet MS"/>
              </a:rPr>
              <a:t>Test Readiness</a:t>
            </a:r>
            <a:endParaRPr sz="1200" b="1">
              <a:latin typeface="Trebuchet MS"/>
              <a:ea typeface="Trebuchet MS"/>
              <a:cs typeface="Trebuchet MS"/>
              <a:sym typeface="Trebuchet MS"/>
            </a:endParaRPr>
          </a:p>
        </p:txBody>
      </p:sp>
      <p:grpSp>
        <p:nvGrpSpPr>
          <p:cNvPr id="207" name="Google Shape;207;p21"/>
          <p:cNvGrpSpPr/>
          <p:nvPr/>
        </p:nvGrpSpPr>
        <p:grpSpPr>
          <a:xfrm>
            <a:off x="6594653" y="4510250"/>
            <a:ext cx="2185769" cy="391800"/>
            <a:chOff x="6629425" y="3506550"/>
            <a:chExt cx="2229012" cy="391800"/>
          </a:xfrm>
        </p:grpSpPr>
        <p:sp>
          <p:nvSpPr>
            <p:cNvPr id="208" name="Google Shape;208;p21"/>
            <p:cNvSpPr/>
            <p:nvPr/>
          </p:nvSpPr>
          <p:spPr>
            <a:xfrm>
              <a:off x="6629425" y="3506550"/>
              <a:ext cx="2210100" cy="391800"/>
            </a:xfrm>
            <a:custGeom>
              <a:avLst/>
              <a:gdLst/>
              <a:ahLst/>
              <a:cxnLst/>
              <a:rect l="l" t="t" r="r" b="b"/>
              <a:pathLst>
                <a:path w="88404" h="15672" extrusionOk="0">
                  <a:moveTo>
                    <a:pt x="0" y="15672"/>
                  </a:moveTo>
                  <a:lnTo>
                    <a:pt x="88404" y="15672"/>
                  </a:lnTo>
                  <a:lnTo>
                    <a:pt x="88404" y="0"/>
                  </a:lnTo>
                  <a:lnTo>
                    <a:pt x="0" y="0"/>
                  </a:lnTo>
                  <a:lnTo>
                    <a:pt x="8036" y="7635"/>
                  </a:lnTo>
                  <a:close/>
                </a:path>
              </a:pathLst>
            </a:custGeom>
            <a:solidFill>
              <a:srgbClr val="D9D9D9"/>
            </a:solidFill>
            <a:ln w="19050" cap="flat" cmpd="sng">
              <a:solidFill>
                <a:schemeClr val="dk2"/>
              </a:solidFill>
              <a:prstDash val="solid"/>
              <a:round/>
              <a:headEnd type="none" w="med" len="med"/>
              <a:tailEnd type="none" w="med" len="med"/>
            </a:ln>
          </p:spPr>
        </p:sp>
        <p:sp>
          <p:nvSpPr>
            <p:cNvPr id="209" name="Google Shape;209;p21"/>
            <p:cNvSpPr txBox="1"/>
            <p:nvPr/>
          </p:nvSpPr>
          <p:spPr>
            <a:xfrm>
              <a:off x="6648337" y="3517788"/>
              <a:ext cx="22101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rebuchet MS"/>
                  <a:ea typeface="Trebuchet MS"/>
                  <a:cs typeface="Trebuchet MS"/>
                  <a:sym typeface="Trebuchet MS"/>
                </a:rPr>
                <a:t>Budget</a:t>
              </a:r>
              <a:endParaRPr sz="1200" b="1">
                <a:latin typeface="Trebuchet MS"/>
                <a:ea typeface="Trebuchet MS"/>
                <a:cs typeface="Trebuchet MS"/>
                <a:sym typeface="Trebuchet MS"/>
              </a:endParaRPr>
            </a:p>
          </p:txBody>
        </p:sp>
      </p:grpSp>
      <p:sp>
        <p:nvSpPr>
          <p:cNvPr id="210" name="Google Shape;210;p21"/>
          <p:cNvSpPr txBox="1"/>
          <p:nvPr/>
        </p:nvSpPr>
        <p:spPr>
          <a:xfrm>
            <a:off x="6891025" y="3956938"/>
            <a:ext cx="188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Trebuchet MS"/>
                <a:ea typeface="Trebuchet MS"/>
                <a:cs typeface="Trebuchet MS"/>
                <a:sym typeface="Trebuchet MS"/>
              </a:rPr>
              <a:t>Dimensions in mm</a:t>
            </a:r>
            <a:endParaRPr sz="1600">
              <a:latin typeface="Trebuchet MS"/>
              <a:ea typeface="Trebuchet MS"/>
              <a:cs typeface="Trebuchet MS"/>
              <a:sym typeface="Trebuchet MS"/>
            </a:endParaRPr>
          </a:p>
        </p:txBody>
      </p:sp>
      <p:sp>
        <p:nvSpPr>
          <p:cNvPr id="211" name="Google Shape;211;p21"/>
          <p:cNvSpPr txBox="1"/>
          <p:nvPr/>
        </p:nvSpPr>
        <p:spPr>
          <a:xfrm>
            <a:off x="2211825" y="3553025"/>
            <a:ext cx="751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195.25</a:t>
            </a:r>
            <a:endParaRPr>
              <a:latin typeface="Trebuchet MS"/>
              <a:ea typeface="Trebuchet MS"/>
              <a:cs typeface="Trebuchet MS"/>
              <a:sym typeface="Trebuchet MS"/>
            </a:endParaRPr>
          </a:p>
        </p:txBody>
      </p:sp>
      <p:cxnSp>
        <p:nvCxnSpPr>
          <p:cNvPr id="212" name="Google Shape;212;p21"/>
          <p:cNvCxnSpPr>
            <a:endCxn id="211" idx="1"/>
          </p:cNvCxnSpPr>
          <p:nvPr/>
        </p:nvCxnSpPr>
        <p:spPr>
          <a:xfrm rot="10800000" flipH="1">
            <a:off x="1614225" y="3753125"/>
            <a:ext cx="597600" cy="600"/>
          </a:xfrm>
          <a:prstGeom prst="straightConnector1">
            <a:avLst/>
          </a:prstGeom>
          <a:noFill/>
          <a:ln w="19050" cap="flat" cmpd="sng">
            <a:solidFill>
              <a:schemeClr val="dk1"/>
            </a:solidFill>
            <a:prstDash val="solid"/>
            <a:round/>
            <a:headEnd type="triangle" w="med" len="med"/>
            <a:tailEnd type="none" w="med" len="med"/>
          </a:ln>
        </p:spPr>
      </p:cxnSp>
      <p:cxnSp>
        <p:nvCxnSpPr>
          <p:cNvPr id="213" name="Google Shape;213;p21"/>
          <p:cNvCxnSpPr>
            <a:endCxn id="211" idx="3"/>
          </p:cNvCxnSpPr>
          <p:nvPr/>
        </p:nvCxnSpPr>
        <p:spPr>
          <a:xfrm rot="10800000">
            <a:off x="2963025" y="3753125"/>
            <a:ext cx="510900" cy="5400"/>
          </a:xfrm>
          <a:prstGeom prst="straightConnector1">
            <a:avLst/>
          </a:prstGeom>
          <a:noFill/>
          <a:ln w="19050" cap="flat" cmpd="sng">
            <a:solidFill>
              <a:schemeClr val="dk1"/>
            </a:solidFill>
            <a:prstDash val="solid"/>
            <a:round/>
            <a:headEnd type="triangle" w="med" len="med"/>
            <a:tailEnd type="none" w="med" len="med"/>
          </a:ln>
        </p:spPr>
      </p:cxnSp>
      <p:cxnSp>
        <p:nvCxnSpPr>
          <p:cNvPr id="214" name="Google Shape;214;p21"/>
          <p:cNvCxnSpPr>
            <a:endCxn id="215" idx="1"/>
          </p:cNvCxnSpPr>
          <p:nvPr/>
        </p:nvCxnSpPr>
        <p:spPr>
          <a:xfrm rot="10800000" flipH="1">
            <a:off x="3488025" y="3753125"/>
            <a:ext cx="1689300" cy="5400"/>
          </a:xfrm>
          <a:prstGeom prst="straightConnector1">
            <a:avLst/>
          </a:prstGeom>
          <a:noFill/>
          <a:ln w="19050" cap="flat" cmpd="sng">
            <a:solidFill>
              <a:schemeClr val="dk1"/>
            </a:solidFill>
            <a:prstDash val="solid"/>
            <a:round/>
            <a:headEnd type="triangle" w="med" len="med"/>
            <a:tailEnd type="none" w="med" len="med"/>
          </a:ln>
        </p:spPr>
      </p:cxnSp>
      <p:cxnSp>
        <p:nvCxnSpPr>
          <p:cNvPr id="216" name="Google Shape;216;p21"/>
          <p:cNvCxnSpPr>
            <a:endCxn id="215" idx="3"/>
          </p:cNvCxnSpPr>
          <p:nvPr/>
        </p:nvCxnSpPr>
        <p:spPr>
          <a:xfrm flipH="1">
            <a:off x="5688225" y="3752825"/>
            <a:ext cx="1908000" cy="300"/>
          </a:xfrm>
          <a:prstGeom prst="straightConnector1">
            <a:avLst/>
          </a:prstGeom>
          <a:noFill/>
          <a:ln w="19050" cap="flat" cmpd="sng">
            <a:solidFill>
              <a:schemeClr val="dk1"/>
            </a:solidFill>
            <a:prstDash val="solid"/>
            <a:round/>
            <a:headEnd type="triangle" w="med" len="med"/>
            <a:tailEnd type="none" w="med" len="med"/>
          </a:ln>
        </p:spPr>
      </p:cxnSp>
      <p:sp>
        <p:nvSpPr>
          <p:cNvPr id="215" name="Google Shape;215;p21"/>
          <p:cNvSpPr txBox="1"/>
          <p:nvPr/>
        </p:nvSpPr>
        <p:spPr>
          <a:xfrm>
            <a:off x="5177325" y="3553025"/>
            <a:ext cx="510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418</a:t>
            </a:r>
            <a:endParaRPr>
              <a:latin typeface="Trebuchet MS"/>
              <a:ea typeface="Trebuchet MS"/>
              <a:cs typeface="Trebuchet MS"/>
              <a:sym typeface="Trebuchet MS"/>
            </a:endParaRPr>
          </a:p>
        </p:txBody>
      </p:sp>
      <p:sp>
        <p:nvSpPr>
          <p:cNvPr id="217" name="Google Shape;217;p21"/>
          <p:cNvSpPr txBox="1"/>
          <p:nvPr/>
        </p:nvSpPr>
        <p:spPr>
          <a:xfrm>
            <a:off x="1000404" y="1306161"/>
            <a:ext cx="163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Stock P100-RX Engine</a:t>
            </a:r>
            <a:endParaRPr>
              <a:latin typeface="Trebuchet MS"/>
              <a:ea typeface="Trebuchet MS"/>
              <a:cs typeface="Trebuchet MS"/>
              <a:sym typeface="Trebuchet MS"/>
            </a:endParaRPr>
          </a:p>
        </p:txBody>
      </p:sp>
      <p:sp>
        <p:nvSpPr>
          <p:cNvPr id="218" name="Google Shape;218;p21"/>
          <p:cNvSpPr txBox="1"/>
          <p:nvPr/>
        </p:nvSpPr>
        <p:spPr>
          <a:xfrm>
            <a:off x="2912163" y="1306138"/>
            <a:ext cx="173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FLOWeR Converging Nozzle</a:t>
            </a:r>
            <a:endParaRPr>
              <a:latin typeface="Trebuchet MS"/>
              <a:ea typeface="Trebuchet MS"/>
              <a:cs typeface="Trebuchet MS"/>
              <a:sym typeface="Trebuchet MS"/>
            </a:endParaRPr>
          </a:p>
        </p:txBody>
      </p:sp>
      <p:sp>
        <p:nvSpPr>
          <p:cNvPr id="219" name="Google Shape;219;p21"/>
          <p:cNvSpPr txBox="1"/>
          <p:nvPr/>
        </p:nvSpPr>
        <p:spPr>
          <a:xfrm>
            <a:off x="5294298" y="1306145"/>
            <a:ext cx="1430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rebuchet MS"/>
                <a:ea typeface="Trebuchet MS"/>
                <a:cs typeface="Trebuchet MS"/>
                <a:sym typeface="Trebuchet MS"/>
              </a:rPr>
              <a:t>FLOWeR Mixing Chamber</a:t>
            </a:r>
            <a:endParaRPr>
              <a:latin typeface="Trebuchet MS"/>
              <a:ea typeface="Trebuchet MS"/>
              <a:cs typeface="Trebuchet MS"/>
              <a:sym typeface="Trebuchet MS"/>
            </a:endParaRPr>
          </a:p>
        </p:txBody>
      </p:sp>
      <p:sp>
        <p:nvSpPr>
          <p:cNvPr id="220" name="Google Shape;220;p21"/>
          <p:cNvSpPr/>
          <p:nvPr/>
        </p:nvSpPr>
        <p:spPr>
          <a:xfrm rot="-2950598">
            <a:off x="2246619" y="1835359"/>
            <a:ext cx="142720" cy="572829"/>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5938100" y="1835423"/>
            <a:ext cx="142800" cy="4311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rot="3037555">
            <a:off x="5372623" y="1809457"/>
            <a:ext cx="142816" cy="572764"/>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21"/>
          <p:cNvPicPr preferRelativeResize="0"/>
          <p:nvPr/>
        </p:nvPicPr>
        <p:blipFill rotWithShape="1">
          <a:blip r:embed="rId4">
            <a:alphaModFix/>
          </a:blip>
          <a:srcRect t="28387" b="27986"/>
          <a:stretch/>
        </p:blipFill>
        <p:spPr>
          <a:xfrm>
            <a:off x="1512440" y="2332709"/>
            <a:ext cx="2517448" cy="1094211"/>
          </a:xfrm>
          <a:prstGeom prst="rect">
            <a:avLst/>
          </a:prstGeom>
          <a:noFill/>
          <a:ln>
            <a:noFill/>
          </a:ln>
        </p:spPr>
      </p:pic>
      <p:pic>
        <p:nvPicPr>
          <p:cNvPr id="224" name="Google Shape;224;p21"/>
          <p:cNvPicPr preferRelativeResize="0"/>
          <p:nvPr/>
        </p:nvPicPr>
        <p:blipFill rotWithShape="1">
          <a:blip r:embed="rId5">
            <a:alphaModFix/>
          </a:blip>
          <a:srcRect l="77065" t="12431" b="5514"/>
          <a:stretch/>
        </p:blipFill>
        <p:spPr>
          <a:xfrm>
            <a:off x="3474119" y="2332709"/>
            <a:ext cx="599723" cy="1094211"/>
          </a:xfrm>
          <a:prstGeom prst="rect">
            <a:avLst/>
          </a:prstGeom>
          <a:noFill/>
          <a:ln>
            <a:noFill/>
          </a:ln>
        </p:spPr>
      </p:pic>
      <p:sp>
        <p:nvSpPr>
          <p:cNvPr id="225" name="Google Shape;225;p21"/>
          <p:cNvSpPr/>
          <p:nvPr/>
        </p:nvSpPr>
        <p:spPr>
          <a:xfrm>
            <a:off x="3709425" y="1880728"/>
            <a:ext cx="142800" cy="572700"/>
          </a:xfrm>
          <a:prstGeom prst="downArrow">
            <a:avLst>
              <a:gd name="adj1" fmla="val 50000"/>
              <a:gd name="adj2" fmla="val 50000"/>
            </a:avLst>
          </a:prstGeom>
          <a:solidFill>
            <a:srgbClr val="CFB87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21"/>
          <p:cNvPicPr preferRelativeResize="0"/>
          <p:nvPr/>
        </p:nvPicPr>
        <p:blipFill rotWithShape="1">
          <a:blip r:embed="rId6">
            <a:alphaModFix/>
          </a:blip>
          <a:srcRect l="40048" t="27832" r="10020" b="43466"/>
          <a:stretch/>
        </p:blipFill>
        <p:spPr>
          <a:xfrm>
            <a:off x="3962400" y="2280925"/>
            <a:ext cx="3730373" cy="11671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300"/>
                                        <p:tgtEl>
                                          <p:spTgt spid="200"/>
                                        </p:tgtEl>
                                      </p:cBhvr>
                                    </p:animEffect>
                                    <p:set>
                                      <p:cBhvr>
                                        <p:cTn id="7" dur="1" fill="hold">
                                          <p:stCondLst>
                                            <p:cond delay="300"/>
                                          </p:stCondLst>
                                        </p:cTn>
                                        <p:tgtEl>
                                          <p:spTgt spid="20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2"/>
                                        </p:tgtEl>
                                        <p:attrNameLst>
                                          <p:attrName>style.visibility</p:attrName>
                                        </p:attrNameLst>
                                      </p:cBhvr>
                                      <p:to>
                                        <p:strVal val="visible"/>
                                      </p:to>
                                    </p:set>
                                    <p:animEffect transition="in" filter="fade">
                                      <p:cBhvr>
                                        <p:cTn id="10" dur="1000"/>
                                        <p:tgtEl>
                                          <p:spTgt spid="202"/>
                                        </p:tgtEl>
                                      </p:cBhvr>
                                    </p:animEffect>
                                  </p:childTnLst>
                                </p:cTn>
                              </p:par>
                              <p:par>
                                <p:cTn id="11" presetID="10" presetClass="exit" presetSubtype="0" fill="hold" nodeType="withEffect">
                                  <p:stCondLst>
                                    <p:cond delay="0"/>
                                  </p:stCondLst>
                                  <p:childTnLst>
                                    <p:animEffect transition="out" filter="fade">
                                      <p:cBhvr>
                                        <p:cTn id="12" dur="500"/>
                                        <p:tgtEl>
                                          <p:spTgt spid="222"/>
                                        </p:tgtEl>
                                      </p:cBhvr>
                                    </p:animEffect>
                                    <p:set>
                                      <p:cBhvr>
                                        <p:cTn id="13" dur="1" fill="hold">
                                          <p:stCondLst>
                                            <p:cond delay="500"/>
                                          </p:stCondLst>
                                        </p:cTn>
                                        <p:tgtEl>
                                          <p:spTgt spid="222"/>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500"/>
                                        <p:tgtEl>
                                          <p:spTgt spid="221"/>
                                        </p:tgtEl>
                                      </p:cBhvr>
                                    </p:animEffect>
                                  </p:childTnLst>
                                </p:cTn>
                              </p:par>
                              <p:par>
                                <p:cTn id="18" presetID="10" presetClass="entr" presetSubtype="0" fill="hold" nodeType="with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fade">
                                      <p:cBhvr>
                                        <p:cTn id="20" dur="500"/>
                                        <p:tgtEl>
                                          <p:spTgt spid="214"/>
                                        </p:tgtEl>
                                      </p:cBhvr>
                                    </p:animEffect>
                                  </p:childTnLst>
                                </p:cTn>
                              </p:par>
                              <p:par>
                                <p:cTn id="21" presetID="10" presetClass="entr" presetSubtype="0" fill="hold" nodeType="with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fade">
                                      <p:cBhvr>
                                        <p:cTn id="23" dur="500"/>
                                        <p:tgtEl>
                                          <p:spTgt spid="215"/>
                                        </p:tgtEl>
                                      </p:cBhvr>
                                    </p:animEffect>
                                  </p:childTnLst>
                                </p:cTn>
                              </p:par>
                              <p:par>
                                <p:cTn id="24" presetID="10" presetClass="entr" presetSubtype="0" fill="hold" nodeType="withEffect">
                                  <p:stCondLst>
                                    <p:cond delay="0"/>
                                  </p:stCondLst>
                                  <p:childTnLst>
                                    <p:set>
                                      <p:cBhvr>
                                        <p:cTn id="25" dur="1" fill="hold">
                                          <p:stCondLst>
                                            <p:cond delay="0"/>
                                          </p:stCondLst>
                                        </p:cTn>
                                        <p:tgtEl>
                                          <p:spTgt spid="216"/>
                                        </p:tgtEl>
                                        <p:attrNameLst>
                                          <p:attrName>style.visibility</p:attrName>
                                        </p:attrNameLst>
                                      </p:cBhvr>
                                      <p:to>
                                        <p:strVal val="visible"/>
                                      </p:to>
                                    </p:set>
                                    <p:animEffect transition="in" filter="fade">
                                      <p:cBhvr>
                                        <p:cTn id="26" dur="500"/>
                                        <p:tgtEl>
                                          <p:spTgt spid="216"/>
                                        </p:tgtEl>
                                      </p:cBhvr>
                                    </p:animEffect>
                                  </p:childTnLst>
                                </p:cTn>
                              </p:par>
                              <p:par>
                                <p:cTn id="27" presetID="10" presetClass="entr" presetSubtype="0" fill="hold" nodeType="withEffect">
                                  <p:stCondLst>
                                    <p:cond delay="0"/>
                                  </p:stCondLst>
                                  <p:childTnLst>
                                    <p:set>
                                      <p:cBhvr>
                                        <p:cTn id="28" dur="1" fill="hold">
                                          <p:stCondLst>
                                            <p:cond delay="0"/>
                                          </p:stCondLst>
                                        </p:cTn>
                                        <p:tgtEl>
                                          <p:spTgt spid="226"/>
                                        </p:tgtEl>
                                        <p:attrNameLst>
                                          <p:attrName>style.visibility</p:attrName>
                                        </p:attrNameLst>
                                      </p:cBhvr>
                                      <p:to>
                                        <p:strVal val="visible"/>
                                      </p:to>
                                    </p:set>
                                    <p:animEffect transition="in" filter="fade">
                                      <p:cBhvr>
                                        <p:cTn id="29"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90</a:t>
            </a:fld>
            <a:endParaRPr/>
          </a:p>
        </p:txBody>
      </p:sp>
      <p:sp>
        <p:nvSpPr>
          <p:cNvPr id="1411" name="Google Shape;1411;p102"/>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Markforged 17-4PH Stainless Steel Properties</a:t>
            </a:r>
            <a:endParaRPr/>
          </a:p>
        </p:txBody>
      </p:sp>
      <p:pic>
        <p:nvPicPr>
          <p:cNvPr id="1412" name="Google Shape;1412;p102"/>
          <p:cNvPicPr preferRelativeResize="0"/>
          <p:nvPr/>
        </p:nvPicPr>
        <p:blipFill>
          <a:blip r:embed="rId3">
            <a:alphaModFix/>
          </a:blip>
          <a:stretch>
            <a:fillRect/>
          </a:stretch>
        </p:blipFill>
        <p:spPr>
          <a:xfrm>
            <a:off x="2342600" y="1187700"/>
            <a:ext cx="4458810" cy="3688975"/>
          </a:xfrm>
          <a:prstGeom prst="rect">
            <a:avLst/>
          </a:prstGeom>
          <a:noFill/>
          <a:ln>
            <a:noFill/>
          </a:ln>
        </p:spPr>
      </p:pic>
      <p:sp>
        <p:nvSpPr>
          <p:cNvPr id="1413" name="Google Shape;1413;p102"/>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03"/>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Markforged 17-4PH Stainless Steel Properties</a:t>
            </a:r>
            <a:endParaRPr/>
          </a:p>
        </p:txBody>
      </p:sp>
      <p:sp>
        <p:nvSpPr>
          <p:cNvPr id="1419" name="Google Shape;1419;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91</a:t>
            </a:fld>
            <a:endParaRPr/>
          </a:p>
        </p:txBody>
      </p:sp>
      <p:pic>
        <p:nvPicPr>
          <p:cNvPr id="1420" name="Google Shape;1420;p103"/>
          <p:cNvPicPr preferRelativeResize="0"/>
          <p:nvPr/>
        </p:nvPicPr>
        <p:blipFill>
          <a:blip r:embed="rId3">
            <a:alphaModFix/>
          </a:blip>
          <a:stretch>
            <a:fillRect/>
          </a:stretch>
        </p:blipFill>
        <p:spPr>
          <a:xfrm>
            <a:off x="0" y="1532668"/>
            <a:ext cx="9144000" cy="2611863"/>
          </a:xfrm>
          <a:prstGeom prst="rect">
            <a:avLst/>
          </a:prstGeom>
          <a:noFill/>
          <a:ln>
            <a:noFill/>
          </a:ln>
        </p:spPr>
      </p:pic>
      <p:sp>
        <p:nvSpPr>
          <p:cNvPr id="1421" name="Google Shape;1421;p103"/>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04"/>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Markforged 17-4PH Stainless Steel Properties</a:t>
            </a:r>
            <a:endParaRPr/>
          </a:p>
        </p:txBody>
      </p:sp>
      <p:sp>
        <p:nvSpPr>
          <p:cNvPr id="1427" name="Google Shape;1427;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pic>
        <p:nvPicPr>
          <p:cNvPr id="1428" name="Google Shape;1428;p104"/>
          <p:cNvPicPr preferRelativeResize="0"/>
          <p:nvPr/>
        </p:nvPicPr>
        <p:blipFill>
          <a:blip r:embed="rId3">
            <a:alphaModFix/>
          </a:blip>
          <a:stretch>
            <a:fillRect/>
          </a:stretch>
        </p:blipFill>
        <p:spPr>
          <a:xfrm>
            <a:off x="0" y="1502520"/>
            <a:ext cx="9144002" cy="2684060"/>
          </a:xfrm>
          <a:prstGeom prst="rect">
            <a:avLst/>
          </a:prstGeom>
          <a:noFill/>
          <a:ln>
            <a:noFill/>
          </a:ln>
        </p:spPr>
      </p:pic>
      <p:sp>
        <p:nvSpPr>
          <p:cNvPr id="1429" name="Google Shape;1429;p104"/>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05"/>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Gap Width</a:t>
            </a:r>
            <a:endParaRPr/>
          </a:p>
          <a:p>
            <a:pPr marL="0" lvl="0" indent="0" algn="l" rtl="0">
              <a:spcBef>
                <a:spcPts val="0"/>
              </a:spcBef>
              <a:spcAft>
                <a:spcPts val="0"/>
              </a:spcAft>
              <a:buNone/>
            </a:pPr>
            <a:endParaRPr/>
          </a:p>
        </p:txBody>
      </p:sp>
      <p:sp>
        <p:nvSpPr>
          <p:cNvPr id="1435" name="Google Shape;1435;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93</a:t>
            </a:fld>
            <a:endParaRPr/>
          </a:p>
        </p:txBody>
      </p:sp>
      <p:pic>
        <p:nvPicPr>
          <p:cNvPr id="1436" name="Google Shape;1436;p105"/>
          <p:cNvPicPr preferRelativeResize="0"/>
          <p:nvPr/>
        </p:nvPicPr>
        <p:blipFill>
          <a:blip r:embed="rId3">
            <a:alphaModFix/>
          </a:blip>
          <a:stretch>
            <a:fillRect/>
          </a:stretch>
        </p:blipFill>
        <p:spPr>
          <a:xfrm>
            <a:off x="2047950" y="1149725"/>
            <a:ext cx="5040336" cy="3993775"/>
          </a:xfrm>
          <a:prstGeom prst="rect">
            <a:avLst/>
          </a:prstGeom>
          <a:noFill/>
          <a:ln>
            <a:noFill/>
          </a:ln>
        </p:spPr>
      </p:pic>
      <p:sp>
        <p:nvSpPr>
          <p:cNvPr id="1437" name="Google Shape;1437;p105"/>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106"/>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Pressure at Bolt Holes </a:t>
            </a:r>
            <a:endParaRPr/>
          </a:p>
        </p:txBody>
      </p:sp>
      <p:sp>
        <p:nvSpPr>
          <p:cNvPr id="1443" name="Google Shape;1443;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94</a:t>
            </a:fld>
            <a:endParaRPr/>
          </a:p>
        </p:txBody>
      </p:sp>
      <p:pic>
        <p:nvPicPr>
          <p:cNvPr id="1444" name="Google Shape;1444;p106"/>
          <p:cNvPicPr preferRelativeResize="0"/>
          <p:nvPr/>
        </p:nvPicPr>
        <p:blipFill>
          <a:blip r:embed="rId3">
            <a:alphaModFix/>
          </a:blip>
          <a:stretch>
            <a:fillRect/>
          </a:stretch>
        </p:blipFill>
        <p:spPr>
          <a:xfrm>
            <a:off x="2032659" y="1063050"/>
            <a:ext cx="5078679" cy="4080450"/>
          </a:xfrm>
          <a:prstGeom prst="rect">
            <a:avLst/>
          </a:prstGeom>
          <a:noFill/>
          <a:ln>
            <a:noFill/>
          </a:ln>
        </p:spPr>
      </p:pic>
      <p:sp>
        <p:nvSpPr>
          <p:cNvPr id="1445" name="Google Shape;1445;p106"/>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07"/>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Penetration at Bolt Holes</a:t>
            </a:r>
            <a:endParaRPr/>
          </a:p>
        </p:txBody>
      </p:sp>
      <p:sp>
        <p:nvSpPr>
          <p:cNvPr id="1451" name="Google Shape;1451;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95</a:t>
            </a:fld>
            <a:endParaRPr/>
          </a:p>
        </p:txBody>
      </p:sp>
      <p:pic>
        <p:nvPicPr>
          <p:cNvPr id="1452" name="Google Shape;1452;p107"/>
          <p:cNvPicPr preferRelativeResize="0"/>
          <p:nvPr/>
        </p:nvPicPr>
        <p:blipFill>
          <a:blip r:embed="rId3">
            <a:alphaModFix/>
          </a:blip>
          <a:stretch>
            <a:fillRect/>
          </a:stretch>
        </p:blipFill>
        <p:spPr>
          <a:xfrm>
            <a:off x="1805855" y="1073525"/>
            <a:ext cx="5532296" cy="4069976"/>
          </a:xfrm>
          <a:prstGeom prst="rect">
            <a:avLst/>
          </a:prstGeom>
          <a:noFill/>
          <a:ln>
            <a:noFill/>
          </a:ln>
        </p:spPr>
      </p:pic>
      <p:sp>
        <p:nvSpPr>
          <p:cNvPr id="1453" name="Google Shape;1453;p107"/>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108"/>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Nozzle Deformation</a:t>
            </a:r>
            <a:endParaRPr/>
          </a:p>
        </p:txBody>
      </p:sp>
      <p:sp>
        <p:nvSpPr>
          <p:cNvPr id="1459" name="Google Shape;1459;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96</a:t>
            </a:fld>
            <a:endParaRPr/>
          </a:p>
        </p:txBody>
      </p:sp>
      <p:pic>
        <p:nvPicPr>
          <p:cNvPr id="1460" name="Google Shape;1460;p108"/>
          <p:cNvPicPr preferRelativeResize="0"/>
          <p:nvPr/>
        </p:nvPicPr>
        <p:blipFill>
          <a:blip r:embed="rId3">
            <a:alphaModFix/>
          </a:blip>
          <a:stretch>
            <a:fillRect/>
          </a:stretch>
        </p:blipFill>
        <p:spPr>
          <a:xfrm>
            <a:off x="2005216" y="1023900"/>
            <a:ext cx="5133557" cy="4119600"/>
          </a:xfrm>
          <a:prstGeom prst="rect">
            <a:avLst/>
          </a:prstGeom>
          <a:noFill/>
          <a:ln>
            <a:noFill/>
          </a:ln>
        </p:spPr>
      </p:pic>
      <p:sp>
        <p:nvSpPr>
          <p:cNvPr id="1461" name="Google Shape;1461;p108"/>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109"/>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Screw Deformation</a:t>
            </a:r>
            <a:endParaRPr/>
          </a:p>
        </p:txBody>
      </p:sp>
      <p:sp>
        <p:nvSpPr>
          <p:cNvPr id="1467" name="Google Shape;1467;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97</a:t>
            </a:fld>
            <a:endParaRPr/>
          </a:p>
        </p:txBody>
      </p:sp>
      <p:pic>
        <p:nvPicPr>
          <p:cNvPr id="1468" name="Google Shape;1468;p109"/>
          <p:cNvPicPr preferRelativeResize="0"/>
          <p:nvPr/>
        </p:nvPicPr>
        <p:blipFill>
          <a:blip r:embed="rId3">
            <a:alphaModFix/>
          </a:blip>
          <a:stretch>
            <a:fillRect/>
          </a:stretch>
        </p:blipFill>
        <p:spPr>
          <a:xfrm>
            <a:off x="1715066" y="1063050"/>
            <a:ext cx="5713872" cy="4080450"/>
          </a:xfrm>
          <a:prstGeom prst="rect">
            <a:avLst/>
          </a:prstGeom>
          <a:noFill/>
          <a:ln>
            <a:noFill/>
          </a:ln>
        </p:spPr>
      </p:pic>
      <p:sp>
        <p:nvSpPr>
          <p:cNvPr id="1469" name="Google Shape;1469;p109"/>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110"/>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Deformation of Nozzle With Screws</a:t>
            </a:r>
            <a:endParaRPr/>
          </a:p>
        </p:txBody>
      </p:sp>
      <p:sp>
        <p:nvSpPr>
          <p:cNvPr id="1475" name="Google Shape;1475;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pic>
        <p:nvPicPr>
          <p:cNvPr id="1476" name="Google Shape;1476;p110"/>
          <p:cNvPicPr preferRelativeResize="0"/>
          <p:nvPr/>
        </p:nvPicPr>
        <p:blipFill>
          <a:blip r:embed="rId3">
            <a:alphaModFix/>
          </a:blip>
          <a:stretch>
            <a:fillRect/>
          </a:stretch>
        </p:blipFill>
        <p:spPr>
          <a:xfrm>
            <a:off x="1961250" y="1103725"/>
            <a:ext cx="5281666" cy="4039776"/>
          </a:xfrm>
          <a:prstGeom prst="rect">
            <a:avLst/>
          </a:prstGeom>
          <a:noFill/>
          <a:ln>
            <a:noFill/>
          </a:ln>
        </p:spPr>
      </p:pic>
      <p:sp>
        <p:nvSpPr>
          <p:cNvPr id="1477" name="Google Shape;1477;p110"/>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11"/>
          <p:cNvSpPr txBox="1">
            <a:spLocks noGrp="1"/>
          </p:cNvSpPr>
          <p:nvPr>
            <p:ph type="title"/>
          </p:nvPr>
        </p:nvSpPr>
        <p:spPr>
          <a:xfrm>
            <a:off x="311700" y="577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Ansys Simulations: Nozzle Stress</a:t>
            </a:r>
            <a:endParaRPr/>
          </a:p>
        </p:txBody>
      </p:sp>
      <p:sp>
        <p:nvSpPr>
          <p:cNvPr id="1483" name="Google Shape;1483;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99</a:t>
            </a:fld>
            <a:endParaRPr/>
          </a:p>
        </p:txBody>
      </p:sp>
      <p:pic>
        <p:nvPicPr>
          <p:cNvPr id="1484" name="Google Shape;1484;p111"/>
          <p:cNvPicPr preferRelativeResize="0"/>
          <p:nvPr/>
        </p:nvPicPr>
        <p:blipFill>
          <a:blip r:embed="rId3">
            <a:alphaModFix/>
          </a:blip>
          <a:stretch>
            <a:fillRect/>
          </a:stretch>
        </p:blipFill>
        <p:spPr>
          <a:xfrm>
            <a:off x="1963450" y="1077225"/>
            <a:ext cx="5222725" cy="4066274"/>
          </a:xfrm>
          <a:prstGeom prst="rect">
            <a:avLst/>
          </a:prstGeom>
          <a:noFill/>
          <a:ln>
            <a:noFill/>
          </a:ln>
        </p:spPr>
      </p:pic>
      <p:sp>
        <p:nvSpPr>
          <p:cNvPr id="1485" name="Google Shape;1485;p111"/>
          <p:cNvSpPr txBox="1"/>
          <p:nvPr/>
        </p:nvSpPr>
        <p:spPr>
          <a:xfrm>
            <a:off x="0" y="4804800"/>
            <a:ext cx="44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latin typeface="Trebuchet MS"/>
                <a:ea typeface="Trebuchet MS"/>
                <a:cs typeface="Trebuchet MS"/>
                <a:sym typeface="Trebuchet MS"/>
                <a:hlinkClick r:id="rId4" action="ppaction://hlinksldjump"/>
              </a:rPr>
              <a:t>TOC</a:t>
            </a:r>
            <a:endParaRPr sz="1000">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4888</Words>
  <Application>Microsoft Office PowerPoint</Application>
  <PresentationFormat>On-screen Show (16:9)</PresentationFormat>
  <Paragraphs>1142</Paragraphs>
  <Slides>111</Slides>
  <Notes>111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Trebuchet MS</vt:lpstr>
      <vt:lpstr>Oswald</vt:lpstr>
      <vt:lpstr>Arial</vt:lpstr>
      <vt:lpstr>Simple Light</vt:lpstr>
      <vt:lpstr>FlOWeR</vt:lpstr>
      <vt:lpstr>Project Overview</vt:lpstr>
      <vt:lpstr>Purpose </vt:lpstr>
      <vt:lpstr>Objectives  </vt:lpstr>
      <vt:lpstr>Concept of Operations (CONOPs): Static Test</vt:lpstr>
      <vt:lpstr>Operational Functional Block Diagram</vt:lpstr>
      <vt:lpstr>Ejector Nozzle: Overview    </vt:lpstr>
      <vt:lpstr>Baseline Design: CDR </vt:lpstr>
      <vt:lpstr>Baseline Design: Updated </vt:lpstr>
      <vt:lpstr>Critical Project Elements (CPEs) </vt:lpstr>
      <vt:lpstr>Engine Status Update </vt:lpstr>
      <vt:lpstr>Schedule</vt:lpstr>
      <vt:lpstr>Spring Semester Schedule</vt:lpstr>
      <vt:lpstr>Testing and Manufacturing Plan</vt:lpstr>
      <vt:lpstr>Test Readiness</vt:lpstr>
      <vt:lpstr>Testing Overview</vt:lpstr>
      <vt:lpstr>Common Testing Needs</vt:lpstr>
      <vt:lpstr>Testing Overview</vt:lpstr>
      <vt:lpstr>Static Test Purpose</vt:lpstr>
      <vt:lpstr>On-Engine Test: Data Acquisition </vt:lpstr>
      <vt:lpstr>Static Test Stand Setup </vt:lpstr>
      <vt:lpstr>Facilities</vt:lpstr>
      <vt:lpstr>Safety Procedures</vt:lpstr>
      <vt:lpstr>Testing Procedures</vt:lpstr>
      <vt:lpstr>Testing Procedures</vt:lpstr>
      <vt:lpstr>Testing Procedures</vt:lpstr>
      <vt:lpstr>Outline of Engine Testing</vt:lpstr>
      <vt:lpstr>Testing Overview</vt:lpstr>
      <vt:lpstr>Cold Test - Purpose</vt:lpstr>
      <vt:lpstr>Data Acquisition </vt:lpstr>
      <vt:lpstr>Cold Test Design</vt:lpstr>
      <vt:lpstr>Cold Test Design - Pressure Tanks</vt:lpstr>
      <vt:lpstr>Cold Test Design - Flow Control</vt:lpstr>
      <vt:lpstr>Cold Test Design - Settling Chamber</vt:lpstr>
      <vt:lpstr>Cold Test Design - Test Section</vt:lpstr>
      <vt:lpstr>Cold Test Procedure and Safety  </vt:lpstr>
      <vt:lpstr>Outline of Cold Testing</vt:lpstr>
      <vt:lpstr>Parametric Study - Purpose</vt:lpstr>
      <vt:lpstr>Key Design Variables</vt:lpstr>
      <vt:lpstr>Parametric Study - Method</vt:lpstr>
      <vt:lpstr>Validating Heiser’s Model</vt:lpstr>
      <vt:lpstr>Validating Heiser’s Model </vt:lpstr>
      <vt:lpstr>Parametric Study - Data Collection</vt:lpstr>
      <vt:lpstr>Parametric Study - Further Testing</vt:lpstr>
      <vt:lpstr>Budget</vt:lpstr>
      <vt:lpstr>PowerPoint Presentation</vt:lpstr>
      <vt:lpstr>Cost Plan, Current exp, budget, rem, etc </vt:lpstr>
      <vt:lpstr>Converging Nozzle</vt:lpstr>
      <vt:lpstr>Mixing Chamber and Diffuser</vt:lpstr>
      <vt:lpstr>Acknowledgements</vt:lpstr>
      <vt:lpstr>Supplemental Material</vt:lpstr>
      <vt:lpstr>Table of Contents</vt:lpstr>
      <vt:lpstr>References </vt:lpstr>
      <vt:lpstr>References </vt:lpstr>
      <vt:lpstr>Levels of Success </vt:lpstr>
      <vt:lpstr>Functional Requirements </vt:lpstr>
      <vt:lpstr>PowerPoint Presentation</vt:lpstr>
      <vt:lpstr>Operational Functional Block Diagram</vt:lpstr>
      <vt:lpstr>CDR Design                                   Current Design </vt:lpstr>
      <vt:lpstr>Understanding Mixing Chamber Length</vt:lpstr>
      <vt:lpstr>On-Engine Testing</vt:lpstr>
      <vt:lpstr>On-Engine Safety Procedures</vt:lpstr>
      <vt:lpstr>Temperature Data</vt:lpstr>
      <vt:lpstr>Pressure Data</vt:lpstr>
      <vt:lpstr>On-Engine Test: Electronics FBD</vt:lpstr>
      <vt:lpstr>Facilities</vt:lpstr>
      <vt:lpstr>Cold Test</vt:lpstr>
      <vt:lpstr>OET: Pressure Regulator and Tank Feasibility</vt:lpstr>
      <vt:lpstr>OET: Desired Settling Chamber Pressure</vt:lpstr>
      <vt:lpstr>OET: Settling Chamber Structural Analysis</vt:lpstr>
      <vt:lpstr>OET: Pressure Regulator and Tank Feasibility </vt:lpstr>
      <vt:lpstr>Mass Flow (Settling Chamber)</vt:lpstr>
      <vt:lpstr>Mass Flow (Feed Tanks)</vt:lpstr>
      <vt:lpstr>Mass Flow (Feed Tanks)</vt:lpstr>
      <vt:lpstr>Mass Flow (Feed Tanks)</vt:lpstr>
      <vt:lpstr>Mass Flow (Feed Tanks)</vt:lpstr>
      <vt:lpstr>Cold Test Risk Mitigation</vt:lpstr>
      <vt:lpstr>PowerPoint Presentation</vt:lpstr>
      <vt:lpstr>PowerPoint Presentation</vt:lpstr>
      <vt:lpstr>PowerPoint Presentation</vt:lpstr>
      <vt:lpstr>PowerPoint Presentation</vt:lpstr>
      <vt:lpstr>Cold Test Safety Procedures</vt:lpstr>
      <vt:lpstr> Material Selection</vt:lpstr>
      <vt:lpstr>3D Printer Metal Ansys Results -0.66 mm Base</vt:lpstr>
      <vt:lpstr>3D Printer Metal Ansys Results -0.8 mm Base</vt:lpstr>
      <vt:lpstr>3D Printer Metal Ansys Results -1 mm Base</vt:lpstr>
      <vt:lpstr>3D Printer Metal Ansys Results -1.2 mm Base</vt:lpstr>
      <vt:lpstr>Markforged Inconel 625 Properties</vt:lpstr>
      <vt:lpstr>Markforged Inconel 625 Properties</vt:lpstr>
      <vt:lpstr>Markforged 17-4PH Stainless Steel Properties</vt:lpstr>
      <vt:lpstr>Markforged 17-4PH Stainless Steel Properties</vt:lpstr>
      <vt:lpstr>Markforged 17-4PH Stainless Steel Properties</vt:lpstr>
      <vt:lpstr>Ansys Simulations: Gap Width </vt:lpstr>
      <vt:lpstr>Ansys Simulations: Pressure at Bolt Holes </vt:lpstr>
      <vt:lpstr>Ansys Simulations: Penetration at Bolt Holes</vt:lpstr>
      <vt:lpstr>Ansys Simulations: Nozzle Deformation</vt:lpstr>
      <vt:lpstr>Ansys Simulations: Screw Deformation</vt:lpstr>
      <vt:lpstr>Ansys Simulations: Deformation of Nozzle With Screws</vt:lpstr>
      <vt:lpstr>Ansys Simulations: Nozzle Stress</vt:lpstr>
      <vt:lpstr>Ansys Simulations: Stress With Screws</vt:lpstr>
      <vt:lpstr>Ansys Simulations: Stress With Screws</vt:lpstr>
      <vt:lpstr>Ejector Model</vt:lpstr>
      <vt:lpstr>Ejector Model - Incompressible with Different Densities </vt:lpstr>
      <vt:lpstr>Ejector Model - Thrust-to-Weight Predictions</vt:lpstr>
      <vt:lpstr>Ejector Model - Thrust-to-Weight Predictions</vt:lpstr>
      <vt:lpstr>External Ejector Models - Compressible </vt:lpstr>
      <vt:lpstr>Ejector Models - Incompressible vs Mixed Densities </vt:lpstr>
      <vt:lpstr>External Ejector Models - Losses </vt:lpstr>
      <vt:lpstr>External Ejector Models - Mixing Chamber Length </vt:lpstr>
      <vt:lpstr>Model Adjustments </vt:lpstr>
      <vt:lpstr>Model Adjustments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FlOWeR</dc:title>
  <cp:lastModifiedBy>Adriana Lysak</cp:lastModifiedBy>
  <cp:revision>1</cp:revision>
  <dcterms:modified xsi:type="dcterms:W3CDTF">2022-02-14T16:50:18Z</dcterms:modified>
</cp:coreProperties>
</file>