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Lst>
  <p:sldSz cx="9144000" cy="5143500" type="screen16x9"/>
  <p:notesSz cx="6858000" cy="9144000"/>
  <p:embeddedFontLst>
    <p:embeddedFont>
      <p:font typeface="Oswald" panose="00000500000000000000" pitchFamily="2" charset="0"/>
      <p:regular r:id="rId142"/>
      <p:bold r:id="rId143"/>
    </p:embeddedFont>
    <p:embeddedFont>
      <p:font typeface="Roboto" panose="02000000000000000000" pitchFamily="2" charset="0"/>
      <p:regular r:id="rId144"/>
      <p:bold r:id="rId145"/>
      <p:italic r:id="rId146"/>
      <p:boldItalic r:id="rId147"/>
    </p:embeddedFont>
    <p:embeddedFont>
      <p:font typeface="Trebuchet MS" panose="020B0603020202020204" pitchFamily="34" charset="0"/>
      <p:regular r:id="rId148"/>
      <p:bold r:id="rId149"/>
      <p:italic r:id="rId150"/>
      <p:boldItalic r:id="rId1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E8F7CE-D01E-436D-A7E3-330382852BC8}">
  <a:tblStyle styleId="{56E8F7CE-D01E-436D-A7E3-330382852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3.fntdata"/><Relationship Id="rId14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9.fntdata"/><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font" Target="fonts/font4.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2.fntdata"/><Relationship Id="rId148" Type="http://schemas.openxmlformats.org/officeDocument/2006/relationships/font" Target="fonts/font7.fntdata"/><Relationship Id="rId15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02d5b5a89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02d5b5a89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detail the picture shown, add labels</a:t>
            </a:r>
            <a:endParaRPr/>
          </a:p>
          <a:p>
            <a:pPr marL="0" lvl="0" indent="0" algn="l" rtl="0">
              <a:spcBef>
                <a:spcPts val="0"/>
              </a:spcBef>
              <a:spcAft>
                <a:spcPts val="0"/>
              </a:spcAft>
              <a:buNone/>
            </a:pPr>
            <a:r>
              <a:rPr lang="en"/>
              <a:t>Add another slide with general ejector nozzle details </a:t>
            </a:r>
            <a:endParaRPr/>
          </a:p>
          <a:p>
            <a:pPr marL="0" lvl="0" indent="0" algn="l" rtl="0">
              <a:spcBef>
                <a:spcPts val="0"/>
              </a:spcBef>
              <a:spcAft>
                <a:spcPts val="0"/>
              </a:spcAft>
              <a:buNone/>
            </a:pPr>
            <a:r>
              <a:rPr lang="en"/>
              <a:t>Change title. “Actual” solution doesn’t look good</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fc497bee0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fc497bee0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02c777298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02c777298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02ce3d25a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02ce3d25a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02ce3d25a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02ce3d25a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102ce3d25a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102ce3d25a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102ce3d25ad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102ce3d25a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02ce3d25ad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02ce3d25a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1026562015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1026562015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10265620157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1026562015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102d5b5a45b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102d5b5a45b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02d5b5a45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02d5b5a45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102c7772989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102c777298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information into table if possible </a:t>
            </a:r>
            <a:endParaRPr/>
          </a:p>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102c7772989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102c777298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102d5b5a45b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102d5b5a45b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02d5b5a45b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102d5b5a45b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02c777298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02c777298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directly on solidworks model. Can look into using just 3 interface struts if necessary to reduce weight</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1048e5e0e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1048e5e0e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fc653d49c9_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fc653d49c9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fc653d49c9_3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fc653d49c9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fc653d49c9_3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fc653d49c9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fc653d49c9_3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fc653d49c9_3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2d5b5a45b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02d5b5a45b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Colin: </a:t>
            </a:r>
            <a:r>
              <a:rPr lang="en"/>
              <a:t>Increase font size</a:t>
            </a:r>
            <a:endParaRPr/>
          </a:p>
          <a:p>
            <a:pPr marL="0" lvl="0" indent="0" algn="l" rtl="0">
              <a:spcBef>
                <a:spcPts val="0"/>
              </a:spcBef>
              <a:spcAft>
                <a:spcPts val="0"/>
              </a:spcAft>
              <a:buNone/>
            </a:pPr>
            <a:r>
              <a:rPr lang="en"/>
              <a:t>Add box with what is the scope of our project</a:t>
            </a:r>
            <a:endParaRPr/>
          </a:p>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02c7772989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02c7772989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102ce3d25a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102ce3d25a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Way too many risks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02ce3d25ad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02ce3d25ad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02c7772989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02c777298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0388a7b782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0388a7b78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increase plot label size</a:t>
            </a:r>
            <a:endParaRPr/>
          </a:p>
          <a:p>
            <a:pPr marL="0" lvl="0" indent="0" algn="l" rtl="0">
              <a:spcBef>
                <a:spcPts val="0"/>
              </a:spcBef>
              <a:spcAft>
                <a:spcPts val="0"/>
              </a:spcAft>
              <a:buNone/>
            </a:pPr>
            <a:r>
              <a:rPr lang="en"/>
              <a:t>Change plot to T/W increase in comparison to STOCK nozzle, not improved conv nozzle</a:t>
            </a:r>
            <a:endParaRPr/>
          </a:p>
          <a:p>
            <a:pPr marL="0" lvl="0" indent="0" algn="l" rtl="0">
              <a:spcBef>
                <a:spcPts val="0"/>
              </a:spcBef>
              <a:spcAft>
                <a:spcPts val="0"/>
              </a:spcAft>
              <a:buNone/>
            </a:pPr>
            <a:r>
              <a:rPr lang="en"/>
              <a:t>Explain why we didn’t pick bigger alpha E</a:t>
            </a:r>
            <a:endParaRPr/>
          </a:p>
          <a:p>
            <a:pPr marL="0" lvl="0" indent="0" algn="l" rtl="0">
              <a:lnSpc>
                <a:spcPct val="115000"/>
              </a:lnSpc>
              <a:spcBef>
                <a:spcPts val="0"/>
              </a:spcBef>
              <a:spcAft>
                <a:spcPts val="1200"/>
              </a:spcAft>
              <a:buClr>
                <a:schemeClr val="dk1"/>
              </a:buClr>
              <a:buSzPts val="1100"/>
              <a:buFont typeface="Arial"/>
              <a:buNone/>
            </a:pPr>
            <a:r>
              <a:rPr lang="en">
                <a:solidFill>
                  <a:srgbClr val="595959"/>
                </a:solidFill>
                <a:latin typeface="Trebuchet MS"/>
                <a:ea typeface="Trebuchet MS"/>
                <a:cs typeface="Trebuchet MS"/>
                <a:sym typeface="Trebuchet MS"/>
              </a:rPr>
              <a:t>While an Ejector has very complicated flow physics, a few common modeling assumptions are the most impactful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02c7772989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02c7772989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102c7772989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102c7772989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02c7772989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 name="Google Shape;1627;g102c7772989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102c7772989_0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102c7772989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102c7772989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102c7772989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8318deb06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f8318deb06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102c7772989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102c7772989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102c7772989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102c7772989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102c7772989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102c7772989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g10388a7b78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2" name="Google Shape;1682;g10388a7b78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increase plot label size</a:t>
            </a:r>
            <a:endParaRPr/>
          </a:p>
          <a:p>
            <a:pPr marL="0" lvl="0" indent="0" algn="l" rtl="0">
              <a:spcBef>
                <a:spcPts val="0"/>
              </a:spcBef>
              <a:spcAft>
                <a:spcPts val="0"/>
              </a:spcAft>
              <a:buNone/>
            </a:pPr>
            <a:r>
              <a:rPr lang="en"/>
              <a:t>Change plot to T/W increase in comparison to STOCK nozzle, not improved conv nozzle</a:t>
            </a:r>
            <a:endParaRPr/>
          </a:p>
          <a:p>
            <a:pPr marL="0" lvl="0" indent="0" algn="l" rtl="0">
              <a:spcBef>
                <a:spcPts val="0"/>
              </a:spcBef>
              <a:spcAft>
                <a:spcPts val="0"/>
              </a:spcAft>
              <a:buNone/>
            </a:pPr>
            <a:r>
              <a:rPr lang="en"/>
              <a:t>Explain why we didn’t pick bigger alpha E</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102c777298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02c777298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102c7772989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102c7772989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102c7772989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102c777298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02c7772989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102c7772989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102c7772989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102c7772989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102c7772989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102c7772989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8318deb06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f8318deb06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f8318deb06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f8318deb0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reference design requirements</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388a7b7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388a7b7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284c6810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0284c6810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increase plot label size</a:t>
            </a:r>
            <a:endParaRPr/>
          </a:p>
          <a:p>
            <a:pPr marL="0" lvl="0" indent="0" algn="l" rtl="0">
              <a:spcBef>
                <a:spcPts val="0"/>
              </a:spcBef>
              <a:spcAft>
                <a:spcPts val="0"/>
              </a:spcAft>
              <a:buNone/>
            </a:pPr>
            <a:r>
              <a:rPr lang="en"/>
              <a:t>Change plot to T/W increase in comparison to STOCK nozzle, not improved conv nozzle</a:t>
            </a:r>
            <a:endParaRPr/>
          </a:p>
          <a:p>
            <a:pPr marL="0" lvl="0" indent="0" algn="l" rtl="0">
              <a:spcBef>
                <a:spcPts val="0"/>
              </a:spcBef>
              <a:spcAft>
                <a:spcPts val="0"/>
              </a:spcAft>
              <a:buNone/>
            </a:pPr>
            <a:r>
              <a:rPr lang="en"/>
              <a:t>Explain why we didn’t pick bigger alpha E</a:t>
            </a:r>
            <a:endParaRPr/>
          </a:p>
          <a:p>
            <a:pPr marL="0" lvl="0" indent="0" algn="l" rtl="0">
              <a:spcBef>
                <a:spcPts val="0"/>
              </a:spcBef>
              <a:spcAft>
                <a:spcPts val="0"/>
              </a:spcAft>
              <a:buNone/>
            </a:pPr>
            <a:r>
              <a:rPr lang="en"/>
              <a:t>Alpha e = 3.5, alpha D = 1.5, Phi = 1.45</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02c777298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02c777298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128 for model comparison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0388a7b782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0388a7b78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exact weights now</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f1c1ba2c4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f1c1ba2c4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0388a7b78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0388a7b78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2c777298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2c777298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Assumptions currently using: </a:t>
            </a:r>
            <a:endParaRPr/>
          </a:p>
          <a:p>
            <a:pPr marL="0" lvl="0" indent="0" algn="l" rtl="0">
              <a:spcBef>
                <a:spcPts val="0"/>
              </a:spcBef>
              <a:spcAft>
                <a:spcPts val="0"/>
              </a:spcAft>
              <a:buNone/>
            </a:pPr>
            <a:r>
              <a:rPr lang="en"/>
              <a:t>Subsonic Engine -- exit pressure is equal to atmospheric pressure</a:t>
            </a:r>
            <a:endParaRPr/>
          </a:p>
          <a:p>
            <a:pPr marL="0" lvl="0" indent="0" algn="l" rtl="0">
              <a:spcBef>
                <a:spcPts val="0"/>
              </a:spcBef>
              <a:spcAft>
                <a:spcPts val="0"/>
              </a:spcAft>
              <a:buNone/>
            </a:pPr>
            <a:r>
              <a:rPr lang="en"/>
              <a:t>Inlet mach is 0</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fc497bee03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fc497bee03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bigger font size again</a:t>
            </a:r>
            <a:endParaRPr/>
          </a:p>
          <a:p>
            <a:pPr marL="0" lvl="0" indent="0" algn="l" rtl="0">
              <a:spcBef>
                <a:spcPts val="0"/>
              </a:spcBef>
              <a:spcAft>
                <a:spcPts val="0"/>
              </a:spcAft>
              <a:buNone/>
            </a:pPr>
            <a:r>
              <a:rPr lang="en"/>
              <a:t>Mention trends, why the plots make sense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02c7772989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02c777298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forget that the engine is broke!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388a7b78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388a7b78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fc653d49c9_1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fc653d49c9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model contains thermal stresses and also stresses from joints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fc653d49c9_1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fc653d49c9_1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c497bee03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fc497bee0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02d5b5a45b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02d5b5a45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directly on solidworks model. Can look into using just 3 interface struts if necessary to reduce weight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0388a7b782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0388a7b78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8318deb06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f8318deb06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fc653d49c9_7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fc653d49c9_7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02c7772989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02c7772989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a:solidFill>
                  <a:schemeClr val="dk1"/>
                </a:solidFill>
                <a:latin typeface="Trebuchet MS"/>
                <a:ea typeface="Trebuchet MS"/>
                <a:cs typeface="Trebuchet MS"/>
                <a:sym typeface="Trebuchet MS"/>
              </a:rPr>
              <a:t>Go through this quickly, Eric will be adding more detail later in the presentation</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0388a7b78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0388a7b78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8318deb06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f8318deb06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2d5b5a45b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2d5b5a45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022e311736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022e311736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02ce3d25ad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02ce3d25ad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4b0627ba0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4b0627ba0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f8318deb06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f8318deb06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Tie everything back into design requirements</a:t>
            </a:r>
            <a:endParaRPr/>
          </a:p>
          <a:p>
            <a:pPr marL="0" lvl="0" indent="0" algn="l" rtl="0">
              <a:spcBef>
                <a:spcPts val="0"/>
              </a:spcBef>
              <a:spcAft>
                <a:spcPts val="0"/>
              </a:spcAft>
              <a:buNone/>
            </a:pPr>
            <a:r>
              <a:rPr lang="en"/>
              <a:t>Colin: Emphasize which tests are most important to reach design requirements</a:t>
            </a:r>
            <a:endParaRPr/>
          </a:p>
          <a:p>
            <a:pPr marL="0" lvl="0" indent="0" algn="l" rtl="0">
              <a:spcBef>
                <a:spcPts val="0"/>
              </a:spcBef>
              <a:spcAft>
                <a:spcPts val="0"/>
              </a:spcAft>
              <a:buNone/>
            </a:pPr>
            <a:r>
              <a:rPr lang="en"/>
              <a:t>Colin: Final validation inclusion, i.e. full system tests - this is likely in planning section, mention it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04b0627ba0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04b0627ba0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edit some of these bubbles -- come back and check. Focus on iteration and why tests being done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f9ec6749e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cf9ec6749e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Add stage numbers at each part of the conops</a:t>
            </a:r>
            <a:endParaRPr/>
          </a:p>
          <a:p>
            <a:pPr marL="0" lvl="0" indent="0" algn="l" rtl="0">
              <a:spcBef>
                <a:spcPts val="0"/>
              </a:spcBef>
              <a:spcAft>
                <a:spcPts val="0"/>
              </a:spcAft>
              <a:buNone/>
            </a:pPr>
            <a:r>
              <a:rPr lang="en"/>
              <a:t>Animate to have one engine pop up at a time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fc653d49c9_2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fc653d49c9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thrust stand test setup was used previously, but we have our own analysis that we’ve performed at this point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fc653d49c9_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fc653d49c9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picture of test stand, smaller pictures of each sensor around outside, lines/arrows pointing to where it goes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c653d49c9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c653d49c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fc653d49c9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fc653d49c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Like preston touched on, take data, feed to model, calc efficiency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fc653d49c9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fc653d49c9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 where we got it (2016-2017 SABRE Team)</a:t>
            </a:r>
            <a:endParaRPr/>
          </a:p>
          <a:p>
            <a:pPr marL="0" lvl="0" indent="0" algn="l" rtl="0">
              <a:spcBef>
                <a:spcPts val="0"/>
              </a:spcBef>
              <a:spcAft>
                <a:spcPts val="0"/>
              </a:spcAft>
              <a:buNone/>
            </a:pPr>
            <a:r>
              <a:rPr lang="en"/>
              <a:t>State WHY we’re iterating nozzle design</a:t>
            </a:r>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c653d49c9_2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fc653d49c9_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fc653d49c9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fc653d49c9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49cb6dc01_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049cb6dc01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049cb6dc01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049cb6dc0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smaller pictures/text boxes labeling what goes where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fc653d49c9_2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fc653d49c9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8318deb06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f8318deb06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justify or explain changes just say what were doing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f8318deb06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f8318deb06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fc653d49c9_9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fc653d49c9_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f8318deb06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f8318deb06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Colin: red line of today.</a:t>
            </a:r>
            <a:endParaRPr/>
          </a:p>
          <a:p>
            <a:pPr marL="0" lvl="0" indent="0" algn="l" rtl="0">
              <a:spcBef>
                <a:spcPts val="0"/>
              </a:spcBef>
              <a:spcAft>
                <a:spcPts val="0"/>
              </a:spcAft>
              <a:buNone/>
            </a:pPr>
            <a:r>
              <a:rPr lang="en"/>
              <a:t>Zoomed in view of immediate future - first couple weeks of next semester potentially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01e448176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01e448176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02c8c19b66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02c8c19b66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01e448176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01e448176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04b0627ba0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04b0627ba0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fc653d49c9_6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fc653d49c9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f60320eb61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f60320eb61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f60320eb61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f60320eb61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c99bd62ef_1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c99bd62ef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detail the picture shown, add labels</a:t>
            </a:r>
            <a:endParaRPr/>
          </a:p>
          <a:p>
            <a:pPr marL="0" lvl="0" indent="0" algn="l" rtl="0">
              <a:spcBef>
                <a:spcPts val="0"/>
              </a:spcBef>
              <a:spcAft>
                <a:spcPts val="0"/>
              </a:spcAft>
              <a:buNone/>
            </a:pPr>
            <a:r>
              <a:rPr lang="en"/>
              <a:t>Add another slide with general ejector nozzle details </a:t>
            </a:r>
            <a:endParaRPr/>
          </a:p>
          <a:p>
            <a:pPr marL="0" lvl="0" indent="0" algn="l" rtl="0">
              <a:spcBef>
                <a:spcPts val="0"/>
              </a:spcBef>
              <a:spcAft>
                <a:spcPts val="0"/>
              </a:spcAft>
              <a:buNone/>
            </a:pPr>
            <a:r>
              <a:rPr lang="en"/>
              <a:t>Change title. “Actual” solution doesn’t look good</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f7ad66ff9a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f7ad66ff9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02c7772989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02c777298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Variable geometry ruled out due to static conditions during testing</a:t>
            </a:r>
            <a:endParaRPr/>
          </a:p>
          <a:p>
            <a:pPr marL="0" lvl="0" indent="0" algn="l" rtl="0">
              <a:spcBef>
                <a:spcPts val="0"/>
              </a:spcBef>
              <a:spcAft>
                <a:spcPts val="0"/>
              </a:spcAft>
              <a:buNone/>
            </a:pPr>
            <a:r>
              <a:rPr lang="en"/>
              <a:t>Nozzle weight is a small % of engine weight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f7ad66ff9a_2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f7ad66ff9a_2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Variable geometry ruled out due to static conditions during testing</a:t>
            </a:r>
            <a:endParaRPr/>
          </a:p>
          <a:p>
            <a:pPr marL="0" lvl="0" indent="0" algn="l" rtl="0">
              <a:spcBef>
                <a:spcPts val="0"/>
              </a:spcBef>
              <a:spcAft>
                <a:spcPts val="0"/>
              </a:spcAft>
              <a:buNone/>
            </a:pPr>
            <a:r>
              <a:rPr lang="en"/>
              <a:t>Nozzle weight is a small % of engine weight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f7ad66ff9a_2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f7ad66ff9a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Variable geometry ruled out due to static conditions during testing</a:t>
            </a:r>
            <a:endParaRPr/>
          </a:p>
          <a:p>
            <a:pPr marL="0" lvl="0" indent="0" algn="l" rtl="0">
              <a:spcBef>
                <a:spcPts val="0"/>
              </a:spcBef>
              <a:spcAft>
                <a:spcPts val="0"/>
              </a:spcAft>
              <a:buNone/>
            </a:pPr>
            <a:r>
              <a:rPr lang="en"/>
              <a:t>Nozzle weight is a small % of engine weight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7ad66ff9a_23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f7ad66ff9a_2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f7ad66ff9a_2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f7ad66ff9a_2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f7ad66ff9a_23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f7ad66ff9a_2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7a57f4d9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7a57f4d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will have similar levels of manufacturing difficulty, depending on material chosen</a:t>
            </a:r>
            <a:endParaRPr/>
          </a:p>
          <a:p>
            <a:pPr marL="0" lvl="0" indent="0" algn="l" rtl="0">
              <a:spcBef>
                <a:spcPts val="0"/>
              </a:spcBef>
              <a:spcAft>
                <a:spcPts val="0"/>
              </a:spcAft>
              <a:buNone/>
            </a:pPr>
            <a:r>
              <a:rPr lang="en"/>
              <a:t>CD nozzle depends highly on external factors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f7a57f4d9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f7a57f4d9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Variable geometry ruled out due to static conditions during testing</a:t>
            </a:r>
            <a:endParaRPr/>
          </a:p>
          <a:p>
            <a:pPr marL="0" lvl="0" indent="0" algn="l" rtl="0">
              <a:spcBef>
                <a:spcPts val="0"/>
              </a:spcBef>
              <a:spcAft>
                <a:spcPts val="0"/>
              </a:spcAft>
              <a:buNone/>
            </a:pPr>
            <a:r>
              <a:rPr lang="en"/>
              <a:t>Nozzle weight is a small % of engine weight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f7ad66ff9a_1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f7ad66ff9a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c497bee03_2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fc497bee03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detail the picture shown, add labels</a:t>
            </a:r>
            <a:endParaRPr/>
          </a:p>
          <a:p>
            <a:pPr marL="0" lvl="0" indent="0" algn="l" rtl="0">
              <a:spcBef>
                <a:spcPts val="0"/>
              </a:spcBef>
              <a:spcAft>
                <a:spcPts val="0"/>
              </a:spcAft>
              <a:buNone/>
            </a:pPr>
            <a:r>
              <a:rPr lang="en"/>
              <a:t>Add another slide with general ejector nozzle details </a:t>
            </a:r>
            <a:endParaRPr/>
          </a:p>
          <a:p>
            <a:pPr marL="0" lvl="0" indent="0" algn="l" rtl="0">
              <a:spcBef>
                <a:spcPts val="0"/>
              </a:spcBef>
              <a:spcAft>
                <a:spcPts val="0"/>
              </a:spcAft>
              <a:buNone/>
            </a:pPr>
            <a:r>
              <a:rPr lang="en"/>
              <a:t>Change title. “Actual” solution doesn’t look good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Animations:</a:t>
            </a:r>
            <a:endParaRPr>
              <a:solidFill>
                <a:schemeClr val="dk1"/>
              </a:solidFill>
            </a:endParaRPr>
          </a:p>
          <a:p>
            <a:pPr marL="0" lvl="0" indent="0" algn="l" rtl="0">
              <a:spcBef>
                <a:spcPts val="0"/>
              </a:spcBef>
              <a:spcAft>
                <a:spcPts val="0"/>
              </a:spcAft>
              <a:buNone/>
            </a:pPr>
            <a:r>
              <a:rPr lang="en">
                <a:solidFill>
                  <a:schemeClr val="dk1"/>
                </a:solidFill>
              </a:rPr>
              <a:t>Red arrows to blue and yellow</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Change arrow sizes</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f7ad66ff9a_1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f7ad66ff9a_1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02d5b5a89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02d5b5a89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02d5b5a89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102d5b5a89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f1ccf83632_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f1ccf83632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Explicitly state which part has listed initial, final temps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material sourcing: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Stainless steel, aluminum:</a:t>
            </a:r>
            <a:endParaRPr/>
          </a:p>
          <a:p>
            <a:pPr marL="0" lvl="0" indent="0" algn="l" rtl="0">
              <a:spcBef>
                <a:spcPts val="0"/>
              </a:spcBef>
              <a:spcAft>
                <a:spcPts val="0"/>
              </a:spcAft>
              <a:buClr>
                <a:schemeClr val="dk1"/>
              </a:buClr>
              <a:buSzPts val="1100"/>
              <a:buFont typeface="Arial"/>
              <a:buNone/>
            </a:pPr>
            <a:r>
              <a:rPr lang="en"/>
              <a:t>grainger has aluminum rod stock, hollow rod stock, bar stock, plate stock, 3-14 days shipping upon order placement (better sourcing and reliability)</a:t>
            </a:r>
            <a:endParaRPr/>
          </a:p>
          <a:p>
            <a:pPr marL="0" lvl="0" indent="0" algn="l" rtl="0">
              <a:spcBef>
                <a:spcPts val="0"/>
              </a:spcBef>
              <a:spcAft>
                <a:spcPts val="0"/>
              </a:spcAft>
              <a:buClr>
                <a:schemeClr val="dk1"/>
              </a:buClr>
              <a:buSzPts val="1100"/>
              <a:buFont typeface="Arial"/>
              <a:buNone/>
            </a:pPr>
            <a:r>
              <a:rPr lang="en"/>
              <a:t>industrial metal supply also has current stock, can do custom cuts, 4-12 days for standard orders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Titanium:</a:t>
            </a:r>
            <a:endParaRPr/>
          </a:p>
          <a:p>
            <a:pPr marL="0" lvl="0" indent="0" algn="l" rtl="0">
              <a:spcBef>
                <a:spcPts val="0"/>
              </a:spcBef>
              <a:spcAft>
                <a:spcPts val="0"/>
              </a:spcAft>
              <a:buClr>
                <a:schemeClr val="dk1"/>
              </a:buClr>
              <a:buSzPts val="1100"/>
              <a:buFont typeface="Arial"/>
              <a:buNone/>
            </a:pPr>
            <a:r>
              <a:rPr lang="en"/>
              <a:t>tmstitaniun focuses on titanium bar, solid rod, hollow rod, etc., 4-12 days</a:t>
            </a:r>
            <a:endParaRPr/>
          </a:p>
          <a:p>
            <a:pPr marL="0" lvl="0" indent="0" algn="l" rtl="0">
              <a:spcBef>
                <a:spcPts val="0"/>
              </a:spcBef>
              <a:spcAft>
                <a:spcPts val="0"/>
              </a:spcAft>
              <a:buClr>
                <a:schemeClr val="dk1"/>
              </a:buClr>
              <a:buSzPts val="1100"/>
              <a:buFont typeface="Arial"/>
              <a:buNone/>
            </a:pPr>
            <a:r>
              <a:rPr lang="en"/>
              <a:t>titanium supply co is also an option</a:t>
            </a:r>
            <a:endParaRPr/>
          </a:p>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f7ad66ff9a_2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f7ad66ff9a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to put nozzle weight considerations somewhere</a:t>
            </a:r>
            <a:endParaRPr/>
          </a:p>
          <a:p>
            <a:pPr marL="0" lvl="0" indent="0" algn="l" rtl="0">
              <a:spcBef>
                <a:spcPts val="0"/>
              </a:spcBef>
              <a:spcAft>
                <a:spcPts val="0"/>
              </a:spcAft>
              <a:buNone/>
            </a:pPr>
            <a:r>
              <a:rPr lang="en"/>
              <a:t>More generic than specific alloys</a:t>
            </a:r>
            <a:endParaRPr/>
          </a:p>
          <a:p>
            <a:pPr marL="0" lvl="0" indent="0" algn="l" rtl="0">
              <a:spcBef>
                <a:spcPts val="0"/>
              </a:spcBef>
              <a:spcAft>
                <a:spcPts val="0"/>
              </a:spcAft>
              <a:buNone/>
            </a:pPr>
            <a:r>
              <a:rPr lang="en"/>
              <a:t>Measure cowling again (more accurately, graduated cylinders)</a:t>
            </a:r>
            <a:endParaRPr/>
          </a:p>
          <a:p>
            <a:pPr marL="0" lvl="0" indent="0" algn="l" rtl="0">
              <a:spcBef>
                <a:spcPts val="0"/>
              </a:spcBef>
              <a:spcAft>
                <a:spcPts val="0"/>
              </a:spcAft>
              <a:buNone/>
            </a:pPr>
            <a:r>
              <a:rPr lang="en"/>
              <a:t>Not sure water displacement volume is necessary on this slide</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f7ad66ff9a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f7ad66ff9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fc497bee03_3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fc497bee03_3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fc497bee03_3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fc497bee0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fbc592becd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fbc592bec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1022e311736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1022e311736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4b0627ba0_5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04b0627ba0_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detail the picture shown, add labels</a:t>
            </a:r>
            <a:endParaRPr/>
          </a:p>
          <a:p>
            <a:pPr marL="0" lvl="0" indent="0" algn="l" rtl="0">
              <a:spcBef>
                <a:spcPts val="0"/>
              </a:spcBef>
              <a:spcAft>
                <a:spcPts val="0"/>
              </a:spcAft>
              <a:buNone/>
            </a:pPr>
            <a:r>
              <a:rPr lang="en"/>
              <a:t>Add another slide with general ejector nozzle details </a:t>
            </a:r>
            <a:endParaRPr/>
          </a:p>
          <a:p>
            <a:pPr marL="0" lvl="0" indent="0" algn="l" rtl="0">
              <a:spcBef>
                <a:spcPts val="0"/>
              </a:spcBef>
              <a:spcAft>
                <a:spcPts val="0"/>
              </a:spcAft>
              <a:buNone/>
            </a:pPr>
            <a:r>
              <a:rPr lang="en"/>
              <a:t>Change title. “Actual” solution doesn’t look good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Animations:</a:t>
            </a:r>
            <a:endParaRPr>
              <a:solidFill>
                <a:schemeClr val="dk1"/>
              </a:solidFill>
            </a:endParaRPr>
          </a:p>
          <a:p>
            <a:pPr marL="0" lvl="0" indent="0" algn="l" rtl="0">
              <a:spcBef>
                <a:spcPts val="0"/>
              </a:spcBef>
              <a:spcAft>
                <a:spcPts val="0"/>
              </a:spcAft>
              <a:buNone/>
            </a:pPr>
            <a:r>
              <a:rPr lang="en">
                <a:solidFill>
                  <a:schemeClr val="dk1"/>
                </a:solidFill>
              </a:rPr>
              <a:t>Red arrows to blue and yellow</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Change arrow sizes</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2e311736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2e31173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1022e311736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1022e311736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022e311736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022e311736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fc653d49c9_2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fc653d49c9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1022e311736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1022e311736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022e311736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022e311736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f7010343dd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f7010343dd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f7ad66ff9a_9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f7ad66ff9a_9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f7ad66ff9a_9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f7ad66ff9a_9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7ad66ff9a_9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f7ad66ff9a_9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c99bd62ef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fc99bd62ef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detail the picture shown, add labels</a:t>
            </a:r>
            <a:endParaRPr/>
          </a:p>
          <a:p>
            <a:pPr marL="0" lvl="0" indent="0" algn="l" rtl="0">
              <a:spcBef>
                <a:spcPts val="0"/>
              </a:spcBef>
              <a:spcAft>
                <a:spcPts val="0"/>
              </a:spcAft>
              <a:buNone/>
            </a:pPr>
            <a:r>
              <a:rPr lang="en"/>
              <a:t>Add another slide with general ejector nozzle details </a:t>
            </a:r>
            <a:endParaRPr/>
          </a:p>
          <a:p>
            <a:pPr marL="0" lvl="0" indent="0" algn="l" rtl="0">
              <a:spcBef>
                <a:spcPts val="0"/>
              </a:spcBef>
              <a:spcAft>
                <a:spcPts val="0"/>
              </a:spcAft>
              <a:buNone/>
            </a:pPr>
            <a:r>
              <a:rPr lang="en"/>
              <a:t>Change title. “Actual” solution doesn’t look good</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f7ad66ff9a_9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f7ad66ff9a_9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f7010343dd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f7010343dd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f7010343dd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f7010343dd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f7ad66ff9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f7ad66ff9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fae7ab315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fae7ab31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02c7772989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02c777298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fa7cf53d6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fa7cf53d6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Could be used in back up slides</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fa7cf53d6c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fa7cf53d6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fa7cf53d6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fa7cf53d6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fa7cf53d6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fa7cf53d6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p:nvPr/>
        </p:nvSpPr>
        <p:spPr>
          <a:xfrm>
            <a:off x="0" y="1050"/>
            <a:ext cx="9144000" cy="17346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311700" y="744575"/>
            <a:ext cx="8520600" cy="18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72000" y="110525"/>
            <a:ext cx="2853050" cy="576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0" y="1783800"/>
            <a:ext cx="9153000" cy="1575900"/>
          </a:xfrm>
          <a:prstGeom prst="rect">
            <a:avLst/>
          </a:prstGeom>
          <a:solidFill>
            <a:srgbClr val="CFB87C"/>
          </a:solidFill>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Trebuchet MS"/>
              <a:buNone/>
              <a:defRPr>
                <a:latin typeface="Trebuchet MS"/>
                <a:ea typeface="Trebuchet MS"/>
                <a:cs typeface="Trebuchet MS"/>
                <a:sym typeface="Trebuchet M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Trebuchet MS"/>
              <a:buChar char="●"/>
              <a:defRPr>
                <a:latin typeface="Trebuchet MS"/>
                <a:ea typeface="Trebuchet MS"/>
                <a:cs typeface="Trebuchet MS"/>
                <a:sym typeface="Trebuchet MS"/>
              </a:defRPr>
            </a:lvl1pPr>
            <a:lvl2pPr marL="914400" lvl="1" indent="-317500">
              <a:spcBef>
                <a:spcPts val="0"/>
              </a:spcBef>
              <a:spcAft>
                <a:spcPts val="0"/>
              </a:spcAft>
              <a:buSzPts val="1400"/>
              <a:buFont typeface="Trebuchet MS"/>
              <a:buChar char="○"/>
              <a:defRPr>
                <a:latin typeface="Trebuchet MS"/>
                <a:ea typeface="Trebuchet MS"/>
                <a:cs typeface="Trebuchet MS"/>
                <a:sym typeface="Trebuchet MS"/>
              </a:defRPr>
            </a:lvl2pPr>
            <a:lvl3pPr marL="1371600" lvl="2" indent="-317500">
              <a:spcBef>
                <a:spcPts val="0"/>
              </a:spcBef>
              <a:spcAft>
                <a:spcPts val="0"/>
              </a:spcAft>
              <a:buSzPts val="1400"/>
              <a:buFont typeface="Trebuchet MS"/>
              <a:buChar char="■"/>
              <a:defRPr>
                <a:latin typeface="Trebuchet MS"/>
                <a:ea typeface="Trebuchet MS"/>
                <a:cs typeface="Trebuchet MS"/>
                <a:sym typeface="Trebuchet MS"/>
              </a:defRPr>
            </a:lvl3pPr>
            <a:lvl4pPr marL="1828800" lvl="3" indent="-317500">
              <a:spcBef>
                <a:spcPts val="0"/>
              </a:spcBef>
              <a:spcAft>
                <a:spcPts val="0"/>
              </a:spcAft>
              <a:buSzPts val="1400"/>
              <a:buFont typeface="Trebuchet MS"/>
              <a:buChar char="●"/>
              <a:defRPr>
                <a:latin typeface="Trebuchet MS"/>
                <a:ea typeface="Trebuchet MS"/>
                <a:cs typeface="Trebuchet MS"/>
                <a:sym typeface="Trebuchet MS"/>
              </a:defRPr>
            </a:lvl4pPr>
            <a:lvl5pPr marL="2286000" lvl="4" indent="-317500">
              <a:spcBef>
                <a:spcPts val="0"/>
              </a:spcBef>
              <a:spcAft>
                <a:spcPts val="0"/>
              </a:spcAft>
              <a:buSzPts val="1400"/>
              <a:buFont typeface="Trebuchet MS"/>
              <a:buChar char="○"/>
              <a:defRPr>
                <a:latin typeface="Trebuchet MS"/>
                <a:ea typeface="Trebuchet MS"/>
                <a:cs typeface="Trebuchet MS"/>
                <a:sym typeface="Trebuchet MS"/>
              </a:defRPr>
            </a:lvl5pPr>
            <a:lvl6pPr marL="2743200" lvl="5" indent="-317500">
              <a:spcBef>
                <a:spcPts val="0"/>
              </a:spcBef>
              <a:spcAft>
                <a:spcPts val="0"/>
              </a:spcAft>
              <a:buSzPts val="1400"/>
              <a:buFont typeface="Trebuchet MS"/>
              <a:buChar char="■"/>
              <a:defRPr>
                <a:latin typeface="Trebuchet MS"/>
                <a:ea typeface="Trebuchet MS"/>
                <a:cs typeface="Trebuchet MS"/>
                <a:sym typeface="Trebuchet MS"/>
              </a:defRPr>
            </a:lvl6pPr>
            <a:lvl7pPr marL="3200400" lvl="6" indent="-317500">
              <a:spcBef>
                <a:spcPts val="0"/>
              </a:spcBef>
              <a:spcAft>
                <a:spcPts val="0"/>
              </a:spcAft>
              <a:buSzPts val="1400"/>
              <a:buFont typeface="Trebuchet MS"/>
              <a:buChar char="●"/>
              <a:defRPr>
                <a:latin typeface="Trebuchet MS"/>
                <a:ea typeface="Trebuchet MS"/>
                <a:cs typeface="Trebuchet MS"/>
                <a:sym typeface="Trebuchet MS"/>
              </a:defRPr>
            </a:lvl7pPr>
            <a:lvl8pPr marL="3657600" lvl="7" indent="-317500">
              <a:spcBef>
                <a:spcPts val="0"/>
              </a:spcBef>
              <a:spcAft>
                <a:spcPts val="0"/>
              </a:spcAft>
              <a:buSzPts val="1400"/>
              <a:buFont typeface="Trebuchet MS"/>
              <a:buChar char="○"/>
              <a:defRPr>
                <a:latin typeface="Trebuchet MS"/>
                <a:ea typeface="Trebuchet MS"/>
                <a:cs typeface="Trebuchet MS"/>
                <a:sym typeface="Trebuchet MS"/>
              </a:defRPr>
            </a:lvl8pPr>
            <a:lvl9pPr marL="4114800" lvl="8" indent="-317500">
              <a:spcBef>
                <a:spcPts val="0"/>
              </a:spcBef>
              <a:spcAft>
                <a:spcPts val="0"/>
              </a:spcAft>
              <a:buSzPts val="1400"/>
              <a:buFont typeface="Trebuchet MS"/>
              <a:buChar char="■"/>
              <a:defRPr>
                <a:latin typeface="Trebuchet MS"/>
                <a:ea typeface="Trebuchet MS"/>
                <a:cs typeface="Trebuchet MS"/>
                <a:sym typeface="Trebuchet MS"/>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8387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8387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8387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rebuchet MS"/>
              <a:buNone/>
              <a:defRPr sz="2800">
                <a:solidFill>
                  <a:schemeClr val="dk1"/>
                </a:solidFill>
                <a:latin typeface="Trebuchet MS"/>
                <a:ea typeface="Trebuchet MS"/>
                <a:cs typeface="Trebuchet MS"/>
                <a:sym typeface="Trebuchet M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411425"/>
            <a:ext cx="8520600" cy="315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Trebuchet MS"/>
              <a:buChar char="●"/>
              <a:defRPr sz="1800">
                <a:solidFill>
                  <a:schemeClr val="dk2"/>
                </a:solidFill>
                <a:latin typeface="Trebuchet MS"/>
                <a:ea typeface="Trebuchet MS"/>
                <a:cs typeface="Trebuchet MS"/>
                <a:sym typeface="Trebuchet MS"/>
              </a:defRPr>
            </a:lvl1pPr>
            <a:lvl2pPr marL="914400" lvl="1"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2pPr>
            <a:lvl3pPr marL="1371600" lvl="2"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3pPr>
            <a:lvl4pPr marL="1828800" lvl="3"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4pPr>
            <a:lvl5pPr marL="2286000" lvl="4"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5pPr>
            <a:lvl6pPr marL="2743200" lvl="5"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6pPr>
            <a:lvl7pPr marL="3200400" lvl="6"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7pPr>
            <a:lvl8pPr marL="3657600" lvl="7"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8pPr>
            <a:lvl9pPr marL="4114800" lvl="8"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45720" y="45720"/>
            <a:ext cx="2327550" cy="470175"/>
          </a:xfrm>
          <a:prstGeom prst="rect">
            <a:avLst/>
          </a:prstGeom>
          <a:noFill/>
          <a:ln>
            <a:noFill/>
          </a:ln>
        </p:spPr>
      </p:pic>
      <p:pic>
        <p:nvPicPr>
          <p:cNvPr id="10" name="Google Shape;10;p1"/>
          <p:cNvPicPr preferRelativeResize="0"/>
          <p:nvPr/>
        </p:nvPicPr>
        <p:blipFill>
          <a:blip r:embed="rId14">
            <a:alphaModFix/>
          </a:blip>
          <a:stretch>
            <a:fillRect/>
          </a:stretch>
        </p:blipFill>
        <p:spPr>
          <a:xfrm>
            <a:off x="7030001" y="45725"/>
            <a:ext cx="2036249" cy="572700"/>
          </a:xfrm>
          <a:prstGeom prst="rect">
            <a:avLst/>
          </a:prstGeom>
          <a:noFill/>
          <a:ln>
            <a:noFill/>
          </a:ln>
        </p:spPr>
      </p:pic>
      <p:sp>
        <p:nvSpPr>
          <p:cNvPr id="11" name="Google Shape;11;p1"/>
          <p:cNvSpPr txBox="1"/>
          <p:nvPr/>
        </p:nvSpPr>
        <p:spPr>
          <a:xfrm>
            <a:off x="7315200" y="170525"/>
            <a:ext cx="747600" cy="323100"/>
          </a:xfrm>
          <a:prstGeom prst="rect">
            <a:avLst/>
          </a:prstGeom>
          <a:noFill/>
          <a:ln>
            <a:noFill/>
          </a:ln>
          <a:effectLst>
            <a:outerShdw blurRad="57150" dist="19050" dir="6480000" algn="bl" rotWithShape="0">
              <a:srgbClr val="000000">
                <a:alpha val="43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CFB87C"/>
                </a:solidFill>
                <a:latin typeface="Oswald"/>
                <a:ea typeface="Oswald"/>
                <a:cs typeface="Oswald"/>
                <a:sym typeface="Oswald"/>
              </a:rPr>
              <a:t>FlOWeR</a:t>
            </a:r>
            <a:endParaRPr sz="900" b="1">
              <a:solidFill>
                <a:srgbClr val="CFB87C"/>
              </a:solidFill>
              <a:latin typeface="Oswald"/>
              <a:ea typeface="Oswald"/>
              <a:cs typeface="Oswald"/>
              <a:sym typeface="Oswa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0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93.gif"/></Relationships>
</file>

<file path=ppt/slides/_rels/slide10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0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96.gif"/></Relationships>
</file>

<file path=ppt/slides/_rels/slide10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07.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98.gif"/><Relationship Id="rId7" Type="http://schemas.openxmlformats.org/officeDocument/2006/relationships/image" Target="../media/image102.gif"/><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101.gif"/><Relationship Id="rId5" Type="http://schemas.openxmlformats.org/officeDocument/2006/relationships/image" Target="../media/image100.gif"/><Relationship Id="rId4" Type="http://schemas.openxmlformats.org/officeDocument/2006/relationships/image" Target="../media/image99.gif"/></Relationships>
</file>

<file path=ppt/slides/_rels/slide109.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slide" Target="slide61.xml"/><Relationship Id="rId5" Type="http://schemas.openxmlformats.org/officeDocument/2006/relationships/image" Target="../media/image102.gif"/><Relationship Id="rId4" Type="http://schemas.openxmlformats.org/officeDocument/2006/relationships/image" Target="../media/image100.gi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slide" Target="slide61.xml"/><Relationship Id="rId5" Type="http://schemas.openxmlformats.org/officeDocument/2006/relationships/image" Target="../media/image107.jpg"/><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2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114.png"/></Relationships>
</file>

<file path=ppt/slides/_rels/slide1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116.png"/></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3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13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onlinemetals.com/en/buy/aluminum-round-bar-7075-t6-t651-cold-finish?q=%3Aprice-asc&amp;page=1&amp;pagesize=25&amp;sort=price-asc"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hyperlink" Target="https://askzn.co.za/stainless-steel/tech-grade-316.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95.xml"/><Relationship Id="rId7" Type="http://schemas.openxmlformats.org/officeDocument/2006/relationships/slide" Target="slide123.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slide" Target="slide120.xml"/><Relationship Id="rId5" Type="http://schemas.openxmlformats.org/officeDocument/2006/relationships/slide" Target="slide111.xml"/><Relationship Id="rId4" Type="http://schemas.openxmlformats.org/officeDocument/2006/relationships/slide" Target="slide101.xml"/></Relationships>
</file>

<file path=ppt/slides/_rels/slide6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61.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67.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73.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76.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jpg"/><Relationship Id="rId10" Type="http://schemas.openxmlformats.org/officeDocument/2006/relationships/slide" Target="slide61.xml"/><Relationship Id="rId4" Type="http://schemas.openxmlformats.org/officeDocument/2006/relationships/image" Target="../media/image44.jpg"/><Relationship Id="rId9" Type="http://schemas.openxmlformats.org/officeDocument/2006/relationships/image" Target="../media/image49.jpg"/></Relationships>
</file>

<file path=ppt/slides/_rels/slide78.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7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slide" Target="slide61.xml"/><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slide" Target="slide61.xml"/><Relationship Id="rId5" Type="http://schemas.openxmlformats.org/officeDocument/2006/relationships/image" Target="../media/image43.png"/><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slide" Target="slide61.xml"/><Relationship Id="rId5" Type="http://schemas.openxmlformats.org/officeDocument/2006/relationships/image" Target="../media/image77.png"/><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9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slide" Target="slide61.xm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slide" Target="slide61.xml"/></Relationships>
</file>

<file path=ppt/slides/_rels/slide9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linsgroup.com/MECHANICAL_DESIGN/Beam/beam_formula.htm"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hyperlink" Target="https://sv.20file.org/up1/916_0.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98.xml.rels><?xml version="1.0" encoding="UTF-8" standalone="yes"?>
<Relationships xmlns="http://schemas.openxmlformats.org/package/2006/relationships"><Relationship Id="rId3" Type="http://schemas.openxmlformats.org/officeDocument/2006/relationships/hyperlink" Target="https://askzn.co.za/stainless-steel/tech-grade-316.htm"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slide" Target="slide61.xml"/><Relationship Id="rId5" Type="http://schemas.openxmlformats.org/officeDocument/2006/relationships/image" Target="../media/image88.png"/><Relationship Id="rId4" Type="http://schemas.openxmlformats.org/officeDocument/2006/relationships/image" Target="../media/image8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subTitle" idx="1"/>
          </p:nvPr>
        </p:nvSpPr>
        <p:spPr>
          <a:xfrm>
            <a:off x="311700" y="3284875"/>
            <a:ext cx="8520600" cy="16980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1600" b="1">
                <a:latin typeface="Trebuchet MS"/>
                <a:ea typeface="Trebuchet MS"/>
                <a:cs typeface="Trebuchet MS"/>
                <a:sym typeface="Trebuchet MS"/>
              </a:rPr>
              <a:t>Presenters: </a:t>
            </a:r>
            <a:r>
              <a:rPr lang="en" sz="1600">
                <a:latin typeface="Trebuchet MS"/>
                <a:ea typeface="Trebuchet MS"/>
                <a:cs typeface="Trebuchet MS"/>
                <a:sym typeface="Trebuchet MS"/>
              </a:rPr>
              <a:t>Adriana Lysak, Weston Luke, </a:t>
            </a:r>
            <a:r>
              <a:rPr lang="en" sz="1600"/>
              <a:t>Preston Tee, Eric Tate, Max Buchholz</a:t>
            </a:r>
            <a:endParaRPr sz="1600">
              <a:latin typeface="Trebuchet MS"/>
              <a:ea typeface="Trebuchet MS"/>
              <a:cs typeface="Trebuchet MS"/>
              <a:sym typeface="Trebuchet MS"/>
            </a:endParaRPr>
          </a:p>
          <a:p>
            <a:pPr marL="0" lvl="0" indent="0" algn="ctr" rtl="0">
              <a:spcBef>
                <a:spcPts val="0"/>
              </a:spcBef>
              <a:spcAft>
                <a:spcPts val="0"/>
              </a:spcAft>
              <a:buNone/>
            </a:pPr>
            <a:endParaRPr sz="1600">
              <a:latin typeface="Trebuchet MS"/>
              <a:ea typeface="Trebuchet MS"/>
              <a:cs typeface="Trebuchet MS"/>
              <a:sym typeface="Trebuchet MS"/>
            </a:endParaRPr>
          </a:p>
          <a:p>
            <a:pPr marL="0" lvl="0" indent="0" algn="ctr" rtl="0">
              <a:spcBef>
                <a:spcPts val="0"/>
              </a:spcBef>
              <a:spcAft>
                <a:spcPts val="0"/>
              </a:spcAft>
              <a:buNone/>
            </a:pPr>
            <a:r>
              <a:rPr lang="en" sz="1600" b="1">
                <a:latin typeface="Trebuchet MS"/>
                <a:ea typeface="Trebuchet MS"/>
                <a:cs typeface="Trebuchet MS"/>
                <a:sym typeface="Trebuchet MS"/>
              </a:rPr>
              <a:t>Additional Team Members: </a:t>
            </a:r>
            <a:r>
              <a:rPr lang="en" sz="1600"/>
              <a:t>Anand Kappagantu, Angelo Hristopoulos, Anthony Gregg,</a:t>
            </a:r>
            <a:endParaRPr sz="1600"/>
          </a:p>
          <a:p>
            <a:pPr marL="0" lvl="0" indent="0" algn="ctr" rtl="0">
              <a:spcBef>
                <a:spcPts val="0"/>
              </a:spcBef>
              <a:spcAft>
                <a:spcPts val="0"/>
              </a:spcAft>
              <a:buNone/>
            </a:pPr>
            <a:r>
              <a:rPr lang="en" sz="1600"/>
              <a:t>Nathan Portman</a:t>
            </a:r>
            <a:endParaRPr sz="1600"/>
          </a:p>
          <a:p>
            <a:pPr marL="0" lvl="0" indent="0" algn="ctr" rtl="0">
              <a:spcBef>
                <a:spcPts val="0"/>
              </a:spcBef>
              <a:spcAft>
                <a:spcPts val="0"/>
              </a:spcAft>
              <a:buNone/>
            </a:pPr>
            <a:endParaRPr sz="1600">
              <a:latin typeface="Trebuchet MS"/>
              <a:ea typeface="Trebuchet MS"/>
              <a:cs typeface="Trebuchet MS"/>
              <a:sym typeface="Trebuchet MS"/>
            </a:endParaRPr>
          </a:p>
          <a:p>
            <a:pPr marL="0" lvl="0" indent="0" algn="ctr" rtl="0">
              <a:spcBef>
                <a:spcPts val="0"/>
              </a:spcBef>
              <a:spcAft>
                <a:spcPts val="0"/>
              </a:spcAft>
              <a:buNone/>
            </a:pPr>
            <a:r>
              <a:rPr lang="en" sz="1600" b="1">
                <a:latin typeface="Trebuchet MS"/>
                <a:ea typeface="Trebuchet MS"/>
                <a:cs typeface="Trebuchet MS"/>
                <a:sym typeface="Trebuchet MS"/>
              </a:rPr>
              <a:t>Advisor: </a:t>
            </a:r>
            <a:r>
              <a:rPr lang="en" sz="1600">
                <a:latin typeface="Trebuchet MS"/>
                <a:ea typeface="Trebuchet MS"/>
                <a:cs typeface="Trebuchet MS"/>
                <a:sym typeface="Trebuchet MS"/>
              </a:rPr>
              <a:t>Alexandra Le Moine</a:t>
            </a:r>
            <a:endParaRPr sz="1600">
              <a:latin typeface="Trebuchet MS"/>
              <a:ea typeface="Trebuchet MS"/>
              <a:cs typeface="Trebuchet MS"/>
              <a:sym typeface="Trebuchet MS"/>
            </a:endParaRPr>
          </a:p>
          <a:p>
            <a:pPr marL="0" lvl="0" indent="0" algn="ctr" rtl="0">
              <a:spcBef>
                <a:spcPts val="0"/>
              </a:spcBef>
              <a:spcAft>
                <a:spcPts val="0"/>
              </a:spcAft>
              <a:buNone/>
            </a:pPr>
            <a:endParaRPr sz="1600">
              <a:latin typeface="Trebuchet MS"/>
              <a:ea typeface="Trebuchet MS"/>
              <a:cs typeface="Trebuchet MS"/>
              <a:sym typeface="Trebuchet MS"/>
            </a:endParaRPr>
          </a:p>
          <a:p>
            <a:pPr marL="0" lvl="0" indent="0" algn="ctr" rtl="0">
              <a:spcBef>
                <a:spcPts val="0"/>
              </a:spcBef>
              <a:spcAft>
                <a:spcPts val="0"/>
              </a:spcAft>
              <a:buNone/>
            </a:pPr>
            <a:r>
              <a:rPr lang="en" sz="1600" b="1">
                <a:latin typeface="Trebuchet MS"/>
                <a:ea typeface="Trebuchet MS"/>
                <a:cs typeface="Trebuchet MS"/>
                <a:sym typeface="Trebuchet MS"/>
              </a:rPr>
              <a:t>Customer:</a:t>
            </a:r>
            <a:r>
              <a:rPr lang="en" sz="1600">
                <a:latin typeface="Trebuchet MS"/>
                <a:ea typeface="Trebuchet MS"/>
                <a:cs typeface="Trebuchet MS"/>
                <a:sym typeface="Trebuchet MS"/>
              </a:rPr>
              <a:t> U.S. Air Force Research Laboratory</a:t>
            </a:r>
            <a:endParaRPr sz="1600">
              <a:latin typeface="Trebuchet MS"/>
              <a:ea typeface="Trebuchet MS"/>
              <a:cs typeface="Trebuchet MS"/>
              <a:sym typeface="Trebuchet MS"/>
            </a:endParaRPr>
          </a:p>
        </p:txBody>
      </p:sp>
      <p:sp>
        <p:nvSpPr>
          <p:cNvPr id="60" name="Google Shape;60;p13"/>
          <p:cNvSpPr/>
          <p:nvPr/>
        </p:nvSpPr>
        <p:spPr>
          <a:xfrm>
            <a:off x="-9150" y="1050"/>
            <a:ext cx="9144000" cy="16980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txBox="1">
            <a:spLocks noGrp="1"/>
          </p:cNvSpPr>
          <p:nvPr>
            <p:ph type="ctrTitle"/>
          </p:nvPr>
        </p:nvSpPr>
        <p:spPr>
          <a:xfrm>
            <a:off x="311700" y="773550"/>
            <a:ext cx="8520600" cy="1008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latin typeface="Oswald"/>
                <a:ea typeface="Oswald"/>
                <a:cs typeface="Oswald"/>
                <a:sym typeface="Oswald"/>
              </a:rPr>
              <a:t>FlOWeR</a:t>
            </a:r>
            <a:endParaRPr b="1">
              <a:latin typeface="Oswald"/>
              <a:ea typeface="Oswald"/>
              <a:cs typeface="Oswald"/>
              <a:sym typeface="Oswald"/>
            </a:endParaRPr>
          </a:p>
        </p:txBody>
      </p:sp>
      <p:sp>
        <p:nvSpPr>
          <p:cNvPr id="62" name="Google Shape;62;p13"/>
          <p:cNvSpPr txBox="1">
            <a:spLocks noGrp="1"/>
          </p:cNvSpPr>
          <p:nvPr>
            <p:ph type="subTitle" idx="1"/>
          </p:nvPr>
        </p:nvSpPr>
        <p:spPr>
          <a:xfrm>
            <a:off x="311700" y="16990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Trebuchet MS"/>
                <a:ea typeface="Trebuchet MS"/>
                <a:cs typeface="Trebuchet MS"/>
                <a:sym typeface="Trebuchet MS"/>
              </a:rPr>
              <a:t>Fl</a:t>
            </a:r>
            <a:r>
              <a:rPr lang="en">
                <a:latin typeface="Trebuchet MS"/>
                <a:ea typeface="Trebuchet MS"/>
                <a:cs typeface="Trebuchet MS"/>
                <a:sym typeface="Trebuchet MS"/>
              </a:rPr>
              <a:t>ow </a:t>
            </a:r>
            <a:r>
              <a:rPr lang="en" b="1">
                <a:latin typeface="Trebuchet MS"/>
                <a:ea typeface="Trebuchet MS"/>
                <a:cs typeface="Trebuchet MS"/>
                <a:sym typeface="Trebuchet MS"/>
              </a:rPr>
              <a:t>O</a:t>
            </a:r>
            <a:r>
              <a:rPr lang="en">
                <a:latin typeface="Trebuchet MS"/>
                <a:ea typeface="Trebuchet MS"/>
                <a:cs typeface="Trebuchet MS"/>
                <a:sym typeface="Trebuchet MS"/>
              </a:rPr>
              <a:t>ptimization &amp; </a:t>
            </a:r>
            <a:r>
              <a:rPr lang="en" b="1">
                <a:latin typeface="Trebuchet MS"/>
                <a:ea typeface="Trebuchet MS"/>
                <a:cs typeface="Trebuchet MS"/>
                <a:sym typeface="Trebuchet MS"/>
              </a:rPr>
              <a:t>We</a:t>
            </a:r>
            <a:r>
              <a:rPr lang="en">
                <a:latin typeface="Trebuchet MS"/>
                <a:ea typeface="Trebuchet MS"/>
                <a:cs typeface="Trebuchet MS"/>
                <a:sym typeface="Trebuchet MS"/>
              </a:rPr>
              <a:t>ight </a:t>
            </a:r>
            <a:r>
              <a:rPr lang="en" b="1">
                <a:latin typeface="Trebuchet MS"/>
                <a:ea typeface="Trebuchet MS"/>
                <a:cs typeface="Trebuchet MS"/>
                <a:sym typeface="Trebuchet MS"/>
              </a:rPr>
              <a:t>R</a:t>
            </a:r>
            <a:r>
              <a:rPr lang="en">
                <a:latin typeface="Trebuchet MS"/>
                <a:ea typeface="Trebuchet MS"/>
                <a:cs typeface="Trebuchet MS"/>
                <a:sym typeface="Trebuchet MS"/>
              </a:rPr>
              <a:t>eduction Project</a:t>
            </a:r>
            <a:endParaRPr>
              <a:latin typeface="Trebuchet MS"/>
              <a:ea typeface="Trebuchet MS"/>
              <a:cs typeface="Trebuchet MS"/>
              <a:sym typeface="Trebuchet MS"/>
            </a:endParaRPr>
          </a:p>
        </p:txBody>
      </p:sp>
      <p:sp>
        <p:nvSpPr>
          <p:cNvPr id="63" name="Google Shape;63;p13"/>
          <p:cNvSpPr txBox="1"/>
          <p:nvPr/>
        </p:nvSpPr>
        <p:spPr>
          <a:xfrm>
            <a:off x="6961800" y="110525"/>
            <a:ext cx="2035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Critical Design Review</a:t>
            </a:r>
            <a:endParaRPr>
              <a:latin typeface="Trebuchet MS"/>
              <a:ea typeface="Trebuchet MS"/>
              <a:cs typeface="Trebuchet MS"/>
              <a:sym typeface="Trebuchet MS"/>
            </a:endParaRPr>
          </a:p>
        </p:txBody>
      </p:sp>
      <p:pic>
        <p:nvPicPr>
          <p:cNvPr id="64" name="Google Shape;64;p13"/>
          <p:cNvPicPr preferRelativeResize="0"/>
          <p:nvPr/>
        </p:nvPicPr>
        <p:blipFill>
          <a:blip r:embed="rId3">
            <a:alphaModFix/>
          </a:blip>
          <a:stretch>
            <a:fillRect/>
          </a:stretch>
        </p:blipFill>
        <p:spPr>
          <a:xfrm>
            <a:off x="108450" y="110525"/>
            <a:ext cx="2853050" cy="576325"/>
          </a:xfrm>
          <a:prstGeom prst="rect">
            <a:avLst/>
          </a:prstGeom>
          <a:noFill/>
          <a:ln>
            <a:noFill/>
          </a:ln>
        </p:spPr>
      </p:pic>
      <p:pic>
        <p:nvPicPr>
          <p:cNvPr id="65" name="Google Shape;65;p13"/>
          <p:cNvPicPr preferRelativeResize="0"/>
          <p:nvPr/>
        </p:nvPicPr>
        <p:blipFill>
          <a:blip r:embed="rId4">
            <a:alphaModFix/>
          </a:blip>
          <a:stretch>
            <a:fillRect/>
          </a:stretch>
        </p:blipFill>
        <p:spPr>
          <a:xfrm>
            <a:off x="3061775" y="2251609"/>
            <a:ext cx="3321850" cy="934275"/>
          </a:xfrm>
          <a:prstGeom prst="rect">
            <a:avLst/>
          </a:prstGeom>
          <a:noFill/>
          <a:ln>
            <a:noFill/>
          </a:ln>
        </p:spPr>
      </p:pic>
      <p:sp>
        <p:nvSpPr>
          <p:cNvPr id="66" name="Google Shape;66;p13"/>
          <p:cNvSpPr txBox="1">
            <a:spLocks noGrp="1"/>
          </p:cNvSpPr>
          <p:nvPr>
            <p:ph type="ctrTitle"/>
          </p:nvPr>
        </p:nvSpPr>
        <p:spPr>
          <a:xfrm>
            <a:off x="3608475" y="2518625"/>
            <a:ext cx="1042800" cy="400200"/>
          </a:xfrm>
          <a:prstGeom prst="rect">
            <a:avLst/>
          </a:prstGeom>
          <a:effectLst>
            <a:outerShdw blurRad="57150" dist="19050" dir="6480000" algn="bl" rotWithShape="0">
              <a:srgbClr val="000000">
                <a:alpha val="43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1800" b="1">
                <a:solidFill>
                  <a:srgbClr val="CFB87C"/>
                </a:solidFill>
                <a:latin typeface="Oswald"/>
                <a:ea typeface="Oswald"/>
                <a:cs typeface="Oswald"/>
                <a:sym typeface="Oswald"/>
              </a:rPr>
              <a:t>FlOWeR</a:t>
            </a:r>
            <a:endParaRPr sz="1800" b="1">
              <a:solidFill>
                <a:srgbClr val="CFB87C"/>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Orthographic Drawing: Ejector Nozzle</a:t>
            </a:r>
            <a:endParaRPr dirty="0"/>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224" name="Google Shape;224;p22"/>
          <p:cNvPicPr preferRelativeResize="0"/>
          <p:nvPr/>
        </p:nvPicPr>
        <p:blipFill rotWithShape="1">
          <a:blip r:embed="rId3">
            <a:alphaModFix/>
          </a:blip>
          <a:srcRect l="2850" t="6158" r="5204" b="3539"/>
          <a:stretch/>
        </p:blipFill>
        <p:spPr>
          <a:xfrm>
            <a:off x="1918047" y="1073525"/>
            <a:ext cx="5307904" cy="4029348"/>
          </a:xfrm>
          <a:prstGeom prst="rect">
            <a:avLst/>
          </a:prstGeom>
          <a:noFill/>
          <a:ln>
            <a:noFill/>
          </a:ln>
        </p:spPr>
      </p:pic>
      <p:sp>
        <p:nvSpPr>
          <p:cNvPr id="225" name="Google Shape;225;p22"/>
          <p:cNvSpPr txBox="1"/>
          <p:nvPr/>
        </p:nvSpPr>
        <p:spPr>
          <a:xfrm>
            <a:off x="7450650" y="4261525"/>
            <a:ext cx="1325400" cy="401700"/>
          </a:xfrm>
          <a:prstGeom prst="rect">
            <a:avLst/>
          </a:prstGeom>
          <a:noFill/>
          <a:ln w="19050"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95000"/>
              </a:lnSpc>
              <a:spcBef>
                <a:spcPts val="0"/>
              </a:spcBef>
              <a:spcAft>
                <a:spcPts val="1200"/>
              </a:spcAft>
              <a:buNone/>
            </a:pPr>
            <a:r>
              <a:rPr lang="en" sz="1485">
                <a:solidFill>
                  <a:schemeClr val="dk2"/>
                </a:solidFill>
                <a:latin typeface="Trebuchet MS"/>
                <a:ea typeface="Trebuchet MS"/>
                <a:cs typeface="Trebuchet MS"/>
                <a:sym typeface="Trebuchet MS"/>
              </a:rPr>
              <a:t>Units in mm</a:t>
            </a:r>
            <a:endParaRPr sz="1485">
              <a:solidFill>
                <a:schemeClr val="dk2"/>
              </a:solidFill>
              <a:latin typeface="Trebuchet MS"/>
              <a:ea typeface="Trebuchet MS"/>
              <a:cs typeface="Trebuchet MS"/>
              <a:sym typeface="Trebuchet M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5"/>
        <p:cNvGrpSpPr/>
        <p:nvPr/>
      </p:nvGrpSpPr>
      <p:grpSpPr>
        <a:xfrm>
          <a:off x="0" y="0"/>
          <a:ext cx="0" cy="0"/>
          <a:chOff x="0" y="0"/>
          <a:chExt cx="0" cy="0"/>
        </a:xfrm>
      </p:grpSpPr>
      <p:sp>
        <p:nvSpPr>
          <p:cNvPr id="1366" name="Google Shape;1366;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100</a:t>
            </a:fld>
            <a:endParaRPr/>
          </a:p>
        </p:txBody>
      </p:sp>
      <p:pic>
        <p:nvPicPr>
          <p:cNvPr id="1367" name="Google Shape;1367;p112"/>
          <p:cNvPicPr preferRelativeResize="0"/>
          <p:nvPr/>
        </p:nvPicPr>
        <p:blipFill>
          <a:blip r:embed="rId3">
            <a:alphaModFix/>
          </a:blip>
          <a:stretch>
            <a:fillRect/>
          </a:stretch>
        </p:blipFill>
        <p:spPr>
          <a:xfrm>
            <a:off x="2610973" y="0"/>
            <a:ext cx="4379253" cy="5143499"/>
          </a:xfrm>
          <a:prstGeom prst="rect">
            <a:avLst/>
          </a:prstGeom>
          <a:noFill/>
          <a:ln>
            <a:noFill/>
          </a:ln>
        </p:spPr>
      </p:pic>
      <p:sp>
        <p:nvSpPr>
          <p:cNvPr id="1368" name="Google Shape;1368;p112"/>
          <p:cNvSpPr/>
          <p:nvPr/>
        </p:nvSpPr>
        <p:spPr>
          <a:xfrm>
            <a:off x="5342925" y="92675"/>
            <a:ext cx="1633500" cy="39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2"/>
          <p:cNvSpPr txBox="1"/>
          <p:nvPr/>
        </p:nvSpPr>
        <p:spPr>
          <a:xfrm>
            <a:off x="5600600" y="239425"/>
            <a:ext cx="147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Inlet Thermocouple</a:t>
            </a:r>
            <a:endParaRPr>
              <a:latin typeface="Trebuchet MS"/>
              <a:ea typeface="Trebuchet MS"/>
              <a:cs typeface="Trebuchet MS"/>
              <a:sym typeface="Trebuchet MS"/>
            </a:endParaRPr>
          </a:p>
        </p:txBody>
      </p:sp>
      <p:sp>
        <p:nvSpPr>
          <p:cNvPr id="1370" name="Google Shape;1370;p112"/>
          <p:cNvSpPr txBox="1"/>
          <p:nvPr/>
        </p:nvSpPr>
        <p:spPr>
          <a:xfrm>
            <a:off x="5600600" y="696625"/>
            <a:ext cx="147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Outlet Thermocouple</a:t>
            </a:r>
            <a:endParaRPr>
              <a:latin typeface="Trebuchet MS"/>
              <a:ea typeface="Trebuchet MS"/>
              <a:cs typeface="Trebuchet MS"/>
              <a:sym typeface="Trebuchet MS"/>
            </a:endParaRPr>
          </a:p>
        </p:txBody>
      </p:sp>
      <p:sp>
        <p:nvSpPr>
          <p:cNvPr id="1371" name="Google Shape;1371;p112"/>
          <p:cNvSpPr txBox="1"/>
          <p:nvPr/>
        </p:nvSpPr>
        <p:spPr>
          <a:xfrm>
            <a:off x="5905400" y="2068225"/>
            <a:ext cx="147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SD Module</a:t>
            </a:r>
            <a:endParaRPr>
              <a:latin typeface="Trebuchet MS"/>
              <a:ea typeface="Trebuchet MS"/>
              <a:cs typeface="Trebuchet MS"/>
              <a:sym typeface="Trebuchet MS"/>
            </a:endParaRPr>
          </a:p>
        </p:txBody>
      </p:sp>
      <p:sp>
        <p:nvSpPr>
          <p:cNvPr id="1372" name="Google Shape;1372;p112"/>
          <p:cNvSpPr txBox="1"/>
          <p:nvPr/>
        </p:nvSpPr>
        <p:spPr>
          <a:xfrm>
            <a:off x="3136400" y="4016525"/>
            <a:ext cx="147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Breadboard</a:t>
            </a:r>
            <a:endParaRPr>
              <a:latin typeface="Trebuchet MS"/>
              <a:ea typeface="Trebuchet MS"/>
              <a:cs typeface="Trebuchet MS"/>
              <a:sym typeface="Trebuchet MS"/>
            </a:endParaRPr>
          </a:p>
        </p:txBody>
      </p:sp>
      <p:sp>
        <p:nvSpPr>
          <p:cNvPr id="1373" name="Google Shape;1373;p112"/>
          <p:cNvSpPr txBox="1"/>
          <p:nvPr/>
        </p:nvSpPr>
        <p:spPr>
          <a:xfrm>
            <a:off x="3669800" y="2035325"/>
            <a:ext cx="846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Arduino Mega</a:t>
            </a:r>
            <a:endParaRPr>
              <a:latin typeface="Trebuchet MS"/>
              <a:ea typeface="Trebuchet MS"/>
              <a:cs typeface="Trebuchet MS"/>
              <a:sym typeface="Trebuchet MS"/>
            </a:endParaRPr>
          </a:p>
        </p:txBody>
      </p:sp>
      <p:sp>
        <p:nvSpPr>
          <p:cNvPr id="1374" name="Google Shape;1374;p112"/>
          <p:cNvSpPr/>
          <p:nvPr/>
        </p:nvSpPr>
        <p:spPr>
          <a:xfrm>
            <a:off x="2429775" y="-63025"/>
            <a:ext cx="257400" cy="53061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2"/>
          <p:cNvSpPr txBox="1"/>
          <p:nvPr/>
        </p:nvSpPr>
        <p:spPr>
          <a:xfrm>
            <a:off x="3909975" y="-63025"/>
            <a:ext cx="139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Cold Junction</a:t>
            </a:r>
            <a:endParaRPr>
              <a:latin typeface="Trebuchet MS"/>
              <a:ea typeface="Trebuchet MS"/>
              <a:cs typeface="Trebuchet MS"/>
              <a:sym typeface="Trebuchet MS"/>
            </a:endParaRPr>
          </a:p>
          <a:p>
            <a:pPr marL="0" lvl="0" indent="0" algn="l" rtl="0">
              <a:spcBef>
                <a:spcPts val="0"/>
              </a:spcBef>
              <a:spcAft>
                <a:spcPts val="0"/>
              </a:spcAft>
              <a:buNone/>
            </a:pPr>
            <a:r>
              <a:rPr lang="en">
                <a:latin typeface="Trebuchet MS"/>
                <a:ea typeface="Trebuchet MS"/>
                <a:cs typeface="Trebuchet MS"/>
                <a:sym typeface="Trebuchet MS"/>
              </a:rPr>
              <a:t>Compensators</a:t>
            </a:r>
            <a:endParaRPr>
              <a:latin typeface="Trebuchet MS"/>
              <a:ea typeface="Trebuchet MS"/>
              <a:cs typeface="Trebuchet MS"/>
              <a:sym typeface="Trebuchet MS"/>
            </a:endParaRPr>
          </a:p>
        </p:txBody>
      </p:sp>
      <p:sp>
        <p:nvSpPr>
          <p:cNvPr id="1376" name="Google Shape;1376;p112"/>
          <p:cNvSpPr txBox="1"/>
          <p:nvPr/>
        </p:nvSpPr>
        <p:spPr>
          <a:xfrm>
            <a:off x="2526800" y="816125"/>
            <a:ext cx="9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Load Cell</a:t>
            </a:r>
            <a:endParaRPr>
              <a:latin typeface="Trebuchet MS"/>
              <a:ea typeface="Trebuchet MS"/>
              <a:cs typeface="Trebuchet MS"/>
              <a:sym typeface="Trebuchet MS"/>
            </a:endParaRPr>
          </a:p>
        </p:txBody>
      </p:sp>
      <p:sp>
        <p:nvSpPr>
          <p:cNvPr id="1377" name="Google Shape;1377;p112"/>
          <p:cNvSpPr txBox="1"/>
          <p:nvPr/>
        </p:nvSpPr>
        <p:spPr>
          <a:xfrm>
            <a:off x="311700" y="1664225"/>
            <a:ext cx="2118000" cy="15903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 sz="2500">
                <a:latin typeface="Trebuchet MS"/>
                <a:ea typeface="Trebuchet MS"/>
                <a:cs typeface="Trebuchet MS"/>
                <a:sym typeface="Trebuchet MS"/>
              </a:rPr>
              <a:t>Arduino Pin Connect for Engine Testing</a:t>
            </a:r>
            <a:endParaRPr sz="2500">
              <a:solidFill>
                <a:srgbClr val="000000"/>
              </a:solidFill>
              <a:latin typeface="Trebuchet MS"/>
              <a:ea typeface="Trebuchet MS"/>
              <a:cs typeface="Trebuchet MS"/>
              <a:sym typeface="Trebuchet MS"/>
            </a:endParaRPr>
          </a:p>
        </p:txBody>
      </p:sp>
      <p:sp>
        <p:nvSpPr>
          <p:cNvPr id="1378" name="Google Shape;1378;p11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2"/>
        <p:cNvGrpSpPr/>
        <p:nvPr/>
      </p:nvGrpSpPr>
      <p:grpSpPr>
        <a:xfrm>
          <a:off x="0" y="0"/>
          <a:ext cx="0" cy="0"/>
          <a:chOff x="0" y="0"/>
          <a:chExt cx="0" cy="0"/>
        </a:xfrm>
      </p:grpSpPr>
      <p:sp>
        <p:nvSpPr>
          <p:cNvPr id="1383" name="Google Shape;1383;p113"/>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Real Turbojet Thermodynamic Model</a:t>
            </a:r>
            <a:endParaRPr/>
          </a:p>
        </p:txBody>
      </p:sp>
      <p:sp>
        <p:nvSpPr>
          <p:cNvPr id="1384" name="Google Shape;1384;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101</a:t>
            </a:fld>
            <a:endParaRPr/>
          </a:p>
        </p:txBody>
      </p:sp>
      <p:sp>
        <p:nvSpPr>
          <p:cNvPr id="1385" name="Google Shape;1385;p11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1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Equations for Total Pressure and Temperature - Inlet</a:t>
            </a:r>
            <a:endParaRPr/>
          </a:p>
        </p:txBody>
      </p:sp>
      <p:sp>
        <p:nvSpPr>
          <p:cNvPr id="1391" name="Google Shape;1391;p11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sz="7200"/>
              <a:t>Temperature for Inlet:</a:t>
            </a:r>
            <a:endParaRPr sz="7200"/>
          </a:p>
          <a:p>
            <a:pPr marL="0" lvl="0" indent="0" algn="l" rtl="0">
              <a:spcBef>
                <a:spcPts val="1200"/>
              </a:spcBef>
              <a:spcAft>
                <a:spcPts val="0"/>
              </a:spcAft>
              <a:buNone/>
            </a:pPr>
            <a:endParaRPr sz="7200"/>
          </a:p>
          <a:p>
            <a:pPr marL="0" lvl="0" indent="0" algn="l" rtl="0">
              <a:spcBef>
                <a:spcPts val="1200"/>
              </a:spcBef>
              <a:spcAft>
                <a:spcPts val="0"/>
              </a:spcAft>
              <a:buClr>
                <a:schemeClr val="dk1"/>
              </a:buClr>
              <a:buSzPts val="275"/>
              <a:buFont typeface="Arial"/>
              <a:buNone/>
            </a:pPr>
            <a:r>
              <a:rPr lang="en" sz="7200"/>
              <a:t>Pressure for Inlet:</a:t>
            </a: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Clr>
                <a:schemeClr val="dk1"/>
              </a:buClr>
              <a:buSzPct val="61111"/>
              <a:buFont typeface="Arial"/>
              <a:buNone/>
            </a:pPr>
            <a:endParaRPr/>
          </a:p>
        </p:txBody>
      </p:sp>
      <p:sp>
        <p:nvSpPr>
          <p:cNvPr id="1392" name="Google Shape;1392;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102</a:t>
            </a:fld>
            <a:endParaRPr/>
          </a:p>
        </p:txBody>
      </p:sp>
      <p:pic>
        <p:nvPicPr>
          <p:cNvPr id="1393" name="Google Shape;1393;p114"/>
          <p:cNvPicPr preferRelativeResize="0"/>
          <p:nvPr/>
        </p:nvPicPr>
        <p:blipFill>
          <a:blip r:embed="rId3">
            <a:alphaModFix/>
          </a:blip>
          <a:stretch>
            <a:fillRect/>
          </a:stretch>
        </p:blipFill>
        <p:spPr>
          <a:xfrm>
            <a:off x="2499475" y="3675375"/>
            <a:ext cx="3409950" cy="695325"/>
          </a:xfrm>
          <a:prstGeom prst="rect">
            <a:avLst/>
          </a:prstGeom>
          <a:noFill/>
          <a:ln>
            <a:noFill/>
          </a:ln>
        </p:spPr>
      </p:pic>
      <p:sp>
        <p:nvSpPr>
          <p:cNvPr id="1394" name="Google Shape;1394;p114"/>
          <p:cNvSpPr txBox="1">
            <a:spLocks noGrp="1"/>
          </p:cNvSpPr>
          <p:nvPr>
            <p:ph type="body" idx="1"/>
          </p:nvPr>
        </p:nvSpPr>
        <p:spPr>
          <a:xfrm>
            <a:off x="311700" y="1116700"/>
            <a:ext cx="8420400" cy="17358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Ratio of specific heats for before the combustor: γ = 1.4</a:t>
            </a:r>
            <a:endParaRPr sz="1500"/>
          </a:p>
          <a:p>
            <a:pPr marL="457200" lvl="0" indent="-323850" algn="l" rtl="0">
              <a:spcBef>
                <a:spcPts val="0"/>
              </a:spcBef>
              <a:spcAft>
                <a:spcPts val="0"/>
              </a:spcAft>
              <a:buSzPts val="1500"/>
              <a:buChar char="●"/>
            </a:pPr>
            <a:r>
              <a:rPr lang="en" sz="1500"/>
              <a:t>Specific heat capacity for before the combustor: Cp</a:t>
            </a:r>
            <a:r>
              <a:rPr lang="en" sz="1500" baseline="-25000"/>
              <a:t>c</a:t>
            </a:r>
            <a:r>
              <a:rPr lang="en" sz="1500"/>
              <a:t> = 1004 J/(kg-k)</a:t>
            </a:r>
            <a:endParaRPr sz="1500"/>
          </a:p>
          <a:p>
            <a:pPr marL="457200" lvl="0" indent="-323850" algn="l" rtl="0">
              <a:spcBef>
                <a:spcPts val="0"/>
              </a:spcBef>
              <a:spcAft>
                <a:spcPts val="0"/>
              </a:spcAft>
              <a:buSzPts val="1500"/>
              <a:buChar char="●"/>
            </a:pPr>
            <a:r>
              <a:rPr lang="en" sz="1500"/>
              <a:t>Total pressure of room:P</a:t>
            </a:r>
            <a:r>
              <a:rPr lang="en" sz="1500" baseline="30000"/>
              <a:t>0</a:t>
            </a:r>
            <a:r>
              <a:rPr lang="en" sz="1500"/>
              <a:t>= 101.325KPA</a:t>
            </a:r>
            <a:endParaRPr sz="1500"/>
          </a:p>
          <a:p>
            <a:pPr marL="457200" lvl="0" indent="-323850" algn="l" rtl="0">
              <a:spcBef>
                <a:spcPts val="0"/>
              </a:spcBef>
              <a:spcAft>
                <a:spcPts val="0"/>
              </a:spcAft>
              <a:buSzPts val="1500"/>
              <a:buChar char="●"/>
            </a:pPr>
            <a:r>
              <a:rPr lang="en" sz="1500"/>
              <a:t>Total temperature of room: T</a:t>
            </a:r>
            <a:r>
              <a:rPr lang="en" sz="1500" baseline="30000"/>
              <a:t>0</a:t>
            </a:r>
            <a:r>
              <a:rPr lang="en" sz="1500"/>
              <a:t>= 288 k</a:t>
            </a:r>
            <a:endParaRPr sz="1500"/>
          </a:p>
          <a:p>
            <a:pPr marL="457200" lvl="0" indent="-323850" algn="l" rtl="0">
              <a:spcBef>
                <a:spcPts val="0"/>
              </a:spcBef>
              <a:spcAft>
                <a:spcPts val="0"/>
              </a:spcAft>
              <a:buSzPts val="1500"/>
              <a:buChar char="●"/>
            </a:pPr>
            <a:r>
              <a:rPr lang="en" sz="1500"/>
              <a:t>Initial Mach value: M</a:t>
            </a:r>
            <a:r>
              <a:rPr lang="en" sz="1500" baseline="-25000"/>
              <a:t>0</a:t>
            </a:r>
            <a:r>
              <a:rPr lang="en" sz="1500"/>
              <a:t> = 0</a:t>
            </a:r>
            <a:endParaRPr/>
          </a:p>
        </p:txBody>
      </p:sp>
      <p:pic>
        <p:nvPicPr>
          <p:cNvPr id="1395" name="Google Shape;1395;p114"/>
          <p:cNvPicPr preferRelativeResize="0"/>
          <p:nvPr/>
        </p:nvPicPr>
        <p:blipFill rotWithShape="1">
          <a:blip r:embed="rId4">
            <a:alphaModFix/>
          </a:blip>
          <a:srcRect l="7450"/>
          <a:stretch/>
        </p:blipFill>
        <p:spPr>
          <a:xfrm>
            <a:off x="2830725" y="2852500"/>
            <a:ext cx="3238400" cy="695325"/>
          </a:xfrm>
          <a:prstGeom prst="rect">
            <a:avLst/>
          </a:prstGeom>
          <a:noFill/>
          <a:ln>
            <a:noFill/>
          </a:ln>
        </p:spPr>
      </p:pic>
      <p:sp>
        <p:nvSpPr>
          <p:cNvPr id="1396" name="Google Shape;1396;p11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1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Equations for Total Pressure and Temperature - Compressor</a:t>
            </a:r>
            <a:endParaRPr sz="2420"/>
          </a:p>
        </p:txBody>
      </p:sp>
      <p:sp>
        <p:nvSpPr>
          <p:cNvPr id="1402" name="Google Shape;1402;p115"/>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sz="7200"/>
              <a:t>Temperature for Compressor:</a:t>
            </a:r>
            <a:endParaRPr sz="7200"/>
          </a:p>
          <a:p>
            <a:pPr marL="0" lvl="0" indent="0" algn="l" rtl="0">
              <a:spcBef>
                <a:spcPts val="1200"/>
              </a:spcBef>
              <a:spcAft>
                <a:spcPts val="0"/>
              </a:spcAft>
              <a:buNone/>
            </a:pPr>
            <a:endParaRPr sz="7200"/>
          </a:p>
          <a:p>
            <a:pPr marL="0" lvl="0" indent="0" algn="l" rtl="0">
              <a:spcBef>
                <a:spcPts val="1200"/>
              </a:spcBef>
              <a:spcAft>
                <a:spcPts val="0"/>
              </a:spcAft>
              <a:buNone/>
            </a:pPr>
            <a:r>
              <a:rPr lang="en" sz="7200"/>
              <a:t>Pressure for Compressor:</a:t>
            </a: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Clr>
                <a:schemeClr val="dk1"/>
              </a:buClr>
              <a:buSzPct val="61111"/>
              <a:buFont typeface="Arial"/>
              <a:buNone/>
            </a:pPr>
            <a:endParaRPr/>
          </a:p>
        </p:txBody>
      </p:sp>
      <p:sp>
        <p:nvSpPr>
          <p:cNvPr id="1403" name="Google Shape;1403;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103</a:t>
            </a:fld>
            <a:endParaRPr/>
          </a:p>
        </p:txBody>
      </p:sp>
      <p:sp>
        <p:nvSpPr>
          <p:cNvPr id="1404" name="Google Shape;1404;p115"/>
          <p:cNvSpPr txBox="1">
            <a:spLocks noGrp="1"/>
          </p:cNvSpPr>
          <p:nvPr>
            <p:ph type="body" idx="1"/>
          </p:nvPr>
        </p:nvSpPr>
        <p:spPr>
          <a:xfrm>
            <a:off x="311700" y="1116700"/>
            <a:ext cx="8420400" cy="17358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Ratio of specific heats for before the combustor: γ = 1.4</a:t>
            </a:r>
            <a:endParaRPr sz="1500"/>
          </a:p>
          <a:p>
            <a:pPr marL="457200" lvl="0" indent="-323850" algn="l" rtl="0">
              <a:spcBef>
                <a:spcPts val="0"/>
              </a:spcBef>
              <a:spcAft>
                <a:spcPts val="0"/>
              </a:spcAft>
              <a:buSzPts val="1500"/>
              <a:buChar char="●"/>
            </a:pPr>
            <a:r>
              <a:rPr lang="en" sz="1500"/>
              <a:t>Specific heat capacity for before the combustor: Cp</a:t>
            </a:r>
            <a:r>
              <a:rPr lang="en" sz="1500" baseline="-25000"/>
              <a:t>c</a:t>
            </a:r>
            <a:r>
              <a:rPr lang="en" sz="1500"/>
              <a:t> = 1004 J/(kg-k)</a:t>
            </a:r>
            <a:endParaRPr sz="1500"/>
          </a:p>
          <a:p>
            <a:pPr marL="457200" lvl="0" indent="-323850" algn="l" rtl="0">
              <a:spcBef>
                <a:spcPts val="0"/>
              </a:spcBef>
              <a:spcAft>
                <a:spcPts val="0"/>
              </a:spcAft>
              <a:buSzPts val="1500"/>
              <a:buChar char="●"/>
            </a:pPr>
            <a:r>
              <a:rPr lang="en" sz="1500"/>
              <a:t>Compression Pressure ratio: r</a:t>
            </a:r>
            <a:r>
              <a:rPr lang="en" sz="1500" baseline="-25000"/>
              <a:t>c</a:t>
            </a:r>
            <a:r>
              <a:rPr lang="en" sz="1500"/>
              <a:t> = 2.9</a:t>
            </a:r>
            <a:endParaRPr sz="1500"/>
          </a:p>
          <a:p>
            <a:pPr marL="457200" lvl="0" indent="-323850" algn="l" rtl="0">
              <a:spcBef>
                <a:spcPts val="0"/>
              </a:spcBef>
              <a:spcAft>
                <a:spcPts val="0"/>
              </a:spcAft>
              <a:buSzPts val="1500"/>
              <a:buChar char="●"/>
            </a:pPr>
            <a:r>
              <a:rPr lang="en" sz="1500"/>
              <a:t>Total pressure of compressor:P</a:t>
            </a:r>
            <a:r>
              <a:rPr lang="en" sz="1500" baseline="30000"/>
              <a:t>0</a:t>
            </a:r>
            <a:r>
              <a:rPr lang="en" sz="1500" baseline="-25000"/>
              <a:t>2</a:t>
            </a:r>
            <a:r>
              <a:rPr lang="en" sz="1500"/>
              <a:t>= Inlet total pressure</a:t>
            </a:r>
            <a:endParaRPr sz="1500"/>
          </a:p>
          <a:p>
            <a:pPr marL="457200" lvl="0" indent="-323850" algn="l" rtl="0">
              <a:spcBef>
                <a:spcPts val="0"/>
              </a:spcBef>
              <a:spcAft>
                <a:spcPts val="0"/>
              </a:spcAft>
              <a:buSzPts val="1500"/>
              <a:buChar char="●"/>
            </a:pPr>
            <a:r>
              <a:rPr lang="en" sz="1500"/>
              <a:t>Total temperature of compressor:T</a:t>
            </a:r>
            <a:r>
              <a:rPr lang="en" sz="1500" baseline="30000"/>
              <a:t>0</a:t>
            </a:r>
            <a:r>
              <a:rPr lang="en" sz="1500" baseline="-25000"/>
              <a:t>2</a:t>
            </a:r>
            <a:r>
              <a:rPr lang="en" sz="1500"/>
              <a:t>= Inlet total temperature</a:t>
            </a:r>
            <a:endParaRPr sz="1500"/>
          </a:p>
          <a:p>
            <a:pPr marL="457200" lvl="0" indent="-323850" algn="l" rtl="0">
              <a:spcBef>
                <a:spcPts val="0"/>
              </a:spcBef>
              <a:spcAft>
                <a:spcPts val="0"/>
              </a:spcAft>
              <a:buSzPts val="1500"/>
              <a:buChar char="●"/>
            </a:pPr>
            <a:r>
              <a:rPr lang="en" sz="1500"/>
              <a:t>Compressor Efficiency: η</a:t>
            </a:r>
            <a:r>
              <a:rPr lang="en" sz="1500" baseline="-25000"/>
              <a:t>c</a:t>
            </a:r>
            <a:r>
              <a:rPr lang="en" sz="1500"/>
              <a:t> = 0.8</a:t>
            </a:r>
            <a:endParaRPr sz="1500"/>
          </a:p>
        </p:txBody>
      </p:sp>
      <p:pic>
        <p:nvPicPr>
          <p:cNvPr id="1405" name="Google Shape;1405;p115"/>
          <p:cNvPicPr preferRelativeResize="0"/>
          <p:nvPr/>
        </p:nvPicPr>
        <p:blipFill>
          <a:blip r:embed="rId3">
            <a:alphaModFix/>
          </a:blip>
          <a:stretch>
            <a:fillRect/>
          </a:stretch>
        </p:blipFill>
        <p:spPr>
          <a:xfrm>
            <a:off x="3557600" y="2852488"/>
            <a:ext cx="3133725" cy="695325"/>
          </a:xfrm>
          <a:prstGeom prst="rect">
            <a:avLst/>
          </a:prstGeom>
          <a:noFill/>
          <a:ln>
            <a:noFill/>
          </a:ln>
        </p:spPr>
      </p:pic>
      <p:pic>
        <p:nvPicPr>
          <p:cNvPr id="1406" name="Google Shape;1406;p115"/>
          <p:cNvPicPr preferRelativeResize="0"/>
          <p:nvPr/>
        </p:nvPicPr>
        <p:blipFill>
          <a:blip r:embed="rId4">
            <a:alphaModFix/>
          </a:blip>
          <a:stretch>
            <a:fillRect/>
          </a:stretch>
        </p:blipFill>
        <p:spPr>
          <a:xfrm>
            <a:off x="3524498" y="3819025"/>
            <a:ext cx="1821425" cy="342200"/>
          </a:xfrm>
          <a:prstGeom prst="rect">
            <a:avLst/>
          </a:prstGeom>
          <a:noFill/>
          <a:ln>
            <a:noFill/>
          </a:ln>
        </p:spPr>
      </p:pic>
      <p:sp>
        <p:nvSpPr>
          <p:cNvPr id="1407" name="Google Shape;1407;p11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1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Equations for Total Pressure and Temperature - Combustor</a:t>
            </a:r>
            <a:endParaRPr sz="2420"/>
          </a:p>
        </p:txBody>
      </p:sp>
      <p:sp>
        <p:nvSpPr>
          <p:cNvPr id="1413" name="Google Shape;1413;p116"/>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sz="7200"/>
              <a:t>Temperature for Compressor:</a:t>
            </a: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Clr>
                <a:schemeClr val="dk1"/>
              </a:buClr>
              <a:buSzPct val="61111"/>
              <a:buFont typeface="Arial"/>
              <a:buNone/>
            </a:pPr>
            <a:endParaRPr/>
          </a:p>
        </p:txBody>
      </p:sp>
      <p:sp>
        <p:nvSpPr>
          <p:cNvPr id="1414" name="Google Shape;1414;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104</a:t>
            </a:fld>
            <a:endParaRPr/>
          </a:p>
        </p:txBody>
      </p:sp>
      <p:sp>
        <p:nvSpPr>
          <p:cNvPr id="1415" name="Google Shape;1415;p116"/>
          <p:cNvSpPr txBox="1">
            <a:spLocks noGrp="1"/>
          </p:cNvSpPr>
          <p:nvPr>
            <p:ph type="body" idx="1"/>
          </p:nvPr>
        </p:nvSpPr>
        <p:spPr>
          <a:xfrm>
            <a:off x="311700" y="1116700"/>
            <a:ext cx="8420400" cy="17358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Fuel Heat value: Q</a:t>
            </a:r>
            <a:r>
              <a:rPr lang="en" sz="1500" baseline="-25000"/>
              <a:t>R</a:t>
            </a:r>
            <a:r>
              <a:rPr lang="en" sz="1500"/>
              <a:t>= 44*10</a:t>
            </a:r>
            <a:r>
              <a:rPr lang="en" sz="1500" baseline="30000"/>
              <a:t>6 </a:t>
            </a:r>
            <a:r>
              <a:rPr lang="en" sz="1500"/>
              <a:t>J/(kg*K)</a:t>
            </a:r>
            <a:endParaRPr sz="1500"/>
          </a:p>
          <a:p>
            <a:pPr marL="457200" lvl="0" indent="-323850" algn="l" rtl="0">
              <a:spcBef>
                <a:spcPts val="0"/>
              </a:spcBef>
              <a:spcAft>
                <a:spcPts val="0"/>
              </a:spcAft>
              <a:buSzPts val="1500"/>
              <a:buChar char="●"/>
            </a:pPr>
            <a:r>
              <a:rPr lang="en" sz="1500"/>
              <a:t>Specific heat capacity for before the combustor: Cp</a:t>
            </a:r>
            <a:r>
              <a:rPr lang="en" sz="1500" baseline="-25000"/>
              <a:t>c</a:t>
            </a:r>
            <a:r>
              <a:rPr lang="en" sz="1500"/>
              <a:t> = 1004 J/(kg-k)</a:t>
            </a:r>
            <a:endParaRPr sz="1500"/>
          </a:p>
          <a:p>
            <a:pPr marL="457200" lvl="0" indent="-323850" algn="l" rtl="0">
              <a:spcBef>
                <a:spcPts val="0"/>
              </a:spcBef>
              <a:spcAft>
                <a:spcPts val="0"/>
              </a:spcAft>
              <a:buSzPts val="1500"/>
              <a:buChar char="●"/>
            </a:pPr>
            <a:r>
              <a:rPr lang="en" sz="1500"/>
              <a:t>Specific heat capacity for after the combustor: Cp</a:t>
            </a:r>
            <a:r>
              <a:rPr lang="en" sz="1500" baseline="-25000"/>
              <a:t>T</a:t>
            </a:r>
            <a:r>
              <a:rPr lang="en" sz="1500"/>
              <a:t> = 1445 J/(kg-k)</a:t>
            </a:r>
            <a:endParaRPr sz="1500"/>
          </a:p>
          <a:p>
            <a:pPr marL="457200" lvl="0" indent="-323850" algn="l" rtl="0">
              <a:spcBef>
                <a:spcPts val="0"/>
              </a:spcBef>
              <a:spcAft>
                <a:spcPts val="0"/>
              </a:spcAft>
              <a:buSzPts val="1500"/>
              <a:buChar char="●"/>
            </a:pPr>
            <a:r>
              <a:rPr lang="en" sz="1500"/>
              <a:t>Total temperature of compressor:T</a:t>
            </a:r>
            <a:r>
              <a:rPr lang="en" sz="1500" baseline="30000"/>
              <a:t>0</a:t>
            </a:r>
            <a:r>
              <a:rPr lang="en" sz="1500" baseline="-25000"/>
              <a:t>3</a:t>
            </a:r>
            <a:r>
              <a:rPr lang="en" sz="1500"/>
              <a:t>= compressor total temperature</a:t>
            </a:r>
            <a:endParaRPr sz="1500"/>
          </a:p>
          <a:p>
            <a:pPr marL="457200" lvl="0" indent="-323850" algn="l" rtl="0">
              <a:spcBef>
                <a:spcPts val="0"/>
              </a:spcBef>
              <a:spcAft>
                <a:spcPts val="0"/>
              </a:spcAft>
              <a:buSzPts val="1500"/>
              <a:buChar char="●"/>
            </a:pPr>
            <a:r>
              <a:rPr lang="en" sz="1500"/>
              <a:t>Compressor Efficiency: η</a:t>
            </a:r>
            <a:r>
              <a:rPr lang="en" sz="1500" baseline="-25000"/>
              <a:t>b</a:t>
            </a:r>
            <a:r>
              <a:rPr lang="en" sz="1500"/>
              <a:t> = 0.9</a:t>
            </a:r>
            <a:endParaRPr sz="1500"/>
          </a:p>
          <a:p>
            <a:pPr marL="457200" lvl="0" indent="-323850" algn="l" rtl="0">
              <a:spcBef>
                <a:spcPts val="0"/>
              </a:spcBef>
              <a:spcAft>
                <a:spcPts val="0"/>
              </a:spcAft>
              <a:buSzPts val="1500"/>
              <a:buChar char="●"/>
            </a:pPr>
            <a:r>
              <a:rPr lang="en" sz="1500"/>
              <a:t>Fuel to air ratio: f = 0.0214</a:t>
            </a:r>
            <a:endParaRPr sz="1500"/>
          </a:p>
        </p:txBody>
      </p:sp>
      <p:pic>
        <p:nvPicPr>
          <p:cNvPr id="1416" name="Google Shape;1416;p116"/>
          <p:cNvPicPr preferRelativeResize="0"/>
          <p:nvPr/>
        </p:nvPicPr>
        <p:blipFill>
          <a:blip r:embed="rId3">
            <a:alphaModFix/>
          </a:blip>
          <a:stretch>
            <a:fillRect/>
          </a:stretch>
        </p:blipFill>
        <p:spPr>
          <a:xfrm>
            <a:off x="3612825" y="2924463"/>
            <a:ext cx="3467100" cy="714375"/>
          </a:xfrm>
          <a:prstGeom prst="rect">
            <a:avLst/>
          </a:prstGeom>
          <a:noFill/>
          <a:ln>
            <a:noFill/>
          </a:ln>
        </p:spPr>
      </p:pic>
      <p:sp>
        <p:nvSpPr>
          <p:cNvPr id="1417" name="Google Shape;1417;p11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1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Equations for Total Pressure and Temperature - Turbine</a:t>
            </a:r>
            <a:endParaRPr sz="2420"/>
          </a:p>
        </p:txBody>
      </p:sp>
      <p:sp>
        <p:nvSpPr>
          <p:cNvPr id="1423" name="Google Shape;1423;p117"/>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sz="7200"/>
          </a:p>
          <a:p>
            <a:pPr marL="0" lvl="0" indent="0" algn="l" rtl="0">
              <a:spcBef>
                <a:spcPts val="1200"/>
              </a:spcBef>
              <a:spcAft>
                <a:spcPts val="0"/>
              </a:spcAft>
              <a:buNone/>
            </a:pPr>
            <a:r>
              <a:rPr lang="en" sz="7200"/>
              <a:t>Temperature for Compressor:</a:t>
            </a:r>
            <a:endParaRPr sz="7200"/>
          </a:p>
          <a:p>
            <a:pPr marL="0" lvl="0" indent="0" algn="l" rtl="0">
              <a:spcBef>
                <a:spcPts val="1200"/>
              </a:spcBef>
              <a:spcAft>
                <a:spcPts val="0"/>
              </a:spcAft>
              <a:buNone/>
            </a:pPr>
            <a:endParaRPr sz="7200"/>
          </a:p>
          <a:p>
            <a:pPr marL="0" lvl="0" indent="0" algn="l" rtl="0">
              <a:spcBef>
                <a:spcPts val="1200"/>
              </a:spcBef>
              <a:spcAft>
                <a:spcPts val="0"/>
              </a:spcAft>
              <a:buNone/>
            </a:pPr>
            <a:r>
              <a:rPr lang="en" sz="7200"/>
              <a:t>Pressure for Compressor:</a:t>
            </a: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Clr>
                <a:schemeClr val="dk1"/>
              </a:buClr>
              <a:buSzPct val="61111"/>
              <a:buFont typeface="Arial"/>
              <a:buNone/>
            </a:pPr>
            <a:endParaRPr/>
          </a:p>
        </p:txBody>
      </p:sp>
      <p:sp>
        <p:nvSpPr>
          <p:cNvPr id="1424" name="Google Shape;1424;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105</a:t>
            </a:fld>
            <a:endParaRPr/>
          </a:p>
        </p:txBody>
      </p:sp>
      <p:sp>
        <p:nvSpPr>
          <p:cNvPr id="1425" name="Google Shape;1425;p117"/>
          <p:cNvSpPr txBox="1">
            <a:spLocks noGrp="1"/>
          </p:cNvSpPr>
          <p:nvPr>
            <p:ph type="body" idx="1"/>
          </p:nvPr>
        </p:nvSpPr>
        <p:spPr>
          <a:xfrm>
            <a:off x="311700" y="1116700"/>
            <a:ext cx="8420400" cy="1735800"/>
          </a:xfrm>
          <a:prstGeom prst="rect">
            <a:avLst/>
          </a:prstGeom>
        </p:spPr>
        <p:txBody>
          <a:bodyPr spcFirstLastPara="1" wrap="square" lIns="91425" tIns="91425" rIns="91425" bIns="91425" anchor="t" anchorCtr="0">
            <a:noAutofit/>
          </a:bodyPr>
          <a:lstStyle/>
          <a:p>
            <a:pPr marL="457200" lvl="0" indent="-317500" algn="l" rtl="0">
              <a:lnSpc>
                <a:spcPct val="95000"/>
              </a:lnSpc>
              <a:spcBef>
                <a:spcPts val="0"/>
              </a:spcBef>
              <a:spcAft>
                <a:spcPts val="0"/>
              </a:spcAft>
              <a:buSzPts val="1400"/>
              <a:buChar char="●"/>
            </a:pPr>
            <a:r>
              <a:rPr lang="en" sz="1400"/>
              <a:t>Ratio of specific heats for after the combustor: γ = 1.23</a:t>
            </a:r>
            <a:endParaRPr sz="1400"/>
          </a:p>
          <a:p>
            <a:pPr marL="457200" lvl="0" indent="-317500" algn="l" rtl="0">
              <a:lnSpc>
                <a:spcPct val="95000"/>
              </a:lnSpc>
              <a:spcBef>
                <a:spcPts val="0"/>
              </a:spcBef>
              <a:spcAft>
                <a:spcPts val="0"/>
              </a:spcAft>
              <a:buSzPts val="1400"/>
              <a:buChar char="●"/>
            </a:pPr>
            <a:r>
              <a:rPr lang="en" sz="1400"/>
              <a:t>Specific heat capacity for before the combustor: Cp</a:t>
            </a:r>
            <a:r>
              <a:rPr lang="en" sz="1400" baseline="-25000"/>
              <a:t>c</a:t>
            </a:r>
            <a:r>
              <a:rPr lang="en" sz="1400"/>
              <a:t> = 1004 J/(kg-k)</a:t>
            </a:r>
            <a:endParaRPr sz="1400"/>
          </a:p>
          <a:p>
            <a:pPr marL="457200" lvl="0" indent="-317500" algn="l" rtl="0">
              <a:lnSpc>
                <a:spcPct val="95000"/>
              </a:lnSpc>
              <a:spcBef>
                <a:spcPts val="0"/>
              </a:spcBef>
              <a:spcAft>
                <a:spcPts val="0"/>
              </a:spcAft>
              <a:buSzPts val="1400"/>
              <a:buChar char="●"/>
            </a:pPr>
            <a:r>
              <a:rPr lang="en" sz="1400"/>
              <a:t>Specific heat capacity for before the combustor: Cp</a:t>
            </a:r>
            <a:r>
              <a:rPr lang="en" sz="1400" baseline="-25000"/>
              <a:t>c</a:t>
            </a:r>
            <a:r>
              <a:rPr lang="en" sz="1400"/>
              <a:t> = 1445 J/(kg-k)</a:t>
            </a:r>
            <a:endParaRPr sz="1400"/>
          </a:p>
          <a:p>
            <a:pPr marL="457200" lvl="0" indent="-317500" algn="l" rtl="0">
              <a:spcBef>
                <a:spcPts val="0"/>
              </a:spcBef>
              <a:spcAft>
                <a:spcPts val="0"/>
              </a:spcAft>
              <a:buSzPts val="1400"/>
              <a:buChar char="●"/>
            </a:pPr>
            <a:r>
              <a:rPr lang="en" sz="1400"/>
              <a:t>Fuel to air ratio: f = 0.0214</a:t>
            </a:r>
            <a:endParaRPr sz="1400"/>
          </a:p>
          <a:p>
            <a:pPr marL="457200" lvl="0" indent="-317500" algn="l" rtl="0">
              <a:lnSpc>
                <a:spcPct val="95000"/>
              </a:lnSpc>
              <a:spcBef>
                <a:spcPts val="0"/>
              </a:spcBef>
              <a:spcAft>
                <a:spcPts val="0"/>
              </a:spcAft>
              <a:buSzPts val="1400"/>
              <a:buChar char="●"/>
            </a:pPr>
            <a:r>
              <a:rPr lang="en" sz="1400"/>
              <a:t>Total pressure of compressor:P</a:t>
            </a:r>
            <a:r>
              <a:rPr lang="en" sz="1400" baseline="30000"/>
              <a:t>0</a:t>
            </a:r>
            <a:r>
              <a:rPr lang="en" sz="1400" baseline="-25000"/>
              <a:t>4</a:t>
            </a:r>
            <a:r>
              <a:rPr lang="en" sz="1400"/>
              <a:t>= Compressor total pressure</a:t>
            </a:r>
            <a:endParaRPr sz="1400"/>
          </a:p>
          <a:p>
            <a:pPr marL="457200" lvl="0" indent="-317500" algn="l" rtl="0">
              <a:lnSpc>
                <a:spcPct val="95000"/>
              </a:lnSpc>
              <a:spcBef>
                <a:spcPts val="0"/>
              </a:spcBef>
              <a:spcAft>
                <a:spcPts val="0"/>
              </a:spcAft>
              <a:buSzPts val="1400"/>
              <a:buChar char="●"/>
            </a:pPr>
            <a:r>
              <a:rPr lang="en" sz="1400"/>
              <a:t>Total temperature of compressor:T</a:t>
            </a:r>
            <a:r>
              <a:rPr lang="en" sz="1400" baseline="30000"/>
              <a:t>0</a:t>
            </a:r>
            <a:r>
              <a:rPr lang="en" sz="1400" baseline="-25000"/>
              <a:t>2</a:t>
            </a:r>
            <a:r>
              <a:rPr lang="en" sz="1400"/>
              <a:t>= Inlet total temperature</a:t>
            </a:r>
            <a:endParaRPr sz="1400"/>
          </a:p>
          <a:p>
            <a:pPr marL="457200" lvl="0" indent="-317500" algn="l" rtl="0">
              <a:lnSpc>
                <a:spcPct val="95000"/>
              </a:lnSpc>
              <a:spcBef>
                <a:spcPts val="0"/>
              </a:spcBef>
              <a:spcAft>
                <a:spcPts val="0"/>
              </a:spcAft>
              <a:buSzPts val="1400"/>
              <a:buChar char="●"/>
            </a:pPr>
            <a:r>
              <a:rPr lang="en" sz="1400"/>
              <a:t>Total temperature of compressor:T</a:t>
            </a:r>
            <a:r>
              <a:rPr lang="en" sz="1400" baseline="30000"/>
              <a:t>0</a:t>
            </a:r>
            <a:r>
              <a:rPr lang="en" sz="1400" baseline="-25000"/>
              <a:t>3</a:t>
            </a:r>
            <a:r>
              <a:rPr lang="en" sz="1400"/>
              <a:t>= Compressor total temperature</a:t>
            </a:r>
            <a:endParaRPr sz="1400"/>
          </a:p>
          <a:p>
            <a:pPr marL="457200" lvl="0" indent="-317500" algn="l" rtl="0">
              <a:lnSpc>
                <a:spcPct val="95000"/>
              </a:lnSpc>
              <a:spcBef>
                <a:spcPts val="0"/>
              </a:spcBef>
              <a:spcAft>
                <a:spcPts val="0"/>
              </a:spcAft>
              <a:buSzPts val="1400"/>
              <a:buChar char="●"/>
            </a:pPr>
            <a:r>
              <a:rPr lang="en" sz="1400"/>
              <a:t>Total temperature of compressor:T</a:t>
            </a:r>
            <a:r>
              <a:rPr lang="en" sz="1400" baseline="30000"/>
              <a:t>0</a:t>
            </a:r>
            <a:r>
              <a:rPr lang="en" sz="1400" baseline="-25000"/>
              <a:t>4</a:t>
            </a:r>
            <a:r>
              <a:rPr lang="en" sz="1400"/>
              <a:t>= Combustor total temperature</a:t>
            </a:r>
            <a:endParaRPr sz="1400"/>
          </a:p>
          <a:p>
            <a:pPr marL="457200" lvl="0" indent="-317500" algn="l" rtl="0">
              <a:lnSpc>
                <a:spcPct val="95000"/>
              </a:lnSpc>
              <a:spcBef>
                <a:spcPts val="0"/>
              </a:spcBef>
              <a:spcAft>
                <a:spcPts val="0"/>
              </a:spcAft>
              <a:buSzPts val="1400"/>
              <a:buChar char="●"/>
            </a:pPr>
            <a:r>
              <a:rPr lang="en" sz="1400"/>
              <a:t>Compressor Efficiency: η</a:t>
            </a:r>
            <a:r>
              <a:rPr lang="en" sz="1400" baseline="-25000"/>
              <a:t>c</a:t>
            </a:r>
            <a:r>
              <a:rPr lang="en" sz="1400"/>
              <a:t> = 0.85</a:t>
            </a:r>
            <a:endParaRPr sz="1400"/>
          </a:p>
        </p:txBody>
      </p:sp>
      <p:pic>
        <p:nvPicPr>
          <p:cNvPr id="1426" name="Google Shape;1426;p117"/>
          <p:cNvPicPr preferRelativeResize="0"/>
          <p:nvPr/>
        </p:nvPicPr>
        <p:blipFill>
          <a:blip r:embed="rId3">
            <a:alphaModFix/>
          </a:blip>
          <a:stretch>
            <a:fillRect/>
          </a:stretch>
        </p:blipFill>
        <p:spPr>
          <a:xfrm>
            <a:off x="3505688" y="3266538"/>
            <a:ext cx="5153025" cy="695325"/>
          </a:xfrm>
          <a:prstGeom prst="rect">
            <a:avLst/>
          </a:prstGeom>
          <a:noFill/>
          <a:ln>
            <a:noFill/>
          </a:ln>
        </p:spPr>
      </p:pic>
      <p:pic>
        <p:nvPicPr>
          <p:cNvPr id="1427" name="Google Shape;1427;p117"/>
          <p:cNvPicPr preferRelativeResize="0"/>
          <p:nvPr/>
        </p:nvPicPr>
        <p:blipFill>
          <a:blip r:embed="rId4">
            <a:alphaModFix/>
          </a:blip>
          <a:stretch>
            <a:fillRect/>
          </a:stretch>
        </p:blipFill>
        <p:spPr>
          <a:xfrm>
            <a:off x="3505688" y="4039438"/>
            <a:ext cx="3400425" cy="695325"/>
          </a:xfrm>
          <a:prstGeom prst="rect">
            <a:avLst/>
          </a:prstGeom>
          <a:noFill/>
          <a:ln>
            <a:noFill/>
          </a:ln>
        </p:spPr>
      </p:pic>
      <p:sp>
        <p:nvSpPr>
          <p:cNvPr id="1428" name="Google Shape;1428;p11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1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Equations for Total Pressure and Temperature - Nozzle</a:t>
            </a:r>
            <a:endParaRPr sz="2420"/>
          </a:p>
        </p:txBody>
      </p:sp>
      <p:sp>
        <p:nvSpPr>
          <p:cNvPr id="1434" name="Google Shape;1434;p118"/>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sz="7200"/>
              <a:t>Exit Velocity of Nozzle:</a:t>
            </a: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sz="72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Clr>
                <a:schemeClr val="dk1"/>
              </a:buClr>
              <a:buSzPct val="61111"/>
              <a:buFont typeface="Arial"/>
              <a:buNone/>
            </a:pPr>
            <a:endParaRPr/>
          </a:p>
        </p:txBody>
      </p:sp>
      <p:sp>
        <p:nvSpPr>
          <p:cNvPr id="1435" name="Google Shape;1435;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106</a:t>
            </a:fld>
            <a:endParaRPr/>
          </a:p>
        </p:txBody>
      </p:sp>
      <p:sp>
        <p:nvSpPr>
          <p:cNvPr id="1436" name="Google Shape;1436;p118"/>
          <p:cNvSpPr txBox="1">
            <a:spLocks noGrp="1"/>
          </p:cNvSpPr>
          <p:nvPr>
            <p:ph type="body" idx="1"/>
          </p:nvPr>
        </p:nvSpPr>
        <p:spPr>
          <a:xfrm>
            <a:off x="311700" y="1116700"/>
            <a:ext cx="8420400" cy="1735800"/>
          </a:xfrm>
          <a:prstGeom prst="rect">
            <a:avLst/>
          </a:prstGeom>
        </p:spPr>
        <p:txBody>
          <a:bodyPr spcFirstLastPara="1" wrap="square" lIns="91425" tIns="91425" rIns="91425" bIns="91425" anchor="t" anchorCtr="0">
            <a:noAutofit/>
          </a:bodyPr>
          <a:lstStyle/>
          <a:p>
            <a:pPr marL="457200" lvl="0" indent="-317500" algn="l" rtl="0">
              <a:lnSpc>
                <a:spcPct val="95000"/>
              </a:lnSpc>
              <a:spcBef>
                <a:spcPts val="0"/>
              </a:spcBef>
              <a:spcAft>
                <a:spcPts val="0"/>
              </a:spcAft>
              <a:buSzPts val="1400"/>
              <a:buChar char="●"/>
            </a:pPr>
            <a:r>
              <a:rPr lang="en" sz="1400"/>
              <a:t>Ratio of specific heats for after the combustor: γ = 1.23</a:t>
            </a:r>
            <a:endParaRPr sz="1400"/>
          </a:p>
          <a:p>
            <a:pPr marL="457200" lvl="0" indent="-317500" algn="l" rtl="0">
              <a:lnSpc>
                <a:spcPct val="95000"/>
              </a:lnSpc>
              <a:spcBef>
                <a:spcPts val="0"/>
              </a:spcBef>
              <a:spcAft>
                <a:spcPts val="0"/>
              </a:spcAft>
              <a:buSzPts val="1400"/>
              <a:buChar char="●"/>
            </a:pPr>
            <a:r>
              <a:rPr lang="en" sz="1400"/>
              <a:t>Total pressure of compressor:P</a:t>
            </a:r>
            <a:r>
              <a:rPr lang="en" sz="1400" baseline="30000"/>
              <a:t>0</a:t>
            </a:r>
            <a:r>
              <a:rPr lang="en" sz="1400" baseline="-25000"/>
              <a:t>6</a:t>
            </a:r>
            <a:r>
              <a:rPr lang="en" sz="1400"/>
              <a:t>= Turbine total pressure</a:t>
            </a:r>
            <a:endParaRPr sz="1400"/>
          </a:p>
          <a:p>
            <a:pPr marL="457200" lvl="0" indent="-317500" algn="l" rtl="0">
              <a:lnSpc>
                <a:spcPct val="95000"/>
              </a:lnSpc>
              <a:spcBef>
                <a:spcPts val="0"/>
              </a:spcBef>
              <a:spcAft>
                <a:spcPts val="0"/>
              </a:spcAft>
              <a:buSzPts val="1400"/>
              <a:buChar char="●"/>
            </a:pPr>
            <a:r>
              <a:rPr lang="en" sz="1400"/>
              <a:t>Total pressure of compressor:P</a:t>
            </a:r>
            <a:r>
              <a:rPr lang="en" sz="1400" baseline="-25000"/>
              <a:t>7</a:t>
            </a:r>
            <a:r>
              <a:rPr lang="en" sz="1400"/>
              <a:t>= Exit Pressure (Equal to atmospheric pressure)</a:t>
            </a:r>
            <a:endParaRPr sz="1400"/>
          </a:p>
          <a:p>
            <a:pPr marL="457200" lvl="0" indent="-317500" algn="l" rtl="0">
              <a:lnSpc>
                <a:spcPct val="95000"/>
              </a:lnSpc>
              <a:spcBef>
                <a:spcPts val="0"/>
              </a:spcBef>
              <a:spcAft>
                <a:spcPts val="0"/>
              </a:spcAft>
              <a:buSzPts val="1400"/>
              <a:buChar char="●"/>
            </a:pPr>
            <a:r>
              <a:rPr lang="en" sz="1400"/>
              <a:t>Total temperature of compressor:T</a:t>
            </a:r>
            <a:r>
              <a:rPr lang="en" sz="1400" baseline="30000"/>
              <a:t>0</a:t>
            </a:r>
            <a:r>
              <a:rPr lang="en" sz="1400" baseline="-25000"/>
              <a:t>5</a:t>
            </a:r>
            <a:r>
              <a:rPr lang="en" sz="1400"/>
              <a:t>= Combustor total temperature</a:t>
            </a:r>
            <a:endParaRPr sz="1400"/>
          </a:p>
          <a:p>
            <a:pPr marL="457200" lvl="0" indent="-317500" algn="l" rtl="0">
              <a:lnSpc>
                <a:spcPct val="95000"/>
              </a:lnSpc>
              <a:spcBef>
                <a:spcPts val="0"/>
              </a:spcBef>
              <a:spcAft>
                <a:spcPts val="0"/>
              </a:spcAft>
              <a:buSzPts val="1400"/>
              <a:buChar char="●"/>
            </a:pPr>
            <a:r>
              <a:rPr lang="en" sz="1400"/>
              <a:t>Gas Constant: R = 274</a:t>
            </a:r>
            <a:endParaRPr sz="1400"/>
          </a:p>
          <a:p>
            <a:pPr marL="457200" lvl="0" indent="-317500" algn="l" rtl="0">
              <a:lnSpc>
                <a:spcPct val="95000"/>
              </a:lnSpc>
              <a:spcBef>
                <a:spcPts val="0"/>
              </a:spcBef>
              <a:spcAft>
                <a:spcPts val="0"/>
              </a:spcAft>
              <a:buSzPts val="1400"/>
              <a:buChar char="●"/>
            </a:pPr>
            <a:r>
              <a:rPr lang="en" sz="1400"/>
              <a:t>Nozzle Efficiency: η</a:t>
            </a:r>
            <a:r>
              <a:rPr lang="en" sz="1400" baseline="-25000"/>
              <a:t>c</a:t>
            </a:r>
            <a:r>
              <a:rPr lang="en" sz="1400"/>
              <a:t> = 0.92</a:t>
            </a:r>
            <a:endParaRPr sz="1400"/>
          </a:p>
          <a:p>
            <a:pPr marL="457200" lvl="0" indent="-317500" algn="l" rtl="0">
              <a:lnSpc>
                <a:spcPct val="95000"/>
              </a:lnSpc>
              <a:spcBef>
                <a:spcPts val="0"/>
              </a:spcBef>
              <a:spcAft>
                <a:spcPts val="0"/>
              </a:spcAft>
              <a:buSzPts val="1400"/>
              <a:buChar char="●"/>
            </a:pPr>
            <a:r>
              <a:rPr lang="en" sz="1400"/>
              <a:t>Total temperature and pressure are same as the turbines total temperature and pressure</a:t>
            </a:r>
            <a:endParaRPr sz="1400"/>
          </a:p>
        </p:txBody>
      </p:sp>
      <p:pic>
        <p:nvPicPr>
          <p:cNvPr id="1437" name="Google Shape;1437;p118"/>
          <p:cNvPicPr preferRelativeResize="0"/>
          <p:nvPr/>
        </p:nvPicPr>
        <p:blipFill>
          <a:blip r:embed="rId3">
            <a:alphaModFix/>
          </a:blip>
          <a:stretch>
            <a:fillRect/>
          </a:stretch>
        </p:blipFill>
        <p:spPr>
          <a:xfrm>
            <a:off x="2944413" y="2622175"/>
            <a:ext cx="5372100" cy="695325"/>
          </a:xfrm>
          <a:prstGeom prst="rect">
            <a:avLst/>
          </a:prstGeom>
          <a:noFill/>
          <a:ln>
            <a:noFill/>
          </a:ln>
        </p:spPr>
      </p:pic>
      <p:sp>
        <p:nvSpPr>
          <p:cNvPr id="1438" name="Google Shape;1438;p11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11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Update Engine Properties </a:t>
            </a:r>
            <a:endParaRPr/>
          </a:p>
          <a:p>
            <a:pPr marL="0" lvl="0" indent="0" algn="l" rtl="0">
              <a:spcBef>
                <a:spcPts val="0"/>
              </a:spcBef>
              <a:spcAft>
                <a:spcPts val="0"/>
              </a:spcAft>
              <a:buNone/>
            </a:pPr>
            <a:endParaRPr/>
          </a:p>
        </p:txBody>
      </p:sp>
      <p:sp>
        <p:nvSpPr>
          <p:cNvPr id="1444" name="Google Shape;1444;p119"/>
          <p:cNvSpPr txBox="1">
            <a:spLocks noGrp="1"/>
          </p:cNvSpPr>
          <p:nvPr>
            <p:ph type="body" idx="1"/>
          </p:nvPr>
        </p:nvSpPr>
        <p:spPr>
          <a:xfrm>
            <a:off x="311700" y="93167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t>
            </a:r>
            <a:r>
              <a:rPr lang="en" baseline="-25000"/>
              <a:t>12</a:t>
            </a:r>
            <a:r>
              <a:rPr lang="en"/>
              <a:t>H</a:t>
            </a:r>
            <a:r>
              <a:rPr lang="en" baseline="-25000"/>
              <a:t>26 </a:t>
            </a:r>
            <a:r>
              <a:rPr lang="en"/>
              <a:t>+ 18.5(O</a:t>
            </a:r>
            <a:r>
              <a:rPr lang="en" baseline="-25000"/>
              <a:t>2</a:t>
            </a:r>
            <a:r>
              <a:rPr lang="en"/>
              <a:t> + 3.78 N</a:t>
            </a:r>
            <a:r>
              <a:rPr lang="en" baseline="-25000"/>
              <a:t>2</a:t>
            </a:r>
            <a:r>
              <a:rPr lang="en"/>
              <a:t>) -&gt; 12 CO</a:t>
            </a:r>
            <a:r>
              <a:rPr lang="en" baseline="-25000"/>
              <a:t>2</a:t>
            </a:r>
            <a:r>
              <a:rPr lang="en"/>
              <a:t> + 13H</a:t>
            </a:r>
            <a:r>
              <a:rPr lang="en" baseline="-25000"/>
              <a:t>2</a:t>
            </a:r>
            <a:r>
              <a:rPr lang="en"/>
              <a:t>O + 69.93 N</a:t>
            </a:r>
            <a:r>
              <a:rPr lang="en" baseline="-25000"/>
              <a:t>2</a:t>
            </a:r>
            <a:endParaRPr/>
          </a:p>
          <a:p>
            <a:pPr marL="457200" lvl="0" indent="0" algn="l" rtl="0">
              <a:spcBef>
                <a:spcPts val="1200"/>
              </a:spcBef>
              <a:spcAft>
                <a:spcPts val="1200"/>
              </a:spcAft>
              <a:buNone/>
            </a:pPr>
            <a:endParaRPr/>
          </a:p>
        </p:txBody>
      </p:sp>
      <p:sp>
        <p:nvSpPr>
          <p:cNvPr id="1445" name="Google Shape;1445;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107</a:t>
            </a:fld>
            <a:endParaRPr/>
          </a:p>
        </p:txBody>
      </p:sp>
      <p:graphicFrame>
        <p:nvGraphicFramePr>
          <p:cNvPr id="1446" name="Google Shape;1446;p119"/>
          <p:cNvGraphicFramePr/>
          <p:nvPr/>
        </p:nvGraphicFramePr>
        <p:xfrm>
          <a:off x="614250" y="1451438"/>
          <a:ext cx="3000000" cy="3000000"/>
        </p:xfrm>
        <a:graphic>
          <a:graphicData uri="http://schemas.openxmlformats.org/drawingml/2006/table">
            <a:tbl>
              <a:tblPr>
                <a:noFill/>
                <a:tableStyleId>{56E8F7CE-D01E-436D-A7E3-330382852BC8}</a:tableStyleId>
              </a:tblPr>
              <a:tblGrid>
                <a:gridCol w="1978875">
                  <a:extLst>
                    <a:ext uri="{9D8B030D-6E8A-4147-A177-3AD203B41FA5}">
                      <a16:colId xmlns:a16="http://schemas.microsoft.com/office/drawing/2014/main" val="20000"/>
                    </a:ext>
                  </a:extLst>
                </a:gridCol>
                <a:gridCol w="1978875">
                  <a:extLst>
                    <a:ext uri="{9D8B030D-6E8A-4147-A177-3AD203B41FA5}">
                      <a16:colId xmlns:a16="http://schemas.microsoft.com/office/drawing/2014/main" val="20001"/>
                    </a:ext>
                  </a:extLst>
                </a:gridCol>
                <a:gridCol w="1978875">
                  <a:extLst>
                    <a:ext uri="{9D8B030D-6E8A-4147-A177-3AD203B41FA5}">
                      <a16:colId xmlns:a16="http://schemas.microsoft.com/office/drawing/2014/main" val="20002"/>
                    </a:ext>
                  </a:extLst>
                </a:gridCol>
                <a:gridCol w="1978875">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r>
                        <a:rPr lang="en"/>
                        <a:t>Chemical </a:t>
                      </a:r>
                      <a:endParaRPr/>
                    </a:p>
                  </a:txBody>
                  <a:tcPr marL="91425" marR="91425" marT="91425" marB="91425"/>
                </a:tc>
                <a:tc>
                  <a:txBody>
                    <a:bodyPr/>
                    <a:lstStyle/>
                    <a:p>
                      <a:pPr marL="0" lvl="0" indent="0" algn="l" rtl="0">
                        <a:spcBef>
                          <a:spcPts val="0"/>
                        </a:spcBef>
                        <a:spcAft>
                          <a:spcPts val="0"/>
                        </a:spcAft>
                        <a:buNone/>
                      </a:pPr>
                      <a:r>
                        <a:rPr lang="en"/>
                        <a:t>Mass (g)</a:t>
                      </a:r>
                      <a:endParaRPr/>
                    </a:p>
                  </a:txBody>
                  <a:tcPr marL="91425" marR="91425" marT="91425" marB="91425"/>
                </a:tc>
                <a:tc>
                  <a:txBody>
                    <a:bodyPr/>
                    <a:lstStyle/>
                    <a:p>
                      <a:pPr marL="0" lvl="0" indent="0" algn="l" rtl="0">
                        <a:spcBef>
                          <a:spcPts val="0"/>
                        </a:spcBef>
                        <a:spcAft>
                          <a:spcPts val="0"/>
                        </a:spcAft>
                        <a:buNone/>
                      </a:pPr>
                      <a:r>
                        <a:rPr lang="en"/>
                        <a:t>Mass %</a:t>
                      </a:r>
                      <a:endParaRPr/>
                    </a:p>
                  </a:txBody>
                  <a:tcPr marL="91425" marR="91425" marT="91425" marB="91425"/>
                </a:tc>
                <a:tc>
                  <a:txBody>
                    <a:bodyPr/>
                    <a:lstStyle/>
                    <a:p>
                      <a:pPr marL="0" lvl="0" indent="0" algn="l" rtl="0">
                        <a:spcBef>
                          <a:spcPts val="0"/>
                        </a:spcBef>
                        <a:spcAft>
                          <a:spcPts val="0"/>
                        </a:spcAft>
                        <a:buNone/>
                      </a:pPr>
                      <a:r>
                        <a:rPr lang="en"/>
                        <a:t>Mass Fraction</a:t>
                      </a:r>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t>12 CO</a:t>
                      </a:r>
                      <a:r>
                        <a:rPr lang="en" baseline="-25000"/>
                        <a:t>2</a:t>
                      </a:r>
                      <a:endParaRPr baseline="-25000"/>
                    </a:p>
                  </a:txBody>
                  <a:tcPr marL="91425" marR="91425" marT="91425" marB="91425"/>
                </a:tc>
                <a:tc>
                  <a:txBody>
                    <a:bodyPr/>
                    <a:lstStyle/>
                    <a:p>
                      <a:pPr marL="0" lvl="0" indent="0" algn="l" rtl="0">
                        <a:spcBef>
                          <a:spcPts val="0"/>
                        </a:spcBef>
                        <a:spcAft>
                          <a:spcPts val="0"/>
                        </a:spcAft>
                        <a:buNone/>
                      </a:pPr>
                      <a:r>
                        <a:rPr lang="en"/>
                        <a:t>528.108</a:t>
                      </a:r>
                      <a:endParaRPr/>
                    </a:p>
                  </a:txBody>
                  <a:tcPr marL="91425" marR="91425" marT="91425" marB="91425"/>
                </a:tc>
                <a:tc>
                  <a:txBody>
                    <a:bodyPr/>
                    <a:lstStyle/>
                    <a:p>
                      <a:pPr marL="0" lvl="0" indent="0" algn="l" rtl="0">
                        <a:spcBef>
                          <a:spcPts val="0"/>
                        </a:spcBef>
                        <a:spcAft>
                          <a:spcPts val="0"/>
                        </a:spcAft>
                        <a:buNone/>
                      </a:pPr>
                      <a:r>
                        <a:rPr lang="en"/>
                        <a:t>19.4%</a:t>
                      </a:r>
                      <a:endParaRPr/>
                    </a:p>
                  </a:txBody>
                  <a:tcPr marL="91425" marR="91425" marT="91425" marB="91425"/>
                </a:tc>
                <a:tc>
                  <a:txBody>
                    <a:bodyPr/>
                    <a:lstStyle/>
                    <a:p>
                      <a:pPr marL="0" lvl="0" indent="0" algn="l" rtl="0">
                        <a:spcBef>
                          <a:spcPts val="0"/>
                        </a:spcBef>
                        <a:spcAft>
                          <a:spcPts val="0"/>
                        </a:spcAft>
                        <a:buNone/>
                      </a:pPr>
                      <a:r>
                        <a:rPr lang="en"/>
                        <a:t>.194</a:t>
                      </a:r>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t>13 H</a:t>
                      </a:r>
                      <a:r>
                        <a:rPr lang="en" baseline="-25000"/>
                        <a:t>2</a:t>
                      </a:r>
                      <a:r>
                        <a:rPr lang="en"/>
                        <a:t>O</a:t>
                      </a:r>
                      <a:endParaRPr/>
                    </a:p>
                  </a:txBody>
                  <a:tcPr marL="91425" marR="91425" marT="91425" marB="91425"/>
                </a:tc>
                <a:tc>
                  <a:txBody>
                    <a:bodyPr/>
                    <a:lstStyle/>
                    <a:p>
                      <a:pPr marL="0" lvl="0" indent="0" algn="l" rtl="0">
                        <a:spcBef>
                          <a:spcPts val="0"/>
                        </a:spcBef>
                        <a:spcAft>
                          <a:spcPts val="0"/>
                        </a:spcAft>
                        <a:buNone/>
                      </a:pPr>
                      <a:r>
                        <a:rPr lang="en"/>
                        <a:t>234.145</a:t>
                      </a:r>
                      <a:endParaRPr/>
                    </a:p>
                  </a:txBody>
                  <a:tcPr marL="91425" marR="91425" marT="91425" marB="91425"/>
                </a:tc>
                <a:tc>
                  <a:txBody>
                    <a:bodyPr/>
                    <a:lstStyle/>
                    <a:p>
                      <a:pPr marL="0" lvl="0" indent="0" algn="l" rtl="0">
                        <a:spcBef>
                          <a:spcPts val="0"/>
                        </a:spcBef>
                        <a:spcAft>
                          <a:spcPts val="0"/>
                        </a:spcAft>
                        <a:buNone/>
                      </a:pPr>
                      <a:r>
                        <a:rPr lang="en"/>
                        <a:t>8.6%</a:t>
                      </a:r>
                      <a:endParaRPr/>
                    </a:p>
                  </a:txBody>
                  <a:tcPr marL="91425" marR="91425" marT="91425" marB="91425"/>
                </a:tc>
                <a:tc>
                  <a:txBody>
                    <a:bodyPr/>
                    <a:lstStyle/>
                    <a:p>
                      <a:pPr marL="0" lvl="0" indent="0" algn="l" rtl="0">
                        <a:spcBef>
                          <a:spcPts val="0"/>
                        </a:spcBef>
                        <a:spcAft>
                          <a:spcPts val="0"/>
                        </a:spcAft>
                        <a:buNone/>
                      </a:pPr>
                      <a:r>
                        <a:rPr lang="en"/>
                        <a:t>.086</a:t>
                      </a:r>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t>69.93 N</a:t>
                      </a:r>
                      <a:r>
                        <a:rPr lang="en" baseline="-25000"/>
                        <a:t>2</a:t>
                      </a:r>
                      <a:endParaRPr baseline="-25000"/>
                    </a:p>
                  </a:txBody>
                  <a:tcPr marL="91425" marR="91425" marT="91425" marB="91425"/>
                </a:tc>
                <a:tc>
                  <a:txBody>
                    <a:bodyPr/>
                    <a:lstStyle/>
                    <a:p>
                      <a:pPr marL="0" lvl="0" indent="0" algn="l" rtl="0">
                        <a:spcBef>
                          <a:spcPts val="0"/>
                        </a:spcBef>
                        <a:spcAft>
                          <a:spcPts val="0"/>
                        </a:spcAft>
                        <a:buNone/>
                      </a:pPr>
                      <a:r>
                        <a:rPr lang="en"/>
                        <a:t>1959.016</a:t>
                      </a:r>
                      <a:endParaRPr/>
                    </a:p>
                  </a:txBody>
                  <a:tcPr marL="91425" marR="91425" marT="91425" marB="91425"/>
                </a:tc>
                <a:tc>
                  <a:txBody>
                    <a:bodyPr/>
                    <a:lstStyle/>
                    <a:p>
                      <a:pPr marL="0" lvl="0" indent="0" algn="l" rtl="0">
                        <a:spcBef>
                          <a:spcPts val="0"/>
                        </a:spcBef>
                        <a:spcAft>
                          <a:spcPts val="0"/>
                        </a:spcAft>
                        <a:buNone/>
                      </a:pPr>
                      <a:r>
                        <a:rPr lang="en"/>
                        <a:t>71.9%</a:t>
                      </a:r>
                      <a:endParaRPr/>
                    </a:p>
                  </a:txBody>
                  <a:tcPr marL="91425" marR="91425" marT="91425" marB="91425"/>
                </a:tc>
                <a:tc>
                  <a:txBody>
                    <a:bodyPr/>
                    <a:lstStyle/>
                    <a:p>
                      <a:pPr marL="0" lvl="0" indent="0" algn="l" rtl="0">
                        <a:spcBef>
                          <a:spcPts val="0"/>
                        </a:spcBef>
                        <a:spcAft>
                          <a:spcPts val="0"/>
                        </a:spcAft>
                        <a:buNone/>
                      </a:pPr>
                      <a:r>
                        <a:rPr lang="en"/>
                        <a:t>.719</a:t>
                      </a:r>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447" name="Google Shape;1447;p119"/>
          <p:cNvGraphicFramePr/>
          <p:nvPr/>
        </p:nvGraphicFramePr>
        <p:xfrm>
          <a:off x="614250" y="3181575"/>
          <a:ext cx="3000000" cy="3000000"/>
        </p:xfrm>
        <a:graphic>
          <a:graphicData uri="http://schemas.openxmlformats.org/drawingml/2006/table">
            <a:tbl>
              <a:tblPr>
                <a:noFill/>
                <a:tableStyleId>{56E8F7CE-D01E-436D-A7E3-330382852BC8}</a:tableStyleId>
              </a:tblPr>
              <a:tblGrid>
                <a:gridCol w="1583100">
                  <a:extLst>
                    <a:ext uri="{9D8B030D-6E8A-4147-A177-3AD203B41FA5}">
                      <a16:colId xmlns:a16="http://schemas.microsoft.com/office/drawing/2014/main" val="20000"/>
                    </a:ext>
                  </a:extLst>
                </a:gridCol>
                <a:gridCol w="1583100">
                  <a:extLst>
                    <a:ext uri="{9D8B030D-6E8A-4147-A177-3AD203B41FA5}">
                      <a16:colId xmlns:a16="http://schemas.microsoft.com/office/drawing/2014/main" val="20001"/>
                    </a:ext>
                  </a:extLst>
                </a:gridCol>
                <a:gridCol w="1583100">
                  <a:extLst>
                    <a:ext uri="{9D8B030D-6E8A-4147-A177-3AD203B41FA5}">
                      <a16:colId xmlns:a16="http://schemas.microsoft.com/office/drawing/2014/main" val="20002"/>
                    </a:ext>
                  </a:extLst>
                </a:gridCol>
                <a:gridCol w="1583100">
                  <a:extLst>
                    <a:ext uri="{9D8B030D-6E8A-4147-A177-3AD203B41FA5}">
                      <a16:colId xmlns:a16="http://schemas.microsoft.com/office/drawing/2014/main" val="20003"/>
                    </a:ext>
                  </a:extLst>
                </a:gridCol>
                <a:gridCol w="1583100">
                  <a:extLst>
                    <a:ext uri="{9D8B030D-6E8A-4147-A177-3AD203B41FA5}">
                      <a16:colId xmlns:a16="http://schemas.microsoft.com/office/drawing/2014/main" val="20004"/>
                    </a:ext>
                  </a:extLst>
                </a:gridCol>
              </a:tblGrid>
              <a:tr h="616875">
                <a:tc>
                  <a:txBody>
                    <a:bodyPr/>
                    <a:lstStyle/>
                    <a:p>
                      <a:pPr marL="0" lvl="0" indent="0" algn="l" rtl="0">
                        <a:spcBef>
                          <a:spcPts val="0"/>
                        </a:spcBef>
                        <a:spcAft>
                          <a:spcPts val="0"/>
                        </a:spcAft>
                        <a:buNone/>
                      </a:pPr>
                      <a:r>
                        <a:rPr lang="en"/>
                        <a:t>Gas</a:t>
                      </a:r>
                      <a:endParaRPr/>
                    </a:p>
                  </a:txBody>
                  <a:tcPr marL="91425" marR="91425" marT="91425" marB="91425"/>
                </a:tc>
                <a:tc>
                  <a:txBody>
                    <a:bodyPr/>
                    <a:lstStyle/>
                    <a:p>
                      <a:pPr marL="0" lvl="0" indent="0" algn="l" rtl="0">
                        <a:spcBef>
                          <a:spcPts val="0"/>
                        </a:spcBef>
                        <a:spcAft>
                          <a:spcPts val="0"/>
                        </a:spcAft>
                        <a:buNone/>
                      </a:pPr>
                      <a:r>
                        <a:rPr lang="en"/>
                        <a:t>Translation Mode</a:t>
                      </a:r>
                      <a:endParaRPr/>
                    </a:p>
                  </a:txBody>
                  <a:tcPr marL="91425" marR="91425" marT="91425" marB="91425"/>
                </a:tc>
                <a:tc>
                  <a:txBody>
                    <a:bodyPr/>
                    <a:lstStyle/>
                    <a:p>
                      <a:pPr marL="0" lvl="0" indent="0" algn="l" rtl="0">
                        <a:spcBef>
                          <a:spcPts val="0"/>
                        </a:spcBef>
                        <a:spcAft>
                          <a:spcPts val="0"/>
                        </a:spcAft>
                        <a:buNone/>
                      </a:pPr>
                      <a:r>
                        <a:rPr lang="en"/>
                        <a:t>Rotational Mode</a:t>
                      </a:r>
                      <a:endParaRPr/>
                    </a:p>
                  </a:txBody>
                  <a:tcPr marL="91425" marR="91425" marT="91425" marB="91425"/>
                </a:tc>
                <a:tc>
                  <a:txBody>
                    <a:bodyPr/>
                    <a:lstStyle/>
                    <a:p>
                      <a:pPr marL="0" lvl="0" indent="0" algn="l" rtl="0">
                        <a:spcBef>
                          <a:spcPts val="0"/>
                        </a:spcBef>
                        <a:spcAft>
                          <a:spcPts val="0"/>
                        </a:spcAft>
                        <a:buNone/>
                      </a:pPr>
                      <a:r>
                        <a:rPr lang="en"/>
                        <a:t>Vibrational Mode</a:t>
                      </a:r>
                      <a:endParaRPr/>
                    </a:p>
                  </a:txBody>
                  <a:tcPr marL="91425" marR="91425" marT="91425" marB="91425"/>
                </a:tc>
                <a:tc>
                  <a:txBody>
                    <a:bodyPr/>
                    <a:lstStyle/>
                    <a:p>
                      <a:pPr marL="0" lvl="0" indent="0" algn="l" rtl="0">
                        <a:spcBef>
                          <a:spcPts val="0"/>
                        </a:spcBef>
                        <a:spcAft>
                          <a:spcPts val="0"/>
                        </a:spcAft>
                        <a:buNone/>
                      </a:pPr>
                      <a:r>
                        <a:rPr lang="en" sz="1200"/>
                        <a:t> ͠Cp Value (Universal Gas Constant Ru)</a:t>
                      </a:r>
                      <a:endParaRPr sz="1200"/>
                    </a:p>
                  </a:txBody>
                  <a:tcPr marL="91425" marR="91425" marT="91425" marB="91425"/>
                </a:tc>
                <a:extLst>
                  <a:ext uri="{0D108BD9-81ED-4DB2-BD59-A6C34878D82A}">
                    <a16:rowId xmlns:a16="http://schemas.microsoft.com/office/drawing/2014/main" val="10000"/>
                  </a:ext>
                </a:extLst>
              </a:tr>
              <a:tr h="364875">
                <a:tc>
                  <a:txBody>
                    <a:bodyPr/>
                    <a:lstStyle/>
                    <a:p>
                      <a:pPr marL="0" lvl="0" indent="0" algn="l" rtl="0">
                        <a:spcBef>
                          <a:spcPts val="0"/>
                        </a:spcBef>
                        <a:spcAft>
                          <a:spcPts val="0"/>
                        </a:spcAft>
                        <a:buNone/>
                      </a:pPr>
                      <a:r>
                        <a:rPr lang="en"/>
                        <a:t>CO</a:t>
                      </a:r>
                      <a:r>
                        <a:rPr lang="en" baseline="-25000"/>
                        <a:t>2</a:t>
                      </a:r>
                      <a:endParaRPr baseline="-25000"/>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tc>
                  <a:txBody>
                    <a:bodyPr/>
                    <a:lstStyle/>
                    <a:p>
                      <a:pPr marL="0" lvl="0" indent="0" algn="l" rtl="0">
                        <a:spcBef>
                          <a:spcPts val="0"/>
                        </a:spcBef>
                        <a:spcAft>
                          <a:spcPts val="0"/>
                        </a:spcAft>
                        <a:buNone/>
                      </a:pPr>
                      <a:r>
                        <a:rPr lang="en"/>
                        <a:t>2</a:t>
                      </a:r>
                      <a:endParaRPr/>
                    </a:p>
                  </a:txBody>
                  <a:tcPr marL="91425" marR="91425" marT="91425" marB="91425"/>
                </a:tc>
                <a:tc>
                  <a:txBody>
                    <a:bodyPr/>
                    <a:lstStyle/>
                    <a:p>
                      <a:pPr marL="0" lvl="0" indent="0" algn="l" rtl="0">
                        <a:spcBef>
                          <a:spcPts val="0"/>
                        </a:spcBef>
                        <a:spcAft>
                          <a:spcPts val="0"/>
                        </a:spcAft>
                        <a:buNone/>
                      </a:pPr>
                      <a:r>
                        <a:rPr lang="en"/>
                        <a:t>8</a:t>
                      </a:r>
                      <a:endParaRPr/>
                    </a:p>
                  </a:txBody>
                  <a:tcPr marL="91425" marR="91425" marT="91425" marB="91425"/>
                </a:tc>
                <a:tc>
                  <a:txBody>
                    <a:bodyPr/>
                    <a:lstStyle/>
                    <a:p>
                      <a:pPr marL="0" lvl="0" indent="0" algn="l" rtl="0">
                        <a:spcBef>
                          <a:spcPts val="0"/>
                        </a:spcBef>
                        <a:spcAft>
                          <a:spcPts val="0"/>
                        </a:spcAft>
                        <a:buNone/>
                      </a:pPr>
                      <a:r>
                        <a:rPr lang="en"/>
                        <a:t>7.5Ru</a:t>
                      </a:r>
                      <a:endParaRPr/>
                    </a:p>
                  </a:txBody>
                  <a:tcPr marL="91425" marR="91425" marT="91425" marB="91425"/>
                </a:tc>
                <a:extLst>
                  <a:ext uri="{0D108BD9-81ED-4DB2-BD59-A6C34878D82A}">
                    <a16:rowId xmlns:a16="http://schemas.microsoft.com/office/drawing/2014/main" val="10001"/>
                  </a:ext>
                </a:extLst>
              </a:tr>
              <a:tr h="364875">
                <a:tc>
                  <a:txBody>
                    <a:bodyPr/>
                    <a:lstStyle/>
                    <a:p>
                      <a:pPr marL="0" lvl="0" indent="0" algn="l" rtl="0">
                        <a:spcBef>
                          <a:spcPts val="0"/>
                        </a:spcBef>
                        <a:spcAft>
                          <a:spcPts val="0"/>
                        </a:spcAft>
                        <a:buNone/>
                      </a:pPr>
                      <a:r>
                        <a:rPr lang="en"/>
                        <a:t>H</a:t>
                      </a:r>
                      <a:r>
                        <a:rPr lang="en" baseline="-25000"/>
                        <a:t>2</a:t>
                      </a:r>
                      <a:r>
                        <a:rPr lang="en"/>
                        <a:t>O</a:t>
                      </a:r>
                      <a:endParaRPr/>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tc>
                  <a:txBody>
                    <a:bodyPr/>
                    <a:lstStyle/>
                    <a:p>
                      <a:pPr marL="0" lvl="0" indent="0" algn="l" rtl="0">
                        <a:spcBef>
                          <a:spcPts val="0"/>
                        </a:spcBef>
                        <a:spcAft>
                          <a:spcPts val="0"/>
                        </a:spcAft>
                        <a:buNone/>
                      </a:pPr>
                      <a:r>
                        <a:rPr lang="en"/>
                        <a:t>6</a:t>
                      </a:r>
                      <a:endParaRPr/>
                    </a:p>
                  </a:txBody>
                  <a:tcPr marL="91425" marR="91425" marT="91425" marB="91425"/>
                </a:tc>
                <a:tc>
                  <a:txBody>
                    <a:bodyPr/>
                    <a:lstStyle/>
                    <a:p>
                      <a:pPr marL="0" lvl="0" indent="0" algn="l" rtl="0">
                        <a:spcBef>
                          <a:spcPts val="0"/>
                        </a:spcBef>
                        <a:spcAft>
                          <a:spcPts val="0"/>
                        </a:spcAft>
                        <a:buNone/>
                      </a:pPr>
                      <a:r>
                        <a:rPr lang="en"/>
                        <a:t>7Ru</a:t>
                      </a:r>
                      <a:endParaRPr/>
                    </a:p>
                  </a:txBody>
                  <a:tcPr marL="91425" marR="91425" marT="91425" marB="91425"/>
                </a:tc>
                <a:extLst>
                  <a:ext uri="{0D108BD9-81ED-4DB2-BD59-A6C34878D82A}">
                    <a16:rowId xmlns:a16="http://schemas.microsoft.com/office/drawing/2014/main" val="10002"/>
                  </a:ext>
                </a:extLst>
              </a:tr>
              <a:tr h="364875">
                <a:tc>
                  <a:txBody>
                    <a:bodyPr/>
                    <a:lstStyle/>
                    <a:p>
                      <a:pPr marL="0" lvl="0" indent="0" algn="l" rtl="0">
                        <a:spcBef>
                          <a:spcPts val="0"/>
                        </a:spcBef>
                        <a:spcAft>
                          <a:spcPts val="0"/>
                        </a:spcAft>
                        <a:buNone/>
                      </a:pPr>
                      <a:r>
                        <a:rPr lang="en"/>
                        <a:t>N</a:t>
                      </a:r>
                      <a:r>
                        <a:rPr lang="en" baseline="-25000"/>
                        <a:t>2</a:t>
                      </a:r>
                      <a:endParaRPr baseline="-25000"/>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tc>
                  <a:txBody>
                    <a:bodyPr/>
                    <a:lstStyle/>
                    <a:p>
                      <a:pPr marL="0" lvl="0" indent="0" algn="l" rtl="0">
                        <a:spcBef>
                          <a:spcPts val="0"/>
                        </a:spcBef>
                        <a:spcAft>
                          <a:spcPts val="0"/>
                        </a:spcAft>
                        <a:buNone/>
                      </a:pPr>
                      <a:r>
                        <a:rPr lang="en"/>
                        <a:t>2</a:t>
                      </a:r>
                      <a:endParaRPr/>
                    </a:p>
                  </a:txBody>
                  <a:tcPr marL="91425" marR="91425" marT="91425" marB="91425"/>
                </a:tc>
                <a:tc>
                  <a:txBody>
                    <a:bodyPr/>
                    <a:lstStyle/>
                    <a:p>
                      <a:pPr marL="0" lvl="0" indent="0" algn="l" rtl="0">
                        <a:spcBef>
                          <a:spcPts val="0"/>
                        </a:spcBef>
                        <a:spcAft>
                          <a:spcPts val="0"/>
                        </a:spcAft>
                        <a:buNone/>
                      </a:pPr>
                      <a:r>
                        <a:rPr lang="en"/>
                        <a:t>2</a:t>
                      </a:r>
                      <a:endParaRPr/>
                    </a:p>
                  </a:txBody>
                  <a:tcPr marL="91425" marR="91425" marT="91425" marB="91425"/>
                </a:tc>
                <a:tc>
                  <a:txBody>
                    <a:bodyPr/>
                    <a:lstStyle/>
                    <a:p>
                      <a:pPr marL="0" lvl="0" indent="0" algn="l" rtl="0">
                        <a:spcBef>
                          <a:spcPts val="0"/>
                        </a:spcBef>
                        <a:spcAft>
                          <a:spcPts val="0"/>
                        </a:spcAft>
                        <a:buNone/>
                      </a:pPr>
                      <a:r>
                        <a:rPr lang="en"/>
                        <a:t>4.5Ru</a:t>
                      </a:r>
                      <a:endParaRPr/>
                    </a:p>
                  </a:txBody>
                  <a:tcPr marL="91425" marR="91425" marT="91425" marB="91425"/>
                </a:tc>
                <a:extLst>
                  <a:ext uri="{0D108BD9-81ED-4DB2-BD59-A6C34878D82A}">
                    <a16:rowId xmlns:a16="http://schemas.microsoft.com/office/drawing/2014/main" val="10003"/>
                  </a:ext>
                </a:extLst>
              </a:tr>
            </a:tbl>
          </a:graphicData>
        </a:graphic>
      </p:graphicFrame>
      <p:sp>
        <p:nvSpPr>
          <p:cNvPr id="1448" name="Google Shape;1448;p11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2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Calculation of Engine Properties </a:t>
            </a:r>
            <a:endParaRPr/>
          </a:p>
        </p:txBody>
      </p:sp>
      <p:sp>
        <p:nvSpPr>
          <p:cNvPr id="1454" name="Google Shape;1454;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108</a:t>
            </a:fld>
            <a:endParaRPr/>
          </a:p>
        </p:txBody>
      </p:sp>
      <p:sp>
        <p:nvSpPr>
          <p:cNvPr id="1455" name="Google Shape;1455;p120"/>
          <p:cNvSpPr txBox="1">
            <a:spLocks noGrp="1"/>
          </p:cNvSpPr>
          <p:nvPr>
            <p:ph type="body" idx="1"/>
          </p:nvPr>
        </p:nvSpPr>
        <p:spPr>
          <a:xfrm>
            <a:off x="311700" y="1149725"/>
            <a:ext cx="62943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Using table values from previous slides we can calculate Cp and Gamma values</a:t>
            </a:r>
            <a:endParaRPr/>
          </a:p>
          <a:p>
            <a:pPr marL="457200" lvl="0" indent="-342900" algn="l" rtl="0">
              <a:spcBef>
                <a:spcPts val="0"/>
              </a:spcBef>
              <a:spcAft>
                <a:spcPts val="0"/>
              </a:spcAft>
              <a:buSzPts val="1800"/>
              <a:buChar char="●"/>
            </a:pPr>
            <a:r>
              <a:rPr lang="en"/>
              <a:t>Find what the ͠cp</a:t>
            </a:r>
            <a:r>
              <a:rPr lang="en" baseline="-25000"/>
              <a:t>mix</a:t>
            </a:r>
            <a:r>
              <a:rPr lang="en"/>
              <a:t> value is based on chemistry</a:t>
            </a:r>
            <a:endParaRPr/>
          </a:p>
          <a:p>
            <a:pPr marL="914400" lvl="1" indent="-317500" algn="l" rtl="0">
              <a:spcBef>
                <a:spcPts val="0"/>
              </a:spcBef>
              <a:spcAft>
                <a:spcPts val="0"/>
              </a:spcAft>
              <a:buSzPts val="1400"/>
              <a:buChar char="○"/>
            </a:pPr>
            <a:r>
              <a:rPr lang="en"/>
              <a:t>͠cp</a:t>
            </a:r>
            <a:r>
              <a:rPr lang="en" baseline="-25000"/>
              <a:t>mix</a:t>
            </a:r>
            <a:r>
              <a:rPr lang="en"/>
              <a:t> is the heat capacity of the mixture</a:t>
            </a:r>
            <a:endParaRPr/>
          </a:p>
          <a:p>
            <a:pPr marL="457200" lvl="0" indent="-342900" algn="l" rtl="0">
              <a:spcBef>
                <a:spcPts val="0"/>
              </a:spcBef>
              <a:spcAft>
                <a:spcPts val="0"/>
              </a:spcAft>
              <a:buSzPts val="1800"/>
              <a:buChar char="●"/>
            </a:pPr>
            <a:r>
              <a:rPr lang="en"/>
              <a:t>Find the Molecular Weight of the mixture (MW</a:t>
            </a:r>
            <a:r>
              <a:rPr lang="en" baseline="-25000"/>
              <a:t>mix</a:t>
            </a:r>
            <a:r>
              <a:rPr lang="en"/>
              <a:t>)</a:t>
            </a:r>
            <a:endParaRPr/>
          </a:p>
          <a:p>
            <a:pPr marL="457200" lvl="0" indent="0" algn="l" rtl="0">
              <a:spcBef>
                <a:spcPts val="1200"/>
              </a:spcBef>
              <a:spcAft>
                <a:spcPts val="1200"/>
              </a:spcAft>
              <a:buNone/>
            </a:pPr>
            <a:endParaRPr/>
          </a:p>
        </p:txBody>
      </p:sp>
      <p:pic>
        <p:nvPicPr>
          <p:cNvPr id="1456" name="Google Shape;1456;p120"/>
          <p:cNvPicPr preferRelativeResize="0"/>
          <p:nvPr/>
        </p:nvPicPr>
        <p:blipFill>
          <a:blip r:embed="rId3">
            <a:alphaModFix/>
          </a:blip>
          <a:stretch>
            <a:fillRect/>
          </a:stretch>
        </p:blipFill>
        <p:spPr>
          <a:xfrm>
            <a:off x="7052762" y="3179063"/>
            <a:ext cx="1590675" cy="666750"/>
          </a:xfrm>
          <a:prstGeom prst="rect">
            <a:avLst/>
          </a:prstGeom>
          <a:noFill/>
          <a:ln>
            <a:noFill/>
          </a:ln>
        </p:spPr>
      </p:pic>
      <p:pic>
        <p:nvPicPr>
          <p:cNvPr id="1457" name="Google Shape;1457;p120"/>
          <p:cNvPicPr preferRelativeResize="0"/>
          <p:nvPr/>
        </p:nvPicPr>
        <p:blipFill>
          <a:blip r:embed="rId4">
            <a:alphaModFix/>
          </a:blip>
          <a:stretch>
            <a:fillRect/>
          </a:stretch>
        </p:blipFill>
        <p:spPr>
          <a:xfrm>
            <a:off x="3569600" y="3656463"/>
            <a:ext cx="2419350" cy="419100"/>
          </a:xfrm>
          <a:prstGeom prst="rect">
            <a:avLst/>
          </a:prstGeom>
          <a:noFill/>
          <a:ln>
            <a:noFill/>
          </a:ln>
        </p:spPr>
      </p:pic>
      <p:pic>
        <p:nvPicPr>
          <p:cNvPr id="1458" name="Google Shape;1458;p120"/>
          <p:cNvPicPr preferRelativeResize="0"/>
          <p:nvPr/>
        </p:nvPicPr>
        <p:blipFill>
          <a:blip r:embed="rId5">
            <a:alphaModFix/>
          </a:blip>
          <a:stretch>
            <a:fillRect/>
          </a:stretch>
        </p:blipFill>
        <p:spPr>
          <a:xfrm>
            <a:off x="6790825" y="2205850"/>
            <a:ext cx="2114550" cy="733425"/>
          </a:xfrm>
          <a:prstGeom prst="rect">
            <a:avLst/>
          </a:prstGeom>
          <a:noFill/>
          <a:ln>
            <a:noFill/>
          </a:ln>
        </p:spPr>
      </p:pic>
      <p:pic>
        <p:nvPicPr>
          <p:cNvPr id="1459" name="Google Shape;1459;p120"/>
          <p:cNvPicPr preferRelativeResize="0"/>
          <p:nvPr/>
        </p:nvPicPr>
        <p:blipFill>
          <a:blip r:embed="rId6">
            <a:alphaModFix/>
          </a:blip>
          <a:stretch>
            <a:fillRect/>
          </a:stretch>
        </p:blipFill>
        <p:spPr>
          <a:xfrm>
            <a:off x="440403" y="3641705"/>
            <a:ext cx="2419350" cy="448620"/>
          </a:xfrm>
          <a:prstGeom prst="rect">
            <a:avLst/>
          </a:prstGeom>
          <a:noFill/>
          <a:ln>
            <a:noFill/>
          </a:ln>
        </p:spPr>
      </p:pic>
      <p:pic>
        <p:nvPicPr>
          <p:cNvPr id="1460" name="Google Shape;1460;p120"/>
          <p:cNvPicPr preferRelativeResize="0"/>
          <p:nvPr/>
        </p:nvPicPr>
        <p:blipFill>
          <a:blip r:embed="rId7">
            <a:alphaModFix/>
          </a:blip>
          <a:stretch>
            <a:fillRect/>
          </a:stretch>
        </p:blipFill>
        <p:spPr>
          <a:xfrm>
            <a:off x="7052750" y="3921154"/>
            <a:ext cx="1968902" cy="666750"/>
          </a:xfrm>
          <a:prstGeom prst="rect">
            <a:avLst/>
          </a:prstGeom>
          <a:noFill/>
          <a:ln>
            <a:noFill/>
          </a:ln>
        </p:spPr>
      </p:pic>
      <p:sp>
        <p:nvSpPr>
          <p:cNvPr id="1461" name="Google Shape;1461;p12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8"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2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Calculation of Engine Properties </a:t>
            </a:r>
            <a:endParaRPr/>
          </a:p>
        </p:txBody>
      </p:sp>
      <p:sp>
        <p:nvSpPr>
          <p:cNvPr id="1467" name="Google Shape;1467;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109</a:t>
            </a:fld>
            <a:endParaRPr/>
          </a:p>
        </p:txBody>
      </p:sp>
      <p:sp>
        <p:nvSpPr>
          <p:cNvPr id="1468" name="Google Shape;1468;p121"/>
          <p:cNvSpPr txBox="1">
            <a:spLocks noGrp="1"/>
          </p:cNvSpPr>
          <p:nvPr>
            <p:ph type="body" idx="1"/>
          </p:nvPr>
        </p:nvSpPr>
        <p:spPr>
          <a:xfrm>
            <a:off x="311700" y="1149725"/>
            <a:ext cx="62943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Find Cp</a:t>
            </a:r>
            <a:r>
              <a:rPr lang="en" baseline="-25000"/>
              <a:t>mix</a:t>
            </a:r>
            <a:r>
              <a:rPr lang="en"/>
              <a:t> from  ͠cp</a:t>
            </a:r>
            <a:r>
              <a:rPr lang="en" baseline="-25000"/>
              <a:t>mix</a:t>
            </a:r>
            <a:r>
              <a:rPr lang="en"/>
              <a:t>and </a:t>
            </a:r>
            <a:r>
              <a:rPr lang="en" baseline="-25000"/>
              <a:t> </a:t>
            </a:r>
            <a:r>
              <a:rPr lang="en"/>
              <a:t>MW</a:t>
            </a:r>
            <a:r>
              <a:rPr lang="en" baseline="-25000"/>
              <a:t>mix</a:t>
            </a:r>
            <a:endParaRPr/>
          </a:p>
          <a:p>
            <a:pPr marL="914400" lvl="1" indent="-317500" algn="l" rtl="0">
              <a:spcBef>
                <a:spcPts val="0"/>
              </a:spcBef>
              <a:spcAft>
                <a:spcPts val="0"/>
              </a:spcAft>
              <a:buSzPts val="1400"/>
              <a:buChar char="○"/>
            </a:pPr>
            <a:r>
              <a:rPr lang="en"/>
              <a:t>Cp</a:t>
            </a:r>
            <a:r>
              <a:rPr lang="en" baseline="-25000"/>
              <a:t>mix </a:t>
            </a:r>
            <a:r>
              <a:rPr lang="en"/>
              <a:t>is the specific heat capacity of the gas after the combustor </a:t>
            </a:r>
            <a:endParaRPr/>
          </a:p>
          <a:p>
            <a:pPr marL="914400" lvl="1" indent="-317500" algn="l" rtl="0">
              <a:spcBef>
                <a:spcPts val="0"/>
              </a:spcBef>
              <a:spcAft>
                <a:spcPts val="0"/>
              </a:spcAft>
              <a:buSzPts val="1400"/>
              <a:buChar char="○"/>
            </a:pPr>
            <a:r>
              <a:rPr lang="en"/>
              <a:t>MW</a:t>
            </a:r>
            <a:r>
              <a:rPr lang="en" baseline="-25000"/>
              <a:t>mix</a:t>
            </a:r>
            <a:r>
              <a:rPr lang="en"/>
              <a:t> is the molecular weight of the gas mixture </a:t>
            </a:r>
            <a:endParaRPr/>
          </a:p>
          <a:p>
            <a:pPr marL="457200" lvl="0" indent="-342900" algn="l" rtl="0">
              <a:spcBef>
                <a:spcPts val="0"/>
              </a:spcBef>
              <a:spcAft>
                <a:spcPts val="0"/>
              </a:spcAft>
              <a:buSzPts val="1800"/>
              <a:buChar char="●"/>
            </a:pPr>
            <a:r>
              <a:rPr lang="en"/>
              <a:t>Use Cp</a:t>
            </a:r>
            <a:r>
              <a:rPr lang="en" baseline="-25000"/>
              <a:t>mix</a:t>
            </a:r>
            <a:r>
              <a:rPr lang="en"/>
              <a:t> and Universal Gas constant to find R</a:t>
            </a:r>
            <a:endParaRPr/>
          </a:p>
          <a:p>
            <a:pPr marL="457200" lvl="0" indent="-342900" algn="l" rtl="0">
              <a:spcBef>
                <a:spcPts val="0"/>
              </a:spcBef>
              <a:spcAft>
                <a:spcPts val="0"/>
              </a:spcAft>
              <a:buSzPts val="1800"/>
              <a:buChar char="●"/>
            </a:pPr>
            <a:r>
              <a:rPr lang="en"/>
              <a:t>Use Cp</a:t>
            </a:r>
            <a:r>
              <a:rPr lang="en" baseline="-25000"/>
              <a:t>mix</a:t>
            </a:r>
            <a:r>
              <a:rPr lang="en"/>
              <a:t>and R to find gamma </a:t>
            </a:r>
            <a:endParaRPr/>
          </a:p>
        </p:txBody>
      </p:sp>
      <p:pic>
        <p:nvPicPr>
          <p:cNvPr id="1469" name="Google Shape;1469;p121"/>
          <p:cNvPicPr preferRelativeResize="0"/>
          <p:nvPr/>
        </p:nvPicPr>
        <p:blipFill>
          <a:blip r:embed="rId3">
            <a:alphaModFix/>
          </a:blip>
          <a:stretch>
            <a:fillRect/>
          </a:stretch>
        </p:blipFill>
        <p:spPr>
          <a:xfrm>
            <a:off x="4080762" y="3179088"/>
            <a:ext cx="1590675" cy="666750"/>
          </a:xfrm>
          <a:prstGeom prst="rect">
            <a:avLst/>
          </a:prstGeom>
          <a:noFill/>
          <a:ln>
            <a:noFill/>
          </a:ln>
        </p:spPr>
      </p:pic>
      <p:pic>
        <p:nvPicPr>
          <p:cNvPr id="1470" name="Google Shape;1470;p121"/>
          <p:cNvPicPr preferRelativeResize="0"/>
          <p:nvPr/>
        </p:nvPicPr>
        <p:blipFill>
          <a:blip r:embed="rId4">
            <a:alphaModFix/>
          </a:blip>
          <a:stretch>
            <a:fillRect/>
          </a:stretch>
        </p:blipFill>
        <p:spPr>
          <a:xfrm>
            <a:off x="819225" y="3145738"/>
            <a:ext cx="2114550" cy="733425"/>
          </a:xfrm>
          <a:prstGeom prst="rect">
            <a:avLst/>
          </a:prstGeom>
          <a:noFill/>
          <a:ln>
            <a:noFill/>
          </a:ln>
        </p:spPr>
      </p:pic>
      <p:pic>
        <p:nvPicPr>
          <p:cNvPr id="1471" name="Google Shape;1471;p121"/>
          <p:cNvPicPr preferRelativeResize="0"/>
          <p:nvPr/>
        </p:nvPicPr>
        <p:blipFill>
          <a:blip r:embed="rId5">
            <a:alphaModFix/>
          </a:blip>
          <a:stretch>
            <a:fillRect/>
          </a:stretch>
        </p:blipFill>
        <p:spPr>
          <a:xfrm>
            <a:off x="6463875" y="3179092"/>
            <a:ext cx="1968902" cy="666750"/>
          </a:xfrm>
          <a:prstGeom prst="rect">
            <a:avLst/>
          </a:prstGeom>
          <a:noFill/>
          <a:ln>
            <a:noFill/>
          </a:ln>
        </p:spPr>
      </p:pic>
      <p:sp>
        <p:nvSpPr>
          <p:cNvPr id="1472" name="Google Shape;1472;p12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6"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 Design for Stock Engine</a:t>
            </a:r>
            <a:endParaRPr/>
          </a:p>
        </p:txBody>
      </p:sp>
      <p:sp>
        <p:nvSpPr>
          <p:cNvPr id="231" name="Google Shape;23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232" name="Google Shape;232;p23"/>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233" name="Google Shape;233;p23"/>
          <p:cNvSpPr/>
          <p:nvPr/>
        </p:nvSpPr>
        <p:spPr>
          <a:xfrm>
            <a:off x="1252728" y="4445600"/>
            <a:ext cx="13899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234" name="Google Shape;234;p23"/>
          <p:cNvSpPr/>
          <p:nvPr/>
        </p:nvSpPr>
        <p:spPr>
          <a:xfrm>
            <a:off x="2555370"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235" name="Google Shape;235;p23"/>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236" name="Google Shape;236;p23"/>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237" name="Google Shape;237;p23"/>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238" name="Google Shape;238;p23"/>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239" name="Google Shape;239;p23"/>
          <p:cNvSpPr txBox="1">
            <a:spLocks noGrp="1"/>
          </p:cNvSpPr>
          <p:nvPr>
            <p:ph type="body" idx="1"/>
          </p:nvPr>
        </p:nvSpPr>
        <p:spPr>
          <a:xfrm>
            <a:off x="4632150" y="1315600"/>
            <a:ext cx="4389000" cy="16383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Derived from Brayton Cycle with isentropic stage efficiencies and variable specific heats included</a:t>
            </a:r>
            <a:endParaRPr/>
          </a:p>
          <a:p>
            <a:pPr marL="457200" lvl="0" indent="-342900" algn="l" rtl="0">
              <a:spcBef>
                <a:spcPts val="0"/>
              </a:spcBef>
              <a:spcAft>
                <a:spcPts val="0"/>
              </a:spcAft>
              <a:buSzPts val="1800"/>
              <a:buChar char="-"/>
            </a:pPr>
            <a:r>
              <a:rPr lang="en"/>
              <a:t>Variable Cp and specific heat ratios through combustion chamber</a:t>
            </a:r>
            <a:endParaRPr sz="1200"/>
          </a:p>
        </p:txBody>
      </p:sp>
      <p:pic>
        <p:nvPicPr>
          <p:cNvPr id="240" name="Google Shape;240;p23"/>
          <p:cNvPicPr preferRelativeResize="0"/>
          <p:nvPr/>
        </p:nvPicPr>
        <p:blipFill rotWithShape="1">
          <a:blip r:embed="rId3">
            <a:alphaModFix/>
          </a:blip>
          <a:srcRect t="22411" r="1854" b="11125"/>
          <a:stretch/>
        </p:blipFill>
        <p:spPr>
          <a:xfrm>
            <a:off x="434500" y="1491112"/>
            <a:ext cx="3964449" cy="2613101"/>
          </a:xfrm>
          <a:prstGeom prst="rect">
            <a:avLst/>
          </a:prstGeom>
          <a:noFill/>
          <a:ln w="28575" cap="flat" cmpd="sng">
            <a:solidFill>
              <a:schemeClr val="dk2"/>
            </a:solidFill>
            <a:prstDash val="solid"/>
            <a:round/>
            <a:headEnd type="none" w="sm" len="sm"/>
            <a:tailEnd type="none" w="sm" len="sm"/>
          </a:ln>
        </p:spPr>
      </p:pic>
      <p:pic>
        <p:nvPicPr>
          <p:cNvPr id="241" name="Google Shape;241;p23"/>
          <p:cNvPicPr preferRelativeResize="0"/>
          <p:nvPr/>
        </p:nvPicPr>
        <p:blipFill rotWithShape="1">
          <a:blip r:embed="rId4">
            <a:alphaModFix/>
          </a:blip>
          <a:srcRect l="14900" t="10336" r="64491" b="65863"/>
          <a:stretch/>
        </p:blipFill>
        <p:spPr>
          <a:xfrm>
            <a:off x="4632150" y="3041450"/>
            <a:ext cx="1227076" cy="10627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6"/>
        <p:cNvGrpSpPr/>
        <p:nvPr/>
      </p:nvGrpSpPr>
      <p:grpSpPr>
        <a:xfrm>
          <a:off x="0" y="0"/>
          <a:ext cx="0" cy="0"/>
          <a:chOff x="0" y="0"/>
          <a:chExt cx="0" cy="0"/>
        </a:xfrm>
      </p:grpSpPr>
      <p:sp>
        <p:nvSpPr>
          <p:cNvPr id="1477" name="Google Shape;1477;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110</a:t>
            </a:fld>
            <a:endParaRPr/>
          </a:p>
        </p:txBody>
      </p:sp>
      <p:sp>
        <p:nvSpPr>
          <p:cNvPr id="1478" name="Google Shape;1478;p122"/>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479" name="Google Shape;1479;p122"/>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480" name="Google Shape;1480;p122"/>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481" name="Google Shape;1481;p122"/>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482" name="Google Shape;1482;p122"/>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483" name="Google Shape;1483;p122"/>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484" name="Google Shape;1484;p122"/>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1485" name="Google Shape;1485;p122"/>
          <p:cNvSpPr txBox="1"/>
          <p:nvPr/>
        </p:nvSpPr>
        <p:spPr>
          <a:xfrm>
            <a:off x="311700" y="577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a:solidFill>
                  <a:schemeClr val="dk1"/>
                </a:solidFill>
                <a:latin typeface="Trebuchet MS"/>
                <a:ea typeface="Trebuchet MS"/>
                <a:cs typeface="Trebuchet MS"/>
                <a:sym typeface="Trebuchet MS"/>
              </a:rPr>
              <a:t>Engine Properties </a:t>
            </a:r>
            <a:endParaRPr sz="2800">
              <a:solidFill>
                <a:schemeClr val="dk1"/>
              </a:solidFill>
              <a:latin typeface="Trebuchet MS"/>
              <a:ea typeface="Trebuchet MS"/>
              <a:cs typeface="Trebuchet MS"/>
              <a:sym typeface="Trebuchet MS"/>
            </a:endParaRPr>
          </a:p>
        </p:txBody>
      </p:sp>
      <p:graphicFrame>
        <p:nvGraphicFramePr>
          <p:cNvPr id="1486" name="Google Shape;1486;p122"/>
          <p:cNvGraphicFramePr/>
          <p:nvPr/>
        </p:nvGraphicFramePr>
        <p:xfrm>
          <a:off x="642088" y="2681840"/>
          <a:ext cx="3000000" cy="3000000"/>
        </p:xfrm>
        <a:graphic>
          <a:graphicData uri="http://schemas.openxmlformats.org/drawingml/2006/table">
            <a:tbl>
              <a:tblPr>
                <a:noFill/>
                <a:tableStyleId>{56E8F7CE-D01E-436D-A7E3-330382852BC8}</a:tableStyleId>
              </a:tblPr>
              <a:tblGrid>
                <a:gridCol w="2608650">
                  <a:extLst>
                    <a:ext uri="{9D8B030D-6E8A-4147-A177-3AD203B41FA5}">
                      <a16:colId xmlns:a16="http://schemas.microsoft.com/office/drawing/2014/main" val="20000"/>
                    </a:ext>
                  </a:extLst>
                </a:gridCol>
                <a:gridCol w="2608650">
                  <a:extLst>
                    <a:ext uri="{9D8B030D-6E8A-4147-A177-3AD203B41FA5}">
                      <a16:colId xmlns:a16="http://schemas.microsoft.com/office/drawing/2014/main" val="20001"/>
                    </a:ext>
                  </a:extLst>
                </a:gridCol>
                <a:gridCol w="264255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Specific Heat: C</a:t>
                      </a:r>
                      <a:r>
                        <a:rPr lang="en" sz="1300" baseline="-25000">
                          <a:solidFill>
                            <a:schemeClr val="dk1"/>
                          </a:solidFill>
                          <a:latin typeface="Trebuchet MS"/>
                          <a:ea typeface="Trebuchet MS"/>
                          <a:cs typeface="Trebuchet MS"/>
                          <a:sym typeface="Trebuchet MS"/>
                        </a:rPr>
                        <a:t>p</a:t>
                      </a:r>
                      <a:r>
                        <a:rPr lang="en">
                          <a:latin typeface="Trebuchet MS"/>
                          <a:ea typeface="Trebuchet MS"/>
                          <a:cs typeface="Trebuchet MS"/>
                          <a:sym typeface="Trebuchet MS"/>
                        </a:rPr>
                        <a:t> [J/kg-K]</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Specific Heat Ratio: γ</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421400">
                <a:tc>
                  <a:txBody>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Before Combustor</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1200"/>
                        </a:spcAft>
                        <a:buNone/>
                      </a:pPr>
                      <a:r>
                        <a:rPr lang="en">
                          <a:solidFill>
                            <a:schemeClr val="dk2"/>
                          </a:solidFill>
                          <a:latin typeface="Trebuchet MS"/>
                          <a:ea typeface="Trebuchet MS"/>
                          <a:cs typeface="Trebuchet MS"/>
                          <a:sym typeface="Trebuchet MS"/>
                        </a:rPr>
                        <a:t>Cp</a:t>
                      </a:r>
                      <a:r>
                        <a:rPr lang="en" baseline="-25000">
                          <a:solidFill>
                            <a:schemeClr val="dk2"/>
                          </a:solidFill>
                          <a:latin typeface="Trebuchet MS"/>
                          <a:ea typeface="Trebuchet MS"/>
                          <a:cs typeface="Trebuchet MS"/>
                          <a:sym typeface="Trebuchet MS"/>
                        </a:rPr>
                        <a:t>c</a:t>
                      </a:r>
                      <a:r>
                        <a:rPr lang="en">
                          <a:solidFill>
                            <a:schemeClr val="dk2"/>
                          </a:solidFill>
                          <a:latin typeface="Trebuchet MS"/>
                          <a:ea typeface="Trebuchet MS"/>
                          <a:cs typeface="Trebuchet MS"/>
                          <a:sym typeface="Trebuchet MS"/>
                        </a:rPr>
                        <a:t>= 1005</a:t>
                      </a: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1200"/>
                        </a:spcAft>
                        <a:buClr>
                          <a:schemeClr val="dk1"/>
                        </a:buClr>
                        <a:buSzPts val="1100"/>
                        <a:buFont typeface="Arial"/>
                        <a:buNone/>
                      </a:pPr>
                      <a:r>
                        <a:rPr lang="en">
                          <a:solidFill>
                            <a:schemeClr val="dk2"/>
                          </a:solidFill>
                          <a:latin typeface="Trebuchet MS"/>
                          <a:ea typeface="Trebuchet MS"/>
                          <a:cs typeface="Trebuchet MS"/>
                          <a:sym typeface="Trebuchet MS"/>
                        </a:rPr>
                        <a:t>γ</a:t>
                      </a:r>
                      <a:r>
                        <a:rPr lang="en" baseline="-25000">
                          <a:solidFill>
                            <a:schemeClr val="dk2"/>
                          </a:solidFill>
                          <a:latin typeface="Trebuchet MS"/>
                          <a:ea typeface="Trebuchet MS"/>
                          <a:cs typeface="Trebuchet MS"/>
                          <a:sym typeface="Trebuchet MS"/>
                        </a:rPr>
                        <a:t>c</a:t>
                      </a:r>
                      <a:r>
                        <a:rPr lang="en">
                          <a:solidFill>
                            <a:schemeClr val="dk2"/>
                          </a:solidFill>
                          <a:latin typeface="Trebuchet MS"/>
                          <a:ea typeface="Trebuchet MS"/>
                          <a:cs typeface="Trebuchet MS"/>
                          <a:sym typeface="Trebuchet MS"/>
                        </a:rPr>
                        <a:t> = 1.4</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421400">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After Combustor </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1200"/>
                        </a:spcAft>
                        <a:buNone/>
                      </a:pPr>
                      <a:r>
                        <a:rPr lang="en">
                          <a:solidFill>
                            <a:schemeClr val="dk2"/>
                          </a:solidFill>
                          <a:latin typeface="Trebuchet MS"/>
                          <a:ea typeface="Trebuchet MS"/>
                          <a:cs typeface="Trebuchet MS"/>
                          <a:sym typeface="Trebuchet MS"/>
                        </a:rPr>
                        <a:t>Cp</a:t>
                      </a:r>
                      <a:r>
                        <a:rPr lang="en" baseline="-25000">
                          <a:solidFill>
                            <a:schemeClr val="dk2"/>
                          </a:solidFill>
                          <a:latin typeface="Trebuchet MS"/>
                          <a:ea typeface="Trebuchet MS"/>
                          <a:cs typeface="Trebuchet MS"/>
                          <a:sym typeface="Trebuchet MS"/>
                        </a:rPr>
                        <a:t>t</a:t>
                      </a:r>
                      <a:r>
                        <a:rPr lang="en">
                          <a:solidFill>
                            <a:schemeClr val="dk2"/>
                          </a:solidFill>
                          <a:latin typeface="Trebuchet MS"/>
                          <a:ea typeface="Trebuchet MS"/>
                          <a:cs typeface="Trebuchet MS"/>
                          <a:sym typeface="Trebuchet MS"/>
                        </a:rPr>
                        <a:t> =1445</a:t>
                      </a: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a:solidFill>
                            <a:schemeClr val="dk2"/>
                          </a:solidFill>
                          <a:latin typeface="Trebuchet MS"/>
                          <a:ea typeface="Trebuchet MS"/>
                          <a:cs typeface="Trebuchet MS"/>
                          <a:sym typeface="Trebuchet MS"/>
                        </a:rPr>
                        <a:t>γ</a:t>
                      </a:r>
                      <a:r>
                        <a:rPr lang="en" baseline="-25000">
                          <a:solidFill>
                            <a:schemeClr val="dk2"/>
                          </a:solidFill>
                          <a:latin typeface="Trebuchet MS"/>
                          <a:ea typeface="Trebuchet MS"/>
                          <a:cs typeface="Trebuchet MS"/>
                          <a:sym typeface="Trebuchet MS"/>
                        </a:rPr>
                        <a:t>t</a:t>
                      </a:r>
                      <a:r>
                        <a:rPr lang="en">
                          <a:solidFill>
                            <a:schemeClr val="dk2"/>
                          </a:solidFill>
                          <a:latin typeface="Trebuchet MS"/>
                          <a:ea typeface="Trebuchet MS"/>
                          <a:cs typeface="Trebuchet MS"/>
                          <a:sym typeface="Trebuchet MS"/>
                        </a:rPr>
                        <a:t> = 1.233</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487" name="Google Shape;1487;p122"/>
          <p:cNvGraphicFramePr/>
          <p:nvPr/>
        </p:nvGraphicFramePr>
        <p:xfrm>
          <a:off x="642088" y="1400303"/>
          <a:ext cx="3000000" cy="3000000"/>
        </p:xfrm>
        <a:graphic>
          <a:graphicData uri="http://schemas.openxmlformats.org/drawingml/2006/table">
            <a:tbl>
              <a:tblPr>
                <a:noFill/>
                <a:tableStyleId>{56E8F7CE-D01E-436D-A7E3-330382852BC8}</a:tableStyleId>
              </a:tblPr>
              <a:tblGrid>
                <a:gridCol w="2597425">
                  <a:extLst>
                    <a:ext uri="{9D8B030D-6E8A-4147-A177-3AD203B41FA5}">
                      <a16:colId xmlns:a16="http://schemas.microsoft.com/office/drawing/2014/main" val="20000"/>
                    </a:ext>
                  </a:extLst>
                </a:gridCol>
                <a:gridCol w="2631200">
                  <a:extLst>
                    <a:ext uri="{9D8B030D-6E8A-4147-A177-3AD203B41FA5}">
                      <a16:colId xmlns:a16="http://schemas.microsoft.com/office/drawing/2014/main" val="20001"/>
                    </a:ext>
                  </a:extLst>
                </a:gridCol>
                <a:gridCol w="2631200">
                  <a:extLst>
                    <a:ext uri="{9D8B030D-6E8A-4147-A177-3AD203B41FA5}">
                      <a16:colId xmlns:a16="http://schemas.microsoft.com/office/drawing/2014/main" val="20002"/>
                    </a:ext>
                  </a:extLst>
                </a:gridCol>
              </a:tblGrid>
              <a:tr h="609575">
                <a:tc>
                  <a:txBody>
                    <a:bodyPr/>
                    <a:lstStyle/>
                    <a:p>
                      <a:pPr marL="0" lvl="0" indent="0" algn="ctr" rtl="0">
                        <a:spcBef>
                          <a:spcPts val="0"/>
                        </a:spcBef>
                        <a:spcAft>
                          <a:spcPts val="0"/>
                        </a:spcAft>
                        <a:buNone/>
                      </a:pPr>
                      <a:r>
                        <a:rPr lang="en">
                          <a:latin typeface="Trebuchet MS"/>
                          <a:ea typeface="Trebuchet MS"/>
                          <a:cs typeface="Trebuchet MS"/>
                          <a:sym typeface="Trebuchet MS"/>
                        </a:rPr>
                        <a:t>Mass flow rate of air: ṁ</a:t>
                      </a:r>
                      <a:r>
                        <a:rPr lang="en" baseline="-25000">
                          <a:latin typeface="Trebuchet MS"/>
                          <a:ea typeface="Trebuchet MS"/>
                          <a:cs typeface="Trebuchet MS"/>
                          <a:sym typeface="Trebuchet MS"/>
                        </a:rPr>
                        <a:t>a </a:t>
                      </a:r>
                      <a:r>
                        <a:rPr lang="en">
                          <a:latin typeface="Trebuchet MS"/>
                          <a:ea typeface="Trebuchet MS"/>
                          <a:cs typeface="Trebuchet MS"/>
                          <a:sym typeface="Trebuchet MS"/>
                        </a:rPr>
                        <a:t>[kg/s]</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Mass flow rate of fuel: ṁ</a:t>
                      </a:r>
                      <a:r>
                        <a:rPr lang="en" baseline="-25000">
                          <a:latin typeface="Trebuchet MS"/>
                          <a:ea typeface="Trebuchet MS"/>
                          <a:cs typeface="Trebuchet MS"/>
                          <a:sym typeface="Trebuchet MS"/>
                        </a:rPr>
                        <a:t>f</a:t>
                      </a:r>
                      <a:r>
                        <a:rPr lang="en">
                          <a:latin typeface="Trebuchet MS"/>
                          <a:ea typeface="Trebuchet MS"/>
                          <a:cs typeface="Trebuchet MS"/>
                          <a:sym typeface="Trebuchet MS"/>
                        </a:rPr>
                        <a:t> [kg/s]</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Fuel air ratio: f = ṁ</a:t>
                      </a:r>
                      <a:r>
                        <a:rPr lang="en" baseline="-25000">
                          <a:latin typeface="Trebuchet MS"/>
                          <a:ea typeface="Trebuchet MS"/>
                          <a:cs typeface="Trebuchet MS"/>
                          <a:sym typeface="Trebuchet MS"/>
                        </a:rPr>
                        <a:t>f</a:t>
                      </a:r>
                      <a:r>
                        <a:rPr lang="en">
                          <a:latin typeface="Trebuchet MS"/>
                          <a:ea typeface="Trebuchet MS"/>
                          <a:cs typeface="Trebuchet MS"/>
                          <a:sym typeface="Trebuchet MS"/>
                        </a:rPr>
                        <a:t>/ṁ</a:t>
                      </a:r>
                      <a:r>
                        <a:rPr lang="en" baseline="-25000">
                          <a:latin typeface="Trebuchet MS"/>
                          <a:ea typeface="Trebuchet MS"/>
                          <a:cs typeface="Trebuchet MS"/>
                          <a:sym typeface="Trebuchet MS"/>
                        </a:rPr>
                        <a:t>a</a:t>
                      </a:r>
                      <a:endParaRPr baseline="-250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421400">
                <a:tc>
                  <a:txBody>
                    <a:bodyPr/>
                    <a:lstStyle/>
                    <a:p>
                      <a:pPr marL="0" lvl="0" indent="0" algn="ctr" rtl="0">
                        <a:lnSpc>
                          <a:spcPct val="115000"/>
                        </a:lnSpc>
                        <a:spcBef>
                          <a:spcPts val="0"/>
                        </a:spcBef>
                        <a:spcAft>
                          <a:spcPts val="1200"/>
                        </a:spcAft>
                        <a:buNone/>
                      </a:pPr>
                      <a:r>
                        <a:rPr lang="en">
                          <a:solidFill>
                            <a:schemeClr val="dk2"/>
                          </a:solidFill>
                          <a:latin typeface="Trebuchet MS"/>
                          <a:ea typeface="Trebuchet MS"/>
                          <a:cs typeface="Trebuchet MS"/>
                          <a:sym typeface="Trebuchet MS"/>
                        </a:rPr>
                        <a:t>0.2252</a:t>
                      </a:r>
                      <a:endParaRPr>
                        <a:solidFill>
                          <a:schemeClr val="dk2"/>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a:solidFill>
                            <a:schemeClr val="dk2"/>
                          </a:solidFill>
                          <a:latin typeface="Trebuchet MS"/>
                          <a:ea typeface="Trebuchet MS"/>
                          <a:cs typeface="Trebuchet MS"/>
                          <a:sym typeface="Trebuchet MS"/>
                        </a:rPr>
                        <a:t>0.00481</a:t>
                      </a:r>
                      <a:endParaRPr>
                        <a:solidFill>
                          <a:schemeClr val="dk2"/>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a:solidFill>
                            <a:schemeClr val="dk2"/>
                          </a:solidFill>
                          <a:latin typeface="Trebuchet MS"/>
                          <a:ea typeface="Trebuchet MS"/>
                          <a:cs typeface="Trebuchet MS"/>
                          <a:sym typeface="Trebuchet MS"/>
                        </a:rPr>
                        <a:t>0.0214</a:t>
                      </a:r>
                      <a:endParaRPr>
                        <a:solidFill>
                          <a:schemeClr val="dk2"/>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1"/>
        <p:cNvGrpSpPr/>
        <p:nvPr/>
      </p:nvGrpSpPr>
      <p:grpSpPr>
        <a:xfrm>
          <a:off x="0" y="0"/>
          <a:ext cx="0" cy="0"/>
          <a:chOff x="0" y="0"/>
          <a:chExt cx="0" cy="0"/>
        </a:xfrm>
      </p:grpSpPr>
      <p:sp>
        <p:nvSpPr>
          <p:cNvPr id="1492" name="Google Shape;1492;p123"/>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Material Selection</a:t>
            </a:r>
            <a:endParaRPr/>
          </a:p>
        </p:txBody>
      </p:sp>
      <p:sp>
        <p:nvSpPr>
          <p:cNvPr id="1493" name="Google Shape;1493;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111</a:t>
            </a:fld>
            <a:endParaRPr/>
          </a:p>
        </p:txBody>
      </p:sp>
      <p:sp>
        <p:nvSpPr>
          <p:cNvPr id="1494" name="Google Shape;1494;p12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2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 Selection Trade Criteriation</a:t>
            </a:r>
            <a:endParaRPr/>
          </a:p>
        </p:txBody>
      </p:sp>
      <p:sp>
        <p:nvSpPr>
          <p:cNvPr id="1500" name="Google Shape;1500;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112</a:t>
            </a:fld>
            <a:endParaRPr/>
          </a:p>
        </p:txBody>
      </p:sp>
      <p:pic>
        <p:nvPicPr>
          <p:cNvPr id="1501" name="Google Shape;1501;p124"/>
          <p:cNvPicPr preferRelativeResize="0"/>
          <p:nvPr/>
        </p:nvPicPr>
        <p:blipFill>
          <a:blip r:embed="rId3">
            <a:alphaModFix/>
          </a:blip>
          <a:stretch>
            <a:fillRect/>
          </a:stretch>
        </p:blipFill>
        <p:spPr>
          <a:xfrm>
            <a:off x="1438275" y="1149725"/>
            <a:ext cx="6384469" cy="36889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2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 Trade Study</a:t>
            </a:r>
            <a:endParaRPr/>
          </a:p>
        </p:txBody>
      </p:sp>
      <p:sp>
        <p:nvSpPr>
          <p:cNvPr id="1507" name="Google Shape;1507;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113</a:t>
            </a:fld>
            <a:endParaRPr/>
          </a:p>
        </p:txBody>
      </p:sp>
      <p:pic>
        <p:nvPicPr>
          <p:cNvPr id="1508" name="Google Shape;1508;p125"/>
          <p:cNvPicPr preferRelativeResize="0"/>
          <p:nvPr/>
        </p:nvPicPr>
        <p:blipFill>
          <a:blip r:embed="rId3">
            <a:alphaModFix/>
          </a:blip>
          <a:stretch>
            <a:fillRect/>
          </a:stretch>
        </p:blipFill>
        <p:spPr>
          <a:xfrm>
            <a:off x="1144788" y="1149725"/>
            <a:ext cx="6854432" cy="36889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2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Estimated Component Weights</a:t>
            </a:r>
            <a:endParaRPr/>
          </a:p>
        </p:txBody>
      </p:sp>
      <p:sp>
        <p:nvSpPr>
          <p:cNvPr id="1514" name="Google Shape;1514;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114</a:t>
            </a:fld>
            <a:endParaRPr/>
          </a:p>
        </p:txBody>
      </p:sp>
      <p:graphicFrame>
        <p:nvGraphicFramePr>
          <p:cNvPr id="1515" name="Google Shape;1515;p126"/>
          <p:cNvGraphicFramePr/>
          <p:nvPr/>
        </p:nvGraphicFramePr>
        <p:xfrm>
          <a:off x="238563" y="1321540"/>
          <a:ext cx="3000000" cy="3000000"/>
        </p:xfrm>
        <a:graphic>
          <a:graphicData uri="http://schemas.openxmlformats.org/drawingml/2006/table">
            <a:tbl>
              <a:tblPr>
                <a:noFill/>
                <a:tableStyleId>{56E8F7CE-D01E-436D-A7E3-330382852BC8}</a:tableStyleId>
              </a:tblPr>
              <a:tblGrid>
                <a:gridCol w="1553475">
                  <a:extLst>
                    <a:ext uri="{9D8B030D-6E8A-4147-A177-3AD203B41FA5}">
                      <a16:colId xmlns:a16="http://schemas.microsoft.com/office/drawing/2014/main" val="20000"/>
                    </a:ext>
                  </a:extLst>
                </a:gridCol>
                <a:gridCol w="1235350">
                  <a:extLst>
                    <a:ext uri="{9D8B030D-6E8A-4147-A177-3AD203B41FA5}">
                      <a16:colId xmlns:a16="http://schemas.microsoft.com/office/drawing/2014/main" val="20001"/>
                    </a:ext>
                  </a:extLst>
                </a:gridCol>
                <a:gridCol w="1431200">
                  <a:extLst>
                    <a:ext uri="{9D8B030D-6E8A-4147-A177-3AD203B41FA5}">
                      <a16:colId xmlns:a16="http://schemas.microsoft.com/office/drawing/2014/main" val="20002"/>
                    </a:ext>
                  </a:extLst>
                </a:gridCol>
                <a:gridCol w="1479275">
                  <a:extLst>
                    <a:ext uri="{9D8B030D-6E8A-4147-A177-3AD203B41FA5}">
                      <a16:colId xmlns:a16="http://schemas.microsoft.com/office/drawing/2014/main" val="20003"/>
                    </a:ext>
                  </a:extLst>
                </a:gridCol>
                <a:gridCol w="1020050">
                  <a:extLst>
                    <a:ext uri="{9D8B030D-6E8A-4147-A177-3AD203B41FA5}">
                      <a16:colId xmlns:a16="http://schemas.microsoft.com/office/drawing/2014/main" val="20004"/>
                    </a:ext>
                  </a:extLst>
                </a:gridCol>
                <a:gridCol w="1654950">
                  <a:extLst>
                    <a:ext uri="{9D8B030D-6E8A-4147-A177-3AD203B41FA5}">
                      <a16:colId xmlns:a16="http://schemas.microsoft.com/office/drawing/2014/main" val="20005"/>
                    </a:ext>
                  </a:extLst>
                </a:gridCol>
              </a:tblGrid>
              <a:tr h="0">
                <a:tc>
                  <a:txBody>
                    <a:bodyPr/>
                    <a:lstStyle/>
                    <a:p>
                      <a:pPr marL="0" lvl="0" indent="0" algn="ctr" rtl="0">
                        <a:spcBef>
                          <a:spcPts val="0"/>
                        </a:spcBef>
                        <a:spcAft>
                          <a:spcPts val="0"/>
                        </a:spcAft>
                        <a:buNone/>
                      </a:pPr>
                      <a:r>
                        <a:rPr lang="en" sz="1200">
                          <a:latin typeface="Trebuchet MS"/>
                          <a:ea typeface="Trebuchet MS"/>
                          <a:cs typeface="Trebuchet MS"/>
                          <a:sym typeface="Trebuchet MS"/>
                        </a:rPr>
                        <a:t>Component</a:t>
                      </a:r>
                      <a:endParaRPr sz="12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Volume [cm</a:t>
                      </a:r>
                      <a:r>
                        <a:rPr lang="en" sz="1200" baseline="30000">
                          <a:solidFill>
                            <a:schemeClr val="dk1"/>
                          </a:solidFill>
                          <a:latin typeface="Trebuchet MS"/>
                          <a:ea typeface="Trebuchet MS"/>
                          <a:cs typeface="Trebuchet MS"/>
                          <a:sym typeface="Trebuchet MS"/>
                        </a:rPr>
                        <a:t>3</a:t>
                      </a:r>
                      <a:r>
                        <a:rPr lang="en" sz="1200">
                          <a:solidFill>
                            <a:schemeClr val="dk1"/>
                          </a:solidFill>
                          <a:latin typeface="Trebuchet MS"/>
                          <a:ea typeface="Trebuchet MS"/>
                          <a:cs typeface="Trebuchet MS"/>
                          <a:sym typeface="Trebuchet MS"/>
                        </a:rPr>
                        <a:t>]</a:t>
                      </a:r>
                      <a:endParaRPr sz="12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Material</a:t>
                      </a:r>
                      <a:endParaRPr sz="1200">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Density [g/cm³]</a:t>
                      </a:r>
                      <a:endParaRPr sz="1200">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Weight [g]</a:t>
                      </a:r>
                      <a:endParaRPr sz="12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Total Engine Weight Increase [%]</a:t>
                      </a:r>
                      <a:endParaRPr sz="1200">
                        <a:solidFill>
                          <a:schemeClr val="dk1"/>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671950">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Improved Converging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9.21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Stainless Steel 304</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7.92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72.9</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1.31</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671950">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Mixing Chamber and Diffuser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20.5</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200">
                          <a:latin typeface="Trebuchet MS"/>
                          <a:ea typeface="Trebuchet MS"/>
                          <a:cs typeface="Trebuchet MS"/>
                          <a:sym typeface="Trebuchet MS"/>
                        </a:rPr>
                        <a:t>Aluminum 6061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2.71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55.6</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5.15</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00675">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Interface struts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2.68</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Stainless Steel 304</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7.92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21.2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2.00</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450150">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Total</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149.7</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13.9</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516" name="Google Shape;1516;p12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2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Heat Conduction through the interface bars</a:t>
            </a:r>
            <a:endParaRPr/>
          </a:p>
        </p:txBody>
      </p:sp>
      <p:sp>
        <p:nvSpPr>
          <p:cNvPr id="1522" name="Google Shape;1522;p127"/>
          <p:cNvSpPr txBox="1">
            <a:spLocks noGrp="1"/>
          </p:cNvSpPr>
          <p:nvPr>
            <p:ph type="body" idx="1"/>
          </p:nvPr>
        </p:nvSpPr>
        <p:spPr>
          <a:xfrm>
            <a:off x="311700" y="1149725"/>
            <a:ext cx="4260300" cy="3653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Since the rods are in contact with the converging nozzle, they will conduct heat.</a:t>
            </a:r>
            <a:endParaRPr/>
          </a:p>
          <a:p>
            <a:pPr marL="457200" lvl="0" indent="-342900" algn="l" rtl="0">
              <a:spcBef>
                <a:spcPts val="0"/>
              </a:spcBef>
              <a:spcAft>
                <a:spcPts val="0"/>
              </a:spcAft>
              <a:buSzPts val="1800"/>
              <a:buChar char="●"/>
            </a:pPr>
            <a:r>
              <a:rPr lang="en"/>
              <a:t>Treating them as an adiabatic fin</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Temperature at the ejector end of the bar = 490.4ºK</a:t>
            </a:r>
            <a:endParaRPr/>
          </a:p>
        </p:txBody>
      </p:sp>
      <p:sp>
        <p:nvSpPr>
          <p:cNvPr id="1523" name="Google Shape;1523;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115</a:t>
            </a:fld>
            <a:endParaRPr/>
          </a:p>
        </p:txBody>
      </p:sp>
      <p:pic>
        <p:nvPicPr>
          <p:cNvPr id="1524" name="Google Shape;1524;p127"/>
          <p:cNvPicPr preferRelativeResize="0"/>
          <p:nvPr/>
        </p:nvPicPr>
        <p:blipFill>
          <a:blip r:embed="rId3">
            <a:alphaModFix/>
          </a:blip>
          <a:stretch>
            <a:fillRect/>
          </a:stretch>
        </p:blipFill>
        <p:spPr>
          <a:xfrm>
            <a:off x="933450" y="2609850"/>
            <a:ext cx="3105150" cy="647700"/>
          </a:xfrm>
          <a:prstGeom prst="rect">
            <a:avLst/>
          </a:prstGeom>
          <a:noFill/>
          <a:ln>
            <a:noFill/>
          </a:ln>
        </p:spPr>
      </p:pic>
      <p:pic>
        <p:nvPicPr>
          <p:cNvPr id="1525" name="Google Shape;1525;p127"/>
          <p:cNvPicPr preferRelativeResize="0"/>
          <p:nvPr/>
        </p:nvPicPr>
        <p:blipFill>
          <a:blip r:embed="rId4">
            <a:alphaModFix/>
          </a:blip>
          <a:stretch>
            <a:fillRect/>
          </a:stretch>
        </p:blipFill>
        <p:spPr>
          <a:xfrm>
            <a:off x="933450" y="3257550"/>
            <a:ext cx="1210400" cy="707625"/>
          </a:xfrm>
          <a:prstGeom prst="rect">
            <a:avLst/>
          </a:prstGeom>
          <a:noFill/>
          <a:ln>
            <a:noFill/>
          </a:ln>
        </p:spPr>
      </p:pic>
      <p:pic>
        <p:nvPicPr>
          <p:cNvPr id="1526" name="Google Shape;1526;p127"/>
          <p:cNvPicPr preferRelativeResize="0"/>
          <p:nvPr/>
        </p:nvPicPr>
        <p:blipFill>
          <a:blip r:embed="rId5">
            <a:alphaModFix/>
          </a:blip>
          <a:stretch>
            <a:fillRect/>
          </a:stretch>
        </p:blipFill>
        <p:spPr>
          <a:xfrm>
            <a:off x="4724400" y="1302125"/>
            <a:ext cx="4023950" cy="3017975"/>
          </a:xfrm>
          <a:prstGeom prst="rect">
            <a:avLst/>
          </a:prstGeom>
          <a:noFill/>
          <a:ln>
            <a:noFill/>
          </a:ln>
        </p:spPr>
      </p:pic>
      <p:sp>
        <p:nvSpPr>
          <p:cNvPr id="1527" name="Google Shape;1527;p12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6"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2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Extrapolated Yield Strength Data for Ti-6Al-4V</a:t>
            </a:r>
            <a:endParaRPr/>
          </a:p>
          <a:p>
            <a:pPr marL="0" lvl="0" indent="0" algn="l" rtl="0">
              <a:spcBef>
                <a:spcPts val="0"/>
              </a:spcBef>
              <a:spcAft>
                <a:spcPts val="0"/>
              </a:spcAft>
              <a:buNone/>
            </a:pPr>
            <a:endParaRPr/>
          </a:p>
        </p:txBody>
      </p:sp>
      <p:sp>
        <p:nvSpPr>
          <p:cNvPr id="1533" name="Google Shape;1533;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116</a:t>
            </a:fld>
            <a:endParaRPr/>
          </a:p>
        </p:txBody>
      </p:sp>
      <p:pic>
        <p:nvPicPr>
          <p:cNvPr id="1534" name="Google Shape;1534;p128"/>
          <p:cNvPicPr preferRelativeResize="0"/>
          <p:nvPr/>
        </p:nvPicPr>
        <p:blipFill>
          <a:blip r:embed="rId3">
            <a:alphaModFix/>
          </a:blip>
          <a:stretch>
            <a:fillRect/>
          </a:stretch>
        </p:blipFill>
        <p:spPr>
          <a:xfrm>
            <a:off x="2112688" y="1149725"/>
            <a:ext cx="4918634" cy="3688975"/>
          </a:xfrm>
          <a:prstGeom prst="rect">
            <a:avLst/>
          </a:prstGeom>
          <a:noFill/>
          <a:ln>
            <a:noFill/>
          </a:ln>
        </p:spPr>
      </p:pic>
      <p:sp>
        <p:nvSpPr>
          <p:cNvPr id="1535" name="Google Shape;1535;p12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2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Extrapolated Yield Strength Data for Ti-5Al-2.5Sn</a:t>
            </a:r>
            <a:endParaRPr/>
          </a:p>
          <a:p>
            <a:pPr marL="0" lvl="0" indent="0" algn="l" rtl="0">
              <a:spcBef>
                <a:spcPts val="0"/>
              </a:spcBef>
              <a:spcAft>
                <a:spcPts val="0"/>
              </a:spcAft>
              <a:buNone/>
            </a:pPr>
            <a:endParaRPr/>
          </a:p>
        </p:txBody>
      </p:sp>
      <p:sp>
        <p:nvSpPr>
          <p:cNvPr id="1541" name="Google Shape;1541;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117</a:t>
            </a:fld>
            <a:endParaRPr/>
          </a:p>
        </p:txBody>
      </p:sp>
      <p:pic>
        <p:nvPicPr>
          <p:cNvPr id="1542" name="Google Shape;1542;p129"/>
          <p:cNvPicPr preferRelativeResize="0"/>
          <p:nvPr/>
        </p:nvPicPr>
        <p:blipFill>
          <a:blip r:embed="rId3">
            <a:alphaModFix/>
          </a:blip>
          <a:stretch>
            <a:fillRect/>
          </a:stretch>
        </p:blipFill>
        <p:spPr>
          <a:xfrm>
            <a:off x="2112688" y="1053675"/>
            <a:ext cx="4918634" cy="3688975"/>
          </a:xfrm>
          <a:prstGeom prst="rect">
            <a:avLst/>
          </a:prstGeom>
          <a:noFill/>
          <a:ln>
            <a:noFill/>
          </a:ln>
        </p:spPr>
      </p:pic>
      <p:sp>
        <p:nvSpPr>
          <p:cNvPr id="1543" name="Google Shape;1543;p12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3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Extrapolated Yield Strength Data for Ti-6Al-2Sn-4Zr-2Mo</a:t>
            </a:r>
            <a:endParaRPr/>
          </a:p>
          <a:p>
            <a:pPr marL="0" lvl="0" indent="0" algn="l" rtl="0">
              <a:spcBef>
                <a:spcPts val="0"/>
              </a:spcBef>
              <a:spcAft>
                <a:spcPts val="0"/>
              </a:spcAft>
              <a:buNone/>
            </a:pPr>
            <a:endParaRPr/>
          </a:p>
        </p:txBody>
      </p:sp>
      <p:sp>
        <p:nvSpPr>
          <p:cNvPr id="1549" name="Google Shape;1549;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118</a:t>
            </a:fld>
            <a:endParaRPr/>
          </a:p>
        </p:txBody>
      </p:sp>
      <p:pic>
        <p:nvPicPr>
          <p:cNvPr id="1550" name="Google Shape;1550;p130"/>
          <p:cNvPicPr preferRelativeResize="0"/>
          <p:nvPr/>
        </p:nvPicPr>
        <p:blipFill>
          <a:blip r:embed="rId3">
            <a:alphaModFix/>
          </a:blip>
          <a:stretch>
            <a:fillRect/>
          </a:stretch>
        </p:blipFill>
        <p:spPr>
          <a:xfrm>
            <a:off x="2112688" y="1149725"/>
            <a:ext cx="4918634" cy="3688975"/>
          </a:xfrm>
          <a:prstGeom prst="rect">
            <a:avLst/>
          </a:prstGeom>
          <a:noFill/>
          <a:ln>
            <a:noFill/>
          </a:ln>
        </p:spPr>
      </p:pic>
      <p:sp>
        <p:nvSpPr>
          <p:cNvPr id="1551" name="Google Shape;1551;p13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3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t>Extrapolated Yield Strength Data for Commercially Pure Titanium </a:t>
            </a:r>
            <a:endParaRPr sz="2220"/>
          </a:p>
          <a:p>
            <a:pPr marL="0" lvl="0" indent="0" algn="l" rtl="0">
              <a:spcBef>
                <a:spcPts val="0"/>
              </a:spcBef>
              <a:spcAft>
                <a:spcPts val="0"/>
              </a:spcAft>
              <a:buSzPts val="990"/>
              <a:buNone/>
            </a:pPr>
            <a:endParaRPr sz="2220"/>
          </a:p>
        </p:txBody>
      </p:sp>
      <p:sp>
        <p:nvSpPr>
          <p:cNvPr id="1557" name="Google Shape;1557;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119</a:t>
            </a:fld>
            <a:endParaRPr/>
          </a:p>
        </p:txBody>
      </p:sp>
      <p:pic>
        <p:nvPicPr>
          <p:cNvPr id="1558" name="Google Shape;1558;p131"/>
          <p:cNvPicPr preferRelativeResize="0"/>
          <p:nvPr/>
        </p:nvPicPr>
        <p:blipFill>
          <a:blip r:embed="rId3">
            <a:alphaModFix/>
          </a:blip>
          <a:stretch>
            <a:fillRect/>
          </a:stretch>
        </p:blipFill>
        <p:spPr>
          <a:xfrm>
            <a:off x="2112688" y="1149725"/>
            <a:ext cx="4918634" cy="3688975"/>
          </a:xfrm>
          <a:prstGeom prst="rect">
            <a:avLst/>
          </a:prstGeom>
          <a:noFill/>
          <a:ln>
            <a:noFill/>
          </a:ln>
        </p:spPr>
      </p:pic>
      <p:sp>
        <p:nvSpPr>
          <p:cNvPr id="1559" name="Google Shape;1559;p13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247" name="Google Shape;247;p24"/>
          <p:cNvPicPr preferRelativeResize="0"/>
          <p:nvPr/>
        </p:nvPicPr>
        <p:blipFill rotWithShape="1">
          <a:blip r:embed="rId3">
            <a:alphaModFix/>
          </a:blip>
          <a:srcRect l="1538" t="2775" r="1674" b="3142"/>
          <a:stretch/>
        </p:blipFill>
        <p:spPr>
          <a:xfrm>
            <a:off x="581850" y="1149725"/>
            <a:ext cx="6041827" cy="3857003"/>
          </a:xfrm>
          <a:prstGeom prst="rect">
            <a:avLst/>
          </a:prstGeom>
          <a:noFill/>
          <a:ln>
            <a:noFill/>
          </a:ln>
        </p:spPr>
      </p:pic>
      <p:sp>
        <p:nvSpPr>
          <p:cNvPr id="248" name="Google Shape;248;p24"/>
          <p:cNvSpPr txBox="1">
            <a:spLocks noGrp="1"/>
          </p:cNvSpPr>
          <p:nvPr>
            <p:ph type="title"/>
          </p:nvPr>
        </p:nvSpPr>
        <p:spPr>
          <a:xfrm>
            <a:off x="831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Operational Functional Block Diagram</a:t>
            </a:r>
            <a:endParaRPr/>
          </a:p>
        </p:txBody>
      </p:sp>
      <p:sp>
        <p:nvSpPr>
          <p:cNvPr id="249" name="Google Shape;249;p24"/>
          <p:cNvSpPr/>
          <p:nvPr/>
        </p:nvSpPr>
        <p:spPr>
          <a:xfrm>
            <a:off x="581850" y="3764152"/>
            <a:ext cx="5108100" cy="1278600"/>
          </a:xfrm>
          <a:prstGeom prst="rect">
            <a:avLst/>
          </a:prstGeom>
          <a:noFill/>
          <a:ln w="38100" cap="flat" cmpd="sng">
            <a:solidFill>
              <a:srgbClr val="45BE4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4627972" y="1149725"/>
            <a:ext cx="1173600" cy="1761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7009395" y="2253099"/>
            <a:ext cx="1411800" cy="3138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595959"/>
                </a:solidFill>
                <a:latin typeface="Trebuchet MS"/>
                <a:ea typeface="Trebuchet MS"/>
                <a:cs typeface="Trebuchet MS"/>
                <a:sym typeface="Trebuchet MS"/>
              </a:rPr>
              <a:t>Previous Project</a:t>
            </a:r>
            <a:endParaRPr sz="1200">
              <a:solidFill>
                <a:srgbClr val="595959"/>
              </a:solidFill>
              <a:latin typeface="Trebuchet MS"/>
              <a:ea typeface="Trebuchet MS"/>
              <a:cs typeface="Trebuchet MS"/>
              <a:sym typeface="Trebuchet MS"/>
            </a:endParaRPr>
          </a:p>
        </p:txBody>
      </p:sp>
      <p:sp>
        <p:nvSpPr>
          <p:cNvPr id="252" name="Google Shape;252;p24"/>
          <p:cNvSpPr/>
          <p:nvPr/>
        </p:nvSpPr>
        <p:spPr>
          <a:xfrm>
            <a:off x="7009395" y="2862699"/>
            <a:ext cx="1411800" cy="313800"/>
          </a:xfrm>
          <a:prstGeom prst="rect">
            <a:avLst/>
          </a:prstGeom>
          <a:noFill/>
          <a:ln w="38100" cap="flat" cmpd="sng">
            <a:solidFill>
              <a:srgbClr val="45BE4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595959"/>
                </a:solidFill>
                <a:latin typeface="Trebuchet MS"/>
                <a:ea typeface="Trebuchet MS"/>
                <a:cs typeface="Trebuchet MS"/>
                <a:sym typeface="Trebuchet MS"/>
              </a:rPr>
              <a:t>Previous Project</a:t>
            </a:r>
            <a:endParaRPr sz="1200">
              <a:solidFill>
                <a:srgbClr val="595959"/>
              </a:solidFill>
              <a:latin typeface="Trebuchet MS"/>
              <a:ea typeface="Trebuchet MS"/>
              <a:cs typeface="Trebuchet MS"/>
              <a:sym typeface="Trebuchet M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3"/>
        <p:cNvGrpSpPr/>
        <p:nvPr/>
      </p:nvGrpSpPr>
      <p:grpSpPr>
        <a:xfrm>
          <a:off x="0" y="0"/>
          <a:ext cx="0" cy="0"/>
          <a:chOff x="0" y="0"/>
          <a:chExt cx="0" cy="0"/>
        </a:xfrm>
      </p:grpSpPr>
      <p:sp>
        <p:nvSpPr>
          <p:cNvPr id="1564" name="Google Shape;1564;p132"/>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Risk Mitigation</a:t>
            </a:r>
            <a:endParaRPr/>
          </a:p>
        </p:txBody>
      </p:sp>
      <p:sp>
        <p:nvSpPr>
          <p:cNvPr id="1565" name="Google Shape;1565;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120</a:t>
            </a:fld>
            <a:endParaRPr/>
          </a:p>
        </p:txBody>
      </p:sp>
      <p:sp>
        <p:nvSpPr>
          <p:cNvPr id="1566" name="Google Shape;1566;p13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Identified Risks with mitigation</a:t>
            </a:r>
            <a:endParaRPr/>
          </a:p>
        </p:txBody>
      </p:sp>
      <p:sp>
        <p:nvSpPr>
          <p:cNvPr id="1572" name="Google Shape;1572;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121</a:t>
            </a:fld>
            <a:endParaRPr/>
          </a:p>
        </p:txBody>
      </p:sp>
      <p:pic>
        <p:nvPicPr>
          <p:cNvPr id="1573" name="Google Shape;1573;p133"/>
          <p:cNvPicPr preferRelativeResize="0"/>
          <p:nvPr/>
        </p:nvPicPr>
        <p:blipFill rotWithShape="1">
          <a:blip r:embed="rId3">
            <a:alphaModFix/>
          </a:blip>
          <a:srcRect r="-613"/>
          <a:stretch/>
        </p:blipFill>
        <p:spPr>
          <a:xfrm>
            <a:off x="311775" y="1164175"/>
            <a:ext cx="8387975" cy="3771975"/>
          </a:xfrm>
          <a:prstGeom prst="rect">
            <a:avLst/>
          </a:prstGeom>
          <a:noFill/>
          <a:ln>
            <a:noFill/>
          </a:ln>
        </p:spPr>
      </p:pic>
      <p:sp>
        <p:nvSpPr>
          <p:cNvPr id="1574" name="Google Shape;1574;p13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3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Risk Mitigation</a:t>
            </a:r>
            <a:endParaRPr/>
          </a:p>
        </p:txBody>
      </p:sp>
      <p:sp>
        <p:nvSpPr>
          <p:cNvPr id="1580" name="Google Shape;1580;p134"/>
          <p:cNvSpPr txBox="1">
            <a:spLocks noGrp="1"/>
          </p:cNvSpPr>
          <p:nvPr>
            <p:ph type="body" idx="1"/>
          </p:nvPr>
        </p:nvSpPr>
        <p:spPr>
          <a:xfrm>
            <a:off x="311700" y="1149725"/>
            <a:ext cx="5777400" cy="32943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Supply tanks rated for 200 psi, building supplies maximum 110 psi</a:t>
            </a:r>
            <a:endParaRPr/>
          </a:p>
          <a:p>
            <a:pPr marL="457200" lvl="0" indent="-342900" algn="l" rtl="0">
              <a:spcBef>
                <a:spcPts val="0"/>
              </a:spcBef>
              <a:spcAft>
                <a:spcPts val="0"/>
              </a:spcAft>
              <a:buSzPts val="1800"/>
              <a:buChar char="●"/>
            </a:pPr>
            <a:r>
              <a:rPr lang="en"/>
              <a:t>Pipe elbow fittings rated for 300 psi</a:t>
            </a:r>
            <a:endParaRPr/>
          </a:p>
          <a:p>
            <a:pPr marL="457200" lvl="0" indent="-342900" algn="l" rtl="0">
              <a:spcBef>
                <a:spcPts val="0"/>
              </a:spcBef>
              <a:spcAft>
                <a:spcPts val="0"/>
              </a:spcAft>
              <a:buSzPts val="1800"/>
              <a:buChar char="●"/>
            </a:pPr>
            <a:r>
              <a:rPr lang="en"/>
              <a:t>Settling chamber safety factor of 138.62</a:t>
            </a:r>
            <a:endParaRPr/>
          </a:p>
          <a:p>
            <a:pPr marL="457200" lvl="0" indent="-342900" algn="l" rtl="0">
              <a:spcBef>
                <a:spcPts val="0"/>
              </a:spcBef>
              <a:spcAft>
                <a:spcPts val="0"/>
              </a:spcAft>
              <a:buSzPts val="1800"/>
              <a:buChar char="●"/>
            </a:pPr>
            <a:r>
              <a:rPr lang="en"/>
              <a:t>Blast shield between team members and test apparatus at all times</a:t>
            </a:r>
            <a:endParaRPr/>
          </a:p>
          <a:p>
            <a:pPr marL="457200" lvl="0" indent="-342900" algn="l" rtl="0">
              <a:spcBef>
                <a:spcPts val="0"/>
              </a:spcBef>
              <a:spcAft>
                <a:spcPts val="0"/>
              </a:spcAft>
              <a:buSzPts val="1800"/>
              <a:buChar char="●"/>
            </a:pPr>
            <a:r>
              <a:rPr lang="en"/>
              <a:t>No team member will be in the room when the settling chamber is above atmospheric pressure</a:t>
            </a:r>
            <a:endParaRPr/>
          </a:p>
          <a:p>
            <a:pPr marL="457200" lvl="0" indent="-342900" algn="l" rtl="0">
              <a:spcBef>
                <a:spcPts val="0"/>
              </a:spcBef>
              <a:spcAft>
                <a:spcPts val="0"/>
              </a:spcAft>
              <a:buSzPts val="1800"/>
              <a:buChar char="●"/>
            </a:pPr>
            <a:r>
              <a:rPr lang="en"/>
              <a:t>Maximum feed tank energy is 355,800 J</a:t>
            </a:r>
            <a:endParaRPr/>
          </a:p>
          <a:p>
            <a:pPr marL="914400" lvl="1" indent="-317500" algn="l" rtl="0">
              <a:spcBef>
                <a:spcPts val="0"/>
              </a:spcBef>
              <a:spcAft>
                <a:spcPts val="0"/>
              </a:spcAft>
              <a:buSzPts val="1400"/>
              <a:buChar char="○"/>
            </a:pPr>
            <a:r>
              <a:rPr lang="en"/>
              <a:t>No potential for injury to test personnel if a feed tank ruptures </a:t>
            </a:r>
            <a:r>
              <a:rPr lang="en" sz="1400"/>
              <a:t>given our test setup</a:t>
            </a:r>
            <a:endParaRPr/>
          </a:p>
        </p:txBody>
      </p:sp>
      <p:sp>
        <p:nvSpPr>
          <p:cNvPr id="1581" name="Google Shape;1581;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122</a:t>
            </a:fld>
            <a:endParaRPr/>
          </a:p>
        </p:txBody>
      </p:sp>
      <p:sp>
        <p:nvSpPr>
          <p:cNvPr id="1582" name="Google Shape;1582;p134"/>
          <p:cNvSpPr txBox="1"/>
          <p:nvPr/>
        </p:nvSpPr>
        <p:spPr>
          <a:xfrm>
            <a:off x="6036000" y="1866775"/>
            <a:ext cx="31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Blast shield picture/diagram here</a:t>
            </a:r>
            <a:endParaRPr>
              <a:latin typeface="Trebuchet MS"/>
              <a:ea typeface="Trebuchet MS"/>
              <a:cs typeface="Trebuchet MS"/>
              <a:sym typeface="Trebuchet MS"/>
            </a:endParaRPr>
          </a:p>
        </p:txBody>
      </p:sp>
      <p:sp>
        <p:nvSpPr>
          <p:cNvPr id="1583" name="Google Shape;1583;p13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7"/>
        <p:cNvGrpSpPr/>
        <p:nvPr/>
      </p:nvGrpSpPr>
      <p:grpSpPr>
        <a:xfrm>
          <a:off x="0" y="0"/>
          <a:ext cx="0" cy="0"/>
          <a:chOff x="0" y="0"/>
          <a:chExt cx="0" cy="0"/>
        </a:xfrm>
      </p:grpSpPr>
      <p:sp>
        <p:nvSpPr>
          <p:cNvPr id="1588" name="Google Shape;1588;p135"/>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Ejector Design</a:t>
            </a:r>
            <a:endParaRPr/>
          </a:p>
        </p:txBody>
      </p:sp>
      <p:sp>
        <p:nvSpPr>
          <p:cNvPr id="1589" name="Google Shape;1589;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123</a:t>
            </a:fld>
            <a:endParaRPr/>
          </a:p>
        </p:txBody>
      </p:sp>
      <p:sp>
        <p:nvSpPr>
          <p:cNvPr id="1590" name="Google Shape;1590;p13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4"/>
        <p:cNvGrpSpPr/>
        <p:nvPr/>
      </p:nvGrpSpPr>
      <p:grpSpPr>
        <a:xfrm>
          <a:off x="0" y="0"/>
          <a:ext cx="0" cy="0"/>
          <a:chOff x="0" y="0"/>
          <a:chExt cx="0" cy="0"/>
        </a:xfrm>
      </p:grpSpPr>
      <p:sp>
        <p:nvSpPr>
          <p:cNvPr id="1595" name="Google Shape;1595;p13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Thrust-to-Weight Modeling Considerations</a:t>
            </a:r>
            <a:endParaRPr/>
          </a:p>
        </p:txBody>
      </p:sp>
      <p:sp>
        <p:nvSpPr>
          <p:cNvPr id="1596" name="Google Shape;1596;p136"/>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Incompressible</a:t>
            </a:r>
            <a:endParaRPr/>
          </a:p>
          <a:p>
            <a:pPr marL="914400" lvl="1" indent="-317500" algn="l" rtl="0">
              <a:spcBef>
                <a:spcPts val="1000"/>
              </a:spcBef>
              <a:spcAft>
                <a:spcPts val="0"/>
              </a:spcAft>
              <a:buSzPts val="1400"/>
              <a:buChar char="○"/>
            </a:pPr>
            <a:r>
              <a:rPr lang="en"/>
              <a:t>Simplifies model</a:t>
            </a:r>
            <a:endParaRPr/>
          </a:p>
          <a:p>
            <a:pPr marL="457200" lvl="0" indent="-342900" algn="l" rtl="0">
              <a:spcBef>
                <a:spcPts val="1000"/>
              </a:spcBef>
              <a:spcAft>
                <a:spcPts val="0"/>
              </a:spcAft>
              <a:buSzPts val="1800"/>
              <a:buChar char="●"/>
            </a:pPr>
            <a:r>
              <a:rPr lang="en"/>
              <a:t>Inviscid flow</a:t>
            </a:r>
            <a:endParaRPr/>
          </a:p>
          <a:p>
            <a:pPr marL="914400" lvl="1" indent="-317500" algn="l" rtl="0">
              <a:spcBef>
                <a:spcPts val="1000"/>
              </a:spcBef>
              <a:spcAft>
                <a:spcPts val="0"/>
              </a:spcAft>
              <a:buSzPts val="1400"/>
              <a:buChar char="○"/>
            </a:pPr>
            <a:r>
              <a:rPr lang="en"/>
              <a:t>Neglects boundary layer effects and turbulent dissipation</a:t>
            </a:r>
            <a:endParaRPr/>
          </a:p>
          <a:p>
            <a:pPr marL="457200" lvl="0" indent="-342900" algn="l" rtl="0">
              <a:spcBef>
                <a:spcPts val="1000"/>
              </a:spcBef>
              <a:spcAft>
                <a:spcPts val="0"/>
              </a:spcAft>
              <a:buSzPts val="1800"/>
              <a:buChar char="●"/>
            </a:pPr>
            <a:r>
              <a:rPr lang="en"/>
              <a:t>Zero freestream velocity</a:t>
            </a:r>
            <a:endParaRPr/>
          </a:p>
          <a:p>
            <a:pPr marL="914400" lvl="1" indent="-317500" algn="l" rtl="0">
              <a:spcBef>
                <a:spcPts val="1000"/>
              </a:spcBef>
              <a:spcAft>
                <a:spcPts val="1000"/>
              </a:spcAft>
              <a:buSzPts val="1400"/>
              <a:buChar char="○"/>
            </a:pPr>
            <a:r>
              <a:rPr lang="en"/>
              <a:t>Forward velocity of the engine adds complexity to the modeling of the secondary flow through the ejector</a:t>
            </a:r>
            <a:endParaRPr/>
          </a:p>
        </p:txBody>
      </p:sp>
      <p:sp>
        <p:nvSpPr>
          <p:cNvPr id="1597" name="Google Shape;1597;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124</a:t>
            </a:fld>
            <a:endParaRPr/>
          </a:p>
        </p:txBody>
      </p:sp>
      <p:sp>
        <p:nvSpPr>
          <p:cNvPr id="1598" name="Google Shape;1598;p136"/>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599" name="Google Shape;1599;p136"/>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600" name="Google Shape;1600;p136"/>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601" name="Google Shape;1601;p136"/>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602" name="Google Shape;1602;p136"/>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603" name="Google Shape;1603;p136"/>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604" name="Google Shape;1604;p136"/>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3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Updated Model - Compressible Failure</a:t>
            </a:r>
            <a:endParaRPr/>
          </a:p>
          <a:p>
            <a:pPr marL="0" lvl="0" indent="0" algn="l" rtl="0">
              <a:spcBef>
                <a:spcPts val="0"/>
              </a:spcBef>
              <a:spcAft>
                <a:spcPts val="0"/>
              </a:spcAft>
              <a:buNone/>
            </a:pPr>
            <a:endParaRPr/>
          </a:p>
        </p:txBody>
      </p:sp>
      <p:sp>
        <p:nvSpPr>
          <p:cNvPr id="1610" name="Google Shape;1610;p137"/>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Unable to recreate the plots or follow the derivation for the equations for a compressible ejector from from “An Investigation of the Thrust Augmentation Characteristics of Jet Ejectors”</a:t>
            </a:r>
            <a:endParaRPr/>
          </a:p>
          <a:p>
            <a:pPr marL="0" lvl="0" indent="0" algn="l" rtl="0">
              <a:spcBef>
                <a:spcPts val="1200"/>
              </a:spcBef>
              <a:spcAft>
                <a:spcPts val="1200"/>
              </a:spcAft>
              <a:buNone/>
            </a:pPr>
            <a:r>
              <a:rPr lang="en"/>
              <a:t> </a:t>
            </a:r>
            <a:endParaRPr/>
          </a:p>
        </p:txBody>
      </p:sp>
      <p:sp>
        <p:nvSpPr>
          <p:cNvPr id="1611" name="Google Shape;1611;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125</a:t>
            </a:fld>
            <a:endParaRPr/>
          </a:p>
        </p:txBody>
      </p:sp>
      <p:pic>
        <p:nvPicPr>
          <p:cNvPr id="1612" name="Google Shape;1612;p137"/>
          <p:cNvPicPr preferRelativeResize="0"/>
          <p:nvPr/>
        </p:nvPicPr>
        <p:blipFill>
          <a:blip r:embed="rId3">
            <a:alphaModFix/>
          </a:blip>
          <a:stretch>
            <a:fillRect/>
          </a:stretch>
        </p:blipFill>
        <p:spPr>
          <a:xfrm>
            <a:off x="855325" y="2201300"/>
            <a:ext cx="3188376" cy="2130325"/>
          </a:xfrm>
          <a:prstGeom prst="rect">
            <a:avLst/>
          </a:prstGeom>
          <a:noFill/>
          <a:ln>
            <a:noFill/>
          </a:ln>
        </p:spPr>
      </p:pic>
      <p:pic>
        <p:nvPicPr>
          <p:cNvPr id="1613" name="Google Shape;1613;p137"/>
          <p:cNvPicPr preferRelativeResize="0"/>
          <p:nvPr/>
        </p:nvPicPr>
        <p:blipFill>
          <a:blip r:embed="rId4">
            <a:alphaModFix/>
          </a:blip>
          <a:stretch>
            <a:fillRect/>
          </a:stretch>
        </p:blipFill>
        <p:spPr>
          <a:xfrm>
            <a:off x="5227500" y="2201300"/>
            <a:ext cx="2447925" cy="1966025"/>
          </a:xfrm>
          <a:prstGeom prst="rect">
            <a:avLst/>
          </a:prstGeom>
          <a:noFill/>
          <a:ln>
            <a:noFill/>
          </a:ln>
        </p:spPr>
      </p:pic>
      <p:sp>
        <p:nvSpPr>
          <p:cNvPr id="1614" name="Google Shape;1614;p13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13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 - Incompressible with Different Densities</a:t>
            </a:r>
            <a:endParaRPr/>
          </a:p>
          <a:p>
            <a:pPr marL="0" lvl="0" indent="0" algn="l" rtl="0">
              <a:spcBef>
                <a:spcPts val="0"/>
              </a:spcBef>
              <a:spcAft>
                <a:spcPts val="0"/>
              </a:spcAft>
              <a:buNone/>
            </a:pPr>
            <a:endParaRPr/>
          </a:p>
        </p:txBody>
      </p:sp>
      <p:sp>
        <p:nvSpPr>
          <p:cNvPr id="1620" name="Google Shape;1620;p138"/>
          <p:cNvSpPr txBox="1">
            <a:spLocks noGrp="1"/>
          </p:cNvSpPr>
          <p:nvPr>
            <p:ph type="body" idx="1"/>
          </p:nvPr>
        </p:nvSpPr>
        <p:spPr>
          <a:xfrm>
            <a:off x="311700" y="1149725"/>
            <a:ext cx="27579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Note notational differences from this presentation:</a:t>
            </a:r>
            <a:endParaRPr/>
          </a:p>
          <a:p>
            <a:pPr marL="457200" lvl="0" indent="-342900" algn="l" rtl="0">
              <a:spcBef>
                <a:spcPts val="1200"/>
              </a:spcBef>
              <a:spcAft>
                <a:spcPts val="0"/>
              </a:spcAft>
              <a:buSzPts val="1800"/>
              <a:buChar char="●"/>
            </a:pPr>
            <a:r>
              <a:rPr lang="en"/>
              <a:t>ɑ = ɑ</a:t>
            </a:r>
            <a:r>
              <a:rPr lang="en" baseline="-25000"/>
              <a:t>e</a:t>
            </a:r>
            <a:endParaRPr/>
          </a:p>
          <a:p>
            <a:pPr marL="457200" lvl="0" indent="-342900" algn="l" rtl="0">
              <a:spcBef>
                <a:spcPts val="0"/>
              </a:spcBef>
              <a:spcAft>
                <a:spcPts val="0"/>
              </a:spcAft>
              <a:buSzPts val="1800"/>
              <a:buChar char="●"/>
            </a:pPr>
            <a:r>
              <a:rPr lang="en"/>
              <a:t>β = ɑ</a:t>
            </a:r>
            <a:r>
              <a:rPr lang="en" baseline="-25000"/>
              <a:t>D</a:t>
            </a:r>
            <a:endParaRPr/>
          </a:p>
          <a:p>
            <a:pPr marL="457200" lvl="0" indent="-342900" algn="l" rtl="0">
              <a:spcBef>
                <a:spcPts val="0"/>
              </a:spcBef>
              <a:spcAft>
                <a:spcPts val="0"/>
              </a:spcAft>
              <a:buSzPts val="1800"/>
              <a:buChar char="●"/>
            </a:pPr>
            <a:r>
              <a:rPr lang="en"/>
              <a:t>m = ṁ</a:t>
            </a:r>
            <a:endParaRPr/>
          </a:p>
          <a:p>
            <a:pPr marL="0" lvl="0" indent="0" algn="l" rtl="0">
              <a:spcBef>
                <a:spcPts val="1200"/>
              </a:spcBef>
              <a:spcAft>
                <a:spcPts val="1200"/>
              </a:spcAft>
              <a:buNone/>
            </a:pPr>
            <a:r>
              <a:rPr lang="en"/>
              <a:t>m</a:t>
            </a:r>
            <a:r>
              <a:rPr lang="en" baseline="-25000"/>
              <a:t>s</a:t>
            </a:r>
            <a:r>
              <a:rPr lang="en"/>
              <a:t>/ m</a:t>
            </a:r>
            <a:r>
              <a:rPr lang="en" baseline="-25000"/>
              <a:t>p</a:t>
            </a:r>
            <a:r>
              <a:rPr lang="en"/>
              <a:t> Needs to be solved for first before finding φ</a:t>
            </a:r>
            <a:endParaRPr/>
          </a:p>
        </p:txBody>
      </p:sp>
      <p:sp>
        <p:nvSpPr>
          <p:cNvPr id="1621" name="Google Shape;1621;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126</a:t>
            </a:fld>
            <a:endParaRPr/>
          </a:p>
        </p:txBody>
      </p:sp>
      <p:pic>
        <p:nvPicPr>
          <p:cNvPr id="1622" name="Google Shape;1622;p138"/>
          <p:cNvPicPr preferRelativeResize="0"/>
          <p:nvPr/>
        </p:nvPicPr>
        <p:blipFill>
          <a:blip r:embed="rId3">
            <a:alphaModFix/>
          </a:blip>
          <a:stretch>
            <a:fillRect/>
          </a:stretch>
        </p:blipFill>
        <p:spPr>
          <a:xfrm>
            <a:off x="3045863" y="1242338"/>
            <a:ext cx="5810250" cy="1571625"/>
          </a:xfrm>
          <a:prstGeom prst="rect">
            <a:avLst/>
          </a:prstGeom>
          <a:noFill/>
          <a:ln>
            <a:noFill/>
          </a:ln>
        </p:spPr>
      </p:pic>
      <p:pic>
        <p:nvPicPr>
          <p:cNvPr id="1623" name="Google Shape;1623;p138"/>
          <p:cNvPicPr preferRelativeResize="0"/>
          <p:nvPr/>
        </p:nvPicPr>
        <p:blipFill>
          <a:blip r:embed="rId4">
            <a:alphaModFix/>
          </a:blip>
          <a:stretch>
            <a:fillRect/>
          </a:stretch>
        </p:blipFill>
        <p:spPr>
          <a:xfrm>
            <a:off x="3069663" y="2729500"/>
            <a:ext cx="5762625" cy="1485900"/>
          </a:xfrm>
          <a:prstGeom prst="rect">
            <a:avLst/>
          </a:prstGeom>
          <a:noFill/>
          <a:ln>
            <a:noFill/>
          </a:ln>
        </p:spPr>
      </p:pic>
      <p:sp>
        <p:nvSpPr>
          <p:cNvPr id="1624" name="Google Shape;1624;p13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3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 - Incompressible with Different Densities</a:t>
            </a:r>
            <a:endParaRPr/>
          </a:p>
          <a:p>
            <a:pPr marL="0" lvl="0" indent="0" algn="l" rtl="0">
              <a:spcBef>
                <a:spcPts val="0"/>
              </a:spcBef>
              <a:spcAft>
                <a:spcPts val="0"/>
              </a:spcAft>
              <a:buNone/>
            </a:pPr>
            <a:endParaRPr/>
          </a:p>
        </p:txBody>
      </p:sp>
      <p:sp>
        <p:nvSpPr>
          <p:cNvPr id="1630" name="Google Shape;1630;p139"/>
          <p:cNvSpPr txBox="1">
            <a:spLocks noGrp="1"/>
          </p:cNvSpPr>
          <p:nvPr>
            <p:ph type="body" idx="1"/>
          </p:nvPr>
        </p:nvSpPr>
        <p:spPr>
          <a:xfrm>
            <a:off x="311700" y="1149725"/>
            <a:ext cx="44031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“Ejector Thrust Augmentation" By W. H. Heiser</a:t>
            </a:r>
            <a:endParaRPr/>
          </a:p>
          <a:p>
            <a:pPr marL="457200" lvl="0" indent="-342900" algn="l" rtl="0">
              <a:spcBef>
                <a:spcPts val="1200"/>
              </a:spcBef>
              <a:spcAft>
                <a:spcPts val="0"/>
              </a:spcAft>
              <a:buSzPts val="1800"/>
              <a:buChar char="●"/>
            </a:pPr>
            <a:r>
              <a:rPr lang="en"/>
              <a:t>Constant but different densities that uniformly mix  </a:t>
            </a:r>
            <a:endParaRPr/>
          </a:p>
          <a:p>
            <a:pPr marL="457200" lvl="0" indent="-342900" algn="l" rtl="0">
              <a:spcBef>
                <a:spcPts val="0"/>
              </a:spcBef>
              <a:spcAft>
                <a:spcPts val="0"/>
              </a:spcAft>
              <a:buSzPts val="1800"/>
              <a:buChar char="●"/>
            </a:pPr>
            <a:r>
              <a:rPr lang="en"/>
              <a:t>Isentropic</a:t>
            </a:r>
            <a:endParaRPr/>
          </a:p>
          <a:p>
            <a:pPr marL="457200" lvl="0" indent="-342900" algn="l" rtl="0">
              <a:spcBef>
                <a:spcPts val="0"/>
              </a:spcBef>
              <a:spcAft>
                <a:spcPts val="0"/>
              </a:spcAft>
              <a:buSzPts val="1800"/>
              <a:buChar char="●"/>
            </a:pPr>
            <a:r>
              <a:rPr lang="en"/>
              <a:t>Constant Profiles</a:t>
            </a:r>
            <a:endParaRPr/>
          </a:p>
          <a:p>
            <a:pPr marL="457200" lvl="0" indent="-342900" algn="l" rtl="0">
              <a:spcBef>
                <a:spcPts val="0"/>
              </a:spcBef>
              <a:spcAft>
                <a:spcPts val="0"/>
              </a:spcAft>
              <a:buSzPts val="1800"/>
              <a:buChar char="●"/>
            </a:pPr>
            <a:r>
              <a:rPr lang="en"/>
              <a:t>P</a:t>
            </a:r>
            <a:r>
              <a:rPr lang="en" baseline="-25000"/>
              <a:t>e</a:t>
            </a:r>
            <a:r>
              <a:rPr lang="en"/>
              <a:t> = P</a:t>
            </a:r>
            <a:r>
              <a:rPr lang="en" baseline="-25000"/>
              <a:t>atm</a:t>
            </a:r>
            <a:endParaRPr/>
          </a:p>
          <a:p>
            <a:pPr marL="0" lvl="0" indent="0" algn="l" rtl="0">
              <a:spcBef>
                <a:spcPts val="1200"/>
              </a:spcBef>
              <a:spcAft>
                <a:spcPts val="1200"/>
              </a:spcAft>
              <a:buNone/>
            </a:pPr>
            <a:r>
              <a:rPr lang="en"/>
              <a:t> Shows asymptotic behavior</a:t>
            </a:r>
            <a:endParaRPr/>
          </a:p>
        </p:txBody>
      </p:sp>
      <p:sp>
        <p:nvSpPr>
          <p:cNvPr id="1631" name="Google Shape;1631;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127</a:t>
            </a:fld>
            <a:endParaRPr/>
          </a:p>
        </p:txBody>
      </p:sp>
      <p:pic>
        <p:nvPicPr>
          <p:cNvPr id="1632" name="Google Shape;1632;p139"/>
          <p:cNvPicPr preferRelativeResize="0"/>
          <p:nvPr/>
        </p:nvPicPr>
        <p:blipFill>
          <a:blip r:embed="rId3">
            <a:alphaModFix/>
          </a:blip>
          <a:stretch>
            <a:fillRect/>
          </a:stretch>
        </p:blipFill>
        <p:spPr>
          <a:xfrm>
            <a:off x="4867200" y="1302125"/>
            <a:ext cx="3979902" cy="2984927"/>
          </a:xfrm>
          <a:prstGeom prst="rect">
            <a:avLst/>
          </a:prstGeom>
          <a:noFill/>
          <a:ln>
            <a:noFill/>
          </a:ln>
        </p:spPr>
      </p:pic>
      <p:sp>
        <p:nvSpPr>
          <p:cNvPr id="1633" name="Google Shape;1633;p13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14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Ejector Models - Compressible</a:t>
            </a:r>
            <a:endParaRPr/>
          </a:p>
          <a:p>
            <a:pPr marL="0" lvl="0" indent="0" algn="l" rtl="0">
              <a:spcBef>
                <a:spcPts val="0"/>
              </a:spcBef>
              <a:spcAft>
                <a:spcPts val="0"/>
              </a:spcAft>
              <a:buNone/>
            </a:pPr>
            <a:endParaRPr/>
          </a:p>
        </p:txBody>
      </p:sp>
      <p:sp>
        <p:nvSpPr>
          <p:cNvPr id="1639" name="Google Shape;1639;p140"/>
          <p:cNvSpPr txBox="1">
            <a:spLocks noGrp="1"/>
          </p:cNvSpPr>
          <p:nvPr>
            <p:ph type="body" idx="1"/>
          </p:nvPr>
        </p:nvSpPr>
        <p:spPr>
          <a:xfrm>
            <a:off x="311700" y="1149725"/>
            <a:ext cx="41358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Plot is from “An Investigation of the Thrust Augmentation Characteristics of Jet Ejectors”</a:t>
            </a:r>
            <a:endParaRPr/>
          </a:p>
          <a:p>
            <a:pPr marL="0" lvl="0" indent="0" algn="l" rtl="0">
              <a:spcBef>
                <a:spcPts val="1200"/>
              </a:spcBef>
              <a:spcAft>
                <a:spcPts val="0"/>
              </a:spcAft>
              <a:buNone/>
            </a:pPr>
            <a:r>
              <a:rPr lang="en"/>
              <a:t>Shows only a minor offset in a compressible vs incompressible analysis (~5% error at worst)</a:t>
            </a:r>
            <a:endParaRPr/>
          </a:p>
          <a:p>
            <a:pPr marL="0" lvl="0" indent="0" algn="l" rtl="0">
              <a:spcBef>
                <a:spcPts val="1200"/>
              </a:spcBef>
              <a:spcAft>
                <a:spcPts val="1200"/>
              </a:spcAft>
              <a:buNone/>
            </a:pPr>
            <a:r>
              <a:rPr lang="en"/>
              <a:t> </a:t>
            </a:r>
            <a:endParaRPr/>
          </a:p>
        </p:txBody>
      </p:sp>
      <p:sp>
        <p:nvSpPr>
          <p:cNvPr id="1640" name="Google Shape;1640;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128</a:t>
            </a:fld>
            <a:endParaRPr/>
          </a:p>
        </p:txBody>
      </p:sp>
      <p:pic>
        <p:nvPicPr>
          <p:cNvPr id="1641" name="Google Shape;1641;p140"/>
          <p:cNvPicPr preferRelativeResize="0"/>
          <p:nvPr/>
        </p:nvPicPr>
        <p:blipFill>
          <a:blip r:embed="rId3">
            <a:alphaModFix/>
          </a:blip>
          <a:stretch>
            <a:fillRect/>
          </a:stretch>
        </p:blipFill>
        <p:spPr>
          <a:xfrm>
            <a:off x="4572000" y="1664274"/>
            <a:ext cx="4135800" cy="2763362"/>
          </a:xfrm>
          <a:prstGeom prst="rect">
            <a:avLst/>
          </a:prstGeom>
          <a:noFill/>
          <a:ln>
            <a:noFill/>
          </a:ln>
        </p:spPr>
      </p:pic>
      <p:sp>
        <p:nvSpPr>
          <p:cNvPr id="1642" name="Google Shape;1642;p14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4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Models - Incompressible vs Mixed Densities</a:t>
            </a:r>
            <a:endParaRPr/>
          </a:p>
          <a:p>
            <a:pPr marL="0" lvl="0" indent="0" algn="l" rtl="0">
              <a:spcBef>
                <a:spcPts val="0"/>
              </a:spcBef>
              <a:spcAft>
                <a:spcPts val="0"/>
              </a:spcAft>
              <a:buNone/>
            </a:pPr>
            <a:endParaRPr/>
          </a:p>
        </p:txBody>
      </p:sp>
      <p:sp>
        <p:nvSpPr>
          <p:cNvPr id="1648" name="Google Shape;1648;p141"/>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Shows the compressible vs incompressible plot vs the output from the chosen mixed densities model</a:t>
            </a:r>
            <a:endParaRPr/>
          </a:p>
          <a:p>
            <a:pPr marL="0" lvl="0" indent="0" algn="l" rtl="0">
              <a:spcBef>
                <a:spcPts val="1200"/>
              </a:spcBef>
              <a:spcAft>
                <a:spcPts val="0"/>
              </a:spcAft>
              <a:buNone/>
            </a:pPr>
            <a:r>
              <a:rPr lang="en"/>
              <a:t>Shows about a 2% error between mixed densities and compressible formulations</a:t>
            </a:r>
            <a:endParaRPr/>
          </a:p>
          <a:p>
            <a:pPr marL="0" lvl="0" indent="0" algn="l" rtl="0">
              <a:spcBef>
                <a:spcPts val="1200"/>
              </a:spcBef>
              <a:spcAft>
                <a:spcPts val="1200"/>
              </a:spcAft>
              <a:buNone/>
            </a:pPr>
            <a:r>
              <a:rPr lang="en"/>
              <a:t> </a:t>
            </a:r>
            <a:endParaRPr/>
          </a:p>
        </p:txBody>
      </p:sp>
      <p:sp>
        <p:nvSpPr>
          <p:cNvPr id="1649" name="Google Shape;1649;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129</a:t>
            </a:fld>
            <a:endParaRPr/>
          </a:p>
        </p:txBody>
      </p:sp>
      <p:pic>
        <p:nvPicPr>
          <p:cNvPr id="1650" name="Google Shape;1650;p141"/>
          <p:cNvPicPr preferRelativeResize="0"/>
          <p:nvPr/>
        </p:nvPicPr>
        <p:blipFill>
          <a:blip r:embed="rId3">
            <a:alphaModFix/>
          </a:blip>
          <a:stretch>
            <a:fillRect/>
          </a:stretch>
        </p:blipFill>
        <p:spPr>
          <a:xfrm>
            <a:off x="4787800" y="2531125"/>
            <a:ext cx="3909825" cy="2612374"/>
          </a:xfrm>
          <a:prstGeom prst="rect">
            <a:avLst/>
          </a:prstGeom>
          <a:noFill/>
          <a:ln>
            <a:noFill/>
          </a:ln>
        </p:spPr>
      </p:pic>
      <p:pic>
        <p:nvPicPr>
          <p:cNvPr id="1651" name="Google Shape;1651;p141"/>
          <p:cNvPicPr preferRelativeResize="0"/>
          <p:nvPr/>
        </p:nvPicPr>
        <p:blipFill>
          <a:blip r:embed="rId4">
            <a:alphaModFix/>
          </a:blip>
          <a:stretch>
            <a:fillRect/>
          </a:stretch>
        </p:blipFill>
        <p:spPr>
          <a:xfrm>
            <a:off x="134113" y="2531130"/>
            <a:ext cx="4490973" cy="2398525"/>
          </a:xfrm>
          <a:prstGeom prst="rect">
            <a:avLst/>
          </a:prstGeom>
          <a:noFill/>
          <a:ln>
            <a:noFill/>
          </a:ln>
        </p:spPr>
      </p:pic>
      <p:sp>
        <p:nvSpPr>
          <p:cNvPr id="1652" name="Google Shape;1652;p14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sp>
        <p:nvSpPr>
          <p:cNvPr id="257" name="Google Shape;257;p25"/>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Critical Project Elements (CPEs)</a:t>
            </a:r>
            <a:endParaRPr>
              <a:latin typeface="Trebuchet MS"/>
              <a:ea typeface="Trebuchet MS"/>
              <a:cs typeface="Trebuchet MS"/>
              <a:sym typeface="Trebuchet MS"/>
            </a:endParaRPr>
          </a:p>
        </p:txBody>
      </p:sp>
      <p:sp>
        <p:nvSpPr>
          <p:cNvPr id="258" name="Google Shape;258;p25"/>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259" name="Google Shape;25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260" name="Google Shape;260;p25"/>
          <p:cNvSpPr/>
          <p:nvPr/>
        </p:nvSpPr>
        <p:spPr>
          <a:xfrm>
            <a:off x="1298448" y="4509500"/>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261" name="Google Shape;261;p25"/>
          <p:cNvSpPr/>
          <p:nvPr/>
        </p:nvSpPr>
        <p:spPr>
          <a:xfrm>
            <a:off x="2487168"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262" name="Google Shape;262;p25"/>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263" name="Google Shape;263;p25"/>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264" name="Google Shape;264;p25"/>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265" name="Google Shape;265;p25"/>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4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Ejector Models - Losses</a:t>
            </a:r>
            <a:endParaRPr/>
          </a:p>
          <a:p>
            <a:pPr marL="0" lvl="0" indent="0" algn="l" rtl="0">
              <a:spcBef>
                <a:spcPts val="0"/>
              </a:spcBef>
              <a:spcAft>
                <a:spcPts val="0"/>
              </a:spcAft>
              <a:buNone/>
            </a:pPr>
            <a:endParaRPr/>
          </a:p>
        </p:txBody>
      </p:sp>
      <p:sp>
        <p:nvSpPr>
          <p:cNvPr id="1658" name="Google Shape;1658;p142"/>
          <p:cNvSpPr txBox="1">
            <a:spLocks noGrp="1"/>
          </p:cNvSpPr>
          <p:nvPr>
            <p:ph type="body" idx="1"/>
          </p:nvPr>
        </p:nvSpPr>
        <p:spPr>
          <a:xfrm>
            <a:off x="311700" y="1149725"/>
            <a:ext cx="49404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Plot is from “An Investigation of the Thrust Augmentation Characteristics of Jet Ejectors”</a:t>
            </a:r>
            <a:endParaRPr/>
          </a:p>
          <a:p>
            <a:pPr marL="0" lvl="0" indent="0" algn="l" rtl="0">
              <a:spcBef>
                <a:spcPts val="1200"/>
              </a:spcBef>
              <a:spcAft>
                <a:spcPts val="0"/>
              </a:spcAft>
              <a:buNone/>
            </a:pPr>
            <a:r>
              <a:rPr lang="en"/>
              <a:t>Shows losses in the thrust augmentation for too large of diffuser ratios</a:t>
            </a:r>
            <a:endParaRPr/>
          </a:p>
          <a:p>
            <a:pPr marL="0" lvl="0" indent="0" algn="l" rtl="0">
              <a:spcBef>
                <a:spcPts val="1200"/>
              </a:spcBef>
              <a:spcAft>
                <a:spcPts val="1200"/>
              </a:spcAft>
              <a:buNone/>
            </a:pPr>
            <a:r>
              <a:rPr lang="en"/>
              <a:t>Does not account for varying mixing chamber lengths</a:t>
            </a:r>
            <a:endParaRPr/>
          </a:p>
        </p:txBody>
      </p:sp>
      <p:sp>
        <p:nvSpPr>
          <p:cNvPr id="1659" name="Google Shape;1659;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130</a:t>
            </a:fld>
            <a:endParaRPr/>
          </a:p>
        </p:txBody>
      </p:sp>
      <p:pic>
        <p:nvPicPr>
          <p:cNvPr id="1660" name="Google Shape;1660;p142"/>
          <p:cNvPicPr preferRelativeResize="0"/>
          <p:nvPr/>
        </p:nvPicPr>
        <p:blipFill>
          <a:blip r:embed="rId3">
            <a:alphaModFix/>
          </a:blip>
          <a:stretch>
            <a:fillRect/>
          </a:stretch>
        </p:blipFill>
        <p:spPr>
          <a:xfrm>
            <a:off x="5252175" y="1094075"/>
            <a:ext cx="3365050" cy="3799450"/>
          </a:xfrm>
          <a:prstGeom prst="rect">
            <a:avLst/>
          </a:prstGeom>
          <a:noFill/>
          <a:ln>
            <a:noFill/>
          </a:ln>
        </p:spPr>
      </p:pic>
      <p:sp>
        <p:nvSpPr>
          <p:cNvPr id="1661" name="Google Shape;1661;p14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4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Ejector Models - Mixing Chamber Length</a:t>
            </a:r>
            <a:endParaRPr/>
          </a:p>
          <a:p>
            <a:pPr marL="0" lvl="0" indent="0" algn="l" rtl="0">
              <a:spcBef>
                <a:spcPts val="0"/>
              </a:spcBef>
              <a:spcAft>
                <a:spcPts val="0"/>
              </a:spcAft>
              <a:buNone/>
            </a:pPr>
            <a:endParaRPr/>
          </a:p>
        </p:txBody>
      </p:sp>
      <p:sp>
        <p:nvSpPr>
          <p:cNvPr id="1667" name="Google Shape;1667;p143"/>
          <p:cNvSpPr txBox="1">
            <a:spLocks noGrp="1"/>
          </p:cNvSpPr>
          <p:nvPr>
            <p:ph type="body" idx="1"/>
          </p:nvPr>
        </p:nvSpPr>
        <p:spPr>
          <a:xfrm>
            <a:off x="311700" y="1149725"/>
            <a:ext cx="4734000" cy="3419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Plot is from “An Investigation of the Thrust Augmentation Characteristics of Jet Ejectors”</a:t>
            </a:r>
            <a:endParaRPr/>
          </a:p>
          <a:p>
            <a:pPr marL="0" lvl="0" indent="0" algn="l" rtl="0">
              <a:spcBef>
                <a:spcPts val="1200"/>
              </a:spcBef>
              <a:spcAft>
                <a:spcPts val="0"/>
              </a:spcAft>
              <a:buNone/>
            </a:pPr>
            <a:r>
              <a:rPr lang="en"/>
              <a:t>Shows the results from a computation for theoretical mixing chamber length for a given area ratio under incompressible and compressible conditions</a:t>
            </a:r>
            <a:endParaRPr/>
          </a:p>
          <a:p>
            <a:pPr marL="0" lvl="0" indent="0" algn="l" rtl="0">
              <a:spcBef>
                <a:spcPts val="1200"/>
              </a:spcBef>
              <a:spcAft>
                <a:spcPts val="1200"/>
              </a:spcAft>
              <a:buNone/>
            </a:pPr>
            <a:r>
              <a:rPr lang="en"/>
              <a:t>This indicates our mixing chamber may be too long, but this is balanced with other sources advocating for more complete mixing than used in this analysis </a:t>
            </a:r>
            <a:endParaRPr/>
          </a:p>
        </p:txBody>
      </p:sp>
      <p:sp>
        <p:nvSpPr>
          <p:cNvPr id="1668" name="Google Shape;1668;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131</a:t>
            </a:fld>
            <a:endParaRPr/>
          </a:p>
        </p:txBody>
      </p:sp>
      <p:pic>
        <p:nvPicPr>
          <p:cNvPr id="1669" name="Google Shape;1669;p143"/>
          <p:cNvPicPr preferRelativeResize="0"/>
          <p:nvPr/>
        </p:nvPicPr>
        <p:blipFill>
          <a:blip r:embed="rId3">
            <a:alphaModFix/>
          </a:blip>
          <a:stretch>
            <a:fillRect/>
          </a:stretch>
        </p:blipFill>
        <p:spPr>
          <a:xfrm>
            <a:off x="5144380" y="1149725"/>
            <a:ext cx="3556294" cy="3907100"/>
          </a:xfrm>
          <a:prstGeom prst="rect">
            <a:avLst/>
          </a:prstGeom>
          <a:noFill/>
          <a:ln>
            <a:noFill/>
          </a:ln>
        </p:spPr>
      </p:pic>
      <p:sp>
        <p:nvSpPr>
          <p:cNvPr id="1670" name="Google Shape;1670;p14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4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Improved Nozzle Calculation Setup</a:t>
            </a:r>
            <a:endParaRPr/>
          </a:p>
        </p:txBody>
      </p:sp>
      <p:sp>
        <p:nvSpPr>
          <p:cNvPr id="1676" name="Google Shape;1676;p144"/>
          <p:cNvSpPr txBox="1">
            <a:spLocks noGrp="1"/>
          </p:cNvSpPr>
          <p:nvPr>
            <p:ph type="body" idx="1"/>
          </p:nvPr>
        </p:nvSpPr>
        <p:spPr>
          <a:xfrm>
            <a:off x="311700" y="1149725"/>
            <a:ext cx="82341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Using the listed exit temperature from JetCat of a nozzle temperature of 993 K, mass flow rate of 0.23 kg/s, R = 273 J/kg-K, and γ = 1.233</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t>Along with the assumption that P</a:t>
            </a:r>
            <a:r>
              <a:rPr lang="en" baseline="-25000"/>
              <a:t>exit</a:t>
            </a:r>
            <a:r>
              <a:rPr lang="en"/>
              <a:t> = P</a:t>
            </a:r>
            <a:r>
              <a:rPr lang="en" baseline="-25000"/>
              <a:t>atm</a:t>
            </a:r>
            <a:endParaRPr/>
          </a:p>
        </p:txBody>
      </p:sp>
      <p:sp>
        <p:nvSpPr>
          <p:cNvPr id="1677" name="Google Shape;1677;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132</a:t>
            </a:fld>
            <a:endParaRPr/>
          </a:p>
        </p:txBody>
      </p:sp>
      <p:sp>
        <p:nvSpPr>
          <p:cNvPr id="1678" name="Google Shape;1678;p14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pic>
        <p:nvPicPr>
          <p:cNvPr id="1679" name="Google Shape;1679;p144"/>
          <p:cNvPicPr preferRelativeResize="0"/>
          <p:nvPr/>
        </p:nvPicPr>
        <p:blipFill>
          <a:blip r:embed="rId4">
            <a:alphaModFix/>
          </a:blip>
          <a:stretch>
            <a:fillRect/>
          </a:stretch>
        </p:blipFill>
        <p:spPr>
          <a:xfrm>
            <a:off x="3383531" y="2139850"/>
            <a:ext cx="2090425" cy="14391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3"/>
        <p:cNvGrpSpPr/>
        <p:nvPr/>
      </p:nvGrpSpPr>
      <p:grpSpPr>
        <a:xfrm>
          <a:off x="0" y="0"/>
          <a:ext cx="0" cy="0"/>
          <a:chOff x="0" y="0"/>
          <a:chExt cx="0" cy="0"/>
        </a:xfrm>
      </p:grpSpPr>
      <p:sp>
        <p:nvSpPr>
          <p:cNvPr id="1684" name="Google Shape;1684;p14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Improved Nozzle Calculations</a:t>
            </a:r>
            <a:endParaRPr/>
          </a:p>
          <a:p>
            <a:pPr marL="0" lvl="0" indent="0" algn="l" rtl="0">
              <a:spcBef>
                <a:spcPts val="0"/>
              </a:spcBef>
              <a:spcAft>
                <a:spcPts val="0"/>
              </a:spcAft>
              <a:buNone/>
            </a:pPr>
            <a:endParaRPr/>
          </a:p>
        </p:txBody>
      </p:sp>
      <p:sp>
        <p:nvSpPr>
          <p:cNvPr id="1685" name="Google Shape;1685;p145"/>
          <p:cNvSpPr txBox="1">
            <a:spLocks noGrp="1"/>
          </p:cNvSpPr>
          <p:nvPr>
            <p:ph type="body" idx="1"/>
          </p:nvPr>
        </p:nvSpPr>
        <p:spPr>
          <a:xfrm>
            <a:off x="311700" y="1149725"/>
            <a:ext cx="8520600" cy="197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Stock nozzle exit: Mach 0.75</a:t>
            </a:r>
            <a:endParaRPr/>
          </a:p>
          <a:p>
            <a:pPr marL="0" lvl="0" indent="0" algn="l" rtl="0">
              <a:spcBef>
                <a:spcPts val="1000"/>
              </a:spcBef>
              <a:spcAft>
                <a:spcPts val="0"/>
              </a:spcAft>
              <a:buNone/>
            </a:pPr>
            <a:r>
              <a:rPr lang="en"/>
              <a:t>Improve the converging nozzle by instead accelerating the flow to Mach 0.95</a:t>
            </a:r>
            <a:endParaRPr/>
          </a:p>
          <a:p>
            <a:pPr marL="0" lvl="0" indent="0" algn="l" rtl="0">
              <a:spcBef>
                <a:spcPts val="1000"/>
              </a:spcBef>
              <a:spcAft>
                <a:spcPts val="1000"/>
              </a:spcAft>
              <a:buNone/>
            </a:pPr>
            <a:r>
              <a:rPr lang="en"/>
              <a:t>The area ratio required to achieve this can be separately calculated based off of measured engine properties						</a:t>
            </a:r>
            <a:endParaRPr/>
          </a:p>
        </p:txBody>
      </p:sp>
      <p:sp>
        <p:nvSpPr>
          <p:cNvPr id="1686" name="Google Shape;1686;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133</a:t>
            </a:fld>
            <a:endParaRPr/>
          </a:p>
        </p:txBody>
      </p:sp>
      <p:sp>
        <p:nvSpPr>
          <p:cNvPr id="1687" name="Google Shape;1687;p145"/>
          <p:cNvSpPr txBox="1"/>
          <p:nvPr/>
        </p:nvSpPr>
        <p:spPr>
          <a:xfrm>
            <a:off x="318375" y="3183725"/>
            <a:ext cx="440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688" name="Google Shape;1688;p145"/>
          <p:cNvSpPr txBox="1"/>
          <p:nvPr/>
        </p:nvSpPr>
        <p:spPr>
          <a:xfrm>
            <a:off x="0" y="3440763"/>
            <a:ext cx="4572000" cy="90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chemeClr val="dk2"/>
                </a:solidFill>
                <a:latin typeface="Trebuchet MS"/>
                <a:ea typeface="Trebuchet MS"/>
                <a:cs typeface="Trebuchet MS"/>
                <a:sym typeface="Trebuchet MS"/>
              </a:rPr>
              <a:t>Current Nozzle Thrust:</a:t>
            </a:r>
            <a:endParaRPr sz="1800">
              <a:solidFill>
                <a:schemeClr val="dk2"/>
              </a:solidFill>
              <a:latin typeface="Trebuchet MS"/>
              <a:ea typeface="Trebuchet MS"/>
              <a:cs typeface="Trebuchet MS"/>
              <a:sym typeface="Trebuchet MS"/>
            </a:endParaRPr>
          </a:p>
          <a:p>
            <a:pPr marL="457200" lvl="0" indent="0" algn="ctr" rtl="0">
              <a:lnSpc>
                <a:spcPct val="115000"/>
              </a:lnSpc>
              <a:spcBef>
                <a:spcPts val="1000"/>
              </a:spcBef>
              <a:spcAft>
                <a:spcPts val="1000"/>
              </a:spcAft>
              <a:buClr>
                <a:schemeClr val="dk1"/>
              </a:buClr>
              <a:buSzPts val="1100"/>
              <a:buFont typeface="Arial"/>
              <a:buNone/>
            </a:pPr>
            <a:r>
              <a:rPr lang="en" sz="1800">
                <a:solidFill>
                  <a:schemeClr val="dk2"/>
                </a:solidFill>
                <a:latin typeface="Trebuchet MS"/>
                <a:ea typeface="Trebuchet MS"/>
                <a:cs typeface="Trebuchet MS"/>
                <a:sym typeface="Trebuchet MS"/>
              </a:rPr>
              <a:t>100 N	</a:t>
            </a:r>
            <a:endParaRPr>
              <a:latin typeface="Trebuchet MS"/>
              <a:ea typeface="Trebuchet MS"/>
              <a:cs typeface="Trebuchet MS"/>
              <a:sym typeface="Trebuchet MS"/>
            </a:endParaRPr>
          </a:p>
        </p:txBody>
      </p:sp>
      <p:sp>
        <p:nvSpPr>
          <p:cNvPr id="1689" name="Google Shape;1689;p145"/>
          <p:cNvSpPr txBox="1"/>
          <p:nvPr/>
        </p:nvSpPr>
        <p:spPr>
          <a:xfrm>
            <a:off x="4521675" y="3440775"/>
            <a:ext cx="4572000" cy="90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chemeClr val="dk2"/>
                </a:solidFill>
                <a:latin typeface="Trebuchet MS"/>
                <a:ea typeface="Trebuchet MS"/>
                <a:cs typeface="Trebuchet MS"/>
                <a:sym typeface="Trebuchet MS"/>
              </a:rPr>
              <a:t>Improved Nozzle Thrust:</a:t>
            </a:r>
            <a:endParaRPr sz="1800">
              <a:solidFill>
                <a:schemeClr val="dk2"/>
              </a:solidFill>
              <a:latin typeface="Trebuchet MS"/>
              <a:ea typeface="Trebuchet MS"/>
              <a:cs typeface="Trebuchet MS"/>
              <a:sym typeface="Trebuchet MS"/>
            </a:endParaRPr>
          </a:p>
          <a:p>
            <a:pPr marL="0" lvl="0" indent="0" algn="ctr" rtl="0">
              <a:lnSpc>
                <a:spcPct val="115000"/>
              </a:lnSpc>
              <a:spcBef>
                <a:spcPts val="1000"/>
              </a:spcBef>
              <a:spcAft>
                <a:spcPts val="1000"/>
              </a:spcAft>
              <a:buClr>
                <a:schemeClr val="dk1"/>
              </a:buClr>
              <a:buSzPts val="1100"/>
              <a:buFont typeface="Arial"/>
              <a:buNone/>
            </a:pPr>
            <a:r>
              <a:rPr lang="en" sz="1800" b="1">
                <a:solidFill>
                  <a:srgbClr val="38761D"/>
                </a:solidFill>
                <a:latin typeface="Trebuchet MS"/>
                <a:ea typeface="Trebuchet MS"/>
                <a:cs typeface="Trebuchet MS"/>
                <a:sym typeface="Trebuchet MS"/>
              </a:rPr>
              <a:t>126 N</a:t>
            </a:r>
            <a:endParaRPr sz="1800" b="1">
              <a:solidFill>
                <a:srgbClr val="38761D"/>
              </a:solidFill>
              <a:latin typeface="Trebuchet MS"/>
              <a:ea typeface="Trebuchet MS"/>
              <a:cs typeface="Trebuchet MS"/>
              <a:sym typeface="Trebuchet MS"/>
            </a:endParaRPr>
          </a:p>
        </p:txBody>
      </p:sp>
      <p:sp>
        <p:nvSpPr>
          <p:cNvPr id="1690" name="Google Shape;1690;p145"/>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691" name="Google Shape;1691;p145"/>
          <p:cNvSpPr/>
          <p:nvPr/>
        </p:nvSpPr>
        <p:spPr>
          <a:xfrm>
            <a:off x="1252728" y="4445600"/>
            <a:ext cx="13899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692" name="Google Shape;1692;p145"/>
          <p:cNvSpPr/>
          <p:nvPr/>
        </p:nvSpPr>
        <p:spPr>
          <a:xfrm>
            <a:off x="2555370"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693" name="Google Shape;1693;p145"/>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694" name="Google Shape;1694;p145"/>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695" name="Google Shape;1695;p145"/>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696" name="Google Shape;1696;p145"/>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1697" name="Google Shape;1697;p145"/>
          <p:cNvPicPr preferRelativeResize="0"/>
          <p:nvPr/>
        </p:nvPicPr>
        <p:blipFill>
          <a:blip r:embed="rId3">
            <a:alphaModFix/>
          </a:blip>
          <a:stretch>
            <a:fillRect/>
          </a:stretch>
        </p:blipFill>
        <p:spPr>
          <a:xfrm>
            <a:off x="2709350" y="2695128"/>
            <a:ext cx="3487550" cy="8127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1"/>
        <p:cNvGrpSpPr/>
        <p:nvPr/>
      </p:nvGrpSpPr>
      <p:grpSpPr>
        <a:xfrm>
          <a:off x="0" y="0"/>
          <a:ext cx="0" cy="0"/>
          <a:chOff x="0" y="0"/>
          <a:chExt cx="0" cy="0"/>
        </a:xfrm>
      </p:grpSpPr>
      <p:sp>
        <p:nvSpPr>
          <p:cNvPr id="1702" name="Google Shape;1702;p146"/>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Preliminary CFD Work</a:t>
            </a:r>
            <a:endParaRPr/>
          </a:p>
        </p:txBody>
      </p:sp>
      <p:sp>
        <p:nvSpPr>
          <p:cNvPr id="1703" name="Google Shape;1703;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134</a:t>
            </a:fld>
            <a:endParaRPr/>
          </a:p>
        </p:txBody>
      </p:sp>
      <p:sp>
        <p:nvSpPr>
          <p:cNvPr id="1704" name="Google Shape;1704;p14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4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Grid Refinement Study - Overview</a:t>
            </a:r>
            <a:endParaRPr/>
          </a:p>
          <a:p>
            <a:pPr marL="0" lvl="0" indent="0" algn="l" rtl="0">
              <a:spcBef>
                <a:spcPts val="0"/>
              </a:spcBef>
              <a:spcAft>
                <a:spcPts val="0"/>
              </a:spcAft>
              <a:buNone/>
            </a:pPr>
            <a:endParaRPr/>
          </a:p>
        </p:txBody>
      </p:sp>
      <p:sp>
        <p:nvSpPr>
          <p:cNvPr id="1710" name="Google Shape;1710;p147"/>
          <p:cNvSpPr txBox="1">
            <a:spLocks noGrp="1"/>
          </p:cNvSpPr>
          <p:nvPr>
            <p:ph type="body" idx="1"/>
          </p:nvPr>
        </p:nvSpPr>
        <p:spPr>
          <a:xfrm>
            <a:off x="311700" y="1299750"/>
            <a:ext cx="8520600" cy="3419400"/>
          </a:xfrm>
          <a:prstGeom prst="rect">
            <a:avLst/>
          </a:prstGeom>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Fine mesh has a y</a:t>
            </a:r>
            <a:r>
              <a:rPr lang="en" baseline="30000"/>
              <a:t>+</a:t>
            </a:r>
            <a:r>
              <a:rPr lang="en"/>
              <a:t> &lt; 1 and max spacing of 0.2 mm (δ/10 or 1/330 l</a:t>
            </a:r>
            <a:r>
              <a:rPr lang="en" baseline="-25000"/>
              <a:t>C</a:t>
            </a:r>
            <a:r>
              <a:rPr lang="en"/>
              <a:t>)</a:t>
            </a:r>
            <a:endParaRPr/>
          </a:p>
          <a:p>
            <a:pPr marL="0" lvl="0" indent="0" algn="l" rtl="0">
              <a:lnSpc>
                <a:spcPct val="115000"/>
              </a:lnSpc>
              <a:spcBef>
                <a:spcPts val="1200"/>
              </a:spcBef>
              <a:spcAft>
                <a:spcPts val="0"/>
              </a:spcAft>
              <a:buNone/>
            </a:pPr>
            <a:r>
              <a:rPr lang="en"/>
              <a:t>Pseudo-structured meshes are being used</a:t>
            </a:r>
            <a:endParaRPr/>
          </a:p>
          <a:p>
            <a:pPr marL="0" lvl="0" indent="0" algn="l" rtl="0">
              <a:lnSpc>
                <a:spcPct val="115000"/>
              </a:lnSpc>
              <a:spcBef>
                <a:spcPts val="1200"/>
              </a:spcBef>
              <a:spcAft>
                <a:spcPts val="0"/>
              </a:spcAft>
              <a:buNone/>
            </a:pPr>
            <a:r>
              <a:rPr lang="en"/>
              <a:t>Refining in two separate areas:</a:t>
            </a:r>
            <a:endParaRPr/>
          </a:p>
          <a:p>
            <a:pPr marL="457200" lvl="0" indent="-342900" algn="l" rtl="0">
              <a:lnSpc>
                <a:spcPct val="115000"/>
              </a:lnSpc>
              <a:spcBef>
                <a:spcPts val="1200"/>
              </a:spcBef>
              <a:spcAft>
                <a:spcPts val="0"/>
              </a:spcAft>
              <a:buSzPts val="1800"/>
              <a:buChar char="●"/>
            </a:pPr>
            <a:r>
              <a:rPr lang="en"/>
              <a:t>y</a:t>
            </a:r>
            <a:r>
              <a:rPr lang="en" baseline="30000"/>
              <a:t>+</a:t>
            </a:r>
            <a:r>
              <a:rPr lang="en"/>
              <a:t> = 25 (~33x further from the wall)</a:t>
            </a:r>
            <a:endParaRPr/>
          </a:p>
          <a:p>
            <a:pPr marL="457200" lvl="0" indent="-342900" algn="l" rtl="0">
              <a:lnSpc>
                <a:spcPct val="115000"/>
              </a:lnSpc>
              <a:spcBef>
                <a:spcPts val="1000"/>
              </a:spcBef>
              <a:spcAft>
                <a:spcPts val="0"/>
              </a:spcAft>
              <a:buSzPts val="1800"/>
              <a:buChar char="●"/>
            </a:pPr>
            <a:r>
              <a:rPr lang="en"/>
              <a:t>max spacing of 0.4 mm (δ/5 or 1/165 l</a:t>
            </a:r>
            <a:r>
              <a:rPr lang="en" baseline="-25000"/>
              <a:t>C</a:t>
            </a:r>
            <a:r>
              <a:rPr lang="en"/>
              <a:t>)</a:t>
            </a:r>
            <a:endParaRPr/>
          </a:p>
          <a:p>
            <a:pPr marL="0" lvl="0" indent="0" algn="l" rtl="0">
              <a:lnSpc>
                <a:spcPct val="115000"/>
              </a:lnSpc>
              <a:spcBef>
                <a:spcPts val="1000"/>
              </a:spcBef>
              <a:spcAft>
                <a:spcPts val="0"/>
              </a:spcAft>
              <a:buNone/>
            </a:pPr>
            <a:r>
              <a:rPr lang="en"/>
              <a:t>All simulations have identical domains, initial conditions, and were run to 1e-6 residual</a:t>
            </a:r>
            <a:endParaRPr/>
          </a:p>
          <a:p>
            <a:pPr marL="0" lvl="0" indent="0" algn="l" rtl="0">
              <a:lnSpc>
                <a:spcPct val="115000"/>
              </a:lnSpc>
              <a:spcBef>
                <a:spcPts val="1200"/>
              </a:spcBef>
              <a:spcAft>
                <a:spcPts val="1200"/>
              </a:spcAft>
              <a:buNone/>
            </a:pPr>
            <a:r>
              <a:rPr lang="en"/>
              <a:t>Pressure inlet and outlet boundary conditions used</a:t>
            </a:r>
            <a:endParaRPr/>
          </a:p>
        </p:txBody>
      </p:sp>
      <p:sp>
        <p:nvSpPr>
          <p:cNvPr id="1711" name="Google Shape;1711;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135</a:t>
            </a:fld>
            <a:endParaRPr/>
          </a:p>
        </p:txBody>
      </p:sp>
      <p:sp>
        <p:nvSpPr>
          <p:cNvPr id="1712" name="Google Shape;1712;p147"/>
          <p:cNvSpPr/>
          <p:nvPr/>
        </p:nvSpPr>
        <p:spPr>
          <a:xfrm>
            <a:off x="6650688" y="2196700"/>
            <a:ext cx="1857575" cy="629075"/>
          </a:xfrm>
          <a:prstGeom prst="flowChartManualIn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7"/>
          <p:cNvSpPr txBox="1"/>
          <p:nvPr/>
        </p:nvSpPr>
        <p:spPr>
          <a:xfrm>
            <a:off x="8508275" y="2374325"/>
            <a:ext cx="61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Trebuchet MS"/>
                <a:ea typeface="Trebuchet MS"/>
                <a:cs typeface="Trebuchet MS"/>
                <a:sym typeface="Trebuchet MS"/>
              </a:rPr>
              <a:t>23.4 mm</a:t>
            </a:r>
            <a:endParaRPr sz="800">
              <a:latin typeface="Trebuchet MS"/>
              <a:ea typeface="Trebuchet MS"/>
              <a:cs typeface="Trebuchet MS"/>
              <a:sym typeface="Trebuchet MS"/>
            </a:endParaRPr>
          </a:p>
        </p:txBody>
      </p:sp>
      <p:sp>
        <p:nvSpPr>
          <p:cNvPr id="1714" name="Google Shape;1714;p147"/>
          <p:cNvSpPr txBox="1"/>
          <p:nvPr/>
        </p:nvSpPr>
        <p:spPr>
          <a:xfrm>
            <a:off x="6066275" y="2448325"/>
            <a:ext cx="10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Trebuchet MS"/>
                <a:ea typeface="Trebuchet MS"/>
                <a:cs typeface="Trebuchet MS"/>
                <a:sym typeface="Trebuchet MS"/>
              </a:rPr>
              <a:t>22.3 mm</a:t>
            </a:r>
            <a:endParaRPr sz="800">
              <a:latin typeface="Trebuchet MS"/>
              <a:ea typeface="Trebuchet MS"/>
              <a:cs typeface="Trebuchet MS"/>
              <a:sym typeface="Trebuchet MS"/>
            </a:endParaRPr>
          </a:p>
        </p:txBody>
      </p:sp>
      <p:sp>
        <p:nvSpPr>
          <p:cNvPr id="1715" name="Google Shape;1715;p147"/>
          <p:cNvSpPr txBox="1"/>
          <p:nvPr/>
        </p:nvSpPr>
        <p:spPr>
          <a:xfrm>
            <a:off x="7209438" y="2825775"/>
            <a:ext cx="7401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Trebuchet MS"/>
                <a:ea typeface="Trebuchet MS"/>
                <a:cs typeface="Trebuchet MS"/>
                <a:sym typeface="Trebuchet MS"/>
              </a:rPr>
              <a:t>66 mm</a:t>
            </a:r>
            <a:endParaRPr sz="800">
              <a:latin typeface="Trebuchet MS"/>
              <a:ea typeface="Trebuchet MS"/>
              <a:cs typeface="Trebuchet MS"/>
              <a:sym typeface="Trebuchet MS"/>
            </a:endParaRPr>
          </a:p>
        </p:txBody>
      </p:sp>
      <p:sp>
        <p:nvSpPr>
          <p:cNvPr id="1716" name="Google Shape;1716;p147"/>
          <p:cNvSpPr txBox="1"/>
          <p:nvPr/>
        </p:nvSpPr>
        <p:spPr>
          <a:xfrm>
            <a:off x="6178225" y="2020325"/>
            <a:ext cx="618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Trebuchet MS"/>
                <a:ea typeface="Trebuchet MS"/>
                <a:cs typeface="Trebuchet MS"/>
                <a:sym typeface="Trebuchet MS"/>
              </a:rPr>
              <a:t>Inlet</a:t>
            </a:r>
            <a:endParaRPr sz="1100">
              <a:solidFill>
                <a:schemeClr val="dk2"/>
              </a:solidFill>
              <a:latin typeface="Trebuchet MS"/>
              <a:ea typeface="Trebuchet MS"/>
              <a:cs typeface="Trebuchet MS"/>
              <a:sym typeface="Trebuchet MS"/>
            </a:endParaRPr>
          </a:p>
        </p:txBody>
      </p:sp>
      <p:sp>
        <p:nvSpPr>
          <p:cNvPr id="1717" name="Google Shape;1717;p147"/>
          <p:cNvSpPr txBox="1"/>
          <p:nvPr/>
        </p:nvSpPr>
        <p:spPr>
          <a:xfrm>
            <a:off x="8132400" y="1831150"/>
            <a:ext cx="740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Trebuchet MS"/>
                <a:ea typeface="Trebuchet MS"/>
                <a:cs typeface="Trebuchet MS"/>
                <a:sym typeface="Trebuchet MS"/>
              </a:rPr>
              <a:t>Outlet</a:t>
            </a:r>
            <a:endParaRPr sz="1100">
              <a:solidFill>
                <a:schemeClr val="dk2"/>
              </a:solidFill>
              <a:latin typeface="Trebuchet MS"/>
              <a:ea typeface="Trebuchet MS"/>
              <a:cs typeface="Trebuchet MS"/>
              <a:sym typeface="Trebuchet MS"/>
            </a:endParaRPr>
          </a:p>
        </p:txBody>
      </p:sp>
      <p:sp>
        <p:nvSpPr>
          <p:cNvPr id="1718" name="Google Shape;1718;p14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14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Grid Convergence - Near-Outflow Results</a:t>
            </a:r>
            <a:endParaRPr/>
          </a:p>
          <a:p>
            <a:pPr marL="0" lvl="0" indent="0" algn="l" rtl="0">
              <a:spcBef>
                <a:spcPts val="0"/>
              </a:spcBef>
              <a:spcAft>
                <a:spcPts val="0"/>
              </a:spcAft>
              <a:buNone/>
            </a:pPr>
            <a:endParaRPr/>
          </a:p>
        </p:txBody>
      </p:sp>
      <p:sp>
        <p:nvSpPr>
          <p:cNvPr id="1724" name="Google Shape;1724;p148"/>
          <p:cNvSpPr txBox="1">
            <a:spLocks noGrp="1"/>
          </p:cNvSpPr>
          <p:nvPr>
            <p:ph type="body" idx="1"/>
          </p:nvPr>
        </p:nvSpPr>
        <p:spPr>
          <a:xfrm>
            <a:off x="311700" y="1356725"/>
            <a:ext cx="4460400" cy="321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Purpose is to investigate the solutions sensitivity to max grid spacing </a:t>
            </a:r>
            <a:endParaRPr/>
          </a:p>
          <a:p>
            <a:pPr marL="457200" lvl="0" indent="-342900" algn="l" rtl="0">
              <a:spcBef>
                <a:spcPts val="1200"/>
              </a:spcBef>
              <a:spcAft>
                <a:spcPts val="0"/>
              </a:spcAft>
              <a:buSzPts val="1800"/>
              <a:buChar char="●"/>
            </a:pPr>
            <a:r>
              <a:rPr lang="en"/>
              <a:t>Max velocity is unchanged</a:t>
            </a:r>
            <a:endParaRPr/>
          </a:p>
          <a:p>
            <a:pPr marL="457200" lvl="0" indent="-342900" algn="l" rtl="0">
              <a:spcBef>
                <a:spcPts val="1000"/>
              </a:spcBef>
              <a:spcAft>
                <a:spcPts val="0"/>
              </a:spcAft>
              <a:buSzPts val="1800"/>
              <a:buChar char="●"/>
            </a:pPr>
            <a:r>
              <a:rPr lang="en"/>
              <a:t>Agreement generally throughout the profile</a:t>
            </a:r>
            <a:endParaRPr/>
          </a:p>
          <a:p>
            <a:pPr marL="457200" lvl="0" indent="-342900" algn="l" rtl="0">
              <a:spcBef>
                <a:spcPts val="1000"/>
              </a:spcBef>
              <a:spcAft>
                <a:spcPts val="1000"/>
              </a:spcAft>
              <a:buSzPts val="1800"/>
              <a:buChar char="●"/>
            </a:pPr>
            <a:r>
              <a:rPr lang="en"/>
              <a:t>6 mm upstream of outflow (9% of the domain - 6 or 12 nodes)</a:t>
            </a:r>
            <a:endParaRPr/>
          </a:p>
        </p:txBody>
      </p:sp>
      <p:sp>
        <p:nvSpPr>
          <p:cNvPr id="1725" name="Google Shape;1725;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136</a:t>
            </a:fld>
            <a:endParaRPr/>
          </a:p>
        </p:txBody>
      </p:sp>
      <p:pic>
        <p:nvPicPr>
          <p:cNvPr id="1726" name="Google Shape;1726;p148"/>
          <p:cNvPicPr preferRelativeResize="0"/>
          <p:nvPr/>
        </p:nvPicPr>
        <p:blipFill>
          <a:blip r:embed="rId3">
            <a:alphaModFix/>
          </a:blip>
          <a:stretch>
            <a:fillRect/>
          </a:stretch>
        </p:blipFill>
        <p:spPr>
          <a:xfrm>
            <a:off x="4924500" y="1302125"/>
            <a:ext cx="4067101" cy="2862547"/>
          </a:xfrm>
          <a:prstGeom prst="rect">
            <a:avLst/>
          </a:prstGeom>
          <a:noFill/>
          <a:ln>
            <a:noFill/>
          </a:ln>
        </p:spPr>
      </p:pic>
      <p:sp>
        <p:nvSpPr>
          <p:cNvPr id="1727" name="Google Shape;1727;p14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4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Grid Convergence - Mid Domain Results</a:t>
            </a:r>
            <a:endParaRPr/>
          </a:p>
          <a:p>
            <a:pPr marL="0" lvl="0" indent="0" algn="l" rtl="0">
              <a:spcBef>
                <a:spcPts val="0"/>
              </a:spcBef>
              <a:spcAft>
                <a:spcPts val="0"/>
              </a:spcAft>
              <a:buNone/>
            </a:pPr>
            <a:endParaRPr/>
          </a:p>
        </p:txBody>
      </p:sp>
      <p:sp>
        <p:nvSpPr>
          <p:cNvPr id="1733" name="Google Shape;1733;p149"/>
          <p:cNvSpPr txBox="1">
            <a:spLocks noGrp="1"/>
          </p:cNvSpPr>
          <p:nvPr>
            <p:ph type="body" idx="1"/>
          </p:nvPr>
        </p:nvSpPr>
        <p:spPr>
          <a:xfrm>
            <a:off x="311700" y="1356725"/>
            <a:ext cx="4460400" cy="321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Purpose is to investigate the solutions sensitivity to max grid spacing </a:t>
            </a:r>
            <a:endParaRPr/>
          </a:p>
          <a:p>
            <a:pPr marL="457200" lvl="0" indent="-342900" algn="l" rtl="0">
              <a:spcBef>
                <a:spcPts val="1200"/>
              </a:spcBef>
              <a:spcAft>
                <a:spcPts val="0"/>
              </a:spcAft>
              <a:buSzPts val="1800"/>
              <a:buChar char="●"/>
            </a:pPr>
            <a:r>
              <a:rPr lang="en"/>
              <a:t>Max velocity is unchanged</a:t>
            </a:r>
            <a:endParaRPr/>
          </a:p>
          <a:p>
            <a:pPr marL="457200" lvl="0" indent="-342900" algn="l" rtl="0">
              <a:spcBef>
                <a:spcPts val="1000"/>
              </a:spcBef>
              <a:spcAft>
                <a:spcPts val="0"/>
              </a:spcAft>
              <a:buSzPts val="1800"/>
              <a:buChar char="●"/>
            </a:pPr>
            <a:r>
              <a:rPr lang="en"/>
              <a:t>Agreement generally throughout the profile</a:t>
            </a:r>
            <a:endParaRPr/>
          </a:p>
          <a:p>
            <a:pPr marL="457200" lvl="0" indent="-342900" algn="l" rtl="0">
              <a:spcBef>
                <a:spcPts val="1000"/>
              </a:spcBef>
              <a:spcAft>
                <a:spcPts val="1000"/>
              </a:spcAft>
              <a:buSzPts val="1800"/>
              <a:buChar char="●"/>
            </a:pPr>
            <a:r>
              <a:rPr lang="en"/>
              <a:t>At the domain midpoint</a:t>
            </a:r>
            <a:endParaRPr/>
          </a:p>
        </p:txBody>
      </p:sp>
      <p:sp>
        <p:nvSpPr>
          <p:cNvPr id="1734" name="Google Shape;1734;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137</a:t>
            </a:fld>
            <a:endParaRPr/>
          </a:p>
        </p:txBody>
      </p:sp>
      <p:pic>
        <p:nvPicPr>
          <p:cNvPr id="1735" name="Google Shape;1735;p149"/>
          <p:cNvPicPr preferRelativeResize="0"/>
          <p:nvPr/>
        </p:nvPicPr>
        <p:blipFill>
          <a:blip r:embed="rId3">
            <a:alphaModFix/>
          </a:blip>
          <a:stretch>
            <a:fillRect/>
          </a:stretch>
        </p:blipFill>
        <p:spPr>
          <a:xfrm>
            <a:off x="4924500" y="1302125"/>
            <a:ext cx="4067101" cy="2853615"/>
          </a:xfrm>
          <a:prstGeom prst="rect">
            <a:avLst/>
          </a:prstGeom>
          <a:noFill/>
          <a:ln>
            <a:noFill/>
          </a:ln>
        </p:spPr>
      </p:pic>
      <p:sp>
        <p:nvSpPr>
          <p:cNvPr id="1736" name="Google Shape;1736;p14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5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Grid Convergence - Wall Results</a:t>
            </a:r>
            <a:endParaRPr/>
          </a:p>
          <a:p>
            <a:pPr marL="0" lvl="0" indent="0" algn="l" rtl="0">
              <a:spcBef>
                <a:spcPts val="0"/>
              </a:spcBef>
              <a:spcAft>
                <a:spcPts val="0"/>
              </a:spcAft>
              <a:buNone/>
            </a:pPr>
            <a:endParaRPr/>
          </a:p>
        </p:txBody>
      </p:sp>
      <p:sp>
        <p:nvSpPr>
          <p:cNvPr id="1742" name="Google Shape;1742;p150"/>
          <p:cNvSpPr txBox="1">
            <a:spLocks noGrp="1"/>
          </p:cNvSpPr>
          <p:nvPr>
            <p:ph type="body" idx="1"/>
          </p:nvPr>
        </p:nvSpPr>
        <p:spPr>
          <a:xfrm>
            <a:off x="311700" y="1149725"/>
            <a:ext cx="44604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Purpose is to investigate the solutions sensitivity to the first wall point distance</a:t>
            </a:r>
            <a:endParaRPr/>
          </a:p>
          <a:p>
            <a:pPr marL="457200" lvl="0" indent="-342900" algn="l" rtl="0">
              <a:spcBef>
                <a:spcPts val="1200"/>
              </a:spcBef>
              <a:spcAft>
                <a:spcPts val="0"/>
              </a:spcAft>
              <a:buSzPts val="1800"/>
              <a:buChar char="●"/>
            </a:pPr>
            <a:r>
              <a:rPr lang="en"/>
              <a:t>Fine mesh and coarser max grid spacing unsurprisingly agree well</a:t>
            </a:r>
            <a:endParaRPr/>
          </a:p>
          <a:p>
            <a:pPr marL="457200" lvl="0" indent="-342900" algn="l" rtl="0">
              <a:spcBef>
                <a:spcPts val="1000"/>
              </a:spcBef>
              <a:spcAft>
                <a:spcPts val="0"/>
              </a:spcAft>
              <a:buSzPts val="1800"/>
              <a:buChar char="●"/>
            </a:pPr>
            <a:r>
              <a:rPr lang="en"/>
              <a:t>y</a:t>
            </a:r>
            <a:r>
              <a:rPr lang="en" baseline="30000"/>
              <a:t>+</a:t>
            </a:r>
            <a:r>
              <a:rPr lang="en"/>
              <a:t> = 25 case shows a max error of around 5%</a:t>
            </a:r>
            <a:endParaRPr/>
          </a:p>
          <a:p>
            <a:pPr marL="457200" lvl="0" indent="-342900" algn="l" rtl="0">
              <a:spcBef>
                <a:spcPts val="1000"/>
              </a:spcBef>
              <a:spcAft>
                <a:spcPts val="1000"/>
              </a:spcAft>
              <a:buSzPts val="1800"/>
              <a:buChar char="●"/>
            </a:pPr>
            <a:r>
              <a:rPr lang="en"/>
              <a:t>Interestingly, the coarser wall spacing handles the inflow much differently</a:t>
            </a:r>
            <a:endParaRPr/>
          </a:p>
        </p:txBody>
      </p:sp>
      <p:sp>
        <p:nvSpPr>
          <p:cNvPr id="1743" name="Google Shape;1743;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138</a:t>
            </a:fld>
            <a:endParaRPr/>
          </a:p>
        </p:txBody>
      </p:sp>
      <p:pic>
        <p:nvPicPr>
          <p:cNvPr id="1744" name="Google Shape;1744;p150"/>
          <p:cNvPicPr preferRelativeResize="0"/>
          <p:nvPr/>
        </p:nvPicPr>
        <p:blipFill>
          <a:blip r:embed="rId3">
            <a:alphaModFix/>
          </a:blip>
          <a:stretch>
            <a:fillRect/>
          </a:stretch>
        </p:blipFill>
        <p:spPr>
          <a:xfrm>
            <a:off x="4924500" y="1302125"/>
            <a:ext cx="4067102" cy="2912073"/>
          </a:xfrm>
          <a:prstGeom prst="rect">
            <a:avLst/>
          </a:prstGeom>
          <a:noFill/>
          <a:ln>
            <a:noFill/>
          </a:ln>
        </p:spPr>
      </p:pic>
      <p:sp>
        <p:nvSpPr>
          <p:cNvPr id="1745" name="Google Shape;1745;p15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5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Grid Convergence - Conclusions</a:t>
            </a:r>
            <a:endParaRPr/>
          </a:p>
          <a:p>
            <a:pPr marL="0" lvl="0" indent="0" algn="l" rtl="0">
              <a:spcBef>
                <a:spcPts val="0"/>
              </a:spcBef>
              <a:spcAft>
                <a:spcPts val="0"/>
              </a:spcAft>
              <a:buNone/>
            </a:pPr>
            <a:endParaRPr/>
          </a:p>
        </p:txBody>
      </p:sp>
      <p:sp>
        <p:nvSpPr>
          <p:cNvPr id="1751" name="Google Shape;1751;p151"/>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There are large differences in the overall mesh sizes:</a:t>
            </a:r>
            <a:endParaRPr/>
          </a:p>
          <a:p>
            <a:pPr marL="457200" lvl="0" indent="-342900" algn="l" rtl="0">
              <a:spcBef>
                <a:spcPts val="1200"/>
              </a:spcBef>
              <a:spcAft>
                <a:spcPts val="0"/>
              </a:spcAft>
              <a:buSzPts val="1800"/>
              <a:buChar char="●"/>
            </a:pPr>
            <a:r>
              <a:rPr lang="en"/>
              <a:t>Fine - 43,677 nodes</a:t>
            </a:r>
            <a:endParaRPr/>
          </a:p>
          <a:p>
            <a:pPr marL="457200" lvl="0" indent="-342900" algn="l" rtl="0">
              <a:spcBef>
                <a:spcPts val="0"/>
              </a:spcBef>
              <a:spcAft>
                <a:spcPts val="0"/>
              </a:spcAft>
              <a:buSzPts val="1800"/>
              <a:buChar char="●"/>
            </a:pPr>
            <a:r>
              <a:rPr lang="en"/>
              <a:t>Coarse wall - 38,361 nodes</a:t>
            </a:r>
            <a:endParaRPr/>
          </a:p>
          <a:p>
            <a:pPr marL="457200" lvl="0" indent="-342900" algn="l" rtl="0">
              <a:spcBef>
                <a:spcPts val="0"/>
              </a:spcBef>
              <a:spcAft>
                <a:spcPts val="0"/>
              </a:spcAft>
              <a:buSzPts val="1800"/>
              <a:buChar char="●"/>
            </a:pPr>
            <a:r>
              <a:rPr lang="en"/>
              <a:t>Coarse max spacing - 13,210 nodes</a:t>
            </a:r>
            <a:endParaRPr/>
          </a:p>
          <a:p>
            <a:pPr marL="0" lvl="0" indent="0" algn="l" rtl="0">
              <a:spcBef>
                <a:spcPts val="1200"/>
              </a:spcBef>
              <a:spcAft>
                <a:spcPts val="0"/>
              </a:spcAft>
              <a:buNone/>
            </a:pPr>
            <a:r>
              <a:rPr lang="en"/>
              <a:t>Indicating that max spacing is of the greatest current concern to optimize</a:t>
            </a:r>
            <a:endParaRPr/>
          </a:p>
          <a:p>
            <a:pPr marL="0" lvl="0" indent="0" algn="l" rtl="0">
              <a:spcBef>
                <a:spcPts val="1200"/>
              </a:spcBef>
              <a:spcAft>
                <a:spcPts val="0"/>
              </a:spcAft>
              <a:buNone/>
            </a:pPr>
            <a:r>
              <a:rPr lang="en"/>
              <a:t>Other Notes:</a:t>
            </a:r>
            <a:endParaRPr/>
          </a:p>
          <a:p>
            <a:pPr marL="457200" lvl="0" indent="-342900" algn="l" rtl="0">
              <a:spcBef>
                <a:spcPts val="1200"/>
              </a:spcBef>
              <a:spcAft>
                <a:spcPts val="0"/>
              </a:spcAft>
              <a:buSzPts val="1800"/>
              <a:buChar char="●"/>
            </a:pPr>
            <a:r>
              <a:rPr lang="en"/>
              <a:t>The simulations converged much faster for the coarse wall spacing</a:t>
            </a:r>
            <a:endParaRPr/>
          </a:p>
        </p:txBody>
      </p:sp>
      <p:sp>
        <p:nvSpPr>
          <p:cNvPr id="1752" name="Google Shape;1752;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139</a:t>
            </a:fld>
            <a:endParaRPr/>
          </a:p>
        </p:txBody>
      </p:sp>
      <p:sp>
        <p:nvSpPr>
          <p:cNvPr id="1753" name="Google Shape;1753;p15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CPEs</a:t>
            </a:r>
            <a:endParaRPr/>
          </a:p>
        </p:txBody>
      </p:sp>
      <p:sp>
        <p:nvSpPr>
          <p:cNvPr id="271" name="Google Shape;27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272" name="Google Shape;272;p26"/>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273" name="Google Shape;273;p26"/>
          <p:cNvSpPr/>
          <p:nvPr/>
        </p:nvSpPr>
        <p:spPr>
          <a:xfrm>
            <a:off x="1298448" y="4509500"/>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274" name="Google Shape;274;p26"/>
          <p:cNvSpPr/>
          <p:nvPr/>
        </p:nvSpPr>
        <p:spPr>
          <a:xfrm>
            <a:off x="2487168"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275" name="Google Shape;275;p26"/>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276" name="Google Shape;276;p26"/>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277" name="Google Shape;277;p26"/>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278" name="Google Shape;278;p26"/>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279" name="Google Shape;279;p26"/>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912675">
                  <a:extLst>
                    <a:ext uri="{9D8B030D-6E8A-4147-A177-3AD203B41FA5}">
                      <a16:colId xmlns:a16="http://schemas.microsoft.com/office/drawing/2014/main" val="20000"/>
                    </a:ext>
                  </a:extLst>
                </a:gridCol>
                <a:gridCol w="6754050">
                  <a:extLst>
                    <a:ext uri="{9D8B030D-6E8A-4147-A177-3AD203B41FA5}">
                      <a16:colId xmlns:a16="http://schemas.microsoft.com/office/drawing/2014/main" val="20001"/>
                    </a:ext>
                  </a:extLst>
                </a:gridCol>
                <a:gridCol w="85387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Label</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solidFill>
                            <a:srgbClr val="000000"/>
                          </a:solidFill>
                          <a:latin typeface="Trebuchet MS"/>
                          <a:ea typeface="Trebuchet MS"/>
                          <a:cs typeface="Trebuchet MS"/>
                          <a:sym typeface="Trebuchet MS"/>
                        </a:rPr>
                        <a:t>Critical Feasibility Element</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FR</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T/W</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a:solidFill>
                            <a:schemeClr val="dk1"/>
                          </a:solidFill>
                          <a:latin typeface="Trebuchet MS"/>
                          <a:ea typeface="Trebuchet MS"/>
                          <a:cs typeface="Trebuchet MS"/>
                          <a:sym typeface="Trebuchet MS"/>
                        </a:rPr>
                        <a:t>The T/W ratio of the engine shall increase and the TSFC shall decrease or remain constant.</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1,2</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MODEL</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a:solidFill>
                            <a:schemeClr val="dk1"/>
                          </a:solidFill>
                          <a:latin typeface="Trebuchet MS"/>
                          <a:ea typeface="Trebuchet MS"/>
                          <a:cs typeface="Trebuchet MS"/>
                          <a:sym typeface="Trebuchet MS"/>
                        </a:rPr>
                        <a:t>Model accurately simulates thermodynamic properties of the engine, predicting increases in thrust and/or decreases in TSFC.</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3</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INT-TEMP</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All components can withstand temperatures throughout their section and can integrate with each other seamlessly.</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4</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TEST</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External sensors are integrated to augment engine’s internal sensors and gather necessary temperature and pressure data, and an off-engine testing setup is developed to validate nozzle design.</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4</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27"/>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Design Requirements &amp; Satisfaction</a:t>
            </a:r>
            <a:endParaRPr>
              <a:latin typeface="Trebuchet MS"/>
              <a:ea typeface="Trebuchet MS"/>
              <a:cs typeface="Trebuchet MS"/>
              <a:sym typeface="Trebuchet MS"/>
            </a:endParaRPr>
          </a:p>
        </p:txBody>
      </p:sp>
      <p:sp>
        <p:nvSpPr>
          <p:cNvPr id="285" name="Google Shape;285;p27"/>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286" name="Google Shape;28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87" name="Google Shape;287;p27"/>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288" name="Google Shape;288;p27"/>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289" name="Google Shape;289;p27"/>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290" name="Google Shape;290;p27"/>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291" name="Google Shape;291;p27"/>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292" name="Google Shape;292;p27"/>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2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Design Requirements</a:t>
            </a:r>
            <a:endParaRPr/>
          </a:p>
        </p:txBody>
      </p:sp>
      <p:sp>
        <p:nvSpPr>
          <p:cNvPr id="298" name="Google Shape;29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99" name="Google Shape;299;p28"/>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00" name="Google Shape;300;p28"/>
          <p:cNvSpPr/>
          <p:nvPr/>
        </p:nvSpPr>
        <p:spPr>
          <a:xfrm>
            <a:off x="1298448" y="4509500"/>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01" name="Google Shape;301;p28"/>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302" name="Google Shape;302;p28"/>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03" name="Google Shape;303;p28"/>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04" name="Google Shape;304;p28"/>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305" name="Google Shape;305;p28"/>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912675">
                  <a:extLst>
                    <a:ext uri="{9D8B030D-6E8A-4147-A177-3AD203B41FA5}">
                      <a16:colId xmlns:a16="http://schemas.microsoft.com/office/drawing/2014/main" val="20000"/>
                    </a:ext>
                  </a:extLst>
                </a:gridCol>
                <a:gridCol w="6537725">
                  <a:extLst>
                    <a:ext uri="{9D8B030D-6E8A-4147-A177-3AD203B41FA5}">
                      <a16:colId xmlns:a16="http://schemas.microsoft.com/office/drawing/2014/main" val="20001"/>
                    </a:ext>
                  </a:extLst>
                </a:gridCol>
                <a:gridCol w="10702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CPE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latin typeface="Trebuchet MS"/>
                          <a:ea typeface="Trebuchet MS"/>
                          <a:cs typeface="Trebuchet MS"/>
                          <a:sym typeface="Trebuchet MS"/>
                        </a:rPr>
                        <a:t>Related Design Requirement</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Satisfied?</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T/W</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1.1</a:t>
                      </a:r>
                      <a:r>
                        <a:rPr lang="en" sz="1300">
                          <a:latin typeface="Trebuchet MS"/>
                          <a:ea typeface="Trebuchet MS"/>
                          <a:cs typeface="Trebuchet MS"/>
                          <a:sym typeface="Trebuchet MS"/>
                        </a:rPr>
                        <a:t>: Design a T/W-improving modification that increases thrust and/or decreases weight which does not trigger the fail-safes that shut the engine down.</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MODEL</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3.1</a:t>
                      </a:r>
                      <a:r>
                        <a:rPr lang="en" sz="1300">
                          <a:latin typeface="Trebuchet MS"/>
                          <a:ea typeface="Trebuchet MS"/>
                          <a:cs typeface="Trebuchet MS"/>
                          <a:sym typeface="Trebuchet MS"/>
                        </a:rPr>
                        <a:t>: A thermodynamic model is developed which predicts baseline and modified engine performance.</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INT-TEMP</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Trebuchet MS"/>
                          <a:ea typeface="Trebuchet MS"/>
                          <a:cs typeface="Trebuchet MS"/>
                          <a:sym typeface="Trebuchet MS"/>
                        </a:rPr>
                        <a:t>DR 2.4</a:t>
                      </a:r>
                      <a:r>
                        <a:rPr lang="en" sz="1300">
                          <a:latin typeface="Trebuchet MS"/>
                          <a:ea typeface="Trebuchet MS"/>
                          <a:cs typeface="Trebuchet MS"/>
                          <a:sym typeface="Trebuchet MS"/>
                        </a:rPr>
                        <a:t>: The engine's weight increases by less than 25% or decreases.</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TEST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b="1">
                          <a:solidFill>
                            <a:schemeClr val="dk1"/>
                          </a:solidFill>
                          <a:latin typeface="Trebuchet MS"/>
                          <a:ea typeface="Trebuchet MS"/>
                          <a:cs typeface="Trebuchet MS"/>
                          <a:sym typeface="Trebuchet MS"/>
                        </a:rPr>
                        <a:t>DR 4.2</a:t>
                      </a:r>
                      <a:r>
                        <a:rPr lang="en" sz="1300">
                          <a:solidFill>
                            <a:schemeClr val="dk1"/>
                          </a:solidFill>
                          <a:latin typeface="Trebuchet MS"/>
                          <a:ea typeface="Trebuchet MS"/>
                          <a:cs typeface="Trebuchet MS"/>
                          <a:sym typeface="Trebuchet MS"/>
                        </a:rPr>
                        <a:t>: A method of testing modifications external to the engine is developed.</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06" name="Google Shape;306;p28"/>
          <p:cNvSpPr/>
          <p:nvPr/>
        </p:nvSpPr>
        <p:spPr>
          <a:xfrm>
            <a:off x="311700" y="1589100"/>
            <a:ext cx="7450500" cy="579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08" name="Google Shape;308;p28"/>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2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Ejector Nozzle Model</a:t>
            </a:r>
            <a:endParaRPr/>
          </a:p>
        </p:txBody>
      </p:sp>
      <p:sp>
        <p:nvSpPr>
          <p:cNvPr id="314" name="Google Shape;314;p29"/>
          <p:cNvSpPr txBox="1">
            <a:spLocks noGrp="1"/>
          </p:cNvSpPr>
          <p:nvPr>
            <p:ph type="body" idx="1"/>
          </p:nvPr>
        </p:nvSpPr>
        <p:spPr>
          <a:xfrm>
            <a:off x="311700" y="1149725"/>
            <a:ext cx="43923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Using J.W. Heiser’s two-density, incompressible, inviscid thrust augmentation formulation</a:t>
            </a:r>
            <a:endParaRPr/>
          </a:p>
          <a:p>
            <a:pPr marL="457200" lvl="0" indent="-342900" algn="l" rtl="0">
              <a:spcBef>
                <a:spcPts val="1200"/>
              </a:spcBef>
              <a:spcAft>
                <a:spcPts val="0"/>
              </a:spcAft>
              <a:buSzPts val="1800"/>
              <a:buChar char="●"/>
            </a:pPr>
            <a:r>
              <a:rPr lang="en"/>
              <a:t>Accounts for different densities of the two streams of air entering the ejector and their mixing</a:t>
            </a:r>
            <a:endParaRPr/>
          </a:p>
          <a:p>
            <a:pPr marL="457200" lvl="0" indent="-342900" algn="l" rtl="0">
              <a:spcBef>
                <a:spcPts val="1000"/>
              </a:spcBef>
              <a:spcAft>
                <a:spcPts val="1000"/>
              </a:spcAft>
              <a:buSzPts val="1800"/>
              <a:buChar char="●"/>
            </a:pPr>
            <a:r>
              <a:rPr lang="en"/>
              <a:t>Note: φ is multiplication factor for nozzle’s thrust </a:t>
            </a:r>
            <a:endParaRPr/>
          </a:p>
        </p:txBody>
      </p:sp>
      <p:sp>
        <p:nvSpPr>
          <p:cNvPr id="315" name="Google Shape;31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316" name="Google Shape;316;p29"/>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17" name="Google Shape;317;p29"/>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18" name="Google Shape;318;p29"/>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19" name="Google Shape;319;p29"/>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320" name="Google Shape;320;p29"/>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21" name="Google Shape;321;p29"/>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22" name="Google Shape;322;p29"/>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323" name="Google Shape;323;p29"/>
          <p:cNvPicPr preferRelativeResize="0"/>
          <p:nvPr/>
        </p:nvPicPr>
        <p:blipFill>
          <a:blip r:embed="rId3">
            <a:alphaModFix/>
          </a:blip>
          <a:stretch>
            <a:fillRect/>
          </a:stretch>
        </p:blipFill>
        <p:spPr>
          <a:xfrm>
            <a:off x="4674750" y="1095925"/>
            <a:ext cx="4392399" cy="3294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3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Point Selection</a:t>
            </a:r>
            <a:endParaRPr/>
          </a:p>
        </p:txBody>
      </p:sp>
      <p:sp>
        <p:nvSpPr>
          <p:cNvPr id="329" name="Google Shape;329;p30"/>
          <p:cNvSpPr txBox="1">
            <a:spLocks noGrp="1"/>
          </p:cNvSpPr>
          <p:nvPr>
            <p:ph type="body" idx="1"/>
          </p:nvPr>
        </p:nvSpPr>
        <p:spPr>
          <a:xfrm>
            <a:off x="311700" y="1149725"/>
            <a:ext cx="4260300" cy="32943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Accounting for:</a:t>
            </a:r>
            <a:endParaRPr/>
          </a:p>
          <a:p>
            <a:pPr marL="457200" lvl="0" indent="-325755" algn="l" rtl="0">
              <a:spcBef>
                <a:spcPts val="0"/>
              </a:spcBef>
              <a:spcAft>
                <a:spcPts val="0"/>
              </a:spcAft>
              <a:buSzPct val="100000"/>
              <a:buChar char="●"/>
            </a:pPr>
            <a:r>
              <a:rPr lang="en"/>
              <a:t>Improved converging nozzle</a:t>
            </a:r>
            <a:endParaRPr/>
          </a:p>
          <a:p>
            <a:pPr marL="457200" lvl="0" indent="-325755" algn="l" rtl="0">
              <a:spcBef>
                <a:spcPts val="0"/>
              </a:spcBef>
              <a:spcAft>
                <a:spcPts val="0"/>
              </a:spcAft>
              <a:buSzPct val="100000"/>
              <a:buChar char="●"/>
            </a:pPr>
            <a:r>
              <a:rPr lang="en"/>
              <a:t>Ejector thrust augmentation</a:t>
            </a:r>
            <a:endParaRPr/>
          </a:p>
          <a:p>
            <a:pPr marL="457200" lvl="0" indent="-325755" algn="l" rtl="0">
              <a:spcBef>
                <a:spcPts val="0"/>
              </a:spcBef>
              <a:spcAft>
                <a:spcPts val="0"/>
              </a:spcAft>
              <a:buSzPct val="100000"/>
              <a:buChar char="●"/>
            </a:pPr>
            <a:r>
              <a:rPr lang="en"/>
              <a:t>Estimate of weight</a:t>
            </a:r>
            <a:endParaRPr/>
          </a:p>
          <a:p>
            <a:pPr marL="0" lvl="0" indent="0" algn="l" rtl="0">
              <a:spcBef>
                <a:spcPts val="1200"/>
              </a:spcBef>
              <a:spcAft>
                <a:spcPts val="0"/>
              </a:spcAft>
              <a:buNone/>
            </a:pPr>
            <a:r>
              <a:rPr lang="en"/>
              <a:t>The mixing chamber length = 4 times its diameter</a:t>
            </a:r>
            <a:endParaRPr/>
          </a:p>
          <a:p>
            <a:pPr marL="457200" lvl="0" indent="-325755" algn="l" rtl="0">
              <a:spcBef>
                <a:spcPts val="0"/>
              </a:spcBef>
              <a:spcAft>
                <a:spcPts val="0"/>
              </a:spcAft>
              <a:buSzPct val="100000"/>
              <a:buChar char="●"/>
            </a:pPr>
            <a:r>
              <a:rPr lang="en"/>
              <a:t>Minimizes friction losses, but is expected to result in incomplete mixing</a:t>
            </a:r>
            <a:endParaRPr/>
          </a:p>
          <a:p>
            <a:pPr marL="0" lvl="0" indent="0" algn="l" rtl="0">
              <a:spcBef>
                <a:spcPts val="1200"/>
              </a:spcBef>
              <a:spcAft>
                <a:spcPts val="0"/>
              </a:spcAft>
              <a:buNone/>
            </a:pPr>
            <a:r>
              <a:rPr lang="en"/>
              <a:t>Diffuser size is a trade off between length and area ratio </a:t>
            </a:r>
            <a:endParaRPr/>
          </a:p>
          <a:p>
            <a:pPr marL="457200" lvl="0" indent="-325755" algn="l" rtl="0">
              <a:spcBef>
                <a:spcPts val="0"/>
              </a:spcBef>
              <a:spcAft>
                <a:spcPts val="0"/>
              </a:spcAft>
              <a:buSzPct val="100000"/>
              <a:buChar char="●"/>
            </a:pPr>
            <a:r>
              <a:rPr lang="en"/>
              <a:t>Minimize weight without flow separation</a:t>
            </a:r>
            <a:endParaRPr/>
          </a:p>
        </p:txBody>
      </p:sp>
      <p:sp>
        <p:nvSpPr>
          <p:cNvPr id="330" name="Google Shape;33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331" name="Google Shape;331;p30"/>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32" name="Google Shape;332;p30"/>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33" name="Google Shape;333;p30"/>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34" name="Google Shape;334;p30"/>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335" name="Google Shape;335;p30"/>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36" name="Google Shape;336;p30"/>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37" name="Google Shape;337;p30"/>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338" name="Google Shape;338;p30"/>
          <p:cNvPicPr preferRelativeResize="0"/>
          <p:nvPr/>
        </p:nvPicPr>
        <p:blipFill>
          <a:blip r:embed="rId3">
            <a:alphaModFix/>
          </a:blip>
          <a:stretch>
            <a:fillRect/>
          </a:stretch>
        </p:blipFill>
        <p:spPr>
          <a:xfrm>
            <a:off x="4699650" y="924600"/>
            <a:ext cx="4392427" cy="3294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3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Nozzle Predicted Performance</a:t>
            </a:r>
            <a:endParaRPr/>
          </a:p>
        </p:txBody>
      </p:sp>
      <p:sp>
        <p:nvSpPr>
          <p:cNvPr id="344" name="Google Shape;34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345" name="Google Shape;345;p31"/>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46" name="Google Shape;346;p31"/>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47" name="Google Shape;347;p31"/>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48" name="Google Shape;348;p31"/>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349" name="Google Shape;349;p31"/>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50" name="Google Shape;350;p31"/>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51" name="Google Shape;351;p31"/>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352" name="Google Shape;352;p31"/>
          <p:cNvGraphicFramePr/>
          <p:nvPr/>
        </p:nvGraphicFramePr>
        <p:xfrm>
          <a:off x="305488" y="1540413"/>
          <a:ext cx="3000000" cy="3000000"/>
        </p:xfrm>
        <a:graphic>
          <a:graphicData uri="http://schemas.openxmlformats.org/drawingml/2006/table">
            <a:tbl>
              <a:tblPr>
                <a:noFill/>
                <a:tableStyleId>{56E8F7CE-D01E-436D-A7E3-330382852BC8}</a:tableStyleId>
              </a:tblPr>
              <a:tblGrid>
                <a:gridCol w="1126450">
                  <a:extLst>
                    <a:ext uri="{9D8B030D-6E8A-4147-A177-3AD203B41FA5}">
                      <a16:colId xmlns:a16="http://schemas.microsoft.com/office/drawing/2014/main" val="20000"/>
                    </a:ext>
                  </a:extLst>
                </a:gridCol>
                <a:gridCol w="1112925">
                  <a:extLst>
                    <a:ext uri="{9D8B030D-6E8A-4147-A177-3AD203B41FA5}">
                      <a16:colId xmlns:a16="http://schemas.microsoft.com/office/drawing/2014/main" val="20001"/>
                    </a:ext>
                  </a:extLst>
                </a:gridCol>
                <a:gridCol w="1629975">
                  <a:extLst>
                    <a:ext uri="{9D8B030D-6E8A-4147-A177-3AD203B41FA5}">
                      <a16:colId xmlns:a16="http://schemas.microsoft.com/office/drawing/2014/main" val="20002"/>
                    </a:ext>
                  </a:extLst>
                </a:gridCol>
                <a:gridCol w="2012525">
                  <a:extLst>
                    <a:ext uri="{9D8B030D-6E8A-4147-A177-3AD203B41FA5}">
                      <a16:colId xmlns:a16="http://schemas.microsoft.com/office/drawing/2014/main" val="20003"/>
                    </a:ext>
                  </a:extLst>
                </a:gridCol>
                <a:gridCol w="2492425">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Thrust [N]</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Total Weight [g]</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Thrust-to-Weight [N/g]</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Thrust-to-Weight Increase [%]</a:t>
                      </a:r>
                      <a:endParaRPr sz="1300">
                        <a:solidFill>
                          <a:schemeClr val="dk1"/>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Stock Nozzle</a:t>
                      </a:r>
                      <a:endParaRPr sz="1300"/>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t>100</a:t>
                      </a:r>
                      <a:endParaRPr sz="1300"/>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1080</a:t>
                      </a:r>
                      <a:endParaRPr sz="1300"/>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0.0926</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N/A</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Improved Converging Nozzle</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rPr>
                        <a:t>126</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300">
                          <a:latin typeface="Trebuchet MS"/>
                          <a:ea typeface="Trebuchet MS"/>
                          <a:cs typeface="Trebuchet MS"/>
                          <a:sym typeface="Trebuchet MS"/>
                        </a:rPr>
                        <a:t>1094</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Trebuchet MS"/>
                          <a:ea typeface="Trebuchet MS"/>
                          <a:cs typeface="Trebuchet MS"/>
                          <a:sym typeface="Trebuchet MS"/>
                        </a:rPr>
                        <a:t>0.1152</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Trebuchet MS"/>
                          <a:ea typeface="Trebuchet MS"/>
                          <a:cs typeface="Trebuchet MS"/>
                          <a:sym typeface="Trebuchet MS"/>
                        </a:rPr>
                        <a:t>24.4</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Improved Nozzle with Ejector</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182</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1171</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0.1554</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Trebuchet MS"/>
                          <a:ea typeface="Trebuchet MS"/>
                          <a:cs typeface="Trebuchet MS"/>
                          <a:sym typeface="Trebuchet MS"/>
                        </a:rPr>
                        <a:t>67.8</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Trebuchet MS"/>
                <a:ea typeface="Trebuchet MS"/>
                <a:cs typeface="Trebuchet MS"/>
                <a:sym typeface="Trebuchet MS"/>
              </a:rPr>
              <a:t>Project </a:t>
            </a:r>
            <a:r>
              <a:rPr lang="en"/>
              <a:t>Overview</a:t>
            </a:r>
            <a:endParaRPr>
              <a:latin typeface="Trebuchet MS"/>
              <a:ea typeface="Trebuchet MS"/>
              <a:cs typeface="Trebuchet MS"/>
              <a:sym typeface="Trebuchet MS"/>
            </a:endParaRP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73" name="Google Shape;73;p14"/>
          <p:cNvSpPr/>
          <p:nvPr/>
        </p:nvSpPr>
        <p:spPr>
          <a:xfrm>
            <a:off x="54864" y="4445600"/>
            <a:ext cx="1340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74" name="Google Shape;74;p14"/>
          <p:cNvSpPr/>
          <p:nvPr/>
        </p:nvSpPr>
        <p:spPr>
          <a:xfrm>
            <a:off x="1298448" y="4507875"/>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75" name="Google Shape;75;p14"/>
          <p:cNvSpPr/>
          <p:nvPr/>
        </p:nvSpPr>
        <p:spPr>
          <a:xfrm>
            <a:off x="2551176"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76" name="Google Shape;76;p14"/>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77" name="Google Shape;77;p14"/>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8" name="Google Shape;78;p14"/>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79" name="Google Shape;79;p14"/>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3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Design Requirements</a:t>
            </a:r>
            <a:endParaRPr/>
          </a:p>
        </p:txBody>
      </p:sp>
      <p:sp>
        <p:nvSpPr>
          <p:cNvPr id="358" name="Google Shape;35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359" name="Google Shape;359;p32"/>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60" name="Google Shape;360;p32"/>
          <p:cNvSpPr/>
          <p:nvPr/>
        </p:nvSpPr>
        <p:spPr>
          <a:xfrm>
            <a:off x="1298448" y="4509500"/>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61" name="Google Shape;361;p32"/>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362" name="Google Shape;362;p32"/>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63" name="Google Shape;363;p32"/>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64" name="Google Shape;364;p32"/>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365" name="Google Shape;365;p32"/>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912675">
                  <a:extLst>
                    <a:ext uri="{9D8B030D-6E8A-4147-A177-3AD203B41FA5}">
                      <a16:colId xmlns:a16="http://schemas.microsoft.com/office/drawing/2014/main" val="20000"/>
                    </a:ext>
                  </a:extLst>
                </a:gridCol>
                <a:gridCol w="6537725">
                  <a:extLst>
                    <a:ext uri="{9D8B030D-6E8A-4147-A177-3AD203B41FA5}">
                      <a16:colId xmlns:a16="http://schemas.microsoft.com/office/drawing/2014/main" val="20001"/>
                    </a:ext>
                  </a:extLst>
                </a:gridCol>
                <a:gridCol w="10702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CPE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latin typeface="Trebuchet MS"/>
                          <a:ea typeface="Trebuchet MS"/>
                          <a:cs typeface="Trebuchet MS"/>
                          <a:sym typeface="Trebuchet MS"/>
                        </a:rPr>
                        <a:t>Related Design Requirement</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Satisfied?</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T/W</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1.1</a:t>
                      </a:r>
                      <a:r>
                        <a:rPr lang="en" sz="1300">
                          <a:latin typeface="Trebuchet MS"/>
                          <a:ea typeface="Trebuchet MS"/>
                          <a:cs typeface="Trebuchet MS"/>
                          <a:sym typeface="Trebuchet MS"/>
                        </a:rPr>
                        <a:t>: Design a T/W-improving modification that increases thrust and/or decreases weight which does not trigger the fail-safes that shut the engine down.</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2400">
                        <a:solidFill>
                          <a:srgbClr val="38761D"/>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MODEL</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3.1</a:t>
                      </a:r>
                      <a:r>
                        <a:rPr lang="en" sz="1300">
                          <a:latin typeface="Trebuchet MS"/>
                          <a:ea typeface="Trebuchet MS"/>
                          <a:cs typeface="Trebuchet MS"/>
                          <a:sym typeface="Trebuchet MS"/>
                        </a:rPr>
                        <a:t>: A thermodynamic model is developed which predicts baseline and modified engine performance</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INT-TEMP</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Trebuchet MS"/>
                          <a:ea typeface="Trebuchet MS"/>
                          <a:cs typeface="Trebuchet MS"/>
                          <a:sym typeface="Trebuchet MS"/>
                        </a:rPr>
                        <a:t>DR 2.4</a:t>
                      </a:r>
                      <a:r>
                        <a:rPr lang="en" sz="1300">
                          <a:latin typeface="Trebuchet MS"/>
                          <a:ea typeface="Trebuchet MS"/>
                          <a:cs typeface="Trebuchet MS"/>
                          <a:sym typeface="Trebuchet MS"/>
                        </a:rPr>
                        <a:t>: The engine's weight increases by less than 25% or decreases.</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TEST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b="1">
                          <a:solidFill>
                            <a:schemeClr val="dk1"/>
                          </a:solidFill>
                          <a:latin typeface="Trebuchet MS"/>
                          <a:ea typeface="Trebuchet MS"/>
                          <a:cs typeface="Trebuchet MS"/>
                          <a:sym typeface="Trebuchet MS"/>
                        </a:rPr>
                        <a:t>DR 4.2</a:t>
                      </a:r>
                      <a:r>
                        <a:rPr lang="en" sz="1300">
                          <a:solidFill>
                            <a:schemeClr val="dk1"/>
                          </a:solidFill>
                          <a:latin typeface="Trebuchet MS"/>
                          <a:ea typeface="Trebuchet MS"/>
                          <a:cs typeface="Trebuchet MS"/>
                          <a:sym typeface="Trebuchet MS"/>
                        </a:rPr>
                        <a:t>: A method of testing modifications external to the engine, is developed.</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66" name="Google Shape;366;p32"/>
          <p:cNvSpPr/>
          <p:nvPr/>
        </p:nvSpPr>
        <p:spPr>
          <a:xfrm>
            <a:off x="311700" y="2168200"/>
            <a:ext cx="7450500" cy="572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7876650" y="1678625"/>
            <a:ext cx="7854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69" name="Google Shape;369;p32"/>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75" name="Google Shape;375;p33"/>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76" name="Google Shape;376;p33"/>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77" name="Google Shape;377;p33"/>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78" name="Google Shape;378;p33"/>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379" name="Google Shape;379;p33"/>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80" name="Google Shape;380;p33"/>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81" name="Google Shape;381;p33"/>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382" name="Google Shape;382;p33"/>
          <p:cNvSpPr txBox="1"/>
          <p:nvPr/>
        </p:nvSpPr>
        <p:spPr>
          <a:xfrm>
            <a:off x="311700" y="577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a:solidFill>
                  <a:schemeClr val="dk1"/>
                </a:solidFill>
                <a:latin typeface="Trebuchet MS"/>
                <a:ea typeface="Trebuchet MS"/>
                <a:cs typeface="Trebuchet MS"/>
                <a:sym typeface="Trebuchet MS"/>
              </a:rPr>
              <a:t>Thermodynamic Model</a:t>
            </a:r>
            <a:endParaRPr sz="2800">
              <a:solidFill>
                <a:schemeClr val="dk1"/>
              </a:solidFill>
              <a:latin typeface="Trebuchet MS"/>
              <a:ea typeface="Trebuchet MS"/>
              <a:cs typeface="Trebuchet MS"/>
              <a:sym typeface="Trebuchet MS"/>
            </a:endParaRPr>
          </a:p>
        </p:txBody>
      </p:sp>
      <p:sp>
        <p:nvSpPr>
          <p:cNvPr id="383" name="Google Shape;383;p33"/>
          <p:cNvSpPr txBox="1"/>
          <p:nvPr/>
        </p:nvSpPr>
        <p:spPr>
          <a:xfrm>
            <a:off x="311700" y="1149725"/>
            <a:ext cx="8520600" cy="3294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800">
                <a:solidFill>
                  <a:srgbClr val="595959"/>
                </a:solidFill>
                <a:latin typeface="Trebuchet MS"/>
                <a:ea typeface="Trebuchet MS"/>
                <a:cs typeface="Trebuchet MS"/>
                <a:sym typeface="Trebuchet MS"/>
              </a:rPr>
              <a:t>Derived from Brayton Cycle with isentropic stage efficiencies and variable specific heats included</a:t>
            </a:r>
            <a:endParaRPr sz="1800">
              <a:solidFill>
                <a:srgbClr val="595959"/>
              </a:solidFill>
              <a:latin typeface="Trebuchet MS"/>
              <a:ea typeface="Trebuchet MS"/>
              <a:cs typeface="Trebuchet MS"/>
              <a:sym typeface="Trebuchet MS"/>
            </a:endParaRPr>
          </a:p>
          <a:p>
            <a:pPr marL="457200" lvl="0" indent="-342900" algn="l" rtl="0">
              <a:lnSpc>
                <a:spcPct val="115000"/>
              </a:lnSpc>
              <a:spcBef>
                <a:spcPts val="1000"/>
              </a:spcBef>
              <a:spcAft>
                <a:spcPts val="0"/>
              </a:spcAft>
              <a:buClr>
                <a:srgbClr val="595959"/>
              </a:buClr>
              <a:buSzPts val="1800"/>
              <a:buFont typeface="Trebuchet MS"/>
              <a:buChar char="●"/>
            </a:pPr>
            <a:r>
              <a:rPr lang="en" sz="1800">
                <a:solidFill>
                  <a:srgbClr val="595959"/>
                </a:solidFill>
                <a:latin typeface="Trebuchet MS"/>
                <a:ea typeface="Trebuchet MS"/>
                <a:cs typeface="Trebuchet MS"/>
                <a:sym typeface="Trebuchet MS"/>
              </a:rPr>
              <a:t>The model is not isentropic through any part of the engine</a:t>
            </a:r>
            <a:endParaRPr sz="1800">
              <a:solidFill>
                <a:srgbClr val="595959"/>
              </a:solidFill>
              <a:latin typeface="Trebuchet MS"/>
              <a:ea typeface="Trebuchet MS"/>
              <a:cs typeface="Trebuchet MS"/>
              <a:sym typeface="Trebuchet MS"/>
            </a:endParaRPr>
          </a:p>
          <a:p>
            <a:pPr marL="914400" lvl="1" indent="-317500" algn="l" rtl="0">
              <a:lnSpc>
                <a:spcPct val="115000"/>
              </a:lnSpc>
              <a:spcBef>
                <a:spcPts val="0"/>
              </a:spcBef>
              <a:spcAft>
                <a:spcPts val="0"/>
              </a:spcAft>
              <a:buClr>
                <a:srgbClr val="595959"/>
              </a:buClr>
              <a:buSzPts val="1400"/>
              <a:buFont typeface="Trebuchet MS"/>
              <a:buChar char="○"/>
            </a:pPr>
            <a:r>
              <a:rPr lang="en">
                <a:solidFill>
                  <a:srgbClr val="595959"/>
                </a:solidFill>
                <a:latin typeface="Trebuchet MS"/>
                <a:ea typeface="Trebuchet MS"/>
                <a:cs typeface="Trebuchet MS"/>
                <a:sym typeface="Trebuchet MS"/>
              </a:rPr>
              <a:t>Current isentropic efficiencies are estimated from literature</a:t>
            </a:r>
            <a:endParaRPr>
              <a:solidFill>
                <a:srgbClr val="595959"/>
              </a:solidFill>
              <a:latin typeface="Trebuchet MS"/>
              <a:ea typeface="Trebuchet MS"/>
              <a:cs typeface="Trebuchet MS"/>
              <a:sym typeface="Trebuchet MS"/>
            </a:endParaRPr>
          </a:p>
          <a:p>
            <a:pPr marL="914400" lvl="1" indent="-317500" algn="l" rtl="0">
              <a:lnSpc>
                <a:spcPct val="115000"/>
              </a:lnSpc>
              <a:spcBef>
                <a:spcPts val="0"/>
              </a:spcBef>
              <a:spcAft>
                <a:spcPts val="0"/>
              </a:spcAft>
              <a:buClr>
                <a:srgbClr val="595959"/>
              </a:buClr>
              <a:buSzPts val="1400"/>
              <a:buFont typeface="Trebuchet MS"/>
              <a:buChar char="○"/>
            </a:pPr>
            <a:r>
              <a:rPr lang="en">
                <a:solidFill>
                  <a:srgbClr val="595959"/>
                </a:solidFill>
                <a:latin typeface="Trebuchet MS"/>
                <a:ea typeface="Trebuchet MS"/>
                <a:cs typeface="Trebuchet MS"/>
                <a:sym typeface="Trebuchet MS"/>
              </a:rPr>
              <a:t>Efficiencies specific to the P100-RX are pending engine repairs</a:t>
            </a:r>
            <a:endParaRPr>
              <a:solidFill>
                <a:srgbClr val="595959"/>
              </a:solidFill>
              <a:latin typeface="Trebuchet MS"/>
              <a:ea typeface="Trebuchet MS"/>
              <a:cs typeface="Trebuchet MS"/>
              <a:sym typeface="Trebuchet MS"/>
            </a:endParaRPr>
          </a:p>
          <a:p>
            <a:pPr marL="457200" lvl="0" indent="-342900" algn="l" rtl="0">
              <a:lnSpc>
                <a:spcPct val="115000"/>
              </a:lnSpc>
              <a:spcBef>
                <a:spcPts val="1000"/>
              </a:spcBef>
              <a:spcAft>
                <a:spcPts val="0"/>
              </a:spcAft>
              <a:buClr>
                <a:srgbClr val="595959"/>
              </a:buClr>
              <a:buSzPts val="1800"/>
              <a:buFont typeface="Trebuchet MS"/>
              <a:buChar char="●"/>
            </a:pPr>
            <a:r>
              <a:rPr lang="en" sz="1800">
                <a:solidFill>
                  <a:srgbClr val="595959"/>
                </a:solidFill>
                <a:latin typeface="Trebuchet MS"/>
                <a:ea typeface="Trebuchet MS"/>
                <a:cs typeface="Trebuchet MS"/>
                <a:sym typeface="Trebuchet MS"/>
              </a:rPr>
              <a:t>Cp and γ vary only through the combustion chamber</a:t>
            </a:r>
            <a:endParaRPr sz="1800">
              <a:solidFill>
                <a:srgbClr val="595959"/>
              </a:solidFill>
              <a:latin typeface="Trebuchet MS"/>
              <a:ea typeface="Trebuchet MS"/>
              <a:cs typeface="Trebuchet MS"/>
              <a:sym typeface="Trebuchet MS"/>
            </a:endParaRPr>
          </a:p>
          <a:p>
            <a:pPr marL="457200" lvl="0" indent="-342900" algn="l" rtl="0">
              <a:lnSpc>
                <a:spcPct val="115000"/>
              </a:lnSpc>
              <a:spcBef>
                <a:spcPts val="1000"/>
              </a:spcBef>
              <a:spcAft>
                <a:spcPts val="1000"/>
              </a:spcAft>
              <a:buClr>
                <a:srgbClr val="595959"/>
              </a:buClr>
              <a:buSzPts val="1800"/>
              <a:buFont typeface="Trebuchet MS"/>
              <a:buChar char="●"/>
            </a:pPr>
            <a:r>
              <a:rPr lang="en" sz="1800">
                <a:solidFill>
                  <a:srgbClr val="595959"/>
                </a:solidFill>
                <a:latin typeface="Trebuchet MS"/>
                <a:ea typeface="Trebuchet MS"/>
                <a:cs typeface="Trebuchet MS"/>
                <a:sym typeface="Trebuchet MS"/>
              </a:rPr>
              <a:t>The mass flow rate of fuel and the change in composition of the gasses in the engine due to combustion products are accounted for</a:t>
            </a:r>
            <a:endParaRPr sz="1800">
              <a:solidFill>
                <a:srgbClr val="595959"/>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3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Thermodynamic Properties Through Stock Engine</a:t>
            </a:r>
            <a:endParaRPr/>
          </a:p>
        </p:txBody>
      </p:sp>
      <p:sp>
        <p:nvSpPr>
          <p:cNvPr id="389" name="Google Shape;38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390" name="Google Shape;390;p34"/>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391" name="Google Shape;391;p34"/>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392" name="Google Shape;392;p34"/>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393" name="Google Shape;393;p34"/>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394" name="Google Shape;394;p34"/>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395" name="Google Shape;395;p34"/>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396" name="Google Shape;396;p34"/>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pic>
        <p:nvPicPr>
          <p:cNvPr id="397" name="Google Shape;397;p34"/>
          <p:cNvPicPr preferRelativeResize="0"/>
          <p:nvPr/>
        </p:nvPicPr>
        <p:blipFill>
          <a:blip r:embed="rId3">
            <a:alphaModFix/>
          </a:blip>
          <a:stretch>
            <a:fillRect/>
          </a:stretch>
        </p:blipFill>
        <p:spPr>
          <a:xfrm>
            <a:off x="4572000" y="1045550"/>
            <a:ext cx="4506649" cy="3380000"/>
          </a:xfrm>
          <a:prstGeom prst="rect">
            <a:avLst/>
          </a:prstGeom>
          <a:noFill/>
          <a:ln>
            <a:noFill/>
          </a:ln>
        </p:spPr>
      </p:pic>
      <p:pic>
        <p:nvPicPr>
          <p:cNvPr id="398" name="Google Shape;398;p34"/>
          <p:cNvPicPr preferRelativeResize="0"/>
          <p:nvPr/>
        </p:nvPicPr>
        <p:blipFill>
          <a:blip r:embed="rId4">
            <a:alphaModFix/>
          </a:blip>
          <a:stretch>
            <a:fillRect/>
          </a:stretch>
        </p:blipFill>
        <p:spPr>
          <a:xfrm>
            <a:off x="108500" y="1065625"/>
            <a:ext cx="4463501" cy="33476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404" name="Google Shape;404;p35"/>
          <p:cNvSpPr txBox="1"/>
          <p:nvPr/>
        </p:nvSpPr>
        <p:spPr>
          <a:xfrm>
            <a:off x="311700" y="577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accent2"/>
                </a:solidFill>
                <a:latin typeface="Trebuchet MS"/>
                <a:ea typeface="Trebuchet MS"/>
                <a:cs typeface="Trebuchet MS"/>
                <a:sym typeface="Trebuchet MS"/>
              </a:rPr>
              <a:t>Thermodynamic Model and On-Engine Testing</a:t>
            </a:r>
            <a:endParaRPr sz="2800">
              <a:solidFill>
                <a:schemeClr val="accent2"/>
              </a:solidFill>
              <a:latin typeface="Trebuchet MS"/>
              <a:ea typeface="Trebuchet MS"/>
              <a:cs typeface="Trebuchet MS"/>
              <a:sym typeface="Trebuchet MS"/>
            </a:endParaRPr>
          </a:p>
          <a:p>
            <a:pPr marL="0" lvl="0" indent="0" algn="l" rtl="0">
              <a:spcBef>
                <a:spcPts val="0"/>
              </a:spcBef>
              <a:spcAft>
                <a:spcPts val="0"/>
              </a:spcAft>
              <a:buNone/>
            </a:pPr>
            <a:endParaRPr sz="2800">
              <a:solidFill>
                <a:srgbClr val="EEEEEE"/>
              </a:solidFill>
              <a:latin typeface="Trebuchet MS"/>
              <a:ea typeface="Trebuchet MS"/>
              <a:cs typeface="Trebuchet MS"/>
              <a:sym typeface="Trebuchet MS"/>
            </a:endParaRPr>
          </a:p>
        </p:txBody>
      </p:sp>
      <p:sp>
        <p:nvSpPr>
          <p:cNvPr id="405" name="Google Shape;405;p35"/>
          <p:cNvSpPr txBox="1"/>
          <p:nvPr/>
        </p:nvSpPr>
        <p:spPr>
          <a:xfrm>
            <a:off x="311700" y="1149725"/>
            <a:ext cx="8520600" cy="32103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2"/>
              </a:buClr>
              <a:buSzPts val="1800"/>
              <a:buFont typeface="Trebuchet MS"/>
              <a:buChar char="●"/>
            </a:pPr>
            <a:r>
              <a:rPr lang="en" sz="1800">
                <a:solidFill>
                  <a:schemeClr val="dk2"/>
                </a:solidFill>
                <a:latin typeface="Trebuchet MS"/>
                <a:ea typeface="Trebuchet MS"/>
                <a:cs typeface="Trebuchet MS"/>
                <a:sym typeface="Trebuchet MS"/>
              </a:rPr>
              <a:t>Temperature values inside combustor are difficult to measure safely</a:t>
            </a:r>
            <a:endParaRPr sz="1800">
              <a:solidFill>
                <a:schemeClr val="dk2"/>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AFRL will send temperature at stations 3 and 4, can be used to calculate combustor efficiency</a:t>
            </a:r>
            <a:endParaRPr>
              <a:solidFill>
                <a:schemeClr val="dk2"/>
              </a:solidFill>
              <a:latin typeface="Trebuchet MS"/>
              <a:ea typeface="Trebuchet MS"/>
              <a:cs typeface="Trebuchet MS"/>
              <a:sym typeface="Trebuchet MS"/>
            </a:endParaRPr>
          </a:p>
          <a:p>
            <a:pPr marL="457200" lvl="0" indent="-342900" algn="l" rtl="0">
              <a:lnSpc>
                <a:spcPct val="115000"/>
              </a:lnSpc>
              <a:spcBef>
                <a:spcPts val="1000"/>
              </a:spcBef>
              <a:spcAft>
                <a:spcPts val="0"/>
              </a:spcAft>
              <a:buClr>
                <a:schemeClr val="dk2"/>
              </a:buClr>
              <a:buSzPts val="1800"/>
              <a:buFont typeface="Trebuchet MS"/>
              <a:buChar char="●"/>
            </a:pPr>
            <a:r>
              <a:rPr lang="en" sz="1800">
                <a:solidFill>
                  <a:schemeClr val="dk2"/>
                </a:solidFill>
                <a:latin typeface="Trebuchet MS"/>
                <a:ea typeface="Trebuchet MS"/>
                <a:cs typeface="Trebuchet MS"/>
                <a:sym typeface="Trebuchet MS"/>
              </a:rPr>
              <a:t>Remaining efficiencies: on-engine testing </a:t>
            </a:r>
            <a:endParaRPr sz="1800">
              <a:solidFill>
                <a:schemeClr val="dk2"/>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Compressor, turbine, and nozzle efficiencies will be calculated from temperature measurements between each of the stations</a:t>
            </a:r>
            <a:endParaRPr>
              <a:solidFill>
                <a:schemeClr val="dk2"/>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To be completed upon return of engine from service</a:t>
            </a:r>
            <a:endParaRPr>
              <a:solidFill>
                <a:schemeClr val="dk2"/>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Temporary solution: SPECS (2018-2019) team efficiencies</a:t>
            </a:r>
            <a:endParaRPr>
              <a:solidFill>
                <a:schemeClr val="dk2"/>
              </a:solidFill>
              <a:latin typeface="Trebuchet MS"/>
              <a:ea typeface="Trebuchet MS"/>
              <a:cs typeface="Trebuchet MS"/>
              <a:sym typeface="Trebuchet MS"/>
            </a:endParaRPr>
          </a:p>
        </p:txBody>
      </p:sp>
      <p:sp>
        <p:nvSpPr>
          <p:cNvPr id="406" name="Google Shape;406;p35"/>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07" name="Google Shape;407;p35"/>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08" name="Google Shape;408;p35"/>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09" name="Google Shape;409;p35"/>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410" name="Google Shape;410;p35"/>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411" name="Google Shape;411;p35"/>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412" name="Google Shape;412;p35"/>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3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Design Requirements</a:t>
            </a:r>
            <a:endParaRPr/>
          </a:p>
        </p:txBody>
      </p:sp>
      <p:sp>
        <p:nvSpPr>
          <p:cNvPr id="418" name="Google Shape;41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graphicFrame>
        <p:nvGraphicFramePr>
          <p:cNvPr id="419" name="Google Shape;419;p36"/>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912675">
                  <a:extLst>
                    <a:ext uri="{9D8B030D-6E8A-4147-A177-3AD203B41FA5}">
                      <a16:colId xmlns:a16="http://schemas.microsoft.com/office/drawing/2014/main" val="20000"/>
                    </a:ext>
                  </a:extLst>
                </a:gridCol>
                <a:gridCol w="6537725">
                  <a:extLst>
                    <a:ext uri="{9D8B030D-6E8A-4147-A177-3AD203B41FA5}">
                      <a16:colId xmlns:a16="http://schemas.microsoft.com/office/drawing/2014/main" val="20001"/>
                    </a:ext>
                  </a:extLst>
                </a:gridCol>
                <a:gridCol w="10702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CPE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latin typeface="Trebuchet MS"/>
                          <a:ea typeface="Trebuchet MS"/>
                          <a:cs typeface="Trebuchet MS"/>
                          <a:sym typeface="Trebuchet MS"/>
                        </a:rPr>
                        <a:t>Related Design Requirement</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Satisfied?</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T/W</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1.1</a:t>
                      </a:r>
                      <a:r>
                        <a:rPr lang="en" sz="1300">
                          <a:latin typeface="Trebuchet MS"/>
                          <a:ea typeface="Trebuchet MS"/>
                          <a:cs typeface="Trebuchet MS"/>
                          <a:sym typeface="Trebuchet MS"/>
                        </a:rPr>
                        <a:t>: Design a T/W-improving modification that increases thrust and/or decreases weight which does not trigger the fail-safes that shut the engine down.</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2400">
                        <a:solidFill>
                          <a:srgbClr val="38761D"/>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MODEL</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3.1</a:t>
                      </a:r>
                      <a:r>
                        <a:rPr lang="en" sz="1300">
                          <a:latin typeface="Trebuchet MS"/>
                          <a:ea typeface="Trebuchet MS"/>
                          <a:cs typeface="Trebuchet MS"/>
                          <a:sym typeface="Trebuchet MS"/>
                        </a:rPr>
                        <a:t>: A thermodynamic model is developed which predicts baseline and modified engine performance</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INT-TEMP</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Trebuchet MS"/>
                          <a:ea typeface="Trebuchet MS"/>
                          <a:cs typeface="Trebuchet MS"/>
                          <a:sym typeface="Trebuchet MS"/>
                        </a:rPr>
                        <a:t>DR 2.4</a:t>
                      </a:r>
                      <a:r>
                        <a:rPr lang="en" sz="1300">
                          <a:latin typeface="Trebuchet MS"/>
                          <a:ea typeface="Trebuchet MS"/>
                          <a:cs typeface="Trebuchet MS"/>
                          <a:sym typeface="Trebuchet MS"/>
                        </a:rPr>
                        <a:t>: The engine's weight increases by less than 25% or decreases.</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TEST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b="1">
                          <a:solidFill>
                            <a:schemeClr val="dk1"/>
                          </a:solidFill>
                          <a:latin typeface="Trebuchet MS"/>
                          <a:ea typeface="Trebuchet MS"/>
                          <a:cs typeface="Trebuchet MS"/>
                          <a:sym typeface="Trebuchet MS"/>
                        </a:rPr>
                        <a:t>DR 4.2</a:t>
                      </a:r>
                      <a:r>
                        <a:rPr lang="en" sz="1300">
                          <a:solidFill>
                            <a:schemeClr val="dk1"/>
                          </a:solidFill>
                          <a:latin typeface="Trebuchet MS"/>
                          <a:ea typeface="Trebuchet MS"/>
                          <a:cs typeface="Trebuchet MS"/>
                          <a:sym typeface="Trebuchet MS"/>
                        </a:rPr>
                        <a:t>: A method of testing modifications external to the engine, is developed.</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20" name="Google Shape;420;p36"/>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21" name="Google Shape;421;p36"/>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22" name="Google Shape;422;p36"/>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23" name="Google Shape;423;p36"/>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424" name="Google Shape;424;p36"/>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425" name="Google Shape;425;p36"/>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426" name="Google Shape;426;p36"/>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427" name="Google Shape;427;p36"/>
          <p:cNvSpPr/>
          <p:nvPr/>
        </p:nvSpPr>
        <p:spPr>
          <a:xfrm>
            <a:off x="311600" y="2747300"/>
            <a:ext cx="7450500" cy="548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7919125" y="2247550"/>
            <a:ext cx="7854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Converging Nozzle Material Selection</a:t>
            </a:r>
            <a:endParaRPr/>
          </a:p>
        </p:txBody>
      </p:sp>
      <p:sp>
        <p:nvSpPr>
          <p:cNvPr id="434" name="Google Shape;434;p37"/>
          <p:cNvSpPr txBox="1">
            <a:spLocks noGrp="1"/>
          </p:cNvSpPr>
          <p:nvPr>
            <p:ph type="body" idx="1"/>
          </p:nvPr>
        </p:nvSpPr>
        <p:spPr>
          <a:xfrm>
            <a:off x="311700" y="1149725"/>
            <a:ext cx="4513200" cy="311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Material Choice: Stainless Steel 304</a:t>
            </a:r>
            <a:endParaRPr sz="1600"/>
          </a:p>
          <a:p>
            <a:pPr marL="457200" lvl="0" indent="-330200" algn="l" rtl="0">
              <a:spcBef>
                <a:spcPts val="1200"/>
              </a:spcBef>
              <a:spcAft>
                <a:spcPts val="0"/>
              </a:spcAft>
              <a:buSzPts val="1600"/>
              <a:buChar char="●"/>
            </a:pPr>
            <a:r>
              <a:rPr lang="en" sz="1600"/>
              <a:t>Expected Max Operating Temperature: 873 K</a:t>
            </a:r>
            <a:endParaRPr sz="1600"/>
          </a:p>
          <a:p>
            <a:pPr marL="457200" lvl="0" indent="-330200" algn="l" rtl="0">
              <a:spcBef>
                <a:spcPts val="1000"/>
              </a:spcBef>
              <a:spcAft>
                <a:spcPts val="0"/>
              </a:spcAft>
              <a:buSzPts val="1600"/>
              <a:buChar char="●"/>
            </a:pPr>
            <a:r>
              <a:rPr lang="en" sz="1600"/>
              <a:t>Yield Strength at 873 K: 4.4×10⁸ Pa</a:t>
            </a:r>
            <a:endParaRPr sz="1600"/>
          </a:p>
          <a:p>
            <a:pPr marL="457200" lvl="0" indent="-330200" algn="l" rtl="0">
              <a:spcBef>
                <a:spcPts val="1000"/>
              </a:spcBef>
              <a:spcAft>
                <a:spcPts val="0"/>
              </a:spcAft>
              <a:buSzPts val="1600"/>
              <a:buChar char="●"/>
            </a:pPr>
            <a:r>
              <a:rPr lang="en" sz="1600"/>
              <a:t>Maximum Equivalent Stress: 1.85×10⁸ Pa</a:t>
            </a:r>
            <a:endParaRPr sz="1600"/>
          </a:p>
          <a:p>
            <a:pPr marL="457200" lvl="0" indent="-330200" algn="l" rtl="0">
              <a:spcBef>
                <a:spcPts val="1000"/>
              </a:spcBef>
              <a:spcAft>
                <a:spcPts val="1000"/>
              </a:spcAft>
              <a:buSzPts val="1600"/>
              <a:buChar char="●"/>
            </a:pPr>
            <a:r>
              <a:rPr lang="en" sz="1600"/>
              <a:t>Minimum Factor of Safety: 1.58</a:t>
            </a:r>
            <a:endParaRPr sz="1600"/>
          </a:p>
        </p:txBody>
      </p:sp>
      <p:sp>
        <p:nvSpPr>
          <p:cNvPr id="435" name="Google Shape;43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436" name="Google Shape;436;p37"/>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37" name="Google Shape;437;p37"/>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38" name="Google Shape;438;p37"/>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39" name="Google Shape;439;p37"/>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440" name="Google Shape;440;p37"/>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441" name="Google Shape;441;p37"/>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442" name="Google Shape;442;p37"/>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443" name="Google Shape;443;p37"/>
          <p:cNvPicPr preferRelativeResize="0"/>
          <p:nvPr/>
        </p:nvPicPr>
        <p:blipFill>
          <a:blip r:embed="rId3">
            <a:alphaModFix/>
          </a:blip>
          <a:stretch>
            <a:fillRect/>
          </a:stretch>
        </p:blipFill>
        <p:spPr>
          <a:xfrm>
            <a:off x="4934663" y="1149725"/>
            <a:ext cx="4067275" cy="31102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Mixing Chamber Material Selection</a:t>
            </a:r>
            <a:endParaRPr/>
          </a:p>
        </p:txBody>
      </p:sp>
      <p:sp>
        <p:nvSpPr>
          <p:cNvPr id="449" name="Google Shape;449;p38"/>
          <p:cNvSpPr txBox="1">
            <a:spLocks noGrp="1"/>
          </p:cNvSpPr>
          <p:nvPr>
            <p:ph type="body" idx="1"/>
          </p:nvPr>
        </p:nvSpPr>
        <p:spPr>
          <a:xfrm>
            <a:off x="311700" y="1149725"/>
            <a:ext cx="42603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Material Choice: Aluminum 6061</a:t>
            </a:r>
            <a:endParaRPr sz="1600"/>
          </a:p>
          <a:p>
            <a:pPr marL="457200" lvl="0" indent="-330200" algn="l" rtl="0">
              <a:spcBef>
                <a:spcPts val="1200"/>
              </a:spcBef>
              <a:spcAft>
                <a:spcPts val="0"/>
              </a:spcAft>
              <a:buSzPts val="1600"/>
              <a:buChar char="●"/>
            </a:pPr>
            <a:r>
              <a:rPr lang="en" sz="1600"/>
              <a:t>Expected Max Operating Temperature: 473 K</a:t>
            </a:r>
            <a:endParaRPr sz="1600"/>
          </a:p>
          <a:p>
            <a:pPr marL="457200" lvl="0" indent="-330200" algn="l" rtl="0">
              <a:spcBef>
                <a:spcPts val="1000"/>
              </a:spcBef>
              <a:spcAft>
                <a:spcPts val="0"/>
              </a:spcAft>
              <a:buSzPts val="1600"/>
              <a:buChar char="●"/>
            </a:pPr>
            <a:r>
              <a:rPr lang="en" sz="1600"/>
              <a:t>Yield Strength at 473 K: 1.59×10⁸ Pa</a:t>
            </a:r>
            <a:endParaRPr sz="1600"/>
          </a:p>
          <a:p>
            <a:pPr marL="457200" lvl="0" indent="-330200" algn="l" rtl="0">
              <a:spcBef>
                <a:spcPts val="1000"/>
              </a:spcBef>
              <a:spcAft>
                <a:spcPts val="0"/>
              </a:spcAft>
              <a:buSzPts val="1600"/>
              <a:buChar char="●"/>
            </a:pPr>
            <a:r>
              <a:rPr lang="en" sz="1600"/>
              <a:t>Maximum Equivalent Stress: 5×10⁷ Pa</a:t>
            </a:r>
            <a:endParaRPr sz="1600"/>
          </a:p>
          <a:p>
            <a:pPr marL="457200" lvl="0" indent="-330200" algn="l" rtl="0">
              <a:spcBef>
                <a:spcPts val="1000"/>
              </a:spcBef>
              <a:spcAft>
                <a:spcPts val="1000"/>
              </a:spcAft>
              <a:buSzPts val="1600"/>
              <a:buChar char="●"/>
            </a:pPr>
            <a:r>
              <a:rPr lang="en" sz="1600"/>
              <a:t>Minimum Factor of Safety: 3.18</a:t>
            </a:r>
            <a:endParaRPr/>
          </a:p>
        </p:txBody>
      </p:sp>
      <p:sp>
        <p:nvSpPr>
          <p:cNvPr id="450" name="Google Shape;45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51" name="Google Shape;451;p38"/>
          <p:cNvPicPr preferRelativeResize="0"/>
          <p:nvPr/>
        </p:nvPicPr>
        <p:blipFill>
          <a:blip r:embed="rId3">
            <a:alphaModFix/>
          </a:blip>
          <a:stretch>
            <a:fillRect/>
          </a:stretch>
        </p:blipFill>
        <p:spPr>
          <a:xfrm>
            <a:off x="4724400" y="1302125"/>
            <a:ext cx="4267199" cy="2441432"/>
          </a:xfrm>
          <a:prstGeom prst="rect">
            <a:avLst/>
          </a:prstGeom>
          <a:noFill/>
          <a:ln>
            <a:noFill/>
          </a:ln>
        </p:spPr>
      </p:pic>
      <p:sp>
        <p:nvSpPr>
          <p:cNvPr id="452" name="Google Shape;452;p38"/>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53" name="Google Shape;453;p38"/>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54" name="Google Shape;454;p38"/>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55" name="Google Shape;455;p38"/>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456" name="Google Shape;456;p38"/>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457" name="Google Shape;457;p38"/>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458" name="Google Shape;458;p38"/>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3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Manufacturing &amp; Integration Plan</a:t>
            </a:r>
            <a:endParaRPr/>
          </a:p>
        </p:txBody>
      </p:sp>
      <p:sp>
        <p:nvSpPr>
          <p:cNvPr id="464" name="Google Shape;464;p39"/>
          <p:cNvSpPr txBox="1">
            <a:spLocks noGrp="1"/>
          </p:cNvSpPr>
          <p:nvPr>
            <p:ph type="body" idx="1"/>
          </p:nvPr>
        </p:nvSpPr>
        <p:spPr>
          <a:xfrm>
            <a:off x="311700" y="1149725"/>
            <a:ext cx="5002500" cy="3295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Converging nozzle (</a:t>
            </a:r>
            <a:r>
              <a:rPr lang="en">
                <a:solidFill>
                  <a:srgbClr val="45BE45"/>
                </a:solidFill>
              </a:rPr>
              <a:t>green</a:t>
            </a:r>
            <a:r>
              <a:rPr lang="en"/>
              <a:t>) - metal 3D printed stainless steel 304 via Direct Metal Laser Sintering (DMLS)</a:t>
            </a:r>
            <a:endParaRPr/>
          </a:p>
          <a:p>
            <a:pPr marL="0" lvl="0" indent="0" algn="l" rtl="0">
              <a:spcBef>
                <a:spcPts val="1200"/>
              </a:spcBef>
              <a:spcAft>
                <a:spcPts val="0"/>
              </a:spcAft>
              <a:buNone/>
            </a:pPr>
            <a:r>
              <a:rPr lang="en"/>
              <a:t>Mixing chamber and diffuser (</a:t>
            </a:r>
            <a:r>
              <a:rPr lang="en">
                <a:solidFill>
                  <a:srgbClr val="0000FF"/>
                </a:solidFill>
              </a:rPr>
              <a:t>blue</a:t>
            </a:r>
            <a:r>
              <a:rPr lang="en"/>
              <a:t>) -  thin aluminum 6061 sheets on a roller and spot or tig welded together</a:t>
            </a:r>
            <a:endParaRPr sz="700"/>
          </a:p>
          <a:p>
            <a:pPr marL="0" lvl="0" indent="0" algn="l" rtl="0">
              <a:spcBef>
                <a:spcPts val="1200"/>
              </a:spcBef>
              <a:spcAft>
                <a:spcPts val="0"/>
              </a:spcAft>
              <a:buNone/>
            </a:pPr>
            <a:r>
              <a:rPr lang="en"/>
              <a:t>Connecting struts (</a:t>
            </a:r>
            <a:r>
              <a:rPr lang="en">
                <a:solidFill>
                  <a:srgbClr val="FF0000"/>
                </a:solidFill>
              </a:rPr>
              <a:t>red</a:t>
            </a:r>
            <a:r>
              <a:rPr lang="en"/>
              <a:t>) - DMLS printed with nozzle, stainless steel 304</a:t>
            </a:r>
            <a:endParaRPr/>
          </a:p>
          <a:p>
            <a:pPr marL="457200" lvl="0" indent="-334327" algn="l" rtl="0">
              <a:spcBef>
                <a:spcPts val="0"/>
              </a:spcBef>
              <a:spcAft>
                <a:spcPts val="0"/>
              </a:spcAft>
              <a:buSzPct val="100000"/>
              <a:buChar char="●"/>
            </a:pPr>
            <a:r>
              <a:rPr lang="en"/>
              <a:t>Holes will be drilled in outer struts so bolts can attach the mixing chamber/diffuser to converging nozzle</a:t>
            </a:r>
            <a:endParaRPr/>
          </a:p>
        </p:txBody>
      </p:sp>
      <p:sp>
        <p:nvSpPr>
          <p:cNvPr id="465" name="Google Shape;46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466" name="Google Shape;466;p39"/>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67" name="Google Shape;467;p39"/>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68" name="Google Shape;468;p39"/>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69" name="Google Shape;469;p39"/>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470" name="Google Shape;470;p39"/>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471" name="Google Shape;471;p39"/>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472" name="Google Shape;472;p39"/>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473" name="Google Shape;473;p39"/>
          <p:cNvPicPr preferRelativeResize="0"/>
          <p:nvPr/>
        </p:nvPicPr>
        <p:blipFill rotWithShape="1">
          <a:blip r:embed="rId3">
            <a:alphaModFix/>
          </a:blip>
          <a:srcRect l="18733" r="26345"/>
          <a:stretch/>
        </p:blipFill>
        <p:spPr>
          <a:xfrm>
            <a:off x="5374550" y="1366175"/>
            <a:ext cx="3043926" cy="2647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Estimated Component Weights</a:t>
            </a:r>
            <a:endParaRPr/>
          </a:p>
        </p:txBody>
      </p:sp>
      <p:sp>
        <p:nvSpPr>
          <p:cNvPr id="479" name="Google Shape;47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graphicFrame>
        <p:nvGraphicFramePr>
          <p:cNvPr id="480" name="Google Shape;480;p40"/>
          <p:cNvGraphicFramePr/>
          <p:nvPr/>
        </p:nvGraphicFramePr>
        <p:xfrm>
          <a:off x="238563" y="1321540"/>
          <a:ext cx="3000000" cy="3000000"/>
        </p:xfrm>
        <a:graphic>
          <a:graphicData uri="http://schemas.openxmlformats.org/drawingml/2006/table">
            <a:tbl>
              <a:tblPr>
                <a:noFill/>
                <a:tableStyleId>{56E8F7CE-D01E-436D-A7E3-330382852BC8}</a:tableStyleId>
              </a:tblPr>
              <a:tblGrid>
                <a:gridCol w="1553475">
                  <a:extLst>
                    <a:ext uri="{9D8B030D-6E8A-4147-A177-3AD203B41FA5}">
                      <a16:colId xmlns:a16="http://schemas.microsoft.com/office/drawing/2014/main" val="20000"/>
                    </a:ext>
                  </a:extLst>
                </a:gridCol>
                <a:gridCol w="1235350">
                  <a:extLst>
                    <a:ext uri="{9D8B030D-6E8A-4147-A177-3AD203B41FA5}">
                      <a16:colId xmlns:a16="http://schemas.microsoft.com/office/drawing/2014/main" val="20001"/>
                    </a:ext>
                  </a:extLst>
                </a:gridCol>
                <a:gridCol w="1431200">
                  <a:extLst>
                    <a:ext uri="{9D8B030D-6E8A-4147-A177-3AD203B41FA5}">
                      <a16:colId xmlns:a16="http://schemas.microsoft.com/office/drawing/2014/main" val="20002"/>
                    </a:ext>
                  </a:extLst>
                </a:gridCol>
                <a:gridCol w="1479275">
                  <a:extLst>
                    <a:ext uri="{9D8B030D-6E8A-4147-A177-3AD203B41FA5}">
                      <a16:colId xmlns:a16="http://schemas.microsoft.com/office/drawing/2014/main" val="20003"/>
                    </a:ext>
                  </a:extLst>
                </a:gridCol>
                <a:gridCol w="1020050">
                  <a:extLst>
                    <a:ext uri="{9D8B030D-6E8A-4147-A177-3AD203B41FA5}">
                      <a16:colId xmlns:a16="http://schemas.microsoft.com/office/drawing/2014/main" val="20004"/>
                    </a:ext>
                  </a:extLst>
                </a:gridCol>
                <a:gridCol w="1654950">
                  <a:extLst>
                    <a:ext uri="{9D8B030D-6E8A-4147-A177-3AD203B41FA5}">
                      <a16:colId xmlns:a16="http://schemas.microsoft.com/office/drawing/2014/main" val="20005"/>
                    </a:ext>
                  </a:extLst>
                </a:gridCol>
              </a:tblGrid>
              <a:tr h="0">
                <a:tc>
                  <a:txBody>
                    <a:bodyPr/>
                    <a:lstStyle/>
                    <a:p>
                      <a:pPr marL="0" lvl="0" indent="0" algn="ctr" rtl="0">
                        <a:spcBef>
                          <a:spcPts val="0"/>
                        </a:spcBef>
                        <a:spcAft>
                          <a:spcPts val="0"/>
                        </a:spcAft>
                        <a:buNone/>
                      </a:pPr>
                      <a:r>
                        <a:rPr lang="en" sz="1200">
                          <a:latin typeface="Trebuchet MS"/>
                          <a:ea typeface="Trebuchet MS"/>
                          <a:cs typeface="Trebuchet MS"/>
                          <a:sym typeface="Trebuchet MS"/>
                        </a:rPr>
                        <a:t>Component</a:t>
                      </a:r>
                      <a:endParaRPr sz="12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Volume [cm</a:t>
                      </a:r>
                      <a:r>
                        <a:rPr lang="en" sz="1200" baseline="30000">
                          <a:solidFill>
                            <a:schemeClr val="dk1"/>
                          </a:solidFill>
                          <a:latin typeface="Trebuchet MS"/>
                          <a:ea typeface="Trebuchet MS"/>
                          <a:cs typeface="Trebuchet MS"/>
                          <a:sym typeface="Trebuchet MS"/>
                        </a:rPr>
                        <a:t>3</a:t>
                      </a:r>
                      <a:r>
                        <a:rPr lang="en" sz="1200">
                          <a:solidFill>
                            <a:schemeClr val="dk1"/>
                          </a:solidFill>
                          <a:latin typeface="Trebuchet MS"/>
                          <a:ea typeface="Trebuchet MS"/>
                          <a:cs typeface="Trebuchet MS"/>
                          <a:sym typeface="Trebuchet MS"/>
                        </a:rPr>
                        <a:t>]</a:t>
                      </a:r>
                      <a:endParaRPr sz="12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Material</a:t>
                      </a:r>
                      <a:endParaRPr sz="1200">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Density [g/cm³]</a:t>
                      </a:r>
                      <a:endParaRPr sz="1200">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Weight [g]</a:t>
                      </a:r>
                      <a:endParaRPr sz="1200">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Total Engine Weight Increase [%]</a:t>
                      </a:r>
                      <a:endParaRPr sz="1200">
                        <a:solidFill>
                          <a:schemeClr val="dk1"/>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671950">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Improved Converging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9.21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Stainless Steel 304</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7.92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72.9</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1.31</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671950">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Mixing Chamber and Diffuser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20.5</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200">
                          <a:latin typeface="Trebuchet MS"/>
                          <a:ea typeface="Trebuchet MS"/>
                          <a:cs typeface="Trebuchet MS"/>
                          <a:sym typeface="Trebuchet MS"/>
                        </a:rPr>
                        <a:t>Aluminum 6061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2.71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55.6</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5.15</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00675">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Interface struts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2.68</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Stainless Steel 304</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7.92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21.2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2.00</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450150">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Total</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149.7</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13.9</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81" name="Google Shape;481;p40"/>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82" name="Google Shape;482;p40"/>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83" name="Google Shape;483;p40"/>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84" name="Google Shape;484;p40"/>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485" name="Google Shape;485;p40"/>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486" name="Google Shape;486;p40"/>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487" name="Google Shape;487;p40"/>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Google Shape;492;p4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Design Requirements</a:t>
            </a:r>
            <a:endParaRPr/>
          </a:p>
        </p:txBody>
      </p:sp>
      <p:sp>
        <p:nvSpPr>
          <p:cNvPr id="493" name="Google Shape;49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494" name="Google Shape;494;p41"/>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912675">
                  <a:extLst>
                    <a:ext uri="{9D8B030D-6E8A-4147-A177-3AD203B41FA5}">
                      <a16:colId xmlns:a16="http://schemas.microsoft.com/office/drawing/2014/main" val="20000"/>
                    </a:ext>
                  </a:extLst>
                </a:gridCol>
                <a:gridCol w="6537725">
                  <a:extLst>
                    <a:ext uri="{9D8B030D-6E8A-4147-A177-3AD203B41FA5}">
                      <a16:colId xmlns:a16="http://schemas.microsoft.com/office/drawing/2014/main" val="20001"/>
                    </a:ext>
                  </a:extLst>
                </a:gridCol>
                <a:gridCol w="10702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CPE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latin typeface="Trebuchet MS"/>
                          <a:ea typeface="Trebuchet MS"/>
                          <a:cs typeface="Trebuchet MS"/>
                          <a:sym typeface="Trebuchet MS"/>
                        </a:rPr>
                        <a:t>Related Design Requirement</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Satisfied?</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T/W</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1.1</a:t>
                      </a:r>
                      <a:r>
                        <a:rPr lang="en" sz="1300">
                          <a:latin typeface="Trebuchet MS"/>
                          <a:ea typeface="Trebuchet MS"/>
                          <a:cs typeface="Trebuchet MS"/>
                          <a:sym typeface="Trebuchet MS"/>
                        </a:rPr>
                        <a:t>: Design a T/W-improving modification that increases thrust and/or decreases weight which does not trigger the fail-safes that shut the engine down.</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2400">
                        <a:solidFill>
                          <a:srgbClr val="38761D"/>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MODEL</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3.1</a:t>
                      </a:r>
                      <a:r>
                        <a:rPr lang="en" sz="1300">
                          <a:latin typeface="Trebuchet MS"/>
                          <a:ea typeface="Trebuchet MS"/>
                          <a:cs typeface="Trebuchet MS"/>
                          <a:sym typeface="Trebuchet MS"/>
                        </a:rPr>
                        <a:t>: A thermodynamic model is developed which predicts baseline and modified engine performance</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rgbClr val="38761D"/>
                          </a:solidFill>
                          <a:latin typeface="Trebuchet MS"/>
                          <a:ea typeface="Trebuchet MS"/>
                          <a:cs typeface="Trebuchet MS"/>
                          <a:sym typeface="Trebuchet MS"/>
                        </a:rPr>
                        <a: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INT-TEMP</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Trebuchet MS"/>
                          <a:ea typeface="Trebuchet MS"/>
                          <a:cs typeface="Trebuchet MS"/>
                          <a:sym typeface="Trebuchet MS"/>
                        </a:rPr>
                        <a:t>DR 2.4</a:t>
                      </a:r>
                      <a:r>
                        <a:rPr lang="en" sz="1300">
                          <a:latin typeface="Trebuchet MS"/>
                          <a:ea typeface="Trebuchet MS"/>
                          <a:cs typeface="Trebuchet MS"/>
                          <a:sym typeface="Trebuchet MS"/>
                        </a:rPr>
                        <a:t>: The engine's weight increases by less than 25% or decreases.</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rgbClr val="38761D"/>
                          </a:solidFill>
                          <a:latin typeface="Trebuchet MS"/>
                          <a:ea typeface="Trebuchet MS"/>
                          <a:cs typeface="Trebuchet MS"/>
                          <a:sym typeface="Trebuchet MS"/>
                        </a:rPr>
                        <a: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TEST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b="1">
                          <a:solidFill>
                            <a:schemeClr val="dk1"/>
                          </a:solidFill>
                          <a:latin typeface="Trebuchet MS"/>
                          <a:ea typeface="Trebuchet MS"/>
                          <a:cs typeface="Trebuchet MS"/>
                          <a:sym typeface="Trebuchet MS"/>
                        </a:rPr>
                        <a:t>DR 4.2</a:t>
                      </a:r>
                      <a:r>
                        <a:rPr lang="en" sz="1300">
                          <a:solidFill>
                            <a:schemeClr val="dk1"/>
                          </a:solidFill>
                          <a:latin typeface="Trebuchet MS"/>
                          <a:ea typeface="Trebuchet MS"/>
                          <a:cs typeface="Trebuchet MS"/>
                          <a:sym typeface="Trebuchet MS"/>
                        </a:rPr>
                        <a:t>: A method of testing modifications external to the engine, is developed.</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95" name="Google Shape;495;p41"/>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496" name="Google Shape;496;p41"/>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497" name="Google Shape;497;p41"/>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498" name="Google Shape;498;p41"/>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499" name="Google Shape;499;p41"/>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00" name="Google Shape;500;p41"/>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01" name="Google Shape;501;p41"/>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502" name="Google Shape;502;p41"/>
          <p:cNvSpPr/>
          <p:nvPr/>
        </p:nvSpPr>
        <p:spPr>
          <a:xfrm>
            <a:off x="311700" y="3295900"/>
            <a:ext cx="7450500" cy="542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1"/>
          <p:cNvSpPr/>
          <p:nvPr/>
        </p:nvSpPr>
        <p:spPr>
          <a:xfrm>
            <a:off x="7885700" y="2844250"/>
            <a:ext cx="7854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28635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a:t>
            </a:r>
            <a:endParaRPr/>
          </a:p>
        </p:txBody>
      </p:sp>
      <p:sp>
        <p:nvSpPr>
          <p:cNvPr id="85" name="Google Shape;85;p15"/>
          <p:cNvSpPr txBox="1">
            <a:spLocks noGrp="1"/>
          </p:cNvSpPr>
          <p:nvPr>
            <p:ph type="body" idx="1"/>
          </p:nvPr>
        </p:nvSpPr>
        <p:spPr>
          <a:xfrm>
            <a:off x="286350" y="1149725"/>
            <a:ext cx="8571300" cy="1110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Successfully compete in AFRL’s annual Aerospace Propulsion Outreach Program (APOP) competition</a:t>
            </a:r>
            <a:endParaRPr/>
          </a:p>
          <a:p>
            <a:pPr marL="0" lvl="0" indent="0" algn="l" rtl="0">
              <a:spcBef>
                <a:spcPts val="1200"/>
              </a:spcBef>
              <a:spcAft>
                <a:spcPts val="1200"/>
              </a:spcAft>
              <a:buNone/>
            </a:pPr>
            <a:r>
              <a:rPr lang="en"/>
              <a:t>Improve performance of JetCat P100-RX hobbyist jet engine</a:t>
            </a:r>
            <a:endParaRPr/>
          </a:p>
        </p:txBody>
      </p:sp>
      <p:sp>
        <p:nvSpPr>
          <p:cNvPr id="86" name="Google Shape;8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87" name="Google Shape;87;p15"/>
          <p:cNvSpPr/>
          <p:nvPr/>
        </p:nvSpPr>
        <p:spPr>
          <a:xfrm>
            <a:off x="54864" y="4445600"/>
            <a:ext cx="1340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88" name="Google Shape;88;p15"/>
          <p:cNvSpPr/>
          <p:nvPr/>
        </p:nvSpPr>
        <p:spPr>
          <a:xfrm>
            <a:off x="1298448" y="4507875"/>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89" name="Google Shape;89;p15"/>
          <p:cNvSpPr/>
          <p:nvPr/>
        </p:nvSpPr>
        <p:spPr>
          <a:xfrm>
            <a:off x="2551176"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90" name="Google Shape;90;p15"/>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91" name="Google Shape;91;p15"/>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92" name="Google Shape;92;p15"/>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93" name="Google Shape;93;p15"/>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94" name="Google Shape;94;p15"/>
          <p:cNvSpPr txBox="1">
            <a:spLocks noGrp="1"/>
          </p:cNvSpPr>
          <p:nvPr>
            <p:ph type="title"/>
          </p:nvPr>
        </p:nvSpPr>
        <p:spPr>
          <a:xfrm>
            <a:off x="286350" y="2260325"/>
            <a:ext cx="85206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t>Objectives</a:t>
            </a:r>
            <a:endParaRPr/>
          </a:p>
        </p:txBody>
      </p:sp>
      <p:sp>
        <p:nvSpPr>
          <p:cNvPr id="95" name="Google Shape;95;p15"/>
          <p:cNvSpPr txBox="1">
            <a:spLocks noGrp="1"/>
          </p:cNvSpPr>
          <p:nvPr>
            <p:ph type="body" idx="1"/>
          </p:nvPr>
        </p:nvSpPr>
        <p:spPr>
          <a:xfrm>
            <a:off x="286350" y="2833025"/>
            <a:ext cx="8571300" cy="1674600"/>
          </a:xfrm>
          <a:prstGeom prst="rect">
            <a:avLst/>
          </a:prstGeom>
        </p:spPr>
        <p:txBody>
          <a:bodyPr spcFirstLastPara="1" wrap="square" lIns="91425" tIns="91425" rIns="91425" bIns="91425" anchor="t" anchorCtr="0">
            <a:normAutofit fontScale="92500" lnSpcReduction="20000"/>
          </a:bodyPr>
          <a:lstStyle/>
          <a:p>
            <a:pPr marL="0" lvl="0" indent="0" algn="r" rtl="0">
              <a:spcBef>
                <a:spcPts val="0"/>
              </a:spcBef>
              <a:spcAft>
                <a:spcPts val="0"/>
              </a:spcAft>
              <a:buNone/>
            </a:pPr>
            <a:r>
              <a:rPr lang="en"/>
              <a:t>Increase T/W ratio </a:t>
            </a:r>
            <a:endParaRPr/>
          </a:p>
          <a:p>
            <a:pPr marL="0" lvl="0" indent="0" algn="r" rtl="0">
              <a:spcBef>
                <a:spcPts val="1200"/>
              </a:spcBef>
              <a:spcAft>
                <a:spcPts val="0"/>
              </a:spcAft>
              <a:buNone/>
            </a:pPr>
            <a:r>
              <a:rPr lang="en"/>
              <a:t>Maintain or increase thermal, propulsive efficiencies</a:t>
            </a:r>
            <a:endParaRPr/>
          </a:p>
          <a:p>
            <a:pPr marL="0" lvl="0" indent="0" algn="r" rtl="0">
              <a:spcBef>
                <a:spcPts val="1200"/>
              </a:spcBef>
              <a:spcAft>
                <a:spcPts val="0"/>
              </a:spcAft>
              <a:buNone/>
            </a:pPr>
            <a:r>
              <a:rPr lang="en"/>
              <a:t>Maintain or decrease thrust specific fuel consumption (TSFC)</a:t>
            </a:r>
            <a:endParaRPr/>
          </a:p>
          <a:p>
            <a:pPr marL="0" lvl="0" indent="0" algn="r" rtl="0">
              <a:spcBef>
                <a:spcPts val="1200"/>
              </a:spcBef>
              <a:spcAft>
                <a:spcPts val="1200"/>
              </a:spcAft>
              <a:buNone/>
            </a:pPr>
            <a:r>
              <a:rPr lang="en"/>
              <a:t>Create a thermodynamic model of the engine</a:t>
            </a:r>
            <a:endParaRPr/>
          </a:p>
        </p:txBody>
      </p:sp>
      <p:pic>
        <p:nvPicPr>
          <p:cNvPr id="96" name="Google Shape;96;p15"/>
          <p:cNvPicPr preferRelativeResize="0"/>
          <p:nvPr/>
        </p:nvPicPr>
        <p:blipFill rotWithShape="1">
          <a:blip r:embed="rId3">
            <a:alphaModFix/>
          </a:blip>
          <a:srcRect t="16058" b="20141"/>
          <a:stretch/>
        </p:blipFill>
        <p:spPr>
          <a:xfrm>
            <a:off x="325600" y="2260325"/>
            <a:ext cx="2382903" cy="1520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4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Purpose</a:t>
            </a:r>
            <a:endParaRPr/>
          </a:p>
        </p:txBody>
      </p:sp>
      <p:sp>
        <p:nvSpPr>
          <p:cNvPr id="509" name="Google Shape;509;p42"/>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595959"/>
                </a:solidFill>
              </a:rPr>
              <a:t>Test is designed to replicate turbine exit Mach, pressure </a:t>
            </a:r>
            <a:endParaRPr>
              <a:solidFill>
                <a:srgbClr val="595959"/>
              </a:solidFill>
            </a:endParaRPr>
          </a:p>
          <a:p>
            <a:pPr marL="0" lvl="0" indent="0" algn="l" rtl="0">
              <a:spcBef>
                <a:spcPts val="1200"/>
              </a:spcBef>
              <a:spcAft>
                <a:spcPts val="0"/>
              </a:spcAft>
              <a:buNone/>
            </a:pPr>
            <a:r>
              <a:rPr lang="en">
                <a:solidFill>
                  <a:srgbClr val="595959"/>
                </a:solidFill>
              </a:rPr>
              <a:t>Exhaust temperature conditions will not be reproduced</a:t>
            </a:r>
            <a:endParaRPr>
              <a:solidFill>
                <a:srgbClr val="595959"/>
              </a:solidFill>
            </a:endParaRPr>
          </a:p>
          <a:p>
            <a:pPr marL="0" lvl="0" indent="0" algn="l" rtl="0">
              <a:spcBef>
                <a:spcPts val="1200"/>
              </a:spcBef>
              <a:spcAft>
                <a:spcPts val="0"/>
              </a:spcAft>
              <a:buNone/>
            </a:pPr>
            <a:r>
              <a:rPr lang="en">
                <a:solidFill>
                  <a:srgbClr val="595959"/>
                </a:solidFill>
              </a:rPr>
              <a:t>Test nozzle material: 3D-printed ABS (</a:t>
            </a:r>
            <a:r>
              <a:rPr lang="en">
                <a:solidFill>
                  <a:srgbClr val="595959"/>
                </a:solidFill>
                <a:highlight>
                  <a:srgbClr val="FFFFFF"/>
                </a:highlight>
              </a:rPr>
              <a:t>Acrylonitrile Butadiene Styrene)</a:t>
            </a: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510" name="Google Shape;51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
        <p:nvSpPr>
          <p:cNvPr id="511" name="Google Shape;511;p42"/>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512" name="Google Shape;512;p42"/>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513" name="Google Shape;513;p42"/>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514" name="Google Shape;514;p42"/>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515" name="Google Shape;515;p42"/>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16" name="Google Shape;516;p42"/>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17" name="Google Shape;517;p42"/>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1"/>
        <p:cNvGrpSpPr/>
        <p:nvPr/>
      </p:nvGrpSpPr>
      <p:grpSpPr>
        <a:xfrm>
          <a:off x="0" y="0"/>
          <a:ext cx="0" cy="0"/>
          <a:chOff x="0" y="0"/>
          <a:chExt cx="0" cy="0"/>
        </a:xfrm>
      </p:grpSpPr>
      <p:sp>
        <p:nvSpPr>
          <p:cNvPr id="522" name="Google Shape;522;p4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Setup</a:t>
            </a:r>
            <a:endParaRPr/>
          </a:p>
        </p:txBody>
      </p:sp>
      <p:sp>
        <p:nvSpPr>
          <p:cNvPr id="523" name="Google Shape;5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524" name="Google Shape;524;p43"/>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525" name="Google Shape;525;p43"/>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526" name="Google Shape;526;p43"/>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527" name="Google Shape;527;p43"/>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528" name="Google Shape;528;p43"/>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29" name="Google Shape;529;p43"/>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30" name="Google Shape;530;p43"/>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531" name="Google Shape;531;p43"/>
          <p:cNvSpPr/>
          <p:nvPr/>
        </p:nvSpPr>
        <p:spPr>
          <a:xfrm>
            <a:off x="3224725" y="1195450"/>
            <a:ext cx="1677600" cy="29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43"/>
          <p:cNvPicPr preferRelativeResize="0"/>
          <p:nvPr/>
        </p:nvPicPr>
        <p:blipFill>
          <a:blip r:embed="rId3">
            <a:alphaModFix/>
          </a:blip>
          <a:stretch>
            <a:fillRect/>
          </a:stretch>
        </p:blipFill>
        <p:spPr>
          <a:xfrm>
            <a:off x="1013225" y="1149723"/>
            <a:ext cx="7117551" cy="31766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Design Requirements</a:t>
            </a:r>
            <a:endParaRPr/>
          </a:p>
        </p:txBody>
      </p:sp>
      <p:sp>
        <p:nvSpPr>
          <p:cNvPr id="538" name="Google Shape;53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539" name="Google Shape;539;p44"/>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912675">
                  <a:extLst>
                    <a:ext uri="{9D8B030D-6E8A-4147-A177-3AD203B41FA5}">
                      <a16:colId xmlns:a16="http://schemas.microsoft.com/office/drawing/2014/main" val="20000"/>
                    </a:ext>
                  </a:extLst>
                </a:gridCol>
                <a:gridCol w="6537725">
                  <a:extLst>
                    <a:ext uri="{9D8B030D-6E8A-4147-A177-3AD203B41FA5}">
                      <a16:colId xmlns:a16="http://schemas.microsoft.com/office/drawing/2014/main" val="20001"/>
                    </a:ext>
                  </a:extLst>
                </a:gridCol>
                <a:gridCol w="10702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CPE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latin typeface="Trebuchet MS"/>
                          <a:ea typeface="Trebuchet MS"/>
                          <a:cs typeface="Trebuchet MS"/>
                          <a:sym typeface="Trebuchet MS"/>
                        </a:rPr>
                        <a:t>Related Design Requirement</a:t>
                      </a:r>
                      <a:endParaRPr>
                        <a:solidFill>
                          <a:srgbClr val="000000"/>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Satisfied?</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T/W</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1.1</a:t>
                      </a:r>
                      <a:r>
                        <a:rPr lang="en" sz="1300">
                          <a:latin typeface="Trebuchet MS"/>
                          <a:ea typeface="Trebuchet MS"/>
                          <a:cs typeface="Trebuchet MS"/>
                          <a:sym typeface="Trebuchet MS"/>
                        </a:rPr>
                        <a:t>: Design a T/W-improving modification that increases thrust and/or decreases weight which does not trigger the fail-safes that shut the engine down.</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2400">
                        <a:solidFill>
                          <a:srgbClr val="38761D"/>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MODEL</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b="1">
                          <a:latin typeface="Trebuchet MS"/>
                          <a:ea typeface="Trebuchet MS"/>
                          <a:cs typeface="Trebuchet MS"/>
                          <a:sym typeface="Trebuchet MS"/>
                        </a:rPr>
                        <a:t>DR 3.1</a:t>
                      </a:r>
                      <a:r>
                        <a:rPr lang="en" sz="1300">
                          <a:latin typeface="Trebuchet MS"/>
                          <a:ea typeface="Trebuchet MS"/>
                          <a:cs typeface="Trebuchet MS"/>
                          <a:sym typeface="Trebuchet MS"/>
                        </a:rPr>
                        <a:t>: A thermodynamic model is developed which predicts baseline and modified engine performance</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INT-TEMP</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Trebuchet MS"/>
                          <a:ea typeface="Trebuchet MS"/>
                          <a:cs typeface="Trebuchet MS"/>
                          <a:sym typeface="Trebuchet MS"/>
                        </a:rPr>
                        <a:t>DR 2.4</a:t>
                      </a:r>
                      <a:r>
                        <a:rPr lang="en" sz="1300">
                          <a:latin typeface="Trebuchet MS"/>
                          <a:ea typeface="Trebuchet MS"/>
                          <a:cs typeface="Trebuchet MS"/>
                          <a:sym typeface="Trebuchet MS"/>
                        </a:rPr>
                        <a:t>: The engine's weight increases by less than 25% or decreases.</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rgbClr val="38761D"/>
                          </a:solidFill>
                          <a:latin typeface="Trebuchet MS"/>
                          <a:ea typeface="Trebuchet MS"/>
                          <a:cs typeface="Trebuchet MS"/>
                          <a:sym typeface="Trebuchet MS"/>
                        </a:rPr>
                        <a: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TEST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b="1">
                          <a:solidFill>
                            <a:schemeClr val="dk1"/>
                          </a:solidFill>
                          <a:latin typeface="Trebuchet MS"/>
                          <a:ea typeface="Trebuchet MS"/>
                          <a:cs typeface="Trebuchet MS"/>
                          <a:sym typeface="Trebuchet MS"/>
                        </a:rPr>
                        <a:t>DR 4.2</a:t>
                      </a:r>
                      <a:r>
                        <a:rPr lang="en" sz="1300">
                          <a:solidFill>
                            <a:schemeClr val="dk1"/>
                          </a:solidFill>
                          <a:latin typeface="Trebuchet MS"/>
                          <a:ea typeface="Trebuchet MS"/>
                          <a:cs typeface="Trebuchet MS"/>
                          <a:sym typeface="Trebuchet MS"/>
                        </a:rPr>
                        <a:t>: A method of testing modifications external to the engine, is developed.</a:t>
                      </a:r>
                      <a:endParaRPr sz="13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38761D"/>
                          </a:solidFill>
                          <a:latin typeface="Trebuchet MS"/>
                          <a:ea typeface="Trebuchet MS"/>
                          <a:cs typeface="Trebuchet MS"/>
                          <a:sym typeface="Trebuchet MS"/>
                        </a:rPr>
                        <a: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40" name="Google Shape;540;p44"/>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541" name="Google Shape;541;p44"/>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542" name="Google Shape;542;p44"/>
          <p:cNvSpPr/>
          <p:nvPr/>
        </p:nvSpPr>
        <p:spPr>
          <a:xfrm>
            <a:off x="2569464" y="4509341"/>
            <a:ext cx="12801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543" name="Google Shape;543;p44"/>
          <p:cNvSpPr/>
          <p:nvPr/>
        </p:nvSpPr>
        <p:spPr>
          <a:xfrm>
            <a:off x="3685032" y="4445591"/>
            <a:ext cx="1481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544" name="Google Shape;544;p44"/>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45" name="Google Shape;545;p44"/>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46" name="Google Shape;546;p44"/>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547" name="Google Shape;547;p44"/>
          <p:cNvSpPr/>
          <p:nvPr/>
        </p:nvSpPr>
        <p:spPr>
          <a:xfrm>
            <a:off x="7907225" y="3395875"/>
            <a:ext cx="7854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1"/>
        <p:cNvGrpSpPr/>
        <p:nvPr/>
      </p:nvGrpSpPr>
      <p:grpSpPr>
        <a:xfrm>
          <a:off x="0" y="0"/>
          <a:ext cx="0" cy="0"/>
          <a:chOff x="0" y="0"/>
          <a:chExt cx="0" cy="0"/>
        </a:xfrm>
      </p:grpSpPr>
      <p:sp>
        <p:nvSpPr>
          <p:cNvPr id="552" name="Google Shape;552;p45"/>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Risks</a:t>
            </a:r>
            <a:endParaRPr>
              <a:latin typeface="Trebuchet MS"/>
              <a:ea typeface="Trebuchet MS"/>
              <a:cs typeface="Trebuchet MS"/>
              <a:sym typeface="Trebuchet MS"/>
            </a:endParaRPr>
          </a:p>
        </p:txBody>
      </p:sp>
      <p:sp>
        <p:nvSpPr>
          <p:cNvPr id="553" name="Google Shape;553;p45"/>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554" name="Google Shape;55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555" name="Google Shape;555;p45"/>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556" name="Google Shape;556;p45"/>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557" name="Google Shape;557;p45"/>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558" name="Google Shape;558;p45"/>
          <p:cNvSpPr/>
          <p:nvPr/>
        </p:nvSpPr>
        <p:spPr>
          <a:xfrm>
            <a:off x="4992624"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59" name="Google Shape;559;p45"/>
          <p:cNvSpPr/>
          <p:nvPr/>
        </p:nvSpPr>
        <p:spPr>
          <a:xfrm>
            <a:off x="6263640" y="4507716"/>
            <a:ext cx="1380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60" name="Google Shape;560;p45"/>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4"/>
        <p:cNvGrpSpPr/>
        <p:nvPr/>
      </p:nvGrpSpPr>
      <p:grpSpPr>
        <a:xfrm>
          <a:off x="0" y="0"/>
          <a:ext cx="0" cy="0"/>
          <a:chOff x="0" y="0"/>
          <a:chExt cx="0" cy="0"/>
        </a:xfrm>
      </p:grpSpPr>
      <p:sp>
        <p:nvSpPr>
          <p:cNvPr id="565" name="Google Shape;565;p4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Identified Hazards</a:t>
            </a:r>
            <a:endParaRPr/>
          </a:p>
        </p:txBody>
      </p:sp>
      <p:sp>
        <p:nvSpPr>
          <p:cNvPr id="566" name="Google Shape;56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567" name="Google Shape;567;p46"/>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568" name="Google Shape;568;p46"/>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569" name="Google Shape;569;p46"/>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570" name="Google Shape;570;p46"/>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571" name="Google Shape;571;p46"/>
          <p:cNvSpPr/>
          <p:nvPr/>
        </p:nvSpPr>
        <p:spPr>
          <a:xfrm>
            <a:off x="4992624"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72" name="Google Shape;572;p46"/>
          <p:cNvSpPr/>
          <p:nvPr/>
        </p:nvSpPr>
        <p:spPr>
          <a:xfrm>
            <a:off x="6263640" y="4507716"/>
            <a:ext cx="1380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73" name="Google Shape;573;p46"/>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574" name="Google Shape;574;p46"/>
          <p:cNvGraphicFramePr/>
          <p:nvPr/>
        </p:nvGraphicFramePr>
        <p:xfrm>
          <a:off x="752650" y="1149688"/>
          <a:ext cx="3000000" cy="3000000"/>
        </p:xfrm>
        <a:graphic>
          <a:graphicData uri="http://schemas.openxmlformats.org/drawingml/2006/table">
            <a:tbl>
              <a:tblPr>
                <a:noFill/>
                <a:tableStyleId>{56E8F7CE-D01E-436D-A7E3-330382852BC8}</a:tableStyleId>
              </a:tblPr>
              <a:tblGrid>
                <a:gridCol w="1306600">
                  <a:extLst>
                    <a:ext uri="{9D8B030D-6E8A-4147-A177-3AD203B41FA5}">
                      <a16:colId xmlns:a16="http://schemas.microsoft.com/office/drawing/2014/main" val="20000"/>
                    </a:ext>
                  </a:extLst>
                </a:gridCol>
                <a:gridCol w="1256375">
                  <a:extLst>
                    <a:ext uri="{9D8B030D-6E8A-4147-A177-3AD203B41FA5}">
                      <a16:colId xmlns:a16="http://schemas.microsoft.com/office/drawing/2014/main" val="20001"/>
                    </a:ext>
                  </a:extLst>
                </a:gridCol>
                <a:gridCol w="1256375">
                  <a:extLst>
                    <a:ext uri="{9D8B030D-6E8A-4147-A177-3AD203B41FA5}">
                      <a16:colId xmlns:a16="http://schemas.microsoft.com/office/drawing/2014/main" val="20002"/>
                    </a:ext>
                  </a:extLst>
                </a:gridCol>
                <a:gridCol w="1206150">
                  <a:extLst>
                    <a:ext uri="{9D8B030D-6E8A-4147-A177-3AD203B41FA5}">
                      <a16:colId xmlns:a16="http://schemas.microsoft.com/office/drawing/2014/main" val="20003"/>
                    </a:ext>
                  </a:extLst>
                </a:gridCol>
                <a:gridCol w="1286525">
                  <a:extLst>
                    <a:ext uri="{9D8B030D-6E8A-4147-A177-3AD203B41FA5}">
                      <a16:colId xmlns:a16="http://schemas.microsoft.com/office/drawing/2014/main" val="20004"/>
                    </a:ext>
                  </a:extLst>
                </a:gridCol>
                <a:gridCol w="1276450">
                  <a:extLst>
                    <a:ext uri="{9D8B030D-6E8A-4147-A177-3AD203B41FA5}">
                      <a16:colId xmlns:a16="http://schemas.microsoft.com/office/drawing/2014/main" val="20005"/>
                    </a:ext>
                  </a:extLst>
                </a:gridCol>
              </a:tblGrid>
              <a:tr h="685775">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1 - Minimal</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2 - Minor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Trebuchet MS"/>
                          <a:ea typeface="Trebuchet MS"/>
                          <a:cs typeface="Trebuchet MS"/>
                          <a:sym typeface="Trebuchet MS"/>
                        </a:rPr>
                        <a:t>3 - Noticeable</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4 - Major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Trebuchet MS"/>
                          <a:ea typeface="Trebuchet MS"/>
                          <a:cs typeface="Trebuchet MS"/>
                          <a:sym typeface="Trebuchet MS"/>
                        </a:rPr>
                        <a:t>5 - Catastrophic </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5 - Almost certain</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4 - Likely</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3 - Possible</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3</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3</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2 - Unlikely</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1 - Rare</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3</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575" name="Google Shape;575;p46"/>
          <p:cNvSpPr/>
          <p:nvPr/>
        </p:nvSpPr>
        <p:spPr>
          <a:xfrm>
            <a:off x="2059250" y="4005025"/>
            <a:ext cx="1585800" cy="2727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rebuchet MS"/>
                <a:ea typeface="Trebuchet MS"/>
                <a:cs typeface="Trebuchet MS"/>
                <a:sym typeface="Trebuchet MS"/>
              </a:rPr>
              <a:t>Acceptable</a:t>
            </a:r>
            <a:endParaRPr sz="1200">
              <a:latin typeface="Trebuchet MS"/>
              <a:ea typeface="Trebuchet MS"/>
              <a:cs typeface="Trebuchet MS"/>
              <a:sym typeface="Trebuchet MS"/>
            </a:endParaRPr>
          </a:p>
        </p:txBody>
      </p:sp>
      <p:sp>
        <p:nvSpPr>
          <p:cNvPr id="576" name="Google Shape;576;p46"/>
          <p:cNvSpPr/>
          <p:nvPr/>
        </p:nvSpPr>
        <p:spPr>
          <a:xfrm>
            <a:off x="4162875" y="4019400"/>
            <a:ext cx="2199900" cy="272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rebuchet MS"/>
                <a:ea typeface="Trebuchet MS"/>
                <a:cs typeface="Trebuchet MS"/>
                <a:sym typeface="Trebuchet MS"/>
              </a:rPr>
              <a:t>Acceptable with mitigation</a:t>
            </a:r>
            <a:endParaRPr sz="1200">
              <a:latin typeface="Trebuchet MS"/>
              <a:ea typeface="Trebuchet MS"/>
              <a:cs typeface="Trebuchet MS"/>
              <a:sym typeface="Trebuchet MS"/>
            </a:endParaRPr>
          </a:p>
        </p:txBody>
      </p:sp>
      <p:sp>
        <p:nvSpPr>
          <p:cNvPr id="577" name="Google Shape;577;p46"/>
          <p:cNvSpPr/>
          <p:nvPr/>
        </p:nvSpPr>
        <p:spPr>
          <a:xfrm>
            <a:off x="6880625" y="4005025"/>
            <a:ext cx="1460400" cy="2727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rebuchet MS"/>
                <a:ea typeface="Trebuchet MS"/>
                <a:cs typeface="Trebuchet MS"/>
                <a:sym typeface="Trebuchet MS"/>
              </a:rPr>
              <a:t>Unacceptable</a:t>
            </a:r>
            <a:endParaRPr sz="1200">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Mitigation: Safety</a:t>
            </a:r>
            <a:endParaRPr/>
          </a:p>
        </p:txBody>
      </p:sp>
      <p:sp>
        <p:nvSpPr>
          <p:cNvPr id="583" name="Google Shape;583;p47"/>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Engine damage</a:t>
            </a:r>
            <a:endParaRPr/>
          </a:p>
          <a:p>
            <a:pPr marL="914400" lvl="1" indent="-317500" algn="l" rtl="0">
              <a:spcBef>
                <a:spcPts val="0"/>
              </a:spcBef>
              <a:spcAft>
                <a:spcPts val="0"/>
              </a:spcAft>
              <a:buSzPts val="1400"/>
              <a:buChar char="○"/>
            </a:pPr>
            <a:r>
              <a:rPr lang="en"/>
              <a:t>No modifications to the internal parts of the engine</a:t>
            </a:r>
            <a:endParaRPr/>
          </a:p>
          <a:p>
            <a:pPr marL="914400" lvl="1" indent="-317500" algn="l" rtl="0">
              <a:spcBef>
                <a:spcPts val="0"/>
              </a:spcBef>
              <a:spcAft>
                <a:spcPts val="0"/>
              </a:spcAft>
              <a:buSzPts val="1400"/>
              <a:buChar char="○"/>
            </a:pPr>
            <a:r>
              <a:rPr lang="en"/>
              <a:t>No test equipment in direct contact with the engine during tests</a:t>
            </a:r>
            <a:endParaRPr/>
          </a:p>
          <a:p>
            <a:pPr marL="914400" lvl="1" indent="-317500" algn="l" rtl="0">
              <a:spcBef>
                <a:spcPts val="0"/>
              </a:spcBef>
              <a:spcAft>
                <a:spcPts val="0"/>
              </a:spcAft>
              <a:buSzPts val="1400"/>
              <a:buChar char="○"/>
            </a:pPr>
            <a:r>
              <a:rPr lang="en"/>
              <a:t>Essential personnel will be present for all engine tests</a:t>
            </a:r>
            <a:endParaRPr/>
          </a:p>
          <a:p>
            <a:pPr marL="457200" lvl="0" indent="-342900" algn="l" rtl="0">
              <a:spcBef>
                <a:spcPts val="0"/>
              </a:spcBef>
              <a:spcAft>
                <a:spcPts val="0"/>
              </a:spcAft>
              <a:buSzPts val="1800"/>
              <a:buChar char="●"/>
            </a:pPr>
            <a:r>
              <a:rPr lang="en"/>
              <a:t>Test equipment damage</a:t>
            </a:r>
            <a:endParaRPr/>
          </a:p>
          <a:p>
            <a:pPr marL="914400" lvl="1" indent="-317500" algn="l" rtl="0">
              <a:spcBef>
                <a:spcPts val="0"/>
              </a:spcBef>
              <a:spcAft>
                <a:spcPts val="0"/>
              </a:spcAft>
              <a:buSzPts val="1400"/>
              <a:buChar char="○"/>
            </a:pPr>
            <a:r>
              <a:rPr lang="en"/>
              <a:t>Phased approach slowly work up to max conditions</a:t>
            </a:r>
            <a:endParaRPr/>
          </a:p>
          <a:p>
            <a:pPr marL="914400" lvl="1" indent="-317500" algn="l" rtl="0">
              <a:spcBef>
                <a:spcPts val="0"/>
              </a:spcBef>
              <a:spcAft>
                <a:spcPts val="0"/>
              </a:spcAft>
              <a:buSzPts val="1400"/>
              <a:buChar char="○"/>
            </a:pPr>
            <a:r>
              <a:rPr lang="en"/>
              <a:t>Ensurer test equipment has a large factor of safety</a:t>
            </a:r>
            <a:endParaRPr/>
          </a:p>
          <a:p>
            <a:pPr marL="457200" lvl="0" indent="-342900" algn="l" rtl="0">
              <a:spcBef>
                <a:spcPts val="0"/>
              </a:spcBef>
              <a:spcAft>
                <a:spcPts val="0"/>
              </a:spcAft>
              <a:buSzPts val="1800"/>
              <a:buChar char="●"/>
            </a:pPr>
            <a:r>
              <a:rPr lang="en"/>
              <a:t>Human safety</a:t>
            </a:r>
            <a:endParaRPr/>
          </a:p>
          <a:p>
            <a:pPr marL="914400" lvl="1" indent="-317500" algn="l" rtl="0">
              <a:spcBef>
                <a:spcPts val="0"/>
              </a:spcBef>
              <a:spcAft>
                <a:spcPts val="0"/>
              </a:spcAft>
              <a:buSzPts val="1400"/>
              <a:buChar char="○"/>
            </a:pPr>
            <a:r>
              <a:rPr lang="en"/>
              <a:t>All on and off engine test will be performed in the test cell (AERO 169A)</a:t>
            </a:r>
            <a:endParaRPr/>
          </a:p>
          <a:p>
            <a:pPr marL="914400" lvl="1" indent="-317500" algn="l" rtl="0">
              <a:spcBef>
                <a:spcPts val="0"/>
              </a:spcBef>
              <a:spcAft>
                <a:spcPts val="0"/>
              </a:spcAft>
              <a:buSzPts val="1400"/>
              <a:buChar char="○"/>
            </a:pPr>
            <a:r>
              <a:rPr lang="en"/>
              <a:t>Non-essential personnel will be located outside of the test cell (AERO 169)</a:t>
            </a:r>
            <a:endParaRPr/>
          </a:p>
          <a:p>
            <a:pPr marL="914400" lvl="1" indent="-317500" algn="l" rtl="0">
              <a:spcBef>
                <a:spcPts val="0"/>
              </a:spcBef>
              <a:spcAft>
                <a:spcPts val="0"/>
              </a:spcAft>
              <a:buSzPts val="1400"/>
              <a:buChar char="○"/>
            </a:pPr>
            <a:r>
              <a:rPr lang="en"/>
              <a:t>Essential personnel will operate equipment from a distance behind a protective shield</a:t>
            </a:r>
            <a:endParaRPr/>
          </a:p>
          <a:p>
            <a:pPr marL="914400" lvl="0" indent="0" algn="l" rtl="0">
              <a:spcBef>
                <a:spcPts val="0"/>
              </a:spcBef>
              <a:spcAft>
                <a:spcPts val="0"/>
              </a:spcAft>
              <a:buNone/>
            </a:pPr>
            <a:endParaRPr/>
          </a:p>
        </p:txBody>
      </p:sp>
      <p:sp>
        <p:nvSpPr>
          <p:cNvPr id="584" name="Google Shape;58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585" name="Google Shape;585;p47"/>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586" name="Google Shape;586;p47"/>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587" name="Google Shape;587;p47"/>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588" name="Google Shape;588;p47"/>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589" name="Google Shape;589;p47"/>
          <p:cNvSpPr/>
          <p:nvPr/>
        </p:nvSpPr>
        <p:spPr>
          <a:xfrm>
            <a:off x="4992624"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590" name="Google Shape;590;p47"/>
          <p:cNvSpPr/>
          <p:nvPr/>
        </p:nvSpPr>
        <p:spPr>
          <a:xfrm>
            <a:off x="6263640" y="4507716"/>
            <a:ext cx="1380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591" name="Google Shape;591;p47"/>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Mitigation: Project Success</a:t>
            </a:r>
            <a:endParaRPr/>
          </a:p>
        </p:txBody>
      </p:sp>
      <p:sp>
        <p:nvSpPr>
          <p:cNvPr id="597" name="Google Shape;597;p48"/>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Predicted/real-world value discrepancies</a:t>
            </a:r>
            <a:endParaRPr/>
          </a:p>
          <a:p>
            <a:pPr marL="914400" lvl="1" indent="-317500" algn="l" rtl="0">
              <a:spcBef>
                <a:spcPts val="0"/>
              </a:spcBef>
              <a:spcAft>
                <a:spcPts val="0"/>
              </a:spcAft>
              <a:buClr>
                <a:srgbClr val="595959"/>
              </a:buClr>
              <a:buSzPts val="1400"/>
              <a:buChar char="○"/>
            </a:pPr>
            <a:r>
              <a:rPr lang="en">
                <a:solidFill>
                  <a:srgbClr val="595959"/>
                </a:solidFill>
              </a:rPr>
              <a:t>Consulting with faculty to ensure fidelity of models</a:t>
            </a:r>
            <a:endParaRPr>
              <a:solidFill>
                <a:srgbClr val="595959"/>
              </a:solidFill>
            </a:endParaRPr>
          </a:p>
          <a:p>
            <a:pPr marL="914400" lvl="1" indent="-317500" algn="l" rtl="0">
              <a:spcBef>
                <a:spcPts val="0"/>
              </a:spcBef>
              <a:spcAft>
                <a:spcPts val="0"/>
              </a:spcAft>
              <a:buClr>
                <a:srgbClr val="595959"/>
              </a:buClr>
              <a:buSzPts val="1400"/>
              <a:buChar char="○"/>
            </a:pPr>
            <a:r>
              <a:rPr lang="en">
                <a:solidFill>
                  <a:srgbClr val="595959"/>
                </a:solidFill>
              </a:rPr>
              <a:t>Design will be an iterative approach allowing for error removal</a:t>
            </a:r>
            <a:endParaRPr>
              <a:solidFill>
                <a:srgbClr val="595959"/>
              </a:solidFill>
            </a:endParaRPr>
          </a:p>
          <a:p>
            <a:pPr marL="457200" lvl="0" indent="-342900" algn="l" rtl="0">
              <a:spcBef>
                <a:spcPts val="0"/>
              </a:spcBef>
              <a:spcAft>
                <a:spcPts val="0"/>
              </a:spcAft>
              <a:buSzPts val="1800"/>
              <a:buChar char="●"/>
            </a:pPr>
            <a:r>
              <a:rPr lang="en"/>
              <a:t>Manufacturing difficulties</a:t>
            </a:r>
            <a:endParaRPr/>
          </a:p>
          <a:p>
            <a:pPr marL="914400" lvl="1" indent="-317500" algn="l" rtl="0">
              <a:spcBef>
                <a:spcPts val="0"/>
              </a:spcBef>
              <a:spcAft>
                <a:spcPts val="0"/>
              </a:spcAft>
              <a:buSzPts val="1400"/>
              <a:buChar char="○"/>
            </a:pPr>
            <a:r>
              <a:rPr lang="en"/>
              <a:t>Consulting with faculty to ensure manufacturability of proposed design</a:t>
            </a:r>
            <a:endParaRPr/>
          </a:p>
          <a:p>
            <a:pPr marL="914400" lvl="1" indent="-317500" algn="l" rtl="0">
              <a:spcBef>
                <a:spcPts val="0"/>
              </a:spcBef>
              <a:spcAft>
                <a:spcPts val="0"/>
              </a:spcAft>
              <a:buSzPts val="1400"/>
              <a:buChar char="○"/>
            </a:pPr>
            <a:r>
              <a:rPr lang="en"/>
              <a:t>Performing structural analysis (FEA) to ensure functionality</a:t>
            </a:r>
            <a:endParaRPr/>
          </a:p>
          <a:p>
            <a:pPr marL="457200" lvl="0" indent="-342900" algn="l" rtl="0">
              <a:spcBef>
                <a:spcPts val="0"/>
              </a:spcBef>
              <a:spcAft>
                <a:spcPts val="0"/>
              </a:spcAft>
              <a:buSzPts val="1800"/>
              <a:buChar char="●"/>
            </a:pPr>
            <a:r>
              <a:rPr lang="en"/>
              <a:t>Work distribution/scheduling conflict</a:t>
            </a:r>
            <a:endParaRPr/>
          </a:p>
          <a:p>
            <a:pPr marL="914400" lvl="1" indent="-317500" algn="l" rtl="0">
              <a:spcBef>
                <a:spcPts val="0"/>
              </a:spcBef>
              <a:spcAft>
                <a:spcPts val="0"/>
              </a:spcAft>
              <a:buSzPts val="1400"/>
              <a:buChar char="○"/>
            </a:pPr>
            <a:r>
              <a:rPr lang="en"/>
              <a:t>Keeping in close contact to ensure that everyone is updated</a:t>
            </a:r>
            <a:endParaRPr/>
          </a:p>
          <a:p>
            <a:pPr marL="914400" lvl="1" indent="-317500" algn="l" rtl="0">
              <a:spcBef>
                <a:spcPts val="0"/>
              </a:spcBef>
              <a:spcAft>
                <a:spcPts val="0"/>
              </a:spcAft>
              <a:buSzPts val="1400"/>
              <a:buChar char="○"/>
            </a:pPr>
            <a:r>
              <a:rPr lang="en"/>
              <a:t>Making sure multiple people can complete each task</a:t>
            </a:r>
            <a:endParaRPr/>
          </a:p>
          <a:p>
            <a:pPr marL="914400" lvl="0" indent="0" algn="l" rtl="0">
              <a:spcBef>
                <a:spcPts val="0"/>
              </a:spcBef>
              <a:spcAft>
                <a:spcPts val="0"/>
              </a:spcAft>
              <a:buNone/>
            </a:pPr>
            <a:endParaRPr/>
          </a:p>
          <a:p>
            <a:pPr marL="914400" lvl="0" indent="0" algn="l" rtl="0">
              <a:spcBef>
                <a:spcPts val="0"/>
              </a:spcBef>
              <a:spcAft>
                <a:spcPts val="0"/>
              </a:spcAft>
              <a:buNone/>
            </a:pPr>
            <a:endParaRPr/>
          </a:p>
        </p:txBody>
      </p:sp>
      <p:sp>
        <p:nvSpPr>
          <p:cNvPr id="598" name="Google Shape;59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
        <p:nvSpPr>
          <p:cNvPr id="599" name="Google Shape;599;p48"/>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00" name="Google Shape;600;p48"/>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01" name="Google Shape;601;p48"/>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02" name="Google Shape;602;p48"/>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03" name="Google Shape;603;p48"/>
          <p:cNvSpPr/>
          <p:nvPr/>
        </p:nvSpPr>
        <p:spPr>
          <a:xfrm>
            <a:off x="4992624"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604" name="Google Shape;604;p48"/>
          <p:cNvSpPr/>
          <p:nvPr/>
        </p:nvSpPr>
        <p:spPr>
          <a:xfrm>
            <a:off x="6263640" y="4507716"/>
            <a:ext cx="1380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605" name="Google Shape;605;p48"/>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4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Updated Risk Matrix</a:t>
            </a:r>
            <a:endParaRPr/>
          </a:p>
        </p:txBody>
      </p:sp>
      <p:sp>
        <p:nvSpPr>
          <p:cNvPr id="611" name="Google Shape;61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
        <p:nvSpPr>
          <p:cNvPr id="612" name="Google Shape;612;p49"/>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13" name="Google Shape;613;p49"/>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14" name="Google Shape;614;p49"/>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15" name="Google Shape;615;p49"/>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16" name="Google Shape;616;p49"/>
          <p:cNvSpPr/>
          <p:nvPr/>
        </p:nvSpPr>
        <p:spPr>
          <a:xfrm>
            <a:off x="4992624" y="4445591"/>
            <a:ext cx="13716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617" name="Google Shape;617;p49"/>
          <p:cNvSpPr/>
          <p:nvPr/>
        </p:nvSpPr>
        <p:spPr>
          <a:xfrm>
            <a:off x="6263640" y="4507716"/>
            <a:ext cx="1380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618" name="Google Shape;618;p49"/>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619" name="Google Shape;619;p49"/>
          <p:cNvGraphicFramePr/>
          <p:nvPr/>
        </p:nvGraphicFramePr>
        <p:xfrm>
          <a:off x="692375" y="1149688"/>
          <a:ext cx="3000000" cy="3000000"/>
        </p:xfrm>
        <a:graphic>
          <a:graphicData uri="http://schemas.openxmlformats.org/drawingml/2006/table">
            <a:tbl>
              <a:tblPr>
                <a:noFill/>
                <a:tableStyleId>{56E8F7CE-D01E-436D-A7E3-330382852BC8}</a:tableStyleId>
              </a:tblPr>
              <a:tblGrid>
                <a:gridCol w="1366875">
                  <a:extLst>
                    <a:ext uri="{9D8B030D-6E8A-4147-A177-3AD203B41FA5}">
                      <a16:colId xmlns:a16="http://schemas.microsoft.com/office/drawing/2014/main" val="20000"/>
                    </a:ext>
                  </a:extLst>
                </a:gridCol>
                <a:gridCol w="1256375">
                  <a:extLst>
                    <a:ext uri="{9D8B030D-6E8A-4147-A177-3AD203B41FA5}">
                      <a16:colId xmlns:a16="http://schemas.microsoft.com/office/drawing/2014/main" val="20001"/>
                    </a:ext>
                  </a:extLst>
                </a:gridCol>
                <a:gridCol w="1256375">
                  <a:extLst>
                    <a:ext uri="{9D8B030D-6E8A-4147-A177-3AD203B41FA5}">
                      <a16:colId xmlns:a16="http://schemas.microsoft.com/office/drawing/2014/main" val="20002"/>
                    </a:ext>
                  </a:extLst>
                </a:gridCol>
                <a:gridCol w="1206150">
                  <a:extLst>
                    <a:ext uri="{9D8B030D-6E8A-4147-A177-3AD203B41FA5}">
                      <a16:colId xmlns:a16="http://schemas.microsoft.com/office/drawing/2014/main" val="20003"/>
                    </a:ext>
                  </a:extLst>
                </a:gridCol>
                <a:gridCol w="1286525">
                  <a:extLst>
                    <a:ext uri="{9D8B030D-6E8A-4147-A177-3AD203B41FA5}">
                      <a16:colId xmlns:a16="http://schemas.microsoft.com/office/drawing/2014/main" val="20004"/>
                    </a:ext>
                  </a:extLst>
                </a:gridCol>
                <a:gridCol w="1276450">
                  <a:extLst>
                    <a:ext uri="{9D8B030D-6E8A-4147-A177-3AD203B41FA5}">
                      <a16:colId xmlns:a16="http://schemas.microsoft.com/office/drawing/2014/main" val="20005"/>
                    </a:ext>
                  </a:extLst>
                </a:gridCol>
              </a:tblGrid>
              <a:tr h="685775">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1 - Minimal</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2 - Minor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Trebuchet MS"/>
                          <a:ea typeface="Trebuchet MS"/>
                          <a:cs typeface="Trebuchet MS"/>
                          <a:sym typeface="Trebuchet MS"/>
                        </a:rPr>
                        <a:t>3 - Noticeable</a:t>
                      </a:r>
                      <a:endParaRPr sz="1200">
                        <a:solidFill>
                          <a:schemeClr val="dk1"/>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4 - Major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Trebuchet MS"/>
                          <a:ea typeface="Trebuchet MS"/>
                          <a:cs typeface="Trebuchet MS"/>
                          <a:sym typeface="Trebuchet MS"/>
                        </a:rPr>
                        <a:t>5 - Catastrophic </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5 - Almost certain</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4 - Likely</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3 - Possible</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3</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2 - Unlikely</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3</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4</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3962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1 - Rare</a:t>
                      </a:r>
                      <a:endParaRPr sz="1200">
                        <a:latin typeface="Trebuchet MS"/>
                        <a:ea typeface="Trebuchet MS"/>
                        <a:cs typeface="Trebuchet MS"/>
                        <a:sym typeface="Trebuchet MS"/>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
        <p:nvSpPr>
          <p:cNvPr id="620" name="Google Shape;620;p49"/>
          <p:cNvSpPr/>
          <p:nvPr/>
        </p:nvSpPr>
        <p:spPr>
          <a:xfrm>
            <a:off x="2059250" y="4005025"/>
            <a:ext cx="1585800" cy="2727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rebuchet MS"/>
                <a:ea typeface="Trebuchet MS"/>
                <a:cs typeface="Trebuchet MS"/>
                <a:sym typeface="Trebuchet MS"/>
              </a:rPr>
              <a:t>Acceptable</a:t>
            </a:r>
            <a:endParaRPr sz="1200">
              <a:latin typeface="Trebuchet MS"/>
              <a:ea typeface="Trebuchet MS"/>
              <a:cs typeface="Trebuchet MS"/>
              <a:sym typeface="Trebuchet MS"/>
            </a:endParaRPr>
          </a:p>
        </p:txBody>
      </p:sp>
      <p:sp>
        <p:nvSpPr>
          <p:cNvPr id="621" name="Google Shape;621;p49"/>
          <p:cNvSpPr/>
          <p:nvPr/>
        </p:nvSpPr>
        <p:spPr>
          <a:xfrm>
            <a:off x="4162875" y="4019400"/>
            <a:ext cx="2199900" cy="272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rebuchet MS"/>
                <a:ea typeface="Trebuchet MS"/>
                <a:cs typeface="Trebuchet MS"/>
                <a:sym typeface="Trebuchet MS"/>
              </a:rPr>
              <a:t>Acceptable with mitigation</a:t>
            </a:r>
            <a:endParaRPr sz="1200">
              <a:latin typeface="Trebuchet MS"/>
              <a:ea typeface="Trebuchet MS"/>
              <a:cs typeface="Trebuchet MS"/>
              <a:sym typeface="Trebuchet MS"/>
            </a:endParaRPr>
          </a:p>
        </p:txBody>
      </p:sp>
      <p:sp>
        <p:nvSpPr>
          <p:cNvPr id="622" name="Google Shape;622;p49"/>
          <p:cNvSpPr/>
          <p:nvPr/>
        </p:nvSpPr>
        <p:spPr>
          <a:xfrm>
            <a:off x="6880625" y="4005025"/>
            <a:ext cx="1460400" cy="2727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rebuchet MS"/>
                <a:ea typeface="Trebuchet MS"/>
                <a:cs typeface="Trebuchet MS"/>
                <a:sym typeface="Trebuchet MS"/>
              </a:rPr>
              <a:t>Unacceptable</a:t>
            </a:r>
            <a:endParaRPr sz="1200">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6"/>
        <p:cNvGrpSpPr/>
        <p:nvPr/>
      </p:nvGrpSpPr>
      <p:grpSpPr>
        <a:xfrm>
          <a:off x="0" y="0"/>
          <a:ext cx="0" cy="0"/>
          <a:chOff x="0" y="0"/>
          <a:chExt cx="0" cy="0"/>
        </a:xfrm>
      </p:grpSpPr>
      <p:sp>
        <p:nvSpPr>
          <p:cNvPr id="627" name="Google Shape;627;p50"/>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Verification &amp; Validation</a:t>
            </a:r>
            <a:endParaRPr>
              <a:latin typeface="Trebuchet MS"/>
              <a:ea typeface="Trebuchet MS"/>
              <a:cs typeface="Trebuchet MS"/>
              <a:sym typeface="Trebuchet MS"/>
            </a:endParaRPr>
          </a:p>
        </p:txBody>
      </p:sp>
      <p:sp>
        <p:nvSpPr>
          <p:cNvPr id="628" name="Google Shape;628;p50"/>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29" name="Google Shape;62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
        <p:nvSpPr>
          <p:cNvPr id="630" name="Google Shape;630;p50"/>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31" name="Google Shape;631;p50"/>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32" name="Google Shape;632;p50"/>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33" name="Google Shape;633;p50"/>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634" name="Google Shape;634;p50"/>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635" name="Google Shape;635;p50"/>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9"/>
        <p:cNvGrpSpPr/>
        <p:nvPr/>
      </p:nvGrpSpPr>
      <p:grpSpPr>
        <a:xfrm>
          <a:off x="0" y="0"/>
          <a:ext cx="0" cy="0"/>
          <a:chOff x="0" y="0"/>
          <a:chExt cx="0" cy="0"/>
        </a:xfrm>
      </p:grpSpPr>
      <p:sp>
        <p:nvSpPr>
          <p:cNvPr id="640" name="Google Shape;640;p5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Flow Chart</a:t>
            </a:r>
            <a:endParaRPr/>
          </a:p>
        </p:txBody>
      </p:sp>
      <p:sp>
        <p:nvSpPr>
          <p:cNvPr id="641" name="Google Shape;64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642" name="Google Shape;642;p51"/>
          <p:cNvPicPr preferRelativeResize="0"/>
          <p:nvPr/>
        </p:nvPicPr>
        <p:blipFill rotWithShape="1">
          <a:blip r:embed="rId3">
            <a:alphaModFix/>
          </a:blip>
          <a:srcRect l="1802" t="6499" r="1802" b="5075"/>
          <a:stretch/>
        </p:blipFill>
        <p:spPr>
          <a:xfrm>
            <a:off x="0" y="1594788"/>
            <a:ext cx="9144003" cy="2404126"/>
          </a:xfrm>
          <a:prstGeom prst="rect">
            <a:avLst/>
          </a:prstGeom>
          <a:noFill/>
          <a:ln>
            <a:noFill/>
          </a:ln>
        </p:spPr>
      </p:pic>
      <p:sp>
        <p:nvSpPr>
          <p:cNvPr id="643" name="Google Shape;643;p51"/>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44" name="Google Shape;644;p51"/>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45" name="Google Shape;645;p51"/>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46" name="Google Shape;646;p51"/>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47" name="Google Shape;647;p51"/>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648" name="Google Shape;648;p51"/>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649" name="Google Shape;649;p51"/>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28635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 (CONOPs): Competition</a:t>
            </a:r>
            <a:endParaRPr/>
          </a:p>
        </p:txBody>
      </p:sp>
      <p:sp>
        <p:nvSpPr>
          <p:cNvPr id="102" name="Google Shape;10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03" name="Google Shape;103;p16"/>
          <p:cNvSpPr/>
          <p:nvPr/>
        </p:nvSpPr>
        <p:spPr>
          <a:xfrm>
            <a:off x="54864" y="4445600"/>
            <a:ext cx="1340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04" name="Google Shape;104;p16"/>
          <p:cNvSpPr/>
          <p:nvPr/>
        </p:nvSpPr>
        <p:spPr>
          <a:xfrm>
            <a:off x="1298448" y="4507875"/>
            <a:ext cx="13443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05" name="Google Shape;105;p16"/>
          <p:cNvSpPr/>
          <p:nvPr/>
        </p:nvSpPr>
        <p:spPr>
          <a:xfrm>
            <a:off x="2551176"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06" name="Google Shape;106;p16"/>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07" name="Google Shape;107;p16"/>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08" name="Google Shape;108;p16"/>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09" name="Google Shape;109;p16"/>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110" name="Google Shape;110;p16"/>
          <p:cNvPicPr preferRelativeResize="0"/>
          <p:nvPr/>
        </p:nvPicPr>
        <p:blipFill rotWithShape="1">
          <a:blip r:embed="rId3">
            <a:alphaModFix/>
          </a:blip>
          <a:srcRect r="64815" b="56668"/>
          <a:stretch/>
        </p:blipFill>
        <p:spPr>
          <a:xfrm>
            <a:off x="1064875" y="1149725"/>
            <a:ext cx="2438575" cy="1422025"/>
          </a:xfrm>
          <a:prstGeom prst="rect">
            <a:avLst/>
          </a:prstGeom>
          <a:noFill/>
          <a:ln>
            <a:noFill/>
          </a:ln>
        </p:spPr>
      </p:pic>
      <p:pic>
        <p:nvPicPr>
          <p:cNvPr id="111" name="Google Shape;111;p16"/>
          <p:cNvPicPr preferRelativeResize="0"/>
          <p:nvPr/>
        </p:nvPicPr>
        <p:blipFill rotWithShape="1">
          <a:blip r:embed="rId3">
            <a:alphaModFix/>
          </a:blip>
          <a:srcRect l="35182" b="56668"/>
          <a:stretch/>
        </p:blipFill>
        <p:spPr>
          <a:xfrm>
            <a:off x="3503450" y="1149725"/>
            <a:ext cx="4492424" cy="1422025"/>
          </a:xfrm>
          <a:prstGeom prst="rect">
            <a:avLst/>
          </a:prstGeom>
          <a:noFill/>
          <a:ln>
            <a:noFill/>
          </a:ln>
        </p:spPr>
      </p:pic>
      <p:pic>
        <p:nvPicPr>
          <p:cNvPr id="112" name="Google Shape;112;p16"/>
          <p:cNvPicPr preferRelativeResize="0"/>
          <p:nvPr/>
        </p:nvPicPr>
        <p:blipFill rotWithShape="1">
          <a:blip r:embed="rId3">
            <a:alphaModFix/>
          </a:blip>
          <a:srcRect l="35182" t="43329"/>
          <a:stretch/>
        </p:blipFill>
        <p:spPr>
          <a:xfrm>
            <a:off x="3503450" y="2571750"/>
            <a:ext cx="4492424" cy="1859775"/>
          </a:xfrm>
          <a:prstGeom prst="rect">
            <a:avLst/>
          </a:prstGeom>
          <a:noFill/>
          <a:ln>
            <a:noFill/>
          </a:ln>
        </p:spPr>
      </p:pic>
      <p:pic>
        <p:nvPicPr>
          <p:cNvPr id="113" name="Google Shape;113;p16"/>
          <p:cNvPicPr preferRelativeResize="0"/>
          <p:nvPr/>
        </p:nvPicPr>
        <p:blipFill rotWithShape="1">
          <a:blip r:embed="rId3">
            <a:alphaModFix/>
          </a:blip>
          <a:srcRect t="43329" r="64815"/>
          <a:stretch/>
        </p:blipFill>
        <p:spPr>
          <a:xfrm>
            <a:off x="1064875" y="2571700"/>
            <a:ext cx="2438575" cy="185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3"/>
        <p:cNvGrpSpPr/>
        <p:nvPr/>
      </p:nvGrpSpPr>
      <p:grpSpPr>
        <a:xfrm>
          <a:off x="0" y="0"/>
          <a:ext cx="0" cy="0"/>
          <a:chOff x="0" y="0"/>
          <a:chExt cx="0" cy="0"/>
        </a:xfrm>
      </p:grpSpPr>
      <p:sp>
        <p:nvSpPr>
          <p:cNvPr id="654" name="Google Shape;654;p5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On-Engine Test: Data Acquisition</a:t>
            </a:r>
            <a:endParaRPr/>
          </a:p>
          <a:p>
            <a:pPr marL="0" lvl="0" indent="0" algn="l" rtl="0">
              <a:spcBef>
                <a:spcPts val="0"/>
              </a:spcBef>
              <a:spcAft>
                <a:spcPts val="0"/>
              </a:spcAft>
              <a:buNone/>
            </a:pPr>
            <a:endParaRPr/>
          </a:p>
        </p:txBody>
      </p:sp>
      <p:sp>
        <p:nvSpPr>
          <p:cNvPr id="655" name="Google Shape;65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656" name="Google Shape;656;p52"/>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57" name="Google Shape;657;p52"/>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58" name="Google Shape;658;p52"/>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59" name="Google Shape;659;p52"/>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60" name="Google Shape;660;p52"/>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661" name="Google Shape;661;p52"/>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662" name="Google Shape;662;p52"/>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663" name="Google Shape;663;p52"/>
          <p:cNvGraphicFramePr/>
          <p:nvPr/>
        </p:nvGraphicFramePr>
        <p:xfrm>
          <a:off x="311700" y="1360225"/>
          <a:ext cx="3000000" cy="3000000"/>
        </p:xfrm>
        <a:graphic>
          <a:graphicData uri="http://schemas.openxmlformats.org/drawingml/2006/table">
            <a:tbl>
              <a:tblPr>
                <a:noFill/>
                <a:tableStyleId>{56E8F7CE-D01E-436D-A7E3-330382852BC8}</a:tableStyleId>
              </a:tblPr>
              <a:tblGrid>
                <a:gridCol w="2273000">
                  <a:extLst>
                    <a:ext uri="{9D8B030D-6E8A-4147-A177-3AD203B41FA5}">
                      <a16:colId xmlns:a16="http://schemas.microsoft.com/office/drawing/2014/main" val="20000"/>
                    </a:ext>
                  </a:extLst>
                </a:gridCol>
                <a:gridCol w="6247600">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Measurement Device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Quantity of Interest</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Static test stand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Thrust</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Jet-tronics software, onboard sensors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RPM, exhaust gas temperature, fuel consumption</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Additional sensors on test stand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Nozzle exit static and total pressures; nozzle inlet, exit, and surface temperature; </a:t>
                      </a:r>
                      <a:endParaRPr sz="1200">
                        <a:latin typeface="Trebuchet MS"/>
                        <a:ea typeface="Trebuchet MS"/>
                        <a:cs typeface="Trebuchet MS"/>
                        <a:sym typeface="Trebuchet MS"/>
                      </a:endParaRPr>
                    </a:p>
                    <a:p>
                      <a:pPr marL="0" lvl="0" indent="0" algn="ctr" rtl="0">
                        <a:spcBef>
                          <a:spcPts val="0"/>
                        </a:spcBef>
                        <a:spcAft>
                          <a:spcPts val="0"/>
                        </a:spcAft>
                        <a:buNone/>
                      </a:pPr>
                      <a:r>
                        <a:rPr lang="en" sz="1200">
                          <a:latin typeface="Trebuchet MS"/>
                          <a:ea typeface="Trebuchet MS"/>
                          <a:cs typeface="Trebuchet MS"/>
                          <a:sym typeface="Trebuchet MS"/>
                        </a:rPr>
                        <a:t>cowling surface temperature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Given by AFRL</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Combustion chamber temperature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sp>
        <p:nvSpPr>
          <p:cNvPr id="668" name="Google Shape;668;p5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On-Engine Test Design</a:t>
            </a:r>
            <a:endParaRPr/>
          </a:p>
          <a:p>
            <a:pPr marL="0" lvl="0" indent="0" algn="l" rtl="0">
              <a:spcBef>
                <a:spcPts val="0"/>
              </a:spcBef>
              <a:spcAft>
                <a:spcPts val="0"/>
              </a:spcAft>
              <a:buNone/>
            </a:pPr>
            <a:endParaRPr/>
          </a:p>
        </p:txBody>
      </p:sp>
      <p:sp>
        <p:nvSpPr>
          <p:cNvPr id="669" name="Google Shape;669;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sp>
        <p:nvSpPr>
          <p:cNvPr id="670" name="Google Shape;670;p53"/>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71" name="Google Shape;671;p53"/>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72" name="Google Shape;672;p53"/>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73" name="Google Shape;673;p53"/>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74" name="Google Shape;674;p53"/>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675" name="Google Shape;675;p53"/>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676" name="Google Shape;676;p53"/>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677" name="Google Shape;677;p53"/>
          <p:cNvSpPr txBox="1">
            <a:spLocks noGrp="1"/>
          </p:cNvSpPr>
          <p:nvPr>
            <p:ph type="body" idx="1"/>
          </p:nvPr>
        </p:nvSpPr>
        <p:spPr>
          <a:xfrm>
            <a:off x="311700" y="1149725"/>
            <a:ext cx="41340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595959"/>
              </a:buClr>
              <a:buSzPts val="1800"/>
              <a:buChar char="●"/>
            </a:pPr>
            <a:r>
              <a:rPr lang="en">
                <a:solidFill>
                  <a:srgbClr val="595959"/>
                </a:solidFill>
              </a:rPr>
              <a:t>Pitot probes with pressure transducers at nozzle exit and engine inlet </a:t>
            </a:r>
            <a:endParaRPr>
              <a:solidFill>
                <a:srgbClr val="595959"/>
              </a:solidFill>
            </a:endParaRPr>
          </a:p>
          <a:p>
            <a:pPr marL="457200" lvl="0" indent="-342900" algn="l" rtl="0">
              <a:spcBef>
                <a:spcPts val="1000"/>
              </a:spcBef>
              <a:spcAft>
                <a:spcPts val="0"/>
              </a:spcAft>
              <a:buClr>
                <a:srgbClr val="595959"/>
              </a:buClr>
              <a:buSzPts val="1800"/>
              <a:buChar char="●"/>
            </a:pPr>
            <a:r>
              <a:rPr lang="en">
                <a:solidFill>
                  <a:srgbClr val="595959"/>
                </a:solidFill>
              </a:rPr>
              <a:t>USC pitot-static probe at nozzle exit with attached type K thermocouple</a:t>
            </a:r>
            <a:endParaRPr>
              <a:solidFill>
                <a:srgbClr val="595959"/>
              </a:solidFill>
            </a:endParaRPr>
          </a:p>
          <a:p>
            <a:pPr marL="457200" lvl="0" indent="-342900" algn="l" rtl="0">
              <a:spcBef>
                <a:spcPts val="1000"/>
              </a:spcBef>
              <a:spcAft>
                <a:spcPts val="1000"/>
              </a:spcAft>
              <a:buClr>
                <a:srgbClr val="595959"/>
              </a:buClr>
              <a:buSzPts val="1800"/>
              <a:buChar char="●"/>
            </a:pPr>
            <a:r>
              <a:rPr lang="en">
                <a:solidFill>
                  <a:srgbClr val="595959"/>
                </a:solidFill>
              </a:rPr>
              <a:t>Type E/K thermocouples used to determine cowling temperature</a:t>
            </a:r>
            <a:endParaRPr>
              <a:solidFill>
                <a:srgbClr val="595959"/>
              </a:solidFill>
            </a:endParaRPr>
          </a:p>
        </p:txBody>
      </p:sp>
      <p:sp>
        <p:nvSpPr>
          <p:cNvPr id="678" name="Google Shape;678;p53"/>
          <p:cNvSpPr txBox="1"/>
          <p:nvPr/>
        </p:nvSpPr>
        <p:spPr>
          <a:xfrm>
            <a:off x="4572000" y="1149725"/>
            <a:ext cx="4311000" cy="30528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Data Capture Sensors:</a:t>
            </a:r>
            <a:endParaRPr sz="1500">
              <a:solidFill>
                <a:srgbClr val="595959"/>
              </a:solidFill>
              <a:latin typeface="Trebuchet MS"/>
              <a:ea typeface="Trebuchet MS"/>
              <a:cs typeface="Trebuchet MS"/>
              <a:sym typeface="Trebuchet MS"/>
            </a:endParaRPr>
          </a:p>
          <a:p>
            <a:pPr marL="914400" lvl="1" indent="-323850" algn="l" rtl="0">
              <a:lnSpc>
                <a:spcPct val="115000"/>
              </a:lnSpc>
              <a:spcBef>
                <a:spcPts val="100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USC Reverse Pitot-Static Probe with Type K Thermocouple</a:t>
            </a:r>
            <a:endParaRPr sz="1500">
              <a:solidFill>
                <a:srgbClr val="595959"/>
              </a:solidFill>
              <a:latin typeface="Trebuchet MS"/>
              <a:ea typeface="Trebuchet MS"/>
              <a:cs typeface="Trebuchet MS"/>
              <a:sym typeface="Trebuchet MS"/>
            </a:endParaRPr>
          </a:p>
          <a:p>
            <a:pPr marL="914400" lvl="1" indent="-323850" algn="l" rtl="0">
              <a:lnSpc>
                <a:spcPct val="115000"/>
              </a:lnSpc>
              <a:spcBef>
                <a:spcPts val="100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Honeywell MLH100P Pressure Transducers</a:t>
            </a:r>
            <a:endParaRPr sz="1500">
              <a:solidFill>
                <a:srgbClr val="595959"/>
              </a:solidFill>
              <a:latin typeface="Trebuchet MS"/>
              <a:ea typeface="Trebuchet MS"/>
              <a:cs typeface="Trebuchet MS"/>
              <a:sym typeface="Trebuchet MS"/>
            </a:endParaRPr>
          </a:p>
          <a:p>
            <a:pPr marL="914400" lvl="1" indent="-323850" algn="l" rtl="0">
              <a:lnSpc>
                <a:spcPct val="115000"/>
              </a:lnSpc>
              <a:spcBef>
                <a:spcPts val="100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McMaster-Carr Bendable Type K Thermocouples</a:t>
            </a:r>
            <a:endParaRPr sz="1500">
              <a:solidFill>
                <a:srgbClr val="595959"/>
              </a:solidFill>
              <a:latin typeface="Trebuchet MS"/>
              <a:ea typeface="Trebuchet MS"/>
              <a:cs typeface="Trebuchet MS"/>
              <a:sym typeface="Trebuchet MS"/>
            </a:endParaRPr>
          </a:p>
          <a:p>
            <a:pPr marL="914400" lvl="1" indent="-323850" algn="l" rtl="0">
              <a:lnSpc>
                <a:spcPct val="115000"/>
              </a:lnSpc>
              <a:spcBef>
                <a:spcPts val="100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Arduino Mega</a:t>
            </a:r>
            <a:endParaRPr sz="1500">
              <a:solidFill>
                <a:srgbClr val="595959"/>
              </a:solidFill>
              <a:latin typeface="Trebuchet MS"/>
              <a:ea typeface="Trebuchet MS"/>
              <a:cs typeface="Trebuchet MS"/>
              <a:sym typeface="Trebuchet MS"/>
            </a:endParaRPr>
          </a:p>
          <a:p>
            <a:pPr marL="1371600" lvl="2" indent="-323850" algn="l" rtl="0">
              <a:lnSpc>
                <a:spcPct val="115000"/>
              </a:lnSpc>
              <a:spcBef>
                <a:spcPts val="0"/>
              </a:spcBef>
              <a:spcAft>
                <a:spcPts val="100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Micro SD Card for data storage</a:t>
            </a:r>
            <a:endParaRPr sz="1500">
              <a:solidFill>
                <a:srgbClr val="595959"/>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
        <p:nvSpPr>
          <p:cNvPr id="684" name="Google Shape;68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
        <p:nvSpPr>
          <p:cNvPr id="685" name="Google Shape;685;p5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On-Engine Test: Electronics FBD</a:t>
            </a:r>
            <a:endParaRPr/>
          </a:p>
        </p:txBody>
      </p:sp>
      <p:pic>
        <p:nvPicPr>
          <p:cNvPr id="686" name="Google Shape;686;p54"/>
          <p:cNvPicPr preferRelativeResize="0"/>
          <p:nvPr/>
        </p:nvPicPr>
        <p:blipFill>
          <a:blip r:embed="rId3">
            <a:alphaModFix/>
          </a:blip>
          <a:stretch>
            <a:fillRect/>
          </a:stretch>
        </p:blipFill>
        <p:spPr>
          <a:xfrm>
            <a:off x="2224800" y="1096925"/>
            <a:ext cx="4694421" cy="39054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5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Thermodynamic Model Verification</a:t>
            </a:r>
            <a:endParaRPr/>
          </a:p>
        </p:txBody>
      </p:sp>
      <p:sp>
        <p:nvSpPr>
          <p:cNvPr id="692" name="Google Shape;692;p55"/>
          <p:cNvSpPr txBox="1">
            <a:spLocks noGrp="1"/>
          </p:cNvSpPr>
          <p:nvPr>
            <p:ph type="body" idx="1"/>
          </p:nvPr>
        </p:nvSpPr>
        <p:spPr>
          <a:xfrm>
            <a:off x="311700" y="1149725"/>
            <a:ext cx="8520600" cy="31098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Using data from on-engine testing to improve model</a:t>
            </a:r>
            <a:endParaRPr/>
          </a:p>
          <a:p>
            <a:pPr marL="914400" lvl="1" indent="-317500" algn="l" rtl="0">
              <a:spcBef>
                <a:spcPts val="1000"/>
              </a:spcBef>
              <a:spcAft>
                <a:spcPts val="0"/>
              </a:spcAft>
              <a:buSzPts val="1400"/>
              <a:buChar char="○"/>
            </a:pPr>
            <a:r>
              <a:rPr lang="en"/>
              <a:t>Compare theoretical values to actual engine temperature and pressure data</a:t>
            </a:r>
            <a:endParaRPr/>
          </a:p>
          <a:p>
            <a:pPr marL="457200" lvl="0" indent="-342900" algn="l" rtl="0">
              <a:spcBef>
                <a:spcPts val="1000"/>
              </a:spcBef>
              <a:spcAft>
                <a:spcPts val="0"/>
              </a:spcAft>
              <a:buSzPts val="1800"/>
              <a:buChar char="●"/>
            </a:pPr>
            <a:r>
              <a:rPr lang="en"/>
              <a:t>Calculate the efficiencies of each engine station</a:t>
            </a:r>
            <a:endParaRPr/>
          </a:p>
          <a:p>
            <a:pPr marL="914400" lvl="1" indent="-317500" algn="l" rtl="0">
              <a:spcBef>
                <a:spcPts val="1000"/>
              </a:spcBef>
              <a:spcAft>
                <a:spcPts val="0"/>
              </a:spcAft>
              <a:buSzPts val="1400"/>
              <a:buChar char="○"/>
            </a:pPr>
            <a:r>
              <a:rPr lang="en" sz="1400"/>
              <a:t>Use first law of thermodynamics </a:t>
            </a:r>
            <a:r>
              <a:rPr lang="en"/>
              <a:t>and temperature losses through each engine station  </a:t>
            </a:r>
            <a:endParaRPr/>
          </a:p>
          <a:p>
            <a:pPr marL="457200" lvl="0" indent="-342900" algn="l" rtl="0">
              <a:spcBef>
                <a:spcPts val="1000"/>
              </a:spcBef>
              <a:spcAft>
                <a:spcPts val="0"/>
              </a:spcAft>
              <a:buSzPts val="1800"/>
              <a:buChar char="●"/>
            </a:pPr>
            <a:r>
              <a:rPr lang="en"/>
              <a:t>Incorporate the calculated efficiencies into the model</a:t>
            </a:r>
            <a:endParaRPr/>
          </a:p>
          <a:p>
            <a:pPr marL="914400" lvl="1" indent="-317500" algn="l" rtl="0">
              <a:spcBef>
                <a:spcPts val="1000"/>
              </a:spcBef>
              <a:spcAft>
                <a:spcPts val="0"/>
              </a:spcAft>
              <a:buSzPts val="1400"/>
              <a:buChar char="○"/>
            </a:pPr>
            <a:r>
              <a:rPr lang="en"/>
              <a:t>Currently using AFRL 2018-19 SPECS Project efficiencies - P90-RXi Engine</a:t>
            </a:r>
            <a:endParaRPr/>
          </a:p>
          <a:p>
            <a:pPr marL="457200" lvl="0" indent="-342900" algn="l" rtl="0">
              <a:spcBef>
                <a:spcPts val="1000"/>
              </a:spcBef>
              <a:spcAft>
                <a:spcPts val="0"/>
              </a:spcAft>
              <a:buSzPts val="1800"/>
              <a:buChar char="●"/>
            </a:pPr>
            <a:r>
              <a:rPr lang="en"/>
              <a:t>Helps satisfy DR1.1 (T/W Improvement Modification)</a:t>
            </a:r>
            <a:endParaRPr/>
          </a:p>
          <a:p>
            <a:pPr marL="0" lvl="0" indent="0" algn="l" rtl="0">
              <a:spcBef>
                <a:spcPts val="1000"/>
              </a:spcBef>
              <a:spcAft>
                <a:spcPts val="1200"/>
              </a:spcAft>
              <a:buNone/>
            </a:pPr>
            <a:endParaRPr/>
          </a:p>
        </p:txBody>
      </p:sp>
      <p:sp>
        <p:nvSpPr>
          <p:cNvPr id="693" name="Google Shape;69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
        <p:nvSpPr>
          <p:cNvPr id="694" name="Google Shape;69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
        <p:nvSpPr>
          <p:cNvPr id="695" name="Google Shape;695;p55"/>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696" name="Google Shape;696;p55"/>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697" name="Google Shape;697;p55"/>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698" name="Google Shape;698;p55"/>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699" name="Google Shape;699;p55"/>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00" name="Google Shape;700;p55"/>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701" name="Google Shape;701;p55"/>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
        <p:nvSpPr>
          <p:cNvPr id="707" name="Google Shape;70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
        <p:nvSpPr>
          <p:cNvPr id="708" name="Google Shape;708;p56"/>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709" name="Google Shape;709;p56"/>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710" name="Google Shape;710;p56"/>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711" name="Google Shape;711;p56"/>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712" name="Google Shape;712;p56"/>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13" name="Google Shape;713;p56"/>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714" name="Google Shape;714;p56"/>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715" name="Google Shape;715;p5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Nozzle Cold Test Design</a:t>
            </a:r>
            <a:endParaRPr/>
          </a:p>
        </p:txBody>
      </p:sp>
      <p:sp>
        <p:nvSpPr>
          <p:cNvPr id="716" name="Google Shape;716;p56"/>
          <p:cNvSpPr txBox="1">
            <a:spLocks noGrp="1"/>
          </p:cNvSpPr>
          <p:nvPr>
            <p:ph type="body" idx="1"/>
          </p:nvPr>
        </p:nvSpPr>
        <p:spPr>
          <a:xfrm>
            <a:off x="311700" y="1149725"/>
            <a:ext cx="5351700" cy="3294300"/>
          </a:xfrm>
          <a:prstGeom prst="rect">
            <a:avLst/>
          </a:prstGeom>
        </p:spPr>
        <p:txBody>
          <a:bodyPr spcFirstLastPara="1" wrap="square" lIns="91425" tIns="91425" rIns="91425" bIns="91425" anchor="t" anchorCtr="0">
            <a:normAutofit lnSpcReduction="10000"/>
          </a:bodyPr>
          <a:lstStyle/>
          <a:p>
            <a:pPr marL="457200" lvl="0" indent="-342900" algn="l" rtl="0">
              <a:lnSpc>
                <a:spcPct val="150000"/>
              </a:lnSpc>
              <a:spcBef>
                <a:spcPts val="0"/>
              </a:spcBef>
              <a:spcAft>
                <a:spcPts val="0"/>
              </a:spcAft>
              <a:buSzPts val="1800"/>
              <a:buChar char="●"/>
            </a:pPr>
            <a:r>
              <a:rPr lang="en"/>
              <a:t>Designed to replicate flow Mach number entering nozzle</a:t>
            </a:r>
            <a:endParaRPr/>
          </a:p>
          <a:p>
            <a:pPr marL="457200" lvl="0" indent="-342900" algn="l" rtl="0">
              <a:lnSpc>
                <a:spcPct val="150000"/>
              </a:lnSpc>
              <a:spcBef>
                <a:spcPts val="0"/>
              </a:spcBef>
              <a:spcAft>
                <a:spcPts val="0"/>
              </a:spcAft>
              <a:buSzPts val="1800"/>
              <a:buChar char="●"/>
            </a:pPr>
            <a:r>
              <a:rPr lang="en"/>
              <a:t>Will manufacture intermediate iterations of nozzle out of ABS plastic</a:t>
            </a:r>
            <a:endParaRPr/>
          </a:p>
          <a:p>
            <a:pPr marL="457200" lvl="0" indent="-342900" algn="l" rtl="0">
              <a:lnSpc>
                <a:spcPct val="150000"/>
              </a:lnSpc>
              <a:spcBef>
                <a:spcPts val="0"/>
              </a:spcBef>
              <a:spcAft>
                <a:spcPts val="0"/>
              </a:spcAft>
              <a:buSzPts val="1800"/>
              <a:buChar char="●"/>
            </a:pPr>
            <a:r>
              <a:rPr lang="en"/>
              <a:t>Two tanks and pressure regulators necessary to ensure adequate mass flow into settling chamber</a:t>
            </a:r>
            <a:endParaRPr/>
          </a:p>
          <a:p>
            <a:pPr marL="914400" lvl="1" indent="-330200" algn="l" rtl="0">
              <a:lnSpc>
                <a:spcPct val="150000"/>
              </a:lnSpc>
              <a:spcBef>
                <a:spcPts val="0"/>
              </a:spcBef>
              <a:spcAft>
                <a:spcPts val="0"/>
              </a:spcAft>
              <a:buClr>
                <a:schemeClr val="dk2"/>
              </a:buClr>
              <a:buSzPts val="1600"/>
              <a:buChar char="○"/>
            </a:pPr>
            <a:r>
              <a:rPr lang="en" sz="1600"/>
              <a:t>11.69 second nominal test time</a:t>
            </a:r>
            <a:endParaRPr sz="1600"/>
          </a:p>
        </p:txBody>
      </p:sp>
      <p:pic>
        <p:nvPicPr>
          <p:cNvPr id="717" name="Google Shape;717;p56"/>
          <p:cNvPicPr preferRelativeResize="0"/>
          <p:nvPr/>
        </p:nvPicPr>
        <p:blipFill>
          <a:blip r:embed="rId3">
            <a:alphaModFix/>
          </a:blip>
          <a:stretch>
            <a:fillRect/>
          </a:stretch>
        </p:blipFill>
        <p:spPr>
          <a:xfrm>
            <a:off x="6119150" y="654750"/>
            <a:ext cx="2284224" cy="36835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
        <p:nvSpPr>
          <p:cNvPr id="723" name="Google Shape;72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
        <p:nvSpPr>
          <p:cNvPr id="724" name="Google Shape;724;p57"/>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725" name="Google Shape;725;p57"/>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726" name="Google Shape;726;p57"/>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727" name="Google Shape;727;p57"/>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728" name="Google Shape;728;p57"/>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29" name="Google Shape;729;p57"/>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730" name="Google Shape;730;p57"/>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731" name="Google Shape;731;p5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Nozzle Cold Test Design</a:t>
            </a:r>
            <a:endParaRPr/>
          </a:p>
        </p:txBody>
      </p:sp>
      <p:sp>
        <p:nvSpPr>
          <p:cNvPr id="732" name="Google Shape;732;p57"/>
          <p:cNvSpPr txBox="1">
            <a:spLocks noGrp="1"/>
          </p:cNvSpPr>
          <p:nvPr>
            <p:ph type="body" idx="1"/>
          </p:nvPr>
        </p:nvSpPr>
        <p:spPr>
          <a:xfrm>
            <a:off x="311700" y="1149725"/>
            <a:ext cx="4912200" cy="3419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Feed tanks opened by electronic ball valves</a:t>
            </a:r>
            <a:endParaRPr/>
          </a:p>
          <a:p>
            <a:pPr marL="457200" lvl="0" indent="-342900" algn="l" rtl="0">
              <a:lnSpc>
                <a:spcPct val="150000"/>
              </a:lnSpc>
              <a:spcBef>
                <a:spcPts val="0"/>
              </a:spcBef>
              <a:spcAft>
                <a:spcPts val="0"/>
              </a:spcAft>
              <a:buSzPts val="1800"/>
              <a:buChar char="●"/>
            </a:pPr>
            <a:r>
              <a:rPr lang="en"/>
              <a:t>Flow out of settling chamber controlled by manual ball valve pulley system</a:t>
            </a:r>
            <a:endParaRPr/>
          </a:p>
          <a:p>
            <a:pPr marL="457200" lvl="0" indent="-342900" algn="l" rtl="0">
              <a:lnSpc>
                <a:spcPct val="150000"/>
              </a:lnSpc>
              <a:spcBef>
                <a:spcPts val="0"/>
              </a:spcBef>
              <a:spcAft>
                <a:spcPts val="0"/>
              </a:spcAft>
              <a:buSzPts val="1800"/>
              <a:buChar char="●"/>
            </a:pPr>
            <a:r>
              <a:rPr lang="en"/>
              <a:t>Supply tanks rated for 200 psi</a:t>
            </a:r>
            <a:endParaRPr/>
          </a:p>
          <a:p>
            <a:pPr marL="914400" lvl="1" indent="-330200" algn="l" rtl="0">
              <a:lnSpc>
                <a:spcPct val="150000"/>
              </a:lnSpc>
              <a:spcBef>
                <a:spcPts val="0"/>
              </a:spcBef>
              <a:spcAft>
                <a:spcPts val="0"/>
              </a:spcAft>
              <a:buClr>
                <a:srgbClr val="A3A3A3"/>
              </a:buClr>
              <a:buSzPts val="1600"/>
              <a:buChar char="○"/>
            </a:pPr>
            <a:r>
              <a:rPr lang="en" sz="1600"/>
              <a:t>Maximum supply from building is 110 psi</a:t>
            </a:r>
            <a:endParaRPr sz="1600"/>
          </a:p>
          <a:p>
            <a:pPr marL="457200" lvl="0" indent="-342900" algn="l" rtl="0">
              <a:lnSpc>
                <a:spcPct val="150000"/>
              </a:lnSpc>
              <a:spcBef>
                <a:spcPts val="0"/>
              </a:spcBef>
              <a:spcAft>
                <a:spcPts val="0"/>
              </a:spcAft>
              <a:buSzPts val="1800"/>
              <a:buChar char="●"/>
            </a:pPr>
            <a:r>
              <a:rPr lang="en"/>
              <a:t>Settling chamber minimum FOS = 138</a:t>
            </a:r>
            <a:endParaRPr/>
          </a:p>
        </p:txBody>
      </p:sp>
      <p:pic>
        <p:nvPicPr>
          <p:cNvPr id="733" name="Google Shape;733;p57"/>
          <p:cNvPicPr preferRelativeResize="0"/>
          <p:nvPr/>
        </p:nvPicPr>
        <p:blipFill>
          <a:blip r:embed="rId3">
            <a:alphaModFix/>
          </a:blip>
          <a:stretch>
            <a:fillRect/>
          </a:stretch>
        </p:blipFill>
        <p:spPr>
          <a:xfrm>
            <a:off x="5148075" y="1190169"/>
            <a:ext cx="3684224" cy="27631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
        <p:nvSpPr>
          <p:cNvPr id="739" name="Google Shape;73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
        <p:nvSpPr>
          <p:cNvPr id="740" name="Google Shape;740;p58"/>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741" name="Google Shape;741;p58"/>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742" name="Google Shape;742;p58"/>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743" name="Google Shape;743;p58"/>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744" name="Google Shape;744;p58"/>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45" name="Google Shape;745;p58"/>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746" name="Google Shape;746;p58"/>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747" name="Google Shape;747;p5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Cold Test Design - Test Setup</a:t>
            </a:r>
            <a:endParaRPr/>
          </a:p>
        </p:txBody>
      </p:sp>
      <p:pic>
        <p:nvPicPr>
          <p:cNvPr id="748" name="Google Shape;748;p58"/>
          <p:cNvPicPr preferRelativeResize="0"/>
          <p:nvPr/>
        </p:nvPicPr>
        <p:blipFill>
          <a:blip r:embed="rId3">
            <a:alphaModFix/>
          </a:blip>
          <a:stretch>
            <a:fillRect/>
          </a:stretch>
        </p:blipFill>
        <p:spPr>
          <a:xfrm>
            <a:off x="1013225" y="1149723"/>
            <a:ext cx="7117551" cy="317662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
        <p:nvSpPr>
          <p:cNvPr id="754" name="Google Shape;754;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pic>
        <p:nvPicPr>
          <p:cNvPr id="755" name="Google Shape;755;p59"/>
          <p:cNvPicPr preferRelativeResize="0"/>
          <p:nvPr/>
        </p:nvPicPr>
        <p:blipFill>
          <a:blip r:embed="rId3">
            <a:alphaModFix/>
          </a:blip>
          <a:stretch>
            <a:fillRect/>
          </a:stretch>
        </p:blipFill>
        <p:spPr>
          <a:xfrm>
            <a:off x="1996550" y="615975"/>
            <a:ext cx="5137799" cy="44408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60"/>
          <p:cNvPicPr preferRelativeResize="0"/>
          <p:nvPr/>
        </p:nvPicPr>
        <p:blipFill rotWithShape="1">
          <a:blip r:embed="rId3">
            <a:alphaModFix/>
          </a:blip>
          <a:srcRect l="13395" r="12475"/>
          <a:stretch/>
        </p:blipFill>
        <p:spPr>
          <a:xfrm>
            <a:off x="1448625" y="1058300"/>
            <a:ext cx="2208027" cy="3294300"/>
          </a:xfrm>
          <a:prstGeom prst="rect">
            <a:avLst/>
          </a:prstGeom>
          <a:noFill/>
          <a:ln>
            <a:noFill/>
          </a:ln>
        </p:spPr>
      </p:pic>
      <p:sp>
        <p:nvSpPr>
          <p:cNvPr id="761" name="Google Shape;761;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
        <p:nvSpPr>
          <p:cNvPr id="762" name="Google Shape;76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
        <p:nvSpPr>
          <p:cNvPr id="763" name="Google Shape;763;p60"/>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764" name="Google Shape;764;p60"/>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765" name="Google Shape;765;p60"/>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766" name="Google Shape;766;p60"/>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767" name="Google Shape;767;p60"/>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68" name="Google Shape;768;p60"/>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769" name="Google Shape;769;p60"/>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770" name="Google Shape;770;p6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Nozzle Cold Test Design</a:t>
            </a:r>
            <a:endParaRPr/>
          </a:p>
        </p:txBody>
      </p:sp>
      <p:pic>
        <p:nvPicPr>
          <p:cNvPr id="771" name="Google Shape;771;p60"/>
          <p:cNvPicPr preferRelativeResize="0"/>
          <p:nvPr/>
        </p:nvPicPr>
        <p:blipFill rotWithShape="1">
          <a:blip r:embed="rId4">
            <a:alphaModFix/>
          </a:blip>
          <a:srcRect l="54423" t="61529"/>
          <a:stretch/>
        </p:blipFill>
        <p:spPr>
          <a:xfrm>
            <a:off x="5496691" y="1011250"/>
            <a:ext cx="2265832" cy="3388426"/>
          </a:xfrm>
          <a:prstGeom prst="rect">
            <a:avLst/>
          </a:prstGeom>
          <a:noFill/>
          <a:ln>
            <a:noFill/>
          </a:ln>
        </p:spPr>
      </p:pic>
      <p:grpSp>
        <p:nvGrpSpPr>
          <p:cNvPr id="772" name="Google Shape;772;p60"/>
          <p:cNvGrpSpPr/>
          <p:nvPr/>
        </p:nvGrpSpPr>
        <p:grpSpPr>
          <a:xfrm>
            <a:off x="2640565" y="1386400"/>
            <a:ext cx="2722560" cy="523200"/>
            <a:chOff x="2640565" y="1386400"/>
            <a:chExt cx="2722560" cy="523200"/>
          </a:xfrm>
        </p:grpSpPr>
        <p:sp>
          <p:nvSpPr>
            <p:cNvPr id="773" name="Google Shape;773;p60"/>
            <p:cNvSpPr txBox="1"/>
            <p:nvPr/>
          </p:nvSpPr>
          <p:spPr>
            <a:xfrm>
              <a:off x="3790225" y="1386400"/>
              <a:ext cx="1572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Trebuchet MS"/>
                  <a:ea typeface="Trebuchet MS"/>
                  <a:cs typeface="Trebuchet MS"/>
                  <a:sym typeface="Trebuchet MS"/>
                </a:rPr>
                <a:t>Honeywell MLH100P Pressure Transducer</a:t>
              </a:r>
              <a:endParaRPr sz="1100">
                <a:latin typeface="Trebuchet MS"/>
                <a:ea typeface="Trebuchet MS"/>
                <a:cs typeface="Trebuchet MS"/>
                <a:sym typeface="Trebuchet MS"/>
              </a:endParaRPr>
            </a:p>
          </p:txBody>
        </p:sp>
        <p:sp>
          <p:nvSpPr>
            <p:cNvPr id="774" name="Google Shape;774;p60"/>
            <p:cNvSpPr/>
            <p:nvPr/>
          </p:nvSpPr>
          <p:spPr>
            <a:xfrm rot="10798344">
              <a:off x="2640565" y="1599248"/>
              <a:ext cx="1245600" cy="975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 name="Google Shape;775;p60"/>
          <p:cNvSpPr txBox="1"/>
          <p:nvPr/>
        </p:nvSpPr>
        <p:spPr>
          <a:xfrm>
            <a:off x="3830575" y="3474625"/>
            <a:ext cx="1492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Trebuchet MS"/>
                <a:ea typeface="Trebuchet MS"/>
                <a:cs typeface="Trebuchet MS"/>
                <a:sym typeface="Trebuchet MS"/>
              </a:rPr>
              <a:t>Kulite HKL-M Pressure Transducer</a:t>
            </a:r>
            <a:endParaRPr sz="1100">
              <a:latin typeface="Trebuchet MS"/>
              <a:ea typeface="Trebuchet MS"/>
              <a:cs typeface="Trebuchet MS"/>
              <a:sym typeface="Trebuchet MS"/>
            </a:endParaRPr>
          </a:p>
        </p:txBody>
      </p:sp>
      <p:sp>
        <p:nvSpPr>
          <p:cNvPr id="776" name="Google Shape;776;p60"/>
          <p:cNvSpPr/>
          <p:nvPr/>
        </p:nvSpPr>
        <p:spPr>
          <a:xfrm rot="-1121">
            <a:off x="5290650" y="3687463"/>
            <a:ext cx="1839900" cy="975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777;p60"/>
          <p:cNvGrpSpPr/>
          <p:nvPr/>
        </p:nvGrpSpPr>
        <p:grpSpPr>
          <a:xfrm>
            <a:off x="112500" y="1697050"/>
            <a:ext cx="2667650" cy="581125"/>
            <a:chOff x="112500" y="1697050"/>
            <a:chExt cx="2667650" cy="581125"/>
          </a:xfrm>
        </p:grpSpPr>
        <p:sp>
          <p:nvSpPr>
            <p:cNvPr id="778" name="Google Shape;778;p60"/>
            <p:cNvSpPr txBox="1"/>
            <p:nvPr/>
          </p:nvSpPr>
          <p:spPr>
            <a:xfrm>
              <a:off x="112500" y="1697050"/>
              <a:ext cx="1371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Trebuchet MS"/>
                  <a:ea typeface="Trebuchet MS"/>
                  <a:cs typeface="Trebuchet MS"/>
                  <a:sym typeface="Trebuchet MS"/>
                </a:rPr>
                <a:t>Parker 53R Pressure Regulator</a:t>
              </a:r>
              <a:endParaRPr sz="1100">
                <a:latin typeface="Trebuchet MS"/>
                <a:ea typeface="Trebuchet MS"/>
                <a:cs typeface="Trebuchet MS"/>
                <a:sym typeface="Trebuchet MS"/>
              </a:endParaRPr>
            </a:p>
          </p:txBody>
        </p:sp>
        <p:sp>
          <p:nvSpPr>
            <p:cNvPr id="779" name="Google Shape;779;p60"/>
            <p:cNvSpPr/>
            <p:nvPr/>
          </p:nvSpPr>
          <p:spPr>
            <a:xfrm>
              <a:off x="1399500" y="1934200"/>
              <a:ext cx="1340400" cy="48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80" name="Google Shape;780;p60"/>
            <p:cNvSpPr/>
            <p:nvPr/>
          </p:nvSpPr>
          <p:spPr>
            <a:xfrm rot="5400000">
              <a:off x="2564000" y="2062025"/>
              <a:ext cx="334800" cy="975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0"/>
            <p:cNvSpPr/>
            <p:nvPr/>
          </p:nvSpPr>
          <p:spPr>
            <a:xfrm rot="5400000">
              <a:off x="2177225" y="2056025"/>
              <a:ext cx="322800" cy="975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60"/>
          <p:cNvGrpSpPr/>
          <p:nvPr/>
        </p:nvGrpSpPr>
        <p:grpSpPr>
          <a:xfrm>
            <a:off x="297950" y="2677175"/>
            <a:ext cx="2482200" cy="523200"/>
            <a:chOff x="297950" y="2677175"/>
            <a:chExt cx="2482200" cy="523200"/>
          </a:xfrm>
        </p:grpSpPr>
        <p:sp>
          <p:nvSpPr>
            <p:cNvPr id="783" name="Google Shape;783;p60"/>
            <p:cNvSpPr txBox="1"/>
            <p:nvPr/>
          </p:nvSpPr>
          <p:spPr>
            <a:xfrm>
              <a:off x="297950" y="2677175"/>
              <a:ext cx="1000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Trebuchet MS"/>
                  <a:ea typeface="Trebuchet MS"/>
                  <a:cs typeface="Trebuchet MS"/>
                  <a:sym typeface="Trebuchet MS"/>
                </a:rPr>
                <a:t>Electronic Ball Valve</a:t>
              </a:r>
              <a:endParaRPr sz="1100">
                <a:latin typeface="Trebuchet MS"/>
                <a:ea typeface="Trebuchet MS"/>
                <a:cs typeface="Trebuchet MS"/>
                <a:sym typeface="Trebuchet MS"/>
              </a:endParaRPr>
            </a:p>
          </p:txBody>
        </p:sp>
        <p:sp>
          <p:nvSpPr>
            <p:cNvPr id="784" name="Google Shape;784;p60"/>
            <p:cNvSpPr/>
            <p:nvPr/>
          </p:nvSpPr>
          <p:spPr>
            <a:xfrm>
              <a:off x="1155350" y="2914325"/>
              <a:ext cx="1572900" cy="48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85" name="Google Shape;785;p60"/>
            <p:cNvSpPr/>
            <p:nvPr/>
          </p:nvSpPr>
          <p:spPr>
            <a:xfrm rot="5400000">
              <a:off x="2197450" y="2975675"/>
              <a:ext cx="220200" cy="975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86" name="Google Shape;786;p60"/>
            <p:cNvSpPr/>
            <p:nvPr/>
          </p:nvSpPr>
          <p:spPr>
            <a:xfrm rot="5400000">
              <a:off x="2621300" y="2975675"/>
              <a:ext cx="220200" cy="975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6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Verification</a:t>
            </a:r>
            <a:endParaRPr/>
          </a:p>
        </p:txBody>
      </p:sp>
      <p:sp>
        <p:nvSpPr>
          <p:cNvPr id="792" name="Google Shape;792;p61"/>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Honeywell MLH100P pressure transducer will measure pressure inside settling chamber</a:t>
            </a:r>
            <a:endParaRPr/>
          </a:p>
          <a:p>
            <a:pPr marL="457200" lvl="0" indent="-342900" algn="l" rtl="0">
              <a:spcBef>
                <a:spcPts val="1000"/>
              </a:spcBef>
              <a:spcAft>
                <a:spcPts val="0"/>
              </a:spcAft>
              <a:buSzPts val="1800"/>
              <a:buChar char="●"/>
            </a:pPr>
            <a:r>
              <a:rPr lang="en"/>
              <a:t>Kulite HKL-M pressure transducer with integrated thermocouple will be placed at test nozzle exit to record temperature and pressure</a:t>
            </a:r>
            <a:endParaRPr/>
          </a:p>
          <a:p>
            <a:pPr marL="457200" lvl="0" indent="-342900" algn="l" rtl="0">
              <a:spcBef>
                <a:spcPts val="1000"/>
              </a:spcBef>
              <a:spcAft>
                <a:spcPts val="0"/>
              </a:spcAft>
              <a:buSzPts val="1800"/>
              <a:buChar char="●"/>
            </a:pPr>
            <a:r>
              <a:rPr lang="en"/>
              <a:t>Use recorded pressures and isentropic relations to determine exit flow velocity </a:t>
            </a:r>
            <a:endParaRPr/>
          </a:p>
          <a:p>
            <a:pPr marL="914400" lvl="1" indent="-317500" algn="l" rtl="0">
              <a:spcBef>
                <a:spcPts val="0"/>
              </a:spcBef>
              <a:spcAft>
                <a:spcPts val="0"/>
              </a:spcAft>
              <a:buSzPts val="1400"/>
              <a:buChar char="○"/>
            </a:pPr>
            <a:r>
              <a:rPr lang="en"/>
              <a:t>Compare with stock nozzle to characterize any thrust improvements</a:t>
            </a:r>
            <a:endParaRPr/>
          </a:p>
          <a:p>
            <a:pPr marL="457200" lvl="0" indent="-342900" algn="l" rtl="0">
              <a:spcBef>
                <a:spcPts val="1000"/>
              </a:spcBef>
              <a:spcAft>
                <a:spcPts val="0"/>
              </a:spcAft>
              <a:buSzPts val="1800"/>
              <a:buChar char="●"/>
            </a:pPr>
            <a:r>
              <a:rPr lang="en"/>
              <a:t>Helps satisfy DR 1.1 (T/W Improvement Modification) and DR 4.2 (Off-Engine Testing Methods)</a:t>
            </a:r>
            <a:endParaRPr/>
          </a:p>
        </p:txBody>
      </p:sp>
      <p:sp>
        <p:nvSpPr>
          <p:cNvPr id="793" name="Google Shape;793;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sp>
        <p:nvSpPr>
          <p:cNvPr id="794" name="Google Shape;794;p61"/>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795" name="Google Shape;795;p61"/>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796" name="Google Shape;796;p61"/>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797" name="Google Shape;797;p61"/>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798" name="Google Shape;798;p61"/>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799" name="Google Shape;799;p61"/>
          <p:cNvSpPr/>
          <p:nvPr/>
        </p:nvSpPr>
        <p:spPr>
          <a:xfrm>
            <a:off x="6217920" y="4445591"/>
            <a:ext cx="14265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800" name="Google Shape;800;p61"/>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Design Solution</a:t>
            </a:r>
            <a:endParaRPr>
              <a:latin typeface="Trebuchet MS"/>
              <a:ea typeface="Trebuchet MS"/>
              <a:cs typeface="Trebuchet MS"/>
              <a:sym typeface="Trebuchet MS"/>
            </a:endParaRPr>
          </a:p>
        </p:txBody>
      </p:sp>
      <p:sp>
        <p:nvSpPr>
          <p:cNvPr id="119" name="Google Shape;119;p17"/>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20" name="Google Shape;12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21" name="Google Shape;121;p17"/>
          <p:cNvSpPr/>
          <p:nvPr/>
        </p:nvSpPr>
        <p:spPr>
          <a:xfrm>
            <a:off x="1252728" y="4445600"/>
            <a:ext cx="13899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22" name="Google Shape;122;p17"/>
          <p:cNvSpPr/>
          <p:nvPr/>
        </p:nvSpPr>
        <p:spPr>
          <a:xfrm>
            <a:off x="2555370"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23" name="Google Shape;123;p17"/>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24" name="Google Shape;124;p17"/>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25" name="Google Shape;125;p17"/>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26" name="Google Shape;126;p17"/>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4"/>
        <p:cNvGrpSpPr/>
        <p:nvPr/>
      </p:nvGrpSpPr>
      <p:grpSpPr>
        <a:xfrm>
          <a:off x="0" y="0"/>
          <a:ext cx="0" cy="0"/>
          <a:chOff x="0" y="0"/>
          <a:chExt cx="0" cy="0"/>
        </a:xfrm>
      </p:grpSpPr>
      <p:sp>
        <p:nvSpPr>
          <p:cNvPr id="805" name="Google Shape;805;p62"/>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Project Planning</a:t>
            </a:r>
            <a:endParaRPr>
              <a:latin typeface="Trebuchet MS"/>
              <a:ea typeface="Trebuchet MS"/>
              <a:cs typeface="Trebuchet MS"/>
              <a:sym typeface="Trebuchet MS"/>
            </a:endParaRPr>
          </a:p>
        </p:txBody>
      </p:sp>
      <p:sp>
        <p:nvSpPr>
          <p:cNvPr id="806" name="Google Shape;806;p62"/>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807" name="Google Shape;807;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sp>
        <p:nvSpPr>
          <p:cNvPr id="808" name="Google Shape;808;p62"/>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809" name="Google Shape;809;p62"/>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810" name="Google Shape;810;p62"/>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811" name="Google Shape;811;p62"/>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812" name="Google Shape;812;p62"/>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813" name="Google Shape;813;p62"/>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7"/>
        <p:cNvGrpSpPr/>
        <p:nvPr/>
      </p:nvGrpSpPr>
      <p:grpSpPr>
        <a:xfrm>
          <a:off x="0" y="0"/>
          <a:ext cx="0" cy="0"/>
          <a:chOff x="0" y="0"/>
          <a:chExt cx="0" cy="0"/>
        </a:xfrm>
      </p:grpSpPr>
      <p:sp>
        <p:nvSpPr>
          <p:cNvPr id="818" name="Google Shape;818;p6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Breakdown</a:t>
            </a:r>
            <a:endParaRPr/>
          </a:p>
        </p:txBody>
      </p:sp>
      <p:sp>
        <p:nvSpPr>
          <p:cNvPr id="819" name="Google Shape;81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
        <p:nvSpPr>
          <p:cNvPr id="820" name="Google Shape;820;p63"/>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821" name="Google Shape;821;p63"/>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822" name="Google Shape;822;p63"/>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823" name="Google Shape;823;p63"/>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824" name="Google Shape;824;p63"/>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825" name="Google Shape;825;p63"/>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826" name="Google Shape;826;p63"/>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
        <p:nvSpPr>
          <p:cNvPr id="827" name="Google Shape;827;p63"/>
          <p:cNvSpPr/>
          <p:nvPr/>
        </p:nvSpPr>
        <p:spPr>
          <a:xfrm>
            <a:off x="5553169" y="1142375"/>
            <a:ext cx="1584900" cy="393300"/>
          </a:xfrm>
          <a:prstGeom prst="roundRect">
            <a:avLst>
              <a:gd name="adj" fmla="val 16667"/>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Trebuchet MS"/>
                <a:ea typeface="Trebuchet MS"/>
                <a:cs typeface="Trebuchet MS"/>
                <a:sym typeface="Trebuchet MS"/>
              </a:rPr>
              <a:t>Test</a:t>
            </a:r>
            <a:endParaRPr sz="1600" b="1">
              <a:latin typeface="Trebuchet MS"/>
              <a:ea typeface="Trebuchet MS"/>
              <a:cs typeface="Trebuchet MS"/>
              <a:sym typeface="Trebuchet MS"/>
            </a:endParaRPr>
          </a:p>
        </p:txBody>
      </p:sp>
      <p:sp>
        <p:nvSpPr>
          <p:cNvPr id="828" name="Google Shape;828;p63"/>
          <p:cNvSpPr/>
          <p:nvPr/>
        </p:nvSpPr>
        <p:spPr>
          <a:xfrm>
            <a:off x="311700" y="1149725"/>
            <a:ext cx="1584900" cy="393300"/>
          </a:xfrm>
          <a:prstGeom prst="roundRect">
            <a:avLst>
              <a:gd name="adj" fmla="val 16667"/>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Trebuchet MS"/>
                <a:ea typeface="Trebuchet MS"/>
                <a:cs typeface="Trebuchet MS"/>
                <a:sym typeface="Trebuchet MS"/>
              </a:rPr>
              <a:t>Deliverables</a:t>
            </a:r>
            <a:endParaRPr sz="1600" b="1">
              <a:latin typeface="Trebuchet MS"/>
              <a:ea typeface="Trebuchet MS"/>
              <a:cs typeface="Trebuchet MS"/>
              <a:sym typeface="Trebuchet MS"/>
            </a:endParaRPr>
          </a:p>
        </p:txBody>
      </p:sp>
      <p:sp>
        <p:nvSpPr>
          <p:cNvPr id="829" name="Google Shape;829;p63"/>
          <p:cNvSpPr/>
          <p:nvPr/>
        </p:nvSpPr>
        <p:spPr>
          <a:xfrm>
            <a:off x="2041422" y="1149725"/>
            <a:ext cx="1584900" cy="393300"/>
          </a:xfrm>
          <a:prstGeom prst="roundRect">
            <a:avLst>
              <a:gd name="adj" fmla="val 16667"/>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Trebuchet MS"/>
                <a:ea typeface="Trebuchet MS"/>
                <a:cs typeface="Trebuchet MS"/>
                <a:sym typeface="Trebuchet MS"/>
              </a:rPr>
              <a:t>Materials</a:t>
            </a:r>
            <a:endParaRPr sz="1600" b="1">
              <a:latin typeface="Trebuchet MS"/>
              <a:ea typeface="Trebuchet MS"/>
              <a:cs typeface="Trebuchet MS"/>
              <a:sym typeface="Trebuchet MS"/>
            </a:endParaRPr>
          </a:p>
        </p:txBody>
      </p:sp>
      <p:sp>
        <p:nvSpPr>
          <p:cNvPr id="830" name="Google Shape;830;p63"/>
          <p:cNvSpPr/>
          <p:nvPr/>
        </p:nvSpPr>
        <p:spPr>
          <a:xfrm>
            <a:off x="7282900" y="1087663"/>
            <a:ext cx="1584900" cy="478200"/>
          </a:xfrm>
          <a:prstGeom prst="roundRect">
            <a:avLst>
              <a:gd name="adj" fmla="val 16667"/>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rebuchet MS"/>
                <a:ea typeface="Trebuchet MS"/>
                <a:cs typeface="Trebuchet MS"/>
                <a:sym typeface="Trebuchet MS"/>
              </a:rPr>
              <a:t>Manufacturing &amp; Integration</a:t>
            </a:r>
            <a:endParaRPr b="1">
              <a:latin typeface="Trebuchet MS"/>
              <a:ea typeface="Trebuchet MS"/>
              <a:cs typeface="Trebuchet MS"/>
              <a:sym typeface="Trebuchet MS"/>
            </a:endParaRPr>
          </a:p>
        </p:txBody>
      </p:sp>
      <p:sp>
        <p:nvSpPr>
          <p:cNvPr id="831" name="Google Shape;831;p63"/>
          <p:cNvSpPr/>
          <p:nvPr/>
        </p:nvSpPr>
        <p:spPr>
          <a:xfrm>
            <a:off x="3810364" y="1131925"/>
            <a:ext cx="1584900" cy="393300"/>
          </a:xfrm>
          <a:prstGeom prst="roundRect">
            <a:avLst>
              <a:gd name="adj" fmla="val 16667"/>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Trebuchet MS"/>
                <a:ea typeface="Trebuchet MS"/>
                <a:cs typeface="Trebuchet MS"/>
                <a:sym typeface="Trebuchet MS"/>
              </a:rPr>
              <a:t>Model</a:t>
            </a:r>
            <a:endParaRPr sz="1600" b="1">
              <a:latin typeface="Trebuchet MS"/>
              <a:ea typeface="Trebuchet MS"/>
              <a:cs typeface="Trebuchet MS"/>
              <a:sym typeface="Trebuchet MS"/>
            </a:endParaRPr>
          </a:p>
        </p:txBody>
      </p:sp>
      <p:sp>
        <p:nvSpPr>
          <p:cNvPr id="832" name="Google Shape;832;p63"/>
          <p:cNvSpPr/>
          <p:nvPr/>
        </p:nvSpPr>
        <p:spPr>
          <a:xfrm>
            <a:off x="326350" y="1606288"/>
            <a:ext cx="1554600" cy="1818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PDD</a:t>
            </a:r>
            <a:endParaRPr sz="1300">
              <a:latin typeface="Trebuchet MS"/>
              <a:ea typeface="Trebuchet MS"/>
              <a:cs typeface="Trebuchet MS"/>
              <a:sym typeface="Trebuchet MS"/>
            </a:endParaRPr>
          </a:p>
        </p:txBody>
      </p:sp>
      <p:sp>
        <p:nvSpPr>
          <p:cNvPr id="833" name="Google Shape;833;p63"/>
          <p:cNvSpPr/>
          <p:nvPr/>
        </p:nvSpPr>
        <p:spPr>
          <a:xfrm>
            <a:off x="326350" y="1853267"/>
            <a:ext cx="1554600" cy="1818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CDD</a:t>
            </a:r>
            <a:endParaRPr sz="1300">
              <a:latin typeface="Trebuchet MS"/>
              <a:ea typeface="Trebuchet MS"/>
              <a:cs typeface="Trebuchet MS"/>
              <a:sym typeface="Trebuchet MS"/>
            </a:endParaRPr>
          </a:p>
        </p:txBody>
      </p:sp>
      <p:sp>
        <p:nvSpPr>
          <p:cNvPr id="834" name="Google Shape;834;p63"/>
          <p:cNvSpPr/>
          <p:nvPr/>
        </p:nvSpPr>
        <p:spPr>
          <a:xfrm>
            <a:off x="326350" y="2100272"/>
            <a:ext cx="1554600" cy="1818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PDR</a:t>
            </a:r>
            <a:endParaRPr sz="1300">
              <a:latin typeface="Trebuchet MS"/>
              <a:ea typeface="Trebuchet MS"/>
              <a:cs typeface="Trebuchet MS"/>
              <a:sym typeface="Trebuchet MS"/>
            </a:endParaRPr>
          </a:p>
        </p:txBody>
      </p:sp>
      <p:sp>
        <p:nvSpPr>
          <p:cNvPr id="835" name="Google Shape;835;p63"/>
          <p:cNvSpPr/>
          <p:nvPr/>
        </p:nvSpPr>
        <p:spPr>
          <a:xfrm>
            <a:off x="326350" y="2347239"/>
            <a:ext cx="1554600" cy="181800"/>
          </a:xfrm>
          <a:prstGeom prst="roundRect">
            <a:avLst>
              <a:gd name="adj" fmla="val 16667"/>
            </a:avLst>
          </a:prstGeom>
          <a:solidFill>
            <a:srgbClr val="CFE2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CDR</a:t>
            </a:r>
            <a:endParaRPr sz="1300">
              <a:latin typeface="Trebuchet MS"/>
              <a:ea typeface="Trebuchet MS"/>
              <a:cs typeface="Trebuchet MS"/>
              <a:sym typeface="Trebuchet MS"/>
            </a:endParaRPr>
          </a:p>
        </p:txBody>
      </p:sp>
      <p:sp>
        <p:nvSpPr>
          <p:cNvPr id="836" name="Google Shape;836;p63"/>
          <p:cNvSpPr/>
          <p:nvPr/>
        </p:nvSpPr>
        <p:spPr>
          <a:xfrm>
            <a:off x="326350" y="2594249"/>
            <a:ext cx="1554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FFR</a:t>
            </a:r>
            <a:endParaRPr sz="1300">
              <a:latin typeface="Trebuchet MS"/>
              <a:ea typeface="Trebuchet MS"/>
              <a:cs typeface="Trebuchet MS"/>
              <a:sym typeface="Trebuchet MS"/>
            </a:endParaRPr>
          </a:p>
        </p:txBody>
      </p:sp>
      <p:sp>
        <p:nvSpPr>
          <p:cNvPr id="837" name="Google Shape;837;p63"/>
          <p:cNvSpPr/>
          <p:nvPr/>
        </p:nvSpPr>
        <p:spPr>
          <a:xfrm>
            <a:off x="324225" y="2841259"/>
            <a:ext cx="1554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TRR</a:t>
            </a:r>
            <a:endParaRPr sz="1300">
              <a:latin typeface="Trebuchet MS"/>
              <a:ea typeface="Trebuchet MS"/>
              <a:cs typeface="Trebuchet MS"/>
              <a:sym typeface="Trebuchet MS"/>
            </a:endParaRPr>
          </a:p>
        </p:txBody>
      </p:sp>
      <p:sp>
        <p:nvSpPr>
          <p:cNvPr id="838" name="Google Shape;838;p63"/>
          <p:cNvSpPr/>
          <p:nvPr/>
        </p:nvSpPr>
        <p:spPr>
          <a:xfrm>
            <a:off x="324225" y="3088239"/>
            <a:ext cx="1554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SFR</a:t>
            </a:r>
            <a:endParaRPr sz="1300">
              <a:latin typeface="Trebuchet MS"/>
              <a:ea typeface="Trebuchet MS"/>
              <a:cs typeface="Trebuchet MS"/>
              <a:sym typeface="Trebuchet MS"/>
            </a:endParaRPr>
          </a:p>
        </p:txBody>
      </p:sp>
      <p:sp>
        <p:nvSpPr>
          <p:cNvPr id="839" name="Google Shape;839;p63"/>
          <p:cNvSpPr/>
          <p:nvPr/>
        </p:nvSpPr>
        <p:spPr>
          <a:xfrm>
            <a:off x="324225" y="3335246"/>
            <a:ext cx="1554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PFR</a:t>
            </a:r>
            <a:endParaRPr sz="1300">
              <a:latin typeface="Trebuchet MS"/>
              <a:ea typeface="Trebuchet MS"/>
              <a:cs typeface="Trebuchet MS"/>
              <a:sym typeface="Trebuchet MS"/>
            </a:endParaRPr>
          </a:p>
        </p:txBody>
      </p:sp>
      <p:sp>
        <p:nvSpPr>
          <p:cNvPr id="840" name="Google Shape;840;p63"/>
          <p:cNvSpPr/>
          <p:nvPr/>
        </p:nvSpPr>
        <p:spPr>
          <a:xfrm>
            <a:off x="324225" y="3582245"/>
            <a:ext cx="1554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SDS</a:t>
            </a:r>
            <a:endParaRPr sz="1300">
              <a:latin typeface="Trebuchet MS"/>
              <a:ea typeface="Trebuchet MS"/>
              <a:cs typeface="Trebuchet MS"/>
              <a:sym typeface="Trebuchet MS"/>
            </a:endParaRPr>
          </a:p>
        </p:txBody>
      </p:sp>
      <p:sp>
        <p:nvSpPr>
          <p:cNvPr id="841" name="Google Shape;841;p63"/>
          <p:cNvSpPr/>
          <p:nvPr/>
        </p:nvSpPr>
        <p:spPr>
          <a:xfrm>
            <a:off x="324225" y="3829267"/>
            <a:ext cx="1554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AIAA</a:t>
            </a:r>
            <a:endParaRPr sz="1300">
              <a:latin typeface="Trebuchet MS"/>
              <a:ea typeface="Trebuchet MS"/>
              <a:cs typeface="Trebuchet MS"/>
              <a:sym typeface="Trebuchet MS"/>
            </a:endParaRPr>
          </a:p>
        </p:txBody>
      </p:sp>
      <p:sp>
        <p:nvSpPr>
          <p:cNvPr id="842" name="Google Shape;842;p63"/>
          <p:cNvSpPr/>
          <p:nvPr/>
        </p:nvSpPr>
        <p:spPr>
          <a:xfrm>
            <a:off x="2075925" y="2334175"/>
            <a:ext cx="1554600" cy="4497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Cold test material </a:t>
            </a:r>
            <a:endParaRPr sz="1300">
              <a:latin typeface="Trebuchet MS"/>
              <a:ea typeface="Trebuchet MS"/>
              <a:cs typeface="Trebuchet MS"/>
              <a:sym typeface="Trebuchet MS"/>
            </a:endParaRPr>
          </a:p>
        </p:txBody>
      </p:sp>
      <p:sp>
        <p:nvSpPr>
          <p:cNvPr id="843" name="Google Shape;843;p63"/>
          <p:cNvSpPr/>
          <p:nvPr/>
        </p:nvSpPr>
        <p:spPr>
          <a:xfrm>
            <a:off x="2075925" y="2897187"/>
            <a:ext cx="1554600" cy="4497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Final material </a:t>
            </a:r>
            <a:endParaRPr sz="1300">
              <a:latin typeface="Trebuchet MS"/>
              <a:ea typeface="Trebuchet MS"/>
              <a:cs typeface="Trebuchet MS"/>
              <a:sym typeface="Trebuchet MS"/>
            </a:endParaRPr>
          </a:p>
        </p:txBody>
      </p:sp>
      <p:sp>
        <p:nvSpPr>
          <p:cNvPr id="844" name="Google Shape;844;p63"/>
          <p:cNvSpPr/>
          <p:nvPr/>
        </p:nvSpPr>
        <p:spPr>
          <a:xfrm>
            <a:off x="2061825" y="1656950"/>
            <a:ext cx="1554600" cy="5727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Stress, Strain, &amp; Fatigue Analyses</a:t>
            </a:r>
            <a:endParaRPr sz="1300">
              <a:latin typeface="Trebuchet MS"/>
              <a:ea typeface="Trebuchet MS"/>
              <a:cs typeface="Trebuchet MS"/>
              <a:sym typeface="Trebuchet MS"/>
            </a:endParaRPr>
          </a:p>
        </p:txBody>
      </p:sp>
      <p:sp>
        <p:nvSpPr>
          <p:cNvPr id="845" name="Google Shape;845;p63"/>
          <p:cNvSpPr/>
          <p:nvPr/>
        </p:nvSpPr>
        <p:spPr>
          <a:xfrm>
            <a:off x="5579329" y="1647343"/>
            <a:ext cx="1543500" cy="4281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Stock engine data</a:t>
            </a:r>
            <a:endParaRPr sz="1300">
              <a:latin typeface="Trebuchet MS"/>
              <a:ea typeface="Trebuchet MS"/>
              <a:cs typeface="Trebuchet MS"/>
              <a:sym typeface="Trebuchet MS"/>
            </a:endParaRPr>
          </a:p>
        </p:txBody>
      </p:sp>
      <p:sp>
        <p:nvSpPr>
          <p:cNvPr id="846" name="Google Shape;846;p63"/>
          <p:cNvSpPr/>
          <p:nvPr/>
        </p:nvSpPr>
        <p:spPr>
          <a:xfrm>
            <a:off x="5579329" y="2187246"/>
            <a:ext cx="1543500" cy="3927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On-engine test setup</a:t>
            </a:r>
            <a:endParaRPr sz="1300">
              <a:latin typeface="Trebuchet MS"/>
              <a:ea typeface="Trebuchet MS"/>
              <a:cs typeface="Trebuchet MS"/>
              <a:sym typeface="Trebuchet MS"/>
            </a:endParaRPr>
          </a:p>
        </p:txBody>
      </p:sp>
      <p:sp>
        <p:nvSpPr>
          <p:cNvPr id="847" name="Google Shape;847;p63"/>
          <p:cNvSpPr/>
          <p:nvPr/>
        </p:nvSpPr>
        <p:spPr>
          <a:xfrm>
            <a:off x="5579329" y="2680042"/>
            <a:ext cx="1543500" cy="3927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Cold test setup </a:t>
            </a:r>
            <a:endParaRPr sz="1300">
              <a:latin typeface="Trebuchet MS"/>
              <a:ea typeface="Trebuchet MS"/>
              <a:cs typeface="Trebuchet MS"/>
              <a:sym typeface="Trebuchet MS"/>
            </a:endParaRPr>
          </a:p>
        </p:txBody>
      </p:sp>
      <p:sp>
        <p:nvSpPr>
          <p:cNvPr id="848" name="Google Shape;848;p63"/>
          <p:cNvSpPr/>
          <p:nvPr/>
        </p:nvSpPr>
        <p:spPr>
          <a:xfrm>
            <a:off x="5590234" y="3660357"/>
            <a:ext cx="1543500" cy="3930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Nozzle: on-engine</a:t>
            </a:r>
            <a:endParaRPr sz="1300">
              <a:latin typeface="Trebuchet MS"/>
              <a:ea typeface="Trebuchet MS"/>
              <a:cs typeface="Trebuchet MS"/>
              <a:sym typeface="Trebuchet MS"/>
            </a:endParaRPr>
          </a:p>
        </p:txBody>
      </p:sp>
      <p:sp>
        <p:nvSpPr>
          <p:cNvPr id="849" name="Google Shape;849;p63"/>
          <p:cNvSpPr/>
          <p:nvPr/>
        </p:nvSpPr>
        <p:spPr>
          <a:xfrm>
            <a:off x="5579329" y="3170193"/>
            <a:ext cx="1543500" cy="3927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Nozzle: cold test</a:t>
            </a:r>
            <a:endParaRPr sz="1300">
              <a:latin typeface="Trebuchet MS"/>
              <a:ea typeface="Trebuchet MS"/>
              <a:cs typeface="Trebuchet MS"/>
              <a:sym typeface="Trebuchet MS"/>
            </a:endParaRPr>
          </a:p>
        </p:txBody>
      </p:sp>
      <p:sp>
        <p:nvSpPr>
          <p:cNvPr id="850" name="Google Shape;850;p63"/>
          <p:cNvSpPr/>
          <p:nvPr/>
        </p:nvSpPr>
        <p:spPr>
          <a:xfrm>
            <a:off x="7303700" y="2288782"/>
            <a:ext cx="1554600" cy="3453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Cold test nozzle</a:t>
            </a:r>
            <a:endParaRPr sz="1300">
              <a:latin typeface="Trebuchet MS"/>
              <a:ea typeface="Trebuchet MS"/>
              <a:cs typeface="Trebuchet MS"/>
              <a:sym typeface="Trebuchet MS"/>
            </a:endParaRPr>
          </a:p>
        </p:txBody>
      </p:sp>
      <p:sp>
        <p:nvSpPr>
          <p:cNvPr id="851" name="Google Shape;851;p63"/>
          <p:cNvSpPr/>
          <p:nvPr/>
        </p:nvSpPr>
        <p:spPr>
          <a:xfrm>
            <a:off x="7309355" y="1663325"/>
            <a:ext cx="1554600" cy="544500"/>
          </a:xfrm>
          <a:prstGeom prst="roundRect">
            <a:avLst>
              <a:gd name="adj" fmla="val 16667"/>
            </a:avLst>
          </a:prstGeom>
          <a:solidFill>
            <a:srgbClr val="CFE2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Design ejector attachment</a:t>
            </a:r>
            <a:endParaRPr sz="1300">
              <a:latin typeface="Trebuchet MS"/>
              <a:ea typeface="Trebuchet MS"/>
              <a:cs typeface="Trebuchet MS"/>
              <a:sym typeface="Trebuchet MS"/>
            </a:endParaRPr>
          </a:p>
        </p:txBody>
      </p:sp>
      <p:sp>
        <p:nvSpPr>
          <p:cNvPr id="852" name="Google Shape;852;p63"/>
          <p:cNvSpPr/>
          <p:nvPr/>
        </p:nvSpPr>
        <p:spPr>
          <a:xfrm>
            <a:off x="7303700" y="2718125"/>
            <a:ext cx="1554600" cy="5445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Test final nozzle on engine</a:t>
            </a:r>
            <a:endParaRPr sz="1300">
              <a:latin typeface="Trebuchet MS"/>
              <a:ea typeface="Trebuchet MS"/>
              <a:cs typeface="Trebuchet MS"/>
              <a:sym typeface="Trebuchet MS"/>
            </a:endParaRPr>
          </a:p>
        </p:txBody>
      </p:sp>
      <p:grpSp>
        <p:nvGrpSpPr>
          <p:cNvPr id="853" name="Google Shape;853;p63"/>
          <p:cNvGrpSpPr/>
          <p:nvPr/>
        </p:nvGrpSpPr>
        <p:grpSpPr>
          <a:xfrm>
            <a:off x="7496567" y="3418569"/>
            <a:ext cx="1180163" cy="871086"/>
            <a:chOff x="7396750" y="3295775"/>
            <a:chExt cx="1480200" cy="1067900"/>
          </a:xfrm>
        </p:grpSpPr>
        <p:sp>
          <p:nvSpPr>
            <p:cNvPr id="854" name="Google Shape;854;p63"/>
            <p:cNvSpPr/>
            <p:nvPr/>
          </p:nvSpPr>
          <p:spPr>
            <a:xfrm>
              <a:off x="7396750" y="3364075"/>
              <a:ext cx="1480200" cy="999600"/>
            </a:xfrm>
            <a:prstGeom prst="roundRect">
              <a:avLst>
                <a:gd name="adj" fmla="val 16667"/>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3"/>
            <p:cNvSpPr/>
            <p:nvPr/>
          </p:nvSpPr>
          <p:spPr>
            <a:xfrm>
              <a:off x="7538950" y="3597809"/>
              <a:ext cx="1188600" cy="1818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Complete</a:t>
              </a:r>
              <a:endParaRPr sz="1000" b="1">
                <a:latin typeface="Trebuchet MS"/>
                <a:ea typeface="Trebuchet MS"/>
                <a:cs typeface="Trebuchet MS"/>
                <a:sym typeface="Trebuchet MS"/>
              </a:endParaRPr>
            </a:p>
          </p:txBody>
        </p:sp>
        <p:sp>
          <p:nvSpPr>
            <p:cNvPr id="856" name="Google Shape;856;p63"/>
            <p:cNvSpPr/>
            <p:nvPr/>
          </p:nvSpPr>
          <p:spPr>
            <a:xfrm>
              <a:off x="7538950" y="3844807"/>
              <a:ext cx="1188600" cy="181800"/>
            </a:xfrm>
            <a:prstGeom prst="roundRect">
              <a:avLst>
                <a:gd name="adj" fmla="val 16667"/>
              </a:avLst>
            </a:prstGeom>
            <a:solidFill>
              <a:srgbClr val="CFE2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Ongoing</a:t>
              </a:r>
              <a:endParaRPr sz="1000" b="1">
                <a:latin typeface="Trebuchet MS"/>
                <a:ea typeface="Trebuchet MS"/>
                <a:cs typeface="Trebuchet MS"/>
                <a:sym typeface="Trebuchet MS"/>
              </a:endParaRPr>
            </a:p>
          </p:txBody>
        </p:sp>
        <p:sp>
          <p:nvSpPr>
            <p:cNvPr id="857" name="Google Shape;857;p63"/>
            <p:cNvSpPr/>
            <p:nvPr/>
          </p:nvSpPr>
          <p:spPr>
            <a:xfrm>
              <a:off x="7538950" y="4091830"/>
              <a:ext cx="1188600" cy="1818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Upcoming</a:t>
              </a:r>
              <a:endParaRPr sz="1000" b="1">
                <a:latin typeface="Trebuchet MS"/>
                <a:ea typeface="Trebuchet MS"/>
                <a:cs typeface="Trebuchet MS"/>
                <a:sym typeface="Trebuchet MS"/>
              </a:endParaRPr>
            </a:p>
          </p:txBody>
        </p:sp>
        <p:sp>
          <p:nvSpPr>
            <p:cNvPr id="858" name="Google Shape;858;p63"/>
            <p:cNvSpPr txBox="1"/>
            <p:nvPr/>
          </p:nvSpPr>
          <p:spPr>
            <a:xfrm>
              <a:off x="7565650" y="3295775"/>
              <a:ext cx="1135200" cy="41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Trebuchet MS"/>
                  <a:ea typeface="Trebuchet MS"/>
                  <a:cs typeface="Trebuchet MS"/>
                  <a:sym typeface="Trebuchet MS"/>
                </a:rPr>
                <a:t>Legend</a:t>
              </a:r>
              <a:endParaRPr sz="1000" b="1">
                <a:latin typeface="Trebuchet MS"/>
                <a:ea typeface="Trebuchet MS"/>
                <a:cs typeface="Trebuchet MS"/>
                <a:sym typeface="Trebuchet MS"/>
              </a:endParaRPr>
            </a:p>
          </p:txBody>
        </p:sp>
      </p:grpSp>
      <p:sp>
        <p:nvSpPr>
          <p:cNvPr id="859" name="Google Shape;859;p63"/>
          <p:cNvSpPr/>
          <p:nvPr/>
        </p:nvSpPr>
        <p:spPr>
          <a:xfrm>
            <a:off x="3827625" y="1663334"/>
            <a:ext cx="1543200" cy="4281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Brayton Cycle</a:t>
            </a:r>
            <a:endParaRPr sz="1300">
              <a:latin typeface="Trebuchet MS"/>
              <a:ea typeface="Trebuchet MS"/>
              <a:cs typeface="Trebuchet MS"/>
              <a:sym typeface="Trebuchet MS"/>
            </a:endParaRPr>
          </a:p>
        </p:txBody>
      </p:sp>
      <p:sp>
        <p:nvSpPr>
          <p:cNvPr id="860" name="Google Shape;860;p63"/>
          <p:cNvSpPr/>
          <p:nvPr/>
        </p:nvSpPr>
        <p:spPr>
          <a:xfrm>
            <a:off x="3827625" y="2203237"/>
            <a:ext cx="1543200" cy="392700"/>
          </a:xfrm>
          <a:prstGeom prst="roundRect">
            <a:avLst>
              <a:gd name="adj" fmla="val 16667"/>
            </a:avLst>
          </a:prstGeom>
          <a:solidFill>
            <a:srgbClr val="93C47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Eliminate assumptions</a:t>
            </a:r>
            <a:endParaRPr sz="1300">
              <a:latin typeface="Trebuchet MS"/>
              <a:ea typeface="Trebuchet MS"/>
              <a:cs typeface="Trebuchet MS"/>
              <a:sym typeface="Trebuchet MS"/>
            </a:endParaRPr>
          </a:p>
        </p:txBody>
      </p:sp>
      <p:sp>
        <p:nvSpPr>
          <p:cNvPr id="861" name="Google Shape;861;p63"/>
          <p:cNvSpPr/>
          <p:nvPr/>
        </p:nvSpPr>
        <p:spPr>
          <a:xfrm>
            <a:off x="3827625" y="2696032"/>
            <a:ext cx="1543200" cy="392700"/>
          </a:xfrm>
          <a:prstGeom prst="roundRect">
            <a:avLst>
              <a:gd name="adj" fmla="val 16667"/>
            </a:avLst>
          </a:prstGeom>
          <a:solidFill>
            <a:srgbClr val="CFE2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Calculate efficiencies</a:t>
            </a:r>
            <a:endParaRPr sz="1300">
              <a:latin typeface="Trebuchet MS"/>
              <a:ea typeface="Trebuchet MS"/>
              <a:cs typeface="Trebuchet MS"/>
              <a:sym typeface="Trebuchet MS"/>
            </a:endParaRPr>
          </a:p>
        </p:txBody>
      </p:sp>
      <p:sp>
        <p:nvSpPr>
          <p:cNvPr id="862" name="Google Shape;862;p63"/>
          <p:cNvSpPr/>
          <p:nvPr/>
        </p:nvSpPr>
        <p:spPr>
          <a:xfrm>
            <a:off x="3827625" y="3177305"/>
            <a:ext cx="1554600" cy="3927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Trebuchet MS"/>
                <a:ea typeface="Trebuchet MS"/>
                <a:cs typeface="Trebuchet MS"/>
                <a:sym typeface="Trebuchet MS"/>
              </a:rPr>
              <a:t>Finalize robust model</a:t>
            </a:r>
            <a:endParaRPr sz="1300">
              <a:latin typeface="Trebuchet MS"/>
              <a:ea typeface="Trebuchet MS"/>
              <a:cs typeface="Trebuchet MS"/>
              <a:sym typeface="Trebuchet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6"/>
        <p:cNvGrpSpPr/>
        <p:nvPr/>
      </p:nvGrpSpPr>
      <p:grpSpPr>
        <a:xfrm>
          <a:off x="0" y="0"/>
          <a:ext cx="0" cy="0"/>
          <a:chOff x="0" y="0"/>
          <a:chExt cx="0" cy="0"/>
        </a:xfrm>
      </p:grpSpPr>
      <p:sp>
        <p:nvSpPr>
          <p:cNvPr id="867" name="Google Shape;867;p6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Plan</a:t>
            </a:r>
            <a:endParaRPr/>
          </a:p>
        </p:txBody>
      </p:sp>
      <p:sp>
        <p:nvSpPr>
          <p:cNvPr id="868" name="Google Shape;868;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
        <p:nvSpPr>
          <p:cNvPr id="869" name="Google Shape;869;p64"/>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870" name="Google Shape;870;p64"/>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871" name="Google Shape;871;p64"/>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872" name="Google Shape;872;p64"/>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873" name="Google Shape;873;p64"/>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874" name="Google Shape;874;p64"/>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875" name="Google Shape;875;p64"/>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876" name="Google Shape;876;p64"/>
          <p:cNvPicPr preferRelativeResize="0"/>
          <p:nvPr/>
        </p:nvPicPr>
        <p:blipFill>
          <a:blip r:embed="rId3">
            <a:alphaModFix/>
          </a:blip>
          <a:stretch>
            <a:fillRect/>
          </a:stretch>
        </p:blipFill>
        <p:spPr>
          <a:xfrm>
            <a:off x="0" y="1079400"/>
            <a:ext cx="9143999" cy="326719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0"/>
        <p:cNvGrpSpPr/>
        <p:nvPr/>
      </p:nvGrpSpPr>
      <p:grpSpPr>
        <a:xfrm>
          <a:off x="0" y="0"/>
          <a:ext cx="0" cy="0"/>
          <a:chOff x="0" y="0"/>
          <a:chExt cx="0" cy="0"/>
        </a:xfrm>
      </p:grpSpPr>
      <p:pic>
        <p:nvPicPr>
          <p:cNvPr id="881" name="Google Shape;881;p65"/>
          <p:cNvPicPr preferRelativeResize="0"/>
          <p:nvPr/>
        </p:nvPicPr>
        <p:blipFill>
          <a:blip r:embed="rId3">
            <a:alphaModFix/>
          </a:blip>
          <a:stretch>
            <a:fillRect/>
          </a:stretch>
        </p:blipFill>
        <p:spPr>
          <a:xfrm>
            <a:off x="0" y="1215701"/>
            <a:ext cx="9143999" cy="2712098"/>
          </a:xfrm>
          <a:prstGeom prst="rect">
            <a:avLst/>
          </a:prstGeom>
          <a:noFill/>
          <a:ln>
            <a:noFill/>
          </a:ln>
        </p:spPr>
      </p:pic>
      <p:sp>
        <p:nvSpPr>
          <p:cNvPr id="882" name="Google Shape;882;p6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Manufacturing &amp; Off-Engine Test Plan</a:t>
            </a:r>
            <a:endParaRPr/>
          </a:p>
        </p:txBody>
      </p:sp>
      <p:sp>
        <p:nvSpPr>
          <p:cNvPr id="883" name="Google Shape;883;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
        <p:nvSpPr>
          <p:cNvPr id="884" name="Google Shape;884;p65"/>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885" name="Google Shape;885;p65"/>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886" name="Google Shape;886;p65"/>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887" name="Google Shape;887;p65"/>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888" name="Google Shape;888;p65"/>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889" name="Google Shape;889;p65"/>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890" name="Google Shape;890;p65"/>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891" name="Google Shape;891;p65"/>
          <p:cNvPicPr preferRelativeResize="0"/>
          <p:nvPr/>
        </p:nvPicPr>
        <p:blipFill>
          <a:blip r:embed="rId4">
            <a:alphaModFix/>
          </a:blip>
          <a:stretch>
            <a:fillRect/>
          </a:stretch>
        </p:blipFill>
        <p:spPr>
          <a:xfrm>
            <a:off x="8035188" y="1522062"/>
            <a:ext cx="857675" cy="931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5"/>
        <p:cNvGrpSpPr/>
        <p:nvPr/>
      </p:nvGrpSpPr>
      <p:grpSpPr>
        <a:xfrm>
          <a:off x="0" y="0"/>
          <a:ext cx="0" cy="0"/>
          <a:chOff x="0" y="0"/>
          <a:chExt cx="0" cy="0"/>
        </a:xfrm>
      </p:grpSpPr>
      <p:sp>
        <p:nvSpPr>
          <p:cNvPr id="896" name="Google Shape;896;p6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Spring Semester Tests</a:t>
            </a:r>
            <a:endParaRPr/>
          </a:p>
        </p:txBody>
      </p:sp>
      <p:sp>
        <p:nvSpPr>
          <p:cNvPr id="897" name="Google Shape;897;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
        <p:nvSpPr>
          <p:cNvPr id="898" name="Google Shape;898;p66"/>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899" name="Google Shape;899;p66"/>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900" name="Google Shape;900;p66"/>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901" name="Google Shape;901;p66"/>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902" name="Google Shape;902;p66"/>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903" name="Google Shape;903;p66"/>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904" name="Google Shape;904;p66"/>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graphicFrame>
        <p:nvGraphicFramePr>
          <p:cNvPr id="905" name="Google Shape;905;p66"/>
          <p:cNvGraphicFramePr/>
          <p:nvPr/>
        </p:nvGraphicFramePr>
        <p:xfrm>
          <a:off x="311700" y="1192900"/>
          <a:ext cx="3000000" cy="3000000"/>
        </p:xfrm>
        <a:graphic>
          <a:graphicData uri="http://schemas.openxmlformats.org/drawingml/2006/table">
            <a:tbl>
              <a:tblPr>
                <a:noFill/>
                <a:tableStyleId>{56E8F7CE-D01E-436D-A7E3-330382852BC8}</a:tableStyleId>
              </a:tblPr>
              <a:tblGrid>
                <a:gridCol w="1479600">
                  <a:extLst>
                    <a:ext uri="{9D8B030D-6E8A-4147-A177-3AD203B41FA5}">
                      <a16:colId xmlns:a16="http://schemas.microsoft.com/office/drawing/2014/main" val="20000"/>
                    </a:ext>
                  </a:extLst>
                </a:gridCol>
                <a:gridCol w="2780700">
                  <a:extLst>
                    <a:ext uri="{9D8B030D-6E8A-4147-A177-3AD203B41FA5}">
                      <a16:colId xmlns:a16="http://schemas.microsoft.com/office/drawing/2014/main" val="20001"/>
                    </a:ext>
                  </a:extLst>
                </a:gridCol>
                <a:gridCol w="1208450">
                  <a:extLst>
                    <a:ext uri="{9D8B030D-6E8A-4147-A177-3AD203B41FA5}">
                      <a16:colId xmlns:a16="http://schemas.microsoft.com/office/drawing/2014/main" val="20002"/>
                    </a:ext>
                  </a:extLst>
                </a:gridCol>
                <a:gridCol w="2298100">
                  <a:extLst>
                    <a:ext uri="{9D8B030D-6E8A-4147-A177-3AD203B41FA5}">
                      <a16:colId xmlns:a16="http://schemas.microsoft.com/office/drawing/2014/main" val="20003"/>
                    </a:ext>
                  </a:extLst>
                </a:gridCol>
                <a:gridCol w="75375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Test</a:t>
                      </a:r>
                      <a:endParaRPr>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Purpose</a:t>
                      </a:r>
                      <a:endParaRPr>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Facility </a:t>
                      </a:r>
                      <a:endParaRPr>
                        <a:solidFill>
                          <a:srgbClr val="000000"/>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Equipment</a:t>
                      </a:r>
                      <a:endParaRPr>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Week</a:t>
                      </a:r>
                      <a:endParaRPr>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Test engine </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Determine stock properties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AERO 169A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Thrust test stand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10-Jan</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Scaled stock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Baseline for FlOWeR converging nozzle </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AERO 169A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SABRE-Nozzle cold test setup</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17-Jan</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Scaled FlOWeR converging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Compare to stock nozzle, get thrust increase without ejector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AERO 169A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SABRE-Nozzle cold test setup</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24-Jan</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Scaled FlOWeR ejector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Compare to stock nozzle, calculate T/W increase for FlOWeR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AERO 169A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Trebuchet MS"/>
                          <a:ea typeface="Trebuchet MS"/>
                          <a:cs typeface="Trebuchet MS"/>
                          <a:sym typeface="Trebuchet MS"/>
                        </a:rPr>
                        <a:t>SABRE-Nozzle cold test setup</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7-Feb</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On-engine FlOWeR nozzle test</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Measure actual T/W increase from FlOWeR nozzle </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AERO 169A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Thrust test stand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28-Mar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9"/>
        <p:cNvGrpSpPr/>
        <p:nvPr/>
      </p:nvGrpSpPr>
      <p:grpSpPr>
        <a:xfrm>
          <a:off x="0" y="0"/>
          <a:ext cx="0" cy="0"/>
          <a:chOff x="0" y="0"/>
          <a:chExt cx="0" cy="0"/>
        </a:xfrm>
      </p:grpSpPr>
      <p:pic>
        <p:nvPicPr>
          <p:cNvPr id="910" name="Google Shape;910;p67"/>
          <p:cNvPicPr preferRelativeResize="0"/>
          <p:nvPr/>
        </p:nvPicPr>
        <p:blipFill rotWithShape="1">
          <a:blip r:embed="rId3">
            <a:alphaModFix/>
          </a:blip>
          <a:srcRect l="2095" t="3147" b="2884"/>
          <a:stretch/>
        </p:blipFill>
        <p:spPr>
          <a:xfrm>
            <a:off x="1422675" y="594475"/>
            <a:ext cx="6298649" cy="3737325"/>
          </a:xfrm>
          <a:prstGeom prst="rect">
            <a:avLst/>
          </a:prstGeom>
          <a:noFill/>
          <a:ln>
            <a:noFill/>
          </a:ln>
        </p:spPr>
      </p:pic>
      <p:sp>
        <p:nvSpPr>
          <p:cNvPr id="911" name="Google Shape;91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
        <p:nvSpPr>
          <p:cNvPr id="912" name="Google Shape;912;p67"/>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913" name="Google Shape;913;p67"/>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914" name="Google Shape;914;p67"/>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915" name="Google Shape;915;p67"/>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916" name="Google Shape;916;p67"/>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917" name="Google Shape;917;p67"/>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918" name="Google Shape;918;p67"/>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2"/>
        <p:cNvGrpSpPr/>
        <p:nvPr/>
      </p:nvGrpSpPr>
      <p:grpSpPr>
        <a:xfrm>
          <a:off x="0" y="0"/>
          <a:ext cx="0" cy="0"/>
          <a:chOff x="0" y="0"/>
          <a:chExt cx="0" cy="0"/>
        </a:xfrm>
      </p:grpSpPr>
      <p:pic>
        <p:nvPicPr>
          <p:cNvPr id="923" name="Google Shape;923;p68"/>
          <p:cNvPicPr preferRelativeResize="0"/>
          <p:nvPr/>
        </p:nvPicPr>
        <p:blipFill rotWithShape="1">
          <a:blip r:embed="rId3">
            <a:alphaModFix/>
          </a:blip>
          <a:srcRect l="2054" t="4156" r="1494" b="4293"/>
          <a:stretch/>
        </p:blipFill>
        <p:spPr>
          <a:xfrm>
            <a:off x="1485062" y="619600"/>
            <a:ext cx="6173875" cy="3761550"/>
          </a:xfrm>
          <a:prstGeom prst="rect">
            <a:avLst/>
          </a:prstGeom>
          <a:noFill/>
          <a:ln>
            <a:noFill/>
          </a:ln>
        </p:spPr>
      </p:pic>
      <p:sp>
        <p:nvSpPr>
          <p:cNvPr id="924" name="Google Shape;924;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56</a:t>
            </a:fld>
            <a:endParaRPr/>
          </a:p>
        </p:txBody>
      </p:sp>
      <p:sp>
        <p:nvSpPr>
          <p:cNvPr id="925" name="Google Shape;925;p68"/>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926" name="Google Shape;926;p68"/>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927" name="Google Shape;927;p68"/>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928" name="Google Shape;928;p68"/>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929" name="Google Shape;929;p68"/>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930" name="Google Shape;930;p68"/>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931" name="Google Shape;931;p68"/>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a:t>
            </a:r>
            <a:endParaRPr/>
          </a:p>
        </p:txBody>
      </p:sp>
      <p:sp>
        <p:nvSpPr>
          <p:cNvPr id="937" name="Google Shape;937;p69"/>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Engine is out for service with an expected cost between $250 and $750</a:t>
            </a:r>
            <a:endParaRPr/>
          </a:p>
          <a:p>
            <a:pPr marL="457200" lvl="0" indent="-342900" algn="l" rtl="0">
              <a:spcBef>
                <a:spcPts val="1000"/>
              </a:spcBef>
              <a:spcAft>
                <a:spcPts val="0"/>
              </a:spcAft>
              <a:buSzPts val="1800"/>
              <a:buChar char="●"/>
            </a:pPr>
            <a:r>
              <a:rPr lang="en"/>
              <a:t>Al6061 Sheet Stock:</a:t>
            </a:r>
            <a:endParaRPr/>
          </a:p>
          <a:p>
            <a:pPr marL="914400" lvl="1" indent="-317500" algn="l" rtl="0">
              <a:spcBef>
                <a:spcPts val="0"/>
              </a:spcBef>
              <a:spcAft>
                <a:spcPts val="0"/>
              </a:spcAft>
              <a:buSzPts val="1400"/>
              <a:buChar char="○"/>
            </a:pPr>
            <a:r>
              <a:rPr lang="en"/>
              <a:t>Necessary dimensions: 395.8mm x 338.6mm x 1mm (15.583” x 13.331” x .039”)</a:t>
            </a:r>
            <a:endParaRPr/>
          </a:p>
          <a:p>
            <a:pPr marL="914400" lvl="1" indent="-317500" algn="l" rtl="0">
              <a:spcBef>
                <a:spcPts val="0"/>
              </a:spcBef>
              <a:spcAft>
                <a:spcPts val="0"/>
              </a:spcAft>
              <a:buSzPts val="1400"/>
              <a:buChar char="○"/>
            </a:pPr>
            <a:r>
              <a:rPr lang="en"/>
              <a:t>Grainger: $16.94 for 18” x 18” x .04”</a:t>
            </a:r>
            <a:endParaRPr/>
          </a:p>
          <a:p>
            <a:pPr marL="914400" lvl="1" indent="-317500" algn="l" rtl="0">
              <a:spcBef>
                <a:spcPts val="0"/>
              </a:spcBef>
              <a:spcAft>
                <a:spcPts val="0"/>
              </a:spcAft>
              <a:buSzPts val="1400"/>
              <a:buChar char="○"/>
            </a:pPr>
            <a:r>
              <a:rPr lang="en"/>
              <a:t>Midwest Steel Supply: $36.10 for 18” x 18” x .04”</a:t>
            </a:r>
            <a:endParaRPr/>
          </a:p>
          <a:p>
            <a:pPr marL="457200" lvl="0" indent="-342900" algn="l" rtl="0">
              <a:spcBef>
                <a:spcPts val="1000"/>
              </a:spcBef>
              <a:spcAft>
                <a:spcPts val="0"/>
              </a:spcAft>
              <a:buSzPts val="1800"/>
              <a:buChar char="●"/>
            </a:pPr>
            <a:r>
              <a:rPr lang="en"/>
              <a:t>In-house DMLS is expected to cost ~$650 for necessary gases</a:t>
            </a:r>
            <a:endParaRPr/>
          </a:p>
          <a:p>
            <a:pPr marL="914400" lvl="1" indent="-317500" algn="l" rtl="0">
              <a:spcBef>
                <a:spcPts val="0"/>
              </a:spcBef>
              <a:spcAft>
                <a:spcPts val="0"/>
              </a:spcAft>
              <a:buSzPts val="1400"/>
              <a:buChar char="○"/>
            </a:pPr>
            <a:r>
              <a:rPr lang="en"/>
              <a:t>SS304: $100/kg</a:t>
            </a:r>
            <a:endParaRPr/>
          </a:p>
          <a:p>
            <a:pPr marL="457200" lvl="0" indent="-342900" algn="l" rtl="0">
              <a:spcBef>
                <a:spcPts val="1000"/>
              </a:spcBef>
              <a:spcAft>
                <a:spcPts val="0"/>
              </a:spcAft>
              <a:buSzPts val="1800"/>
              <a:buChar char="●"/>
            </a:pPr>
            <a:r>
              <a:rPr lang="en"/>
              <a:t>Outsourced Nozzle costs here</a:t>
            </a:r>
            <a:endParaRPr/>
          </a:p>
          <a:p>
            <a:pPr marL="914400" lvl="1" indent="-317500" algn="l" rtl="0">
              <a:spcBef>
                <a:spcPts val="0"/>
              </a:spcBef>
              <a:spcAft>
                <a:spcPts val="0"/>
              </a:spcAft>
              <a:buSzPts val="1400"/>
              <a:buChar char="○"/>
            </a:pPr>
            <a:r>
              <a:rPr lang="en"/>
              <a:t>Minimum order costs for forging/casting and machining range from $300 to $500</a:t>
            </a:r>
            <a:endParaRPr/>
          </a:p>
          <a:p>
            <a:pPr marL="914400" lvl="1" indent="-317500" algn="l" rtl="0">
              <a:spcBef>
                <a:spcPts val="0"/>
              </a:spcBef>
              <a:spcAft>
                <a:spcPts val="0"/>
              </a:spcAft>
              <a:buSzPts val="1400"/>
              <a:buChar char="○"/>
            </a:pPr>
            <a:r>
              <a:rPr lang="en"/>
              <a:t>DMLS nozzle quotes have been requested and are under review</a:t>
            </a:r>
            <a:endParaRPr/>
          </a:p>
        </p:txBody>
      </p:sp>
      <p:sp>
        <p:nvSpPr>
          <p:cNvPr id="938" name="Google Shape;938;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sp>
        <p:nvSpPr>
          <p:cNvPr id="939" name="Google Shape;939;p69"/>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940" name="Google Shape;940;p69"/>
          <p:cNvSpPr/>
          <p:nvPr/>
        </p:nvSpPr>
        <p:spPr>
          <a:xfrm>
            <a:off x="1298448" y="4509500"/>
            <a:ext cx="13842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941" name="Google Shape;941;p69"/>
          <p:cNvSpPr/>
          <p:nvPr/>
        </p:nvSpPr>
        <p:spPr>
          <a:xfrm>
            <a:off x="2569464"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942" name="Google Shape;942;p69"/>
          <p:cNvSpPr/>
          <p:nvPr/>
        </p:nvSpPr>
        <p:spPr>
          <a:xfrm>
            <a:off x="3776472"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943" name="Google Shape;943;p69"/>
          <p:cNvSpPr/>
          <p:nvPr/>
        </p:nvSpPr>
        <p:spPr>
          <a:xfrm>
            <a:off x="5042274" y="4509491"/>
            <a:ext cx="13350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944" name="Google Shape;944;p69"/>
          <p:cNvSpPr/>
          <p:nvPr/>
        </p:nvSpPr>
        <p:spPr>
          <a:xfrm>
            <a:off x="6272784" y="4509491"/>
            <a:ext cx="13716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945" name="Google Shape;945;p69"/>
          <p:cNvSpPr/>
          <p:nvPr/>
        </p:nvSpPr>
        <p:spPr>
          <a:xfrm>
            <a:off x="7482404" y="4445591"/>
            <a:ext cx="1340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9"/>
        <p:cNvGrpSpPr/>
        <p:nvPr/>
      </p:nvGrpSpPr>
      <p:grpSpPr>
        <a:xfrm>
          <a:off x="0" y="0"/>
          <a:ext cx="0" cy="0"/>
          <a:chOff x="0" y="0"/>
          <a:chExt cx="0" cy="0"/>
        </a:xfrm>
      </p:grpSpPr>
      <p:sp>
        <p:nvSpPr>
          <p:cNvPr id="950" name="Google Shape;950;p7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951" name="Google Shape;951;p70"/>
          <p:cNvSpPr txBox="1">
            <a:spLocks noGrp="1"/>
          </p:cNvSpPr>
          <p:nvPr>
            <p:ph type="body" idx="1"/>
          </p:nvPr>
        </p:nvSpPr>
        <p:spPr>
          <a:xfrm>
            <a:off x="351900" y="1451100"/>
            <a:ext cx="8520600" cy="294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t>AFRL:</a:t>
            </a:r>
            <a:r>
              <a:rPr lang="en" sz="2000"/>
              <a:t> </a:t>
            </a:r>
            <a:r>
              <a:rPr lang="en" sz="2000">
                <a:highlight>
                  <a:srgbClr val="FFFFFF"/>
                </a:highlight>
              </a:rPr>
              <a:t>Lt Kavi Muraleetharan, Lt Collin Parsons, and Mr. Tim Erdmann </a:t>
            </a:r>
            <a:endParaRPr sz="2000"/>
          </a:p>
          <a:p>
            <a:pPr marL="0" lvl="0" indent="0" algn="ctr" rtl="0">
              <a:spcBef>
                <a:spcPts val="1200"/>
              </a:spcBef>
              <a:spcAft>
                <a:spcPts val="0"/>
              </a:spcAft>
              <a:buNone/>
            </a:pPr>
            <a:r>
              <a:rPr lang="en" sz="2000" b="1"/>
              <a:t>Advisor: </a:t>
            </a:r>
            <a:r>
              <a:rPr lang="en" sz="2000"/>
              <a:t>Alexandra Le Moine</a:t>
            </a:r>
            <a:endParaRPr sz="2000"/>
          </a:p>
          <a:p>
            <a:pPr marL="0" lvl="0" indent="0" algn="ctr" rtl="0">
              <a:spcBef>
                <a:spcPts val="1200"/>
              </a:spcBef>
              <a:spcAft>
                <a:spcPts val="0"/>
              </a:spcAft>
              <a:buNone/>
            </a:pPr>
            <a:r>
              <a:rPr lang="en" sz="2000" b="1"/>
              <a:t>TAs:</a:t>
            </a:r>
            <a:r>
              <a:rPr lang="en" sz="2000"/>
              <a:t> Emma Markovich and Colin Claytor</a:t>
            </a:r>
            <a:endParaRPr sz="2000"/>
          </a:p>
          <a:p>
            <a:pPr marL="0" lvl="0" indent="0" algn="ctr" rtl="0">
              <a:spcBef>
                <a:spcPts val="1200"/>
              </a:spcBef>
              <a:spcAft>
                <a:spcPts val="0"/>
              </a:spcAft>
              <a:buNone/>
            </a:pPr>
            <a:r>
              <a:rPr lang="en" sz="2000" b="1"/>
              <a:t>Technical Advisors: </a:t>
            </a:r>
            <a:r>
              <a:rPr lang="en" sz="2000"/>
              <a:t>John Mah, James Nabity, Matt Rhode, Bobby Hodgkinson, Trudy Schwartz, Kathryn Wingate</a:t>
            </a:r>
            <a:endParaRPr sz="2000"/>
          </a:p>
          <a:p>
            <a:pPr marL="0" lvl="0" indent="0" algn="l" rtl="0">
              <a:spcBef>
                <a:spcPts val="1200"/>
              </a:spcBef>
              <a:spcAft>
                <a:spcPts val="1200"/>
              </a:spcAft>
              <a:buNone/>
            </a:pPr>
            <a:endParaRPr sz="2000"/>
          </a:p>
        </p:txBody>
      </p:sp>
      <p:sp>
        <p:nvSpPr>
          <p:cNvPr id="952" name="Google Shape;952;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6"/>
        <p:cNvGrpSpPr/>
        <p:nvPr/>
      </p:nvGrpSpPr>
      <p:grpSpPr>
        <a:xfrm>
          <a:off x="0" y="0"/>
          <a:ext cx="0" cy="0"/>
          <a:chOff x="0" y="0"/>
          <a:chExt cx="0" cy="0"/>
        </a:xfrm>
      </p:grpSpPr>
      <p:sp>
        <p:nvSpPr>
          <p:cNvPr id="957" name="Google Shape;957;p7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 </a:t>
            </a:r>
            <a:endParaRPr/>
          </a:p>
        </p:txBody>
      </p:sp>
      <p:sp>
        <p:nvSpPr>
          <p:cNvPr id="958" name="Google Shape;958;p71"/>
          <p:cNvSpPr txBox="1">
            <a:spLocks noGrp="1"/>
          </p:cNvSpPr>
          <p:nvPr>
            <p:ph type="body" idx="1"/>
          </p:nvPr>
        </p:nvSpPr>
        <p:spPr>
          <a:xfrm>
            <a:off x="311700" y="1149725"/>
            <a:ext cx="8520600" cy="3513600"/>
          </a:xfrm>
          <a:prstGeom prst="rect">
            <a:avLst/>
          </a:prstGeom>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Mattingly, J.D. and Boyer, K.M. Elements of Propulsion: Gas Turbines and Rockets. American Institute of Aeronautics and Astronautics, 2 edition, 2016</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Huang, K.P, Kisielowski, E. “An investigation of the thrust augmentation characteristics of jet ejectors,” April 1967.</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Frank, G., Piper, S., Chen, Y., FitzRandolph, P., Camacho, C., Knickerbocker, M., Junker, M., Oropeza, D.C., Cutler, J., Fuernkranz, M., and Harthan, D. Specialized propulsion engine control system critical design review, 2018.</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Coulon, T., Johnson, R., Jones, L., Mines, M., Schumacher, G., and Swart, C.  Thrust to weight improvement of jetcat p100-rx turbojet engine, 2019</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Soars, C. Gas Turbines:  A Handbook of Air, Land and Sea Applications.  Butterworth-Heinemann, 1 edition, 2014.</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Violett, B. A few reminders for safe turbine operations.</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White, F.M. Viscous Fluid Flow. McGraw-Hill, 3 edition, 2011</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Heiser, H. W.  Ejector thrust augmentation. Journal  of  Propulsion  and  Power, 26(6), November-December 2010.</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Huang, K. P and Kisielowski, E. An investigation of the thrust augmentation characteristics of jet ejectors</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JetCat. Jetcat turbine datasheet, 2015</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Razak, A.M.Y. Gas turbine combustion.</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Aeronautics Guide. Aircraft turbine engine fuel system components</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Erickson, D.M., Day, S.A., and Doyle, R. Design considerations for heated gas fuel.</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Larson, G.C. The hotter the better.</a:t>
            </a:r>
            <a:endParaRPr sz="800">
              <a:solidFill>
                <a:schemeClr val="dk1"/>
              </a:solidFill>
            </a:endParaRPr>
          </a:p>
          <a:p>
            <a:pPr marL="457200" lvl="0" indent="-279400" algn="l" rtl="0">
              <a:lnSpc>
                <a:spcPct val="115000"/>
              </a:lnSpc>
              <a:spcBef>
                <a:spcPts val="0"/>
              </a:spcBef>
              <a:spcAft>
                <a:spcPts val="0"/>
              </a:spcAft>
              <a:buClr>
                <a:schemeClr val="dk1"/>
              </a:buClr>
              <a:buSzPts val="800"/>
              <a:buAutoNum type="arabicPeriod"/>
            </a:pPr>
            <a:r>
              <a:rPr lang="en" sz="800">
                <a:solidFill>
                  <a:schemeClr val="dk1"/>
                </a:solidFill>
              </a:rPr>
              <a:t>Auto</a:t>
            </a:r>
            <a:r>
              <a:rPr lang="en" sz="800">
                <a:solidFill>
                  <a:srgbClr val="202124"/>
                </a:solidFill>
              </a:rPr>
              <a:t>nomous Manufacturing. A guide to 3d printing with titanium</a:t>
            </a:r>
            <a:endParaRPr sz="800">
              <a:solidFill>
                <a:srgbClr val="202124"/>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Online Metals, URL: </a:t>
            </a:r>
            <a:r>
              <a:rPr lang="en" sz="800" u="sng">
                <a:solidFill>
                  <a:schemeClr val="hlink"/>
                </a:solidFill>
                <a:hlinkClick r:id="rId3"/>
              </a:rPr>
              <a:t>https://www.onlinemetals.com/en/buy/aluminum-round-bar-7075-t6-t651-cold-finish?q=%3Aprice-asc&amp;page=1&amp;pagesize=25&amp;sort=price-asc</a:t>
            </a:r>
            <a:endParaRPr sz="800">
              <a:solidFill>
                <a:srgbClr val="202124"/>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FATHOM Advanced Manufacturing</a:t>
            </a:r>
            <a:endParaRPr sz="800">
              <a:solidFill>
                <a:srgbClr val="202124"/>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Protolabs Manufacturing</a:t>
            </a:r>
            <a:endParaRPr sz="800" u="sng">
              <a:solidFill>
                <a:schemeClr val="hlink"/>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Forecast 3D Manufacturing</a:t>
            </a:r>
            <a:endParaRPr sz="800">
              <a:solidFill>
                <a:srgbClr val="202124"/>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SpecMaster, Inc.</a:t>
            </a:r>
            <a:endParaRPr sz="800">
              <a:solidFill>
                <a:srgbClr val="202124"/>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Dynamic Design &amp; Manufacturing, Inc.</a:t>
            </a:r>
            <a:endParaRPr sz="800">
              <a:solidFill>
                <a:srgbClr val="202124"/>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rgbClr val="202124"/>
                </a:solidFill>
              </a:rPr>
              <a:t>SS Grade 316 / 316 L Technical Data. Action Stainless Steel KwaZulu Natal, URL: </a:t>
            </a:r>
            <a:r>
              <a:rPr lang="en" sz="800" u="sng">
                <a:solidFill>
                  <a:schemeClr val="hlink"/>
                </a:solidFill>
                <a:hlinkClick r:id="rId4"/>
              </a:rPr>
              <a:t>Grade 316 Stainless Steel Technical Data (askzn.co.za)</a:t>
            </a:r>
            <a:endParaRPr sz="800">
              <a:solidFill>
                <a:srgbClr val="202124"/>
              </a:solidFill>
            </a:endParaRPr>
          </a:p>
          <a:p>
            <a:pPr marL="457200" lvl="0" indent="-279400" algn="l" rtl="0">
              <a:spcBef>
                <a:spcPts val="0"/>
              </a:spcBef>
              <a:spcAft>
                <a:spcPts val="0"/>
              </a:spcAft>
              <a:buClr>
                <a:schemeClr val="dk1"/>
              </a:buClr>
              <a:buSzPts val="800"/>
              <a:buAutoNum type="arabicPeriod"/>
            </a:pPr>
            <a:r>
              <a:rPr lang="en" sz="800">
                <a:solidFill>
                  <a:schemeClr val="dk1"/>
                </a:solidFill>
              </a:rPr>
              <a:t>Dr. D. Lewis Abata, </a:t>
            </a:r>
            <a:r>
              <a:rPr lang="en" sz="800" i="1">
                <a:solidFill>
                  <a:schemeClr val="dk1"/>
                </a:solidFill>
              </a:rPr>
              <a:t>The Thermodynamics of Emptying a Pressure Vessel</a:t>
            </a:r>
            <a:r>
              <a:rPr lang="en" sz="800">
                <a:solidFill>
                  <a:schemeClr val="dk1"/>
                </a:solidFill>
              </a:rPr>
              <a:t>, South Dakota School of Mines and Technology. </a:t>
            </a:r>
            <a:endParaRPr sz="800">
              <a:solidFill>
                <a:schemeClr val="dk1"/>
              </a:solidFill>
            </a:endParaRPr>
          </a:p>
          <a:p>
            <a:pPr marL="457200" lvl="0" indent="-279400" algn="l" rtl="0">
              <a:lnSpc>
                <a:spcPct val="115000"/>
              </a:lnSpc>
              <a:spcBef>
                <a:spcPts val="0"/>
              </a:spcBef>
              <a:spcAft>
                <a:spcPts val="0"/>
              </a:spcAft>
              <a:buClr>
                <a:srgbClr val="202124"/>
              </a:buClr>
              <a:buSzPts val="800"/>
              <a:buAutoNum type="arabicPeriod"/>
            </a:pPr>
            <a:r>
              <a:rPr lang="en" sz="800">
                <a:solidFill>
                  <a:schemeClr val="dk1"/>
                </a:solidFill>
              </a:rPr>
              <a:t>Gibson, P. W., “Blast Overpressure and Survivability Calculations For Various Sizes of Explosive Charges”, Army Natick Research Development and Engineering Center MA, June 1994.</a:t>
            </a:r>
            <a:endParaRPr sz="800">
              <a:solidFill>
                <a:srgbClr val="202124"/>
              </a:solidFill>
            </a:endParaRPr>
          </a:p>
          <a:p>
            <a:pPr marL="0" lvl="0" indent="0" algn="l" rtl="0">
              <a:spcBef>
                <a:spcPts val="1200"/>
              </a:spcBef>
              <a:spcAft>
                <a:spcPts val="0"/>
              </a:spcAft>
              <a:buNone/>
            </a:pPr>
            <a:endParaRPr sz="900">
              <a:solidFill>
                <a:schemeClr val="dk1"/>
              </a:solidFill>
            </a:endParaRPr>
          </a:p>
          <a:p>
            <a:pPr marL="457200" lvl="0" indent="0" algn="l" rtl="0">
              <a:spcBef>
                <a:spcPts val="1200"/>
              </a:spcBef>
              <a:spcAft>
                <a:spcPts val="0"/>
              </a:spcAft>
              <a:buNone/>
            </a:pPr>
            <a:endParaRPr sz="900"/>
          </a:p>
          <a:p>
            <a:pPr marL="457200" lvl="0" indent="0" algn="l" rtl="0">
              <a:spcBef>
                <a:spcPts val="1200"/>
              </a:spcBef>
              <a:spcAft>
                <a:spcPts val="0"/>
              </a:spcAft>
              <a:buNone/>
            </a:pPr>
            <a:endParaRPr sz="900"/>
          </a:p>
          <a:p>
            <a:pPr marL="0" lvl="0" indent="0" algn="l" rtl="0">
              <a:spcBef>
                <a:spcPts val="1200"/>
              </a:spcBef>
              <a:spcAft>
                <a:spcPts val="1200"/>
              </a:spcAft>
              <a:buNone/>
            </a:pPr>
            <a:endParaRPr sz="900"/>
          </a:p>
        </p:txBody>
      </p:sp>
      <p:sp>
        <p:nvSpPr>
          <p:cNvPr id="959" name="Google Shape;95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Solution: Ejector Nozzle </a:t>
            </a:r>
            <a:endParaRPr/>
          </a:p>
        </p:txBody>
      </p:sp>
      <p:sp>
        <p:nvSpPr>
          <p:cNvPr id="132" name="Google Shape;132;p18"/>
          <p:cNvSpPr txBox="1">
            <a:spLocks noGrp="1"/>
          </p:cNvSpPr>
          <p:nvPr>
            <p:ph type="body" idx="1"/>
          </p:nvPr>
        </p:nvSpPr>
        <p:spPr>
          <a:xfrm>
            <a:off x="311700" y="1149725"/>
            <a:ext cx="4510200" cy="32943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b="1"/>
              <a:t>Objective</a:t>
            </a:r>
            <a:r>
              <a:rPr lang="en"/>
              <a:t>: Maximize exit flow velocity by optimizing area ratio while avoiding shocks and flow separation </a:t>
            </a:r>
            <a:endParaRPr/>
          </a:p>
          <a:p>
            <a:pPr marL="457200" lvl="0" indent="-342900" algn="l" rtl="0">
              <a:spcBef>
                <a:spcPts val="0"/>
              </a:spcBef>
              <a:spcAft>
                <a:spcPts val="0"/>
              </a:spcAft>
              <a:buSzPts val="1800"/>
              <a:buChar char="●"/>
            </a:pPr>
            <a:r>
              <a:rPr lang="en" b="1"/>
              <a:t>Purpose</a:t>
            </a:r>
            <a:r>
              <a:rPr lang="en"/>
              <a:t>: Increase thrust through increase of exhaust momentum</a:t>
            </a:r>
            <a:endParaRPr/>
          </a:p>
          <a:p>
            <a:pPr marL="457200" lvl="0" indent="-342900" algn="l" rtl="0">
              <a:spcBef>
                <a:spcPts val="0"/>
              </a:spcBef>
              <a:spcAft>
                <a:spcPts val="0"/>
              </a:spcAft>
              <a:buSzPts val="1800"/>
              <a:buChar char="●"/>
            </a:pPr>
            <a:r>
              <a:rPr lang="en" b="1"/>
              <a:t>Considerations</a:t>
            </a:r>
            <a:r>
              <a:rPr lang="en"/>
              <a:t>:</a:t>
            </a:r>
            <a:endParaRPr/>
          </a:p>
          <a:p>
            <a:pPr marL="914400" lvl="1" indent="-317500" algn="l" rtl="0">
              <a:spcBef>
                <a:spcPts val="0"/>
              </a:spcBef>
              <a:spcAft>
                <a:spcPts val="0"/>
              </a:spcAft>
              <a:buSzPts val="1400"/>
              <a:buChar char="○"/>
            </a:pPr>
            <a:r>
              <a:rPr lang="en"/>
              <a:t>Mass flow rate increase vs                    exit velocity decrease</a:t>
            </a:r>
            <a:endParaRPr/>
          </a:p>
          <a:p>
            <a:pPr marL="914400" lvl="1" indent="-317500" algn="l" rtl="0">
              <a:spcBef>
                <a:spcPts val="0"/>
              </a:spcBef>
              <a:spcAft>
                <a:spcPts val="0"/>
              </a:spcAft>
              <a:buSzPts val="1400"/>
              <a:buChar char="○"/>
            </a:pPr>
            <a:r>
              <a:rPr lang="en"/>
              <a:t>Weight penalty for larger ejector</a:t>
            </a:r>
            <a:endParaRPr/>
          </a:p>
          <a:p>
            <a:pPr marL="914400" lvl="1" indent="-317500" algn="l" rtl="0">
              <a:spcBef>
                <a:spcPts val="0"/>
              </a:spcBef>
              <a:spcAft>
                <a:spcPts val="0"/>
              </a:spcAft>
              <a:buSzPts val="1400"/>
              <a:buChar char="○"/>
            </a:pPr>
            <a:r>
              <a:rPr lang="en"/>
              <a:t>Optimizing converging nozzle</a:t>
            </a:r>
            <a:endParaRPr/>
          </a:p>
        </p:txBody>
      </p:sp>
      <p:sp>
        <p:nvSpPr>
          <p:cNvPr id="133" name="Google Shape;13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34" name="Google Shape;134;p18"/>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35" name="Google Shape;135;p18"/>
          <p:cNvSpPr/>
          <p:nvPr/>
        </p:nvSpPr>
        <p:spPr>
          <a:xfrm>
            <a:off x="1252728" y="4445600"/>
            <a:ext cx="13899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36" name="Google Shape;136;p18"/>
          <p:cNvSpPr/>
          <p:nvPr/>
        </p:nvSpPr>
        <p:spPr>
          <a:xfrm>
            <a:off x="2555370"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37" name="Google Shape;137;p18"/>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38" name="Google Shape;138;p18"/>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39" name="Google Shape;139;p18"/>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40" name="Google Shape;140;p18"/>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141" name="Google Shape;141;p18"/>
          <p:cNvPicPr preferRelativeResize="0"/>
          <p:nvPr/>
        </p:nvPicPr>
        <p:blipFill rotWithShape="1">
          <a:blip r:embed="rId3">
            <a:alphaModFix/>
          </a:blip>
          <a:srcRect l="10855" t="2588" r="14689" b="2588"/>
          <a:stretch/>
        </p:blipFill>
        <p:spPr>
          <a:xfrm>
            <a:off x="4400050" y="1286756"/>
            <a:ext cx="4072399" cy="2569993"/>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sp>
        <p:nvSpPr>
          <p:cNvPr id="964" name="Google Shape;964;p72"/>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Supplemental Material</a:t>
            </a:r>
            <a:endParaRPr/>
          </a:p>
        </p:txBody>
      </p:sp>
      <p:sp>
        <p:nvSpPr>
          <p:cNvPr id="965" name="Google Shape;965;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p7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a:t>
            </a:r>
            <a:endParaRPr/>
          </a:p>
        </p:txBody>
      </p:sp>
      <p:sp>
        <p:nvSpPr>
          <p:cNvPr id="971" name="Google Shape;97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61</a:t>
            </a:fld>
            <a:endParaRPr/>
          </a:p>
        </p:txBody>
      </p:sp>
      <p:sp>
        <p:nvSpPr>
          <p:cNvPr id="972" name="Google Shape;972;p73"/>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chemeClr val="hlink"/>
                </a:solidFill>
                <a:hlinkClick r:id="" action="ppaction://noaction"/>
              </a:rPr>
              <a:t>PDR Material</a:t>
            </a:r>
            <a:endParaRPr/>
          </a:p>
          <a:p>
            <a:pPr marL="0" lvl="0" indent="0" algn="ctr" rtl="0">
              <a:spcBef>
                <a:spcPts val="1200"/>
              </a:spcBef>
              <a:spcAft>
                <a:spcPts val="0"/>
              </a:spcAft>
              <a:buNone/>
            </a:pPr>
            <a:r>
              <a:rPr lang="en" u="sng">
                <a:solidFill>
                  <a:schemeClr val="accent5"/>
                </a:solidFill>
                <a:hlinkClick r:id="rId3" action="ppaction://hlinksldjump">
                  <a:extLst>
                    <a:ext uri="{A12FA001-AC4F-418D-AE19-62706E023703}">
                      <ahyp:hlinkClr xmlns:ahyp="http://schemas.microsoft.com/office/drawing/2018/hyperlinkcolor" val="tx"/>
                    </a:ext>
                  </a:extLst>
                </a:hlinkClick>
              </a:rPr>
              <a:t>On-Engine Testing</a:t>
            </a:r>
            <a:endParaRPr/>
          </a:p>
          <a:p>
            <a:pPr marL="0" lvl="0" indent="0" algn="ctr" rtl="0">
              <a:spcBef>
                <a:spcPts val="1200"/>
              </a:spcBef>
              <a:spcAft>
                <a:spcPts val="0"/>
              </a:spcAft>
              <a:buNone/>
            </a:pPr>
            <a:r>
              <a:rPr lang="en" u="sng">
                <a:solidFill>
                  <a:schemeClr val="hlink"/>
                </a:solidFill>
                <a:hlinkClick r:id="rId4" action="ppaction://hlinksldjump"/>
              </a:rPr>
              <a:t>Real Turbojet Thermodynamic Model</a:t>
            </a:r>
            <a:endParaRPr/>
          </a:p>
          <a:p>
            <a:pPr marL="0" lvl="0" indent="0" algn="ctr" rtl="0">
              <a:spcBef>
                <a:spcPts val="1200"/>
              </a:spcBef>
              <a:spcAft>
                <a:spcPts val="0"/>
              </a:spcAft>
              <a:buNone/>
            </a:pPr>
            <a:r>
              <a:rPr lang="en" u="sng">
                <a:solidFill>
                  <a:schemeClr val="hlink"/>
                </a:solidFill>
                <a:hlinkClick r:id="rId5" action="ppaction://hlinksldjump"/>
              </a:rPr>
              <a:t>Material Selection</a:t>
            </a:r>
            <a:endParaRPr/>
          </a:p>
          <a:p>
            <a:pPr marL="0" lvl="0" indent="0" algn="ctr" rtl="0">
              <a:spcBef>
                <a:spcPts val="1200"/>
              </a:spcBef>
              <a:spcAft>
                <a:spcPts val="0"/>
              </a:spcAft>
              <a:buNone/>
            </a:pPr>
            <a:r>
              <a:rPr lang="en" u="sng">
                <a:solidFill>
                  <a:schemeClr val="hlink"/>
                </a:solidFill>
                <a:hlinkClick r:id="rId6" action="ppaction://hlinksldjump"/>
              </a:rPr>
              <a:t>Risk Mitigation</a:t>
            </a:r>
            <a:endParaRPr/>
          </a:p>
          <a:p>
            <a:pPr marL="0" lvl="0" indent="0" algn="ctr" rtl="0">
              <a:spcBef>
                <a:spcPts val="1200"/>
              </a:spcBef>
              <a:spcAft>
                <a:spcPts val="1200"/>
              </a:spcAft>
              <a:buNone/>
            </a:pPr>
            <a:r>
              <a:rPr lang="en" u="sng">
                <a:solidFill>
                  <a:schemeClr val="hlink"/>
                </a:solidFill>
                <a:hlinkClick r:id="rId7" action="ppaction://hlinksldjump"/>
              </a:rPr>
              <a:t>Ejector Design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6"/>
        <p:cNvGrpSpPr/>
        <p:nvPr/>
      </p:nvGrpSpPr>
      <p:grpSpPr>
        <a:xfrm>
          <a:off x="0" y="0"/>
          <a:ext cx="0" cy="0"/>
          <a:chOff x="0" y="0"/>
          <a:chExt cx="0" cy="0"/>
        </a:xfrm>
      </p:grpSpPr>
      <p:sp>
        <p:nvSpPr>
          <p:cNvPr id="977" name="Google Shape;977;p7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a:t>
            </a:r>
            <a:endParaRPr/>
          </a:p>
        </p:txBody>
      </p:sp>
      <p:sp>
        <p:nvSpPr>
          <p:cNvPr id="978" name="Google Shape;97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graphicFrame>
        <p:nvGraphicFramePr>
          <p:cNvPr id="979" name="Google Shape;979;p74"/>
          <p:cNvGraphicFramePr/>
          <p:nvPr/>
        </p:nvGraphicFramePr>
        <p:xfrm>
          <a:off x="311700" y="1149725"/>
          <a:ext cx="3000000" cy="3000000"/>
        </p:xfrm>
        <a:graphic>
          <a:graphicData uri="http://schemas.openxmlformats.org/drawingml/2006/table">
            <a:tbl>
              <a:tblPr>
                <a:noFill/>
                <a:tableStyleId>{56E8F7CE-D01E-436D-A7E3-330382852BC8}</a:tableStyleId>
              </a:tblPr>
              <a:tblGrid>
                <a:gridCol w="967675">
                  <a:extLst>
                    <a:ext uri="{9D8B030D-6E8A-4147-A177-3AD203B41FA5}">
                      <a16:colId xmlns:a16="http://schemas.microsoft.com/office/drawing/2014/main" val="20000"/>
                    </a:ext>
                  </a:extLst>
                </a:gridCol>
                <a:gridCol w="6722800">
                  <a:extLst>
                    <a:ext uri="{9D8B030D-6E8A-4147-A177-3AD203B41FA5}">
                      <a16:colId xmlns:a16="http://schemas.microsoft.com/office/drawing/2014/main" val="20001"/>
                    </a:ext>
                  </a:extLst>
                </a:gridCol>
                <a:gridCol w="83012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DR</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12625" cap="flat" cmpd="sng">
                      <a:solidFill>
                        <a:srgbClr val="A3A3A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solidFill>
                            <a:schemeClr val="dk1"/>
                          </a:solidFill>
                          <a:latin typeface="Trebuchet MS"/>
                          <a:ea typeface="Trebuchet MS"/>
                          <a:cs typeface="Trebuchet MS"/>
                          <a:sym typeface="Trebuchet MS"/>
                        </a:rPr>
                        <a:t>Design Requirement</a:t>
                      </a:r>
                      <a:endParaRPr>
                        <a:solidFill>
                          <a:schemeClr val="dk1"/>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12625" cap="flat" cmpd="sng">
                      <a:solidFill>
                        <a:srgbClr val="A3A3A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FR</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1.1</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Design a T/W-improving modification that increases thrust and/or decreases weight which does not trigger the fail-safes that shut the engine down.</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1</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2.1</a:t>
                      </a:r>
                      <a:endParaRPr sz="1200">
                        <a:latin typeface="Trebuchet MS"/>
                        <a:ea typeface="Trebuchet MS"/>
                        <a:cs typeface="Trebuchet MS"/>
                        <a:sym typeface="Trebuchet MS"/>
                      </a:endParaRPr>
                    </a:p>
                    <a:p>
                      <a:pPr marL="0" lvl="0" indent="0" algn="ctr" rtl="0">
                        <a:lnSpc>
                          <a:spcPct val="115000"/>
                        </a:lnSpc>
                        <a:spcBef>
                          <a:spcPts val="0"/>
                        </a:spcBef>
                        <a:spcAft>
                          <a:spcPts val="0"/>
                        </a:spcAft>
                        <a:buNone/>
                      </a:pPr>
                      <a:r>
                        <a:rPr lang="en" sz="1200">
                          <a:latin typeface="Trebuchet MS"/>
                          <a:ea typeface="Trebuchet MS"/>
                          <a:cs typeface="Trebuchet MS"/>
                          <a:sym typeface="Trebuchet MS"/>
                        </a:rPr>
                        <a:t> </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engine’s TSFC increases by less than 5% of its nominal value or decreases by any amount</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2.2</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engine’s propulsive efficiency decreases by less than 5% of its nominal value or increases by any amount</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2.3</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engine’s thermal efficiency decreases by less than 5% of its nominal value or increases by any amount</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2.4</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engine’s weight increases by less than 10% or decreases, unless an after-burner is implemented on the engine, in which case engine weight increases will be less than 30%</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5"/>
                  </a:ext>
                </a:extLst>
              </a:tr>
              <a:tr h="67995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2.5</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cost of modifications is within the budget. Up to $5,000 may be spent on modifications to the engine and will be automatically provided to the group, while up to$14,000 may be used to fund project expenses not directly used for modification design and manufacturing</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980" name="Google Shape;980;p7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4"/>
        <p:cNvGrpSpPr/>
        <p:nvPr/>
      </p:nvGrpSpPr>
      <p:grpSpPr>
        <a:xfrm>
          <a:off x="0" y="0"/>
          <a:ext cx="0" cy="0"/>
          <a:chOff x="0" y="0"/>
          <a:chExt cx="0" cy="0"/>
        </a:xfrm>
      </p:grpSpPr>
      <p:sp>
        <p:nvSpPr>
          <p:cNvPr id="985" name="Google Shape;985;p7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cont.</a:t>
            </a:r>
            <a:endParaRPr/>
          </a:p>
        </p:txBody>
      </p:sp>
      <p:sp>
        <p:nvSpPr>
          <p:cNvPr id="986" name="Google Shape;986;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graphicFrame>
        <p:nvGraphicFramePr>
          <p:cNvPr id="987" name="Google Shape;987;p75"/>
          <p:cNvGraphicFramePr/>
          <p:nvPr/>
        </p:nvGraphicFramePr>
        <p:xfrm>
          <a:off x="311700" y="1149725"/>
          <a:ext cx="3000000" cy="3000000"/>
        </p:xfrm>
        <a:graphic>
          <a:graphicData uri="http://schemas.openxmlformats.org/drawingml/2006/table">
            <a:tbl>
              <a:tblPr>
                <a:noFill/>
                <a:tableStyleId>{56E8F7CE-D01E-436D-A7E3-330382852BC8}</a:tableStyleId>
              </a:tblPr>
              <a:tblGrid>
                <a:gridCol w="967675">
                  <a:extLst>
                    <a:ext uri="{9D8B030D-6E8A-4147-A177-3AD203B41FA5}">
                      <a16:colId xmlns:a16="http://schemas.microsoft.com/office/drawing/2014/main" val="20000"/>
                    </a:ext>
                  </a:extLst>
                </a:gridCol>
                <a:gridCol w="6722800">
                  <a:extLst>
                    <a:ext uri="{9D8B030D-6E8A-4147-A177-3AD203B41FA5}">
                      <a16:colId xmlns:a16="http://schemas.microsoft.com/office/drawing/2014/main" val="20001"/>
                    </a:ext>
                  </a:extLst>
                </a:gridCol>
                <a:gridCol w="83012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DR</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12625" cap="flat" cmpd="sng">
                      <a:solidFill>
                        <a:srgbClr val="A3A3A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solidFill>
                            <a:schemeClr val="dk1"/>
                          </a:solidFill>
                          <a:latin typeface="Trebuchet MS"/>
                          <a:ea typeface="Trebuchet MS"/>
                          <a:cs typeface="Trebuchet MS"/>
                          <a:sym typeface="Trebuchet MS"/>
                        </a:rPr>
                        <a:t>Design Requirement</a:t>
                      </a:r>
                      <a:endParaRPr>
                        <a:solidFill>
                          <a:schemeClr val="dk1"/>
                        </a:solidFill>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12625" cap="flat" cmpd="sng">
                      <a:solidFill>
                        <a:srgbClr val="A3A3A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FR</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2.6</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fuel flow rate does not increase significantly; ideally, it decreases while maintaining engine performance</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2.7</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engine’s max thrust decreases by less than 5%, or increases</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2</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3.1</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A thermodynamic model based on the ideal Brayton cycle is developed and predicts baseline engine performance</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3</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4.1</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The team’s engine test lead and an instructor or graduate student experienced with operating the P100-RX engine are present at all hands-on test events.</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4</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r h="478400">
                <a:tc>
                  <a:txBody>
                    <a:bodyPr/>
                    <a:lstStyle/>
                    <a:p>
                      <a:pPr marL="0" lvl="0" indent="0" algn="ctr" rtl="0">
                        <a:lnSpc>
                          <a:spcPct val="115000"/>
                        </a:lnSpc>
                        <a:spcBef>
                          <a:spcPts val="0"/>
                        </a:spcBef>
                        <a:spcAft>
                          <a:spcPts val="0"/>
                        </a:spcAft>
                        <a:buNone/>
                      </a:pPr>
                      <a:r>
                        <a:rPr lang="en" sz="1200">
                          <a:latin typeface="Trebuchet MS"/>
                          <a:ea typeface="Trebuchet MS"/>
                          <a:cs typeface="Trebuchet MS"/>
                          <a:sym typeface="Trebuchet MS"/>
                        </a:rPr>
                        <a:t>4.2</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rebuchet MS"/>
                          <a:ea typeface="Trebuchet MS"/>
                          <a:cs typeface="Trebuchet MS"/>
                          <a:sym typeface="Trebuchet MS"/>
                        </a:rPr>
                        <a:t>A method of testing modifications external to the engine, dependent on the type(s) of modification(s) designed, is developed</a:t>
                      </a:r>
                      <a:endParaRPr sz="1200">
                        <a:latin typeface="Trebuchet MS"/>
                        <a:ea typeface="Trebuchet MS"/>
                        <a:cs typeface="Trebuchet MS"/>
                        <a:sym typeface="Trebuchet MS"/>
                      </a:endParaRPr>
                    </a:p>
                  </a:txBody>
                  <a:tcPr marL="50800" marR="50800" marT="50800" marB="50800">
                    <a:lnL w="12625" cap="flat" cmpd="sng">
                      <a:solidFill>
                        <a:srgbClr val="A3A3A3"/>
                      </a:solidFill>
                      <a:prstDash val="solid"/>
                      <a:round/>
                      <a:headEnd type="none" w="sm" len="sm"/>
                      <a:tailEnd type="none" w="sm" len="sm"/>
                    </a:lnL>
                    <a:lnR w="12625" cap="flat" cmpd="sng">
                      <a:solidFill>
                        <a:srgbClr val="A3A3A3"/>
                      </a:solidFill>
                      <a:prstDash val="solid"/>
                      <a:round/>
                      <a:headEnd type="none" w="sm" len="sm"/>
                      <a:tailEnd type="none" w="sm" len="sm"/>
                    </a:lnR>
                    <a:lnT w="12625" cap="flat" cmpd="sng">
                      <a:solidFill>
                        <a:srgbClr val="A3A3A3"/>
                      </a:solidFill>
                      <a:prstDash val="solid"/>
                      <a:round/>
                      <a:headEnd type="none" w="sm" len="sm"/>
                      <a:tailEnd type="none" w="sm" len="sm"/>
                    </a:lnT>
                    <a:lnB w="12625"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4</a:t>
                      </a:r>
                      <a:endParaRPr sz="1200">
                        <a:latin typeface="Trebuchet MS"/>
                        <a:ea typeface="Trebuchet MS"/>
                        <a:cs typeface="Trebuchet MS"/>
                        <a:sym typeface="Trebuchet MS"/>
                      </a:endParaRPr>
                    </a:p>
                  </a:txBody>
                  <a:tcPr marL="91425" marR="91425" marT="91425" marB="91425">
                    <a:lnL w="12625" cap="flat" cmpd="sng">
                      <a:solidFill>
                        <a:srgbClr val="A3A3A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88" name="Google Shape;988;p7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2"/>
        <p:cNvGrpSpPr/>
        <p:nvPr/>
      </p:nvGrpSpPr>
      <p:grpSpPr>
        <a:xfrm>
          <a:off x="0" y="0"/>
          <a:ext cx="0" cy="0"/>
          <a:chOff x="0" y="0"/>
          <a:chExt cx="0" cy="0"/>
        </a:xfrm>
      </p:grpSpPr>
      <p:sp>
        <p:nvSpPr>
          <p:cNvPr id="993" name="Google Shape;993;p7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Study Matrices</a:t>
            </a:r>
            <a:endParaRPr/>
          </a:p>
        </p:txBody>
      </p:sp>
      <p:sp>
        <p:nvSpPr>
          <p:cNvPr id="994" name="Google Shape;994;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pic>
        <p:nvPicPr>
          <p:cNvPr id="995" name="Google Shape;995;p76"/>
          <p:cNvPicPr preferRelativeResize="0"/>
          <p:nvPr/>
        </p:nvPicPr>
        <p:blipFill>
          <a:blip r:embed="rId3">
            <a:alphaModFix/>
          </a:blip>
          <a:stretch>
            <a:fillRect/>
          </a:stretch>
        </p:blipFill>
        <p:spPr>
          <a:xfrm>
            <a:off x="634600" y="1302125"/>
            <a:ext cx="3597114" cy="3688975"/>
          </a:xfrm>
          <a:prstGeom prst="rect">
            <a:avLst/>
          </a:prstGeom>
          <a:noFill/>
          <a:ln>
            <a:noFill/>
          </a:ln>
        </p:spPr>
      </p:pic>
      <p:pic>
        <p:nvPicPr>
          <p:cNvPr id="996" name="Google Shape;996;p76"/>
          <p:cNvPicPr preferRelativeResize="0"/>
          <p:nvPr/>
        </p:nvPicPr>
        <p:blipFill rotWithShape="1">
          <a:blip r:embed="rId4">
            <a:alphaModFix/>
          </a:blip>
          <a:srcRect l="62288" t="16850" r="7513" b="6137"/>
          <a:stretch/>
        </p:blipFill>
        <p:spPr>
          <a:xfrm>
            <a:off x="4787900" y="743400"/>
            <a:ext cx="2961250" cy="4247699"/>
          </a:xfrm>
          <a:prstGeom prst="rect">
            <a:avLst/>
          </a:prstGeom>
          <a:noFill/>
          <a:ln>
            <a:noFill/>
          </a:ln>
        </p:spPr>
      </p:pic>
      <p:sp>
        <p:nvSpPr>
          <p:cNvPr id="997" name="Google Shape;997;p7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1"/>
        <p:cNvGrpSpPr/>
        <p:nvPr/>
      </p:nvGrpSpPr>
      <p:grpSpPr>
        <a:xfrm>
          <a:off x="0" y="0"/>
          <a:ext cx="0" cy="0"/>
          <a:chOff x="0" y="0"/>
          <a:chExt cx="0" cy="0"/>
        </a:xfrm>
      </p:grpSpPr>
      <p:sp>
        <p:nvSpPr>
          <p:cNvPr id="1002" name="Google Shape;1002;p7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First Round of Trade Study</a:t>
            </a:r>
            <a:endParaRPr/>
          </a:p>
        </p:txBody>
      </p:sp>
      <p:sp>
        <p:nvSpPr>
          <p:cNvPr id="1003" name="Google Shape;100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pic>
        <p:nvPicPr>
          <p:cNvPr id="1004" name="Google Shape;1004;p77"/>
          <p:cNvPicPr preferRelativeResize="0"/>
          <p:nvPr/>
        </p:nvPicPr>
        <p:blipFill>
          <a:blip r:embed="rId3">
            <a:alphaModFix/>
          </a:blip>
          <a:stretch>
            <a:fillRect/>
          </a:stretch>
        </p:blipFill>
        <p:spPr>
          <a:xfrm>
            <a:off x="5022925" y="1135475"/>
            <a:ext cx="3638974" cy="1804500"/>
          </a:xfrm>
          <a:prstGeom prst="rect">
            <a:avLst/>
          </a:prstGeom>
          <a:noFill/>
          <a:ln>
            <a:noFill/>
          </a:ln>
        </p:spPr>
      </p:pic>
      <p:pic>
        <p:nvPicPr>
          <p:cNvPr id="1005" name="Google Shape;1005;p77"/>
          <p:cNvPicPr preferRelativeResize="0"/>
          <p:nvPr/>
        </p:nvPicPr>
        <p:blipFill>
          <a:blip r:embed="rId4">
            <a:alphaModFix/>
          </a:blip>
          <a:stretch>
            <a:fillRect/>
          </a:stretch>
        </p:blipFill>
        <p:spPr>
          <a:xfrm>
            <a:off x="190875" y="2844725"/>
            <a:ext cx="3791024" cy="1995100"/>
          </a:xfrm>
          <a:prstGeom prst="rect">
            <a:avLst/>
          </a:prstGeom>
          <a:noFill/>
          <a:ln>
            <a:noFill/>
          </a:ln>
        </p:spPr>
      </p:pic>
      <p:pic>
        <p:nvPicPr>
          <p:cNvPr id="1006" name="Google Shape;1006;p77"/>
          <p:cNvPicPr preferRelativeResize="0"/>
          <p:nvPr/>
        </p:nvPicPr>
        <p:blipFill>
          <a:blip r:embed="rId5">
            <a:alphaModFix/>
          </a:blip>
          <a:stretch>
            <a:fillRect/>
          </a:stretch>
        </p:blipFill>
        <p:spPr>
          <a:xfrm>
            <a:off x="3842475" y="2919200"/>
            <a:ext cx="4819424" cy="1846150"/>
          </a:xfrm>
          <a:prstGeom prst="rect">
            <a:avLst/>
          </a:prstGeom>
          <a:noFill/>
          <a:ln>
            <a:noFill/>
          </a:ln>
        </p:spPr>
      </p:pic>
      <p:pic>
        <p:nvPicPr>
          <p:cNvPr id="1007" name="Google Shape;1007;p77"/>
          <p:cNvPicPr preferRelativeResize="0"/>
          <p:nvPr/>
        </p:nvPicPr>
        <p:blipFill rotWithShape="1">
          <a:blip r:embed="rId6">
            <a:alphaModFix/>
          </a:blip>
          <a:srcRect t="4952"/>
          <a:stretch/>
        </p:blipFill>
        <p:spPr>
          <a:xfrm>
            <a:off x="139600" y="1274790"/>
            <a:ext cx="4819425" cy="1468810"/>
          </a:xfrm>
          <a:prstGeom prst="rect">
            <a:avLst/>
          </a:prstGeom>
          <a:noFill/>
          <a:ln>
            <a:noFill/>
          </a:ln>
        </p:spPr>
      </p:pic>
      <p:sp>
        <p:nvSpPr>
          <p:cNvPr id="1008" name="Google Shape;1008;p7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7"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2"/>
        <p:cNvGrpSpPr/>
        <p:nvPr/>
      </p:nvGrpSpPr>
      <p:grpSpPr>
        <a:xfrm>
          <a:off x="0" y="0"/>
          <a:ext cx="0" cy="0"/>
          <a:chOff x="0" y="0"/>
          <a:chExt cx="0" cy="0"/>
        </a:xfrm>
      </p:grpSpPr>
      <p:sp>
        <p:nvSpPr>
          <p:cNvPr id="1013" name="Google Shape;1013;p7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 Round of Trade Study</a:t>
            </a:r>
            <a:endParaRPr/>
          </a:p>
        </p:txBody>
      </p:sp>
      <p:sp>
        <p:nvSpPr>
          <p:cNvPr id="1014" name="Google Shape;101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pic>
        <p:nvPicPr>
          <p:cNvPr id="1015" name="Google Shape;1015;p78"/>
          <p:cNvPicPr preferRelativeResize="0"/>
          <p:nvPr/>
        </p:nvPicPr>
        <p:blipFill>
          <a:blip r:embed="rId3">
            <a:alphaModFix/>
          </a:blip>
          <a:stretch>
            <a:fillRect/>
          </a:stretch>
        </p:blipFill>
        <p:spPr>
          <a:xfrm>
            <a:off x="1096250" y="1149725"/>
            <a:ext cx="6837051" cy="3862849"/>
          </a:xfrm>
          <a:prstGeom prst="rect">
            <a:avLst/>
          </a:prstGeom>
          <a:noFill/>
          <a:ln>
            <a:noFill/>
          </a:ln>
        </p:spPr>
      </p:pic>
      <p:sp>
        <p:nvSpPr>
          <p:cNvPr id="1016" name="Google Shape;1016;p7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0"/>
        <p:cNvGrpSpPr/>
        <p:nvPr/>
      </p:nvGrpSpPr>
      <p:grpSpPr>
        <a:xfrm>
          <a:off x="0" y="0"/>
          <a:ext cx="0" cy="0"/>
          <a:chOff x="0" y="0"/>
          <a:chExt cx="0" cy="0"/>
        </a:xfrm>
      </p:grpSpPr>
      <p:sp>
        <p:nvSpPr>
          <p:cNvPr id="1021" name="Google Shape;1021;p79"/>
          <p:cNvSpPr txBox="1">
            <a:spLocks noGrp="1"/>
          </p:cNvSpPr>
          <p:nvPr>
            <p:ph type="title"/>
          </p:nvPr>
        </p:nvSpPr>
        <p:spPr>
          <a:xfrm>
            <a:off x="311700" y="405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Nozzle Trade Study</a:t>
            </a:r>
            <a:endParaRPr/>
          </a:p>
        </p:txBody>
      </p:sp>
      <p:sp>
        <p:nvSpPr>
          <p:cNvPr id="1022" name="Google Shape;1022;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67</a:t>
            </a:fld>
            <a:endParaRPr/>
          </a:p>
        </p:txBody>
      </p:sp>
      <p:graphicFrame>
        <p:nvGraphicFramePr>
          <p:cNvPr id="1023" name="Google Shape;1023;p79"/>
          <p:cNvGraphicFramePr/>
          <p:nvPr/>
        </p:nvGraphicFramePr>
        <p:xfrm>
          <a:off x="311700" y="977935"/>
          <a:ext cx="3000000" cy="3000000"/>
        </p:xfrm>
        <a:graphic>
          <a:graphicData uri="http://schemas.openxmlformats.org/drawingml/2006/table">
            <a:tbl>
              <a:tblPr>
                <a:noFill/>
                <a:tableStyleId>{56E8F7CE-D01E-436D-A7E3-330382852BC8}</a:tableStyleId>
              </a:tblPr>
              <a:tblGrid>
                <a:gridCol w="1443050">
                  <a:extLst>
                    <a:ext uri="{9D8B030D-6E8A-4147-A177-3AD203B41FA5}">
                      <a16:colId xmlns:a16="http://schemas.microsoft.com/office/drawing/2014/main" val="20000"/>
                    </a:ext>
                  </a:extLst>
                </a:gridCol>
                <a:gridCol w="1443050">
                  <a:extLst>
                    <a:ext uri="{9D8B030D-6E8A-4147-A177-3AD203B41FA5}">
                      <a16:colId xmlns:a16="http://schemas.microsoft.com/office/drawing/2014/main" val="20001"/>
                    </a:ext>
                  </a:extLst>
                </a:gridCol>
                <a:gridCol w="1443050">
                  <a:extLst>
                    <a:ext uri="{9D8B030D-6E8A-4147-A177-3AD203B41FA5}">
                      <a16:colId xmlns:a16="http://schemas.microsoft.com/office/drawing/2014/main" val="20002"/>
                    </a:ext>
                  </a:extLst>
                </a:gridCol>
                <a:gridCol w="1443050">
                  <a:extLst>
                    <a:ext uri="{9D8B030D-6E8A-4147-A177-3AD203B41FA5}">
                      <a16:colId xmlns:a16="http://schemas.microsoft.com/office/drawing/2014/main" val="20003"/>
                    </a:ext>
                  </a:extLst>
                </a:gridCol>
                <a:gridCol w="1443050">
                  <a:extLst>
                    <a:ext uri="{9D8B030D-6E8A-4147-A177-3AD203B41FA5}">
                      <a16:colId xmlns:a16="http://schemas.microsoft.com/office/drawing/2014/main" val="20004"/>
                    </a:ext>
                  </a:extLst>
                </a:gridCol>
                <a:gridCol w="1443050">
                  <a:extLst>
                    <a:ext uri="{9D8B030D-6E8A-4147-A177-3AD203B41FA5}">
                      <a16:colId xmlns:a16="http://schemas.microsoft.com/office/drawing/2014/main" val="20005"/>
                    </a:ext>
                  </a:extLst>
                </a:gridCol>
              </a:tblGrid>
              <a:tr h="433600">
                <a:tc>
                  <a:txBody>
                    <a:bodyPr/>
                    <a:lstStyle/>
                    <a:p>
                      <a:pPr marL="0" lvl="0" indent="0" algn="l" rtl="0">
                        <a:spcBef>
                          <a:spcPts val="0"/>
                        </a:spcBef>
                        <a:spcAft>
                          <a:spcPts val="0"/>
                        </a:spcAft>
                        <a:buNone/>
                      </a:pPr>
                      <a:r>
                        <a:rPr lang="en" b="1"/>
                        <a:t>Criteria</a:t>
                      </a:r>
                      <a:endParaRPr b="1"/>
                    </a:p>
                  </a:txBody>
                  <a:tcPr marL="91425" marR="91425" marT="91425" marB="91425"/>
                </a:tc>
                <a:tc>
                  <a:txBody>
                    <a:bodyPr/>
                    <a:lstStyle/>
                    <a:p>
                      <a:pPr marL="0" lvl="0" indent="0" algn="l" rtl="0">
                        <a:spcBef>
                          <a:spcPts val="0"/>
                        </a:spcBef>
                        <a:spcAft>
                          <a:spcPts val="0"/>
                        </a:spcAft>
                        <a:buNone/>
                      </a:pPr>
                      <a:r>
                        <a:rPr lang="en"/>
                        <a:t>1</a:t>
                      </a:r>
                      <a:endParaRPr/>
                    </a:p>
                  </a:txBody>
                  <a:tcPr marL="91425" marR="91425" marT="91425" marB="91425">
                    <a:solidFill>
                      <a:srgbClr val="DD7E6B"/>
                    </a:solidFill>
                  </a:tcPr>
                </a:tc>
                <a:tc>
                  <a:txBody>
                    <a:bodyPr/>
                    <a:lstStyle/>
                    <a:p>
                      <a:pPr marL="0" lvl="0" indent="0" algn="l" rtl="0">
                        <a:spcBef>
                          <a:spcPts val="0"/>
                        </a:spcBef>
                        <a:spcAft>
                          <a:spcPts val="0"/>
                        </a:spcAft>
                        <a:buNone/>
                      </a:pPr>
                      <a:r>
                        <a:rPr lang="en"/>
                        <a:t>2</a:t>
                      </a:r>
                      <a:endParaRPr/>
                    </a:p>
                  </a:txBody>
                  <a:tcPr marL="91425" marR="91425" marT="91425" marB="91425">
                    <a:solidFill>
                      <a:srgbClr val="F4CCCC"/>
                    </a:solidFill>
                  </a:tcPr>
                </a:tc>
                <a:tc>
                  <a:txBody>
                    <a:bodyPr/>
                    <a:lstStyle/>
                    <a:p>
                      <a:pPr marL="0" lvl="0" indent="0" algn="l" rtl="0">
                        <a:spcBef>
                          <a:spcPts val="0"/>
                        </a:spcBef>
                        <a:spcAft>
                          <a:spcPts val="0"/>
                        </a:spcAft>
                        <a:buNone/>
                      </a:pPr>
                      <a:r>
                        <a:rPr lang="en"/>
                        <a:t>3</a:t>
                      </a:r>
                      <a:endParaRPr/>
                    </a:p>
                  </a:txBody>
                  <a:tcPr marL="91425" marR="91425" marT="91425" marB="91425">
                    <a:solidFill>
                      <a:srgbClr val="FFF2CC"/>
                    </a:solidFill>
                  </a:tcPr>
                </a:tc>
                <a:tc>
                  <a:txBody>
                    <a:bodyPr/>
                    <a:lstStyle/>
                    <a:p>
                      <a:pPr marL="0" lvl="0" indent="0" algn="l" rtl="0">
                        <a:spcBef>
                          <a:spcPts val="0"/>
                        </a:spcBef>
                        <a:spcAft>
                          <a:spcPts val="0"/>
                        </a:spcAft>
                        <a:buNone/>
                      </a:pPr>
                      <a:r>
                        <a:rPr lang="en"/>
                        <a:t>4</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5</a:t>
                      </a:r>
                      <a:endParaRPr/>
                    </a:p>
                  </a:txBody>
                  <a:tcPr marL="91425" marR="91425" marT="91425" marB="91425">
                    <a:solidFill>
                      <a:srgbClr val="93C47D"/>
                    </a:solidFill>
                  </a:tcPr>
                </a:tc>
                <a:extLst>
                  <a:ext uri="{0D108BD9-81ED-4DB2-BD59-A6C34878D82A}">
                    <a16:rowId xmlns:a16="http://schemas.microsoft.com/office/drawing/2014/main" val="10000"/>
                  </a:ext>
                </a:extLst>
              </a:tr>
              <a:tr h="867250">
                <a:tc>
                  <a:txBody>
                    <a:bodyPr/>
                    <a:lstStyle/>
                    <a:p>
                      <a:pPr marL="0" lvl="0" indent="0" algn="l" rtl="0">
                        <a:spcBef>
                          <a:spcPts val="0"/>
                        </a:spcBef>
                        <a:spcAft>
                          <a:spcPts val="0"/>
                        </a:spcAft>
                        <a:buNone/>
                      </a:pPr>
                      <a:r>
                        <a:rPr lang="en" sz="1000" b="1"/>
                        <a:t>Thrust (45%)</a:t>
                      </a:r>
                      <a:endParaRPr sz="1000" b="1"/>
                    </a:p>
                  </a:txBody>
                  <a:tcPr marL="91425" marR="91425" marT="91425" marB="91425"/>
                </a:tc>
                <a:tc>
                  <a:txBody>
                    <a:bodyPr/>
                    <a:lstStyle/>
                    <a:p>
                      <a:pPr marL="0" lvl="0" indent="0" algn="l" rtl="0">
                        <a:spcBef>
                          <a:spcPts val="0"/>
                        </a:spcBef>
                        <a:spcAft>
                          <a:spcPts val="0"/>
                        </a:spcAft>
                        <a:buNone/>
                      </a:pPr>
                      <a:r>
                        <a:rPr lang="en" sz="1000"/>
                        <a:t>Decrease in thrust </a:t>
                      </a:r>
                      <a:endParaRPr sz="1000"/>
                    </a:p>
                  </a:txBody>
                  <a:tcPr marL="91425" marR="91425" marT="91425" marB="91425">
                    <a:solidFill>
                      <a:srgbClr val="DD7E6B"/>
                    </a:solidFill>
                  </a:tcPr>
                </a:tc>
                <a:tc>
                  <a:txBody>
                    <a:bodyPr/>
                    <a:lstStyle/>
                    <a:p>
                      <a:pPr marL="0" lvl="0" indent="0" algn="l" rtl="0">
                        <a:spcBef>
                          <a:spcPts val="0"/>
                        </a:spcBef>
                        <a:spcAft>
                          <a:spcPts val="0"/>
                        </a:spcAft>
                        <a:buNone/>
                      </a:pPr>
                      <a:r>
                        <a:rPr lang="en" sz="1000"/>
                        <a:t>Little to no thrust improvement </a:t>
                      </a:r>
                      <a:endParaRPr sz="1000"/>
                    </a:p>
                  </a:txBody>
                  <a:tcPr marL="91425" marR="91425" marT="91425" marB="91425">
                    <a:solidFill>
                      <a:srgbClr val="F4CCCC"/>
                    </a:solidFill>
                  </a:tcPr>
                </a:tc>
                <a:tc>
                  <a:txBody>
                    <a:bodyPr/>
                    <a:lstStyle/>
                    <a:p>
                      <a:pPr marL="0" lvl="0" indent="0" algn="l" rtl="0">
                        <a:spcBef>
                          <a:spcPts val="0"/>
                        </a:spcBef>
                        <a:spcAft>
                          <a:spcPts val="0"/>
                        </a:spcAft>
                        <a:buNone/>
                      </a:pPr>
                      <a:r>
                        <a:rPr lang="en" sz="1000"/>
                        <a:t>Moderate increase in thrust</a:t>
                      </a:r>
                      <a:endParaRPr sz="1000"/>
                    </a:p>
                  </a:txBody>
                  <a:tcPr marL="91425" marR="91425" marT="91425" marB="91425">
                    <a:solidFill>
                      <a:srgbClr val="FFF2CC"/>
                    </a:solidFill>
                  </a:tcPr>
                </a:tc>
                <a:tc>
                  <a:txBody>
                    <a:bodyPr/>
                    <a:lstStyle/>
                    <a:p>
                      <a:pPr marL="0" lvl="0" indent="0" algn="l" rtl="0">
                        <a:spcBef>
                          <a:spcPts val="0"/>
                        </a:spcBef>
                        <a:spcAft>
                          <a:spcPts val="0"/>
                        </a:spcAft>
                        <a:buNone/>
                      </a:pPr>
                      <a:r>
                        <a:rPr lang="en" sz="1000"/>
                        <a:t>Significant increase in thrust within bounds of previous accomplishments</a:t>
                      </a:r>
                      <a:endParaRPr sz="1000"/>
                    </a:p>
                  </a:txBody>
                  <a:tcPr marL="91425" marR="91425" marT="91425" marB="91425">
                    <a:solidFill>
                      <a:srgbClr val="D9EAD3"/>
                    </a:solidFill>
                  </a:tcPr>
                </a:tc>
                <a:tc>
                  <a:txBody>
                    <a:bodyPr/>
                    <a:lstStyle/>
                    <a:p>
                      <a:pPr marL="0" lvl="0" indent="0" algn="l" rtl="0">
                        <a:spcBef>
                          <a:spcPts val="0"/>
                        </a:spcBef>
                        <a:spcAft>
                          <a:spcPts val="0"/>
                        </a:spcAft>
                        <a:buNone/>
                      </a:pPr>
                      <a:r>
                        <a:rPr lang="en" sz="1000"/>
                        <a:t>Significant increase in thrust that exceeds previous accomplishments </a:t>
                      </a:r>
                      <a:endParaRPr sz="1000"/>
                    </a:p>
                  </a:txBody>
                  <a:tcPr marL="91425" marR="91425" marT="91425" marB="91425">
                    <a:solidFill>
                      <a:srgbClr val="93C47D"/>
                    </a:solidFill>
                  </a:tcPr>
                </a:tc>
                <a:extLst>
                  <a:ext uri="{0D108BD9-81ED-4DB2-BD59-A6C34878D82A}">
                    <a16:rowId xmlns:a16="http://schemas.microsoft.com/office/drawing/2014/main" val="10001"/>
                  </a:ext>
                </a:extLst>
              </a:tr>
              <a:tr h="700450">
                <a:tc>
                  <a:txBody>
                    <a:bodyPr/>
                    <a:lstStyle/>
                    <a:p>
                      <a:pPr marL="0" lvl="0" indent="0" algn="l" rtl="0">
                        <a:spcBef>
                          <a:spcPts val="0"/>
                        </a:spcBef>
                        <a:spcAft>
                          <a:spcPts val="0"/>
                        </a:spcAft>
                        <a:buNone/>
                      </a:pPr>
                      <a:r>
                        <a:rPr lang="en" sz="1000" b="1"/>
                        <a:t>Weight of Nozzle (5%)</a:t>
                      </a:r>
                      <a:endParaRPr sz="1000"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Significant Increase in weight </a:t>
                      </a:r>
                      <a:endParaRPr sz="1000"/>
                    </a:p>
                  </a:txBody>
                  <a:tcPr marL="91425" marR="91425" marT="91425" marB="91425">
                    <a:solidFill>
                      <a:srgbClr val="DD7E6B"/>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Small Increase in weight </a:t>
                      </a:r>
                      <a:endParaRPr sz="1000">
                        <a:solidFill>
                          <a:schemeClr val="dk1"/>
                        </a:solidFill>
                      </a:endParaRPr>
                    </a:p>
                    <a:p>
                      <a:pPr marL="0" lvl="0" indent="0" algn="l" rtl="0">
                        <a:spcBef>
                          <a:spcPts val="0"/>
                        </a:spcBef>
                        <a:spcAft>
                          <a:spcPts val="0"/>
                        </a:spcAft>
                        <a:buNone/>
                      </a:pPr>
                      <a:endParaRPr sz="1000"/>
                    </a:p>
                  </a:txBody>
                  <a:tcPr marL="91425" marR="91425" marT="91425" marB="91425">
                    <a:solidFill>
                      <a:srgbClr val="F4CCCC"/>
                    </a:solidFill>
                  </a:tcPr>
                </a:tc>
                <a:tc>
                  <a:txBody>
                    <a:bodyPr/>
                    <a:lstStyle/>
                    <a:p>
                      <a:pPr marL="0" lvl="0" indent="0" algn="l" rtl="0">
                        <a:spcBef>
                          <a:spcPts val="0"/>
                        </a:spcBef>
                        <a:spcAft>
                          <a:spcPts val="0"/>
                        </a:spcAft>
                        <a:buNone/>
                      </a:pPr>
                      <a:r>
                        <a:rPr lang="en" sz="1000"/>
                        <a:t>No effect on weight</a:t>
                      </a:r>
                      <a:endParaRPr sz="1000"/>
                    </a:p>
                  </a:txBody>
                  <a:tcPr marL="91425" marR="91425" marT="91425" marB="91425">
                    <a:solidFill>
                      <a:srgbClr val="FFF2CC"/>
                    </a:solidFill>
                  </a:tcPr>
                </a:tc>
                <a:tc>
                  <a:txBody>
                    <a:bodyPr/>
                    <a:lstStyle/>
                    <a:p>
                      <a:pPr marL="0" lvl="0" indent="0" algn="l" rtl="0">
                        <a:spcBef>
                          <a:spcPts val="0"/>
                        </a:spcBef>
                        <a:spcAft>
                          <a:spcPts val="0"/>
                        </a:spcAft>
                        <a:buNone/>
                      </a:pPr>
                      <a:r>
                        <a:rPr lang="en" sz="1000"/>
                        <a:t>Small decrease in weight </a:t>
                      </a:r>
                      <a:endParaRPr sz="1000"/>
                    </a:p>
                  </a:txBody>
                  <a:tcPr marL="91425" marR="91425" marT="91425" marB="91425">
                    <a:solidFill>
                      <a:srgbClr val="D9EAD3"/>
                    </a:solidFill>
                  </a:tcPr>
                </a:tc>
                <a:tc>
                  <a:txBody>
                    <a:bodyPr/>
                    <a:lstStyle/>
                    <a:p>
                      <a:pPr marL="0" lvl="0" indent="0" algn="l" rtl="0">
                        <a:spcBef>
                          <a:spcPts val="0"/>
                        </a:spcBef>
                        <a:spcAft>
                          <a:spcPts val="0"/>
                        </a:spcAft>
                        <a:buNone/>
                      </a:pPr>
                      <a:r>
                        <a:rPr lang="en" sz="1000"/>
                        <a:t>Significant Decrease in weight </a:t>
                      </a:r>
                      <a:endParaRPr sz="1000"/>
                    </a:p>
                  </a:txBody>
                  <a:tcPr marL="91425" marR="91425" marT="91425" marB="91425">
                    <a:solidFill>
                      <a:srgbClr val="93C47D"/>
                    </a:solidFill>
                  </a:tcPr>
                </a:tc>
                <a:extLst>
                  <a:ext uri="{0D108BD9-81ED-4DB2-BD59-A6C34878D82A}">
                    <a16:rowId xmlns:a16="http://schemas.microsoft.com/office/drawing/2014/main" val="10002"/>
                  </a:ext>
                </a:extLst>
              </a:tr>
              <a:tr h="867250">
                <a:tc>
                  <a:txBody>
                    <a:bodyPr/>
                    <a:lstStyle/>
                    <a:p>
                      <a:pPr marL="0" lvl="0" indent="0" algn="l" rtl="0">
                        <a:spcBef>
                          <a:spcPts val="0"/>
                        </a:spcBef>
                        <a:spcAft>
                          <a:spcPts val="0"/>
                        </a:spcAft>
                        <a:buNone/>
                      </a:pPr>
                      <a:r>
                        <a:rPr lang="en" sz="1000" b="1">
                          <a:solidFill>
                            <a:schemeClr val="dk1"/>
                          </a:solidFill>
                        </a:rPr>
                        <a:t>Modeling </a:t>
                      </a:r>
                      <a:r>
                        <a:rPr lang="en" sz="1000" b="1"/>
                        <a:t>Complexity (20%)</a:t>
                      </a:r>
                      <a:endParaRPr sz="1000" b="1"/>
                    </a:p>
                  </a:txBody>
                  <a:tcPr marL="91425" marR="91425" marT="91425" marB="91425"/>
                </a:tc>
                <a:tc>
                  <a:txBody>
                    <a:bodyPr/>
                    <a:lstStyle/>
                    <a:p>
                      <a:pPr marL="0" lvl="0" indent="0" algn="l" rtl="0">
                        <a:spcBef>
                          <a:spcPts val="0"/>
                        </a:spcBef>
                        <a:spcAft>
                          <a:spcPts val="0"/>
                        </a:spcAft>
                        <a:buNone/>
                      </a:pPr>
                      <a:r>
                        <a:rPr lang="en" sz="1000"/>
                        <a:t>Unable to model with desired accuracy</a:t>
                      </a:r>
                      <a:endParaRPr sz="1000"/>
                    </a:p>
                  </a:txBody>
                  <a:tcPr marL="91425" marR="91425" marT="91425" marB="91425">
                    <a:solidFill>
                      <a:srgbClr val="DD7E6B"/>
                    </a:solidFill>
                  </a:tcPr>
                </a:tc>
                <a:tc>
                  <a:txBody>
                    <a:bodyPr/>
                    <a:lstStyle/>
                    <a:p>
                      <a:pPr marL="0" lvl="0" indent="0" algn="l" rtl="0">
                        <a:spcBef>
                          <a:spcPts val="0"/>
                        </a:spcBef>
                        <a:spcAft>
                          <a:spcPts val="0"/>
                        </a:spcAft>
                        <a:buNone/>
                      </a:pPr>
                      <a:r>
                        <a:rPr lang="en" sz="1000"/>
                        <a:t>Able to model with desired accuracy with significant time and resources</a:t>
                      </a:r>
                      <a:endParaRPr sz="1000"/>
                    </a:p>
                  </a:txBody>
                  <a:tcPr marL="91425" marR="91425" marT="91425" marB="91425">
                    <a:solidFill>
                      <a:srgbClr val="F4CCCC"/>
                    </a:solidFill>
                  </a:tcPr>
                </a:tc>
                <a:tc>
                  <a:txBody>
                    <a:bodyPr/>
                    <a:lstStyle/>
                    <a:p>
                      <a:pPr marL="0" lvl="0" indent="0" algn="l" rtl="0">
                        <a:spcBef>
                          <a:spcPts val="0"/>
                        </a:spcBef>
                        <a:spcAft>
                          <a:spcPts val="0"/>
                        </a:spcAft>
                        <a:buNone/>
                      </a:pPr>
                      <a:r>
                        <a:rPr lang="en" sz="1000"/>
                        <a:t>Able to model with desired accuracy with moderate time and resources</a:t>
                      </a:r>
                      <a:endParaRPr sz="1000"/>
                    </a:p>
                  </a:txBody>
                  <a:tcPr marL="91425" marR="91425" marT="91425" marB="91425">
                    <a:solidFill>
                      <a:srgbClr val="FFF2CC"/>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Able to model with desired accuracy with little time and resources</a:t>
                      </a:r>
                      <a:endParaRPr sz="1000"/>
                    </a:p>
                  </a:txBody>
                  <a:tcPr marL="91425" marR="91425" marT="91425" marB="91425">
                    <a:solidFill>
                      <a:srgbClr val="D9EAD3"/>
                    </a:solidFill>
                  </a:tcPr>
                </a:tc>
                <a:tc>
                  <a:txBody>
                    <a:bodyPr/>
                    <a:lstStyle/>
                    <a:p>
                      <a:pPr marL="0" lvl="0" indent="0" algn="l" rtl="0">
                        <a:spcBef>
                          <a:spcPts val="0"/>
                        </a:spcBef>
                        <a:spcAft>
                          <a:spcPts val="0"/>
                        </a:spcAft>
                        <a:buNone/>
                      </a:pPr>
                      <a:r>
                        <a:rPr lang="en" sz="1000"/>
                        <a:t>Model requires little overall work to achieve desired accuracy</a:t>
                      </a:r>
                      <a:endParaRPr sz="1000"/>
                    </a:p>
                  </a:txBody>
                  <a:tcPr marL="91425" marR="91425" marT="91425" marB="91425">
                    <a:solidFill>
                      <a:srgbClr val="93C47D"/>
                    </a:solidFill>
                  </a:tcPr>
                </a:tc>
                <a:extLst>
                  <a:ext uri="{0D108BD9-81ED-4DB2-BD59-A6C34878D82A}">
                    <a16:rowId xmlns:a16="http://schemas.microsoft.com/office/drawing/2014/main" val="10003"/>
                  </a:ext>
                </a:extLst>
              </a:tr>
              <a:tr h="891000">
                <a:tc>
                  <a:txBody>
                    <a:bodyPr/>
                    <a:lstStyle/>
                    <a:p>
                      <a:pPr marL="0" lvl="0" indent="0" algn="l" rtl="0">
                        <a:spcBef>
                          <a:spcPts val="0"/>
                        </a:spcBef>
                        <a:spcAft>
                          <a:spcPts val="0"/>
                        </a:spcAft>
                        <a:buNone/>
                      </a:pPr>
                      <a:r>
                        <a:rPr lang="en" sz="1000" b="1"/>
                        <a:t>Likelihood of Success (30%)</a:t>
                      </a:r>
                      <a:endParaRPr sz="1000" b="1"/>
                    </a:p>
                  </a:txBody>
                  <a:tcPr marL="91425" marR="91425" marT="91425" marB="91425"/>
                </a:tc>
                <a:tc>
                  <a:txBody>
                    <a:bodyPr/>
                    <a:lstStyle/>
                    <a:p>
                      <a:pPr marL="0" lvl="0" indent="0" algn="l" rtl="0">
                        <a:spcBef>
                          <a:spcPts val="0"/>
                        </a:spcBef>
                        <a:spcAft>
                          <a:spcPts val="0"/>
                        </a:spcAft>
                        <a:buNone/>
                      </a:pPr>
                      <a:r>
                        <a:rPr lang="en" sz="1000"/>
                        <a:t>Performance is highly sensitive to external parameters and meeting expected performance is highly unlikely </a:t>
                      </a:r>
                      <a:endParaRPr sz="1000"/>
                    </a:p>
                  </a:txBody>
                  <a:tcPr marL="91425" marR="91425" marT="91425" marB="91425">
                    <a:solidFill>
                      <a:srgbClr val="DD7E6B"/>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Performance is moderately sensitive to external parameters and meeting expected performance is unlikely </a:t>
                      </a:r>
                      <a:endParaRPr sz="1000"/>
                    </a:p>
                  </a:txBody>
                  <a:tcPr marL="91425" marR="91425" marT="91425" marB="91425">
                    <a:solidFill>
                      <a:srgbClr val="F4CCCC"/>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Performance is slightly sensitive to external parameters and meeting expected performance is likely </a:t>
                      </a:r>
                      <a:endParaRPr sz="1000"/>
                    </a:p>
                  </a:txBody>
                  <a:tcPr marL="91425" marR="91425" marT="91425" marB="91425">
                    <a:solidFill>
                      <a:srgbClr val="FFF2CC"/>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Performance is not sensitive to external parameters and meeting expected performance is likely</a:t>
                      </a:r>
                      <a:endParaRPr sz="1000"/>
                    </a:p>
                  </a:txBody>
                  <a:tcPr marL="91425" marR="91425" marT="91425" marB="91425">
                    <a:solidFill>
                      <a:srgbClr val="D9EAD3"/>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Performance is not sensitive to external parameters and meeting expected performance is likely. Design also includes contingencies</a:t>
                      </a:r>
                      <a:endParaRPr sz="1000">
                        <a:solidFill>
                          <a:schemeClr val="dk1"/>
                        </a:solidFill>
                      </a:endParaRPr>
                    </a:p>
                  </a:txBody>
                  <a:tcPr marL="91425" marR="91425" marT="91425" marB="91425">
                    <a:solidFill>
                      <a:srgbClr val="93C47D"/>
                    </a:solidFill>
                  </a:tcPr>
                </a:tc>
                <a:extLst>
                  <a:ext uri="{0D108BD9-81ED-4DB2-BD59-A6C34878D82A}">
                    <a16:rowId xmlns:a16="http://schemas.microsoft.com/office/drawing/2014/main" val="10004"/>
                  </a:ext>
                </a:extLst>
              </a:tr>
            </a:tbl>
          </a:graphicData>
        </a:graphic>
      </p:graphicFrame>
      <p:sp>
        <p:nvSpPr>
          <p:cNvPr id="1024" name="Google Shape;1024;p7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8"/>
        <p:cNvGrpSpPr/>
        <p:nvPr/>
      </p:nvGrpSpPr>
      <p:grpSpPr>
        <a:xfrm>
          <a:off x="0" y="0"/>
          <a:ext cx="0" cy="0"/>
          <a:chOff x="0" y="0"/>
          <a:chExt cx="0" cy="0"/>
        </a:xfrm>
      </p:grpSpPr>
      <p:sp>
        <p:nvSpPr>
          <p:cNvPr id="1029" name="Google Shape;1029;p8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Nozzle Trade Study</a:t>
            </a:r>
            <a:endParaRPr/>
          </a:p>
        </p:txBody>
      </p:sp>
      <p:sp>
        <p:nvSpPr>
          <p:cNvPr id="1030" name="Google Shape;1030;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68</a:t>
            </a:fld>
            <a:endParaRPr/>
          </a:p>
        </p:txBody>
      </p:sp>
      <p:graphicFrame>
        <p:nvGraphicFramePr>
          <p:cNvPr id="1031" name="Google Shape;1031;p80"/>
          <p:cNvGraphicFramePr/>
          <p:nvPr/>
        </p:nvGraphicFramePr>
        <p:xfrm>
          <a:off x="311700" y="1214160"/>
          <a:ext cx="3000000" cy="3000000"/>
        </p:xfrm>
        <a:graphic>
          <a:graphicData uri="http://schemas.openxmlformats.org/drawingml/2006/table">
            <a:tbl>
              <a:tblPr>
                <a:noFill/>
                <a:tableStyleId>{56E8F7CE-D01E-436D-A7E3-330382852BC8}</a:tableStyleId>
              </a:tblPr>
              <a:tblGrid>
                <a:gridCol w="2115500">
                  <a:extLst>
                    <a:ext uri="{9D8B030D-6E8A-4147-A177-3AD203B41FA5}">
                      <a16:colId xmlns:a16="http://schemas.microsoft.com/office/drawing/2014/main" val="20000"/>
                    </a:ext>
                  </a:extLst>
                </a:gridCol>
                <a:gridCol w="2115500">
                  <a:extLst>
                    <a:ext uri="{9D8B030D-6E8A-4147-A177-3AD203B41FA5}">
                      <a16:colId xmlns:a16="http://schemas.microsoft.com/office/drawing/2014/main" val="20001"/>
                    </a:ext>
                  </a:extLst>
                </a:gridCol>
                <a:gridCol w="2115500">
                  <a:extLst>
                    <a:ext uri="{9D8B030D-6E8A-4147-A177-3AD203B41FA5}">
                      <a16:colId xmlns:a16="http://schemas.microsoft.com/office/drawing/2014/main" val="20002"/>
                    </a:ext>
                  </a:extLst>
                </a:gridCol>
                <a:gridCol w="2115500">
                  <a:extLst>
                    <a:ext uri="{9D8B030D-6E8A-4147-A177-3AD203B41FA5}">
                      <a16:colId xmlns:a16="http://schemas.microsoft.com/office/drawing/2014/main" val="20003"/>
                    </a:ext>
                  </a:extLst>
                </a:gridCol>
              </a:tblGrid>
              <a:tr h="651125">
                <a:tc>
                  <a:txBody>
                    <a:bodyPr/>
                    <a:lstStyle/>
                    <a:p>
                      <a:pPr marL="0" lvl="0" indent="0" algn="l" rtl="0">
                        <a:spcBef>
                          <a:spcPts val="0"/>
                        </a:spcBef>
                        <a:spcAft>
                          <a:spcPts val="0"/>
                        </a:spcAft>
                        <a:buNone/>
                      </a:pPr>
                      <a:endParaRPr b="1"/>
                    </a:p>
                  </a:txBody>
                  <a:tcPr marL="91425" marR="91425" marT="91425" marB="91425"/>
                </a:tc>
                <a:tc>
                  <a:txBody>
                    <a:bodyPr/>
                    <a:lstStyle/>
                    <a:p>
                      <a:pPr marL="0" lvl="0" indent="0" algn="l" rtl="0">
                        <a:spcBef>
                          <a:spcPts val="0"/>
                        </a:spcBef>
                        <a:spcAft>
                          <a:spcPts val="0"/>
                        </a:spcAft>
                        <a:buNone/>
                      </a:pPr>
                      <a:r>
                        <a:rPr lang="en" sz="1500"/>
                        <a:t>Converging</a:t>
                      </a:r>
                      <a:endParaRPr sz="1500"/>
                    </a:p>
                  </a:txBody>
                  <a:tcPr marL="91425" marR="91425" marT="91425" marB="91425"/>
                </a:tc>
                <a:tc>
                  <a:txBody>
                    <a:bodyPr/>
                    <a:lstStyle/>
                    <a:p>
                      <a:pPr marL="0" lvl="0" indent="0" algn="l" rtl="0">
                        <a:spcBef>
                          <a:spcPts val="0"/>
                        </a:spcBef>
                        <a:spcAft>
                          <a:spcPts val="0"/>
                        </a:spcAft>
                        <a:buNone/>
                      </a:pPr>
                      <a:r>
                        <a:rPr lang="en" sz="1500"/>
                        <a:t>Fixed Converging-Diverging</a:t>
                      </a:r>
                      <a:endParaRPr sz="1500"/>
                    </a:p>
                  </a:txBody>
                  <a:tcPr marL="91425" marR="91425" marT="91425" marB="91425"/>
                </a:tc>
                <a:tc>
                  <a:txBody>
                    <a:bodyPr/>
                    <a:lstStyle/>
                    <a:p>
                      <a:pPr marL="0" lvl="0" indent="0" algn="l" rtl="0">
                        <a:spcBef>
                          <a:spcPts val="0"/>
                        </a:spcBef>
                        <a:spcAft>
                          <a:spcPts val="0"/>
                        </a:spcAft>
                        <a:buNone/>
                      </a:pPr>
                      <a:r>
                        <a:rPr lang="en" sz="1500"/>
                        <a:t>Ejector</a:t>
                      </a:r>
                      <a:endParaRPr sz="1500"/>
                    </a:p>
                  </a:txBody>
                  <a:tcPr marL="91425" marR="91425" marT="91425" marB="91425"/>
                </a:tc>
                <a:extLst>
                  <a:ext uri="{0D108BD9-81ED-4DB2-BD59-A6C34878D82A}">
                    <a16:rowId xmlns:a16="http://schemas.microsoft.com/office/drawing/2014/main" val="10000"/>
                  </a:ext>
                </a:extLst>
              </a:tr>
              <a:tr h="535500">
                <a:tc>
                  <a:txBody>
                    <a:bodyPr/>
                    <a:lstStyle/>
                    <a:p>
                      <a:pPr marL="0" lvl="0" indent="0" algn="l" rtl="0">
                        <a:spcBef>
                          <a:spcPts val="0"/>
                        </a:spcBef>
                        <a:spcAft>
                          <a:spcPts val="0"/>
                        </a:spcAft>
                        <a:buNone/>
                      </a:pPr>
                      <a:r>
                        <a:rPr lang="en" sz="1300" b="1"/>
                        <a:t>Thrust (45%)</a:t>
                      </a:r>
                      <a:endParaRPr sz="1300" b="1"/>
                    </a:p>
                  </a:txBody>
                  <a:tcPr marL="91425" marR="91425" marT="91425" marB="91425"/>
                </a:tc>
                <a:tc>
                  <a:txBody>
                    <a:bodyPr/>
                    <a:lstStyle/>
                    <a:p>
                      <a:pPr marL="0" lvl="0" indent="0" algn="l" rtl="0">
                        <a:spcBef>
                          <a:spcPts val="0"/>
                        </a:spcBef>
                        <a:spcAft>
                          <a:spcPts val="0"/>
                        </a:spcAft>
                        <a:buNone/>
                      </a:pPr>
                      <a:r>
                        <a:rPr lang="en" sz="1600"/>
                        <a:t>4</a:t>
                      </a:r>
                      <a:endParaRPr sz="1600"/>
                    </a:p>
                  </a:txBody>
                  <a:tcPr marL="91425" marR="91425" marT="91425" marB="91425">
                    <a:solidFill>
                      <a:srgbClr val="D9EAD3"/>
                    </a:solidFill>
                  </a:tcPr>
                </a:tc>
                <a:tc>
                  <a:txBody>
                    <a:bodyPr/>
                    <a:lstStyle/>
                    <a:p>
                      <a:pPr marL="0" lvl="0" indent="0" algn="l" rtl="0">
                        <a:spcBef>
                          <a:spcPts val="0"/>
                        </a:spcBef>
                        <a:spcAft>
                          <a:spcPts val="0"/>
                        </a:spcAft>
                        <a:buNone/>
                      </a:pPr>
                      <a:r>
                        <a:rPr lang="en" sz="1600"/>
                        <a:t>4</a:t>
                      </a:r>
                      <a:endParaRPr sz="1600"/>
                    </a:p>
                  </a:txBody>
                  <a:tcPr marL="91425" marR="91425" marT="91425" marB="91425">
                    <a:solidFill>
                      <a:srgbClr val="D9EAD3"/>
                    </a:solidFill>
                  </a:tcPr>
                </a:tc>
                <a:tc>
                  <a:txBody>
                    <a:bodyPr/>
                    <a:lstStyle/>
                    <a:p>
                      <a:pPr marL="0" lvl="0" indent="0" algn="l" rtl="0">
                        <a:spcBef>
                          <a:spcPts val="0"/>
                        </a:spcBef>
                        <a:spcAft>
                          <a:spcPts val="0"/>
                        </a:spcAft>
                        <a:buNone/>
                      </a:pPr>
                      <a:r>
                        <a:rPr lang="en" sz="1600"/>
                        <a:t>5</a:t>
                      </a:r>
                      <a:endParaRPr sz="1600"/>
                    </a:p>
                  </a:txBody>
                  <a:tcPr marL="91425" marR="91425" marT="91425" marB="91425">
                    <a:solidFill>
                      <a:srgbClr val="93C47D"/>
                    </a:solidFill>
                  </a:tcPr>
                </a:tc>
                <a:extLst>
                  <a:ext uri="{0D108BD9-81ED-4DB2-BD59-A6C34878D82A}">
                    <a16:rowId xmlns:a16="http://schemas.microsoft.com/office/drawing/2014/main" val="10001"/>
                  </a:ext>
                </a:extLst>
              </a:tr>
              <a:tr h="527675">
                <a:tc>
                  <a:txBody>
                    <a:bodyPr/>
                    <a:lstStyle/>
                    <a:p>
                      <a:pPr marL="0" lvl="0" indent="0" algn="l" rtl="0">
                        <a:spcBef>
                          <a:spcPts val="0"/>
                        </a:spcBef>
                        <a:spcAft>
                          <a:spcPts val="0"/>
                        </a:spcAft>
                        <a:buNone/>
                      </a:pPr>
                      <a:r>
                        <a:rPr lang="en" sz="1300" b="1"/>
                        <a:t>Weight of Nozzle (5%)</a:t>
                      </a:r>
                      <a:endParaRPr sz="1300" b="1"/>
                    </a:p>
                  </a:txBody>
                  <a:tcPr marL="91425" marR="91425" marT="91425" marB="91425"/>
                </a:tc>
                <a:tc>
                  <a:txBody>
                    <a:bodyPr/>
                    <a:lstStyle/>
                    <a:p>
                      <a:pPr marL="0" lvl="0" indent="0" algn="l" rtl="0">
                        <a:spcBef>
                          <a:spcPts val="0"/>
                        </a:spcBef>
                        <a:spcAft>
                          <a:spcPts val="0"/>
                        </a:spcAft>
                        <a:buNone/>
                      </a:pPr>
                      <a:r>
                        <a:rPr lang="en" sz="1600"/>
                        <a:t>4</a:t>
                      </a:r>
                      <a:endParaRPr sz="1600"/>
                    </a:p>
                  </a:txBody>
                  <a:tcPr marL="91425" marR="91425" marT="91425" marB="91425">
                    <a:solidFill>
                      <a:srgbClr val="D9EAD3"/>
                    </a:solidFill>
                  </a:tcPr>
                </a:tc>
                <a:tc>
                  <a:txBody>
                    <a:bodyPr/>
                    <a:lstStyle/>
                    <a:p>
                      <a:pPr marL="0" lvl="0" indent="0" algn="l" rtl="0">
                        <a:spcBef>
                          <a:spcPts val="0"/>
                        </a:spcBef>
                        <a:spcAft>
                          <a:spcPts val="0"/>
                        </a:spcAft>
                        <a:buNone/>
                      </a:pPr>
                      <a:r>
                        <a:rPr lang="en" sz="1600"/>
                        <a:t>2</a:t>
                      </a:r>
                      <a:endParaRPr sz="1600"/>
                    </a:p>
                  </a:txBody>
                  <a:tcPr marL="91425" marR="91425" marT="91425" marB="91425">
                    <a:solidFill>
                      <a:srgbClr val="F4CCCC"/>
                    </a:solidFill>
                  </a:tcPr>
                </a:tc>
                <a:tc>
                  <a:txBody>
                    <a:bodyPr/>
                    <a:lstStyle/>
                    <a:p>
                      <a:pPr marL="0" lvl="0" indent="0" algn="l" rtl="0">
                        <a:spcBef>
                          <a:spcPts val="0"/>
                        </a:spcBef>
                        <a:spcAft>
                          <a:spcPts val="0"/>
                        </a:spcAft>
                        <a:buNone/>
                      </a:pPr>
                      <a:r>
                        <a:rPr lang="en" sz="1600"/>
                        <a:t>2</a:t>
                      </a:r>
                      <a:endParaRPr sz="1600"/>
                    </a:p>
                  </a:txBody>
                  <a:tcPr marL="91425" marR="91425" marT="91425" marB="91425">
                    <a:solidFill>
                      <a:srgbClr val="F4CCCC"/>
                    </a:solidFill>
                  </a:tcPr>
                </a:tc>
                <a:extLst>
                  <a:ext uri="{0D108BD9-81ED-4DB2-BD59-A6C34878D82A}">
                    <a16:rowId xmlns:a16="http://schemas.microsoft.com/office/drawing/2014/main" val="10002"/>
                  </a:ext>
                </a:extLst>
              </a:tr>
              <a:tr h="665625">
                <a:tc>
                  <a:txBody>
                    <a:bodyPr/>
                    <a:lstStyle/>
                    <a:p>
                      <a:pPr marL="0" lvl="0" indent="0" algn="l" rtl="0">
                        <a:spcBef>
                          <a:spcPts val="0"/>
                        </a:spcBef>
                        <a:spcAft>
                          <a:spcPts val="0"/>
                        </a:spcAft>
                        <a:buNone/>
                      </a:pPr>
                      <a:r>
                        <a:rPr lang="en" sz="1300" b="1">
                          <a:solidFill>
                            <a:schemeClr val="dk1"/>
                          </a:solidFill>
                        </a:rPr>
                        <a:t>Modeling </a:t>
                      </a:r>
                      <a:r>
                        <a:rPr lang="en" sz="1300" b="1"/>
                        <a:t>Complexity (20%)</a:t>
                      </a:r>
                      <a:endParaRPr sz="1300" b="1"/>
                    </a:p>
                  </a:txBody>
                  <a:tcPr marL="91425" marR="91425" marT="91425" marB="91425"/>
                </a:tc>
                <a:tc>
                  <a:txBody>
                    <a:bodyPr/>
                    <a:lstStyle/>
                    <a:p>
                      <a:pPr marL="0" lvl="0" indent="0" algn="l" rtl="0">
                        <a:spcBef>
                          <a:spcPts val="0"/>
                        </a:spcBef>
                        <a:spcAft>
                          <a:spcPts val="0"/>
                        </a:spcAft>
                        <a:buNone/>
                      </a:pPr>
                      <a:r>
                        <a:rPr lang="en" sz="1600"/>
                        <a:t>4</a:t>
                      </a:r>
                      <a:endParaRPr sz="1600"/>
                    </a:p>
                  </a:txBody>
                  <a:tcPr marL="91425" marR="91425" marT="91425" marB="91425">
                    <a:solidFill>
                      <a:srgbClr val="D9EAD3"/>
                    </a:solidFill>
                  </a:tcPr>
                </a:tc>
                <a:tc>
                  <a:txBody>
                    <a:bodyPr/>
                    <a:lstStyle/>
                    <a:p>
                      <a:pPr marL="0" lvl="0" indent="0" algn="l" rtl="0">
                        <a:spcBef>
                          <a:spcPts val="0"/>
                        </a:spcBef>
                        <a:spcAft>
                          <a:spcPts val="0"/>
                        </a:spcAft>
                        <a:buNone/>
                      </a:pPr>
                      <a:r>
                        <a:rPr lang="en" sz="1600"/>
                        <a:t>3</a:t>
                      </a:r>
                      <a:endParaRPr sz="1600"/>
                    </a:p>
                  </a:txBody>
                  <a:tcPr marL="91425" marR="91425" marT="91425" marB="91425">
                    <a:solidFill>
                      <a:srgbClr val="FFF2CC"/>
                    </a:solidFill>
                  </a:tcPr>
                </a:tc>
                <a:tc>
                  <a:txBody>
                    <a:bodyPr/>
                    <a:lstStyle/>
                    <a:p>
                      <a:pPr marL="0" lvl="0" indent="0" algn="l" rtl="0">
                        <a:spcBef>
                          <a:spcPts val="0"/>
                        </a:spcBef>
                        <a:spcAft>
                          <a:spcPts val="0"/>
                        </a:spcAft>
                        <a:buNone/>
                      </a:pPr>
                      <a:r>
                        <a:rPr lang="en" sz="1600"/>
                        <a:t>2</a:t>
                      </a:r>
                      <a:endParaRPr sz="1600"/>
                    </a:p>
                  </a:txBody>
                  <a:tcPr marL="91425" marR="91425" marT="91425" marB="91425">
                    <a:solidFill>
                      <a:srgbClr val="F4CCCC"/>
                    </a:solidFill>
                  </a:tcPr>
                </a:tc>
                <a:extLst>
                  <a:ext uri="{0D108BD9-81ED-4DB2-BD59-A6C34878D82A}">
                    <a16:rowId xmlns:a16="http://schemas.microsoft.com/office/drawing/2014/main" val="10003"/>
                  </a:ext>
                </a:extLst>
              </a:tr>
              <a:tr h="688175">
                <a:tc>
                  <a:txBody>
                    <a:bodyPr/>
                    <a:lstStyle/>
                    <a:p>
                      <a:pPr marL="0" lvl="0" indent="0" algn="l" rtl="0">
                        <a:spcBef>
                          <a:spcPts val="0"/>
                        </a:spcBef>
                        <a:spcAft>
                          <a:spcPts val="0"/>
                        </a:spcAft>
                        <a:buNone/>
                      </a:pPr>
                      <a:r>
                        <a:rPr lang="en" sz="1300" b="1"/>
                        <a:t>Likelihood of Success (30%)</a:t>
                      </a:r>
                      <a:endParaRPr sz="1300" b="1"/>
                    </a:p>
                  </a:txBody>
                  <a:tcPr marL="91425" marR="91425" marT="91425" marB="91425"/>
                </a:tc>
                <a:tc>
                  <a:txBody>
                    <a:bodyPr/>
                    <a:lstStyle/>
                    <a:p>
                      <a:pPr marL="0" lvl="0" indent="0" algn="l" rtl="0">
                        <a:spcBef>
                          <a:spcPts val="0"/>
                        </a:spcBef>
                        <a:spcAft>
                          <a:spcPts val="0"/>
                        </a:spcAft>
                        <a:buNone/>
                      </a:pPr>
                      <a:r>
                        <a:rPr lang="en" sz="1600"/>
                        <a:t>4</a:t>
                      </a:r>
                      <a:endParaRPr sz="1600"/>
                    </a:p>
                  </a:txBody>
                  <a:tcPr marL="91425" marR="91425" marT="91425" marB="91425">
                    <a:solidFill>
                      <a:srgbClr val="D9EAD3"/>
                    </a:solidFill>
                  </a:tcPr>
                </a:tc>
                <a:tc>
                  <a:txBody>
                    <a:bodyPr/>
                    <a:lstStyle/>
                    <a:p>
                      <a:pPr marL="0" lvl="0" indent="0" algn="l" rtl="0">
                        <a:spcBef>
                          <a:spcPts val="0"/>
                        </a:spcBef>
                        <a:spcAft>
                          <a:spcPts val="0"/>
                        </a:spcAft>
                        <a:buNone/>
                      </a:pPr>
                      <a:r>
                        <a:rPr lang="en" sz="1600"/>
                        <a:t>2</a:t>
                      </a:r>
                      <a:endParaRPr sz="1600"/>
                    </a:p>
                  </a:txBody>
                  <a:tcPr marL="91425" marR="91425" marT="91425" marB="91425">
                    <a:solidFill>
                      <a:srgbClr val="F4CCCC"/>
                    </a:solidFill>
                  </a:tcPr>
                </a:tc>
                <a:tc>
                  <a:txBody>
                    <a:bodyPr/>
                    <a:lstStyle/>
                    <a:p>
                      <a:pPr marL="0" lvl="0" indent="0" algn="l" rtl="0">
                        <a:spcBef>
                          <a:spcPts val="0"/>
                        </a:spcBef>
                        <a:spcAft>
                          <a:spcPts val="0"/>
                        </a:spcAft>
                        <a:buNone/>
                      </a:pPr>
                      <a:r>
                        <a:rPr lang="en" sz="1600"/>
                        <a:t>5</a:t>
                      </a:r>
                      <a:endParaRPr sz="1600"/>
                    </a:p>
                  </a:txBody>
                  <a:tcPr marL="91425" marR="91425" marT="91425" marB="91425">
                    <a:solidFill>
                      <a:srgbClr val="93C47D"/>
                    </a:solidFill>
                  </a:tcPr>
                </a:tc>
                <a:extLst>
                  <a:ext uri="{0D108BD9-81ED-4DB2-BD59-A6C34878D82A}">
                    <a16:rowId xmlns:a16="http://schemas.microsoft.com/office/drawing/2014/main" val="10004"/>
                  </a:ext>
                </a:extLst>
              </a:tr>
              <a:tr h="688175">
                <a:tc>
                  <a:txBody>
                    <a:bodyPr/>
                    <a:lstStyle/>
                    <a:p>
                      <a:pPr marL="0" lvl="0" indent="0" algn="l" rtl="0">
                        <a:spcBef>
                          <a:spcPts val="0"/>
                        </a:spcBef>
                        <a:spcAft>
                          <a:spcPts val="0"/>
                        </a:spcAft>
                        <a:buNone/>
                      </a:pPr>
                      <a:r>
                        <a:rPr lang="en" sz="1300" b="1"/>
                        <a:t>Total</a:t>
                      </a:r>
                      <a:endParaRPr sz="1300" b="1"/>
                    </a:p>
                  </a:txBody>
                  <a:tcPr marL="91425" marR="91425" marT="91425" marB="91425"/>
                </a:tc>
                <a:tc>
                  <a:txBody>
                    <a:bodyPr/>
                    <a:lstStyle/>
                    <a:p>
                      <a:pPr marL="0" lvl="0" indent="0" algn="l" rtl="0">
                        <a:spcBef>
                          <a:spcPts val="0"/>
                        </a:spcBef>
                        <a:spcAft>
                          <a:spcPts val="0"/>
                        </a:spcAft>
                        <a:buNone/>
                      </a:pPr>
                      <a:r>
                        <a:rPr lang="en" sz="1600"/>
                        <a:t>4</a:t>
                      </a:r>
                      <a:endParaRPr sz="1600"/>
                    </a:p>
                  </a:txBody>
                  <a:tcPr marL="91425" marR="91425" marT="91425" marB="91425">
                    <a:solidFill>
                      <a:srgbClr val="D9EAD3"/>
                    </a:solidFill>
                  </a:tcPr>
                </a:tc>
                <a:tc>
                  <a:txBody>
                    <a:bodyPr/>
                    <a:lstStyle/>
                    <a:p>
                      <a:pPr marL="0" lvl="0" indent="0" algn="l" rtl="0">
                        <a:spcBef>
                          <a:spcPts val="0"/>
                        </a:spcBef>
                        <a:spcAft>
                          <a:spcPts val="0"/>
                        </a:spcAft>
                        <a:buNone/>
                      </a:pPr>
                      <a:r>
                        <a:rPr lang="en" sz="1600"/>
                        <a:t>3.1</a:t>
                      </a:r>
                      <a:endParaRPr sz="1600"/>
                    </a:p>
                  </a:txBody>
                  <a:tcPr marL="91425" marR="91425" marT="91425" marB="91425">
                    <a:solidFill>
                      <a:srgbClr val="FFF2CC"/>
                    </a:solidFill>
                  </a:tcPr>
                </a:tc>
                <a:tc>
                  <a:txBody>
                    <a:bodyPr/>
                    <a:lstStyle/>
                    <a:p>
                      <a:pPr marL="0" lvl="0" indent="0" algn="l" rtl="0">
                        <a:spcBef>
                          <a:spcPts val="0"/>
                        </a:spcBef>
                        <a:spcAft>
                          <a:spcPts val="0"/>
                        </a:spcAft>
                        <a:buNone/>
                      </a:pPr>
                      <a:r>
                        <a:rPr lang="en" sz="1600"/>
                        <a:t>4.25</a:t>
                      </a:r>
                      <a:endParaRPr sz="1600"/>
                    </a:p>
                  </a:txBody>
                  <a:tcPr marL="91425" marR="91425" marT="91425" marB="91425">
                    <a:solidFill>
                      <a:srgbClr val="B6D7A8"/>
                    </a:solidFill>
                  </a:tcPr>
                </a:tc>
                <a:extLst>
                  <a:ext uri="{0D108BD9-81ED-4DB2-BD59-A6C34878D82A}">
                    <a16:rowId xmlns:a16="http://schemas.microsoft.com/office/drawing/2014/main" val="10005"/>
                  </a:ext>
                </a:extLst>
              </a:tr>
            </a:tbl>
          </a:graphicData>
        </a:graphic>
      </p:graphicFrame>
      <p:sp>
        <p:nvSpPr>
          <p:cNvPr id="1032" name="Google Shape;1032;p8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6"/>
        <p:cNvGrpSpPr/>
        <p:nvPr/>
      </p:nvGrpSpPr>
      <p:grpSpPr>
        <a:xfrm>
          <a:off x="0" y="0"/>
          <a:ext cx="0" cy="0"/>
          <a:chOff x="0" y="0"/>
          <a:chExt cx="0" cy="0"/>
        </a:xfrm>
      </p:grpSpPr>
      <p:sp>
        <p:nvSpPr>
          <p:cNvPr id="1037" name="Google Shape;1037;p8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CAD model of stock nozzle</a:t>
            </a:r>
            <a:endParaRPr/>
          </a:p>
          <a:p>
            <a:pPr marL="0" lvl="0" indent="0" algn="l" rtl="0">
              <a:spcBef>
                <a:spcPts val="0"/>
              </a:spcBef>
              <a:spcAft>
                <a:spcPts val="0"/>
              </a:spcAft>
              <a:buNone/>
            </a:pPr>
            <a:endParaRPr/>
          </a:p>
        </p:txBody>
      </p:sp>
      <p:sp>
        <p:nvSpPr>
          <p:cNvPr id="1038" name="Google Shape;1038;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69</a:t>
            </a:fld>
            <a:endParaRPr/>
          </a:p>
        </p:txBody>
      </p:sp>
      <p:pic>
        <p:nvPicPr>
          <p:cNvPr id="1039" name="Google Shape;1039;p81"/>
          <p:cNvPicPr preferRelativeResize="0"/>
          <p:nvPr/>
        </p:nvPicPr>
        <p:blipFill>
          <a:blip r:embed="rId3">
            <a:alphaModFix/>
          </a:blip>
          <a:stretch>
            <a:fillRect/>
          </a:stretch>
        </p:blipFill>
        <p:spPr>
          <a:xfrm>
            <a:off x="2157500" y="1149725"/>
            <a:ext cx="4829000" cy="3732575"/>
          </a:xfrm>
          <a:prstGeom prst="rect">
            <a:avLst/>
          </a:prstGeom>
          <a:noFill/>
          <a:ln>
            <a:noFill/>
          </a:ln>
        </p:spPr>
      </p:pic>
      <p:sp>
        <p:nvSpPr>
          <p:cNvPr id="1040" name="Google Shape;1040;p81"/>
          <p:cNvSpPr txBox="1"/>
          <p:nvPr/>
        </p:nvSpPr>
        <p:spPr>
          <a:xfrm>
            <a:off x="2481325" y="3636625"/>
            <a:ext cx="18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041" name="Google Shape;1041;p81"/>
          <p:cNvSpPr txBox="1"/>
          <p:nvPr/>
        </p:nvSpPr>
        <p:spPr>
          <a:xfrm>
            <a:off x="2157500" y="3817450"/>
            <a:ext cx="2414400" cy="7728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485">
                <a:solidFill>
                  <a:schemeClr val="dk2"/>
                </a:solidFill>
                <a:latin typeface="Trebuchet MS"/>
                <a:ea typeface="Trebuchet MS"/>
                <a:cs typeface="Trebuchet MS"/>
                <a:sym typeface="Trebuchet MS"/>
              </a:rPr>
              <a:t>Inlet area = 15.6687cm^2</a:t>
            </a:r>
            <a:endParaRPr sz="1485">
              <a:solidFill>
                <a:schemeClr val="dk2"/>
              </a:solidFill>
              <a:latin typeface="Trebuchet MS"/>
              <a:ea typeface="Trebuchet MS"/>
              <a:cs typeface="Trebuchet MS"/>
              <a:sym typeface="Trebuchet MS"/>
            </a:endParaRPr>
          </a:p>
          <a:p>
            <a:pPr marL="0" lvl="0" indent="0" algn="l" rtl="0">
              <a:lnSpc>
                <a:spcPct val="95000"/>
              </a:lnSpc>
              <a:spcBef>
                <a:spcPts val="1200"/>
              </a:spcBef>
              <a:spcAft>
                <a:spcPts val="1200"/>
              </a:spcAft>
              <a:buClr>
                <a:schemeClr val="dk1"/>
              </a:buClr>
              <a:buSzPts val="1100"/>
              <a:buFont typeface="Arial"/>
              <a:buNone/>
            </a:pPr>
            <a:r>
              <a:rPr lang="en" sz="1485">
                <a:solidFill>
                  <a:schemeClr val="dk2"/>
                </a:solidFill>
                <a:latin typeface="Trebuchet MS"/>
                <a:ea typeface="Trebuchet MS"/>
                <a:cs typeface="Trebuchet MS"/>
                <a:sym typeface="Trebuchet MS"/>
              </a:rPr>
              <a:t>Exit area  = 17.2021cm^2</a:t>
            </a:r>
            <a:endParaRPr sz="1485">
              <a:solidFill>
                <a:schemeClr val="dk2"/>
              </a:solidFill>
              <a:latin typeface="Trebuchet MS"/>
              <a:ea typeface="Trebuchet MS"/>
              <a:cs typeface="Trebuchet MS"/>
              <a:sym typeface="Trebuchet MS"/>
            </a:endParaRPr>
          </a:p>
        </p:txBody>
      </p:sp>
      <p:sp>
        <p:nvSpPr>
          <p:cNvPr id="1042" name="Google Shape;1042;p8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Nozzle: Overview    </a:t>
            </a:r>
            <a:endParaRPr sz="2688"/>
          </a:p>
        </p:txBody>
      </p:sp>
      <p:sp>
        <p:nvSpPr>
          <p:cNvPr id="147" name="Google Shape;147;p19"/>
          <p:cNvSpPr txBox="1">
            <a:spLocks noGrp="1"/>
          </p:cNvSpPr>
          <p:nvPr>
            <p:ph type="body" idx="1"/>
          </p:nvPr>
        </p:nvSpPr>
        <p:spPr>
          <a:xfrm>
            <a:off x="311700" y="1149725"/>
            <a:ext cx="41988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Exhaust gasses from engine turbine exit through converging nozzle</a:t>
            </a:r>
            <a:endParaRPr/>
          </a:p>
          <a:p>
            <a:pPr marL="457200" lvl="0" indent="-342900" algn="l" rtl="0">
              <a:spcBef>
                <a:spcPts val="1000"/>
              </a:spcBef>
              <a:spcAft>
                <a:spcPts val="0"/>
              </a:spcAft>
              <a:buSzPts val="1800"/>
              <a:buChar char="●"/>
            </a:pPr>
            <a:r>
              <a:rPr lang="en"/>
              <a:t>Mass flow out of converging nozzle entrains mass flow from surrounding air and is forced out the back of the ejector nozzle</a:t>
            </a:r>
            <a:endParaRPr b="1"/>
          </a:p>
        </p:txBody>
      </p:sp>
      <p:sp>
        <p:nvSpPr>
          <p:cNvPr id="148" name="Google Shape;14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49" name="Google Shape;149;p19"/>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50" name="Google Shape;150;p19"/>
          <p:cNvSpPr/>
          <p:nvPr/>
        </p:nvSpPr>
        <p:spPr>
          <a:xfrm>
            <a:off x="1252728" y="4445600"/>
            <a:ext cx="13899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51" name="Google Shape;151;p19"/>
          <p:cNvSpPr/>
          <p:nvPr/>
        </p:nvSpPr>
        <p:spPr>
          <a:xfrm>
            <a:off x="2555370"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52" name="Google Shape;152;p19"/>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53" name="Google Shape;153;p19"/>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54" name="Google Shape;154;p19"/>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55" name="Google Shape;155;p19"/>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156" name="Google Shape;156;p19"/>
          <p:cNvPicPr preferRelativeResize="0"/>
          <p:nvPr/>
        </p:nvPicPr>
        <p:blipFill rotWithShape="1">
          <a:blip r:embed="rId3">
            <a:alphaModFix/>
          </a:blip>
          <a:srcRect r="5669"/>
          <a:stretch/>
        </p:blipFill>
        <p:spPr>
          <a:xfrm>
            <a:off x="4287008" y="1060475"/>
            <a:ext cx="4596068" cy="2423750"/>
          </a:xfrm>
          <a:prstGeom prst="rect">
            <a:avLst/>
          </a:prstGeom>
          <a:noFill/>
          <a:ln w="19050" cap="flat" cmpd="sng">
            <a:solidFill>
              <a:schemeClr val="dk2"/>
            </a:solidFill>
            <a:prstDash val="solid"/>
            <a:round/>
            <a:headEnd type="none" w="sm" len="sm"/>
            <a:tailEnd type="none" w="sm" len="sm"/>
          </a:ln>
        </p:spPr>
      </p:pic>
      <p:grpSp>
        <p:nvGrpSpPr>
          <p:cNvPr id="157" name="Google Shape;157;p19"/>
          <p:cNvGrpSpPr/>
          <p:nvPr/>
        </p:nvGrpSpPr>
        <p:grpSpPr>
          <a:xfrm>
            <a:off x="5480661" y="2013607"/>
            <a:ext cx="513300" cy="577800"/>
            <a:chOff x="5480661" y="2013607"/>
            <a:chExt cx="513300" cy="577800"/>
          </a:xfrm>
        </p:grpSpPr>
        <p:sp>
          <p:nvSpPr>
            <p:cNvPr id="158" name="Google Shape;158;p19"/>
            <p:cNvSpPr/>
            <p:nvPr/>
          </p:nvSpPr>
          <p:spPr>
            <a:xfrm rot="502768">
              <a:off x="5495392" y="2341352"/>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rot="502768">
              <a:off x="5647792" y="2036552"/>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19"/>
          <p:cNvSpPr txBox="1">
            <a:spLocks noGrp="1"/>
          </p:cNvSpPr>
          <p:nvPr>
            <p:ph type="body" idx="1"/>
          </p:nvPr>
        </p:nvSpPr>
        <p:spPr>
          <a:xfrm>
            <a:off x="4334450" y="3487275"/>
            <a:ext cx="4809600" cy="25869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Primary mass flow (from engine)</a:t>
            </a:r>
            <a:endParaRPr sz="1500"/>
          </a:p>
          <a:p>
            <a:pPr marL="457200" lvl="0" indent="-323850" algn="l" rtl="0">
              <a:spcBef>
                <a:spcPts val="0"/>
              </a:spcBef>
              <a:spcAft>
                <a:spcPts val="0"/>
              </a:spcAft>
              <a:buSzPts val="1500"/>
              <a:buChar char="-"/>
            </a:pPr>
            <a:r>
              <a:rPr lang="en" sz="1500"/>
              <a:t>Secondary mass flow (from surrounding air)</a:t>
            </a:r>
            <a:endParaRPr sz="1500"/>
          </a:p>
          <a:p>
            <a:pPr marL="457200" lvl="0" indent="-323850" algn="l" rtl="0">
              <a:spcBef>
                <a:spcPts val="0"/>
              </a:spcBef>
              <a:spcAft>
                <a:spcPts val="0"/>
              </a:spcAft>
              <a:buSzPts val="1500"/>
              <a:buChar char="-"/>
            </a:pPr>
            <a:r>
              <a:rPr lang="en" sz="1500"/>
              <a:t>Combined mass flow</a:t>
            </a:r>
            <a:endParaRPr sz="1500"/>
          </a:p>
        </p:txBody>
      </p:sp>
      <p:sp>
        <p:nvSpPr>
          <p:cNvPr id="161" name="Google Shape;161;p19"/>
          <p:cNvSpPr/>
          <p:nvPr/>
        </p:nvSpPr>
        <p:spPr>
          <a:xfrm>
            <a:off x="4481517" y="3593881"/>
            <a:ext cx="331500" cy="22710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a:off x="4481517" y="4115868"/>
            <a:ext cx="331500" cy="22710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rot="3111">
            <a:off x="4481521" y="3854569"/>
            <a:ext cx="331500" cy="227700"/>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19"/>
          <p:cNvGrpSpPr/>
          <p:nvPr/>
        </p:nvGrpSpPr>
        <p:grpSpPr>
          <a:xfrm>
            <a:off x="6097886" y="2306970"/>
            <a:ext cx="1941000" cy="577800"/>
            <a:chOff x="6097886" y="2306970"/>
            <a:chExt cx="1941000" cy="577800"/>
          </a:xfrm>
        </p:grpSpPr>
        <p:sp>
          <p:nvSpPr>
            <p:cNvPr id="165" name="Google Shape;165;p19"/>
            <p:cNvSpPr/>
            <p:nvPr/>
          </p:nvSpPr>
          <p:spPr>
            <a:xfrm rot="502768">
              <a:off x="6112617" y="2329914"/>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rot="502768">
              <a:off x="7692717" y="2634714"/>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9"/>
          <p:cNvGrpSpPr/>
          <p:nvPr/>
        </p:nvGrpSpPr>
        <p:grpSpPr>
          <a:xfrm>
            <a:off x="5474118" y="1532082"/>
            <a:ext cx="2640969" cy="1733687"/>
            <a:chOff x="5474118" y="1532082"/>
            <a:chExt cx="2640969" cy="1733687"/>
          </a:xfrm>
        </p:grpSpPr>
        <p:sp>
          <p:nvSpPr>
            <p:cNvPr id="168" name="Google Shape;168;p19"/>
            <p:cNvSpPr/>
            <p:nvPr/>
          </p:nvSpPr>
          <p:spPr>
            <a:xfrm rot="1062783">
              <a:off x="5556180" y="1577081"/>
              <a:ext cx="331307" cy="227702"/>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rot="-771980">
              <a:off x="5495457" y="2714954"/>
              <a:ext cx="331421" cy="227783"/>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rot="502768">
              <a:off x="6188817" y="2036539"/>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9"/>
            <p:cNvSpPr/>
            <p:nvPr/>
          </p:nvSpPr>
          <p:spPr>
            <a:xfrm rot="502768">
              <a:off x="6112617" y="2634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9"/>
            <p:cNvSpPr/>
            <p:nvPr/>
          </p:nvSpPr>
          <p:spPr>
            <a:xfrm rot="502768">
              <a:off x="7768917" y="2253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rot="502768">
              <a:off x="7692717" y="3015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p:nvPr/>
          </p:nvSpPr>
          <p:spPr>
            <a:xfrm rot="502768">
              <a:off x="7692717" y="2634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p:nvPr/>
          </p:nvSpPr>
          <p:spPr>
            <a:xfrm rot="502768">
              <a:off x="6112617" y="2335627"/>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19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6"/>
        <p:cNvGrpSpPr/>
        <p:nvPr/>
      </p:nvGrpSpPr>
      <p:grpSpPr>
        <a:xfrm>
          <a:off x="0" y="0"/>
          <a:ext cx="0" cy="0"/>
          <a:chOff x="0" y="0"/>
          <a:chExt cx="0" cy="0"/>
        </a:xfrm>
      </p:grpSpPr>
      <p:sp>
        <p:nvSpPr>
          <p:cNvPr id="1047" name="Google Shape;1047;p8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CAD model of stock nozzle 2</a:t>
            </a:r>
            <a:endParaRPr/>
          </a:p>
          <a:p>
            <a:pPr marL="0" lvl="0" indent="0" algn="l" rtl="0">
              <a:spcBef>
                <a:spcPts val="0"/>
              </a:spcBef>
              <a:spcAft>
                <a:spcPts val="0"/>
              </a:spcAft>
              <a:buNone/>
            </a:pPr>
            <a:endParaRPr/>
          </a:p>
        </p:txBody>
      </p:sp>
      <p:sp>
        <p:nvSpPr>
          <p:cNvPr id="1048" name="Google Shape;1048;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70</a:t>
            </a:fld>
            <a:endParaRPr/>
          </a:p>
        </p:txBody>
      </p:sp>
      <p:sp>
        <p:nvSpPr>
          <p:cNvPr id="1049" name="Google Shape;1049;p82"/>
          <p:cNvSpPr txBox="1"/>
          <p:nvPr/>
        </p:nvSpPr>
        <p:spPr>
          <a:xfrm>
            <a:off x="2481325" y="3636625"/>
            <a:ext cx="18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050" name="Google Shape;1050;p82"/>
          <p:cNvSpPr txBox="1"/>
          <p:nvPr/>
        </p:nvSpPr>
        <p:spPr>
          <a:xfrm>
            <a:off x="2157500" y="3817450"/>
            <a:ext cx="2414400" cy="7728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485">
                <a:solidFill>
                  <a:schemeClr val="dk2"/>
                </a:solidFill>
                <a:latin typeface="Trebuchet MS"/>
                <a:ea typeface="Trebuchet MS"/>
                <a:cs typeface="Trebuchet MS"/>
                <a:sym typeface="Trebuchet MS"/>
              </a:rPr>
              <a:t>Inlet area = 15.6687cm^2</a:t>
            </a:r>
            <a:endParaRPr sz="1485">
              <a:solidFill>
                <a:schemeClr val="dk2"/>
              </a:solidFill>
              <a:latin typeface="Trebuchet MS"/>
              <a:ea typeface="Trebuchet MS"/>
              <a:cs typeface="Trebuchet MS"/>
              <a:sym typeface="Trebuchet MS"/>
            </a:endParaRPr>
          </a:p>
          <a:p>
            <a:pPr marL="0" lvl="0" indent="0" algn="l" rtl="0">
              <a:lnSpc>
                <a:spcPct val="95000"/>
              </a:lnSpc>
              <a:spcBef>
                <a:spcPts val="1200"/>
              </a:spcBef>
              <a:spcAft>
                <a:spcPts val="1200"/>
              </a:spcAft>
              <a:buNone/>
            </a:pPr>
            <a:r>
              <a:rPr lang="en" sz="1485">
                <a:solidFill>
                  <a:schemeClr val="dk2"/>
                </a:solidFill>
                <a:latin typeface="Trebuchet MS"/>
                <a:ea typeface="Trebuchet MS"/>
                <a:cs typeface="Trebuchet MS"/>
                <a:sym typeface="Trebuchet MS"/>
              </a:rPr>
              <a:t>Exit area  = 17.2021cm^2</a:t>
            </a:r>
            <a:endParaRPr sz="1485">
              <a:solidFill>
                <a:schemeClr val="dk2"/>
              </a:solidFill>
              <a:latin typeface="Trebuchet MS"/>
              <a:ea typeface="Trebuchet MS"/>
              <a:cs typeface="Trebuchet MS"/>
              <a:sym typeface="Trebuchet MS"/>
            </a:endParaRPr>
          </a:p>
        </p:txBody>
      </p:sp>
      <p:pic>
        <p:nvPicPr>
          <p:cNvPr id="1051" name="Google Shape;1051;p82"/>
          <p:cNvPicPr preferRelativeResize="0"/>
          <p:nvPr/>
        </p:nvPicPr>
        <p:blipFill>
          <a:blip r:embed="rId3">
            <a:alphaModFix/>
          </a:blip>
          <a:stretch>
            <a:fillRect/>
          </a:stretch>
        </p:blipFill>
        <p:spPr>
          <a:xfrm>
            <a:off x="1397675" y="1149725"/>
            <a:ext cx="6348650" cy="3918199"/>
          </a:xfrm>
          <a:prstGeom prst="rect">
            <a:avLst/>
          </a:prstGeom>
          <a:noFill/>
          <a:ln>
            <a:noFill/>
          </a:ln>
        </p:spPr>
      </p:pic>
      <p:sp>
        <p:nvSpPr>
          <p:cNvPr id="1052" name="Google Shape;1052;p8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6"/>
        <p:cNvGrpSpPr/>
        <p:nvPr/>
      </p:nvGrpSpPr>
      <p:grpSpPr>
        <a:xfrm>
          <a:off x="0" y="0"/>
          <a:ext cx="0" cy="0"/>
          <a:chOff x="0" y="0"/>
          <a:chExt cx="0" cy="0"/>
        </a:xfrm>
      </p:grpSpPr>
      <p:sp>
        <p:nvSpPr>
          <p:cNvPr id="1057" name="Google Shape;1057;p8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Stock Render 1</a:t>
            </a:r>
            <a:endParaRPr/>
          </a:p>
          <a:p>
            <a:pPr marL="0" lvl="0" indent="0" algn="l" rtl="0">
              <a:spcBef>
                <a:spcPts val="0"/>
              </a:spcBef>
              <a:spcAft>
                <a:spcPts val="0"/>
              </a:spcAft>
              <a:buNone/>
            </a:pPr>
            <a:endParaRPr/>
          </a:p>
        </p:txBody>
      </p:sp>
      <p:sp>
        <p:nvSpPr>
          <p:cNvPr id="1058" name="Google Shape;1058;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a:p>
        </p:txBody>
      </p:sp>
      <p:sp>
        <p:nvSpPr>
          <p:cNvPr id="1059" name="Google Shape;1059;p83"/>
          <p:cNvSpPr txBox="1"/>
          <p:nvPr/>
        </p:nvSpPr>
        <p:spPr>
          <a:xfrm>
            <a:off x="2481325" y="3636625"/>
            <a:ext cx="18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pic>
        <p:nvPicPr>
          <p:cNvPr id="1060" name="Google Shape;1060;p83"/>
          <p:cNvPicPr preferRelativeResize="0"/>
          <p:nvPr/>
        </p:nvPicPr>
        <p:blipFill rotWithShape="1">
          <a:blip r:embed="rId3">
            <a:alphaModFix/>
          </a:blip>
          <a:srcRect l="3890" r="18770"/>
          <a:stretch/>
        </p:blipFill>
        <p:spPr>
          <a:xfrm>
            <a:off x="1513025" y="1149725"/>
            <a:ext cx="6117950" cy="3918201"/>
          </a:xfrm>
          <a:prstGeom prst="rect">
            <a:avLst/>
          </a:prstGeom>
          <a:noFill/>
          <a:ln>
            <a:noFill/>
          </a:ln>
        </p:spPr>
      </p:pic>
      <p:sp>
        <p:nvSpPr>
          <p:cNvPr id="1061" name="Google Shape;1061;p8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5"/>
        <p:cNvGrpSpPr/>
        <p:nvPr/>
      </p:nvGrpSpPr>
      <p:grpSpPr>
        <a:xfrm>
          <a:off x="0" y="0"/>
          <a:ext cx="0" cy="0"/>
          <a:chOff x="0" y="0"/>
          <a:chExt cx="0" cy="0"/>
        </a:xfrm>
      </p:grpSpPr>
      <p:sp>
        <p:nvSpPr>
          <p:cNvPr id="1066" name="Google Shape;1066;p8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Stock Render 2</a:t>
            </a:r>
            <a:endParaRPr/>
          </a:p>
          <a:p>
            <a:pPr marL="0" lvl="0" indent="0" algn="l" rtl="0">
              <a:spcBef>
                <a:spcPts val="0"/>
              </a:spcBef>
              <a:spcAft>
                <a:spcPts val="0"/>
              </a:spcAft>
              <a:buNone/>
            </a:pPr>
            <a:endParaRPr/>
          </a:p>
        </p:txBody>
      </p:sp>
      <p:sp>
        <p:nvSpPr>
          <p:cNvPr id="1067" name="Google Shape;1067;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72</a:t>
            </a:fld>
            <a:endParaRPr/>
          </a:p>
        </p:txBody>
      </p:sp>
      <p:sp>
        <p:nvSpPr>
          <p:cNvPr id="1068" name="Google Shape;1068;p84"/>
          <p:cNvSpPr txBox="1"/>
          <p:nvPr/>
        </p:nvSpPr>
        <p:spPr>
          <a:xfrm>
            <a:off x="2481325" y="3636625"/>
            <a:ext cx="18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pic>
        <p:nvPicPr>
          <p:cNvPr id="1069" name="Google Shape;1069;p84"/>
          <p:cNvPicPr preferRelativeResize="0"/>
          <p:nvPr/>
        </p:nvPicPr>
        <p:blipFill rotWithShape="1">
          <a:blip r:embed="rId3">
            <a:alphaModFix/>
          </a:blip>
          <a:srcRect l="9852" r="9852"/>
          <a:stretch/>
        </p:blipFill>
        <p:spPr>
          <a:xfrm>
            <a:off x="1397675" y="1149725"/>
            <a:ext cx="6348648" cy="3918199"/>
          </a:xfrm>
          <a:prstGeom prst="rect">
            <a:avLst/>
          </a:prstGeom>
          <a:noFill/>
          <a:ln>
            <a:noFill/>
          </a:ln>
        </p:spPr>
      </p:pic>
      <p:sp>
        <p:nvSpPr>
          <p:cNvPr id="1070" name="Google Shape;1070;p8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74"/>
        <p:cNvGrpSpPr/>
        <p:nvPr/>
      </p:nvGrpSpPr>
      <p:grpSpPr>
        <a:xfrm>
          <a:off x="0" y="0"/>
          <a:ext cx="0" cy="0"/>
          <a:chOff x="0" y="0"/>
          <a:chExt cx="0" cy="0"/>
        </a:xfrm>
      </p:grpSpPr>
      <p:sp>
        <p:nvSpPr>
          <p:cNvPr id="1075" name="Google Shape;1075;p8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 Replacement</a:t>
            </a:r>
            <a:endParaRPr/>
          </a:p>
          <a:p>
            <a:pPr marL="0" lvl="0" indent="0" algn="l" rtl="0">
              <a:spcBef>
                <a:spcPts val="0"/>
              </a:spcBef>
              <a:spcAft>
                <a:spcPts val="0"/>
              </a:spcAft>
              <a:buNone/>
            </a:pPr>
            <a:endParaRPr/>
          </a:p>
        </p:txBody>
      </p:sp>
      <p:sp>
        <p:nvSpPr>
          <p:cNvPr id="1076" name="Google Shape;1076;p85"/>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Thermal Stresses</a:t>
            </a:r>
            <a:endParaRPr/>
          </a:p>
          <a:p>
            <a:pPr marL="914400" lvl="1" indent="-317500" algn="l" rtl="0">
              <a:spcBef>
                <a:spcPts val="0"/>
              </a:spcBef>
              <a:spcAft>
                <a:spcPts val="0"/>
              </a:spcAft>
              <a:buSzPts val="1400"/>
              <a:buChar char="○"/>
            </a:pPr>
            <a:r>
              <a:rPr lang="en"/>
              <a:t>Maximum temperature reached is approximately 1100 K in combustor</a:t>
            </a:r>
            <a:endParaRPr/>
          </a:p>
          <a:p>
            <a:pPr marL="914400" lvl="1" indent="-317500" algn="l" rtl="0">
              <a:spcBef>
                <a:spcPts val="0"/>
              </a:spcBef>
              <a:spcAft>
                <a:spcPts val="0"/>
              </a:spcAft>
              <a:buSzPts val="1400"/>
              <a:buChar char="○"/>
            </a:pPr>
            <a:r>
              <a:rPr lang="en"/>
              <a:t>T</a:t>
            </a:r>
            <a:r>
              <a:rPr lang="en" baseline="-25000"/>
              <a:t>f </a:t>
            </a:r>
            <a:r>
              <a:rPr lang="en"/>
              <a:t> = 1100K and T</a:t>
            </a:r>
            <a:r>
              <a:rPr lang="en" baseline="-25000"/>
              <a:t>i</a:t>
            </a:r>
            <a:r>
              <a:rPr lang="en"/>
              <a:t> = 293K</a:t>
            </a:r>
            <a:endParaRPr/>
          </a:p>
          <a:p>
            <a:pPr marL="0" lvl="0" indent="0" algn="l" rtl="0">
              <a:spcBef>
                <a:spcPts val="1200"/>
              </a:spcBef>
              <a:spcAft>
                <a:spcPts val="0"/>
              </a:spcAft>
              <a:buNone/>
            </a:pPr>
            <a:endParaRPr/>
          </a:p>
          <a:p>
            <a:pPr marL="914400" lvl="0" indent="0" algn="l" rtl="0">
              <a:spcBef>
                <a:spcPts val="1200"/>
              </a:spcBef>
              <a:spcAft>
                <a:spcPts val="1200"/>
              </a:spcAft>
              <a:buNone/>
            </a:pPr>
            <a:endParaRPr/>
          </a:p>
        </p:txBody>
      </p:sp>
      <p:sp>
        <p:nvSpPr>
          <p:cNvPr id="1077" name="Google Shape;1077;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a:p>
        </p:txBody>
      </p:sp>
      <p:sp>
        <p:nvSpPr>
          <p:cNvPr id="1078" name="Google Shape;1078;p85"/>
          <p:cNvSpPr txBox="1"/>
          <p:nvPr/>
        </p:nvSpPr>
        <p:spPr>
          <a:xfrm>
            <a:off x="2126600" y="2066300"/>
            <a:ext cx="4335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latin typeface="Trebuchet MS"/>
                <a:ea typeface="Trebuchet MS"/>
                <a:cs typeface="Trebuchet MS"/>
                <a:sym typeface="Trebuchet MS"/>
              </a:rPr>
              <a:t>𝜎 = </a:t>
            </a:r>
            <a:r>
              <a:rPr lang="en" sz="1500" i="1">
                <a:solidFill>
                  <a:schemeClr val="dk2"/>
                </a:solidFill>
                <a:latin typeface="Times New Roman"/>
                <a:ea typeface="Times New Roman"/>
                <a:cs typeface="Times New Roman"/>
                <a:sym typeface="Times New Roman"/>
              </a:rPr>
              <a:t>E𝛼(T</a:t>
            </a:r>
            <a:r>
              <a:rPr lang="en" sz="1500" i="1" baseline="-25000">
                <a:solidFill>
                  <a:schemeClr val="dk2"/>
                </a:solidFill>
                <a:latin typeface="Times New Roman"/>
                <a:ea typeface="Times New Roman"/>
                <a:cs typeface="Times New Roman"/>
                <a:sym typeface="Times New Roman"/>
              </a:rPr>
              <a:t>f </a:t>
            </a:r>
            <a:r>
              <a:rPr lang="en" sz="1500" i="1">
                <a:solidFill>
                  <a:schemeClr val="dk2"/>
                </a:solidFill>
                <a:latin typeface="Times New Roman"/>
                <a:ea typeface="Times New Roman"/>
                <a:cs typeface="Times New Roman"/>
                <a:sym typeface="Times New Roman"/>
              </a:rPr>
              <a:t>- T</a:t>
            </a:r>
            <a:r>
              <a:rPr lang="en" sz="1500" i="1" baseline="-25000">
                <a:solidFill>
                  <a:schemeClr val="dk2"/>
                </a:solidFill>
                <a:latin typeface="Times New Roman"/>
                <a:ea typeface="Times New Roman"/>
                <a:cs typeface="Times New Roman"/>
                <a:sym typeface="Times New Roman"/>
              </a:rPr>
              <a:t>i </a:t>
            </a:r>
            <a:r>
              <a:rPr lang="en" sz="1500" i="1">
                <a:solidFill>
                  <a:schemeClr val="dk2"/>
                </a:solidFill>
                <a:latin typeface="Times New Roman"/>
                <a:ea typeface="Times New Roman"/>
                <a:cs typeface="Times New Roman"/>
                <a:sym typeface="Times New Roman"/>
              </a:rPr>
              <a:t>)</a:t>
            </a:r>
            <a:endParaRPr sz="1500" i="1">
              <a:solidFill>
                <a:schemeClr val="dk2"/>
              </a:solidFill>
              <a:latin typeface="Times New Roman"/>
              <a:ea typeface="Times New Roman"/>
              <a:cs typeface="Times New Roman"/>
              <a:sym typeface="Times New Roman"/>
            </a:endParaRPr>
          </a:p>
        </p:txBody>
      </p:sp>
      <p:graphicFrame>
        <p:nvGraphicFramePr>
          <p:cNvPr id="1079" name="Google Shape;1079;p85"/>
          <p:cNvGraphicFramePr/>
          <p:nvPr/>
        </p:nvGraphicFramePr>
        <p:xfrm>
          <a:off x="589150" y="2617975"/>
          <a:ext cx="3000000" cy="3000000"/>
        </p:xfrm>
        <a:graphic>
          <a:graphicData uri="http://schemas.openxmlformats.org/drawingml/2006/table">
            <a:tbl>
              <a:tblPr>
                <a:noFill/>
                <a:tableStyleId>{56E8F7CE-D01E-436D-A7E3-330382852BC8}</a:tableStyleId>
              </a:tblPr>
              <a:tblGrid>
                <a:gridCol w="1198400">
                  <a:extLst>
                    <a:ext uri="{9D8B030D-6E8A-4147-A177-3AD203B41FA5}">
                      <a16:colId xmlns:a16="http://schemas.microsoft.com/office/drawing/2014/main" val="20000"/>
                    </a:ext>
                  </a:extLst>
                </a:gridCol>
                <a:gridCol w="1093425">
                  <a:extLst>
                    <a:ext uri="{9D8B030D-6E8A-4147-A177-3AD203B41FA5}">
                      <a16:colId xmlns:a16="http://schemas.microsoft.com/office/drawing/2014/main" val="20001"/>
                    </a:ext>
                  </a:extLst>
                </a:gridCol>
                <a:gridCol w="1154525">
                  <a:extLst>
                    <a:ext uri="{9D8B030D-6E8A-4147-A177-3AD203B41FA5}">
                      <a16:colId xmlns:a16="http://schemas.microsoft.com/office/drawing/2014/main" val="20002"/>
                    </a:ext>
                  </a:extLst>
                </a:gridCol>
                <a:gridCol w="1274825">
                  <a:extLst>
                    <a:ext uri="{9D8B030D-6E8A-4147-A177-3AD203B41FA5}">
                      <a16:colId xmlns:a16="http://schemas.microsoft.com/office/drawing/2014/main" val="20003"/>
                    </a:ext>
                  </a:extLst>
                </a:gridCol>
                <a:gridCol w="881250">
                  <a:extLst>
                    <a:ext uri="{9D8B030D-6E8A-4147-A177-3AD203B41FA5}">
                      <a16:colId xmlns:a16="http://schemas.microsoft.com/office/drawing/2014/main" val="20004"/>
                    </a:ext>
                  </a:extLst>
                </a:gridCol>
                <a:gridCol w="1403850">
                  <a:extLst>
                    <a:ext uri="{9D8B030D-6E8A-4147-A177-3AD203B41FA5}">
                      <a16:colId xmlns:a16="http://schemas.microsoft.com/office/drawing/2014/main" val="20005"/>
                    </a:ext>
                  </a:extLst>
                </a:gridCol>
                <a:gridCol w="959425">
                  <a:extLst>
                    <a:ext uri="{9D8B030D-6E8A-4147-A177-3AD203B41FA5}">
                      <a16:colId xmlns:a16="http://schemas.microsoft.com/office/drawing/2014/main" val="20006"/>
                    </a:ext>
                  </a:extLst>
                </a:gridCol>
              </a:tblGrid>
              <a:tr h="731475">
                <a:tc>
                  <a:txBody>
                    <a:bodyPr/>
                    <a:lstStyle/>
                    <a:p>
                      <a:pPr marL="0" lvl="0" indent="0" algn="l" rtl="0">
                        <a:spcBef>
                          <a:spcPts val="0"/>
                        </a:spcBef>
                        <a:spcAft>
                          <a:spcPts val="0"/>
                        </a:spcAft>
                        <a:buNone/>
                      </a:pPr>
                      <a:r>
                        <a:rPr lang="en" sz="1200">
                          <a:latin typeface="Trebuchet MS"/>
                          <a:ea typeface="Trebuchet MS"/>
                          <a:cs typeface="Trebuchet MS"/>
                          <a:sym typeface="Trebuchet MS"/>
                        </a:rPr>
                        <a:t>Alloy</a:t>
                      </a:r>
                      <a:endParaRPr sz="1200">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rebuchet MS"/>
                          <a:ea typeface="Trebuchet MS"/>
                          <a:cs typeface="Trebuchet MS"/>
                          <a:sym typeface="Trebuchet MS"/>
                        </a:rPr>
                        <a:t>Elastic Modulus (GPa)</a:t>
                      </a:r>
                      <a:endParaRPr sz="1200">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rebuchet MS"/>
                          <a:ea typeface="Trebuchet MS"/>
                          <a:cs typeface="Trebuchet MS"/>
                          <a:sym typeface="Trebuchet MS"/>
                        </a:rPr>
                        <a:t>Yield Strength</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(MPa)</a:t>
                      </a:r>
                      <a:endParaRPr sz="1200">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rebuchet MS"/>
                          <a:ea typeface="Trebuchet MS"/>
                          <a:cs typeface="Trebuchet MS"/>
                          <a:sym typeface="Trebuchet MS"/>
                        </a:rPr>
                        <a:t>Tensile Strength (Mpa)</a:t>
                      </a:r>
                      <a:endParaRPr sz="1200">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rebuchet MS"/>
                          <a:ea typeface="Trebuchet MS"/>
                          <a:cs typeface="Trebuchet MS"/>
                          <a:sym typeface="Trebuchet MS"/>
                        </a:rPr>
                        <a:t>Density</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(g/c</a:t>
                      </a:r>
                      <a:r>
                        <a:rPr lang="en" sz="1200">
                          <a:solidFill>
                            <a:schemeClr val="dk1"/>
                          </a:solidFill>
                          <a:latin typeface="Trebuchet MS"/>
                          <a:ea typeface="Trebuchet MS"/>
                          <a:cs typeface="Trebuchet MS"/>
                          <a:sym typeface="Trebuchet MS"/>
                        </a:rPr>
                        <a:t>m</a:t>
                      </a:r>
                      <a:r>
                        <a:rPr lang="en" sz="1200" baseline="30000">
                          <a:solidFill>
                            <a:schemeClr val="dk1"/>
                          </a:solidFill>
                          <a:latin typeface="Trebuchet MS"/>
                          <a:ea typeface="Trebuchet MS"/>
                          <a:cs typeface="Trebuchet MS"/>
                          <a:sym typeface="Trebuchet MS"/>
                        </a:rPr>
                        <a:t>3</a:t>
                      </a:r>
                      <a:r>
                        <a:rPr lang="en" sz="1200">
                          <a:solidFill>
                            <a:schemeClr val="dk1"/>
                          </a:solidFill>
                          <a:latin typeface="Trebuchet MS"/>
                          <a:ea typeface="Trebuchet MS"/>
                          <a:cs typeface="Trebuchet MS"/>
                          <a:sym typeface="Trebuchet MS"/>
                        </a:rPr>
                        <a:t>)</a:t>
                      </a:r>
                      <a:endParaRPr sz="1200">
                        <a:solidFill>
                          <a:schemeClr val="dk1"/>
                        </a:solidFill>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rebuchet MS"/>
                          <a:ea typeface="Trebuchet MS"/>
                          <a:cs typeface="Trebuchet MS"/>
                          <a:sym typeface="Trebuchet MS"/>
                        </a:rPr>
                        <a:t>Thermal Expansion Coefficient (K</a:t>
                      </a:r>
                      <a:r>
                        <a:rPr lang="en" sz="1200" baseline="30000">
                          <a:solidFill>
                            <a:schemeClr val="dk1"/>
                          </a:solidFill>
                          <a:latin typeface="Trebuchet MS"/>
                          <a:ea typeface="Trebuchet MS"/>
                          <a:cs typeface="Trebuchet MS"/>
                          <a:sym typeface="Trebuchet MS"/>
                        </a:rPr>
                        <a:t>-1</a:t>
                      </a:r>
                      <a:r>
                        <a:rPr lang="en" sz="1200">
                          <a:solidFill>
                            <a:schemeClr val="dk1"/>
                          </a:solidFill>
                          <a:latin typeface="Trebuchet MS"/>
                          <a:ea typeface="Trebuchet MS"/>
                          <a:cs typeface="Trebuchet MS"/>
                          <a:sym typeface="Trebuchet MS"/>
                        </a:rPr>
                        <a:t>)</a:t>
                      </a:r>
                      <a:endParaRPr sz="1200">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rebuchet MS"/>
                          <a:ea typeface="Trebuchet MS"/>
                          <a:cs typeface="Trebuchet MS"/>
                          <a:sym typeface="Trebuchet MS"/>
                        </a:rPr>
                        <a:t>Thermal Stress</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(GPa)</a:t>
                      </a:r>
                      <a:endParaRPr sz="1200">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52600">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Stainless Steel</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180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860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502</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8.0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1.73e-5a</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2.51</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Al 6061</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69</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35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42</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2.7</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2.34e-5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1.30</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Al 2024</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72.4</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42</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64</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2.78</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2.32e-5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1.36</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6050">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Al 7075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71</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70</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78</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2.81</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2.36e-5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1.35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080" name="Google Shape;1080;p8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4"/>
        <p:cNvGrpSpPr/>
        <p:nvPr/>
      </p:nvGrpSpPr>
      <p:grpSpPr>
        <a:xfrm>
          <a:off x="0" y="0"/>
          <a:ext cx="0" cy="0"/>
          <a:chOff x="0" y="0"/>
          <a:chExt cx="0" cy="0"/>
        </a:xfrm>
      </p:grpSpPr>
      <p:sp>
        <p:nvSpPr>
          <p:cNvPr id="1085" name="Google Shape;1085;p8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 Properties</a:t>
            </a:r>
            <a:endParaRPr/>
          </a:p>
        </p:txBody>
      </p:sp>
      <p:sp>
        <p:nvSpPr>
          <p:cNvPr id="1086" name="Google Shape;1086;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74</a:t>
            </a:fld>
            <a:endParaRPr/>
          </a:p>
        </p:txBody>
      </p:sp>
      <p:graphicFrame>
        <p:nvGraphicFramePr>
          <p:cNvPr id="1087" name="Google Shape;1087;p86"/>
          <p:cNvGraphicFramePr/>
          <p:nvPr/>
        </p:nvGraphicFramePr>
        <p:xfrm>
          <a:off x="223800" y="1149713"/>
          <a:ext cx="3000000" cy="3000000"/>
        </p:xfrm>
        <a:graphic>
          <a:graphicData uri="http://schemas.openxmlformats.org/drawingml/2006/table">
            <a:tbl>
              <a:tblPr>
                <a:noFill/>
                <a:tableStyleId>{56E8F7CE-D01E-436D-A7E3-330382852BC8}</a:tableStyleId>
              </a:tblPr>
              <a:tblGrid>
                <a:gridCol w="2303475">
                  <a:extLst>
                    <a:ext uri="{9D8B030D-6E8A-4147-A177-3AD203B41FA5}">
                      <a16:colId xmlns:a16="http://schemas.microsoft.com/office/drawing/2014/main" val="20000"/>
                    </a:ext>
                  </a:extLst>
                </a:gridCol>
                <a:gridCol w="2101675">
                  <a:extLst>
                    <a:ext uri="{9D8B030D-6E8A-4147-A177-3AD203B41FA5}">
                      <a16:colId xmlns:a16="http://schemas.microsoft.com/office/drawing/2014/main" val="20001"/>
                    </a:ext>
                  </a:extLst>
                </a:gridCol>
                <a:gridCol w="2154675">
                  <a:extLst>
                    <a:ext uri="{9D8B030D-6E8A-4147-A177-3AD203B41FA5}">
                      <a16:colId xmlns:a16="http://schemas.microsoft.com/office/drawing/2014/main" val="20002"/>
                    </a:ext>
                  </a:extLst>
                </a:gridCol>
                <a:gridCol w="2048700">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 sz="1200" b="1">
                          <a:latin typeface="Trebuchet MS"/>
                          <a:ea typeface="Trebuchet MS"/>
                          <a:cs typeface="Trebuchet MS"/>
                          <a:sym typeface="Trebuchet MS"/>
                        </a:rPr>
                        <a:t>Material</a:t>
                      </a:r>
                      <a:endParaRPr sz="1200" b="1">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200" b="1">
                          <a:solidFill>
                            <a:schemeClr val="dk1"/>
                          </a:solidFill>
                          <a:latin typeface="Trebuchet MS"/>
                          <a:ea typeface="Trebuchet MS"/>
                          <a:cs typeface="Trebuchet MS"/>
                          <a:sym typeface="Trebuchet MS"/>
                        </a:rPr>
                        <a:t>Density (g/cm</a:t>
                      </a:r>
                      <a:r>
                        <a:rPr lang="en" sz="1200" b="1" baseline="30000">
                          <a:solidFill>
                            <a:schemeClr val="dk1"/>
                          </a:solidFill>
                          <a:latin typeface="Trebuchet MS"/>
                          <a:ea typeface="Trebuchet MS"/>
                          <a:cs typeface="Trebuchet MS"/>
                          <a:sym typeface="Trebuchet MS"/>
                        </a:rPr>
                        <a:t>3</a:t>
                      </a:r>
                      <a:r>
                        <a:rPr lang="en" sz="1200" b="1">
                          <a:solidFill>
                            <a:schemeClr val="dk1"/>
                          </a:solidFill>
                          <a:latin typeface="Trebuchet MS"/>
                          <a:ea typeface="Trebuchet MS"/>
                          <a:cs typeface="Trebuchet MS"/>
                          <a:sym typeface="Trebuchet MS"/>
                        </a:rPr>
                        <a:t>)</a:t>
                      </a:r>
                      <a:endParaRPr sz="1200" b="1">
                        <a:solidFill>
                          <a:schemeClr val="dk1"/>
                        </a:solidFill>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200" b="1">
                          <a:solidFill>
                            <a:schemeClr val="dk1"/>
                          </a:solidFill>
                          <a:latin typeface="Trebuchet MS"/>
                          <a:ea typeface="Trebuchet MS"/>
                          <a:cs typeface="Trebuchet MS"/>
                          <a:sym typeface="Trebuchet MS"/>
                        </a:rPr>
                        <a:t>Melting Point (K)</a:t>
                      </a:r>
                      <a:endParaRPr sz="1200" b="1">
                        <a:solidFill>
                          <a:schemeClr val="dk1"/>
                        </a:solidFill>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sz="1200" b="1">
                          <a:solidFill>
                            <a:schemeClr val="dk1"/>
                          </a:solidFill>
                          <a:latin typeface="Trebuchet MS"/>
                          <a:ea typeface="Trebuchet MS"/>
                          <a:cs typeface="Trebuchet MS"/>
                          <a:sym typeface="Trebuchet MS"/>
                        </a:rPr>
                        <a:t>Cost (/kg)</a:t>
                      </a:r>
                      <a:endParaRPr sz="1200" b="1">
                        <a:solidFill>
                          <a:schemeClr val="dk1"/>
                        </a:solidFill>
                        <a:latin typeface="Trebuchet MS"/>
                        <a:ea typeface="Trebuchet MS"/>
                        <a:cs typeface="Trebuchet MS"/>
                        <a:sym typeface="Trebuchet MS"/>
                      </a:endParaRPr>
                    </a:p>
                  </a:txBody>
                  <a:tcPr marL="91425" marR="91425" marT="91425" marB="91425">
                    <a:lnB w="9525" cap="flat" cmpd="sng">
                      <a:solidFill>
                        <a:srgbClr val="9E9E9E"/>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2805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Stainless Steel 304</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8.00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1678-1728</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2"/>
                          </a:solidFill>
                          <a:latin typeface="Trebuchet MS"/>
                          <a:ea typeface="Trebuchet MS"/>
                          <a:cs typeface="Trebuchet MS"/>
                          <a:sym typeface="Trebuchet MS"/>
                        </a:rPr>
                        <a:t>$18</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525">
                <a:tc>
                  <a:txBody>
                    <a:bodyPr/>
                    <a:lstStyle/>
                    <a:p>
                      <a:pPr marL="0" lvl="0" indent="0" algn="l" rtl="0">
                        <a:spcBef>
                          <a:spcPts val="0"/>
                        </a:spcBef>
                        <a:spcAft>
                          <a:spcPts val="0"/>
                        </a:spcAft>
                        <a:buClr>
                          <a:schemeClr val="dk1"/>
                        </a:buClr>
                        <a:buSzPts val="1100"/>
                        <a:buFont typeface="Arial"/>
                        <a:buNone/>
                      </a:pPr>
                      <a:r>
                        <a:rPr lang="en" sz="1200">
                          <a:solidFill>
                            <a:schemeClr val="dk2"/>
                          </a:solidFill>
                          <a:latin typeface="Trebuchet MS"/>
                          <a:ea typeface="Trebuchet MS"/>
                          <a:cs typeface="Trebuchet MS"/>
                          <a:sym typeface="Trebuchet MS"/>
                        </a:rPr>
                        <a:t>Stainless Steel 316</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7.99</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1643-1672</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$23</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525">
                <a:tc>
                  <a:txBody>
                    <a:bodyPr/>
                    <a:lstStyle/>
                    <a:p>
                      <a:pPr marL="0" lvl="0" indent="0" algn="l" rtl="0">
                        <a:spcBef>
                          <a:spcPts val="0"/>
                        </a:spcBef>
                        <a:spcAft>
                          <a:spcPts val="0"/>
                        </a:spcAft>
                        <a:buClr>
                          <a:schemeClr val="dk1"/>
                        </a:buClr>
                        <a:buSzPts val="1100"/>
                        <a:buFont typeface="Arial"/>
                        <a:buNone/>
                      </a:pPr>
                      <a:r>
                        <a:rPr lang="en" sz="1200">
                          <a:solidFill>
                            <a:schemeClr val="dk2"/>
                          </a:solidFill>
                          <a:latin typeface="Trebuchet MS"/>
                          <a:ea typeface="Trebuchet MS"/>
                          <a:cs typeface="Trebuchet MS"/>
                          <a:sym typeface="Trebuchet MS"/>
                        </a:rPr>
                        <a:t>Stainless Steel 410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7.80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1753-1803</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$25</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5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Aluminum 7075-T6</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2.81</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750 - 908</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$58</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5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Aluminum 6061-T6</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2.70</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850 - 925</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$28</a:t>
                      </a:r>
                      <a:endParaRPr sz="1200">
                        <a:solidFill>
                          <a:schemeClr val="dk2"/>
                        </a:solidFill>
                        <a:latin typeface="Trebuchet MS"/>
                        <a:ea typeface="Trebuchet MS"/>
                        <a:cs typeface="Trebuchet MS"/>
                        <a:sym typeface="Trebuchet M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5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Aluminum 2024-T4</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2.78</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775 - 911</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$45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5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Titaniu</a:t>
                      </a:r>
                      <a:r>
                        <a:rPr lang="en" sz="1200">
                          <a:solidFill>
                            <a:srgbClr val="595959"/>
                          </a:solidFill>
                          <a:latin typeface="Trebuchet MS"/>
                          <a:ea typeface="Trebuchet MS"/>
                          <a:cs typeface="Trebuchet MS"/>
                          <a:sym typeface="Trebuchet MS"/>
                        </a:rPr>
                        <a:t>m </a:t>
                      </a:r>
                      <a:r>
                        <a:rPr lang="en" sz="1200">
                          <a:solidFill>
                            <a:srgbClr val="595959"/>
                          </a:solidFill>
                          <a:highlight>
                            <a:srgbClr val="FFFFFF"/>
                          </a:highlight>
                          <a:latin typeface="Trebuchet MS"/>
                          <a:ea typeface="Trebuchet MS"/>
                          <a:cs typeface="Trebuchet MS"/>
                          <a:sym typeface="Trebuchet MS"/>
                        </a:rPr>
                        <a:t>Ti-6Al-4V</a:t>
                      </a:r>
                      <a:endParaRPr sz="1200">
                        <a:solidFill>
                          <a:srgbClr val="595959"/>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4.43</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1877 - 1933</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$50</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525">
                <a:tc>
                  <a:txBody>
                    <a:bodyPr/>
                    <a:lstStyle/>
                    <a:p>
                      <a:pPr marL="0" lvl="0" indent="0" algn="l" rtl="0">
                        <a:spcBef>
                          <a:spcPts val="0"/>
                        </a:spcBef>
                        <a:spcAft>
                          <a:spcPts val="0"/>
                        </a:spcAft>
                        <a:buNone/>
                      </a:pPr>
                      <a:r>
                        <a:rPr lang="en" sz="1200">
                          <a:solidFill>
                            <a:schemeClr val="dk2"/>
                          </a:solidFill>
                          <a:latin typeface="Trebuchet MS"/>
                          <a:ea typeface="Trebuchet MS"/>
                          <a:cs typeface="Trebuchet MS"/>
                          <a:sym typeface="Trebuchet MS"/>
                        </a:rPr>
                        <a:t>Titanium  </a:t>
                      </a:r>
                      <a:r>
                        <a:rPr lang="en" sz="1200">
                          <a:solidFill>
                            <a:srgbClr val="202124"/>
                          </a:solidFill>
                          <a:highlight>
                            <a:srgbClr val="FFFFFF"/>
                          </a:highlight>
                          <a:latin typeface="Roboto"/>
                          <a:ea typeface="Roboto"/>
                          <a:cs typeface="Roboto"/>
                          <a:sym typeface="Roboto"/>
                        </a:rPr>
                        <a:t>Ti 3Al 2.5</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4.48</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1973</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2"/>
                          </a:solidFill>
                          <a:latin typeface="Trebuchet MS"/>
                          <a:ea typeface="Trebuchet MS"/>
                          <a:cs typeface="Trebuchet MS"/>
                          <a:sym typeface="Trebuchet MS"/>
                        </a:rPr>
                        <a:t>$103</a:t>
                      </a:r>
                      <a:endParaRPr sz="1200">
                        <a:solidFill>
                          <a:schemeClr val="dk2"/>
                        </a:solidFill>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88" name="Google Shape;1088;p8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8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T-S Diagram of Jet Engines</a:t>
            </a:r>
            <a:endParaRPr/>
          </a:p>
        </p:txBody>
      </p:sp>
      <p:sp>
        <p:nvSpPr>
          <p:cNvPr id="1094" name="Google Shape;1094;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75</a:t>
            </a:fld>
            <a:endParaRPr/>
          </a:p>
        </p:txBody>
      </p:sp>
      <p:pic>
        <p:nvPicPr>
          <p:cNvPr id="1095" name="Google Shape;1095;p87"/>
          <p:cNvPicPr preferRelativeResize="0"/>
          <p:nvPr/>
        </p:nvPicPr>
        <p:blipFill>
          <a:blip r:embed="rId3">
            <a:alphaModFix/>
          </a:blip>
          <a:stretch>
            <a:fillRect/>
          </a:stretch>
        </p:blipFill>
        <p:spPr>
          <a:xfrm>
            <a:off x="2109213" y="1259175"/>
            <a:ext cx="4925581" cy="3688975"/>
          </a:xfrm>
          <a:prstGeom prst="rect">
            <a:avLst/>
          </a:prstGeom>
          <a:noFill/>
          <a:ln>
            <a:noFill/>
          </a:ln>
        </p:spPr>
      </p:pic>
      <p:sp>
        <p:nvSpPr>
          <p:cNvPr id="1096" name="Google Shape;1096;p8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0"/>
        <p:cNvGrpSpPr/>
        <p:nvPr/>
      </p:nvGrpSpPr>
      <p:grpSpPr>
        <a:xfrm>
          <a:off x="0" y="0"/>
          <a:ext cx="0" cy="0"/>
          <a:chOff x="0" y="0"/>
          <a:chExt cx="0" cy="0"/>
        </a:xfrm>
      </p:grpSpPr>
      <p:sp>
        <p:nvSpPr>
          <p:cNvPr id="1101" name="Google Shape;1101;p88"/>
          <p:cNvSpPr txBox="1">
            <a:spLocks noGrp="1"/>
          </p:cNvSpPr>
          <p:nvPr>
            <p:ph type="title"/>
          </p:nvPr>
        </p:nvSpPr>
        <p:spPr>
          <a:xfrm>
            <a:off x="311700" y="482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OET: Pressure Regulator and Tank Feasibility</a:t>
            </a:r>
            <a:endParaRPr/>
          </a:p>
        </p:txBody>
      </p:sp>
      <p:sp>
        <p:nvSpPr>
          <p:cNvPr id="1102" name="Google Shape;1102;p88"/>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Dimensions</a:t>
            </a:r>
            <a:endParaRPr/>
          </a:p>
          <a:p>
            <a:pPr marL="914400" lvl="1" indent="-317500" algn="l" rtl="0">
              <a:spcBef>
                <a:spcPts val="0"/>
              </a:spcBef>
              <a:spcAft>
                <a:spcPts val="0"/>
              </a:spcAft>
              <a:buSzPts val="1400"/>
              <a:buChar char="○"/>
            </a:pPr>
            <a:r>
              <a:rPr lang="en"/>
              <a:t>Feed Tanks (2x)</a:t>
            </a:r>
            <a:endParaRPr/>
          </a:p>
          <a:p>
            <a:pPr marL="1371600" lvl="2" indent="-317500" algn="l" rtl="0">
              <a:spcBef>
                <a:spcPts val="0"/>
              </a:spcBef>
              <a:spcAft>
                <a:spcPts val="0"/>
              </a:spcAft>
              <a:buSzPts val="1400"/>
              <a:buChar char="■"/>
            </a:pPr>
            <a:r>
              <a:rPr lang="en"/>
              <a:t>1-¼” outlet</a:t>
            </a:r>
            <a:endParaRPr/>
          </a:p>
          <a:p>
            <a:pPr marL="914400" lvl="1" indent="-317500" algn="l" rtl="0">
              <a:spcBef>
                <a:spcPts val="0"/>
              </a:spcBef>
              <a:spcAft>
                <a:spcPts val="0"/>
              </a:spcAft>
              <a:buSzPts val="1400"/>
              <a:buChar char="○"/>
            </a:pPr>
            <a:r>
              <a:rPr lang="en"/>
              <a:t>Feed Ball Valves (2x)</a:t>
            </a:r>
            <a:endParaRPr/>
          </a:p>
          <a:p>
            <a:pPr marL="1371600" lvl="2" indent="-317500" algn="l" rtl="0">
              <a:spcBef>
                <a:spcPts val="0"/>
              </a:spcBef>
              <a:spcAft>
                <a:spcPts val="0"/>
              </a:spcAft>
              <a:buSzPts val="1400"/>
              <a:buChar char="■"/>
            </a:pPr>
            <a:r>
              <a:rPr lang="en"/>
              <a:t>1-¼” inlet, outlet</a:t>
            </a:r>
            <a:endParaRPr/>
          </a:p>
          <a:p>
            <a:pPr marL="914400" lvl="1" indent="-317500" algn="l" rtl="0">
              <a:spcBef>
                <a:spcPts val="0"/>
              </a:spcBef>
              <a:spcAft>
                <a:spcPts val="0"/>
              </a:spcAft>
              <a:buSzPts val="1400"/>
              <a:buChar char="○"/>
            </a:pPr>
            <a:r>
              <a:rPr lang="en"/>
              <a:t>53R Feed Regulators (2x)</a:t>
            </a:r>
            <a:endParaRPr/>
          </a:p>
          <a:p>
            <a:pPr marL="1371600" lvl="2" indent="-317500" algn="l" rtl="0">
              <a:spcBef>
                <a:spcPts val="0"/>
              </a:spcBef>
              <a:spcAft>
                <a:spcPts val="0"/>
              </a:spcAft>
              <a:buSzPts val="1400"/>
              <a:buChar char="■"/>
            </a:pPr>
            <a:r>
              <a:rPr lang="en"/>
              <a:t>1-¼” inlet, outlet</a:t>
            </a:r>
            <a:endParaRPr/>
          </a:p>
          <a:p>
            <a:pPr marL="914400" lvl="1" indent="-317500" algn="l" rtl="0">
              <a:spcBef>
                <a:spcPts val="0"/>
              </a:spcBef>
              <a:spcAft>
                <a:spcPts val="0"/>
              </a:spcAft>
              <a:buSzPts val="1400"/>
              <a:buChar char="○"/>
            </a:pPr>
            <a:r>
              <a:rPr lang="en"/>
              <a:t>Settling Chamber:</a:t>
            </a:r>
            <a:endParaRPr/>
          </a:p>
          <a:p>
            <a:pPr marL="1371600" lvl="2" indent="-317500" algn="l" rtl="0">
              <a:spcBef>
                <a:spcPts val="0"/>
              </a:spcBef>
              <a:spcAft>
                <a:spcPts val="0"/>
              </a:spcAft>
              <a:buSzPts val="1400"/>
              <a:buChar char="■"/>
            </a:pPr>
            <a:r>
              <a:rPr lang="en"/>
              <a:t>1-¼” inlet (2x)</a:t>
            </a:r>
            <a:endParaRPr/>
          </a:p>
          <a:p>
            <a:pPr marL="1371600" lvl="2" indent="-317500" algn="l" rtl="0">
              <a:spcBef>
                <a:spcPts val="0"/>
              </a:spcBef>
              <a:spcAft>
                <a:spcPts val="0"/>
              </a:spcAft>
              <a:buSzPts val="1400"/>
              <a:buChar char="■"/>
            </a:pPr>
            <a:r>
              <a:rPr lang="en"/>
              <a:t>Outlet: Apollo 94A-109-01 full port brass ball valves</a:t>
            </a:r>
            <a:endParaRPr/>
          </a:p>
          <a:p>
            <a:pPr marL="1828800" lvl="3" indent="-317500" algn="l" rtl="0">
              <a:spcBef>
                <a:spcPts val="0"/>
              </a:spcBef>
              <a:spcAft>
                <a:spcPts val="0"/>
              </a:spcAft>
              <a:buSzPts val="1400"/>
              <a:buChar char="●"/>
            </a:pPr>
            <a:r>
              <a:rPr lang="en"/>
              <a:t>2.520” ID</a:t>
            </a:r>
            <a:endParaRPr/>
          </a:p>
          <a:p>
            <a:pPr marL="914400" lvl="1" indent="-317500" algn="l" rtl="0">
              <a:spcBef>
                <a:spcPts val="0"/>
              </a:spcBef>
              <a:spcAft>
                <a:spcPts val="0"/>
              </a:spcAft>
              <a:buSzPts val="1400"/>
              <a:buChar char="○"/>
            </a:pPr>
            <a:r>
              <a:rPr lang="en"/>
              <a:t>Taper Cone:</a:t>
            </a:r>
            <a:endParaRPr/>
          </a:p>
          <a:p>
            <a:pPr marL="1371600" lvl="2" indent="-317500" algn="l" rtl="0">
              <a:spcBef>
                <a:spcPts val="0"/>
              </a:spcBef>
              <a:spcAft>
                <a:spcPts val="0"/>
              </a:spcAft>
              <a:buSzPts val="1400"/>
              <a:buChar char="■"/>
            </a:pPr>
            <a:r>
              <a:rPr lang="en"/>
              <a:t>1.8” inlet</a:t>
            </a:r>
            <a:endParaRPr/>
          </a:p>
          <a:p>
            <a:pPr marL="1371600" lvl="2" indent="-317500" algn="l" rtl="0">
              <a:spcBef>
                <a:spcPts val="0"/>
              </a:spcBef>
              <a:spcAft>
                <a:spcPts val="0"/>
              </a:spcAft>
              <a:buSzPts val="1400"/>
              <a:buChar char="■"/>
            </a:pPr>
            <a:r>
              <a:rPr lang="en"/>
              <a:t>1.075” outlet</a:t>
            </a:r>
            <a:endParaRPr/>
          </a:p>
        </p:txBody>
      </p:sp>
      <p:sp>
        <p:nvSpPr>
          <p:cNvPr id="1103" name="Google Shape;1103;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76</a:t>
            </a:fld>
            <a:endParaRPr/>
          </a:p>
        </p:txBody>
      </p:sp>
      <p:sp>
        <p:nvSpPr>
          <p:cNvPr id="1104" name="Google Shape;1104;p8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8"/>
        <p:cNvGrpSpPr/>
        <p:nvPr/>
      </p:nvGrpSpPr>
      <p:grpSpPr>
        <a:xfrm>
          <a:off x="0" y="0"/>
          <a:ext cx="0" cy="0"/>
          <a:chOff x="0" y="0"/>
          <a:chExt cx="0" cy="0"/>
        </a:xfrm>
      </p:grpSpPr>
      <p:sp>
        <p:nvSpPr>
          <p:cNvPr id="1109" name="Google Shape;1109;p89"/>
          <p:cNvSpPr txBox="1">
            <a:spLocks noGrp="1"/>
          </p:cNvSpPr>
          <p:nvPr>
            <p:ph type="title"/>
          </p:nvPr>
        </p:nvSpPr>
        <p:spPr>
          <a:xfrm>
            <a:off x="311700" y="482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OET: Desired Settling Chamber Pressure</a:t>
            </a:r>
            <a:endParaRPr/>
          </a:p>
        </p:txBody>
      </p:sp>
      <p:sp>
        <p:nvSpPr>
          <p:cNvPr id="1110" name="Google Shape;1110;p89"/>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Content</a:t>
            </a:r>
            <a:endParaRPr/>
          </a:p>
        </p:txBody>
      </p:sp>
      <p:sp>
        <p:nvSpPr>
          <p:cNvPr id="1111" name="Google Shape;1111;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77</a:t>
            </a:fld>
            <a:endParaRPr/>
          </a:p>
        </p:txBody>
      </p:sp>
      <p:pic>
        <p:nvPicPr>
          <p:cNvPr id="1112" name="Google Shape;1112;p89"/>
          <p:cNvPicPr preferRelativeResize="0"/>
          <p:nvPr/>
        </p:nvPicPr>
        <p:blipFill>
          <a:blip r:embed="rId3">
            <a:alphaModFix/>
          </a:blip>
          <a:stretch>
            <a:fillRect/>
          </a:stretch>
        </p:blipFill>
        <p:spPr>
          <a:xfrm>
            <a:off x="3149700" y="1149725"/>
            <a:ext cx="5994301" cy="3263499"/>
          </a:xfrm>
          <a:prstGeom prst="rect">
            <a:avLst/>
          </a:prstGeom>
          <a:noFill/>
          <a:ln>
            <a:noFill/>
          </a:ln>
        </p:spPr>
      </p:pic>
      <p:pic>
        <p:nvPicPr>
          <p:cNvPr id="1113" name="Google Shape;1113;p89"/>
          <p:cNvPicPr preferRelativeResize="0"/>
          <p:nvPr/>
        </p:nvPicPr>
        <p:blipFill>
          <a:blip r:embed="rId4">
            <a:alphaModFix/>
          </a:blip>
          <a:stretch>
            <a:fillRect/>
          </a:stretch>
        </p:blipFill>
        <p:spPr>
          <a:xfrm>
            <a:off x="23275" y="1013825"/>
            <a:ext cx="2992800" cy="1075347"/>
          </a:xfrm>
          <a:prstGeom prst="rect">
            <a:avLst/>
          </a:prstGeom>
          <a:noFill/>
          <a:ln>
            <a:noFill/>
          </a:ln>
        </p:spPr>
      </p:pic>
      <p:pic>
        <p:nvPicPr>
          <p:cNvPr id="1114" name="Google Shape;1114;p89"/>
          <p:cNvPicPr preferRelativeResize="0"/>
          <p:nvPr/>
        </p:nvPicPr>
        <p:blipFill>
          <a:blip r:embed="rId5">
            <a:alphaModFix/>
          </a:blip>
          <a:stretch>
            <a:fillRect/>
          </a:stretch>
        </p:blipFill>
        <p:spPr>
          <a:xfrm>
            <a:off x="0" y="2747100"/>
            <a:ext cx="2805031" cy="1666125"/>
          </a:xfrm>
          <a:prstGeom prst="rect">
            <a:avLst/>
          </a:prstGeom>
          <a:noFill/>
          <a:ln>
            <a:noFill/>
          </a:ln>
        </p:spPr>
      </p:pic>
      <p:pic>
        <p:nvPicPr>
          <p:cNvPr id="1115" name="Google Shape;1115;p89"/>
          <p:cNvPicPr preferRelativeResize="0"/>
          <p:nvPr/>
        </p:nvPicPr>
        <p:blipFill>
          <a:blip r:embed="rId6">
            <a:alphaModFix/>
          </a:blip>
          <a:stretch>
            <a:fillRect/>
          </a:stretch>
        </p:blipFill>
        <p:spPr>
          <a:xfrm>
            <a:off x="0" y="4413229"/>
            <a:ext cx="3149701" cy="694747"/>
          </a:xfrm>
          <a:prstGeom prst="rect">
            <a:avLst/>
          </a:prstGeom>
          <a:noFill/>
          <a:ln>
            <a:noFill/>
          </a:ln>
        </p:spPr>
      </p:pic>
      <p:pic>
        <p:nvPicPr>
          <p:cNvPr id="1116" name="Google Shape;1116;p89"/>
          <p:cNvPicPr preferRelativeResize="0"/>
          <p:nvPr/>
        </p:nvPicPr>
        <p:blipFill>
          <a:blip r:embed="rId7">
            <a:alphaModFix/>
          </a:blip>
          <a:stretch>
            <a:fillRect/>
          </a:stretch>
        </p:blipFill>
        <p:spPr>
          <a:xfrm>
            <a:off x="-1699" y="2190214"/>
            <a:ext cx="3149698" cy="381537"/>
          </a:xfrm>
          <a:prstGeom prst="rect">
            <a:avLst/>
          </a:prstGeom>
          <a:noFill/>
          <a:ln>
            <a:noFill/>
          </a:ln>
        </p:spPr>
      </p:pic>
      <p:pic>
        <p:nvPicPr>
          <p:cNvPr id="1117" name="Google Shape;1117;p89"/>
          <p:cNvPicPr preferRelativeResize="0"/>
          <p:nvPr/>
        </p:nvPicPr>
        <p:blipFill>
          <a:blip r:embed="rId8">
            <a:alphaModFix/>
          </a:blip>
          <a:stretch>
            <a:fillRect/>
          </a:stretch>
        </p:blipFill>
        <p:spPr>
          <a:xfrm>
            <a:off x="2808450" y="2747100"/>
            <a:ext cx="2900941" cy="951950"/>
          </a:xfrm>
          <a:prstGeom prst="rect">
            <a:avLst/>
          </a:prstGeom>
          <a:noFill/>
          <a:ln>
            <a:noFill/>
          </a:ln>
        </p:spPr>
      </p:pic>
      <p:pic>
        <p:nvPicPr>
          <p:cNvPr id="1118" name="Google Shape;1118;p89"/>
          <p:cNvPicPr preferRelativeResize="0"/>
          <p:nvPr/>
        </p:nvPicPr>
        <p:blipFill>
          <a:blip r:embed="rId9">
            <a:alphaModFix/>
          </a:blip>
          <a:stretch>
            <a:fillRect/>
          </a:stretch>
        </p:blipFill>
        <p:spPr>
          <a:xfrm>
            <a:off x="3075600" y="3800252"/>
            <a:ext cx="2992801" cy="612975"/>
          </a:xfrm>
          <a:prstGeom prst="rect">
            <a:avLst/>
          </a:prstGeom>
          <a:noFill/>
          <a:ln>
            <a:noFill/>
          </a:ln>
        </p:spPr>
      </p:pic>
      <p:sp>
        <p:nvSpPr>
          <p:cNvPr id="1119" name="Google Shape;1119;p8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10"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9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OET: Settling Chamber Structural Analysis</a:t>
            </a:r>
            <a:endParaRPr/>
          </a:p>
        </p:txBody>
      </p:sp>
      <p:sp>
        <p:nvSpPr>
          <p:cNvPr id="1125" name="Google Shape;1125;p90"/>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126" name="Google Shape;1126;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78</a:t>
            </a:fld>
            <a:endParaRPr/>
          </a:p>
        </p:txBody>
      </p:sp>
      <p:pic>
        <p:nvPicPr>
          <p:cNvPr id="1127" name="Google Shape;1127;p90"/>
          <p:cNvPicPr preferRelativeResize="0"/>
          <p:nvPr/>
        </p:nvPicPr>
        <p:blipFill>
          <a:blip r:embed="rId3">
            <a:alphaModFix/>
          </a:blip>
          <a:stretch>
            <a:fillRect/>
          </a:stretch>
        </p:blipFill>
        <p:spPr>
          <a:xfrm>
            <a:off x="0" y="1055625"/>
            <a:ext cx="3016712" cy="3026750"/>
          </a:xfrm>
          <a:prstGeom prst="rect">
            <a:avLst/>
          </a:prstGeom>
          <a:noFill/>
          <a:ln>
            <a:noFill/>
          </a:ln>
        </p:spPr>
      </p:pic>
      <p:pic>
        <p:nvPicPr>
          <p:cNvPr id="1128" name="Google Shape;1128;p90"/>
          <p:cNvPicPr preferRelativeResize="0"/>
          <p:nvPr/>
        </p:nvPicPr>
        <p:blipFill>
          <a:blip r:embed="rId4">
            <a:alphaModFix/>
          </a:blip>
          <a:stretch>
            <a:fillRect/>
          </a:stretch>
        </p:blipFill>
        <p:spPr>
          <a:xfrm>
            <a:off x="0" y="4082375"/>
            <a:ext cx="3016700" cy="274800"/>
          </a:xfrm>
          <a:prstGeom prst="rect">
            <a:avLst/>
          </a:prstGeom>
          <a:noFill/>
          <a:ln>
            <a:noFill/>
          </a:ln>
        </p:spPr>
      </p:pic>
      <p:pic>
        <p:nvPicPr>
          <p:cNvPr id="1129" name="Google Shape;1129;p90"/>
          <p:cNvPicPr preferRelativeResize="0"/>
          <p:nvPr/>
        </p:nvPicPr>
        <p:blipFill>
          <a:blip r:embed="rId5">
            <a:alphaModFix/>
          </a:blip>
          <a:stretch>
            <a:fillRect/>
          </a:stretch>
        </p:blipFill>
        <p:spPr>
          <a:xfrm>
            <a:off x="3016696" y="1055613"/>
            <a:ext cx="3436318" cy="1061125"/>
          </a:xfrm>
          <a:prstGeom prst="rect">
            <a:avLst/>
          </a:prstGeom>
          <a:noFill/>
          <a:ln>
            <a:noFill/>
          </a:ln>
        </p:spPr>
      </p:pic>
      <p:pic>
        <p:nvPicPr>
          <p:cNvPr id="1130" name="Google Shape;1130;p90"/>
          <p:cNvPicPr preferRelativeResize="0"/>
          <p:nvPr/>
        </p:nvPicPr>
        <p:blipFill>
          <a:blip r:embed="rId6">
            <a:alphaModFix/>
          </a:blip>
          <a:stretch>
            <a:fillRect/>
          </a:stretch>
        </p:blipFill>
        <p:spPr>
          <a:xfrm>
            <a:off x="3016700" y="2116738"/>
            <a:ext cx="3990230" cy="1926500"/>
          </a:xfrm>
          <a:prstGeom prst="rect">
            <a:avLst/>
          </a:prstGeom>
          <a:noFill/>
          <a:ln>
            <a:noFill/>
          </a:ln>
        </p:spPr>
      </p:pic>
      <p:pic>
        <p:nvPicPr>
          <p:cNvPr id="1131" name="Google Shape;1131;p90"/>
          <p:cNvPicPr preferRelativeResize="0"/>
          <p:nvPr/>
        </p:nvPicPr>
        <p:blipFill>
          <a:blip r:embed="rId7">
            <a:alphaModFix/>
          </a:blip>
          <a:stretch>
            <a:fillRect/>
          </a:stretch>
        </p:blipFill>
        <p:spPr>
          <a:xfrm>
            <a:off x="7006927" y="2243352"/>
            <a:ext cx="1663429" cy="1799900"/>
          </a:xfrm>
          <a:prstGeom prst="rect">
            <a:avLst/>
          </a:prstGeom>
          <a:noFill/>
          <a:ln>
            <a:noFill/>
          </a:ln>
        </p:spPr>
      </p:pic>
      <p:sp>
        <p:nvSpPr>
          <p:cNvPr id="1132" name="Google Shape;1132;p9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8"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9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OET: Pressure Regulator and Tank Feasibility</a:t>
            </a:r>
            <a:endParaRPr/>
          </a:p>
          <a:p>
            <a:pPr marL="0" lvl="0" indent="0" algn="l" rtl="0">
              <a:spcBef>
                <a:spcPts val="0"/>
              </a:spcBef>
              <a:spcAft>
                <a:spcPts val="0"/>
              </a:spcAft>
              <a:buNone/>
            </a:pPr>
            <a:endParaRPr/>
          </a:p>
        </p:txBody>
      </p:sp>
      <p:sp>
        <p:nvSpPr>
          <p:cNvPr id="1138" name="Google Shape;1138;p91"/>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Isentropic relations were used to calculate the mass flow rate out of the settling chamber</a:t>
            </a:r>
            <a:endParaRPr/>
          </a:p>
          <a:p>
            <a:pPr marL="457200" lvl="0" indent="-342900" algn="l" rtl="0">
              <a:spcBef>
                <a:spcPts val="0"/>
              </a:spcBef>
              <a:spcAft>
                <a:spcPts val="0"/>
              </a:spcAft>
              <a:buSzPts val="1800"/>
              <a:buChar char="●"/>
            </a:pPr>
            <a:r>
              <a:rPr lang="en"/>
              <a:t>Mass flow rate out of the feed tanks was calculated using non-ideal relations with both choked and unchoked flow, following conservation laws</a:t>
            </a:r>
            <a:endParaRPr/>
          </a:p>
          <a:p>
            <a:pPr marL="457200" lvl="0" indent="-342900" algn="l" rtl="0">
              <a:spcBef>
                <a:spcPts val="0"/>
              </a:spcBef>
              <a:spcAft>
                <a:spcPts val="0"/>
              </a:spcAft>
              <a:buSzPts val="1800"/>
              <a:buChar char="●"/>
            </a:pPr>
            <a:r>
              <a:rPr lang="en"/>
              <a:t>The pressure, temperature, mass, and mass flow within each tank was calculated and plotted in an to determine nominal test time</a:t>
            </a:r>
            <a:endParaRPr/>
          </a:p>
          <a:p>
            <a:pPr marL="914400" lvl="1" indent="-317500" algn="l" rtl="0">
              <a:spcBef>
                <a:spcPts val="0"/>
              </a:spcBef>
              <a:spcAft>
                <a:spcPts val="0"/>
              </a:spcAft>
              <a:buSzPts val="1400"/>
              <a:buChar char="○"/>
            </a:pPr>
            <a:r>
              <a:rPr lang="en"/>
              <a:t>While feed tank pressures remain high, nominal test time is 11.69 seconds due to the combined feed tank mass flow rate dropping below the mass flow rate out of the settling chamber</a:t>
            </a:r>
            <a:endParaRPr/>
          </a:p>
          <a:p>
            <a:pPr marL="914400" lvl="1" indent="-317500" algn="l" rtl="0">
              <a:spcBef>
                <a:spcPts val="0"/>
              </a:spcBef>
              <a:spcAft>
                <a:spcPts val="0"/>
              </a:spcAft>
              <a:buSzPts val="1400"/>
              <a:buChar char="○"/>
            </a:pPr>
            <a:r>
              <a:rPr lang="en"/>
              <a:t>This will reduce pressures in the settling chamber, decreasing nozzle test efficacy</a:t>
            </a:r>
            <a:endParaRPr/>
          </a:p>
          <a:p>
            <a:pPr marL="914400" lvl="1" indent="-317500" algn="l" rtl="0">
              <a:spcBef>
                <a:spcPts val="0"/>
              </a:spcBef>
              <a:spcAft>
                <a:spcPts val="0"/>
              </a:spcAft>
              <a:buSzPts val="1400"/>
              <a:buChar char="○"/>
            </a:pPr>
            <a:r>
              <a:rPr lang="en"/>
              <a:t>Note this test time and the mass flow plotted on slide 72 is for two regulators---one regulator system can not keep up with the mass flow out of the settling chamber due to the choked flow in the feed pipe</a:t>
            </a:r>
            <a:endParaRPr/>
          </a:p>
        </p:txBody>
      </p:sp>
      <p:sp>
        <p:nvSpPr>
          <p:cNvPr id="1139" name="Google Shape;1139;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79</a:t>
            </a:fld>
            <a:endParaRPr/>
          </a:p>
        </p:txBody>
      </p:sp>
      <p:sp>
        <p:nvSpPr>
          <p:cNvPr id="1140" name="Google Shape;1140;p9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Nozzle: Performance    </a:t>
            </a:r>
            <a:endParaRPr sz="2688"/>
          </a:p>
        </p:txBody>
      </p:sp>
      <p:sp>
        <p:nvSpPr>
          <p:cNvPr id="181" name="Google Shape;1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82" name="Google Shape;182;p20"/>
          <p:cNvSpPr/>
          <p:nvPr/>
        </p:nvSpPr>
        <p:spPr>
          <a:xfrm>
            <a:off x="59100" y="4509500"/>
            <a:ext cx="1340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Overview</a:t>
            </a:r>
            <a:endParaRPr sz="1000" b="1">
              <a:latin typeface="Trebuchet MS"/>
              <a:ea typeface="Trebuchet MS"/>
              <a:cs typeface="Trebuchet MS"/>
              <a:sym typeface="Trebuchet MS"/>
            </a:endParaRPr>
          </a:p>
        </p:txBody>
      </p:sp>
      <p:sp>
        <p:nvSpPr>
          <p:cNvPr id="183" name="Google Shape;183;p20"/>
          <p:cNvSpPr/>
          <p:nvPr/>
        </p:nvSpPr>
        <p:spPr>
          <a:xfrm>
            <a:off x="1252728" y="4445600"/>
            <a:ext cx="13899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Design Solution</a:t>
            </a:r>
            <a:endParaRPr sz="1000" b="1">
              <a:latin typeface="Trebuchet MS"/>
              <a:ea typeface="Trebuchet MS"/>
              <a:cs typeface="Trebuchet MS"/>
              <a:sym typeface="Trebuchet MS"/>
            </a:endParaRPr>
          </a:p>
        </p:txBody>
      </p:sp>
      <p:sp>
        <p:nvSpPr>
          <p:cNvPr id="184" name="Google Shape;184;p20"/>
          <p:cNvSpPr/>
          <p:nvPr/>
        </p:nvSpPr>
        <p:spPr>
          <a:xfrm>
            <a:off x="2555370" y="4509341"/>
            <a:ext cx="13167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CPEs</a:t>
            </a:r>
            <a:endParaRPr sz="1000" b="1">
              <a:latin typeface="Trebuchet MS"/>
              <a:ea typeface="Trebuchet MS"/>
              <a:cs typeface="Trebuchet MS"/>
              <a:sym typeface="Trebuchet MS"/>
            </a:endParaRPr>
          </a:p>
        </p:txBody>
      </p:sp>
      <p:sp>
        <p:nvSpPr>
          <p:cNvPr id="185" name="Google Shape;185;p20"/>
          <p:cNvSpPr/>
          <p:nvPr/>
        </p:nvSpPr>
        <p:spPr>
          <a:xfrm>
            <a:off x="3767328" y="4509341"/>
            <a:ext cx="13716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Requirement Satisfaction</a:t>
            </a:r>
            <a:endParaRPr sz="1000" b="1">
              <a:latin typeface="Trebuchet MS"/>
              <a:ea typeface="Trebuchet MS"/>
              <a:cs typeface="Trebuchet MS"/>
              <a:sym typeface="Trebuchet MS"/>
            </a:endParaRPr>
          </a:p>
        </p:txBody>
      </p:sp>
      <p:sp>
        <p:nvSpPr>
          <p:cNvPr id="186" name="Google Shape;186;p20"/>
          <p:cNvSpPr/>
          <p:nvPr/>
        </p:nvSpPr>
        <p:spPr>
          <a:xfrm>
            <a:off x="505162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Risks</a:t>
            </a:r>
            <a:endParaRPr sz="1000" b="1">
              <a:latin typeface="Trebuchet MS"/>
              <a:ea typeface="Trebuchet MS"/>
              <a:cs typeface="Trebuchet MS"/>
              <a:sym typeface="Trebuchet MS"/>
            </a:endParaRPr>
          </a:p>
        </p:txBody>
      </p:sp>
      <p:sp>
        <p:nvSpPr>
          <p:cNvPr id="187" name="Google Shape;187;p20"/>
          <p:cNvSpPr/>
          <p:nvPr/>
        </p:nvSpPr>
        <p:spPr>
          <a:xfrm>
            <a:off x="629810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Verification &amp; Validation</a:t>
            </a:r>
            <a:endParaRPr sz="1000" b="1">
              <a:latin typeface="Trebuchet MS"/>
              <a:ea typeface="Trebuchet MS"/>
              <a:cs typeface="Trebuchet MS"/>
              <a:sym typeface="Trebuchet MS"/>
            </a:endParaRPr>
          </a:p>
        </p:txBody>
      </p:sp>
      <p:sp>
        <p:nvSpPr>
          <p:cNvPr id="188" name="Google Shape;188;p20"/>
          <p:cNvSpPr/>
          <p:nvPr/>
        </p:nvSpPr>
        <p:spPr>
          <a:xfrm>
            <a:off x="7542679" y="4507716"/>
            <a:ext cx="1340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Planning</a:t>
            </a:r>
            <a:endParaRPr sz="1000" b="1">
              <a:latin typeface="Trebuchet MS"/>
              <a:ea typeface="Trebuchet MS"/>
              <a:cs typeface="Trebuchet MS"/>
              <a:sym typeface="Trebuchet MS"/>
            </a:endParaRPr>
          </a:p>
        </p:txBody>
      </p:sp>
      <p:pic>
        <p:nvPicPr>
          <p:cNvPr id="189" name="Google Shape;189;p20"/>
          <p:cNvPicPr preferRelativeResize="0"/>
          <p:nvPr/>
        </p:nvPicPr>
        <p:blipFill rotWithShape="1">
          <a:blip r:embed="rId3">
            <a:alphaModFix/>
          </a:blip>
          <a:srcRect r="5669"/>
          <a:stretch/>
        </p:blipFill>
        <p:spPr>
          <a:xfrm>
            <a:off x="4287008" y="1060475"/>
            <a:ext cx="4596068" cy="2423750"/>
          </a:xfrm>
          <a:prstGeom prst="rect">
            <a:avLst/>
          </a:prstGeom>
          <a:noFill/>
          <a:ln w="19050" cap="flat" cmpd="sng">
            <a:solidFill>
              <a:schemeClr val="dk2"/>
            </a:solidFill>
            <a:prstDash val="solid"/>
            <a:round/>
            <a:headEnd type="none" w="sm" len="sm"/>
            <a:tailEnd type="none" w="sm" len="sm"/>
          </a:ln>
        </p:spPr>
      </p:pic>
      <p:grpSp>
        <p:nvGrpSpPr>
          <p:cNvPr id="190" name="Google Shape;190;p20"/>
          <p:cNvGrpSpPr/>
          <p:nvPr/>
        </p:nvGrpSpPr>
        <p:grpSpPr>
          <a:xfrm>
            <a:off x="5480661" y="2013607"/>
            <a:ext cx="513300" cy="577800"/>
            <a:chOff x="5480661" y="2013607"/>
            <a:chExt cx="513300" cy="577800"/>
          </a:xfrm>
        </p:grpSpPr>
        <p:sp>
          <p:nvSpPr>
            <p:cNvPr id="191" name="Google Shape;191;p20"/>
            <p:cNvSpPr/>
            <p:nvPr/>
          </p:nvSpPr>
          <p:spPr>
            <a:xfrm rot="502768">
              <a:off x="5495392" y="2341352"/>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0"/>
            <p:cNvSpPr/>
            <p:nvPr/>
          </p:nvSpPr>
          <p:spPr>
            <a:xfrm rot="502768">
              <a:off x="5647792" y="2036552"/>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0"/>
          <p:cNvGrpSpPr/>
          <p:nvPr/>
        </p:nvGrpSpPr>
        <p:grpSpPr>
          <a:xfrm>
            <a:off x="6097886" y="2306970"/>
            <a:ext cx="1941000" cy="577800"/>
            <a:chOff x="6097886" y="2306970"/>
            <a:chExt cx="1941000" cy="577800"/>
          </a:xfrm>
        </p:grpSpPr>
        <p:sp>
          <p:nvSpPr>
            <p:cNvPr id="194" name="Google Shape;194;p20"/>
            <p:cNvSpPr/>
            <p:nvPr/>
          </p:nvSpPr>
          <p:spPr>
            <a:xfrm rot="502768">
              <a:off x="6112617" y="2329914"/>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rot="502768">
              <a:off x="7692717" y="2634714"/>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20"/>
          <p:cNvGrpSpPr/>
          <p:nvPr/>
        </p:nvGrpSpPr>
        <p:grpSpPr>
          <a:xfrm>
            <a:off x="5474118" y="1532082"/>
            <a:ext cx="2640969" cy="1733687"/>
            <a:chOff x="5474118" y="1532082"/>
            <a:chExt cx="2640969" cy="1733687"/>
          </a:xfrm>
        </p:grpSpPr>
        <p:sp>
          <p:nvSpPr>
            <p:cNvPr id="197" name="Google Shape;197;p20"/>
            <p:cNvSpPr/>
            <p:nvPr/>
          </p:nvSpPr>
          <p:spPr>
            <a:xfrm rot="1062783">
              <a:off x="5556180" y="1577081"/>
              <a:ext cx="331307" cy="227702"/>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rot="-771980">
              <a:off x="5495457" y="2714954"/>
              <a:ext cx="331421" cy="227783"/>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rot="502768">
              <a:off x="6188817" y="2036539"/>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p:nvPr/>
          </p:nvSpPr>
          <p:spPr>
            <a:xfrm rot="502768">
              <a:off x="6112617" y="2634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rot="502768">
              <a:off x="7768917" y="2253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rot="502768">
              <a:off x="7692717" y="3015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rot="502768">
              <a:off x="7692717" y="26347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rot="502768">
              <a:off x="6112617" y="2335627"/>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0"/>
          <p:cNvSpPr txBox="1">
            <a:spLocks noGrp="1"/>
          </p:cNvSpPr>
          <p:nvPr>
            <p:ph type="body" idx="1"/>
          </p:nvPr>
        </p:nvSpPr>
        <p:spPr>
          <a:xfrm>
            <a:off x="285000" y="1149725"/>
            <a:ext cx="41967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Models show thrust to increase   82 newtons over the stock nozzle        (</a:t>
            </a:r>
            <a:r>
              <a:rPr lang="en" b="1"/>
              <a:t>182 newtons total</a:t>
            </a:r>
            <a:r>
              <a:rPr lang="en"/>
              <a:t>)</a:t>
            </a:r>
            <a:endParaRPr/>
          </a:p>
          <a:p>
            <a:pPr marL="457200" lvl="0" indent="-342900" algn="l" rtl="0">
              <a:spcBef>
                <a:spcPts val="1000"/>
              </a:spcBef>
              <a:spcAft>
                <a:spcPts val="0"/>
              </a:spcAft>
              <a:buSzPts val="1800"/>
              <a:buChar char="●"/>
            </a:pPr>
            <a:r>
              <a:rPr lang="en"/>
              <a:t>Weight of ejector nozzle will increase by 91 grams over stock nozzle (</a:t>
            </a:r>
            <a:r>
              <a:rPr lang="en" b="1"/>
              <a:t>1171 grams total</a:t>
            </a:r>
            <a:r>
              <a:rPr lang="en"/>
              <a:t>)</a:t>
            </a:r>
            <a:endParaRPr>
              <a:solidFill>
                <a:schemeClr val="dk1"/>
              </a:solidFill>
            </a:endParaRPr>
          </a:p>
          <a:p>
            <a:pPr marL="457200" lvl="0" indent="-342900" algn="l" rtl="0">
              <a:spcBef>
                <a:spcPts val="1000"/>
              </a:spcBef>
              <a:spcAft>
                <a:spcPts val="1000"/>
              </a:spcAft>
              <a:buSzPts val="1800"/>
              <a:buChar char="●"/>
            </a:pPr>
            <a:r>
              <a:rPr lang="en"/>
              <a:t>Overall this leads to a predicted thrust to weight increase of </a:t>
            </a:r>
            <a:r>
              <a:rPr lang="en" b="1"/>
              <a:t>67.8%</a:t>
            </a:r>
            <a:endParaRPr b="1"/>
          </a:p>
        </p:txBody>
      </p:sp>
      <p:sp>
        <p:nvSpPr>
          <p:cNvPr id="206" name="Google Shape;206;p20"/>
          <p:cNvSpPr txBox="1">
            <a:spLocks noGrp="1"/>
          </p:cNvSpPr>
          <p:nvPr>
            <p:ph type="body" idx="1"/>
          </p:nvPr>
        </p:nvSpPr>
        <p:spPr>
          <a:xfrm>
            <a:off x="4334450" y="3487275"/>
            <a:ext cx="4809600" cy="25869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Primary mass flow (from engine)</a:t>
            </a:r>
            <a:endParaRPr sz="1500"/>
          </a:p>
          <a:p>
            <a:pPr marL="457200" lvl="0" indent="-323850" algn="l" rtl="0">
              <a:spcBef>
                <a:spcPts val="0"/>
              </a:spcBef>
              <a:spcAft>
                <a:spcPts val="0"/>
              </a:spcAft>
              <a:buSzPts val="1500"/>
              <a:buChar char="-"/>
            </a:pPr>
            <a:r>
              <a:rPr lang="en" sz="1500"/>
              <a:t>Secondary mass flow (from surrounding air)</a:t>
            </a:r>
            <a:endParaRPr sz="1500"/>
          </a:p>
          <a:p>
            <a:pPr marL="457200" lvl="0" indent="-323850" algn="l" rtl="0">
              <a:spcBef>
                <a:spcPts val="0"/>
              </a:spcBef>
              <a:spcAft>
                <a:spcPts val="0"/>
              </a:spcAft>
              <a:buSzPts val="1500"/>
              <a:buChar char="-"/>
            </a:pPr>
            <a:r>
              <a:rPr lang="en" sz="1500"/>
              <a:t>Combined mass flow</a:t>
            </a:r>
            <a:endParaRPr sz="1500"/>
          </a:p>
        </p:txBody>
      </p:sp>
      <p:sp>
        <p:nvSpPr>
          <p:cNvPr id="207" name="Google Shape;207;p20"/>
          <p:cNvSpPr/>
          <p:nvPr/>
        </p:nvSpPr>
        <p:spPr>
          <a:xfrm>
            <a:off x="4481517" y="3593881"/>
            <a:ext cx="331500" cy="22710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a:off x="4481517" y="4115868"/>
            <a:ext cx="331500" cy="22710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rot="3111">
            <a:off x="4481521" y="3854569"/>
            <a:ext cx="331500" cy="227700"/>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92"/>
          <p:cNvSpPr txBox="1">
            <a:spLocks noGrp="1"/>
          </p:cNvSpPr>
          <p:nvPr>
            <p:ph type="title"/>
          </p:nvPr>
        </p:nvSpPr>
        <p:spPr>
          <a:xfrm>
            <a:off x="311700" y="52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(Settling Chamber)</a:t>
            </a:r>
            <a:endParaRPr/>
          </a:p>
        </p:txBody>
      </p:sp>
      <p:sp>
        <p:nvSpPr>
          <p:cNvPr id="1146" name="Google Shape;1146;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pic>
        <p:nvPicPr>
          <p:cNvPr id="1147" name="Google Shape;1147;p92"/>
          <p:cNvPicPr preferRelativeResize="0"/>
          <p:nvPr/>
        </p:nvPicPr>
        <p:blipFill>
          <a:blip r:embed="rId3">
            <a:alphaModFix/>
          </a:blip>
          <a:stretch>
            <a:fillRect/>
          </a:stretch>
        </p:blipFill>
        <p:spPr>
          <a:xfrm>
            <a:off x="288813" y="3890894"/>
            <a:ext cx="1371600" cy="457200"/>
          </a:xfrm>
          <a:prstGeom prst="rect">
            <a:avLst/>
          </a:prstGeom>
          <a:noFill/>
          <a:ln>
            <a:noFill/>
          </a:ln>
        </p:spPr>
      </p:pic>
      <p:pic>
        <p:nvPicPr>
          <p:cNvPr id="1148" name="Google Shape;1148;p92"/>
          <p:cNvPicPr preferRelativeResize="0"/>
          <p:nvPr/>
        </p:nvPicPr>
        <p:blipFill>
          <a:blip r:embed="rId4">
            <a:alphaModFix/>
          </a:blip>
          <a:stretch>
            <a:fillRect/>
          </a:stretch>
        </p:blipFill>
        <p:spPr>
          <a:xfrm>
            <a:off x="3200400" y="2198075"/>
            <a:ext cx="1371600" cy="457200"/>
          </a:xfrm>
          <a:prstGeom prst="rect">
            <a:avLst/>
          </a:prstGeom>
          <a:noFill/>
          <a:ln>
            <a:noFill/>
          </a:ln>
        </p:spPr>
      </p:pic>
      <p:pic>
        <p:nvPicPr>
          <p:cNvPr id="1149" name="Google Shape;1149;p92"/>
          <p:cNvPicPr preferRelativeResize="0"/>
          <p:nvPr/>
        </p:nvPicPr>
        <p:blipFill>
          <a:blip r:embed="rId5">
            <a:alphaModFix/>
          </a:blip>
          <a:stretch>
            <a:fillRect/>
          </a:stretch>
        </p:blipFill>
        <p:spPr>
          <a:xfrm>
            <a:off x="3255249" y="3959500"/>
            <a:ext cx="1371600" cy="457200"/>
          </a:xfrm>
          <a:prstGeom prst="rect">
            <a:avLst/>
          </a:prstGeom>
          <a:noFill/>
          <a:ln>
            <a:noFill/>
          </a:ln>
        </p:spPr>
      </p:pic>
      <p:pic>
        <p:nvPicPr>
          <p:cNvPr id="1150" name="Google Shape;1150;p92"/>
          <p:cNvPicPr preferRelativeResize="0"/>
          <p:nvPr/>
        </p:nvPicPr>
        <p:blipFill>
          <a:blip r:embed="rId6">
            <a:alphaModFix/>
          </a:blip>
          <a:stretch>
            <a:fillRect/>
          </a:stretch>
        </p:blipFill>
        <p:spPr>
          <a:xfrm>
            <a:off x="3255250" y="3101638"/>
            <a:ext cx="1371599" cy="411480"/>
          </a:xfrm>
          <a:prstGeom prst="rect">
            <a:avLst/>
          </a:prstGeom>
          <a:noFill/>
          <a:ln>
            <a:noFill/>
          </a:ln>
        </p:spPr>
      </p:pic>
      <p:pic>
        <p:nvPicPr>
          <p:cNvPr id="1151" name="Google Shape;1151;p92"/>
          <p:cNvPicPr preferRelativeResize="0"/>
          <p:nvPr/>
        </p:nvPicPr>
        <p:blipFill>
          <a:blip r:embed="rId7">
            <a:alphaModFix/>
          </a:blip>
          <a:stretch>
            <a:fillRect/>
          </a:stretch>
        </p:blipFill>
        <p:spPr>
          <a:xfrm>
            <a:off x="3255250" y="1385950"/>
            <a:ext cx="1371600" cy="365760"/>
          </a:xfrm>
          <a:prstGeom prst="rect">
            <a:avLst/>
          </a:prstGeom>
          <a:noFill/>
          <a:ln>
            <a:noFill/>
          </a:ln>
        </p:spPr>
      </p:pic>
      <p:pic>
        <p:nvPicPr>
          <p:cNvPr id="1152" name="Google Shape;1152;p92"/>
          <p:cNvPicPr preferRelativeResize="0"/>
          <p:nvPr/>
        </p:nvPicPr>
        <p:blipFill>
          <a:blip r:embed="rId8">
            <a:alphaModFix/>
          </a:blip>
          <a:stretch>
            <a:fillRect/>
          </a:stretch>
        </p:blipFill>
        <p:spPr>
          <a:xfrm>
            <a:off x="311675" y="3078775"/>
            <a:ext cx="1325880" cy="457200"/>
          </a:xfrm>
          <a:prstGeom prst="rect">
            <a:avLst/>
          </a:prstGeom>
          <a:noFill/>
          <a:ln>
            <a:noFill/>
          </a:ln>
        </p:spPr>
      </p:pic>
      <p:pic>
        <p:nvPicPr>
          <p:cNvPr id="1153" name="Google Shape;1153;p92"/>
          <p:cNvPicPr preferRelativeResize="0"/>
          <p:nvPr/>
        </p:nvPicPr>
        <p:blipFill>
          <a:blip r:embed="rId9">
            <a:alphaModFix/>
          </a:blip>
          <a:stretch>
            <a:fillRect/>
          </a:stretch>
        </p:blipFill>
        <p:spPr>
          <a:xfrm>
            <a:off x="311700" y="1225925"/>
            <a:ext cx="2286000" cy="685800"/>
          </a:xfrm>
          <a:prstGeom prst="rect">
            <a:avLst/>
          </a:prstGeom>
          <a:noFill/>
          <a:ln>
            <a:noFill/>
          </a:ln>
        </p:spPr>
      </p:pic>
      <p:pic>
        <p:nvPicPr>
          <p:cNvPr id="1154" name="Google Shape;1154;p92"/>
          <p:cNvPicPr preferRelativeResize="0"/>
          <p:nvPr/>
        </p:nvPicPr>
        <p:blipFill>
          <a:blip r:embed="rId10">
            <a:alphaModFix/>
          </a:blip>
          <a:stretch>
            <a:fillRect/>
          </a:stretch>
        </p:blipFill>
        <p:spPr>
          <a:xfrm>
            <a:off x="311700" y="2266656"/>
            <a:ext cx="2286001" cy="457200"/>
          </a:xfrm>
          <a:prstGeom prst="rect">
            <a:avLst/>
          </a:prstGeom>
          <a:noFill/>
          <a:ln>
            <a:noFill/>
          </a:ln>
        </p:spPr>
      </p:pic>
      <p:sp>
        <p:nvSpPr>
          <p:cNvPr id="1155" name="Google Shape;1155;p92"/>
          <p:cNvSpPr txBox="1"/>
          <p:nvPr/>
        </p:nvSpPr>
        <p:spPr>
          <a:xfrm>
            <a:off x="5091375" y="1227225"/>
            <a:ext cx="3609600" cy="3115500"/>
          </a:xfrm>
          <a:prstGeom prst="rect">
            <a:avLst/>
          </a:prstGeom>
          <a:noFill/>
          <a:ln>
            <a:noFill/>
          </a:ln>
        </p:spPr>
        <p:txBody>
          <a:bodyPr spcFirstLastPara="1" wrap="square" lIns="91425" tIns="91425" rIns="91425" bIns="91425" anchor="t" anchorCtr="0">
            <a:spAutoFit/>
          </a:bodyPr>
          <a:lstStyle/>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R = 8.3145 Pa-m</a:t>
            </a:r>
            <a:r>
              <a:rPr lang="en" baseline="30000">
                <a:latin typeface="Trebuchet MS"/>
                <a:ea typeface="Trebuchet MS"/>
                <a:cs typeface="Trebuchet MS"/>
                <a:sym typeface="Trebuchet MS"/>
              </a:rPr>
              <a:t>3</a:t>
            </a:r>
            <a:r>
              <a:rPr lang="en">
                <a:latin typeface="Trebuchet MS"/>
                <a:ea typeface="Trebuchet MS"/>
                <a:cs typeface="Trebuchet MS"/>
                <a:sym typeface="Trebuchet MS"/>
              </a:rPr>
              <a:t>/K-mol = 286.5 J/kg-K</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P</a:t>
            </a:r>
            <a:r>
              <a:rPr lang="en" baseline="-25000">
                <a:latin typeface="Trebuchet MS"/>
                <a:ea typeface="Trebuchet MS"/>
                <a:cs typeface="Trebuchet MS"/>
                <a:sym typeface="Trebuchet MS"/>
              </a:rPr>
              <a:t>2</a:t>
            </a:r>
            <a:r>
              <a:rPr lang="en">
                <a:latin typeface="Trebuchet MS"/>
                <a:ea typeface="Trebuchet MS"/>
                <a:cs typeface="Trebuchet MS"/>
                <a:sym typeface="Trebuchet MS"/>
              </a:rPr>
              <a:t> = 131.84 kPa</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P</a:t>
            </a:r>
            <a:r>
              <a:rPr lang="en" baseline="-25000">
                <a:latin typeface="Trebuchet MS"/>
                <a:ea typeface="Trebuchet MS"/>
                <a:cs typeface="Trebuchet MS"/>
                <a:sym typeface="Trebuchet MS"/>
              </a:rPr>
              <a:t>1</a:t>
            </a:r>
            <a:r>
              <a:rPr lang="en" baseline="30000">
                <a:latin typeface="Trebuchet MS"/>
                <a:ea typeface="Trebuchet MS"/>
                <a:cs typeface="Trebuchet MS"/>
                <a:sym typeface="Trebuchet MS"/>
              </a:rPr>
              <a:t>0 </a:t>
            </a:r>
            <a:r>
              <a:rPr lang="en">
                <a:latin typeface="Trebuchet MS"/>
                <a:ea typeface="Trebuchet MS"/>
                <a:cs typeface="Trebuchet MS"/>
                <a:sym typeface="Trebuchet MS"/>
              </a:rPr>
              <a:t>= 145.34 kPa</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𝜌</a:t>
            </a:r>
            <a:r>
              <a:rPr lang="en" baseline="-25000">
                <a:latin typeface="Trebuchet MS"/>
                <a:ea typeface="Trebuchet MS"/>
                <a:cs typeface="Trebuchet MS"/>
                <a:sym typeface="Trebuchet MS"/>
              </a:rPr>
              <a:t>2</a:t>
            </a:r>
            <a:r>
              <a:rPr lang="en" baseline="30000">
                <a:latin typeface="Trebuchet MS"/>
                <a:ea typeface="Trebuchet MS"/>
                <a:cs typeface="Trebuchet MS"/>
                <a:sym typeface="Trebuchet MS"/>
              </a:rPr>
              <a:t> </a:t>
            </a:r>
            <a:r>
              <a:rPr lang="en">
                <a:latin typeface="Trebuchet MS"/>
                <a:ea typeface="Trebuchet MS"/>
                <a:cs typeface="Trebuchet MS"/>
                <a:sym typeface="Trebuchet MS"/>
              </a:rPr>
              <a:t>= 1.5931 kg/m</a:t>
            </a:r>
            <a:r>
              <a:rPr lang="en" baseline="30000">
                <a:latin typeface="Trebuchet MS"/>
                <a:ea typeface="Trebuchet MS"/>
                <a:cs typeface="Trebuchet MS"/>
                <a:sym typeface="Trebuchet MS"/>
              </a:rPr>
              <a:t>3</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MW</a:t>
            </a:r>
            <a:r>
              <a:rPr lang="en" baseline="-25000">
                <a:latin typeface="Trebuchet MS"/>
                <a:ea typeface="Trebuchet MS"/>
                <a:cs typeface="Trebuchet MS"/>
                <a:sym typeface="Trebuchet MS"/>
              </a:rPr>
              <a:t>air</a:t>
            </a:r>
            <a:r>
              <a:rPr lang="en">
                <a:latin typeface="Trebuchet MS"/>
                <a:ea typeface="Trebuchet MS"/>
                <a:cs typeface="Trebuchet MS"/>
                <a:sym typeface="Trebuchet MS"/>
              </a:rPr>
              <a:t> = 28.97 g/mol</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a</a:t>
            </a:r>
            <a:r>
              <a:rPr lang="en" baseline="-25000">
                <a:latin typeface="Trebuchet MS"/>
                <a:ea typeface="Trebuchet MS"/>
                <a:cs typeface="Trebuchet MS"/>
                <a:sym typeface="Trebuchet MS"/>
              </a:rPr>
              <a:t>2 </a:t>
            </a:r>
            <a:r>
              <a:rPr lang="en">
                <a:latin typeface="Trebuchet MS"/>
                <a:ea typeface="Trebuchet MS"/>
                <a:cs typeface="Trebuchet MS"/>
                <a:sym typeface="Trebuchet MS"/>
              </a:rPr>
              <a:t>= 331.78 m/s</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u</a:t>
            </a:r>
            <a:r>
              <a:rPr lang="en" baseline="-25000">
                <a:latin typeface="Trebuchet MS"/>
                <a:ea typeface="Trebuchet MS"/>
                <a:cs typeface="Trebuchet MS"/>
                <a:sym typeface="Trebuchet MS"/>
              </a:rPr>
              <a:t>2 </a:t>
            </a:r>
            <a:r>
              <a:rPr lang="en">
                <a:latin typeface="Trebuchet MS"/>
                <a:ea typeface="Trebuchet MS"/>
                <a:cs typeface="Trebuchet MS"/>
                <a:sym typeface="Trebuchet MS"/>
              </a:rPr>
              <a:t>= 93.88 m/s</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solidFill>
                  <a:schemeClr val="dk1"/>
                </a:solidFill>
                <a:latin typeface="Trebuchet MS"/>
                <a:ea typeface="Trebuchet MS"/>
                <a:cs typeface="Trebuchet MS"/>
                <a:sym typeface="Trebuchet MS"/>
              </a:rPr>
              <a:t>V̇ </a:t>
            </a:r>
            <a:r>
              <a:rPr lang="en">
                <a:latin typeface="Trebuchet MS"/>
                <a:ea typeface="Trebuchet MS"/>
                <a:cs typeface="Trebuchet MS"/>
                <a:sym typeface="Trebuchet MS"/>
              </a:rPr>
              <a:t>= .0743 m</a:t>
            </a:r>
            <a:r>
              <a:rPr lang="en" baseline="30000">
                <a:latin typeface="Trebuchet MS"/>
                <a:ea typeface="Trebuchet MS"/>
                <a:cs typeface="Trebuchet MS"/>
                <a:sym typeface="Trebuchet MS"/>
              </a:rPr>
              <a:t>2</a:t>
            </a:r>
            <a:r>
              <a:rPr lang="en">
                <a:latin typeface="Trebuchet MS"/>
                <a:ea typeface="Trebuchet MS"/>
                <a:cs typeface="Trebuchet MS"/>
                <a:sym typeface="Trebuchet MS"/>
              </a:rPr>
              <a:t>/s</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solidFill>
                  <a:schemeClr val="dk1"/>
                </a:solidFill>
                <a:latin typeface="Trebuchet MS"/>
                <a:ea typeface="Trebuchet MS"/>
                <a:cs typeface="Trebuchet MS"/>
                <a:sym typeface="Trebuchet MS"/>
              </a:rPr>
              <a:t>ṁ</a:t>
            </a:r>
            <a:r>
              <a:rPr lang="en">
                <a:latin typeface="Trebuchet MS"/>
                <a:ea typeface="Trebuchet MS"/>
                <a:cs typeface="Trebuchet MS"/>
                <a:sym typeface="Trebuchet MS"/>
              </a:rPr>
              <a:t> = .1184 kg/s</a:t>
            </a:r>
            <a:endParaRPr>
              <a:latin typeface="Trebuchet MS"/>
              <a:ea typeface="Trebuchet MS"/>
              <a:cs typeface="Trebuchet MS"/>
              <a:sym typeface="Trebuchet MS"/>
            </a:endParaRPr>
          </a:p>
        </p:txBody>
      </p:sp>
      <p:sp>
        <p:nvSpPr>
          <p:cNvPr id="1156" name="Google Shape;1156;p9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11"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9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162" name="Google Shape;1162;p93"/>
          <p:cNvSpPr txBox="1">
            <a:spLocks noGrp="1"/>
          </p:cNvSpPr>
          <p:nvPr>
            <p:ph type="body" idx="1"/>
          </p:nvPr>
        </p:nvSpPr>
        <p:spPr>
          <a:xfrm>
            <a:off x="311700" y="1149725"/>
            <a:ext cx="43374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Known values:</a:t>
            </a:r>
            <a:endParaRPr/>
          </a:p>
          <a:p>
            <a:pPr marL="914400" lvl="1" indent="-317500" algn="l" rtl="0">
              <a:lnSpc>
                <a:spcPct val="150000"/>
              </a:lnSpc>
              <a:spcBef>
                <a:spcPts val="0"/>
              </a:spcBef>
              <a:spcAft>
                <a:spcPts val="0"/>
              </a:spcAft>
              <a:buSzPts val="1400"/>
              <a:buChar char="○"/>
            </a:pPr>
            <a:r>
              <a:rPr lang="en"/>
              <a:t>P</a:t>
            </a:r>
            <a:r>
              <a:rPr lang="en" baseline="-25000"/>
              <a:t>0</a:t>
            </a:r>
            <a:r>
              <a:rPr lang="en"/>
              <a:t> = 758.42 kPa = 110 psi</a:t>
            </a:r>
            <a:endParaRPr/>
          </a:p>
          <a:p>
            <a:pPr marL="914400" lvl="1" indent="-317500" algn="l" rtl="0">
              <a:lnSpc>
                <a:spcPct val="150000"/>
              </a:lnSpc>
              <a:spcBef>
                <a:spcPts val="0"/>
              </a:spcBef>
              <a:spcAft>
                <a:spcPts val="0"/>
              </a:spcAft>
              <a:buSzPts val="1400"/>
              <a:buChar char="○"/>
            </a:pPr>
            <a:r>
              <a:rPr lang="en"/>
              <a:t>P</a:t>
            </a:r>
            <a:r>
              <a:rPr lang="en" baseline="-25000"/>
              <a:t>throat</a:t>
            </a:r>
            <a:r>
              <a:rPr lang="en"/>
              <a:t> = P</a:t>
            </a:r>
            <a:r>
              <a:rPr lang="en" baseline="-25000"/>
              <a:t>settle</a:t>
            </a:r>
            <a:r>
              <a:rPr lang="en"/>
              <a:t> = 148.34 kPa</a:t>
            </a:r>
            <a:endParaRPr/>
          </a:p>
          <a:p>
            <a:pPr marL="914400" lvl="1" indent="-317500" algn="l" rtl="0">
              <a:lnSpc>
                <a:spcPct val="150000"/>
              </a:lnSpc>
              <a:spcBef>
                <a:spcPts val="0"/>
              </a:spcBef>
              <a:spcAft>
                <a:spcPts val="0"/>
              </a:spcAft>
              <a:buSzPts val="1400"/>
              <a:buChar char="○"/>
            </a:pPr>
            <a:r>
              <a:rPr lang="en"/>
              <a:t>V</a:t>
            </a:r>
            <a:r>
              <a:rPr lang="en" baseline="-25000"/>
              <a:t>tank</a:t>
            </a:r>
            <a:r>
              <a:rPr lang="en"/>
              <a:t> = 80 gal. = .3636 m</a:t>
            </a:r>
            <a:r>
              <a:rPr lang="en" baseline="30000"/>
              <a:t>3</a:t>
            </a:r>
            <a:endParaRPr/>
          </a:p>
          <a:p>
            <a:pPr marL="914400" lvl="1" indent="-317500" algn="l" rtl="0">
              <a:lnSpc>
                <a:spcPct val="150000"/>
              </a:lnSpc>
              <a:spcBef>
                <a:spcPts val="0"/>
              </a:spcBef>
              <a:spcAft>
                <a:spcPts val="0"/>
              </a:spcAft>
              <a:buSzPts val="1400"/>
              <a:buChar char="○"/>
            </a:pPr>
            <a:r>
              <a:rPr lang="en"/>
              <a:t>T</a:t>
            </a:r>
            <a:r>
              <a:rPr lang="en" baseline="-25000"/>
              <a:t>0</a:t>
            </a:r>
            <a:r>
              <a:rPr lang="en"/>
              <a:t> = T = 293.15 K</a:t>
            </a:r>
            <a:endParaRPr/>
          </a:p>
          <a:p>
            <a:pPr marL="914400" lvl="1" indent="-317500" algn="l" rtl="0">
              <a:lnSpc>
                <a:spcPct val="150000"/>
              </a:lnSpc>
              <a:spcBef>
                <a:spcPts val="0"/>
              </a:spcBef>
              <a:spcAft>
                <a:spcPts val="0"/>
              </a:spcAft>
              <a:buSzPts val="1400"/>
              <a:buChar char="○"/>
            </a:pPr>
            <a:r>
              <a:rPr lang="en"/>
              <a:t>R = 287 J/kg-K = 8.3145 Pa-m</a:t>
            </a:r>
            <a:r>
              <a:rPr lang="en" baseline="30000"/>
              <a:t>3</a:t>
            </a:r>
            <a:r>
              <a:rPr lang="en"/>
              <a:t>/K-mol</a:t>
            </a:r>
            <a:endParaRPr/>
          </a:p>
          <a:p>
            <a:pPr marL="914400" lvl="1" indent="-317500" algn="l" rtl="0">
              <a:lnSpc>
                <a:spcPct val="150000"/>
              </a:lnSpc>
              <a:spcBef>
                <a:spcPts val="0"/>
              </a:spcBef>
              <a:spcAft>
                <a:spcPts val="0"/>
              </a:spcAft>
              <a:buSzPts val="1400"/>
              <a:buChar char="○"/>
            </a:pPr>
            <a:r>
              <a:rPr lang="en"/>
              <a:t>A</a:t>
            </a:r>
            <a:r>
              <a:rPr lang="en" baseline="-25000"/>
              <a:t>throat</a:t>
            </a:r>
            <a:r>
              <a:rPr lang="en"/>
              <a:t> = 1.227 in</a:t>
            </a:r>
            <a:r>
              <a:rPr lang="en" baseline="30000"/>
              <a:t>2</a:t>
            </a:r>
            <a:r>
              <a:rPr lang="en"/>
              <a:t> = 7.9173x10</a:t>
            </a:r>
            <a:r>
              <a:rPr lang="en" baseline="30000"/>
              <a:t>-4</a:t>
            </a:r>
            <a:r>
              <a:rPr lang="en"/>
              <a:t> m</a:t>
            </a:r>
            <a:r>
              <a:rPr lang="en" baseline="30000"/>
              <a:t>2</a:t>
            </a:r>
            <a:endParaRPr/>
          </a:p>
          <a:p>
            <a:pPr marL="914400" lvl="1" indent="-317500" algn="l" rtl="0">
              <a:lnSpc>
                <a:spcPct val="150000"/>
              </a:lnSpc>
              <a:spcBef>
                <a:spcPts val="0"/>
              </a:spcBef>
              <a:spcAft>
                <a:spcPts val="0"/>
              </a:spcAft>
              <a:buSzPts val="1400"/>
              <a:buChar char="○"/>
            </a:pPr>
            <a:r>
              <a:rPr lang="en"/>
              <a:t>m</a:t>
            </a:r>
            <a:r>
              <a:rPr lang="en" baseline="-25000"/>
              <a:t>max</a:t>
            </a:r>
            <a:r>
              <a:rPr lang="en"/>
              <a:t> = 3.2780 kg</a:t>
            </a:r>
            <a:endParaRPr/>
          </a:p>
          <a:p>
            <a:pPr marL="914400" lvl="0" indent="0" algn="l" rtl="0">
              <a:spcBef>
                <a:spcPts val="0"/>
              </a:spcBef>
              <a:spcAft>
                <a:spcPts val="0"/>
              </a:spcAft>
              <a:buNone/>
            </a:pPr>
            <a:endParaRPr sz="400"/>
          </a:p>
          <a:p>
            <a:pPr marL="914400" lvl="0" indent="0" algn="l" rtl="0">
              <a:spcBef>
                <a:spcPts val="1200"/>
              </a:spcBef>
              <a:spcAft>
                <a:spcPts val="1200"/>
              </a:spcAft>
              <a:buNone/>
            </a:pPr>
            <a:endParaRPr/>
          </a:p>
        </p:txBody>
      </p:sp>
      <p:sp>
        <p:nvSpPr>
          <p:cNvPr id="1163" name="Google Shape;1163;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pic>
        <p:nvPicPr>
          <p:cNvPr id="1164" name="Google Shape;1164;p93"/>
          <p:cNvPicPr preferRelativeResize="0"/>
          <p:nvPr/>
        </p:nvPicPr>
        <p:blipFill>
          <a:blip r:embed="rId3">
            <a:alphaModFix/>
          </a:blip>
          <a:stretch>
            <a:fillRect/>
          </a:stretch>
        </p:blipFill>
        <p:spPr>
          <a:xfrm>
            <a:off x="4572000" y="1351425"/>
            <a:ext cx="1847089" cy="413671"/>
          </a:xfrm>
          <a:prstGeom prst="rect">
            <a:avLst/>
          </a:prstGeom>
          <a:noFill/>
          <a:ln>
            <a:noFill/>
          </a:ln>
        </p:spPr>
      </p:pic>
      <p:pic>
        <p:nvPicPr>
          <p:cNvPr id="1165" name="Google Shape;1165;p93"/>
          <p:cNvPicPr preferRelativeResize="0"/>
          <p:nvPr/>
        </p:nvPicPr>
        <p:blipFill>
          <a:blip r:embed="rId4">
            <a:alphaModFix/>
          </a:blip>
          <a:stretch>
            <a:fillRect/>
          </a:stretch>
        </p:blipFill>
        <p:spPr>
          <a:xfrm>
            <a:off x="6856975" y="1352525"/>
            <a:ext cx="1275588" cy="411480"/>
          </a:xfrm>
          <a:prstGeom prst="rect">
            <a:avLst/>
          </a:prstGeom>
          <a:noFill/>
          <a:ln>
            <a:noFill/>
          </a:ln>
        </p:spPr>
      </p:pic>
      <p:pic>
        <p:nvPicPr>
          <p:cNvPr id="1166" name="Google Shape;1166;p93"/>
          <p:cNvPicPr preferRelativeResize="0"/>
          <p:nvPr/>
        </p:nvPicPr>
        <p:blipFill rotWithShape="1">
          <a:blip r:embed="rId5">
            <a:alphaModFix/>
          </a:blip>
          <a:srcRect l="30444" r="39241" b="60990"/>
          <a:stretch/>
        </p:blipFill>
        <p:spPr>
          <a:xfrm>
            <a:off x="4944400" y="2115663"/>
            <a:ext cx="2916224" cy="2043126"/>
          </a:xfrm>
          <a:prstGeom prst="rect">
            <a:avLst/>
          </a:prstGeom>
          <a:noFill/>
          <a:ln>
            <a:noFill/>
          </a:ln>
        </p:spPr>
      </p:pic>
      <p:sp>
        <p:nvSpPr>
          <p:cNvPr id="1167" name="Google Shape;1167;p9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6"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9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173" name="Google Shape;1173;p9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Choked Flow:</a:t>
            </a:r>
            <a:endParaRPr/>
          </a:p>
          <a:p>
            <a:pPr marL="457200" lvl="0" indent="0" algn="l" rtl="0">
              <a:spcBef>
                <a:spcPts val="1200"/>
              </a:spcBef>
              <a:spcAft>
                <a:spcPts val="0"/>
              </a:spcAft>
              <a:buNone/>
            </a:pPr>
            <a:endParaRPr sz="600"/>
          </a:p>
          <a:p>
            <a:pPr marL="457200" lvl="0" indent="-342900" algn="l" rtl="0">
              <a:spcBef>
                <a:spcPts val="1200"/>
              </a:spcBef>
              <a:spcAft>
                <a:spcPts val="0"/>
              </a:spcAft>
              <a:buSzPts val="1800"/>
              <a:buChar char="●"/>
            </a:pPr>
            <a:r>
              <a:rPr lang="en"/>
              <a:t>Non-Choked Flow:</a:t>
            </a:r>
            <a:endParaRPr/>
          </a:p>
          <a:p>
            <a:pPr marL="0" lvl="0" indent="0" algn="l" rtl="0">
              <a:lnSpc>
                <a:spcPct val="150000"/>
              </a:lnSpc>
              <a:spcBef>
                <a:spcPts val="1200"/>
              </a:spcBef>
              <a:spcAft>
                <a:spcPts val="0"/>
              </a:spcAft>
              <a:buNone/>
            </a:pPr>
            <a:endParaRPr/>
          </a:p>
          <a:p>
            <a:pPr marL="457200" lvl="0" indent="-342900" algn="l" rtl="0">
              <a:lnSpc>
                <a:spcPct val="150000"/>
              </a:lnSpc>
              <a:spcBef>
                <a:spcPts val="0"/>
              </a:spcBef>
              <a:spcAft>
                <a:spcPts val="0"/>
              </a:spcAft>
              <a:buSzPts val="1800"/>
              <a:buChar char="●"/>
            </a:pPr>
            <a:r>
              <a:rPr lang="en"/>
              <a:t>Flow out of the feed tanks is initially choked due to small pipe diameter---this restricts mass flow rate from a single tank to relatively low values</a:t>
            </a:r>
            <a:endParaRPr/>
          </a:p>
          <a:p>
            <a:pPr marL="914400" lvl="0" indent="0" algn="l" rtl="0">
              <a:spcBef>
                <a:spcPts val="0"/>
              </a:spcBef>
              <a:spcAft>
                <a:spcPts val="0"/>
              </a:spcAft>
              <a:buNone/>
            </a:pPr>
            <a:endParaRPr sz="400"/>
          </a:p>
          <a:p>
            <a:pPr marL="914400" lvl="0" indent="0" algn="l" rtl="0">
              <a:spcBef>
                <a:spcPts val="1200"/>
              </a:spcBef>
              <a:spcAft>
                <a:spcPts val="1200"/>
              </a:spcAft>
              <a:buNone/>
            </a:pPr>
            <a:endParaRPr/>
          </a:p>
        </p:txBody>
      </p:sp>
      <p:sp>
        <p:nvSpPr>
          <p:cNvPr id="1174" name="Google Shape;1174;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82</a:t>
            </a:fld>
            <a:endParaRPr/>
          </a:p>
        </p:txBody>
      </p:sp>
      <p:pic>
        <p:nvPicPr>
          <p:cNvPr id="1175" name="Google Shape;1175;p94"/>
          <p:cNvPicPr preferRelativeResize="0"/>
          <p:nvPr/>
        </p:nvPicPr>
        <p:blipFill>
          <a:blip r:embed="rId3">
            <a:alphaModFix/>
          </a:blip>
          <a:stretch>
            <a:fillRect/>
          </a:stretch>
        </p:blipFill>
        <p:spPr>
          <a:xfrm>
            <a:off x="2409825" y="1080200"/>
            <a:ext cx="3722528" cy="572700"/>
          </a:xfrm>
          <a:prstGeom prst="rect">
            <a:avLst/>
          </a:prstGeom>
          <a:noFill/>
          <a:ln>
            <a:noFill/>
          </a:ln>
        </p:spPr>
      </p:pic>
      <p:pic>
        <p:nvPicPr>
          <p:cNvPr id="1176" name="Google Shape;1176;p94"/>
          <p:cNvPicPr preferRelativeResize="0"/>
          <p:nvPr/>
        </p:nvPicPr>
        <p:blipFill>
          <a:blip r:embed="rId4">
            <a:alphaModFix/>
          </a:blip>
          <a:stretch>
            <a:fillRect/>
          </a:stretch>
        </p:blipFill>
        <p:spPr>
          <a:xfrm>
            <a:off x="2825788" y="1787076"/>
            <a:ext cx="5868187" cy="572700"/>
          </a:xfrm>
          <a:prstGeom prst="rect">
            <a:avLst/>
          </a:prstGeom>
          <a:noFill/>
          <a:ln>
            <a:noFill/>
          </a:ln>
        </p:spPr>
      </p:pic>
      <p:sp>
        <p:nvSpPr>
          <p:cNvPr id="1177" name="Google Shape;1177;p9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9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183" name="Google Shape;1183;p95"/>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Calculations are derived from the first law of thermodynamics</a:t>
            </a:r>
            <a:endParaRPr/>
          </a:p>
          <a:p>
            <a:pPr marL="914400" lvl="1" indent="-317500" algn="l" rtl="0">
              <a:spcBef>
                <a:spcPts val="0"/>
              </a:spcBef>
              <a:spcAft>
                <a:spcPts val="0"/>
              </a:spcAft>
              <a:buSzPts val="1400"/>
              <a:buChar char="○"/>
            </a:pPr>
            <a:r>
              <a:rPr lang="en"/>
              <a:t>The second equation is the driving temperature calculations, as seen in the bottom right</a:t>
            </a:r>
            <a:endParaRPr/>
          </a:p>
          <a:p>
            <a:pPr marL="914400" lvl="1" indent="-317500" algn="l" rtl="0">
              <a:spcBef>
                <a:spcPts val="0"/>
              </a:spcBef>
              <a:spcAft>
                <a:spcPts val="0"/>
              </a:spcAft>
              <a:buSzPts val="1400"/>
              <a:buChar char="○"/>
            </a:pPr>
            <a:r>
              <a:rPr lang="en"/>
              <a:t>Iterative models were used to determine the next mass value, allowing for pressure and temperature calculations</a:t>
            </a:r>
            <a:endParaRPr/>
          </a:p>
          <a:p>
            <a:pPr marL="914400" lvl="0" indent="0" algn="l" rtl="0">
              <a:lnSpc>
                <a:spcPct val="150000"/>
              </a:lnSpc>
              <a:spcBef>
                <a:spcPts val="1200"/>
              </a:spcBef>
              <a:spcAft>
                <a:spcPts val="0"/>
              </a:spcAft>
              <a:buNone/>
            </a:pPr>
            <a:endParaRPr/>
          </a:p>
          <a:p>
            <a:pPr marL="914400" lvl="0" indent="0" algn="l" rtl="0">
              <a:spcBef>
                <a:spcPts val="0"/>
              </a:spcBef>
              <a:spcAft>
                <a:spcPts val="0"/>
              </a:spcAft>
              <a:buNone/>
            </a:pPr>
            <a:endParaRPr sz="400"/>
          </a:p>
          <a:p>
            <a:pPr marL="914400" lvl="0" indent="0" algn="l" rtl="0">
              <a:spcBef>
                <a:spcPts val="1200"/>
              </a:spcBef>
              <a:spcAft>
                <a:spcPts val="1200"/>
              </a:spcAft>
              <a:buNone/>
            </a:pPr>
            <a:endParaRPr/>
          </a:p>
        </p:txBody>
      </p:sp>
      <p:sp>
        <p:nvSpPr>
          <p:cNvPr id="1184" name="Google Shape;1184;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83</a:t>
            </a:fld>
            <a:endParaRPr/>
          </a:p>
        </p:txBody>
      </p:sp>
      <p:pic>
        <p:nvPicPr>
          <p:cNvPr id="1185" name="Google Shape;1185;p95"/>
          <p:cNvPicPr preferRelativeResize="0"/>
          <p:nvPr/>
        </p:nvPicPr>
        <p:blipFill>
          <a:blip r:embed="rId3">
            <a:alphaModFix/>
          </a:blip>
          <a:stretch>
            <a:fillRect/>
          </a:stretch>
        </p:blipFill>
        <p:spPr>
          <a:xfrm>
            <a:off x="1226913" y="2606513"/>
            <a:ext cx="6088379" cy="365760"/>
          </a:xfrm>
          <a:prstGeom prst="rect">
            <a:avLst/>
          </a:prstGeom>
          <a:noFill/>
          <a:ln>
            <a:noFill/>
          </a:ln>
        </p:spPr>
      </p:pic>
      <p:pic>
        <p:nvPicPr>
          <p:cNvPr id="1186" name="Google Shape;1186;p95"/>
          <p:cNvPicPr preferRelativeResize="0"/>
          <p:nvPr/>
        </p:nvPicPr>
        <p:blipFill>
          <a:blip r:embed="rId4">
            <a:alphaModFix/>
          </a:blip>
          <a:stretch>
            <a:fillRect/>
          </a:stretch>
        </p:blipFill>
        <p:spPr>
          <a:xfrm>
            <a:off x="2107012" y="3200813"/>
            <a:ext cx="4328160" cy="365760"/>
          </a:xfrm>
          <a:prstGeom prst="rect">
            <a:avLst/>
          </a:prstGeom>
          <a:noFill/>
          <a:ln>
            <a:noFill/>
          </a:ln>
        </p:spPr>
      </p:pic>
      <p:pic>
        <p:nvPicPr>
          <p:cNvPr id="1187" name="Google Shape;1187;p95"/>
          <p:cNvPicPr preferRelativeResize="0"/>
          <p:nvPr/>
        </p:nvPicPr>
        <p:blipFill>
          <a:blip r:embed="rId5">
            <a:alphaModFix/>
          </a:blip>
          <a:stretch>
            <a:fillRect/>
          </a:stretch>
        </p:blipFill>
        <p:spPr>
          <a:xfrm>
            <a:off x="311700" y="3863675"/>
            <a:ext cx="2308226" cy="300185"/>
          </a:xfrm>
          <a:prstGeom prst="rect">
            <a:avLst/>
          </a:prstGeom>
          <a:noFill/>
          <a:ln>
            <a:noFill/>
          </a:ln>
        </p:spPr>
      </p:pic>
      <p:pic>
        <p:nvPicPr>
          <p:cNvPr id="1188" name="Google Shape;1188;p95"/>
          <p:cNvPicPr preferRelativeResize="0"/>
          <p:nvPr/>
        </p:nvPicPr>
        <p:blipFill>
          <a:blip r:embed="rId6">
            <a:alphaModFix/>
          </a:blip>
          <a:stretch>
            <a:fillRect/>
          </a:stretch>
        </p:blipFill>
        <p:spPr>
          <a:xfrm>
            <a:off x="3440113" y="3809350"/>
            <a:ext cx="2286001" cy="457200"/>
          </a:xfrm>
          <a:prstGeom prst="rect">
            <a:avLst/>
          </a:prstGeom>
          <a:noFill/>
          <a:ln>
            <a:noFill/>
          </a:ln>
        </p:spPr>
      </p:pic>
      <p:pic>
        <p:nvPicPr>
          <p:cNvPr id="1189" name="Google Shape;1189;p95"/>
          <p:cNvPicPr preferRelativeResize="0"/>
          <p:nvPr/>
        </p:nvPicPr>
        <p:blipFill>
          <a:blip r:embed="rId7">
            <a:alphaModFix/>
          </a:blip>
          <a:stretch>
            <a:fillRect/>
          </a:stretch>
        </p:blipFill>
        <p:spPr>
          <a:xfrm>
            <a:off x="6546313" y="3755100"/>
            <a:ext cx="2285999" cy="537210"/>
          </a:xfrm>
          <a:prstGeom prst="rect">
            <a:avLst/>
          </a:prstGeom>
          <a:noFill/>
          <a:ln>
            <a:noFill/>
          </a:ln>
        </p:spPr>
      </p:pic>
      <p:sp>
        <p:nvSpPr>
          <p:cNvPr id="1190" name="Google Shape;1190;p9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8"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9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196" name="Google Shape;1196;p96"/>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Maximum test time: 11.69 seconds</a:t>
            </a:r>
            <a:endParaRPr/>
          </a:p>
          <a:p>
            <a:pPr marL="914400" lvl="1" indent="-317500" algn="l" rtl="0">
              <a:spcBef>
                <a:spcPts val="0"/>
              </a:spcBef>
              <a:spcAft>
                <a:spcPts val="0"/>
              </a:spcAft>
              <a:buSzPts val="1400"/>
              <a:buChar char="○"/>
            </a:pPr>
            <a:r>
              <a:rPr lang="en"/>
              <a:t>Pressure remains high, but mass flow rate out of feed tank drops below mass flow rate out of settling chamber</a:t>
            </a:r>
            <a:endParaRPr/>
          </a:p>
        </p:txBody>
      </p:sp>
      <p:sp>
        <p:nvSpPr>
          <p:cNvPr id="1197" name="Google Shape;1197;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84</a:t>
            </a:fld>
            <a:endParaRPr/>
          </a:p>
        </p:txBody>
      </p:sp>
      <p:pic>
        <p:nvPicPr>
          <p:cNvPr id="1198" name="Google Shape;1198;p96"/>
          <p:cNvPicPr preferRelativeResize="0"/>
          <p:nvPr/>
        </p:nvPicPr>
        <p:blipFill>
          <a:blip r:embed="rId3">
            <a:alphaModFix/>
          </a:blip>
          <a:stretch>
            <a:fillRect/>
          </a:stretch>
        </p:blipFill>
        <p:spPr>
          <a:xfrm>
            <a:off x="714925" y="2053700"/>
            <a:ext cx="3683825" cy="2762881"/>
          </a:xfrm>
          <a:prstGeom prst="rect">
            <a:avLst/>
          </a:prstGeom>
          <a:noFill/>
          <a:ln>
            <a:noFill/>
          </a:ln>
        </p:spPr>
      </p:pic>
      <p:pic>
        <p:nvPicPr>
          <p:cNvPr id="1199" name="Google Shape;1199;p96"/>
          <p:cNvPicPr preferRelativeResize="0"/>
          <p:nvPr/>
        </p:nvPicPr>
        <p:blipFill>
          <a:blip r:embed="rId4">
            <a:alphaModFix/>
          </a:blip>
          <a:stretch>
            <a:fillRect/>
          </a:stretch>
        </p:blipFill>
        <p:spPr>
          <a:xfrm>
            <a:off x="4746647" y="2064498"/>
            <a:ext cx="3683829" cy="2762900"/>
          </a:xfrm>
          <a:prstGeom prst="rect">
            <a:avLst/>
          </a:prstGeom>
          <a:noFill/>
          <a:ln>
            <a:noFill/>
          </a:ln>
        </p:spPr>
      </p:pic>
      <p:sp>
        <p:nvSpPr>
          <p:cNvPr id="1200" name="Google Shape;1200;p9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9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Risk Mitigation</a:t>
            </a:r>
            <a:endParaRPr/>
          </a:p>
        </p:txBody>
      </p:sp>
      <p:sp>
        <p:nvSpPr>
          <p:cNvPr id="1206" name="Google Shape;1206;p97"/>
          <p:cNvSpPr txBox="1">
            <a:spLocks noGrp="1"/>
          </p:cNvSpPr>
          <p:nvPr>
            <p:ph type="body" idx="1"/>
          </p:nvPr>
        </p:nvSpPr>
        <p:spPr>
          <a:xfrm>
            <a:off x="311700" y="1149725"/>
            <a:ext cx="4260300" cy="32943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V</a:t>
            </a:r>
            <a:r>
              <a:rPr lang="en" baseline="-25000">
                <a:solidFill>
                  <a:schemeClr val="dk1"/>
                </a:solidFill>
              </a:rPr>
              <a:t>settling</a:t>
            </a:r>
            <a:r>
              <a:rPr lang="en">
                <a:solidFill>
                  <a:schemeClr val="dk1"/>
                </a:solidFill>
              </a:rPr>
              <a:t> = .032175925 cubic meters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V</a:t>
            </a:r>
            <a:r>
              <a:rPr lang="en" baseline="-25000">
                <a:solidFill>
                  <a:schemeClr val="dk1"/>
                </a:solidFill>
              </a:rPr>
              <a:t>feed</a:t>
            </a:r>
            <a:r>
              <a:rPr lang="en">
                <a:solidFill>
                  <a:schemeClr val="dk1"/>
                </a:solidFill>
              </a:rPr>
              <a:t> = .3636 cubic meters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P</a:t>
            </a:r>
            <a:r>
              <a:rPr lang="en" baseline="-25000">
                <a:solidFill>
                  <a:schemeClr val="dk1"/>
                </a:solidFill>
              </a:rPr>
              <a:t>settling</a:t>
            </a:r>
            <a:r>
              <a:rPr lang="en">
                <a:solidFill>
                  <a:schemeClr val="dk1"/>
                </a:solidFill>
              </a:rPr>
              <a:t>= 148.34 kPa</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P</a:t>
            </a:r>
            <a:r>
              <a:rPr lang="en" baseline="-25000">
                <a:solidFill>
                  <a:schemeClr val="dk1"/>
                </a:solidFill>
              </a:rPr>
              <a:t>feed</a:t>
            </a:r>
            <a:r>
              <a:rPr lang="en">
                <a:solidFill>
                  <a:schemeClr val="dk1"/>
                </a:solidFill>
              </a:rPr>
              <a:t> = 758.42 kPa</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P</a:t>
            </a:r>
            <a:r>
              <a:rPr lang="en" baseline="-25000">
                <a:solidFill>
                  <a:schemeClr val="dk1"/>
                </a:solidFill>
              </a:rPr>
              <a:t>a</a:t>
            </a:r>
            <a:r>
              <a:rPr lang="en">
                <a:solidFill>
                  <a:schemeClr val="dk1"/>
                </a:solidFill>
              </a:rPr>
              <a:t> = 86 kPa</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W=P</a:t>
            </a:r>
            <a:r>
              <a:rPr lang="en" baseline="-25000">
                <a:solidFill>
                  <a:schemeClr val="dk1"/>
                </a:solidFill>
              </a:rPr>
              <a:t>0</a:t>
            </a:r>
            <a:r>
              <a:rPr lang="en">
                <a:solidFill>
                  <a:schemeClr val="dk1"/>
                </a:solidFill>
              </a:rPr>
              <a:t>V</a:t>
            </a:r>
            <a:r>
              <a:rPr lang="en" baseline="-25000">
                <a:solidFill>
                  <a:schemeClr val="dk1"/>
                </a:solidFill>
              </a:rPr>
              <a:t>0</a:t>
            </a:r>
            <a:r>
              <a:rPr lang="en">
                <a:solidFill>
                  <a:schemeClr val="dk1"/>
                </a:solidFill>
              </a:rPr>
              <a:t>(ln(P</a:t>
            </a:r>
            <a:r>
              <a:rPr lang="en" baseline="-25000">
                <a:solidFill>
                  <a:schemeClr val="dk1"/>
                </a:solidFill>
              </a:rPr>
              <a:t>0</a:t>
            </a:r>
            <a:r>
              <a:rPr lang="en">
                <a:solidFill>
                  <a:schemeClr val="dk1"/>
                </a:solidFill>
              </a:rPr>
              <a:t>/P</a:t>
            </a:r>
            <a:r>
              <a:rPr lang="en" baseline="-25000">
                <a:solidFill>
                  <a:schemeClr val="dk1"/>
                </a:solidFill>
              </a:rPr>
              <a:t>a</a:t>
            </a:r>
            <a:r>
              <a:rPr lang="en">
                <a:solidFill>
                  <a:schemeClr val="dk1"/>
                </a:solidFill>
              </a:rPr>
              <a:t>)-1)+P</a:t>
            </a:r>
            <a:r>
              <a:rPr lang="en" baseline="-25000">
                <a:solidFill>
                  <a:schemeClr val="dk1"/>
                </a:solidFill>
              </a:rPr>
              <a:t>a</a:t>
            </a:r>
            <a:r>
              <a:rPr lang="en">
                <a:solidFill>
                  <a:schemeClr val="dk1"/>
                </a:solidFill>
              </a:rPr>
              <a:t>V</a:t>
            </a:r>
            <a:r>
              <a:rPr lang="en" baseline="-25000">
                <a:solidFill>
                  <a:schemeClr val="dk1"/>
                </a:solidFill>
              </a:rPr>
              <a:t>0</a:t>
            </a:r>
            <a:r>
              <a:rPr lang="en">
                <a:solidFill>
                  <a:schemeClr val="dk1"/>
                </a:solidFill>
              </a:rPr>
              <a:t> </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1kg TNT = 4.184*10^6 J</a:t>
            </a:r>
            <a:endParaRPr>
              <a:solidFill>
                <a:schemeClr val="dk1"/>
              </a:solidFill>
            </a:endParaRPr>
          </a:p>
        </p:txBody>
      </p:sp>
      <p:sp>
        <p:nvSpPr>
          <p:cNvPr id="1207" name="Google Shape;1207;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85</a:t>
            </a:fld>
            <a:endParaRPr/>
          </a:p>
        </p:txBody>
      </p:sp>
      <p:sp>
        <p:nvSpPr>
          <p:cNvPr id="1208" name="Google Shape;1208;p97"/>
          <p:cNvSpPr txBox="1">
            <a:spLocks noGrp="1"/>
          </p:cNvSpPr>
          <p:nvPr>
            <p:ph type="body" idx="1"/>
          </p:nvPr>
        </p:nvSpPr>
        <p:spPr>
          <a:xfrm>
            <a:off x="4760850" y="577025"/>
            <a:ext cx="4260300" cy="32943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endParaRPr>
              <a:solidFill>
                <a:schemeClr val="dk1"/>
              </a:solidFill>
            </a:endParaRPr>
          </a:p>
          <a:p>
            <a:pPr marL="457200" lvl="0" indent="-342900" algn="l" rtl="0">
              <a:lnSpc>
                <a:spcPct val="150000"/>
              </a:lnSpc>
              <a:spcBef>
                <a:spcPts val="1200"/>
              </a:spcBef>
              <a:spcAft>
                <a:spcPts val="0"/>
              </a:spcAft>
              <a:buClr>
                <a:schemeClr val="dk1"/>
              </a:buClr>
              <a:buSzPts val="1800"/>
              <a:buChar char="●"/>
            </a:pPr>
            <a:r>
              <a:rPr lang="en">
                <a:solidFill>
                  <a:schemeClr val="dk1"/>
                </a:solidFill>
              </a:rPr>
              <a:t>W</a:t>
            </a:r>
            <a:r>
              <a:rPr lang="en" baseline="-25000">
                <a:solidFill>
                  <a:schemeClr val="dk1"/>
                </a:solidFill>
              </a:rPr>
              <a:t>settle</a:t>
            </a:r>
            <a:r>
              <a:rPr lang="en">
                <a:solidFill>
                  <a:schemeClr val="dk1"/>
                </a:solidFill>
              </a:rPr>
              <a:t> = 596 J</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TNT EQ: 1.42 g</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W</a:t>
            </a:r>
            <a:r>
              <a:rPr lang="en" baseline="-25000">
                <a:solidFill>
                  <a:schemeClr val="dk1"/>
                </a:solidFill>
              </a:rPr>
              <a:t>feed</a:t>
            </a:r>
            <a:r>
              <a:rPr lang="en">
                <a:solidFill>
                  <a:schemeClr val="dk1"/>
                </a:solidFill>
              </a:rPr>
              <a:t> = 355,800 J</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TNT EQ: 85.04 g</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The blast and resulting pressures would not cause any physical damage given our test setup [17]</a:t>
            </a:r>
            <a:endParaRPr>
              <a:solidFill>
                <a:schemeClr val="dk1"/>
              </a:solidFill>
            </a:endParaRPr>
          </a:p>
        </p:txBody>
      </p:sp>
      <p:sp>
        <p:nvSpPr>
          <p:cNvPr id="1209" name="Google Shape;1209;p9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3"/>
        <p:cNvGrpSpPr/>
        <p:nvPr/>
      </p:nvGrpSpPr>
      <p:grpSpPr>
        <a:xfrm>
          <a:off x="0" y="0"/>
          <a:ext cx="0" cy="0"/>
          <a:chOff x="0" y="0"/>
          <a:chExt cx="0" cy="0"/>
        </a:xfrm>
      </p:grpSpPr>
      <p:sp>
        <p:nvSpPr>
          <p:cNvPr id="1214" name="Google Shape;1214;p9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Assumptions for Ideal Model</a:t>
            </a:r>
            <a:endParaRPr/>
          </a:p>
          <a:p>
            <a:pPr marL="0" lvl="0" indent="0" algn="l" rtl="0">
              <a:spcBef>
                <a:spcPts val="0"/>
              </a:spcBef>
              <a:spcAft>
                <a:spcPts val="0"/>
              </a:spcAft>
              <a:buNone/>
            </a:pPr>
            <a:endParaRPr/>
          </a:p>
        </p:txBody>
      </p:sp>
      <p:sp>
        <p:nvSpPr>
          <p:cNvPr id="1215" name="Google Shape;1215;p98"/>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Autofit/>
          </a:bodyPr>
          <a:lstStyle/>
          <a:p>
            <a:pPr marL="457200" lvl="0" indent="-322897" algn="l" rtl="0">
              <a:lnSpc>
                <a:spcPct val="95000"/>
              </a:lnSpc>
              <a:spcBef>
                <a:spcPts val="0"/>
              </a:spcBef>
              <a:spcAft>
                <a:spcPts val="0"/>
              </a:spcAft>
              <a:buSzPts val="1485"/>
              <a:buChar char="●"/>
            </a:pPr>
            <a:r>
              <a:rPr lang="en" sz="1485"/>
              <a:t>Cp and 𝛾 are Constant</a:t>
            </a:r>
            <a:endParaRPr sz="1485"/>
          </a:p>
          <a:p>
            <a:pPr marL="914400" lvl="1" indent="-316547" algn="l" rtl="0">
              <a:lnSpc>
                <a:spcPct val="95000"/>
              </a:lnSpc>
              <a:spcBef>
                <a:spcPts val="0"/>
              </a:spcBef>
              <a:spcAft>
                <a:spcPts val="0"/>
              </a:spcAft>
              <a:buSzPts val="1385"/>
              <a:buChar char="○"/>
            </a:pPr>
            <a:r>
              <a:rPr lang="en" sz="1385"/>
              <a:t>Due to the amount of fuel being used compared to air is really small, the specific heat and 𝛾 values change very little</a:t>
            </a:r>
            <a:endParaRPr sz="1385"/>
          </a:p>
          <a:p>
            <a:pPr marL="914400" lvl="1" indent="-316547" algn="l" rtl="0">
              <a:lnSpc>
                <a:spcPct val="95000"/>
              </a:lnSpc>
              <a:spcBef>
                <a:spcPts val="0"/>
              </a:spcBef>
              <a:spcAft>
                <a:spcPts val="0"/>
              </a:spcAft>
              <a:buSzPts val="1385"/>
              <a:buChar char="○"/>
            </a:pPr>
            <a:r>
              <a:rPr lang="en" sz="1385"/>
              <a:t>EQL software has 𝛾 changing from 1.4 to 1.379</a:t>
            </a:r>
            <a:endParaRPr sz="1385"/>
          </a:p>
          <a:p>
            <a:pPr marL="457200" lvl="0" indent="-322897" algn="l" rtl="0">
              <a:lnSpc>
                <a:spcPct val="95000"/>
              </a:lnSpc>
              <a:spcBef>
                <a:spcPts val="0"/>
              </a:spcBef>
              <a:spcAft>
                <a:spcPts val="0"/>
              </a:spcAft>
              <a:buSzPts val="1485"/>
              <a:buChar char="●"/>
            </a:pPr>
            <a:r>
              <a:rPr lang="en" sz="1485"/>
              <a:t>Isentropic through the compressor, turbine, and nozzle</a:t>
            </a:r>
            <a:endParaRPr sz="1485"/>
          </a:p>
          <a:p>
            <a:pPr marL="914400" lvl="1" indent="-322897" algn="l" rtl="0">
              <a:lnSpc>
                <a:spcPct val="95000"/>
              </a:lnSpc>
              <a:spcBef>
                <a:spcPts val="0"/>
              </a:spcBef>
              <a:spcAft>
                <a:spcPts val="0"/>
              </a:spcAft>
              <a:buSzPts val="1485"/>
              <a:buChar char="○"/>
            </a:pPr>
            <a:r>
              <a:rPr lang="en" sz="1485"/>
              <a:t>Assumes that there is not heat loss, which due to high efficiencies of stations generally, means that there are very little losses 𝛾𝛾</a:t>
            </a:r>
            <a:endParaRPr sz="1485"/>
          </a:p>
          <a:p>
            <a:pPr marL="457200" lvl="0" indent="-322897" algn="l" rtl="0">
              <a:lnSpc>
                <a:spcPct val="95000"/>
              </a:lnSpc>
              <a:spcBef>
                <a:spcPts val="0"/>
              </a:spcBef>
              <a:spcAft>
                <a:spcPts val="0"/>
              </a:spcAft>
              <a:buSzPts val="1485"/>
              <a:buChar char="●"/>
            </a:pPr>
            <a:r>
              <a:rPr lang="en" sz="1485"/>
              <a:t>Constant Pressure in combustor</a:t>
            </a:r>
            <a:endParaRPr sz="1485"/>
          </a:p>
          <a:p>
            <a:pPr marL="914400" lvl="1" indent="-322897" algn="l" rtl="0">
              <a:lnSpc>
                <a:spcPct val="95000"/>
              </a:lnSpc>
              <a:spcBef>
                <a:spcPts val="0"/>
              </a:spcBef>
              <a:spcAft>
                <a:spcPts val="0"/>
              </a:spcAft>
              <a:buSzPts val="1485"/>
              <a:buChar char="○"/>
            </a:pPr>
            <a:r>
              <a:rPr lang="en" sz="1485"/>
              <a:t>Pressure losses in actual combustor are really small, so assuming constant pressure</a:t>
            </a:r>
            <a:endParaRPr sz="1485"/>
          </a:p>
          <a:p>
            <a:pPr marL="457200" lvl="0" indent="-322897" algn="l" rtl="0">
              <a:lnSpc>
                <a:spcPct val="95000"/>
              </a:lnSpc>
              <a:spcBef>
                <a:spcPts val="0"/>
              </a:spcBef>
              <a:spcAft>
                <a:spcPts val="0"/>
              </a:spcAft>
              <a:buSzPts val="1485"/>
              <a:buChar char="●"/>
            </a:pPr>
            <a:r>
              <a:rPr lang="en" sz="1485"/>
              <a:t>Adiabatic </a:t>
            </a:r>
            <a:endParaRPr sz="1485"/>
          </a:p>
          <a:p>
            <a:pPr marL="914400" lvl="1" indent="-322897" algn="l" rtl="0">
              <a:lnSpc>
                <a:spcPct val="95000"/>
              </a:lnSpc>
              <a:spcBef>
                <a:spcPts val="0"/>
              </a:spcBef>
              <a:spcAft>
                <a:spcPts val="0"/>
              </a:spcAft>
              <a:buSzPts val="1485"/>
              <a:buChar char="○"/>
            </a:pPr>
            <a:r>
              <a:rPr lang="en" sz="1485"/>
              <a:t>If all components(minus combustor) are assumed to be adiabatic </a:t>
            </a:r>
            <a:endParaRPr sz="1485"/>
          </a:p>
          <a:p>
            <a:pPr marL="457200" lvl="0" indent="-322897" algn="l" rtl="0">
              <a:lnSpc>
                <a:spcPct val="95000"/>
              </a:lnSpc>
              <a:spcBef>
                <a:spcPts val="0"/>
              </a:spcBef>
              <a:spcAft>
                <a:spcPts val="0"/>
              </a:spcAft>
              <a:buSzPts val="1485"/>
              <a:buChar char="●"/>
            </a:pPr>
            <a:r>
              <a:rPr lang="en" sz="1485"/>
              <a:t>100% Efficiency </a:t>
            </a:r>
            <a:endParaRPr sz="1485"/>
          </a:p>
          <a:p>
            <a:pPr marL="914400" lvl="1" indent="-322897" algn="l" rtl="0">
              <a:lnSpc>
                <a:spcPct val="95000"/>
              </a:lnSpc>
              <a:spcBef>
                <a:spcPts val="0"/>
              </a:spcBef>
              <a:spcAft>
                <a:spcPts val="0"/>
              </a:spcAft>
              <a:buSzPts val="1485"/>
              <a:buChar char="○"/>
            </a:pPr>
            <a:r>
              <a:rPr lang="en" sz="1485"/>
              <a:t>Ignores loses that would occur due to friction, heat transfer, etc. Most station efficiency are around 80-90% so little impact will be made on model.</a:t>
            </a:r>
            <a:endParaRPr sz="1485"/>
          </a:p>
          <a:p>
            <a:pPr marL="457200" lvl="0" indent="-322897" algn="l" rtl="0">
              <a:lnSpc>
                <a:spcPct val="95000"/>
              </a:lnSpc>
              <a:spcBef>
                <a:spcPts val="0"/>
              </a:spcBef>
              <a:spcAft>
                <a:spcPts val="0"/>
              </a:spcAft>
              <a:buSzPts val="1485"/>
              <a:buChar char="●"/>
            </a:pPr>
            <a:r>
              <a:rPr lang="en" sz="1485"/>
              <a:t>Subsonic Jet Engine </a:t>
            </a:r>
            <a:endParaRPr sz="1485"/>
          </a:p>
          <a:p>
            <a:pPr marL="914400" lvl="1" indent="-316547" algn="l" rtl="0">
              <a:lnSpc>
                <a:spcPct val="95000"/>
              </a:lnSpc>
              <a:spcBef>
                <a:spcPts val="0"/>
              </a:spcBef>
              <a:spcAft>
                <a:spcPts val="0"/>
              </a:spcAft>
              <a:buSzPts val="1385"/>
              <a:buChar char="○"/>
            </a:pPr>
            <a:r>
              <a:rPr lang="en" sz="1385"/>
              <a:t>Due to the absence of shocks and expansion waves, the exhaust gas will be perfectly expanded and the pressure equal to the atmospheric pressure</a:t>
            </a:r>
            <a:endParaRPr sz="1385"/>
          </a:p>
          <a:p>
            <a:pPr marL="1371600" lvl="0" indent="0" algn="l" rtl="0">
              <a:lnSpc>
                <a:spcPct val="95000"/>
              </a:lnSpc>
              <a:spcBef>
                <a:spcPts val="1200"/>
              </a:spcBef>
              <a:spcAft>
                <a:spcPts val="1200"/>
              </a:spcAft>
              <a:buSzPts val="358"/>
              <a:buNone/>
            </a:pPr>
            <a:endParaRPr sz="1085"/>
          </a:p>
        </p:txBody>
      </p:sp>
      <p:sp>
        <p:nvSpPr>
          <p:cNvPr id="1216" name="Google Shape;1216;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86</a:t>
            </a:fld>
            <a:endParaRPr/>
          </a:p>
        </p:txBody>
      </p:sp>
      <p:sp>
        <p:nvSpPr>
          <p:cNvPr id="1217" name="Google Shape;1217;p9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1"/>
        <p:cNvGrpSpPr/>
        <p:nvPr/>
      </p:nvGrpSpPr>
      <p:grpSpPr>
        <a:xfrm>
          <a:off x="0" y="0"/>
          <a:ext cx="0" cy="0"/>
          <a:chOff x="0" y="0"/>
          <a:chExt cx="0" cy="0"/>
        </a:xfrm>
      </p:grpSpPr>
      <p:sp>
        <p:nvSpPr>
          <p:cNvPr id="1222" name="Google Shape;1222;p9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Model Calculations - Compressor </a:t>
            </a:r>
            <a:endParaRPr/>
          </a:p>
        </p:txBody>
      </p:sp>
      <p:sp>
        <p:nvSpPr>
          <p:cNvPr id="1223" name="Google Shape;1223;p99"/>
          <p:cNvSpPr txBox="1">
            <a:spLocks noGrp="1"/>
          </p:cNvSpPr>
          <p:nvPr>
            <p:ph type="body" idx="1"/>
          </p:nvPr>
        </p:nvSpPr>
        <p:spPr>
          <a:xfrm>
            <a:off x="311700" y="1149725"/>
            <a:ext cx="42603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 free stream, sea level,  and room conditions to find temperature and pressure changes in compressor</a:t>
            </a:r>
            <a:endParaRPr/>
          </a:p>
          <a:p>
            <a:pPr marL="914400" lvl="1" indent="-323850" algn="l" rtl="0">
              <a:spcBef>
                <a:spcPts val="0"/>
              </a:spcBef>
              <a:spcAft>
                <a:spcPts val="0"/>
              </a:spcAft>
              <a:buSzPts val="1500"/>
              <a:buChar char="○"/>
            </a:pPr>
            <a:r>
              <a:rPr lang="en" sz="1500"/>
              <a:t>Constant Total Pressure and Temperature</a:t>
            </a:r>
            <a:endParaRPr sz="1500"/>
          </a:p>
          <a:p>
            <a:pPr marL="914400" lvl="1" indent="-323850" algn="l" rtl="0">
              <a:spcBef>
                <a:spcPts val="0"/>
              </a:spcBef>
              <a:spcAft>
                <a:spcPts val="0"/>
              </a:spcAft>
              <a:buSzPts val="1500"/>
              <a:buChar char="○"/>
            </a:pPr>
            <a:r>
              <a:rPr lang="en" sz="1500"/>
              <a:t>Pressure Ratio of Compressor</a:t>
            </a:r>
            <a:endParaRPr sz="1500"/>
          </a:p>
          <a:p>
            <a:pPr marL="914400" lvl="1" indent="-323850" algn="l" rtl="0">
              <a:spcBef>
                <a:spcPts val="0"/>
              </a:spcBef>
              <a:spcAft>
                <a:spcPts val="0"/>
              </a:spcAft>
              <a:buSzPts val="1500"/>
              <a:buChar char="○"/>
            </a:pPr>
            <a:r>
              <a:rPr lang="en" sz="1500"/>
              <a:t>Isentropic Assumption</a:t>
            </a:r>
            <a:endParaRPr sz="1500"/>
          </a:p>
          <a:p>
            <a:pPr marL="0" lvl="0" indent="0" algn="l" rtl="0">
              <a:spcBef>
                <a:spcPts val="1200"/>
              </a:spcBef>
              <a:spcAft>
                <a:spcPts val="1200"/>
              </a:spcAft>
              <a:buNone/>
            </a:pPr>
            <a:endParaRPr/>
          </a:p>
        </p:txBody>
      </p:sp>
      <p:sp>
        <p:nvSpPr>
          <p:cNvPr id="1224" name="Google Shape;122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87</a:t>
            </a:fld>
            <a:endParaRPr/>
          </a:p>
        </p:txBody>
      </p:sp>
      <p:pic>
        <p:nvPicPr>
          <p:cNvPr id="1225" name="Google Shape;1225;p99"/>
          <p:cNvPicPr preferRelativeResize="0"/>
          <p:nvPr/>
        </p:nvPicPr>
        <p:blipFill rotWithShape="1">
          <a:blip r:embed="rId3">
            <a:alphaModFix/>
          </a:blip>
          <a:srcRect r="41799"/>
          <a:stretch/>
        </p:blipFill>
        <p:spPr>
          <a:xfrm>
            <a:off x="5760312" y="2583838"/>
            <a:ext cx="2983726" cy="645275"/>
          </a:xfrm>
          <a:prstGeom prst="rect">
            <a:avLst/>
          </a:prstGeom>
          <a:noFill/>
          <a:ln>
            <a:noFill/>
          </a:ln>
        </p:spPr>
      </p:pic>
      <p:pic>
        <p:nvPicPr>
          <p:cNvPr id="1226" name="Google Shape;1226;p99"/>
          <p:cNvPicPr preferRelativeResize="0"/>
          <p:nvPr/>
        </p:nvPicPr>
        <p:blipFill rotWithShape="1">
          <a:blip r:embed="rId3">
            <a:alphaModFix/>
          </a:blip>
          <a:srcRect l="44127" t="-4940" b="4939"/>
          <a:stretch/>
        </p:blipFill>
        <p:spPr>
          <a:xfrm>
            <a:off x="5820012" y="3266775"/>
            <a:ext cx="2864350" cy="645275"/>
          </a:xfrm>
          <a:prstGeom prst="rect">
            <a:avLst/>
          </a:prstGeom>
          <a:noFill/>
          <a:ln>
            <a:noFill/>
          </a:ln>
        </p:spPr>
      </p:pic>
      <p:pic>
        <p:nvPicPr>
          <p:cNvPr id="1227" name="Google Shape;1227;p99"/>
          <p:cNvPicPr preferRelativeResize="0"/>
          <p:nvPr/>
        </p:nvPicPr>
        <p:blipFill>
          <a:blip r:embed="rId4">
            <a:alphaModFix/>
          </a:blip>
          <a:stretch>
            <a:fillRect/>
          </a:stretch>
        </p:blipFill>
        <p:spPr>
          <a:xfrm>
            <a:off x="6280789" y="1494600"/>
            <a:ext cx="1942775" cy="937250"/>
          </a:xfrm>
          <a:prstGeom prst="rect">
            <a:avLst/>
          </a:prstGeom>
          <a:noFill/>
          <a:ln>
            <a:noFill/>
          </a:ln>
        </p:spPr>
      </p:pic>
      <p:sp>
        <p:nvSpPr>
          <p:cNvPr id="1228" name="Google Shape;1228;p9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2"/>
        <p:cNvGrpSpPr/>
        <p:nvPr/>
      </p:nvGrpSpPr>
      <p:grpSpPr>
        <a:xfrm>
          <a:off x="0" y="0"/>
          <a:ext cx="0" cy="0"/>
          <a:chOff x="0" y="0"/>
          <a:chExt cx="0" cy="0"/>
        </a:xfrm>
      </p:grpSpPr>
      <p:sp>
        <p:nvSpPr>
          <p:cNvPr id="1233" name="Google Shape;1233;p10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Model Calculations - Combustor</a:t>
            </a:r>
            <a:endParaRPr/>
          </a:p>
        </p:txBody>
      </p:sp>
      <p:sp>
        <p:nvSpPr>
          <p:cNvPr id="1234" name="Google Shape;1234;p100"/>
          <p:cNvSpPr txBox="1">
            <a:spLocks noGrp="1"/>
          </p:cNvSpPr>
          <p:nvPr>
            <p:ph type="body" idx="1"/>
          </p:nvPr>
        </p:nvSpPr>
        <p:spPr>
          <a:xfrm>
            <a:off x="311700" y="1149725"/>
            <a:ext cx="42603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 compressor exit temperature and pressure values to find change in temperature and pressure in the  combustor</a:t>
            </a:r>
            <a:endParaRPr/>
          </a:p>
          <a:p>
            <a:pPr marL="914400" lvl="1" indent="-317500" algn="l" rtl="0">
              <a:spcBef>
                <a:spcPts val="0"/>
              </a:spcBef>
              <a:spcAft>
                <a:spcPts val="0"/>
              </a:spcAft>
              <a:buSzPts val="1400"/>
              <a:buChar char="○"/>
            </a:pPr>
            <a:r>
              <a:rPr lang="en"/>
              <a:t>Constant Pressure</a:t>
            </a:r>
            <a:endParaRPr/>
          </a:p>
          <a:p>
            <a:pPr marL="914400" lvl="1" indent="-317500" algn="l" rtl="0">
              <a:spcBef>
                <a:spcPts val="0"/>
              </a:spcBef>
              <a:spcAft>
                <a:spcPts val="0"/>
              </a:spcAft>
              <a:buSzPts val="1400"/>
              <a:buChar char="○"/>
            </a:pPr>
            <a:r>
              <a:rPr lang="en"/>
              <a:t>Constant Specific Heat</a:t>
            </a:r>
            <a:endParaRPr/>
          </a:p>
          <a:p>
            <a:pPr marL="914400" lvl="1" indent="-317500" algn="l" rtl="0">
              <a:spcBef>
                <a:spcPts val="0"/>
              </a:spcBef>
              <a:spcAft>
                <a:spcPts val="0"/>
              </a:spcAft>
              <a:buSzPts val="1400"/>
              <a:buChar char="○"/>
            </a:pPr>
            <a:r>
              <a:rPr lang="en"/>
              <a:t>EQL to find enthalpy change</a:t>
            </a:r>
            <a:endParaRPr/>
          </a:p>
          <a:p>
            <a:pPr marL="1371600" lvl="2" indent="-317500" algn="l" rtl="0">
              <a:spcBef>
                <a:spcPts val="0"/>
              </a:spcBef>
              <a:spcAft>
                <a:spcPts val="0"/>
              </a:spcAft>
              <a:buSzPts val="1400"/>
              <a:buChar char="■"/>
            </a:pPr>
            <a:r>
              <a:rPr lang="en"/>
              <a:t>Find temperature change based off of first law of thermodynamics</a:t>
            </a:r>
            <a:endParaRPr/>
          </a:p>
          <a:p>
            <a:pPr marL="0" lvl="0" indent="0" algn="l" rtl="0">
              <a:spcBef>
                <a:spcPts val="1200"/>
              </a:spcBef>
              <a:spcAft>
                <a:spcPts val="1200"/>
              </a:spcAft>
              <a:buNone/>
            </a:pPr>
            <a:endParaRPr sz="1400"/>
          </a:p>
        </p:txBody>
      </p:sp>
      <p:sp>
        <p:nvSpPr>
          <p:cNvPr id="1235" name="Google Shape;1235;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88</a:t>
            </a:fld>
            <a:endParaRPr/>
          </a:p>
        </p:txBody>
      </p:sp>
      <p:pic>
        <p:nvPicPr>
          <p:cNvPr id="1236" name="Google Shape;1236;p100"/>
          <p:cNvPicPr preferRelativeResize="0"/>
          <p:nvPr/>
        </p:nvPicPr>
        <p:blipFill>
          <a:blip r:embed="rId3">
            <a:alphaModFix/>
          </a:blip>
          <a:stretch>
            <a:fillRect/>
          </a:stretch>
        </p:blipFill>
        <p:spPr>
          <a:xfrm>
            <a:off x="1747957" y="4033375"/>
            <a:ext cx="4605667" cy="393600"/>
          </a:xfrm>
          <a:prstGeom prst="rect">
            <a:avLst/>
          </a:prstGeom>
          <a:noFill/>
          <a:ln>
            <a:noFill/>
          </a:ln>
        </p:spPr>
      </p:pic>
      <p:sp>
        <p:nvSpPr>
          <p:cNvPr id="1237" name="Google Shape;1237;p10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1"/>
        <p:cNvGrpSpPr/>
        <p:nvPr/>
      </p:nvGrpSpPr>
      <p:grpSpPr>
        <a:xfrm>
          <a:off x="0" y="0"/>
          <a:ext cx="0" cy="0"/>
          <a:chOff x="0" y="0"/>
          <a:chExt cx="0" cy="0"/>
        </a:xfrm>
      </p:grpSpPr>
      <p:sp>
        <p:nvSpPr>
          <p:cNvPr id="1242" name="Google Shape;1242;p10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Model Calculations - Turbine</a:t>
            </a:r>
            <a:endParaRPr/>
          </a:p>
        </p:txBody>
      </p:sp>
      <p:sp>
        <p:nvSpPr>
          <p:cNvPr id="1243" name="Google Shape;1243;p101"/>
          <p:cNvSpPr txBox="1">
            <a:spLocks noGrp="1"/>
          </p:cNvSpPr>
          <p:nvPr>
            <p:ph type="body" idx="1"/>
          </p:nvPr>
        </p:nvSpPr>
        <p:spPr>
          <a:xfrm>
            <a:off x="311700" y="1149725"/>
            <a:ext cx="42603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 nozzle inlet and combustor exit conditions to find pressure and temperature changes and </a:t>
            </a:r>
            <a:endParaRPr/>
          </a:p>
          <a:p>
            <a:pPr marL="914400" lvl="1" indent="-317500" algn="l" rtl="0">
              <a:spcBef>
                <a:spcPts val="0"/>
              </a:spcBef>
              <a:spcAft>
                <a:spcPts val="0"/>
              </a:spcAft>
              <a:buSzPts val="1400"/>
              <a:buChar char="○"/>
            </a:pPr>
            <a:r>
              <a:rPr lang="en"/>
              <a:t>Isentropic</a:t>
            </a:r>
            <a:endParaRPr/>
          </a:p>
          <a:p>
            <a:pPr marL="914400" lvl="1" indent="-317500" algn="l" rtl="0">
              <a:spcBef>
                <a:spcPts val="0"/>
              </a:spcBef>
              <a:spcAft>
                <a:spcPts val="0"/>
              </a:spcAft>
              <a:buSzPts val="1400"/>
              <a:buChar char="○"/>
            </a:pPr>
            <a:r>
              <a:rPr lang="en"/>
              <a:t>Constant Total Pressure and Temperature</a:t>
            </a:r>
            <a:endParaRPr/>
          </a:p>
          <a:p>
            <a:pPr marL="914400" lvl="1" indent="-317500" algn="l" rtl="0">
              <a:spcBef>
                <a:spcPts val="0"/>
              </a:spcBef>
              <a:spcAft>
                <a:spcPts val="0"/>
              </a:spcAft>
              <a:buSzPts val="1400"/>
              <a:buChar char="○"/>
            </a:pPr>
            <a:r>
              <a:rPr lang="en"/>
              <a:t>Temperature entrance from combustor</a:t>
            </a:r>
            <a:endParaRPr/>
          </a:p>
          <a:p>
            <a:pPr marL="0" lvl="0" indent="0" algn="l" rtl="0">
              <a:spcBef>
                <a:spcPts val="1200"/>
              </a:spcBef>
              <a:spcAft>
                <a:spcPts val="1200"/>
              </a:spcAft>
              <a:buNone/>
            </a:pPr>
            <a:endParaRPr/>
          </a:p>
        </p:txBody>
      </p:sp>
      <p:sp>
        <p:nvSpPr>
          <p:cNvPr id="1244" name="Google Shape;1244;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89</a:t>
            </a:fld>
            <a:endParaRPr/>
          </a:p>
        </p:txBody>
      </p:sp>
      <p:pic>
        <p:nvPicPr>
          <p:cNvPr id="1245" name="Google Shape;1245;p101"/>
          <p:cNvPicPr preferRelativeResize="0"/>
          <p:nvPr/>
        </p:nvPicPr>
        <p:blipFill rotWithShape="1">
          <a:blip r:embed="rId3">
            <a:alphaModFix/>
          </a:blip>
          <a:srcRect r="41799"/>
          <a:stretch/>
        </p:blipFill>
        <p:spPr>
          <a:xfrm>
            <a:off x="5760312" y="2583838"/>
            <a:ext cx="2983726" cy="645275"/>
          </a:xfrm>
          <a:prstGeom prst="rect">
            <a:avLst/>
          </a:prstGeom>
          <a:noFill/>
          <a:ln>
            <a:noFill/>
          </a:ln>
        </p:spPr>
      </p:pic>
      <p:pic>
        <p:nvPicPr>
          <p:cNvPr id="1246" name="Google Shape;1246;p101"/>
          <p:cNvPicPr preferRelativeResize="0"/>
          <p:nvPr/>
        </p:nvPicPr>
        <p:blipFill rotWithShape="1">
          <a:blip r:embed="rId3">
            <a:alphaModFix/>
          </a:blip>
          <a:srcRect l="44127" t="-4940" b="4939"/>
          <a:stretch/>
        </p:blipFill>
        <p:spPr>
          <a:xfrm>
            <a:off x="5820012" y="3266775"/>
            <a:ext cx="2864350" cy="645275"/>
          </a:xfrm>
          <a:prstGeom prst="rect">
            <a:avLst/>
          </a:prstGeom>
          <a:noFill/>
          <a:ln>
            <a:noFill/>
          </a:ln>
        </p:spPr>
      </p:pic>
      <p:pic>
        <p:nvPicPr>
          <p:cNvPr id="1247" name="Google Shape;1247;p101"/>
          <p:cNvPicPr preferRelativeResize="0"/>
          <p:nvPr/>
        </p:nvPicPr>
        <p:blipFill>
          <a:blip r:embed="rId4">
            <a:alphaModFix/>
          </a:blip>
          <a:stretch>
            <a:fillRect/>
          </a:stretch>
        </p:blipFill>
        <p:spPr>
          <a:xfrm>
            <a:off x="6280789" y="1494600"/>
            <a:ext cx="1942775" cy="937250"/>
          </a:xfrm>
          <a:prstGeom prst="rect">
            <a:avLst/>
          </a:prstGeom>
          <a:noFill/>
          <a:ln>
            <a:noFill/>
          </a:ln>
        </p:spPr>
      </p:pic>
      <p:sp>
        <p:nvSpPr>
          <p:cNvPr id="1248" name="Google Shape;1248;p10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2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Orthographic Drawing: Integration</a:t>
            </a:r>
            <a:endParaRPr dirty="0"/>
          </a:p>
        </p:txBody>
      </p:sp>
      <p:sp>
        <p:nvSpPr>
          <p:cNvPr id="215" name="Google Shape;21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216" name="Google Shape;216;p21"/>
          <p:cNvPicPr preferRelativeResize="0"/>
          <p:nvPr/>
        </p:nvPicPr>
        <p:blipFill rotWithShape="1">
          <a:blip r:embed="rId3">
            <a:alphaModFix/>
          </a:blip>
          <a:srcRect l="1089" t="17158" r="794" b="1014"/>
          <a:stretch/>
        </p:blipFill>
        <p:spPr>
          <a:xfrm>
            <a:off x="1587250" y="1073525"/>
            <a:ext cx="5987348" cy="3859002"/>
          </a:xfrm>
          <a:prstGeom prst="rect">
            <a:avLst/>
          </a:prstGeom>
          <a:noFill/>
          <a:ln>
            <a:noFill/>
          </a:ln>
        </p:spPr>
      </p:pic>
      <p:sp>
        <p:nvSpPr>
          <p:cNvPr id="217" name="Google Shape;217;p21"/>
          <p:cNvSpPr txBox="1"/>
          <p:nvPr/>
        </p:nvSpPr>
        <p:spPr>
          <a:xfrm>
            <a:off x="7450650" y="4261525"/>
            <a:ext cx="1325400" cy="401700"/>
          </a:xfrm>
          <a:prstGeom prst="rect">
            <a:avLst/>
          </a:prstGeom>
          <a:noFill/>
          <a:ln w="19050"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95000"/>
              </a:lnSpc>
              <a:spcBef>
                <a:spcPts val="0"/>
              </a:spcBef>
              <a:spcAft>
                <a:spcPts val="1200"/>
              </a:spcAft>
              <a:buNone/>
            </a:pPr>
            <a:r>
              <a:rPr lang="en" sz="1485">
                <a:solidFill>
                  <a:schemeClr val="dk2"/>
                </a:solidFill>
                <a:latin typeface="Trebuchet MS"/>
                <a:ea typeface="Trebuchet MS"/>
                <a:cs typeface="Trebuchet MS"/>
                <a:sym typeface="Trebuchet MS"/>
              </a:rPr>
              <a:t>Units in mm</a:t>
            </a:r>
            <a:endParaRPr sz="1485">
              <a:solidFill>
                <a:schemeClr val="dk2"/>
              </a:solidFill>
              <a:latin typeface="Trebuchet MS"/>
              <a:ea typeface="Trebuchet MS"/>
              <a:cs typeface="Trebuchet MS"/>
              <a:sym typeface="Trebuchet M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2"/>
        <p:cNvGrpSpPr/>
        <p:nvPr/>
      </p:nvGrpSpPr>
      <p:grpSpPr>
        <a:xfrm>
          <a:off x="0" y="0"/>
          <a:ext cx="0" cy="0"/>
          <a:chOff x="0" y="0"/>
          <a:chExt cx="0" cy="0"/>
        </a:xfrm>
      </p:grpSpPr>
      <p:sp>
        <p:nvSpPr>
          <p:cNvPr id="1253" name="Google Shape;1253;p10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Model Calculations -Nozzle</a:t>
            </a:r>
            <a:endParaRPr/>
          </a:p>
        </p:txBody>
      </p:sp>
      <p:sp>
        <p:nvSpPr>
          <p:cNvPr id="1254" name="Google Shape;1254;p102"/>
          <p:cNvSpPr txBox="1">
            <a:spLocks noGrp="1"/>
          </p:cNvSpPr>
          <p:nvPr>
            <p:ph type="body" idx="1"/>
          </p:nvPr>
        </p:nvSpPr>
        <p:spPr>
          <a:xfrm>
            <a:off x="311700" y="1407450"/>
            <a:ext cx="53259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 given engine data from JetCat to find mach, temp, and pressure changes through the nozzle </a:t>
            </a:r>
            <a:endParaRPr/>
          </a:p>
          <a:p>
            <a:pPr marL="914400" lvl="1" indent="-336550" algn="l" rtl="0">
              <a:spcBef>
                <a:spcPts val="0"/>
              </a:spcBef>
              <a:spcAft>
                <a:spcPts val="0"/>
              </a:spcAft>
              <a:buSzPts val="1700"/>
              <a:buChar char="○"/>
            </a:pPr>
            <a:r>
              <a:rPr lang="en" sz="1700"/>
              <a:t>Isentropic Assumptions</a:t>
            </a:r>
            <a:endParaRPr sz="1700"/>
          </a:p>
          <a:p>
            <a:pPr marL="1371600" lvl="2" indent="-311150" algn="l" rtl="0">
              <a:spcBef>
                <a:spcPts val="0"/>
              </a:spcBef>
              <a:spcAft>
                <a:spcPts val="0"/>
              </a:spcAft>
              <a:buSzPts val="1300"/>
              <a:buChar char="■"/>
            </a:pPr>
            <a:r>
              <a:rPr lang="en" sz="1300"/>
              <a:t>No change in Entropy</a:t>
            </a:r>
            <a:endParaRPr sz="1300"/>
          </a:p>
          <a:p>
            <a:pPr marL="1828800" lvl="3" indent="-311150" algn="l" rtl="0">
              <a:spcBef>
                <a:spcPts val="0"/>
              </a:spcBef>
              <a:spcAft>
                <a:spcPts val="0"/>
              </a:spcAft>
              <a:buSzPts val="1300"/>
              <a:buChar char="●"/>
            </a:pPr>
            <a:r>
              <a:rPr lang="en" sz="1300"/>
              <a:t>No friction losses</a:t>
            </a:r>
            <a:endParaRPr sz="1300"/>
          </a:p>
          <a:p>
            <a:pPr marL="1828800" lvl="3" indent="-311150" algn="l" rtl="0">
              <a:spcBef>
                <a:spcPts val="0"/>
              </a:spcBef>
              <a:spcAft>
                <a:spcPts val="0"/>
              </a:spcAft>
              <a:buSzPts val="1300"/>
              <a:buChar char="●"/>
            </a:pPr>
            <a:r>
              <a:rPr lang="en" sz="1300"/>
              <a:t>Adiabatic </a:t>
            </a:r>
            <a:endParaRPr sz="1300"/>
          </a:p>
          <a:p>
            <a:pPr marL="914400" lvl="1" indent="-336550" algn="l" rtl="0">
              <a:spcBef>
                <a:spcPts val="0"/>
              </a:spcBef>
              <a:spcAft>
                <a:spcPts val="0"/>
              </a:spcAft>
              <a:buSzPts val="1700"/>
              <a:buChar char="○"/>
            </a:pPr>
            <a:r>
              <a:rPr lang="en" sz="1700"/>
              <a:t>Constant Total Pressure and Temperature</a:t>
            </a:r>
            <a:endParaRPr sz="1700"/>
          </a:p>
          <a:p>
            <a:pPr marL="914400" lvl="1" indent="-336550" algn="l" rtl="0">
              <a:spcBef>
                <a:spcPts val="0"/>
              </a:spcBef>
              <a:spcAft>
                <a:spcPts val="0"/>
              </a:spcAft>
              <a:buSzPts val="1700"/>
              <a:buChar char="○"/>
            </a:pPr>
            <a:r>
              <a:rPr lang="en" sz="1700"/>
              <a:t>Area-Mach Relation</a:t>
            </a:r>
            <a:endParaRPr sz="1300"/>
          </a:p>
        </p:txBody>
      </p:sp>
      <p:sp>
        <p:nvSpPr>
          <p:cNvPr id="1255" name="Google Shape;1255;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90</a:t>
            </a:fld>
            <a:endParaRPr/>
          </a:p>
        </p:txBody>
      </p:sp>
      <p:pic>
        <p:nvPicPr>
          <p:cNvPr id="1256" name="Google Shape;1256;p102"/>
          <p:cNvPicPr preferRelativeResize="0"/>
          <p:nvPr/>
        </p:nvPicPr>
        <p:blipFill rotWithShape="1">
          <a:blip r:embed="rId3">
            <a:alphaModFix/>
          </a:blip>
          <a:srcRect r="41799"/>
          <a:stretch/>
        </p:blipFill>
        <p:spPr>
          <a:xfrm>
            <a:off x="5942837" y="2005888"/>
            <a:ext cx="2983726" cy="645275"/>
          </a:xfrm>
          <a:prstGeom prst="rect">
            <a:avLst/>
          </a:prstGeom>
          <a:noFill/>
          <a:ln>
            <a:noFill/>
          </a:ln>
        </p:spPr>
      </p:pic>
      <p:pic>
        <p:nvPicPr>
          <p:cNvPr id="1257" name="Google Shape;1257;p102"/>
          <p:cNvPicPr preferRelativeResize="0"/>
          <p:nvPr/>
        </p:nvPicPr>
        <p:blipFill rotWithShape="1">
          <a:blip r:embed="rId3">
            <a:alphaModFix/>
          </a:blip>
          <a:srcRect l="44127" t="-4940" b="4939"/>
          <a:stretch/>
        </p:blipFill>
        <p:spPr>
          <a:xfrm>
            <a:off x="6002550" y="2726763"/>
            <a:ext cx="2864350" cy="645275"/>
          </a:xfrm>
          <a:prstGeom prst="rect">
            <a:avLst/>
          </a:prstGeom>
          <a:noFill/>
          <a:ln>
            <a:noFill/>
          </a:ln>
        </p:spPr>
      </p:pic>
      <p:pic>
        <p:nvPicPr>
          <p:cNvPr id="1258" name="Google Shape;1258;p102"/>
          <p:cNvPicPr preferRelativeResize="0"/>
          <p:nvPr/>
        </p:nvPicPr>
        <p:blipFill>
          <a:blip r:embed="rId4">
            <a:alphaModFix/>
          </a:blip>
          <a:stretch>
            <a:fillRect/>
          </a:stretch>
        </p:blipFill>
        <p:spPr>
          <a:xfrm>
            <a:off x="6463314" y="1149725"/>
            <a:ext cx="1942775" cy="937250"/>
          </a:xfrm>
          <a:prstGeom prst="rect">
            <a:avLst/>
          </a:prstGeom>
          <a:noFill/>
          <a:ln>
            <a:noFill/>
          </a:ln>
        </p:spPr>
      </p:pic>
      <p:pic>
        <p:nvPicPr>
          <p:cNvPr id="1259" name="Google Shape;1259;p102"/>
          <p:cNvPicPr preferRelativeResize="0"/>
          <p:nvPr/>
        </p:nvPicPr>
        <p:blipFill>
          <a:blip r:embed="rId5">
            <a:alphaModFix/>
          </a:blip>
          <a:stretch>
            <a:fillRect/>
          </a:stretch>
        </p:blipFill>
        <p:spPr>
          <a:xfrm>
            <a:off x="5560175" y="3307250"/>
            <a:ext cx="3512825" cy="1193951"/>
          </a:xfrm>
          <a:prstGeom prst="rect">
            <a:avLst/>
          </a:prstGeom>
          <a:noFill/>
          <a:ln>
            <a:noFill/>
          </a:ln>
        </p:spPr>
      </p:pic>
      <p:sp>
        <p:nvSpPr>
          <p:cNvPr id="1260" name="Google Shape;1260;p10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6"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4"/>
        <p:cNvGrpSpPr/>
        <p:nvPr/>
      </p:nvGrpSpPr>
      <p:grpSpPr>
        <a:xfrm>
          <a:off x="0" y="0"/>
          <a:ext cx="0" cy="0"/>
          <a:chOff x="0" y="0"/>
          <a:chExt cx="0" cy="0"/>
        </a:xfrm>
      </p:grpSpPr>
      <p:sp>
        <p:nvSpPr>
          <p:cNvPr id="1265" name="Google Shape;1265;p10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EQL Software </a:t>
            </a:r>
            <a:endParaRPr/>
          </a:p>
          <a:p>
            <a:pPr marL="0" lvl="0" indent="0" algn="l" rtl="0">
              <a:spcBef>
                <a:spcPts val="0"/>
              </a:spcBef>
              <a:spcAft>
                <a:spcPts val="0"/>
              </a:spcAft>
              <a:buNone/>
            </a:pPr>
            <a:endParaRPr/>
          </a:p>
        </p:txBody>
      </p:sp>
      <p:sp>
        <p:nvSpPr>
          <p:cNvPr id="1266" name="Google Shape;1266;p103"/>
          <p:cNvSpPr txBox="1">
            <a:spLocks noGrp="1"/>
          </p:cNvSpPr>
          <p:nvPr>
            <p:ph type="body" idx="1"/>
          </p:nvPr>
        </p:nvSpPr>
        <p:spPr>
          <a:xfrm>
            <a:off x="311700" y="1149725"/>
            <a:ext cx="4316400" cy="3419400"/>
          </a:xfrm>
          <a:prstGeom prst="rect">
            <a:avLst/>
          </a:prstGeom>
        </p:spPr>
        <p:txBody>
          <a:bodyPr spcFirstLastPara="1" wrap="square" lIns="91425" tIns="91425" rIns="91425" bIns="91425" anchor="t" anchorCtr="0">
            <a:normAutofit lnSpcReduction="20000"/>
          </a:bodyPr>
          <a:lstStyle/>
          <a:p>
            <a:pPr marL="457200" lvl="0" indent="-336550" algn="l" rtl="0">
              <a:lnSpc>
                <a:spcPct val="95000"/>
              </a:lnSpc>
              <a:spcBef>
                <a:spcPts val="0"/>
              </a:spcBef>
              <a:spcAft>
                <a:spcPts val="0"/>
              </a:spcAft>
              <a:buSzPts val="1700"/>
              <a:buChar char="●"/>
            </a:pPr>
            <a:r>
              <a:rPr lang="en" sz="1700"/>
              <a:t>EQL is a NASA developed software that gives you thermodynamic properties of a combustion process based on the fuel to air ratios and the type of process being performed</a:t>
            </a:r>
            <a:endParaRPr sz="1700"/>
          </a:p>
          <a:p>
            <a:pPr marL="914400" lvl="1" indent="-311150" algn="l" rtl="0">
              <a:lnSpc>
                <a:spcPct val="95000"/>
              </a:lnSpc>
              <a:spcBef>
                <a:spcPts val="0"/>
              </a:spcBef>
              <a:spcAft>
                <a:spcPts val="0"/>
              </a:spcAft>
              <a:buSzPts val="1300"/>
              <a:buChar char="○"/>
            </a:pPr>
            <a:r>
              <a:rPr lang="en" sz="1300"/>
              <a:t>Temperature, Entropy, Enthalpy, Pressure, Internal Energy, </a:t>
            </a:r>
            <a:endParaRPr sz="1300"/>
          </a:p>
          <a:p>
            <a:pPr marL="914400" lvl="1" indent="-311150" algn="l" rtl="0">
              <a:lnSpc>
                <a:spcPct val="95000"/>
              </a:lnSpc>
              <a:spcBef>
                <a:spcPts val="0"/>
              </a:spcBef>
              <a:spcAft>
                <a:spcPts val="0"/>
              </a:spcAft>
              <a:buSzPts val="1300"/>
              <a:buChar char="○"/>
            </a:pPr>
            <a:r>
              <a:rPr lang="en" sz="1300"/>
              <a:t>Knows the energy required to create and break the bonds needed for the reaction</a:t>
            </a:r>
            <a:endParaRPr sz="1300"/>
          </a:p>
          <a:p>
            <a:pPr marL="914400" lvl="1" indent="-311150" algn="l" rtl="0">
              <a:lnSpc>
                <a:spcPct val="95000"/>
              </a:lnSpc>
              <a:spcBef>
                <a:spcPts val="0"/>
              </a:spcBef>
              <a:spcAft>
                <a:spcPts val="0"/>
              </a:spcAft>
              <a:buSzPts val="1300"/>
              <a:buChar char="○"/>
            </a:pPr>
            <a:r>
              <a:rPr lang="en" sz="1300"/>
              <a:t>Knows enthalpy of reactants and products at certain temperatures</a:t>
            </a:r>
            <a:endParaRPr sz="1300"/>
          </a:p>
          <a:p>
            <a:pPr marL="914400" lvl="1" indent="-311150" algn="l" rtl="0">
              <a:lnSpc>
                <a:spcPct val="95000"/>
              </a:lnSpc>
              <a:spcBef>
                <a:spcPts val="0"/>
              </a:spcBef>
              <a:spcAft>
                <a:spcPts val="0"/>
              </a:spcAft>
              <a:buSzPts val="1300"/>
              <a:buChar char="○"/>
            </a:pPr>
            <a:r>
              <a:rPr lang="en" sz="1300"/>
              <a:t>Uses change of energy from bond breaking/formering to calculate the change in enthalpy</a:t>
            </a:r>
            <a:endParaRPr sz="1300"/>
          </a:p>
          <a:p>
            <a:pPr marL="914400" lvl="1" indent="-311150" algn="l" rtl="0">
              <a:lnSpc>
                <a:spcPct val="95000"/>
              </a:lnSpc>
              <a:spcBef>
                <a:spcPts val="0"/>
              </a:spcBef>
              <a:spcAft>
                <a:spcPts val="0"/>
              </a:spcAft>
              <a:buSzPts val="1300"/>
              <a:buChar char="○"/>
            </a:pPr>
            <a:r>
              <a:rPr lang="en" sz="1300"/>
              <a:t>Uses enthalpy to find temperature, entropy, and pressure changes at different stages in process </a:t>
            </a:r>
            <a:endParaRPr sz="1300"/>
          </a:p>
          <a:p>
            <a:pPr marL="457200" lvl="0" indent="0" algn="l" rtl="0">
              <a:lnSpc>
                <a:spcPct val="95000"/>
              </a:lnSpc>
              <a:spcBef>
                <a:spcPts val="1200"/>
              </a:spcBef>
              <a:spcAft>
                <a:spcPts val="1200"/>
              </a:spcAft>
              <a:buNone/>
            </a:pPr>
            <a:endParaRPr sz="1300"/>
          </a:p>
        </p:txBody>
      </p:sp>
      <p:sp>
        <p:nvSpPr>
          <p:cNvPr id="1267" name="Google Shape;1267;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91</a:t>
            </a:fld>
            <a:endParaRPr/>
          </a:p>
        </p:txBody>
      </p:sp>
      <p:pic>
        <p:nvPicPr>
          <p:cNvPr id="1268" name="Google Shape;1268;p103"/>
          <p:cNvPicPr preferRelativeResize="0"/>
          <p:nvPr/>
        </p:nvPicPr>
        <p:blipFill>
          <a:blip r:embed="rId3">
            <a:alphaModFix/>
          </a:blip>
          <a:stretch>
            <a:fillRect/>
          </a:stretch>
        </p:blipFill>
        <p:spPr>
          <a:xfrm>
            <a:off x="4927300" y="1071901"/>
            <a:ext cx="4030602" cy="2911900"/>
          </a:xfrm>
          <a:prstGeom prst="rect">
            <a:avLst/>
          </a:prstGeom>
          <a:noFill/>
          <a:ln>
            <a:noFill/>
          </a:ln>
        </p:spPr>
      </p:pic>
      <p:sp>
        <p:nvSpPr>
          <p:cNvPr id="1269" name="Google Shape;1269;p10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3"/>
        <p:cNvGrpSpPr/>
        <p:nvPr/>
      </p:nvGrpSpPr>
      <p:grpSpPr>
        <a:xfrm>
          <a:off x="0" y="0"/>
          <a:ext cx="0" cy="0"/>
          <a:chOff x="0" y="0"/>
          <a:chExt cx="0" cy="0"/>
        </a:xfrm>
      </p:grpSpPr>
      <p:sp>
        <p:nvSpPr>
          <p:cNvPr id="1274" name="Google Shape;1274;p10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 Improvement Plan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5" name="Google Shape;1275;p10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Steps to Improve current Model</a:t>
            </a:r>
            <a:endParaRPr/>
          </a:p>
          <a:p>
            <a:pPr marL="914400" lvl="1" indent="-310832" algn="l" rtl="0">
              <a:spcBef>
                <a:spcPts val="0"/>
              </a:spcBef>
              <a:spcAft>
                <a:spcPts val="0"/>
              </a:spcAft>
              <a:buSzPct val="100000"/>
              <a:buChar char="○"/>
            </a:pPr>
            <a:r>
              <a:rPr lang="en"/>
              <a:t>Start to eliminate assumption</a:t>
            </a:r>
            <a:endParaRPr/>
          </a:p>
          <a:p>
            <a:pPr marL="914400" lvl="1" indent="-310832" algn="l" rtl="0">
              <a:spcBef>
                <a:spcPts val="0"/>
              </a:spcBef>
              <a:spcAft>
                <a:spcPts val="0"/>
              </a:spcAft>
              <a:buSzPct val="100000"/>
              <a:buChar char="○"/>
            </a:pPr>
            <a:r>
              <a:rPr lang="en"/>
              <a:t>Acquire necessary sensors</a:t>
            </a:r>
            <a:endParaRPr/>
          </a:p>
          <a:p>
            <a:pPr marL="1371600" lvl="2" indent="-310832" algn="l" rtl="0">
              <a:spcBef>
                <a:spcPts val="0"/>
              </a:spcBef>
              <a:spcAft>
                <a:spcPts val="0"/>
              </a:spcAft>
              <a:buSzPct val="100000"/>
              <a:buChar char="■"/>
            </a:pPr>
            <a:r>
              <a:rPr lang="en"/>
              <a:t>Pitot tubes, thermocouples, IR Sensor/Camera</a:t>
            </a:r>
            <a:endParaRPr/>
          </a:p>
          <a:p>
            <a:pPr marL="914400" lvl="1" indent="-310832" algn="l" rtl="0">
              <a:spcBef>
                <a:spcPts val="0"/>
              </a:spcBef>
              <a:spcAft>
                <a:spcPts val="0"/>
              </a:spcAft>
              <a:buSzPct val="100000"/>
              <a:buChar char="○"/>
            </a:pPr>
            <a:r>
              <a:rPr lang="en"/>
              <a:t>Attach sensors where measurements are needed</a:t>
            </a:r>
            <a:endParaRPr/>
          </a:p>
          <a:p>
            <a:pPr marL="1371600" lvl="2" indent="-310832" algn="l" rtl="0">
              <a:spcBef>
                <a:spcPts val="0"/>
              </a:spcBef>
              <a:spcAft>
                <a:spcPts val="0"/>
              </a:spcAft>
              <a:buSzPct val="100000"/>
              <a:buChar char="■"/>
            </a:pPr>
            <a:r>
              <a:rPr lang="en"/>
              <a:t>Pitot tube at the entrance and exit of engine,</a:t>
            </a:r>
            <a:endParaRPr/>
          </a:p>
          <a:p>
            <a:pPr marL="1371600" lvl="2" indent="-310832" algn="l" rtl="0">
              <a:spcBef>
                <a:spcPts val="0"/>
              </a:spcBef>
              <a:spcAft>
                <a:spcPts val="0"/>
              </a:spcAft>
              <a:buSzPct val="100000"/>
              <a:buChar char="■"/>
            </a:pPr>
            <a:r>
              <a:rPr lang="en"/>
              <a:t>Thermocouples before and after each station</a:t>
            </a:r>
            <a:endParaRPr/>
          </a:p>
          <a:p>
            <a:pPr marL="1371600" lvl="2" indent="-310832" algn="l" rtl="0">
              <a:spcBef>
                <a:spcPts val="0"/>
              </a:spcBef>
              <a:spcAft>
                <a:spcPts val="0"/>
              </a:spcAft>
              <a:buSzPct val="100000"/>
              <a:buChar char="■"/>
            </a:pPr>
            <a:r>
              <a:rPr lang="en"/>
              <a:t>IR sensor/Camera pointing at engine (Maybe)</a:t>
            </a:r>
            <a:endParaRPr/>
          </a:p>
          <a:p>
            <a:pPr marL="914400" lvl="1" indent="-310832" algn="l" rtl="0">
              <a:spcBef>
                <a:spcPts val="0"/>
              </a:spcBef>
              <a:spcAft>
                <a:spcPts val="0"/>
              </a:spcAft>
              <a:buSzPct val="100000"/>
              <a:buChar char="○"/>
            </a:pPr>
            <a:r>
              <a:rPr lang="en"/>
              <a:t>Run engine and collect data</a:t>
            </a:r>
            <a:endParaRPr/>
          </a:p>
          <a:p>
            <a:pPr marL="914400" lvl="1" indent="-310832" algn="l" rtl="0">
              <a:spcBef>
                <a:spcPts val="0"/>
              </a:spcBef>
              <a:spcAft>
                <a:spcPts val="0"/>
              </a:spcAft>
              <a:buSzPct val="100000"/>
              <a:buChar char="○"/>
            </a:pPr>
            <a:r>
              <a:rPr lang="en"/>
              <a:t>Verify that data makes sense compared to ideal model and follows similar trend</a:t>
            </a:r>
            <a:endParaRPr/>
          </a:p>
          <a:p>
            <a:pPr marL="914400" lvl="1" indent="-310832" algn="l" rtl="0">
              <a:spcBef>
                <a:spcPts val="0"/>
              </a:spcBef>
              <a:spcAft>
                <a:spcPts val="0"/>
              </a:spcAft>
              <a:buSzPct val="100000"/>
              <a:buChar char="○"/>
            </a:pPr>
            <a:r>
              <a:rPr lang="en"/>
              <a:t>Rank assumptions based on biggest sources of errors</a:t>
            </a:r>
            <a:endParaRPr/>
          </a:p>
          <a:p>
            <a:pPr marL="1371600" lvl="2" indent="-310832" algn="l" rtl="0">
              <a:spcBef>
                <a:spcPts val="0"/>
              </a:spcBef>
              <a:spcAft>
                <a:spcPts val="0"/>
              </a:spcAft>
              <a:buSzPct val="100000"/>
              <a:buChar char="■"/>
            </a:pPr>
            <a:r>
              <a:rPr lang="en"/>
              <a:t>Remove assumptions that create significant errors</a:t>
            </a:r>
            <a:endParaRPr/>
          </a:p>
          <a:p>
            <a:pPr marL="914400" lvl="1" indent="-310832" algn="l" rtl="0">
              <a:spcBef>
                <a:spcPts val="0"/>
              </a:spcBef>
              <a:spcAft>
                <a:spcPts val="0"/>
              </a:spcAft>
              <a:buSzPct val="100000"/>
              <a:buChar char="○"/>
            </a:pPr>
            <a:r>
              <a:rPr lang="en"/>
              <a:t>Use data obtained from engine, calculate total loses</a:t>
            </a:r>
            <a:endParaRPr/>
          </a:p>
          <a:p>
            <a:pPr marL="1371600" lvl="2" indent="-310832" algn="l" rtl="0">
              <a:spcBef>
                <a:spcPts val="0"/>
              </a:spcBef>
              <a:spcAft>
                <a:spcPts val="0"/>
              </a:spcAft>
              <a:buSzPct val="100000"/>
              <a:buChar char="■"/>
            </a:pPr>
            <a:r>
              <a:rPr lang="en"/>
              <a:t>Heat Transfer, Rayleigh flow losses, Efficiencies</a:t>
            </a:r>
            <a:endParaRPr/>
          </a:p>
          <a:p>
            <a:pPr marL="914400" lvl="1" indent="-310832" algn="l" rtl="0">
              <a:spcBef>
                <a:spcPts val="0"/>
              </a:spcBef>
              <a:spcAft>
                <a:spcPts val="0"/>
              </a:spcAft>
              <a:buSzPct val="100000"/>
              <a:buChar char="○"/>
            </a:pPr>
            <a:r>
              <a:rPr lang="en"/>
              <a:t>Create new model</a:t>
            </a:r>
            <a:endParaRPr/>
          </a:p>
          <a:p>
            <a:pPr marL="914400" lvl="1" indent="-310832" algn="l" rtl="0">
              <a:spcBef>
                <a:spcPts val="0"/>
              </a:spcBef>
              <a:spcAft>
                <a:spcPts val="0"/>
              </a:spcAft>
              <a:buSzPct val="100000"/>
              <a:buChar char="○"/>
            </a:pPr>
            <a:r>
              <a:rPr lang="en"/>
              <a:t>Design modifications based off of new model</a:t>
            </a:r>
            <a:endParaRPr/>
          </a:p>
        </p:txBody>
      </p:sp>
      <p:sp>
        <p:nvSpPr>
          <p:cNvPr id="1276" name="Google Shape;1276;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sp>
        <p:nvSpPr>
          <p:cNvPr id="1277" name="Google Shape;1277;p10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1"/>
        <p:cNvGrpSpPr/>
        <p:nvPr/>
      </p:nvGrpSpPr>
      <p:grpSpPr>
        <a:xfrm>
          <a:off x="0" y="0"/>
          <a:ext cx="0" cy="0"/>
          <a:chOff x="0" y="0"/>
          <a:chExt cx="0" cy="0"/>
        </a:xfrm>
      </p:grpSpPr>
      <p:sp>
        <p:nvSpPr>
          <p:cNvPr id="1282" name="Google Shape;1282;p10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Calculating Efficiencies of Engine Stations </a:t>
            </a:r>
            <a:endParaRPr/>
          </a:p>
        </p:txBody>
      </p:sp>
      <p:sp>
        <p:nvSpPr>
          <p:cNvPr id="1283" name="Google Shape;1283;p105"/>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Compressor</a:t>
            </a:r>
            <a:endParaRPr/>
          </a:p>
          <a:p>
            <a:pPr marL="914400" lvl="1" indent="-317500" algn="l" rtl="0">
              <a:spcBef>
                <a:spcPts val="0"/>
              </a:spcBef>
              <a:spcAft>
                <a:spcPts val="0"/>
              </a:spcAft>
              <a:buSzPts val="1400"/>
              <a:buChar char="○"/>
            </a:pPr>
            <a:r>
              <a:rPr lang="en"/>
              <a:t>Usually between 0.85 and 0.90</a:t>
            </a:r>
            <a:endParaRPr/>
          </a:p>
          <a:p>
            <a:pPr marL="457200" lvl="0" indent="-342900" algn="l" rtl="0">
              <a:spcBef>
                <a:spcPts val="0"/>
              </a:spcBef>
              <a:spcAft>
                <a:spcPts val="0"/>
              </a:spcAft>
              <a:buSzPts val="1800"/>
              <a:buChar char="●"/>
            </a:pPr>
            <a:r>
              <a:rPr lang="en"/>
              <a:t>Combustor</a:t>
            </a:r>
            <a:endParaRPr/>
          </a:p>
          <a:p>
            <a:pPr marL="914400" lvl="1" indent="-317500" algn="l" rtl="0">
              <a:spcBef>
                <a:spcPts val="0"/>
              </a:spcBef>
              <a:spcAft>
                <a:spcPts val="0"/>
              </a:spcAft>
              <a:buSzPts val="1400"/>
              <a:buChar char="○"/>
            </a:pPr>
            <a:r>
              <a:rPr lang="en"/>
              <a:t>Usually between on .97 and 0.99</a:t>
            </a:r>
            <a:endParaRPr/>
          </a:p>
          <a:p>
            <a:pPr marL="457200" lvl="0" indent="-342900" algn="l" rtl="0">
              <a:spcBef>
                <a:spcPts val="0"/>
              </a:spcBef>
              <a:spcAft>
                <a:spcPts val="0"/>
              </a:spcAft>
              <a:buSzPts val="1800"/>
              <a:buChar char="●"/>
            </a:pPr>
            <a:r>
              <a:rPr lang="en"/>
              <a:t>Turbine</a:t>
            </a:r>
            <a:endParaRPr/>
          </a:p>
          <a:p>
            <a:pPr marL="914400" lvl="1" indent="-317500" algn="l" rtl="0">
              <a:spcBef>
                <a:spcPts val="0"/>
              </a:spcBef>
              <a:spcAft>
                <a:spcPts val="0"/>
              </a:spcAft>
              <a:buSzPts val="1400"/>
              <a:buChar char="○"/>
            </a:pPr>
            <a:r>
              <a:rPr lang="en"/>
              <a:t>Usually between on .90 and on.955</a:t>
            </a:r>
            <a:endParaRPr/>
          </a:p>
          <a:p>
            <a:pPr marL="457200" lvl="0" indent="-342900" algn="l" rtl="0">
              <a:spcBef>
                <a:spcPts val="0"/>
              </a:spcBef>
              <a:spcAft>
                <a:spcPts val="0"/>
              </a:spcAft>
              <a:buSzPts val="1800"/>
              <a:buChar char="●"/>
            </a:pPr>
            <a:r>
              <a:rPr lang="en"/>
              <a:t>Nozzle</a:t>
            </a:r>
            <a:endParaRPr/>
          </a:p>
          <a:p>
            <a:pPr marL="914400" lvl="1" indent="-317500" algn="l" rtl="0">
              <a:spcBef>
                <a:spcPts val="0"/>
              </a:spcBef>
              <a:spcAft>
                <a:spcPts val="0"/>
              </a:spcAft>
              <a:buSzPts val="1400"/>
              <a:buChar char="○"/>
            </a:pPr>
            <a:r>
              <a:rPr lang="en"/>
              <a:t>Usually between 0.95 and 0.98</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284" name="Google Shape;1284;p105"/>
          <p:cNvPicPr preferRelativeResize="0"/>
          <p:nvPr/>
        </p:nvPicPr>
        <p:blipFill>
          <a:blip r:embed="rId3">
            <a:alphaModFix/>
          </a:blip>
          <a:stretch>
            <a:fillRect/>
          </a:stretch>
        </p:blipFill>
        <p:spPr>
          <a:xfrm>
            <a:off x="4356398" y="1235650"/>
            <a:ext cx="1351553" cy="572700"/>
          </a:xfrm>
          <a:prstGeom prst="rect">
            <a:avLst/>
          </a:prstGeom>
          <a:noFill/>
          <a:ln>
            <a:noFill/>
          </a:ln>
        </p:spPr>
      </p:pic>
      <p:sp>
        <p:nvSpPr>
          <p:cNvPr id="1285" name="Google Shape;1285;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93</a:t>
            </a:fld>
            <a:endParaRPr/>
          </a:p>
        </p:txBody>
      </p:sp>
      <p:pic>
        <p:nvPicPr>
          <p:cNvPr id="1286" name="Google Shape;1286;p105"/>
          <p:cNvPicPr preferRelativeResize="0"/>
          <p:nvPr/>
        </p:nvPicPr>
        <p:blipFill>
          <a:blip r:embed="rId4">
            <a:alphaModFix/>
          </a:blip>
          <a:stretch>
            <a:fillRect/>
          </a:stretch>
        </p:blipFill>
        <p:spPr>
          <a:xfrm>
            <a:off x="4572003" y="2460800"/>
            <a:ext cx="1240850" cy="572700"/>
          </a:xfrm>
          <a:prstGeom prst="rect">
            <a:avLst/>
          </a:prstGeom>
          <a:noFill/>
          <a:ln>
            <a:noFill/>
          </a:ln>
        </p:spPr>
      </p:pic>
      <p:pic>
        <p:nvPicPr>
          <p:cNvPr id="1287" name="Google Shape;1287;p105"/>
          <p:cNvPicPr preferRelativeResize="0"/>
          <p:nvPr/>
        </p:nvPicPr>
        <p:blipFill>
          <a:blip r:embed="rId5">
            <a:alphaModFix/>
          </a:blip>
          <a:stretch>
            <a:fillRect/>
          </a:stretch>
        </p:blipFill>
        <p:spPr>
          <a:xfrm>
            <a:off x="4572000" y="3125025"/>
            <a:ext cx="1240850" cy="683249"/>
          </a:xfrm>
          <a:prstGeom prst="rect">
            <a:avLst/>
          </a:prstGeom>
          <a:noFill/>
          <a:ln>
            <a:noFill/>
          </a:ln>
        </p:spPr>
      </p:pic>
      <p:pic>
        <p:nvPicPr>
          <p:cNvPr id="1288" name="Google Shape;1288;p105"/>
          <p:cNvPicPr preferRelativeResize="0"/>
          <p:nvPr/>
        </p:nvPicPr>
        <p:blipFill>
          <a:blip r:embed="rId6">
            <a:alphaModFix/>
          </a:blip>
          <a:stretch>
            <a:fillRect/>
          </a:stretch>
        </p:blipFill>
        <p:spPr>
          <a:xfrm>
            <a:off x="4071675" y="1848223"/>
            <a:ext cx="2241499" cy="572700"/>
          </a:xfrm>
          <a:prstGeom prst="rect">
            <a:avLst/>
          </a:prstGeom>
          <a:noFill/>
          <a:ln>
            <a:noFill/>
          </a:ln>
        </p:spPr>
      </p:pic>
      <p:sp>
        <p:nvSpPr>
          <p:cNvPr id="1289" name="Google Shape;1289;p105"/>
          <p:cNvSpPr txBox="1"/>
          <p:nvPr/>
        </p:nvSpPr>
        <p:spPr>
          <a:xfrm>
            <a:off x="311700" y="3493425"/>
            <a:ext cx="43074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Trebuchet MS"/>
                <a:ea typeface="Trebuchet MS"/>
                <a:cs typeface="Trebuchet MS"/>
                <a:sym typeface="Trebuchet MS"/>
              </a:rPr>
              <a:t>Key:</a:t>
            </a:r>
            <a:endParaRPr>
              <a:solidFill>
                <a:schemeClr val="dk2"/>
              </a:solidFill>
              <a:latin typeface="Trebuchet MS"/>
              <a:ea typeface="Trebuchet MS"/>
              <a:cs typeface="Trebuchet MS"/>
              <a:sym typeface="Trebuchet MS"/>
            </a:endParaRPr>
          </a:p>
          <a:p>
            <a:pPr marL="457200" lvl="0" indent="-317500" algn="l" rtl="0">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h</a:t>
            </a:r>
            <a:r>
              <a:rPr lang="en" baseline="-25000">
                <a:solidFill>
                  <a:schemeClr val="dk2"/>
                </a:solidFill>
                <a:latin typeface="Trebuchet MS"/>
                <a:ea typeface="Trebuchet MS"/>
                <a:cs typeface="Trebuchet MS"/>
                <a:sym typeface="Trebuchet MS"/>
              </a:rPr>
              <a:t>xs</a:t>
            </a:r>
            <a:r>
              <a:rPr lang="en" baseline="30000">
                <a:solidFill>
                  <a:schemeClr val="dk2"/>
                </a:solidFill>
                <a:latin typeface="Trebuchet MS"/>
                <a:ea typeface="Trebuchet MS"/>
                <a:cs typeface="Trebuchet MS"/>
                <a:sym typeface="Trebuchet MS"/>
              </a:rPr>
              <a:t>o</a:t>
            </a:r>
            <a:r>
              <a:rPr lang="en">
                <a:solidFill>
                  <a:schemeClr val="dk2"/>
                </a:solidFill>
                <a:latin typeface="Trebuchet MS"/>
                <a:ea typeface="Trebuchet MS"/>
                <a:cs typeface="Trebuchet MS"/>
                <a:sym typeface="Trebuchet MS"/>
              </a:rPr>
              <a:t> = total enthalpy required to achieve P</a:t>
            </a:r>
            <a:r>
              <a:rPr lang="en" baseline="-25000">
                <a:solidFill>
                  <a:schemeClr val="dk2"/>
                </a:solidFill>
                <a:latin typeface="Trebuchet MS"/>
                <a:ea typeface="Trebuchet MS"/>
                <a:cs typeface="Trebuchet MS"/>
                <a:sym typeface="Trebuchet MS"/>
              </a:rPr>
              <a:t>x</a:t>
            </a:r>
            <a:r>
              <a:rPr lang="en" baseline="30000">
                <a:solidFill>
                  <a:schemeClr val="dk2"/>
                </a:solidFill>
                <a:latin typeface="Trebuchet MS"/>
                <a:ea typeface="Trebuchet MS"/>
                <a:cs typeface="Trebuchet MS"/>
                <a:sym typeface="Trebuchet MS"/>
              </a:rPr>
              <a:t>o </a:t>
            </a:r>
            <a:r>
              <a:rPr lang="en">
                <a:solidFill>
                  <a:schemeClr val="dk2"/>
                </a:solidFill>
                <a:latin typeface="Trebuchet MS"/>
                <a:ea typeface="Trebuchet MS"/>
                <a:cs typeface="Trebuchet MS"/>
                <a:sym typeface="Trebuchet MS"/>
              </a:rPr>
              <a:t>if isentropic </a:t>
            </a:r>
            <a:endParaRPr>
              <a:solidFill>
                <a:schemeClr val="dk2"/>
              </a:solidFill>
              <a:latin typeface="Trebuchet MS"/>
              <a:ea typeface="Trebuchet MS"/>
              <a:cs typeface="Trebuchet MS"/>
              <a:sym typeface="Trebuchet MS"/>
            </a:endParaRPr>
          </a:p>
          <a:p>
            <a:pPr marL="457200" lvl="0" indent="-317500" algn="l" rtl="0">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ṁ  =  total mass flow rate</a:t>
            </a:r>
            <a:endParaRPr>
              <a:solidFill>
                <a:schemeClr val="dk2"/>
              </a:solidFill>
              <a:latin typeface="Trebuchet MS"/>
              <a:ea typeface="Trebuchet MS"/>
              <a:cs typeface="Trebuchet MS"/>
              <a:sym typeface="Trebuchet MS"/>
            </a:endParaRPr>
          </a:p>
          <a:p>
            <a:pPr marL="457200" lvl="0" indent="-317500" algn="l" rtl="0">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ṁ</a:t>
            </a:r>
            <a:r>
              <a:rPr lang="en" baseline="-25000">
                <a:solidFill>
                  <a:schemeClr val="dk2"/>
                </a:solidFill>
                <a:latin typeface="Trebuchet MS"/>
                <a:ea typeface="Trebuchet MS"/>
                <a:cs typeface="Trebuchet MS"/>
                <a:sym typeface="Trebuchet MS"/>
              </a:rPr>
              <a:t>f</a:t>
            </a:r>
            <a:r>
              <a:rPr lang="en">
                <a:solidFill>
                  <a:schemeClr val="dk2"/>
                </a:solidFill>
                <a:latin typeface="Trebuchet MS"/>
                <a:ea typeface="Trebuchet MS"/>
                <a:cs typeface="Trebuchet MS"/>
                <a:sym typeface="Trebuchet MS"/>
              </a:rPr>
              <a:t>  =  mass flow rate of fuel</a:t>
            </a:r>
            <a:endParaRPr>
              <a:solidFill>
                <a:schemeClr val="dk2"/>
              </a:solidFill>
              <a:latin typeface="Trebuchet MS"/>
              <a:ea typeface="Trebuchet MS"/>
              <a:cs typeface="Trebuchet MS"/>
              <a:sym typeface="Trebuchet MS"/>
            </a:endParaRPr>
          </a:p>
          <a:p>
            <a:pPr marL="457200" lvl="0" indent="-317500" algn="l" rtl="0">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h</a:t>
            </a:r>
            <a:r>
              <a:rPr lang="en" baseline="-25000">
                <a:solidFill>
                  <a:schemeClr val="dk2"/>
                </a:solidFill>
                <a:latin typeface="Trebuchet MS"/>
                <a:ea typeface="Trebuchet MS"/>
                <a:cs typeface="Trebuchet MS"/>
                <a:sym typeface="Trebuchet MS"/>
              </a:rPr>
              <a:t>PR </a:t>
            </a:r>
            <a:r>
              <a:rPr lang="en">
                <a:solidFill>
                  <a:schemeClr val="dk2"/>
                </a:solidFill>
                <a:latin typeface="Trebuchet MS"/>
                <a:ea typeface="Trebuchet MS"/>
                <a:cs typeface="Trebuchet MS"/>
                <a:sym typeface="Trebuchet MS"/>
              </a:rPr>
              <a:t>= Low heating value of fuel - 43 MJ/kg</a:t>
            </a:r>
            <a:endParaRPr>
              <a:solidFill>
                <a:schemeClr val="dk2"/>
              </a:solidFill>
              <a:latin typeface="Trebuchet MS"/>
              <a:ea typeface="Trebuchet MS"/>
              <a:cs typeface="Trebuchet MS"/>
              <a:sym typeface="Trebuchet MS"/>
            </a:endParaRPr>
          </a:p>
          <a:p>
            <a:pPr marL="457200" lvl="0" indent="-317500" algn="l" rtl="0">
              <a:spcBef>
                <a:spcPts val="0"/>
              </a:spcBef>
              <a:spcAft>
                <a:spcPts val="0"/>
              </a:spcAft>
              <a:buClr>
                <a:schemeClr val="dk2"/>
              </a:buClr>
              <a:buSzPts val="1400"/>
              <a:buFont typeface="Trebuchet MS"/>
              <a:buChar char="●"/>
            </a:pPr>
            <a:r>
              <a:rPr lang="en">
                <a:solidFill>
                  <a:schemeClr val="dk2"/>
                </a:solidFill>
                <a:latin typeface="Trebuchet MS"/>
                <a:ea typeface="Trebuchet MS"/>
                <a:cs typeface="Trebuchet MS"/>
                <a:sym typeface="Trebuchet MS"/>
              </a:rPr>
              <a:t>h</a:t>
            </a:r>
            <a:r>
              <a:rPr lang="en" baseline="30000">
                <a:solidFill>
                  <a:schemeClr val="dk2"/>
                </a:solidFill>
                <a:latin typeface="Trebuchet MS"/>
                <a:ea typeface="Trebuchet MS"/>
                <a:cs typeface="Trebuchet MS"/>
                <a:sym typeface="Trebuchet MS"/>
              </a:rPr>
              <a:t>o</a:t>
            </a:r>
            <a:r>
              <a:rPr lang="en">
                <a:solidFill>
                  <a:schemeClr val="dk2"/>
                </a:solidFill>
                <a:latin typeface="Trebuchet MS"/>
                <a:ea typeface="Trebuchet MS"/>
                <a:cs typeface="Trebuchet MS"/>
                <a:sym typeface="Trebuchet MS"/>
              </a:rPr>
              <a:t> = total enthalpy </a:t>
            </a:r>
            <a:endParaRPr>
              <a:solidFill>
                <a:schemeClr val="dk2"/>
              </a:solidFill>
              <a:latin typeface="Trebuchet MS"/>
              <a:ea typeface="Trebuchet MS"/>
              <a:cs typeface="Trebuchet MS"/>
              <a:sym typeface="Trebuchet MS"/>
            </a:endParaRPr>
          </a:p>
        </p:txBody>
      </p:sp>
      <p:sp>
        <p:nvSpPr>
          <p:cNvPr id="1290" name="Google Shape;1290;p10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7"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4"/>
        <p:cNvGrpSpPr/>
        <p:nvPr/>
      </p:nvGrpSpPr>
      <p:grpSpPr>
        <a:xfrm>
          <a:off x="0" y="0"/>
          <a:ext cx="0" cy="0"/>
          <a:chOff x="0" y="0"/>
          <a:chExt cx="0" cy="0"/>
        </a:xfrm>
      </p:grpSpPr>
      <p:sp>
        <p:nvSpPr>
          <p:cNvPr id="1295" name="Google Shape;1295;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94</a:t>
            </a:fld>
            <a:endParaRPr/>
          </a:p>
        </p:txBody>
      </p:sp>
      <p:pic>
        <p:nvPicPr>
          <p:cNvPr id="1296" name="Google Shape;1296;p106"/>
          <p:cNvPicPr preferRelativeResize="0"/>
          <p:nvPr/>
        </p:nvPicPr>
        <p:blipFill>
          <a:blip r:embed="rId3">
            <a:alphaModFix/>
          </a:blip>
          <a:stretch>
            <a:fillRect/>
          </a:stretch>
        </p:blipFill>
        <p:spPr>
          <a:xfrm>
            <a:off x="1338725" y="571300"/>
            <a:ext cx="6466551" cy="4572200"/>
          </a:xfrm>
          <a:prstGeom prst="rect">
            <a:avLst/>
          </a:prstGeom>
          <a:noFill/>
          <a:ln>
            <a:noFill/>
          </a:ln>
        </p:spPr>
      </p:pic>
      <p:sp>
        <p:nvSpPr>
          <p:cNvPr id="1297" name="Google Shape;1297;p10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1"/>
        <p:cNvGrpSpPr/>
        <p:nvPr/>
      </p:nvGrpSpPr>
      <p:grpSpPr>
        <a:xfrm>
          <a:off x="0" y="0"/>
          <a:ext cx="0" cy="0"/>
          <a:chOff x="0" y="0"/>
          <a:chExt cx="0" cy="0"/>
        </a:xfrm>
      </p:grpSpPr>
      <p:sp>
        <p:nvSpPr>
          <p:cNvPr id="1302" name="Google Shape;1302;p107"/>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On-Engine Testing</a:t>
            </a:r>
            <a:endParaRPr/>
          </a:p>
        </p:txBody>
      </p:sp>
      <p:sp>
        <p:nvSpPr>
          <p:cNvPr id="1303" name="Google Shape;1303;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95</a:t>
            </a:fld>
            <a:endParaRPr/>
          </a:p>
        </p:txBody>
      </p:sp>
      <p:sp>
        <p:nvSpPr>
          <p:cNvPr id="1304" name="Google Shape;1304;p10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8"/>
        <p:cNvGrpSpPr/>
        <p:nvPr/>
      </p:nvGrpSpPr>
      <p:grpSpPr>
        <a:xfrm>
          <a:off x="0" y="0"/>
          <a:ext cx="0" cy="0"/>
          <a:chOff x="0" y="0"/>
          <a:chExt cx="0" cy="0"/>
        </a:xfrm>
      </p:grpSpPr>
      <p:sp>
        <p:nvSpPr>
          <p:cNvPr id="1309" name="Google Shape;1309;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96</a:t>
            </a:fld>
            <a:endParaRPr/>
          </a:p>
        </p:txBody>
      </p:sp>
      <p:sp>
        <p:nvSpPr>
          <p:cNvPr id="1310" name="Google Shape;1310;p108"/>
          <p:cNvSpPr/>
          <p:nvPr/>
        </p:nvSpPr>
        <p:spPr>
          <a:xfrm>
            <a:off x="7894950" y="3946375"/>
            <a:ext cx="230700" cy="1044600"/>
          </a:xfrm>
          <a:prstGeom prst="round2SameRect">
            <a:avLst>
              <a:gd name="adj1" fmla="val 16667"/>
              <a:gd name="adj2" fmla="val 0"/>
            </a:avLst>
          </a:prstGeom>
          <a:solidFill>
            <a:srgbClr val="7890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08"/>
          <p:cNvSpPr txBox="1"/>
          <p:nvPr/>
        </p:nvSpPr>
        <p:spPr>
          <a:xfrm>
            <a:off x="311700" y="445025"/>
            <a:ext cx="8520600" cy="572700"/>
          </a:xfrm>
          <a:prstGeom prst="rect">
            <a:avLst/>
          </a:prstGeom>
          <a:noFill/>
          <a:ln>
            <a:noFill/>
          </a:ln>
        </p:spPr>
        <p:txBody>
          <a:bodyPr spcFirstLastPara="1" wrap="square" lIns="91425" tIns="91425" rIns="91425" bIns="91425" anchor="t" anchorCtr="0">
            <a:normAutofit fontScale="85000"/>
          </a:bodyPr>
          <a:lstStyle/>
          <a:p>
            <a:pPr marL="0" lvl="0" indent="0" algn="l" rtl="0">
              <a:lnSpc>
                <a:spcPct val="90000"/>
              </a:lnSpc>
              <a:spcBef>
                <a:spcPts val="0"/>
              </a:spcBef>
              <a:spcAft>
                <a:spcPts val="0"/>
              </a:spcAft>
              <a:buNone/>
            </a:pPr>
            <a:r>
              <a:rPr lang="en" sz="2500">
                <a:latin typeface="Trebuchet MS"/>
                <a:ea typeface="Trebuchet MS"/>
                <a:cs typeface="Trebuchet MS"/>
                <a:sym typeface="Trebuchet MS"/>
              </a:rPr>
              <a:t>Combustor Testing- Thermocouple Stress from Aerodynamic Forces</a:t>
            </a:r>
            <a:endParaRPr sz="2500">
              <a:solidFill>
                <a:srgbClr val="000000"/>
              </a:solidFill>
              <a:latin typeface="Trebuchet MS"/>
              <a:ea typeface="Trebuchet MS"/>
              <a:cs typeface="Trebuchet MS"/>
              <a:sym typeface="Trebuchet MS"/>
            </a:endParaRPr>
          </a:p>
        </p:txBody>
      </p:sp>
      <p:sp>
        <p:nvSpPr>
          <p:cNvPr id="1312" name="Google Shape;1312;p108"/>
          <p:cNvSpPr txBox="1"/>
          <p:nvPr/>
        </p:nvSpPr>
        <p:spPr>
          <a:xfrm>
            <a:off x="311700" y="948450"/>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Forces modeled perpendicular, with fastest airspeed in engine</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a:solidFill>
                  <a:srgbClr val="595959"/>
                </a:solidFill>
              </a:rPr>
              <a:t>Assumptions are:</a:t>
            </a:r>
            <a:endParaRPr>
              <a:solidFill>
                <a:srgbClr val="595959"/>
              </a:solidFill>
            </a:endParaRPr>
          </a:p>
          <a:p>
            <a:pPr marL="1371600" lvl="2" indent="-317500" algn="l" rtl="0">
              <a:lnSpc>
                <a:spcPct val="115000"/>
              </a:lnSpc>
              <a:spcBef>
                <a:spcPts val="0"/>
              </a:spcBef>
              <a:spcAft>
                <a:spcPts val="0"/>
              </a:spcAft>
              <a:buClr>
                <a:srgbClr val="595959"/>
              </a:buClr>
              <a:buSzPts val="1400"/>
              <a:buChar char="-"/>
            </a:pPr>
            <a:r>
              <a:rPr lang="en">
                <a:solidFill>
                  <a:srgbClr val="595959"/>
                </a:solidFill>
              </a:rPr>
              <a:t>Thermocouple is a solid stainless steel 316 rod fixed at one end</a:t>
            </a:r>
            <a:endParaRPr>
              <a:solidFill>
                <a:srgbClr val="595959"/>
              </a:solidFill>
            </a:endParaRPr>
          </a:p>
          <a:p>
            <a:pPr marL="1371600" lvl="2" indent="-317500" algn="l" rtl="0">
              <a:lnSpc>
                <a:spcPct val="115000"/>
              </a:lnSpc>
              <a:spcBef>
                <a:spcPts val="0"/>
              </a:spcBef>
              <a:spcAft>
                <a:spcPts val="0"/>
              </a:spcAft>
              <a:buClr>
                <a:srgbClr val="595959"/>
              </a:buClr>
              <a:buSzPts val="1400"/>
              <a:buChar char="-"/>
            </a:pPr>
            <a:r>
              <a:rPr lang="en">
                <a:solidFill>
                  <a:srgbClr val="595959"/>
                </a:solidFill>
              </a:rPr>
              <a:t>Worst conditions (velocity and temperature) are taken from current model</a:t>
            </a:r>
            <a:endParaRPr>
              <a:solidFill>
                <a:srgbClr val="595959"/>
              </a:solidFill>
            </a:endParaRPr>
          </a:p>
          <a:p>
            <a:pPr marL="1371600" lvl="2" indent="-317500" algn="l" rtl="0">
              <a:lnSpc>
                <a:spcPct val="115000"/>
              </a:lnSpc>
              <a:spcBef>
                <a:spcPts val="0"/>
              </a:spcBef>
              <a:spcAft>
                <a:spcPts val="0"/>
              </a:spcAft>
              <a:buClr>
                <a:srgbClr val="595959"/>
              </a:buClr>
              <a:buSzPts val="1400"/>
              <a:buChar char="-"/>
            </a:pPr>
            <a:r>
              <a:rPr lang="en">
                <a:solidFill>
                  <a:srgbClr val="595959"/>
                </a:solidFill>
              </a:rPr>
              <a:t>Will not be in contact with any part of combustor</a:t>
            </a:r>
            <a:endParaRPr>
              <a:solidFill>
                <a:srgbClr val="595959"/>
              </a:solidFill>
            </a:endParaRPr>
          </a:p>
          <a:p>
            <a:pPr marL="0" lvl="0" indent="0" algn="l" rtl="0">
              <a:lnSpc>
                <a:spcPct val="115000"/>
              </a:lnSpc>
              <a:spcBef>
                <a:spcPts val="1200"/>
              </a:spcBef>
              <a:spcAft>
                <a:spcPts val="1200"/>
              </a:spcAft>
              <a:buNone/>
            </a:pPr>
            <a:endParaRPr sz="1800">
              <a:solidFill>
                <a:srgbClr val="595959"/>
              </a:solidFill>
            </a:endParaRPr>
          </a:p>
        </p:txBody>
      </p:sp>
      <p:sp>
        <p:nvSpPr>
          <p:cNvPr id="1313" name="Google Shape;1313;p108"/>
          <p:cNvSpPr txBox="1"/>
          <p:nvPr/>
        </p:nvSpPr>
        <p:spPr>
          <a:xfrm>
            <a:off x="352150" y="2245200"/>
            <a:ext cx="5238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rPr>
              <a:t>Aero Forces:</a:t>
            </a:r>
            <a:endParaRPr>
              <a:solidFill>
                <a:srgbClr val="595959"/>
              </a:solidFill>
            </a:endParaRPr>
          </a:p>
          <a:p>
            <a:pPr marL="457200" lvl="0" indent="-317500" algn="l" rtl="0">
              <a:spcBef>
                <a:spcPts val="0"/>
              </a:spcBef>
              <a:spcAft>
                <a:spcPts val="0"/>
              </a:spcAft>
              <a:buClr>
                <a:srgbClr val="595959"/>
              </a:buClr>
              <a:buSzPts val="1400"/>
              <a:buChar char="-"/>
            </a:pPr>
            <a:r>
              <a:rPr lang="en">
                <a:solidFill>
                  <a:srgbClr val="595959"/>
                </a:solidFill>
              </a:rPr>
              <a:t>Do not know exact velocity and temp in combustor</a:t>
            </a:r>
            <a:endParaRPr>
              <a:solidFill>
                <a:srgbClr val="595959"/>
              </a:solidFill>
            </a:endParaRPr>
          </a:p>
          <a:p>
            <a:pPr marL="457200" lvl="0" indent="-317500" algn="l" rtl="0">
              <a:spcBef>
                <a:spcPts val="0"/>
              </a:spcBef>
              <a:spcAft>
                <a:spcPts val="0"/>
              </a:spcAft>
              <a:buClr>
                <a:srgbClr val="595959"/>
              </a:buClr>
              <a:buSzPts val="1400"/>
              <a:buChar char="-"/>
            </a:pPr>
            <a:r>
              <a:rPr lang="en">
                <a:solidFill>
                  <a:srgbClr val="595959"/>
                </a:solidFill>
              </a:rPr>
              <a:t>Velocity and temp are chosen from highest in engine, which take place at nozzle exit</a:t>
            </a:r>
            <a:endParaRPr>
              <a:solidFill>
                <a:srgbClr val="595959"/>
              </a:solidFill>
            </a:endParaRPr>
          </a:p>
          <a:p>
            <a:pPr marL="457200" lvl="0" indent="-317500" algn="l" rtl="0">
              <a:spcBef>
                <a:spcPts val="0"/>
              </a:spcBef>
              <a:spcAft>
                <a:spcPts val="0"/>
              </a:spcAft>
              <a:buClr>
                <a:srgbClr val="595959"/>
              </a:buClr>
              <a:buSzPts val="1400"/>
              <a:buChar char="-"/>
            </a:pPr>
            <a:r>
              <a:rPr lang="en">
                <a:solidFill>
                  <a:srgbClr val="595959"/>
                </a:solidFill>
              </a:rPr>
              <a:t>Coefficient of drag is at worst 1.3, cylinder in flow is 1.2</a:t>
            </a:r>
            <a:endParaRPr>
              <a:solidFill>
                <a:srgbClr val="595959"/>
              </a:solidFill>
            </a:endParaRPr>
          </a:p>
          <a:p>
            <a:pPr marL="457200" lvl="0" indent="-317500" algn="l" rtl="0">
              <a:spcBef>
                <a:spcPts val="0"/>
              </a:spcBef>
              <a:spcAft>
                <a:spcPts val="0"/>
              </a:spcAft>
              <a:buClr>
                <a:srgbClr val="595959"/>
              </a:buClr>
              <a:buSzPts val="1400"/>
              <a:buChar char="-"/>
            </a:pPr>
            <a:r>
              <a:rPr lang="en">
                <a:solidFill>
                  <a:srgbClr val="595959"/>
                </a:solidFill>
              </a:rPr>
              <a:t>Area is diameter time depth inserted</a:t>
            </a:r>
            <a:endParaRPr>
              <a:solidFill>
                <a:srgbClr val="595959"/>
              </a:solidFill>
            </a:endParaRPr>
          </a:p>
          <a:p>
            <a:pPr marL="457200" lvl="0" indent="-317500" algn="l" rtl="0">
              <a:spcBef>
                <a:spcPts val="0"/>
              </a:spcBef>
              <a:spcAft>
                <a:spcPts val="0"/>
              </a:spcAft>
              <a:buClr>
                <a:srgbClr val="595959"/>
              </a:buClr>
              <a:buSzPts val="1400"/>
              <a:buChar char="-"/>
            </a:pPr>
            <a:r>
              <a:rPr lang="en">
                <a:solidFill>
                  <a:srgbClr val="595959"/>
                </a:solidFill>
              </a:rPr>
              <a:t>Density of air is average at Denver</a:t>
            </a:r>
            <a:endParaRPr>
              <a:solidFill>
                <a:srgbClr val="595959"/>
              </a:solidFill>
            </a:endParaRPr>
          </a:p>
          <a:p>
            <a:pPr marL="0" lvl="0" indent="0" algn="l" rtl="0">
              <a:spcBef>
                <a:spcPts val="0"/>
              </a:spcBef>
              <a:spcAft>
                <a:spcPts val="0"/>
              </a:spcAft>
              <a:buNone/>
            </a:pPr>
            <a:r>
              <a:rPr lang="en">
                <a:solidFill>
                  <a:srgbClr val="595959"/>
                </a:solidFill>
              </a:rPr>
              <a:t>Drag = 0.5 * rho * Cd * A * (V</a:t>
            </a:r>
            <a:r>
              <a:rPr lang="en" baseline="30000">
                <a:solidFill>
                  <a:srgbClr val="595959"/>
                </a:solidFill>
              </a:rPr>
              <a:t>2</a:t>
            </a:r>
            <a:r>
              <a:rPr lang="en">
                <a:solidFill>
                  <a:srgbClr val="595959"/>
                </a:solidFill>
              </a:rPr>
              <a:t>)</a:t>
            </a:r>
            <a:endParaRPr>
              <a:solidFill>
                <a:srgbClr val="595959"/>
              </a:solidFill>
            </a:endParaRPr>
          </a:p>
          <a:p>
            <a:pPr marL="0" lvl="0" indent="0" algn="l" rtl="0">
              <a:spcBef>
                <a:spcPts val="0"/>
              </a:spcBef>
              <a:spcAft>
                <a:spcPts val="0"/>
              </a:spcAft>
              <a:buNone/>
            </a:pPr>
            <a:r>
              <a:rPr lang="en">
                <a:solidFill>
                  <a:srgbClr val="595959"/>
                </a:solidFill>
              </a:rPr>
              <a:t>Drag = 0.5 * 1.2[kg/m</a:t>
            </a:r>
            <a:r>
              <a:rPr lang="en" baseline="30000">
                <a:solidFill>
                  <a:srgbClr val="595959"/>
                </a:solidFill>
              </a:rPr>
              <a:t>3</a:t>
            </a:r>
            <a:r>
              <a:rPr lang="en">
                <a:solidFill>
                  <a:srgbClr val="595959"/>
                </a:solidFill>
              </a:rPr>
              <a:t>] * 1.3 * 7.9e-6[m] * (564[m/s]</a:t>
            </a:r>
            <a:r>
              <a:rPr lang="en" baseline="30000">
                <a:solidFill>
                  <a:srgbClr val="595959"/>
                </a:solidFill>
              </a:rPr>
              <a:t>2</a:t>
            </a:r>
            <a:r>
              <a:rPr lang="en">
                <a:solidFill>
                  <a:srgbClr val="595959"/>
                </a:solidFill>
              </a:rPr>
              <a:t>)</a:t>
            </a:r>
            <a:endParaRPr>
              <a:solidFill>
                <a:srgbClr val="595959"/>
              </a:solidFill>
            </a:endParaRPr>
          </a:p>
          <a:p>
            <a:pPr marL="0" lvl="0" indent="0" algn="l" rtl="0">
              <a:spcBef>
                <a:spcPts val="0"/>
              </a:spcBef>
              <a:spcAft>
                <a:spcPts val="0"/>
              </a:spcAft>
              <a:buClr>
                <a:srgbClr val="000000"/>
              </a:buClr>
              <a:buSzPts val="1100"/>
              <a:buFont typeface="Arial"/>
              <a:buNone/>
            </a:pPr>
            <a:r>
              <a:rPr lang="en">
                <a:solidFill>
                  <a:srgbClr val="595959"/>
                </a:solidFill>
              </a:rPr>
              <a:t>Drag = 15.76[N]</a:t>
            </a:r>
            <a:endParaRPr>
              <a:solidFill>
                <a:srgbClr val="595959"/>
              </a:solidFill>
            </a:endParaRPr>
          </a:p>
        </p:txBody>
      </p:sp>
      <p:sp>
        <p:nvSpPr>
          <p:cNvPr id="1314" name="Google Shape;1314;p108"/>
          <p:cNvSpPr/>
          <p:nvPr/>
        </p:nvSpPr>
        <p:spPr>
          <a:xfrm>
            <a:off x="7894950" y="3184375"/>
            <a:ext cx="230700" cy="1384500"/>
          </a:xfrm>
          <a:prstGeom prst="round2SameRect">
            <a:avLst>
              <a:gd name="adj1" fmla="val 16667"/>
              <a:gd name="adj2" fmla="val 0"/>
            </a:avLst>
          </a:prstGeom>
          <a:solidFill>
            <a:srgbClr val="7890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08"/>
          <p:cNvSpPr/>
          <p:nvPr/>
        </p:nvSpPr>
        <p:spPr>
          <a:xfrm>
            <a:off x="5590450" y="4546425"/>
            <a:ext cx="2937000" cy="342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6" name="Google Shape;1316;p108"/>
          <p:cNvCxnSpPr/>
          <p:nvPr/>
        </p:nvCxnSpPr>
        <p:spPr>
          <a:xfrm>
            <a:off x="7894975" y="3043100"/>
            <a:ext cx="239400" cy="8400"/>
          </a:xfrm>
          <a:prstGeom prst="straightConnector1">
            <a:avLst/>
          </a:prstGeom>
          <a:noFill/>
          <a:ln w="9525" cap="flat" cmpd="sng">
            <a:solidFill>
              <a:srgbClr val="000000"/>
            </a:solidFill>
            <a:prstDash val="solid"/>
            <a:round/>
            <a:headEnd type="triangle" w="med" len="med"/>
            <a:tailEnd type="triangle" w="med" len="med"/>
          </a:ln>
        </p:spPr>
      </p:cxnSp>
      <p:sp>
        <p:nvSpPr>
          <p:cNvPr id="1317" name="Google Shape;1317;p108"/>
          <p:cNvSpPr txBox="1"/>
          <p:nvPr/>
        </p:nvSpPr>
        <p:spPr>
          <a:xfrm>
            <a:off x="7547425" y="2709800"/>
            <a:ext cx="13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0.3175 cm</a:t>
            </a:r>
            <a:endParaRPr/>
          </a:p>
        </p:txBody>
      </p:sp>
      <p:cxnSp>
        <p:nvCxnSpPr>
          <p:cNvPr id="1318" name="Google Shape;1318;p108"/>
          <p:cNvCxnSpPr/>
          <p:nvPr/>
        </p:nvCxnSpPr>
        <p:spPr>
          <a:xfrm>
            <a:off x="8347900" y="3214000"/>
            <a:ext cx="0" cy="1324500"/>
          </a:xfrm>
          <a:prstGeom prst="straightConnector1">
            <a:avLst/>
          </a:prstGeom>
          <a:noFill/>
          <a:ln w="9525" cap="flat" cmpd="sng">
            <a:solidFill>
              <a:srgbClr val="000000"/>
            </a:solidFill>
            <a:prstDash val="solid"/>
            <a:round/>
            <a:headEnd type="triangle" w="med" len="med"/>
            <a:tailEnd type="triangle" w="med" len="med"/>
          </a:ln>
        </p:spPr>
      </p:cxnSp>
      <p:sp>
        <p:nvSpPr>
          <p:cNvPr id="1319" name="Google Shape;1319;p108"/>
          <p:cNvSpPr txBox="1"/>
          <p:nvPr/>
        </p:nvSpPr>
        <p:spPr>
          <a:xfrm>
            <a:off x="8345750" y="3641300"/>
            <a:ext cx="13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2.0 cm</a:t>
            </a:r>
            <a:endParaRPr/>
          </a:p>
        </p:txBody>
      </p:sp>
      <p:cxnSp>
        <p:nvCxnSpPr>
          <p:cNvPr id="1320" name="Google Shape;1320;p108"/>
          <p:cNvCxnSpPr/>
          <p:nvPr/>
        </p:nvCxnSpPr>
        <p:spPr>
          <a:xfrm>
            <a:off x="5903800" y="3404150"/>
            <a:ext cx="1555200" cy="0"/>
          </a:xfrm>
          <a:prstGeom prst="straightConnector1">
            <a:avLst/>
          </a:prstGeom>
          <a:noFill/>
          <a:ln w="9525" cap="flat" cmpd="sng">
            <a:solidFill>
              <a:srgbClr val="FF0000"/>
            </a:solidFill>
            <a:prstDash val="solid"/>
            <a:round/>
            <a:headEnd type="none" w="med" len="med"/>
            <a:tailEnd type="triangle" w="med" len="med"/>
          </a:ln>
        </p:spPr>
      </p:cxnSp>
      <p:cxnSp>
        <p:nvCxnSpPr>
          <p:cNvPr id="1321" name="Google Shape;1321;p108"/>
          <p:cNvCxnSpPr/>
          <p:nvPr/>
        </p:nvCxnSpPr>
        <p:spPr>
          <a:xfrm>
            <a:off x="5903800" y="3632750"/>
            <a:ext cx="1555200" cy="0"/>
          </a:xfrm>
          <a:prstGeom prst="straightConnector1">
            <a:avLst/>
          </a:prstGeom>
          <a:noFill/>
          <a:ln w="9525" cap="flat" cmpd="sng">
            <a:solidFill>
              <a:srgbClr val="FF0000"/>
            </a:solidFill>
            <a:prstDash val="solid"/>
            <a:round/>
            <a:headEnd type="none" w="med" len="med"/>
            <a:tailEnd type="triangle" w="med" len="med"/>
          </a:ln>
        </p:spPr>
      </p:cxnSp>
      <p:cxnSp>
        <p:nvCxnSpPr>
          <p:cNvPr id="1322" name="Google Shape;1322;p108"/>
          <p:cNvCxnSpPr/>
          <p:nvPr/>
        </p:nvCxnSpPr>
        <p:spPr>
          <a:xfrm>
            <a:off x="5903800" y="3861350"/>
            <a:ext cx="1555200" cy="0"/>
          </a:xfrm>
          <a:prstGeom prst="straightConnector1">
            <a:avLst/>
          </a:prstGeom>
          <a:noFill/>
          <a:ln w="9525" cap="flat" cmpd="sng">
            <a:solidFill>
              <a:srgbClr val="FF0000"/>
            </a:solidFill>
            <a:prstDash val="solid"/>
            <a:round/>
            <a:headEnd type="none" w="med" len="med"/>
            <a:tailEnd type="triangle" w="med" len="med"/>
          </a:ln>
        </p:spPr>
      </p:cxnSp>
      <p:cxnSp>
        <p:nvCxnSpPr>
          <p:cNvPr id="1323" name="Google Shape;1323;p108"/>
          <p:cNvCxnSpPr/>
          <p:nvPr/>
        </p:nvCxnSpPr>
        <p:spPr>
          <a:xfrm>
            <a:off x="5903800" y="4089950"/>
            <a:ext cx="1555200" cy="0"/>
          </a:xfrm>
          <a:prstGeom prst="straightConnector1">
            <a:avLst/>
          </a:prstGeom>
          <a:noFill/>
          <a:ln w="9525" cap="flat" cmpd="sng">
            <a:solidFill>
              <a:srgbClr val="FF0000"/>
            </a:solidFill>
            <a:prstDash val="solid"/>
            <a:round/>
            <a:headEnd type="none" w="med" len="med"/>
            <a:tailEnd type="triangle" w="med" len="med"/>
          </a:ln>
        </p:spPr>
      </p:cxnSp>
      <p:sp>
        <p:nvSpPr>
          <p:cNvPr id="1324" name="Google Shape;1324;p108"/>
          <p:cNvSpPr txBox="1"/>
          <p:nvPr/>
        </p:nvSpPr>
        <p:spPr>
          <a:xfrm>
            <a:off x="5718625" y="2862200"/>
            <a:ext cx="155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v</a:t>
            </a:r>
            <a:r>
              <a:rPr lang="en" baseline="-25000"/>
              <a:t>air </a:t>
            </a:r>
            <a:r>
              <a:rPr lang="en"/>
              <a:t>= 564</a:t>
            </a:r>
            <a:r>
              <a:rPr lang="en">
                <a:solidFill>
                  <a:srgbClr val="000000"/>
                </a:solidFill>
              </a:rPr>
              <a:t>[m/s]</a:t>
            </a:r>
            <a:r>
              <a:rPr lang="en" baseline="30000">
                <a:solidFill>
                  <a:srgbClr val="000000"/>
                </a:solidFill>
              </a:rPr>
              <a:t>2</a:t>
            </a:r>
            <a:r>
              <a:rPr lang="en"/>
              <a:t> </a:t>
            </a:r>
            <a:endParaRPr/>
          </a:p>
        </p:txBody>
      </p:sp>
      <p:cxnSp>
        <p:nvCxnSpPr>
          <p:cNvPr id="1325" name="Google Shape;1325;p108"/>
          <p:cNvCxnSpPr/>
          <p:nvPr/>
        </p:nvCxnSpPr>
        <p:spPr>
          <a:xfrm>
            <a:off x="5903800" y="4318550"/>
            <a:ext cx="1555200" cy="0"/>
          </a:xfrm>
          <a:prstGeom prst="straightConnector1">
            <a:avLst/>
          </a:prstGeom>
          <a:noFill/>
          <a:ln w="9525" cap="flat" cmpd="sng">
            <a:solidFill>
              <a:srgbClr val="FF0000"/>
            </a:solidFill>
            <a:prstDash val="solid"/>
            <a:round/>
            <a:headEnd type="none" w="med" len="med"/>
            <a:tailEnd type="triangle" w="med" len="med"/>
          </a:ln>
        </p:spPr>
      </p:cxnSp>
      <p:sp>
        <p:nvSpPr>
          <p:cNvPr id="1326" name="Google Shape;1326;p108"/>
          <p:cNvSpPr txBox="1"/>
          <p:nvPr/>
        </p:nvSpPr>
        <p:spPr>
          <a:xfrm>
            <a:off x="-76200" y="4584900"/>
            <a:ext cx="727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rPr>
              <a:t>Beam Equations: </a:t>
            </a:r>
            <a:r>
              <a:rPr lang="en" u="sng">
                <a:solidFill>
                  <a:srgbClr val="595959"/>
                </a:solidFill>
                <a:hlinkClick r:id="rId3">
                  <a:extLst>
                    <a:ext uri="{A12FA001-AC4F-418D-AE19-62706E023703}">
                      <ahyp:hlinkClr xmlns:ahyp="http://schemas.microsoft.com/office/drawing/2018/hyperlinkcolor" val="tx"/>
                    </a:ext>
                  </a:extLst>
                </a:hlinkClick>
              </a:rPr>
              <a:t>https://www.linsgroup.com</a:t>
            </a:r>
            <a:endParaRPr>
              <a:solidFill>
                <a:srgbClr val="595959"/>
              </a:solidFill>
            </a:endParaRPr>
          </a:p>
          <a:p>
            <a:pPr marL="0" lvl="0" indent="0" algn="l" rtl="0">
              <a:spcBef>
                <a:spcPts val="0"/>
              </a:spcBef>
              <a:spcAft>
                <a:spcPts val="0"/>
              </a:spcAft>
              <a:buNone/>
            </a:pPr>
            <a:r>
              <a:rPr lang="en">
                <a:solidFill>
                  <a:srgbClr val="595959"/>
                </a:solidFill>
              </a:rPr>
              <a:t>Drag Coefficient: </a:t>
            </a:r>
            <a:r>
              <a:rPr lang="en" u="sng">
                <a:solidFill>
                  <a:srgbClr val="595959"/>
                </a:solidFill>
                <a:hlinkClick r:id="rId4">
                  <a:extLst>
                    <a:ext uri="{A12FA001-AC4F-418D-AE19-62706E023703}">
                      <ahyp:hlinkClr xmlns:ahyp="http://schemas.microsoft.com/office/drawing/2018/hyperlinkcolor" val="tx"/>
                    </a:ext>
                  </a:extLst>
                </a:hlinkClick>
              </a:rPr>
              <a:t>https://sv.20file.org/up1/916_0.pdf</a:t>
            </a:r>
            <a:r>
              <a:rPr lang="en">
                <a:solidFill>
                  <a:srgbClr val="595959"/>
                </a:solidFill>
              </a:rPr>
              <a:t> </a:t>
            </a:r>
            <a:endParaRPr>
              <a:solidFill>
                <a:srgbClr val="595959"/>
              </a:solidFill>
            </a:endParaRPr>
          </a:p>
        </p:txBody>
      </p:sp>
      <p:sp>
        <p:nvSpPr>
          <p:cNvPr id="1327" name="Google Shape;1327;p108"/>
          <p:cNvSpPr txBox="1"/>
          <p:nvPr/>
        </p:nvSpPr>
        <p:spPr>
          <a:xfrm>
            <a:off x="5545575" y="4488825"/>
            <a:ext cx="128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Shell</a:t>
            </a:r>
            <a:endParaRPr/>
          </a:p>
        </p:txBody>
      </p:sp>
      <p:sp>
        <p:nvSpPr>
          <p:cNvPr id="1328" name="Google Shape;1328;p108"/>
          <p:cNvSpPr txBox="1"/>
          <p:nvPr/>
        </p:nvSpPr>
        <p:spPr>
          <a:xfrm rot="5400000">
            <a:off x="7262250" y="3761950"/>
            <a:ext cx="14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Thermocouple</a:t>
            </a:r>
            <a:endParaRPr/>
          </a:p>
        </p:txBody>
      </p:sp>
      <p:sp>
        <p:nvSpPr>
          <p:cNvPr id="1329" name="Google Shape;1329;p10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3"/>
        <p:cNvGrpSpPr/>
        <p:nvPr/>
      </p:nvGrpSpPr>
      <p:grpSpPr>
        <a:xfrm>
          <a:off x="0" y="0"/>
          <a:ext cx="0" cy="0"/>
          <a:chOff x="0" y="0"/>
          <a:chExt cx="0" cy="0"/>
        </a:xfrm>
      </p:grpSpPr>
      <p:sp>
        <p:nvSpPr>
          <p:cNvPr id="1334" name="Google Shape;1334;p10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990"/>
              <a:buFont typeface="Arial"/>
              <a:buNone/>
            </a:pPr>
            <a:r>
              <a:rPr lang="en" sz="2140"/>
              <a:t>Combustor Testing- Thermocouple Stress from Aerodynamic Forces</a:t>
            </a:r>
            <a:endParaRPr sz="2140"/>
          </a:p>
          <a:p>
            <a:pPr marL="0" lvl="0" indent="0" algn="l" rtl="0">
              <a:spcBef>
                <a:spcPts val="0"/>
              </a:spcBef>
              <a:spcAft>
                <a:spcPts val="0"/>
              </a:spcAft>
              <a:buSzPts val="990"/>
              <a:buNone/>
            </a:pPr>
            <a:endParaRPr sz="2320"/>
          </a:p>
        </p:txBody>
      </p:sp>
      <p:sp>
        <p:nvSpPr>
          <p:cNvPr id="1335" name="Google Shape;1335;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97</a:t>
            </a:fld>
            <a:endParaRPr/>
          </a:p>
        </p:txBody>
      </p:sp>
      <p:sp>
        <p:nvSpPr>
          <p:cNvPr id="1336" name="Google Shape;1336;p109"/>
          <p:cNvSpPr txBox="1"/>
          <p:nvPr/>
        </p:nvSpPr>
        <p:spPr>
          <a:xfrm>
            <a:off x="311700" y="1152475"/>
            <a:ext cx="4794000" cy="959100"/>
          </a:xfrm>
          <a:prstGeom prst="rect">
            <a:avLst/>
          </a:prstGeom>
          <a:noFill/>
          <a:ln>
            <a:noFill/>
          </a:ln>
        </p:spPr>
        <p:txBody>
          <a:bodyPr spcFirstLastPara="1" wrap="square" lIns="91425" tIns="91425" rIns="91425" bIns="91425" anchor="t" anchorCtr="0">
            <a:normAutofit fontScale="70000" lnSpcReduction="20000"/>
          </a:bodyPr>
          <a:lstStyle/>
          <a:p>
            <a:pPr marL="457200" lvl="0" indent="-308610" algn="l" rtl="0">
              <a:lnSpc>
                <a:spcPct val="115000"/>
              </a:lnSpc>
              <a:spcBef>
                <a:spcPts val="0"/>
              </a:spcBef>
              <a:spcAft>
                <a:spcPts val="0"/>
              </a:spcAft>
              <a:buClr>
                <a:srgbClr val="595959"/>
              </a:buClr>
              <a:buSzPct val="100000"/>
              <a:buChar char="-"/>
            </a:pPr>
            <a:r>
              <a:rPr lang="en" sz="1800">
                <a:solidFill>
                  <a:srgbClr val="595959"/>
                </a:solidFill>
              </a:rPr>
              <a:t>Modeled as beam with distributed load</a:t>
            </a:r>
            <a:endParaRPr sz="1800">
              <a:solidFill>
                <a:srgbClr val="595959"/>
              </a:solidFill>
            </a:endParaRPr>
          </a:p>
          <a:p>
            <a:pPr marL="457200" lvl="0" indent="-308610" algn="l" rtl="0">
              <a:lnSpc>
                <a:spcPct val="115000"/>
              </a:lnSpc>
              <a:spcBef>
                <a:spcPts val="0"/>
              </a:spcBef>
              <a:spcAft>
                <a:spcPts val="0"/>
              </a:spcAft>
              <a:buClr>
                <a:srgbClr val="595959"/>
              </a:buClr>
              <a:buSzPct val="100000"/>
              <a:buChar char="-"/>
            </a:pPr>
            <a:r>
              <a:rPr lang="en" sz="1800">
                <a:solidFill>
                  <a:srgbClr val="595959"/>
                </a:solidFill>
              </a:rPr>
              <a:t>I is area moment of inertia, Mmax is max bending moment, σ is bending stress, Vmax is max shear moment, A is cross sectional area, and 𝛕 is shear stress</a:t>
            </a:r>
            <a:endParaRPr sz="1800">
              <a:solidFill>
                <a:srgbClr val="595959"/>
              </a:solidFill>
            </a:endParaRPr>
          </a:p>
        </p:txBody>
      </p:sp>
      <p:pic>
        <p:nvPicPr>
          <p:cNvPr id="1337" name="Google Shape;1337;p109"/>
          <p:cNvPicPr preferRelativeResize="0"/>
          <p:nvPr/>
        </p:nvPicPr>
        <p:blipFill>
          <a:blip r:embed="rId3">
            <a:alphaModFix/>
          </a:blip>
          <a:stretch>
            <a:fillRect/>
          </a:stretch>
        </p:blipFill>
        <p:spPr>
          <a:xfrm>
            <a:off x="5365275" y="1409058"/>
            <a:ext cx="3778724" cy="3734442"/>
          </a:xfrm>
          <a:prstGeom prst="rect">
            <a:avLst/>
          </a:prstGeom>
          <a:noFill/>
          <a:ln>
            <a:noFill/>
          </a:ln>
        </p:spPr>
      </p:pic>
      <p:sp>
        <p:nvSpPr>
          <p:cNvPr id="1338" name="Google Shape;1338;p109"/>
          <p:cNvSpPr txBox="1"/>
          <p:nvPr/>
        </p:nvSpPr>
        <p:spPr>
          <a:xfrm>
            <a:off x="478575" y="2144300"/>
            <a:ext cx="4886700" cy="3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595959"/>
                </a:solidFill>
              </a:rPr>
              <a:t>I = pi * (d</a:t>
            </a:r>
            <a:r>
              <a:rPr lang="en" baseline="30000">
                <a:solidFill>
                  <a:srgbClr val="595959"/>
                </a:solidFill>
              </a:rPr>
              <a:t>4</a:t>
            </a:r>
            <a:r>
              <a:rPr lang="en">
                <a:solidFill>
                  <a:srgbClr val="595959"/>
                </a:solidFill>
              </a:rPr>
              <a:t>) / 64</a:t>
            </a:r>
            <a:endParaRPr>
              <a:solidFill>
                <a:srgbClr val="595959"/>
              </a:solidFill>
            </a:endParaRPr>
          </a:p>
          <a:p>
            <a:pPr marL="0" lvl="0" indent="0" algn="l" rtl="0">
              <a:lnSpc>
                <a:spcPct val="115000"/>
              </a:lnSpc>
              <a:spcBef>
                <a:spcPts val="0"/>
              </a:spcBef>
              <a:spcAft>
                <a:spcPts val="0"/>
              </a:spcAft>
              <a:buNone/>
            </a:pPr>
            <a:r>
              <a:rPr lang="en">
                <a:solidFill>
                  <a:srgbClr val="595959"/>
                </a:solidFill>
              </a:rPr>
              <a:t>I = pi * (0.003175[m])</a:t>
            </a:r>
            <a:r>
              <a:rPr lang="en" baseline="30000">
                <a:solidFill>
                  <a:srgbClr val="595959"/>
                </a:solidFill>
              </a:rPr>
              <a:t>4 </a:t>
            </a:r>
            <a:r>
              <a:rPr lang="en">
                <a:solidFill>
                  <a:srgbClr val="595959"/>
                </a:solidFill>
              </a:rPr>
              <a:t>/ 64 = 4.99e-12 [m</a:t>
            </a:r>
            <a:r>
              <a:rPr lang="en" baseline="30000">
                <a:solidFill>
                  <a:srgbClr val="595959"/>
                </a:solidFill>
              </a:rPr>
              <a:t>4</a:t>
            </a:r>
            <a:r>
              <a:rPr lang="en">
                <a:solidFill>
                  <a:srgbClr val="595959"/>
                </a:solidFill>
              </a:rPr>
              <a:t>]</a:t>
            </a:r>
            <a:endParaRPr>
              <a:solidFill>
                <a:srgbClr val="595959"/>
              </a:solidFill>
            </a:endParaRPr>
          </a:p>
          <a:p>
            <a:pPr marL="0" lvl="0" indent="0" algn="l" rtl="0">
              <a:lnSpc>
                <a:spcPct val="115000"/>
              </a:lnSpc>
              <a:spcBef>
                <a:spcPts val="0"/>
              </a:spcBef>
              <a:spcAft>
                <a:spcPts val="0"/>
              </a:spcAft>
              <a:buNone/>
            </a:pPr>
            <a:r>
              <a:rPr lang="en">
                <a:solidFill>
                  <a:srgbClr val="595959"/>
                </a:solidFill>
              </a:rPr>
              <a:t>M</a:t>
            </a:r>
            <a:r>
              <a:rPr lang="en" baseline="-25000">
                <a:solidFill>
                  <a:srgbClr val="595959"/>
                </a:solidFill>
              </a:rPr>
              <a:t>max</a:t>
            </a:r>
            <a:r>
              <a:rPr lang="en">
                <a:solidFill>
                  <a:srgbClr val="595959"/>
                </a:solidFill>
              </a:rPr>
              <a:t> = F * (L</a:t>
            </a:r>
            <a:r>
              <a:rPr lang="en" baseline="30000">
                <a:solidFill>
                  <a:srgbClr val="595959"/>
                </a:solidFill>
              </a:rPr>
              <a:t>2</a:t>
            </a:r>
            <a:r>
              <a:rPr lang="en">
                <a:solidFill>
                  <a:srgbClr val="595959"/>
                </a:solidFill>
              </a:rPr>
              <a:t>) / 2 </a:t>
            </a:r>
            <a:endParaRPr>
              <a:solidFill>
                <a:srgbClr val="595959"/>
              </a:solidFill>
            </a:endParaRPr>
          </a:p>
          <a:p>
            <a:pPr marL="0" lvl="0" indent="0" algn="l" rtl="0">
              <a:lnSpc>
                <a:spcPct val="115000"/>
              </a:lnSpc>
              <a:spcBef>
                <a:spcPts val="0"/>
              </a:spcBef>
              <a:spcAft>
                <a:spcPts val="0"/>
              </a:spcAft>
              <a:buNone/>
            </a:pPr>
            <a:r>
              <a:rPr lang="en">
                <a:solidFill>
                  <a:srgbClr val="595959"/>
                </a:solidFill>
              </a:rPr>
              <a:t>M</a:t>
            </a:r>
            <a:r>
              <a:rPr lang="en" baseline="-25000">
                <a:solidFill>
                  <a:srgbClr val="595959"/>
                </a:solidFill>
              </a:rPr>
              <a:t>max</a:t>
            </a:r>
            <a:r>
              <a:rPr lang="en">
                <a:solidFill>
                  <a:srgbClr val="595959"/>
                </a:solidFill>
              </a:rPr>
              <a:t> = 15.76[N] * (0.02[m])</a:t>
            </a:r>
            <a:r>
              <a:rPr lang="en" baseline="30000">
                <a:solidFill>
                  <a:srgbClr val="595959"/>
                </a:solidFill>
              </a:rPr>
              <a:t>2</a:t>
            </a:r>
            <a:r>
              <a:rPr lang="en">
                <a:solidFill>
                  <a:srgbClr val="595959"/>
                </a:solidFill>
              </a:rPr>
              <a:t> / 2 = 0.0032[Nm</a:t>
            </a:r>
            <a:r>
              <a:rPr lang="en" baseline="30000">
                <a:solidFill>
                  <a:srgbClr val="595959"/>
                </a:solidFill>
              </a:rPr>
              <a:t>2</a:t>
            </a:r>
            <a:r>
              <a:rPr lang="en">
                <a:solidFill>
                  <a:srgbClr val="595959"/>
                </a:solidFill>
              </a:rPr>
              <a:t>]</a:t>
            </a:r>
            <a:endParaRPr>
              <a:solidFill>
                <a:srgbClr val="595959"/>
              </a:solidFill>
            </a:endParaRPr>
          </a:p>
          <a:p>
            <a:pPr marL="0" lvl="0" indent="0" algn="l" rtl="0">
              <a:lnSpc>
                <a:spcPct val="115000"/>
              </a:lnSpc>
              <a:spcBef>
                <a:spcPts val="0"/>
              </a:spcBef>
              <a:spcAft>
                <a:spcPts val="0"/>
              </a:spcAft>
              <a:buNone/>
            </a:pPr>
            <a:r>
              <a:rPr lang="en" sz="1800">
                <a:solidFill>
                  <a:srgbClr val="595959"/>
                </a:solidFill>
              </a:rPr>
              <a:t>σ </a:t>
            </a:r>
            <a:r>
              <a:rPr lang="en">
                <a:solidFill>
                  <a:srgbClr val="595959"/>
                </a:solidFill>
              </a:rPr>
              <a:t>= -M</a:t>
            </a:r>
            <a:r>
              <a:rPr lang="en" baseline="-25000">
                <a:solidFill>
                  <a:srgbClr val="595959"/>
                </a:solidFill>
              </a:rPr>
              <a:t>max</a:t>
            </a:r>
            <a:r>
              <a:rPr lang="en">
                <a:solidFill>
                  <a:srgbClr val="595959"/>
                </a:solidFill>
              </a:rPr>
              <a:t> / I </a:t>
            </a:r>
            <a:endParaRPr>
              <a:solidFill>
                <a:srgbClr val="595959"/>
              </a:solidFill>
            </a:endParaRPr>
          </a:p>
          <a:p>
            <a:pPr marL="0" lvl="0" indent="0" algn="l" rtl="0">
              <a:lnSpc>
                <a:spcPct val="115000"/>
              </a:lnSpc>
              <a:spcBef>
                <a:spcPts val="0"/>
              </a:spcBef>
              <a:spcAft>
                <a:spcPts val="0"/>
              </a:spcAft>
              <a:buNone/>
            </a:pPr>
            <a:r>
              <a:rPr lang="en" sz="1800">
                <a:solidFill>
                  <a:srgbClr val="595959"/>
                </a:solidFill>
              </a:rPr>
              <a:t>σ </a:t>
            </a:r>
            <a:r>
              <a:rPr lang="en">
                <a:solidFill>
                  <a:srgbClr val="595959"/>
                </a:solidFill>
              </a:rPr>
              <a:t>= - 0.0032[Nm</a:t>
            </a:r>
            <a:r>
              <a:rPr lang="en" baseline="30000">
                <a:solidFill>
                  <a:srgbClr val="595959"/>
                </a:solidFill>
              </a:rPr>
              <a:t>2</a:t>
            </a:r>
            <a:r>
              <a:rPr lang="en">
                <a:solidFill>
                  <a:srgbClr val="595959"/>
                </a:solidFill>
              </a:rPr>
              <a:t>] / 4.99e-12 [m</a:t>
            </a:r>
            <a:r>
              <a:rPr lang="en" baseline="30000">
                <a:solidFill>
                  <a:srgbClr val="595959"/>
                </a:solidFill>
              </a:rPr>
              <a:t>4</a:t>
            </a:r>
            <a:r>
              <a:rPr lang="en">
                <a:solidFill>
                  <a:srgbClr val="595959"/>
                </a:solidFill>
              </a:rPr>
              <a:t>] = -6.3e8[Pa]</a:t>
            </a:r>
            <a:endParaRPr>
              <a:solidFill>
                <a:srgbClr val="595959"/>
              </a:solidFill>
            </a:endParaRPr>
          </a:p>
          <a:p>
            <a:pPr marL="0" lvl="0" indent="0" algn="l" rtl="0">
              <a:lnSpc>
                <a:spcPct val="115000"/>
              </a:lnSpc>
              <a:spcBef>
                <a:spcPts val="0"/>
              </a:spcBef>
              <a:spcAft>
                <a:spcPts val="0"/>
              </a:spcAft>
              <a:buNone/>
            </a:pPr>
            <a:r>
              <a:rPr lang="en">
                <a:solidFill>
                  <a:srgbClr val="595959"/>
                </a:solidFill>
              </a:rPr>
              <a:t> </a:t>
            </a:r>
            <a:endParaRPr>
              <a:solidFill>
                <a:srgbClr val="595959"/>
              </a:solidFill>
            </a:endParaRPr>
          </a:p>
          <a:p>
            <a:pPr marL="0" lvl="0" indent="0" algn="l" rtl="0">
              <a:lnSpc>
                <a:spcPct val="115000"/>
              </a:lnSpc>
              <a:spcBef>
                <a:spcPts val="0"/>
              </a:spcBef>
              <a:spcAft>
                <a:spcPts val="0"/>
              </a:spcAft>
              <a:buNone/>
            </a:pPr>
            <a:r>
              <a:rPr lang="en">
                <a:solidFill>
                  <a:srgbClr val="595959"/>
                </a:solidFill>
              </a:rPr>
              <a:t>V</a:t>
            </a:r>
            <a:r>
              <a:rPr lang="en" baseline="-25000">
                <a:solidFill>
                  <a:srgbClr val="595959"/>
                </a:solidFill>
              </a:rPr>
              <a:t>max</a:t>
            </a:r>
            <a:r>
              <a:rPr lang="en">
                <a:solidFill>
                  <a:srgbClr val="595959"/>
                </a:solidFill>
              </a:rPr>
              <a:t> = F * L = 15.76[N] * 0.02[m] = 0.3135[Nm]</a:t>
            </a:r>
            <a:endParaRPr>
              <a:solidFill>
                <a:srgbClr val="595959"/>
              </a:solidFill>
            </a:endParaRPr>
          </a:p>
          <a:p>
            <a:pPr marL="0" lvl="0" indent="0" algn="l" rtl="0">
              <a:lnSpc>
                <a:spcPct val="115000"/>
              </a:lnSpc>
              <a:spcBef>
                <a:spcPts val="0"/>
              </a:spcBef>
              <a:spcAft>
                <a:spcPts val="0"/>
              </a:spcAft>
              <a:buNone/>
            </a:pPr>
            <a:r>
              <a:rPr lang="en">
                <a:solidFill>
                  <a:srgbClr val="595959"/>
                </a:solidFill>
              </a:rPr>
              <a:t>A = π * (d</a:t>
            </a:r>
            <a:r>
              <a:rPr lang="en" baseline="30000">
                <a:solidFill>
                  <a:srgbClr val="595959"/>
                </a:solidFill>
              </a:rPr>
              <a:t>2</a:t>
            </a:r>
            <a:r>
              <a:rPr lang="en">
                <a:solidFill>
                  <a:srgbClr val="595959"/>
                </a:solidFill>
              </a:rPr>
              <a:t>) / 4 = π * (0.003175[m])</a:t>
            </a:r>
            <a:r>
              <a:rPr lang="en" baseline="30000">
                <a:solidFill>
                  <a:srgbClr val="595959"/>
                </a:solidFill>
              </a:rPr>
              <a:t>2 </a:t>
            </a:r>
            <a:r>
              <a:rPr lang="en">
                <a:solidFill>
                  <a:srgbClr val="595959"/>
                </a:solidFill>
              </a:rPr>
              <a:t>/ 4 = 7.92e-6 [m</a:t>
            </a:r>
            <a:r>
              <a:rPr lang="en" baseline="30000">
                <a:solidFill>
                  <a:srgbClr val="595959"/>
                </a:solidFill>
              </a:rPr>
              <a:t>2</a:t>
            </a:r>
            <a:r>
              <a:rPr lang="en">
                <a:solidFill>
                  <a:srgbClr val="595959"/>
                </a:solidFill>
              </a:rPr>
              <a:t>]</a:t>
            </a:r>
            <a:endParaRPr>
              <a:solidFill>
                <a:srgbClr val="595959"/>
              </a:solidFill>
            </a:endParaRPr>
          </a:p>
          <a:p>
            <a:pPr marL="0" lvl="0" indent="0" algn="l" rtl="0">
              <a:lnSpc>
                <a:spcPct val="115000"/>
              </a:lnSpc>
              <a:spcBef>
                <a:spcPts val="0"/>
              </a:spcBef>
              <a:spcAft>
                <a:spcPts val="0"/>
              </a:spcAft>
              <a:buNone/>
            </a:pPr>
            <a:r>
              <a:rPr lang="en" sz="1800">
                <a:solidFill>
                  <a:srgbClr val="595959"/>
                </a:solidFill>
              </a:rPr>
              <a:t>𝛕</a:t>
            </a:r>
            <a:r>
              <a:rPr lang="en">
                <a:solidFill>
                  <a:srgbClr val="595959"/>
                </a:solidFill>
              </a:rPr>
              <a:t> = V</a:t>
            </a:r>
            <a:r>
              <a:rPr lang="en" baseline="-25000">
                <a:solidFill>
                  <a:srgbClr val="595959"/>
                </a:solidFill>
              </a:rPr>
              <a:t>max</a:t>
            </a:r>
            <a:r>
              <a:rPr lang="en">
                <a:solidFill>
                  <a:srgbClr val="595959"/>
                </a:solidFill>
              </a:rPr>
              <a:t>/A = 0.3135[Nm] / 7.92e-6 [m</a:t>
            </a:r>
            <a:r>
              <a:rPr lang="en" baseline="30000">
                <a:solidFill>
                  <a:srgbClr val="595959"/>
                </a:solidFill>
              </a:rPr>
              <a:t>2</a:t>
            </a:r>
            <a:r>
              <a:rPr lang="en">
                <a:solidFill>
                  <a:srgbClr val="595959"/>
                </a:solidFill>
              </a:rPr>
              <a:t>] = 3.98e4[Pa]</a:t>
            </a:r>
            <a:endParaRPr>
              <a:solidFill>
                <a:srgbClr val="595959"/>
              </a:solidFill>
            </a:endParaRPr>
          </a:p>
          <a:p>
            <a:pPr marL="0" lvl="0" indent="0" algn="l" rtl="0">
              <a:lnSpc>
                <a:spcPct val="115000"/>
              </a:lnSpc>
              <a:spcBef>
                <a:spcPts val="0"/>
              </a:spcBef>
              <a:spcAft>
                <a:spcPts val="0"/>
              </a:spcAft>
              <a:buNone/>
            </a:pPr>
            <a:endParaRPr>
              <a:solidFill>
                <a:srgbClr val="000000"/>
              </a:solidFill>
            </a:endParaRPr>
          </a:p>
          <a:p>
            <a:pPr marL="0" lvl="0" indent="0" algn="l" rtl="0">
              <a:lnSpc>
                <a:spcPct val="115000"/>
              </a:lnSpc>
              <a:spcBef>
                <a:spcPts val="0"/>
              </a:spcBef>
              <a:spcAft>
                <a:spcPts val="0"/>
              </a:spcAft>
              <a:buNone/>
            </a:pPr>
            <a:endParaRPr>
              <a:solidFill>
                <a:srgbClr val="000000"/>
              </a:solidFill>
            </a:endParaRPr>
          </a:p>
        </p:txBody>
      </p:sp>
      <p:sp>
        <p:nvSpPr>
          <p:cNvPr id="1339" name="Google Shape;1339;p10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3"/>
        <p:cNvGrpSpPr/>
        <p:nvPr/>
      </p:nvGrpSpPr>
      <p:grpSpPr>
        <a:xfrm>
          <a:off x="0" y="0"/>
          <a:ext cx="0" cy="0"/>
          <a:chOff x="0" y="0"/>
          <a:chExt cx="0" cy="0"/>
        </a:xfrm>
      </p:grpSpPr>
      <p:sp>
        <p:nvSpPr>
          <p:cNvPr id="1344" name="Google Shape;1344;p11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None/>
            </a:pPr>
            <a:r>
              <a:rPr lang="en" sz="2377">
                <a:solidFill>
                  <a:srgbClr val="000000"/>
                </a:solidFill>
                <a:latin typeface="Arial"/>
                <a:ea typeface="Arial"/>
                <a:cs typeface="Arial"/>
                <a:sym typeface="Arial"/>
              </a:rPr>
              <a:t>Combustor Testing- Thermocouple Stress from Aerodynamic Forces</a:t>
            </a:r>
            <a:endParaRPr sz="2377">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1345" name="Google Shape;1345;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sp>
        <p:nvSpPr>
          <p:cNvPr id="1346" name="Google Shape;1346;p110"/>
          <p:cNvSpPr txBox="1"/>
          <p:nvPr/>
        </p:nvSpPr>
        <p:spPr>
          <a:xfrm>
            <a:off x="311700" y="1152475"/>
            <a:ext cx="57801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666666"/>
              </a:buClr>
              <a:buSzPts val="1800"/>
              <a:buChar char="-"/>
            </a:pPr>
            <a:r>
              <a:rPr lang="en" sz="1800">
                <a:solidFill>
                  <a:srgbClr val="666666"/>
                </a:solidFill>
              </a:rPr>
              <a:t>Maximum bending stress is -6.3e8[Pa] or 63 MPa</a:t>
            </a:r>
            <a:endParaRPr sz="1800">
              <a:solidFill>
                <a:srgbClr val="666666"/>
              </a:solidFill>
            </a:endParaRPr>
          </a:p>
          <a:p>
            <a:pPr marL="457200" lvl="0" indent="-342900" algn="l" rtl="0">
              <a:lnSpc>
                <a:spcPct val="115000"/>
              </a:lnSpc>
              <a:spcBef>
                <a:spcPts val="0"/>
              </a:spcBef>
              <a:spcAft>
                <a:spcPts val="0"/>
              </a:spcAft>
              <a:buClr>
                <a:srgbClr val="666666"/>
              </a:buClr>
              <a:buSzPts val="1800"/>
              <a:buChar char="-"/>
            </a:pPr>
            <a:r>
              <a:rPr lang="en" sz="1800">
                <a:solidFill>
                  <a:srgbClr val="666666"/>
                </a:solidFill>
              </a:rPr>
              <a:t>Maximum shear stress is 3.98e4[Pa] or 40 Mpa</a:t>
            </a:r>
            <a:endParaRPr sz="1800">
              <a:solidFill>
                <a:srgbClr val="666666"/>
              </a:solidFill>
            </a:endParaRPr>
          </a:p>
          <a:p>
            <a:pPr marL="0" lvl="0" indent="0" algn="l" rtl="0">
              <a:lnSpc>
                <a:spcPct val="115000"/>
              </a:lnSpc>
              <a:spcBef>
                <a:spcPts val="1200"/>
              </a:spcBef>
              <a:spcAft>
                <a:spcPts val="1200"/>
              </a:spcAft>
              <a:buNone/>
            </a:pPr>
            <a:endParaRPr sz="1800">
              <a:solidFill>
                <a:srgbClr val="666666"/>
              </a:solidFill>
            </a:endParaRPr>
          </a:p>
        </p:txBody>
      </p:sp>
      <p:sp>
        <p:nvSpPr>
          <p:cNvPr id="1347" name="Google Shape;1347;p110"/>
          <p:cNvSpPr txBox="1"/>
          <p:nvPr/>
        </p:nvSpPr>
        <p:spPr>
          <a:xfrm>
            <a:off x="311700" y="1792700"/>
            <a:ext cx="5278800" cy="3416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rmAutofit lnSpcReduction="20000"/>
          </a:bodyPr>
          <a:lstStyle/>
          <a:p>
            <a:pPr marL="457200" lvl="0" indent="-342900" algn="l" rtl="0">
              <a:lnSpc>
                <a:spcPct val="115000"/>
              </a:lnSpc>
              <a:spcBef>
                <a:spcPts val="0"/>
              </a:spcBef>
              <a:spcAft>
                <a:spcPts val="0"/>
              </a:spcAft>
              <a:buClr>
                <a:srgbClr val="666666"/>
              </a:buClr>
              <a:buSzPts val="1800"/>
              <a:buChar char="-"/>
            </a:pPr>
            <a:r>
              <a:rPr lang="en" sz="1800">
                <a:solidFill>
                  <a:srgbClr val="666666"/>
                </a:solidFill>
              </a:rPr>
              <a:t>Operating temperature is a maximum of roughly 1100K or about 850C</a:t>
            </a:r>
            <a:endParaRPr sz="1800">
              <a:solidFill>
                <a:srgbClr val="666666"/>
              </a:solidFill>
            </a:endParaRPr>
          </a:p>
          <a:p>
            <a:pPr marL="457200" lvl="0" indent="-342900" algn="l" rtl="0">
              <a:lnSpc>
                <a:spcPct val="115000"/>
              </a:lnSpc>
              <a:spcBef>
                <a:spcPts val="0"/>
              </a:spcBef>
              <a:spcAft>
                <a:spcPts val="0"/>
              </a:spcAft>
              <a:buClr>
                <a:srgbClr val="666666"/>
              </a:buClr>
              <a:buSzPts val="1800"/>
              <a:buChar char="-"/>
            </a:pPr>
            <a:r>
              <a:rPr lang="en" sz="1800">
                <a:solidFill>
                  <a:srgbClr val="666666"/>
                </a:solidFill>
              </a:rPr>
              <a:t>The maximum stress from aerodynamic forces will not exceed the strength of the material at temperature (120 MPa minimum)</a:t>
            </a:r>
            <a:endParaRPr sz="1800">
              <a:solidFill>
                <a:srgbClr val="666666"/>
              </a:solidFill>
            </a:endParaRPr>
          </a:p>
          <a:p>
            <a:pPr marL="457200" lvl="0" indent="0" algn="l" rtl="0">
              <a:lnSpc>
                <a:spcPct val="115000"/>
              </a:lnSpc>
              <a:spcBef>
                <a:spcPts val="1200"/>
              </a:spcBef>
              <a:spcAft>
                <a:spcPts val="0"/>
              </a:spcAft>
              <a:buNone/>
            </a:pPr>
            <a:r>
              <a:rPr lang="en" sz="1800">
                <a:solidFill>
                  <a:srgbClr val="666666"/>
                </a:solidFill>
              </a:rPr>
              <a:t>FOS = Allowed Stress / Max Stress</a:t>
            </a:r>
            <a:endParaRPr sz="1800">
              <a:solidFill>
                <a:srgbClr val="666666"/>
              </a:solidFill>
            </a:endParaRPr>
          </a:p>
          <a:p>
            <a:pPr marL="457200" lvl="0" indent="0" algn="l" rtl="0">
              <a:lnSpc>
                <a:spcPct val="115000"/>
              </a:lnSpc>
              <a:spcBef>
                <a:spcPts val="1200"/>
              </a:spcBef>
              <a:spcAft>
                <a:spcPts val="0"/>
              </a:spcAft>
              <a:buNone/>
            </a:pPr>
            <a:r>
              <a:rPr lang="en" sz="1800">
                <a:solidFill>
                  <a:srgbClr val="666666"/>
                </a:solidFill>
              </a:rPr>
              <a:t>FOS = 120[MPa] / 63[MPa]</a:t>
            </a:r>
            <a:endParaRPr sz="1800">
              <a:solidFill>
                <a:srgbClr val="666666"/>
              </a:solidFill>
            </a:endParaRPr>
          </a:p>
          <a:p>
            <a:pPr marL="457200" lvl="0" indent="0" algn="l" rtl="0">
              <a:lnSpc>
                <a:spcPct val="115000"/>
              </a:lnSpc>
              <a:spcBef>
                <a:spcPts val="1200"/>
              </a:spcBef>
              <a:spcAft>
                <a:spcPts val="0"/>
              </a:spcAft>
              <a:buNone/>
            </a:pPr>
            <a:r>
              <a:rPr lang="en" sz="1800">
                <a:solidFill>
                  <a:srgbClr val="666666"/>
                </a:solidFill>
              </a:rPr>
              <a:t>FOS = 2</a:t>
            </a:r>
            <a:endParaRPr sz="1800">
              <a:solidFill>
                <a:srgbClr val="666666"/>
              </a:solidFill>
            </a:endParaRPr>
          </a:p>
          <a:p>
            <a:pPr marL="457200" lvl="0" indent="-342900" algn="l" rtl="0">
              <a:lnSpc>
                <a:spcPct val="115000"/>
              </a:lnSpc>
              <a:spcBef>
                <a:spcPts val="1200"/>
              </a:spcBef>
              <a:spcAft>
                <a:spcPts val="0"/>
              </a:spcAft>
              <a:buClr>
                <a:srgbClr val="666666"/>
              </a:buClr>
              <a:buSzPts val="1800"/>
              <a:buChar char="-"/>
            </a:pPr>
            <a:r>
              <a:rPr lang="en" sz="1800">
                <a:solidFill>
                  <a:srgbClr val="666666"/>
                </a:solidFill>
              </a:rPr>
              <a:t>Link to Data Charts: </a:t>
            </a:r>
            <a:r>
              <a:rPr lang="en" u="sng">
                <a:solidFill>
                  <a:srgbClr val="0097A7"/>
                </a:solidFill>
                <a:hlinkClick r:id="rId3">
                  <a:extLst>
                    <a:ext uri="{A12FA001-AC4F-418D-AE19-62706E023703}">
                      <ahyp:hlinkClr xmlns:ahyp="http://schemas.microsoft.com/office/drawing/2018/hyperlinkcolor" val="tx"/>
                    </a:ext>
                  </a:extLst>
                </a:hlinkClick>
              </a:rPr>
              <a:t>https://askzn.co.za/stainless-steel/tech-grade-316.htm</a:t>
            </a:r>
            <a:r>
              <a:rPr lang="en">
                <a:solidFill>
                  <a:srgbClr val="666666"/>
                </a:solidFill>
              </a:rPr>
              <a:t> </a:t>
            </a:r>
            <a:endParaRPr>
              <a:solidFill>
                <a:srgbClr val="666666"/>
              </a:solidFill>
            </a:endParaRPr>
          </a:p>
        </p:txBody>
      </p:sp>
      <p:pic>
        <p:nvPicPr>
          <p:cNvPr id="1348" name="Google Shape;1348;p110"/>
          <p:cNvPicPr preferRelativeResize="0"/>
          <p:nvPr/>
        </p:nvPicPr>
        <p:blipFill>
          <a:blip r:embed="rId4">
            <a:alphaModFix/>
          </a:blip>
          <a:stretch>
            <a:fillRect/>
          </a:stretch>
        </p:blipFill>
        <p:spPr>
          <a:xfrm>
            <a:off x="5553063" y="1792700"/>
            <a:ext cx="3590925" cy="3371850"/>
          </a:xfrm>
          <a:prstGeom prst="rect">
            <a:avLst/>
          </a:prstGeom>
          <a:noFill/>
          <a:ln>
            <a:noFill/>
          </a:ln>
        </p:spPr>
      </p:pic>
      <p:sp>
        <p:nvSpPr>
          <p:cNvPr id="1349" name="Google Shape;1349;p11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3"/>
        <p:cNvGrpSpPr/>
        <p:nvPr/>
      </p:nvGrpSpPr>
      <p:grpSpPr>
        <a:xfrm>
          <a:off x="0" y="0"/>
          <a:ext cx="0" cy="0"/>
          <a:chOff x="0" y="0"/>
          <a:chExt cx="0" cy="0"/>
        </a:xfrm>
      </p:grpSpPr>
      <p:sp>
        <p:nvSpPr>
          <p:cNvPr id="1354" name="Google Shape;1354;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99</a:t>
            </a:fld>
            <a:endParaRPr/>
          </a:p>
        </p:txBody>
      </p:sp>
      <p:sp>
        <p:nvSpPr>
          <p:cNvPr id="1355" name="Google Shape;1355;p111"/>
          <p:cNvSpPr txBox="1"/>
          <p:nvPr/>
        </p:nvSpPr>
        <p:spPr>
          <a:xfrm>
            <a:off x="311700" y="445025"/>
            <a:ext cx="8520600" cy="572700"/>
          </a:xfrm>
          <a:prstGeom prst="rect">
            <a:avLst/>
          </a:prstGeom>
          <a:noFill/>
          <a:ln>
            <a:noFill/>
          </a:ln>
        </p:spPr>
        <p:txBody>
          <a:bodyPr spcFirstLastPara="1" wrap="square" lIns="91425" tIns="91425" rIns="91425" bIns="91425" anchor="t" anchorCtr="0">
            <a:normAutofit fontScale="77500"/>
          </a:bodyPr>
          <a:lstStyle/>
          <a:p>
            <a:pPr marL="0" lvl="0" indent="0" algn="l" rtl="0">
              <a:spcBef>
                <a:spcPts val="0"/>
              </a:spcBef>
              <a:spcAft>
                <a:spcPts val="0"/>
              </a:spcAft>
              <a:buNone/>
            </a:pPr>
            <a:r>
              <a:rPr lang="en" sz="2800">
                <a:latin typeface="Trebuchet MS"/>
                <a:ea typeface="Trebuchet MS"/>
                <a:cs typeface="Trebuchet MS"/>
                <a:sym typeface="Trebuchet MS"/>
              </a:rPr>
              <a:t>Combustor Testing-</a:t>
            </a:r>
            <a:r>
              <a:rPr lang="en" sz="2800">
                <a:solidFill>
                  <a:srgbClr val="000000"/>
                </a:solidFill>
                <a:latin typeface="Trebuchet MS"/>
                <a:ea typeface="Trebuchet MS"/>
                <a:cs typeface="Trebuchet MS"/>
                <a:sym typeface="Trebuchet MS"/>
              </a:rPr>
              <a:t>Part 2: Sealing Engine Shell and Thermocouple</a:t>
            </a:r>
            <a:endParaRPr sz="2800">
              <a:solidFill>
                <a:srgbClr val="000000"/>
              </a:solidFill>
              <a:latin typeface="Trebuchet MS"/>
              <a:ea typeface="Trebuchet MS"/>
              <a:cs typeface="Trebuchet MS"/>
              <a:sym typeface="Trebuchet MS"/>
            </a:endParaRPr>
          </a:p>
        </p:txBody>
      </p:sp>
      <p:sp>
        <p:nvSpPr>
          <p:cNvPr id="1356" name="Google Shape;1356;p111"/>
          <p:cNvSpPr txBox="1"/>
          <p:nvPr/>
        </p:nvSpPr>
        <p:spPr>
          <a:xfrm>
            <a:off x="311700" y="11322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Mechanical sealant is most removable, least invasive, and unlikely to break</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Compression fittings designed for thermocouple sensors</a:t>
            </a:r>
            <a:endParaRPr sz="1800">
              <a:solidFill>
                <a:srgbClr val="595959"/>
              </a:solidFill>
            </a:endParaRPr>
          </a:p>
        </p:txBody>
      </p:sp>
      <p:pic>
        <p:nvPicPr>
          <p:cNvPr id="1357" name="Google Shape;1357;p111"/>
          <p:cNvPicPr preferRelativeResize="0"/>
          <p:nvPr/>
        </p:nvPicPr>
        <p:blipFill>
          <a:blip r:embed="rId3">
            <a:alphaModFix/>
          </a:blip>
          <a:stretch>
            <a:fillRect/>
          </a:stretch>
        </p:blipFill>
        <p:spPr>
          <a:xfrm>
            <a:off x="6626275" y="1889475"/>
            <a:ext cx="2441526" cy="3167350"/>
          </a:xfrm>
          <a:prstGeom prst="rect">
            <a:avLst/>
          </a:prstGeom>
          <a:noFill/>
          <a:ln w="38100" cap="flat" cmpd="sng">
            <a:solidFill>
              <a:srgbClr val="000000"/>
            </a:solidFill>
            <a:prstDash val="solid"/>
            <a:round/>
            <a:headEnd type="none" w="sm" len="sm"/>
            <a:tailEnd type="none" w="sm" len="sm"/>
          </a:ln>
        </p:spPr>
      </p:pic>
      <p:pic>
        <p:nvPicPr>
          <p:cNvPr id="1358" name="Google Shape;1358;p111"/>
          <p:cNvPicPr preferRelativeResize="0"/>
          <p:nvPr/>
        </p:nvPicPr>
        <p:blipFill>
          <a:blip r:embed="rId4">
            <a:alphaModFix/>
          </a:blip>
          <a:stretch>
            <a:fillRect/>
          </a:stretch>
        </p:blipFill>
        <p:spPr>
          <a:xfrm>
            <a:off x="4184750" y="1889475"/>
            <a:ext cx="2441526" cy="3167350"/>
          </a:xfrm>
          <a:prstGeom prst="rect">
            <a:avLst/>
          </a:prstGeom>
          <a:noFill/>
          <a:ln w="38100" cap="flat" cmpd="sng">
            <a:solidFill>
              <a:srgbClr val="000000"/>
            </a:solidFill>
            <a:prstDash val="solid"/>
            <a:round/>
            <a:headEnd type="none" w="sm" len="sm"/>
            <a:tailEnd type="none" w="sm" len="sm"/>
          </a:ln>
        </p:spPr>
      </p:pic>
      <p:sp>
        <p:nvSpPr>
          <p:cNvPr id="1359" name="Google Shape;1359;p111"/>
          <p:cNvSpPr txBox="1"/>
          <p:nvPr/>
        </p:nvSpPr>
        <p:spPr>
          <a:xfrm>
            <a:off x="311700" y="1808950"/>
            <a:ext cx="39492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Readily available and easy to use, found at McGuckins ect.</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Much thicker and sturdy than thermocouple</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Majority of fitting will be outside of engine </a:t>
            </a:r>
            <a:endParaRPr sz="1800">
              <a:solidFill>
                <a:srgbClr val="595959"/>
              </a:solidFill>
            </a:endParaRPr>
          </a:p>
        </p:txBody>
      </p:sp>
      <p:pic>
        <p:nvPicPr>
          <p:cNvPr id="1360" name="Google Shape;1360;p111"/>
          <p:cNvPicPr preferRelativeResize="0"/>
          <p:nvPr/>
        </p:nvPicPr>
        <p:blipFill>
          <a:blip r:embed="rId5">
            <a:alphaModFix/>
          </a:blip>
          <a:stretch>
            <a:fillRect/>
          </a:stretch>
        </p:blipFill>
        <p:spPr>
          <a:xfrm>
            <a:off x="1958775" y="3550638"/>
            <a:ext cx="1905000" cy="1266825"/>
          </a:xfrm>
          <a:prstGeom prst="rect">
            <a:avLst/>
          </a:prstGeom>
          <a:noFill/>
          <a:ln>
            <a:noFill/>
          </a:ln>
        </p:spPr>
      </p:pic>
      <p:sp>
        <p:nvSpPr>
          <p:cNvPr id="1361" name="Google Shape;1361;p11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6" action="ppaction://hlinksldjump"/>
              </a:rPr>
              <a:t>TOC</a:t>
            </a:r>
            <a:endParaRPr sz="1000">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8663</Words>
  <Application>Microsoft Office PowerPoint</Application>
  <PresentationFormat>On-screen Show (16:9)</PresentationFormat>
  <Paragraphs>1904</Paragraphs>
  <Slides>139</Slides>
  <Notes>139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139</vt:i4>
      </vt:variant>
    </vt:vector>
  </HeadingPairs>
  <TitlesOfParts>
    <vt:vector size="145" baseType="lpstr">
      <vt:lpstr>Oswald</vt:lpstr>
      <vt:lpstr>Trebuchet MS</vt:lpstr>
      <vt:lpstr>Roboto</vt:lpstr>
      <vt:lpstr>Arial</vt:lpstr>
      <vt:lpstr>Times New Roman</vt:lpstr>
      <vt:lpstr>Simple Light</vt:lpstr>
      <vt:lpstr>FlOWeR</vt:lpstr>
      <vt:lpstr>Project Overview</vt:lpstr>
      <vt:lpstr>Purpose</vt:lpstr>
      <vt:lpstr>Concept of Operations (CONOPs): Competition</vt:lpstr>
      <vt:lpstr>Design Solution</vt:lpstr>
      <vt:lpstr>Our Solution: Ejector Nozzle </vt:lpstr>
      <vt:lpstr>Ejector Nozzle: Overview    </vt:lpstr>
      <vt:lpstr>Ejector Nozzle: Performance    </vt:lpstr>
      <vt:lpstr>Orthographic Drawing: Integration</vt:lpstr>
      <vt:lpstr>Orthographic Drawing: Ejector Nozzle</vt:lpstr>
      <vt:lpstr>Model Design for Stock Engine</vt:lpstr>
      <vt:lpstr>Operational Functional Block Diagram</vt:lpstr>
      <vt:lpstr>Critical Project Elements (CPEs)</vt:lpstr>
      <vt:lpstr>CPEs</vt:lpstr>
      <vt:lpstr>Design Requirements &amp; Satisfaction</vt:lpstr>
      <vt:lpstr>Key Design Requirements</vt:lpstr>
      <vt:lpstr>Chosen Ejector Nozzle Model</vt:lpstr>
      <vt:lpstr>Design Point Selection</vt:lpstr>
      <vt:lpstr>Ejector Nozzle Predicted Performance</vt:lpstr>
      <vt:lpstr>Key Design Requirements</vt:lpstr>
      <vt:lpstr>PowerPoint Presentation</vt:lpstr>
      <vt:lpstr>Thermodynamic Properties Through Stock Engine</vt:lpstr>
      <vt:lpstr>PowerPoint Presentation</vt:lpstr>
      <vt:lpstr>Key Design Requirements</vt:lpstr>
      <vt:lpstr>Converging Nozzle Material Selection</vt:lpstr>
      <vt:lpstr>Mixing Chamber Material Selection</vt:lpstr>
      <vt:lpstr>Manufacturing &amp; Integration Plan</vt:lpstr>
      <vt:lpstr>Estimated Component Weights</vt:lpstr>
      <vt:lpstr>Key Design Requirements</vt:lpstr>
      <vt:lpstr>Cold Test Purpose</vt:lpstr>
      <vt:lpstr>Cold Test Setup</vt:lpstr>
      <vt:lpstr>Key Design Requirements</vt:lpstr>
      <vt:lpstr>Risks</vt:lpstr>
      <vt:lpstr>Identified Hazards</vt:lpstr>
      <vt:lpstr>Risk Mitigation: Safety</vt:lpstr>
      <vt:lpstr>Risk Mitigation: Project Success</vt:lpstr>
      <vt:lpstr>Updated Risk Matrix</vt:lpstr>
      <vt:lpstr>Verification &amp; Validation</vt:lpstr>
      <vt:lpstr>Project Flow Chart</vt:lpstr>
      <vt:lpstr>On-Engine Test: Data Acquisition </vt:lpstr>
      <vt:lpstr>On-Engine Test Design </vt:lpstr>
      <vt:lpstr>On-Engine Test: Electronics FBD</vt:lpstr>
      <vt:lpstr>Thermodynamic Model Verification</vt:lpstr>
      <vt:lpstr>Nozzle Cold Test Design</vt:lpstr>
      <vt:lpstr>Nozzle Cold Test Design</vt:lpstr>
      <vt:lpstr>Cold Test Design - Test Setup</vt:lpstr>
      <vt:lpstr>PowerPoint Presentation</vt:lpstr>
      <vt:lpstr>Nozzle Cold Test Design</vt:lpstr>
      <vt:lpstr>Cold Test Verification</vt:lpstr>
      <vt:lpstr>Project Planning</vt:lpstr>
      <vt:lpstr>Work Breakdown</vt:lpstr>
      <vt:lpstr>Work Plan</vt:lpstr>
      <vt:lpstr>Manufacturing &amp; Off-Engine Test Plan</vt:lpstr>
      <vt:lpstr>Spring Semester Tests</vt:lpstr>
      <vt:lpstr>PowerPoint Presentation</vt:lpstr>
      <vt:lpstr>PowerPoint Presentation</vt:lpstr>
      <vt:lpstr>Cost Plan</vt:lpstr>
      <vt:lpstr>Acknowledgements</vt:lpstr>
      <vt:lpstr>References </vt:lpstr>
      <vt:lpstr>Supplemental Material</vt:lpstr>
      <vt:lpstr>Table of Contents</vt:lpstr>
      <vt:lpstr>Design Requirements</vt:lpstr>
      <vt:lpstr>Design Requirements, cont.</vt:lpstr>
      <vt:lpstr>Trade Study Matrices</vt:lpstr>
      <vt:lpstr>First Round of Trade Study</vt:lpstr>
      <vt:lpstr>Second Round of Trade Study</vt:lpstr>
      <vt:lpstr>Nozzle Trade Study</vt:lpstr>
      <vt:lpstr>Nozzle Trade Study</vt:lpstr>
      <vt:lpstr>CAD model of stock nozzle </vt:lpstr>
      <vt:lpstr>CAD model of stock nozzle 2 </vt:lpstr>
      <vt:lpstr>Stock Render 1 </vt:lpstr>
      <vt:lpstr>Stock Render 2 </vt:lpstr>
      <vt:lpstr>Material Replacement </vt:lpstr>
      <vt:lpstr>Material Properties</vt:lpstr>
      <vt:lpstr>T-S Diagram of Jet Engines</vt:lpstr>
      <vt:lpstr>OET: Pressure Regulator and Tank Feasibility</vt:lpstr>
      <vt:lpstr>OET: Desired Settling Chamber Pressure</vt:lpstr>
      <vt:lpstr>OET: Settling Chamber Structural Analysis</vt:lpstr>
      <vt:lpstr>OET: Pressure Regulator and Tank Feasibility </vt:lpstr>
      <vt:lpstr>Mass Flow (Settling Chamber)</vt:lpstr>
      <vt:lpstr>Mass Flow (Feed Tanks)</vt:lpstr>
      <vt:lpstr>Mass Flow (Feed Tanks)</vt:lpstr>
      <vt:lpstr>Mass Flow (Feed Tanks)</vt:lpstr>
      <vt:lpstr>Mass Flow (Feed Tanks)</vt:lpstr>
      <vt:lpstr>Cold Test Risk Mitigation</vt:lpstr>
      <vt:lpstr>Assumptions for Ideal Model </vt:lpstr>
      <vt:lpstr>Baseline Model Calculations - Compressor </vt:lpstr>
      <vt:lpstr>Baseline Model Calculations - Combustor</vt:lpstr>
      <vt:lpstr>Baseline Model Calculations - Turbine</vt:lpstr>
      <vt:lpstr>Baseline Model Calculations -Nozzle</vt:lpstr>
      <vt:lpstr>EQL Software  </vt:lpstr>
      <vt:lpstr>Model Improvement Plan   </vt:lpstr>
      <vt:lpstr>Calculating Efficiencies of Engine Stations </vt:lpstr>
      <vt:lpstr>PowerPoint Presentation</vt:lpstr>
      <vt:lpstr>On-Engine Testing</vt:lpstr>
      <vt:lpstr>PowerPoint Presentation</vt:lpstr>
      <vt:lpstr>Combustor Testing- Thermocouple Stress from Aerodynamic Forces </vt:lpstr>
      <vt:lpstr>Combustor Testing- Thermocouple Stress from Aerodynamic Forces  </vt:lpstr>
      <vt:lpstr>PowerPoint Presentation</vt:lpstr>
      <vt:lpstr>PowerPoint Presentation</vt:lpstr>
      <vt:lpstr>Real Turbojet Thermodynamic Model</vt:lpstr>
      <vt:lpstr>Equations for Total Pressure and Temperature - Inlet</vt:lpstr>
      <vt:lpstr>Equations for Total Pressure and Temperature - Compressor</vt:lpstr>
      <vt:lpstr>Equations for Total Pressure and Temperature - Combustor</vt:lpstr>
      <vt:lpstr>Equations for Total Pressure and Temperature - Turbine</vt:lpstr>
      <vt:lpstr>Equations for Total Pressure and Temperature - Nozzle</vt:lpstr>
      <vt:lpstr>Update Engine Properties  </vt:lpstr>
      <vt:lpstr>Calculation of Engine Properties </vt:lpstr>
      <vt:lpstr>Calculation of Engine Properties </vt:lpstr>
      <vt:lpstr>PowerPoint Presentation</vt:lpstr>
      <vt:lpstr>Material Selection</vt:lpstr>
      <vt:lpstr>Material Selection Trade Criteriation</vt:lpstr>
      <vt:lpstr>Material Trade Study</vt:lpstr>
      <vt:lpstr>Estimated Component Weights</vt:lpstr>
      <vt:lpstr>Heat Conduction through the interface bars</vt:lpstr>
      <vt:lpstr>Extrapolated Yield Strength Data for Ti-6Al-4V </vt:lpstr>
      <vt:lpstr>Extrapolated Yield Strength Data for Ti-5Al-2.5Sn </vt:lpstr>
      <vt:lpstr>Extrapolated Yield Strength Data for Ti-6Al-2Sn-4Zr-2Mo </vt:lpstr>
      <vt:lpstr>Extrapolated Yield Strength Data for Commercially Pure Titanium  </vt:lpstr>
      <vt:lpstr>Risk Mitigation</vt:lpstr>
      <vt:lpstr>Identified Risks with mitigation</vt:lpstr>
      <vt:lpstr>Cold Test Risk Mitigation</vt:lpstr>
      <vt:lpstr>Ejector Design</vt:lpstr>
      <vt:lpstr>Ejector Thrust-to-Weight Modeling Considerations</vt:lpstr>
      <vt:lpstr>Updated Model - Compressible Failure </vt:lpstr>
      <vt:lpstr>Ejector Model - Incompressible with Different Densities </vt:lpstr>
      <vt:lpstr>Ejector Model - Incompressible with Different Densities </vt:lpstr>
      <vt:lpstr>External Ejector Models - Compressible </vt:lpstr>
      <vt:lpstr>Ejector Models - Incompressible vs Mixed Densities </vt:lpstr>
      <vt:lpstr>External Ejector Models - Losses </vt:lpstr>
      <vt:lpstr>External Ejector Models - Mixing Chamber Length </vt:lpstr>
      <vt:lpstr>Improved Nozzle Calculation Setup</vt:lpstr>
      <vt:lpstr>Improved Nozzle Calculations </vt:lpstr>
      <vt:lpstr>Preliminary CFD Work</vt:lpstr>
      <vt:lpstr>Grid Refinement Study - Overview </vt:lpstr>
      <vt:lpstr>Grid Convergence - Near-Outflow Results </vt:lpstr>
      <vt:lpstr>Grid Convergence - Mid Domain Results </vt:lpstr>
      <vt:lpstr>Grid Convergence - Wall Results </vt:lpstr>
      <vt:lpstr>Grid Convergence - 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FlOWeR</dc:title>
  <cp:lastModifiedBy>Adriana Lysak</cp:lastModifiedBy>
  <cp:revision>1</cp:revision>
  <dcterms:modified xsi:type="dcterms:W3CDTF">2021-11-29T16:19:16Z</dcterms:modified>
</cp:coreProperties>
</file>