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y="5143500" cx="9144000"/>
  <p:notesSz cx="6858000" cy="9144000"/>
  <p:embeddedFontLst>
    <p:embeddedFont>
      <p:font typeface="Roboto"/>
      <p:regular r:id="rId77"/>
      <p:bold r:id="rId78"/>
      <p:italic r:id="rId79"/>
      <p:boldItalic r:id="rId80"/>
    </p:embeddedFont>
    <p:embeddedFont>
      <p:font typeface="Oswald"/>
      <p:regular r:id="rId81"/>
      <p:bold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E2A289-E9FC-4018-9AFF-2FF7589E16A6}">
  <a:tblStyle styleId="{C9E2A289-E9FC-4018-9AFF-2FF7589E1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Roboto-boldItalic.fntdata"/><Relationship Id="rId82" Type="http://schemas.openxmlformats.org/officeDocument/2006/relationships/font" Target="fonts/Oswald-bold.fntdata"/><Relationship Id="rId81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Roboto-regular.fntdata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Roboto-italic.fntdata"/><Relationship Id="rId34" Type="http://schemas.openxmlformats.org/officeDocument/2006/relationships/slide" Target="slides/slide28.xml"/><Relationship Id="rId78" Type="http://schemas.openxmlformats.org/officeDocument/2006/relationships/font" Target="fonts/Roboto-bold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60320e2b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60320e2b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a schematic of the engine with the part of the engine we are planning to modify, to give context to following diagrams (why is the flow going up here?)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considerations need to be included in this presentation, not just flow considerations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what </a:t>
            </a:r>
            <a:r>
              <a:rPr lang="en"/>
              <a:t>parameters</a:t>
            </a:r>
            <a:r>
              <a:rPr lang="en"/>
              <a:t> specifically from the equation are modified.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7ad66ff9a_2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7ad66ff9a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Highlights of parts to replace on engine diagram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7ad66ff9a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7ad66ff9a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7ad66ff9a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7ad66ff9a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7ad66ff9a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7ad66ff9a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60320e2b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60320e2b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inputs and outputs, and what we need to change to eliminate assumptions to make our model less idealistic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design: talk about what we have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Feasibility: talk </a:t>
            </a:r>
            <a:r>
              <a:rPr lang="en"/>
              <a:t>about</a:t>
            </a:r>
            <a:r>
              <a:rPr lang="en"/>
              <a:t> where we’re going to go, feasibility of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how assumptions are accurate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assumption ranking to make a more robust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Feasibility =&gt; where we’re taking the model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Explicitly state this is what we have now as a baseline, we will reduce the # of assumptions to make a more robust model going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7ad66ff9a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7ad66ff9a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1dcdd04c7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1dcdd04c7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1dcdd04c7_8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1dcdd04c7_8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code boxes on plots to show where compressor is,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 “stages” - turbine, compressor have multiple stages =&gt; change to stations or something like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how we’re going to improve it by adding….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Specifically state what data will be gathered from engine tests to feed back into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the fact that we will validate this model based on data acq from the engine, will go into it more later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60320e2b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f60320e2b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stand picture (no hairy legs)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new test apparatus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1c1ba2c4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1c1ba2c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1c1ba2c4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1c1ba2c4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60320eb6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f60320eb6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60320e2b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f60320e2b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60320e2b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60320e2b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current nozzle is diverging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current assumptions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explain where eq came from, what assumptions are (steady flow, isentropic, adiabatic why are they ok), if asked; keep equations and assumps on same 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big circle to show Mach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is constantly increasing. Assumptions breakdown at higher area ratio. Further study required to decide where this peaks in a non-ideal case.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7ad66ff9a_2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f7ad66ff9a_2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f60320e2b6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f60320e2b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out all acronyms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60320e2b6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f60320e2b6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put nozzle weight considerations somewhere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generic than specific alloys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 cowling again (more accurately, graduated cylinders)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water displacement volume is necessary on this slide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7ad66ff9a_2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f7ad66ff9a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put nozzle weight considerations somewhere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generic than specific alloys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 cowling again (more accurately, graduated cylinders)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water displacement volume is necessary on this slide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f7ad66ff9a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f7ad66ff9a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put nozzle weight considerations somewhere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generic than specific alloys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 cowling again (more accurately, graduated cylinders)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water displacement volume is necessary on this slide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60320e2b6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f60320e2b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1f2d475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1f2d475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7ad66ff9a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f7ad66ff9a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f60320e2b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f60320e2b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known range of the test section --- need to see the numbers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CPFEs are: COST, DATA, INTTEMP - include these somewhere in </a:t>
            </a:r>
            <a:r>
              <a:rPr lang="en"/>
              <a:t>these slides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f1ccf83632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f1ccf83632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Feasible to what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Organize this and prev slides so they make a little more sense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Animation or reorganize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“</a:t>
            </a:r>
            <a:r>
              <a:rPr lang="en"/>
              <a:t>feasible”s</a:t>
            </a:r>
            <a:r>
              <a:rPr lang="en"/>
              <a:t> stand out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f1ccf83632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f1ccf83632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of wind tunnel, point out areas talking about at any given point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7a57f4d97_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f7a57f4d97_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f7a57f4d97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f7a57f4d97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f7ad66ff9a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f7ad66ff9a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7ad66ff9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f7ad66ff9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costs are all through the U.S.-based distributor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may not have to purchase sensors which would significantly decrease costs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sensor costs include extras so we don’t have to wait in the event of damage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cost is highly variable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Modification costs aren’t really an estimate at this point, just allocating most of the remaining funds, and include material, manufacturing, testing, etc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f1ccf836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f1ccf836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Secondary-distributor sensors lower cost and shipping wait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 service is highly variable, exact costs are very dependent on engine inspection and as such are hard to determine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In-house work will likely be done for most manufacturing, testing, etc. which significantly lowers costs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EEF requested funds are $3k, we may receive none (meaning no new engine) or less (potentially pulling some modifications/leftover funds to </a:t>
            </a:r>
            <a:r>
              <a:rPr lang="en"/>
              <a:t>purchase</a:t>
            </a:r>
            <a:r>
              <a:rPr lang="en"/>
              <a:t> new engine)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f1c1ba2c4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f1c1ba2c4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1f2d4750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1f2d4750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f60320e2b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f60320e2b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a small bullet as to why each thing is feasible or why further study is required (add summary bullet points for each section that comes from the rest of the presentation)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which CPFE it verifies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f60320eb61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f60320eb6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Excel gantt chart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f7ad66ff9a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f7ad66ff9a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Excel gantt chart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f60320eb61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f60320eb61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f60320eb61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f60320eb61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f7ad66ff9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f7ad66ff9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f7ad66ff9a_2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f7ad66ff9a_2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geometry ruled out due to static conditions during testing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Nozzle weight is a small % of engine weight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f7ad66ff9a_2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f7ad66ff9a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geometry ruled out due to static conditions during testing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Nozzle weight is a small % of engine weight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f7ad66ff9a_2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f7ad66ff9a_2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7ad66ff9a_2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7ad66ff9a_2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60320e2b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60320e2b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f7ad66ff9a_2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f7ad66ff9a_2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7a57f4d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7a57f4d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will have similar levels of manufacturing difficulty, depending on </a:t>
            </a:r>
            <a:r>
              <a:rPr lang="en"/>
              <a:t>material</a:t>
            </a:r>
            <a:r>
              <a:rPr lang="en"/>
              <a:t> chosen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 nozzle depends highly on external factors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f7a57f4d9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f7a57f4d9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 geometry ruled out due to static </a:t>
            </a:r>
            <a:r>
              <a:rPr lang="en"/>
              <a:t>conditions</a:t>
            </a:r>
            <a:r>
              <a:rPr lang="en"/>
              <a:t> during testing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Nozzle weight is a small % of engine weight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f7ad66ff9a_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f7ad66ff9a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f7ad66ff9a_1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f7ad66ff9a_1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f1ccf83632_6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f1ccf83632_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Explicitly state which part has listed initial, final temps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f7ad66ff9a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f7ad66ff9a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put nozzle weight considerations somewhere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generic than specific alloys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 cowling again (more accurately, graduated cylinders)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water displacement volume is necessary on this slide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f7ad66ff9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f7ad66ff9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f7010343dd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f7010343dd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f7ad66ff9a_9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f7ad66ff9a_9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60320e2b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60320e2b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this feel more like a flowchart? Describe the uniqueness of the project and why this CONOPS is the best representation of the 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 is good, but this is more of a timeline than a conops. Need to see end result of what we are going for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f7ad66ff9a_9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f7ad66ff9a_9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f7ad66ff9a_9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f7ad66ff9a_9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f7ad66ff9a_9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f7ad66ff9a_9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f7010343dd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f7010343dd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f7010343dd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f7010343dd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f7ad66ff9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f7ad66ff9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f7a57f4d97_5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f7a57f4d97_5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f7a57f4d97_5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f7a57f4d97_5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f714179a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f714179a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f7a57f4d97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f7a57f4d97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60320e2b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60320e2b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TBD for the GSU. Reconsider the laptop software connections and potentially renaming the “Turbine Engine” box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boxes of turbine engine and thrust test stand LABELS are misleading. Seeing the link between pink and grey boxes is important (or explaining why they are not connected?)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font size (old professors)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f714179ab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f714179ab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1c1ba2c4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1c1ba2c4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1f2d4750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1f2d4750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needa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1050"/>
            <a:ext cx="9144000" cy="17346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0" y="744575"/>
            <a:ext cx="8520600" cy="18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00" y="110525"/>
            <a:ext cx="2853050" cy="5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1783800"/>
            <a:ext cx="9153000" cy="1575900"/>
          </a:xfrm>
          <a:prstGeom prst="rect">
            <a:avLst/>
          </a:prstGeom>
          <a:solidFill>
            <a:srgbClr val="CFB87C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838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838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838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1425"/>
            <a:ext cx="85206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5720" y="45720"/>
            <a:ext cx="2327550" cy="4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30001" y="45725"/>
            <a:ext cx="203624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315200" y="170525"/>
            <a:ext cx="7476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480000" dist="19050">
              <a:srgbClr val="000000">
                <a:alpha val="43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CFB87C"/>
                </a:solidFill>
                <a:latin typeface="Oswald"/>
                <a:ea typeface="Oswald"/>
                <a:cs typeface="Oswald"/>
                <a:sym typeface="Oswald"/>
              </a:rPr>
              <a:t>FlOWeR</a:t>
            </a:r>
            <a:endParaRPr b="1" sz="900">
              <a:solidFill>
                <a:srgbClr val="CFB87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jpg"/><Relationship Id="rId4" Type="http://schemas.openxmlformats.org/officeDocument/2006/relationships/image" Target="../media/image18.jpg"/><Relationship Id="rId5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19.jpg"/><Relationship Id="rId7" Type="http://schemas.openxmlformats.org/officeDocument/2006/relationships/image" Target="../media/image2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onlinemetals.com/en/buy/aluminum-round-bar-7075-t6-t651-cold-finish?q=%3Aprice-asc&amp;page=1&amp;pagesize=25&amp;sort=price-asc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4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4.png"/><Relationship Id="rId4" Type="http://schemas.openxmlformats.org/officeDocument/2006/relationships/image" Target="../media/image54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5.jpg"/><Relationship Id="rId4" Type="http://schemas.openxmlformats.org/officeDocument/2006/relationships/image" Target="../media/image51.jpg"/><Relationship Id="rId9" Type="http://schemas.openxmlformats.org/officeDocument/2006/relationships/image" Target="../media/image21.jpg"/><Relationship Id="rId5" Type="http://schemas.openxmlformats.org/officeDocument/2006/relationships/image" Target="../media/image23.jpg"/><Relationship Id="rId6" Type="http://schemas.openxmlformats.org/officeDocument/2006/relationships/image" Target="../media/image56.jpg"/><Relationship Id="rId7" Type="http://schemas.openxmlformats.org/officeDocument/2006/relationships/image" Target="../media/image41.jpg"/><Relationship Id="rId8" Type="http://schemas.openxmlformats.org/officeDocument/2006/relationships/image" Target="../media/image49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5.jpg"/><Relationship Id="rId4" Type="http://schemas.openxmlformats.org/officeDocument/2006/relationships/image" Target="../media/image56.jpg"/><Relationship Id="rId9" Type="http://schemas.openxmlformats.org/officeDocument/2006/relationships/image" Target="../media/image52.jpg"/><Relationship Id="rId5" Type="http://schemas.openxmlformats.org/officeDocument/2006/relationships/image" Target="../media/image61.jpg"/><Relationship Id="rId6" Type="http://schemas.openxmlformats.org/officeDocument/2006/relationships/image" Target="../media/image59.jpg"/><Relationship Id="rId7" Type="http://schemas.openxmlformats.org/officeDocument/2006/relationships/image" Target="../media/image23.jpg"/><Relationship Id="rId8" Type="http://schemas.openxmlformats.org/officeDocument/2006/relationships/image" Target="../media/image58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3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3284875"/>
            <a:ext cx="8520600" cy="16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rebuchet MS"/>
                <a:ea typeface="Trebuchet MS"/>
                <a:cs typeface="Trebuchet MS"/>
                <a:sym typeface="Trebuchet MS"/>
              </a:rPr>
              <a:t>Presenters: </a:t>
            </a: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Adriana Lysak, Max Buchholz, Anand Kappagantu, Angelo Hristopoulos, 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Weston Luke, </a:t>
            </a: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Anthony</a:t>
            </a: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 Gregg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rebuchet MS"/>
                <a:ea typeface="Trebuchet MS"/>
                <a:cs typeface="Trebuchet MS"/>
                <a:sym typeface="Trebuchet MS"/>
              </a:rPr>
              <a:t>Additional Team Members: </a:t>
            </a: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Preston Tee, Eric Tate, Nathan Portman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rebuchet MS"/>
                <a:ea typeface="Trebuchet MS"/>
                <a:cs typeface="Trebuchet MS"/>
                <a:sym typeface="Trebuchet MS"/>
              </a:rPr>
              <a:t>Advisor: </a:t>
            </a: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Alexandra Le Moine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rebuchet MS"/>
                <a:ea typeface="Trebuchet MS"/>
                <a:cs typeface="Trebuchet MS"/>
                <a:sym typeface="Trebuchet MS"/>
              </a:rPr>
              <a:t>Customer:</a:t>
            </a: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 U.S. Air Force Research Laboratory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-9150" y="1050"/>
            <a:ext cx="9144000" cy="169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>
            <p:ph type="ctrTitle"/>
          </p:nvPr>
        </p:nvSpPr>
        <p:spPr>
          <a:xfrm>
            <a:off x="311700" y="773550"/>
            <a:ext cx="8520600" cy="100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FlOWeR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311700" y="1699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Fl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ow </a:t>
            </a: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ptimization &amp; </a:t>
            </a: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We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ight </a:t>
            </a: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eduction Project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455600" y="110525"/>
            <a:ext cx="25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Preliminary Design Review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50" y="110525"/>
            <a:ext cx="2853050" cy="5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1775" y="2251609"/>
            <a:ext cx="3321850" cy="934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ctrTitle"/>
          </p:nvPr>
        </p:nvSpPr>
        <p:spPr>
          <a:xfrm>
            <a:off x="3608475" y="2518625"/>
            <a:ext cx="1042800" cy="400200"/>
          </a:xfrm>
          <a:prstGeom prst="rect">
            <a:avLst/>
          </a:prstGeom>
          <a:effectLst>
            <a:outerShdw blurRad="57150" rotWithShape="0" algn="bl" dir="6480000" dist="19050">
              <a:srgbClr val="000000">
                <a:alpha val="43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FB87C"/>
                </a:solidFill>
                <a:latin typeface="Oswald"/>
                <a:ea typeface="Oswald"/>
                <a:cs typeface="Oswald"/>
                <a:sym typeface="Oswald"/>
              </a:rPr>
              <a:t>FlOWeR</a:t>
            </a:r>
            <a:endParaRPr b="1" sz="1800">
              <a:solidFill>
                <a:srgbClr val="CFB87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Ejector Nozzle Design Overview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11700" y="1149725"/>
            <a:ext cx="5057400" cy="3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Objective</a:t>
            </a:r>
            <a:r>
              <a:rPr lang="en"/>
              <a:t>: Maximize exit flow velocity by </a:t>
            </a:r>
            <a:r>
              <a:rPr lang="en"/>
              <a:t>optimizing area ratio </a:t>
            </a:r>
            <a:r>
              <a:rPr lang="en"/>
              <a:t>while </a:t>
            </a:r>
            <a:r>
              <a:rPr lang="en"/>
              <a:t>avoiding</a:t>
            </a:r>
            <a:r>
              <a:rPr lang="en"/>
              <a:t> shocks and flow </a:t>
            </a:r>
            <a:r>
              <a:rPr lang="en"/>
              <a:t>separation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Purpose</a:t>
            </a:r>
            <a:r>
              <a:rPr lang="en"/>
              <a:t>: Increase thrust through increase of exhaust momentum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Considerations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Mass flow rate increase vs exit velocity decrease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Weight penalty for larger ejector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Optimizing converging nozzle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24210" l="19621" r="22393" t="19276"/>
          <a:stretch/>
        </p:blipFill>
        <p:spPr>
          <a:xfrm>
            <a:off x="5497850" y="1288475"/>
            <a:ext cx="3457649" cy="20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850" y="4013675"/>
            <a:ext cx="4561098" cy="3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Replacement: Inlet, Cowling, Nozzle</a:t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311700" y="1149725"/>
            <a:ext cx="5796300" cy="3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Objective</a:t>
            </a:r>
            <a:r>
              <a:rPr lang="en"/>
              <a:t>: Replace mechanically simple parts with lighter materials, while maintaining structural integrity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Purpose: </a:t>
            </a:r>
            <a:r>
              <a:rPr lang="en"/>
              <a:t>Decrease weight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Considerations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Heat resistance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Structural analysis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Manufacturing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Rotary components and combustor too complex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Air Force recommends not to modify them </a:t>
            </a:r>
            <a:endParaRPr/>
          </a:p>
        </p:txBody>
      </p:sp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3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b="29554" l="0" r="1864" t="28877"/>
          <a:stretch/>
        </p:blipFill>
        <p:spPr>
          <a:xfrm>
            <a:off x="5890825" y="1149725"/>
            <a:ext cx="2581625" cy="113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Inlet</a:t>
            </a:r>
            <a:endParaRPr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311700" y="1149725"/>
            <a:ext cx="8520600" cy="3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Properties: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Mass: 31.4 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Volume: 4.29 cm</a:t>
            </a:r>
            <a:r>
              <a:rPr baseline="30000" lang="en"/>
              <a:t>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Density: 7.32 g/cm</a:t>
            </a:r>
            <a:r>
              <a:rPr baseline="30000" lang="en"/>
              <a:t>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Probable Material: Anodized stainless steel alloy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Considerations: Manufacturability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Replacement Material: Aluminum, Aluminum alloy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29554" l="0" r="1864" t="28877"/>
          <a:stretch/>
        </p:blipFill>
        <p:spPr>
          <a:xfrm>
            <a:off x="5897956" y="1149725"/>
            <a:ext cx="2574495" cy="113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953" y="1173171"/>
            <a:ext cx="1019797" cy="108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/>
          <p:nvPr/>
        </p:nvSpPr>
        <p:spPr>
          <a:xfrm>
            <a:off x="6588576" y="1149725"/>
            <a:ext cx="421800" cy="11319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4700475" y="1149725"/>
            <a:ext cx="1074600" cy="11319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p24"/>
          <p:cNvCxnSpPr/>
          <p:nvPr/>
        </p:nvCxnSpPr>
        <p:spPr>
          <a:xfrm flipH="1">
            <a:off x="5775110" y="1711942"/>
            <a:ext cx="162000" cy="1551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4"/>
          <p:cNvCxnSpPr/>
          <p:nvPr/>
        </p:nvCxnSpPr>
        <p:spPr>
          <a:xfrm rot="10800000">
            <a:off x="5778110" y="1564042"/>
            <a:ext cx="159000" cy="1479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4"/>
          <p:cNvCxnSpPr>
            <a:stCxn id="185" idx="1"/>
          </p:cNvCxnSpPr>
          <p:nvPr/>
        </p:nvCxnSpPr>
        <p:spPr>
          <a:xfrm rot="10800000">
            <a:off x="5925876" y="1712075"/>
            <a:ext cx="662700" cy="36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4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Cowling</a:t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Stock </a:t>
            </a:r>
            <a:r>
              <a:rPr lang="en"/>
              <a:t>Properties: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Mass: 108.4 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Volume: 13.6 cm</a:t>
            </a:r>
            <a:r>
              <a:rPr baseline="30000" lang="en"/>
              <a:t>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Density: 7.45 g/cm</a:t>
            </a:r>
            <a:r>
              <a:rPr baseline="30000" lang="en"/>
              <a:t>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Probable Material: St</a:t>
            </a:r>
            <a:r>
              <a:rPr lang="en"/>
              <a:t>ainless steel (same material as inlet), not anodized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Considerations: Must withstand higher temperatures than inlet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Replacement Material: Aluminum, Aluminum alloy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 b="29554" l="0" r="1864" t="28877"/>
          <a:stretch/>
        </p:blipFill>
        <p:spPr>
          <a:xfrm>
            <a:off x="5890825" y="1149725"/>
            <a:ext cx="2581625" cy="1139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7044876" y="1149725"/>
            <a:ext cx="1022700" cy="11391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Nozzle</a:t>
            </a:r>
            <a:endParaRPr/>
          </a:p>
        </p:txBody>
      </p:sp>
      <p:sp>
        <p:nvSpPr>
          <p:cNvPr id="212" name="Google Shape;212;p26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Stock </a:t>
            </a:r>
            <a:r>
              <a:rPr lang="en"/>
              <a:t>Properties: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Mass: 58.7 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Volume: 8.34 cm</a:t>
            </a:r>
            <a:r>
              <a:rPr baseline="30000" lang="en"/>
              <a:t>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Density: 7.04 g/cm</a:t>
            </a:r>
            <a:r>
              <a:rPr baseline="30000" lang="en"/>
              <a:t>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Probable Material: Stainless steel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Considerations: Exit temperature, machinability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Replacement Material: Titanium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Decrease density → Decrease weight</a:t>
            </a:r>
            <a:endParaRPr/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 b="29554" l="0" r="1864" t="28877"/>
          <a:stretch/>
        </p:blipFill>
        <p:spPr>
          <a:xfrm>
            <a:off x="5890825" y="1149725"/>
            <a:ext cx="2581625" cy="1139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/>
          <p:nvPr/>
        </p:nvSpPr>
        <p:spPr>
          <a:xfrm>
            <a:off x="7996650" y="1300925"/>
            <a:ext cx="475800" cy="8367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Thermodynamic Model</a:t>
            </a:r>
            <a:endParaRPr/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258000" y="1053075"/>
            <a:ext cx="4314000" cy="31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Purpose: </a:t>
            </a:r>
            <a:r>
              <a:rPr lang="en" sz="1400"/>
              <a:t>Provide analytical reference for comparison between </a:t>
            </a:r>
            <a:r>
              <a:rPr lang="en" sz="1400"/>
              <a:t>theoretical</a:t>
            </a:r>
            <a:r>
              <a:rPr lang="en" sz="1400"/>
              <a:t> and experimental values of engine station properties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Inputs: Entrance and Exit </a:t>
            </a:r>
            <a:r>
              <a:rPr lang="en" sz="1400"/>
              <a:t>Pressures</a:t>
            </a:r>
            <a:r>
              <a:rPr lang="en" sz="1400"/>
              <a:t> and Temperatures, Exit Velocity, Compression Pressure Ratio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Outputs:Temperature and Pressure at each station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Brayton Cycle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Modeling Software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Matlab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EQL (Equilibrium Combustion of Ideal Gases)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3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90"/>
          </a:p>
        </p:txBody>
      </p:sp>
      <p:sp>
        <p:nvSpPr>
          <p:cNvPr id="226" name="Google Shape;22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27"/>
          <p:cNvSpPr txBox="1"/>
          <p:nvPr>
            <p:ph idx="1" type="body"/>
          </p:nvPr>
        </p:nvSpPr>
        <p:spPr>
          <a:xfrm>
            <a:off x="4645125" y="1053075"/>
            <a:ext cx="4256700" cy="31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A</a:t>
            </a:r>
            <a:r>
              <a:rPr b="1" lang="en" sz="1400"/>
              <a:t>ssumptions</a:t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Cp and 𝛾 are constant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Isentropic through nozzle, turbine, and compressor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Constant pressure through combustor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Adiabatic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Excluding combustor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100% thermal efficiency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Subsonic Engine assumption</a:t>
            </a:r>
            <a:endParaRPr sz="1400"/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Atmospheric properties at sea level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9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8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Brayton Cycle</a:t>
            </a:r>
            <a:endParaRPr/>
          </a:p>
        </p:txBody>
      </p:sp>
      <p:sp>
        <p:nvSpPr>
          <p:cNvPr id="238" name="Google Shape;23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3">
            <a:alphaModFix/>
          </a:blip>
          <a:srcRect b="0" l="0" r="5864" t="21042"/>
          <a:stretch/>
        </p:blipFill>
        <p:spPr>
          <a:xfrm>
            <a:off x="450025" y="1364475"/>
            <a:ext cx="3784425" cy="27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4">
            <a:alphaModFix/>
          </a:blip>
          <a:srcRect b="18765" l="0" r="0" t="10181"/>
          <a:stretch/>
        </p:blipFill>
        <p:spPr>
          <a:xfrm>
            <a:off x="3994525" y="1471150"/>
            <a:ext cx="5192525" cy="264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Known Engine Properties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311700" y="1243825"/>
            <a:ext cx="53688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813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83"/>
              <a:buChar char="●"/>
            </a:pPr>
            <a:r>
              <a:rPr lang="en" sz="1882"/>
              <a:t>Givens of Engine</a:t>
            </a:r>
            <a:endParaRPr sz="1882"/>
          </a:p>
          <a:p>
            <a:pPr indent="-3481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83"/>
              <a:buChar char="○"/>
            </a:pPr>
            <a:r>
              <a:rPr lang="en" sz="1422"/>
              <a:t>Obtained from JetCat</a:t>
            </a:r>
            <a:endParaRPr sz="1882"/>
          </a:p>
          <a:p>
            <a:pPr indent="-318928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3"/>
              <a:buChar char="■"/>
            </a:pPr>
            <a:r>
              <a:rPr lang="en" sz="1422"/>
              <a:t>Exit/Exhaust temperature, velocity, </a:t>
            </a:r>
            <a:endParaRPr sz="1422"/>
          </a:p>
          <a:p>
            <a:pPr indent="-318928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3"/>
              <a:buChar char="■"/>
            </a:pPr>
            <a:r>
              <a:rPr lang="en" sz="1422"/>
              <a:t>Compression Ratio</a:t>
            </a:r>
            <a:endParaRPr sz="1422"/>
          </a:p>
          <a:p>
            <a:pPr indent="-318928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3"/>
              <a:buChar char="■"/>
            </a:pPr>
            <a:r>
              <a:rPr lang="en" sz="1422"/>
              <a:t>Exit Pressure</a:t>
            </a:r>
            <a:endParaRPr sz="1422"/>
          </a:p>
          <a:p>
            <a:pPr indent="-31892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3"/>
              <a:buChar char="○"/>
            </a:pPr>
            <a:r>
              <a:rPr lang="en" sz="1422"/>
              <a:t>Area ratio of nozzle</a:t>
            </a:r>
            <a:endParaRPr sz="1422"/>
          </a:p>
          <a:p>
            <a:pPr indent="-318928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3"/>
              <a:buChar char="■"/>
            </a:pPr>
            <a:r>
              <a:rPr lang="en" sz="1422"/>
              <a:t>Measurements</a:t>
            </a:r>
            <a:endParaRPr sz="1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55"/>
          </a:p>
        </p:txBody>
      </p:sp>
      <p:sp>
        <p:nvSpPr>
          <p:cNvPr id="251" name="Google Shape;25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975" y="956450"/>
            <a:ext cx="3130175" cy="33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Ideal Temperature and Pressure Changes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525" y="1149725"/>
            <a:ext cx="4073101" cy="32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100" y="1149725"/>
            <a:ext cx="3979899" cy="30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Design: Test Apparatus</a:t>
            </a:r>
            <a:endParaRPr/>
          </a:p>
        </p:txBody>
      </p:sp>
      <p:sp>
        <p:nvSpPr>
          <p:cNvPr id="274" name="Google Shape;274;p31"/>
          <p:cNvSpPr txBox="1"/>
          <p:nvPr>
            <p:ph idx="1" type="body"/>
          </p:nvPr>
        </p:nvSpPr>
        <p:spPr>
          <a:xfrm>
            <a:off x="311700" y="1149725"/>
            <a:ext cx="49638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Purpose</a:t>
            </a:r>
            <a:r>
              <a:rPr lang="en"/>
              <a:t>: Design and implement test to gain sufficient data to verify model and verify improvements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Considerations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Off-engine “dry”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On-engine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requirements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Outlet and combustor temperatures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Outlet and inlet pressures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Inlet and exit air velocities</a:t>
            </a:r>
            <a:endParaRPr/>
          </a:p>
        </p:txBody>
      </p:sp>
      <p:sp>
        <p:nvSpPr>
          <p:cNvPr id="275" name="Google Shape;27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0" name="Google Shape;2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384" y="805626"/>
            <a:ext cx="2347217" cy="344594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-9144" y="1775200"/>
            <a:ext cx="9153000" cy="15759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479325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50025" y="4443984"/>
            <a:ext cx="2169900" cy="521100"/>
          </a:xfrm>
          <a:prstGeom prst="homePlate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type="title"/>
          </p:nvPr>
        </p:nvSpPr>
        <p:spPr>
          <a:xfrm>
            <a:off x="-9144" y="1775200"/>
            <a:ext cx="9153000" cy="15759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Project Feasibility Elements</a:t>
            </a:r>
            <a:endParaRPr/>
          </a:p>
        </p:txBody>
      </p:sp>
      <p:sp>
        <p:nvSpPr>
          <p:cNvPr id="296" name="Google Shape;29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33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01" name="Google Shape;301;p33"/>
          <p:cNvGraphicFramePr/>
          <p:nvPr/>
        </p:nvGraphicFramePr>
        <p:xfrm>
          <a:off x="311700" y="111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822250"/>
                <a:gridCol w="6844475"/>
                <a:gridCol w="8538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Label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Critical Feasibility Element</a:t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COST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cost of all materials used for modification does not exceed $5,000, and the total cost of the project does not exceed $14,000.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N/A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WEIGHT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Weight of the engine shall not increase by more than 10%.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THRUST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maximum thrust shall increase and the TSFC shall decrease or remain constant.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MODEL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Model accurately simulates thermodynamic properties of the engine, predicting increases in thrust and/or decreases in TSFC.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DATA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engine’s Electronic Control Unit (ECU) interfaces with an external computer to enable data</a:t>
                      </a: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acquisition and storage.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INTTEMP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components can sustain temperatures throughout their section and can integrate with each other seamlessly.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Ejector Nozzle Overview</a:t>
            </a:r>
            <a:endParaRPr/>
          </a:p>
        </p:txBody>
      </p:sp>
      <p:sp>
        <p:nvSpPr>
          <p:cNvPr id="307" name="Google Shape;307;p34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CPFEs: THRUST, INTTEMP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Assumptions: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Steady Flow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Isentropic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Adiabatic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Incompressible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Conservation Laws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Thrust Augmentation </a:t>
            </a:r>
            <a:r>
              <a:rPr lang="en"/>
              <a:t>Factor (ø)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Improvement factor over converging nozzle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34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p34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3" name="Google Shape;3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338" y="1537100"/>
            <a:ext cx="39433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575" y="2831624"/>
            <a:ext cx="3350074" cy="8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Ejector Nozzle</a:t>
            </a:r>
            <a:endParaRPr/>
          </a:p>
        </p:txBody>
      </p:sp>
      <p:sp>
        <p:nvSpPr>
          <p:cNvPr id="320" name="Google Shape;320;p35"/>
          <p:cNvSpPr txBox="1"/>
          <p:nvPr>
            <p:ph idx="1" type="body"/>
          </p:nvPr>
        </p:nvSpPr>
        <p:spPr>
          <a:xfrm>
            <a:off x="311700" y="1149725"/>
            <a:ext cx="42603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Manufacturability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Stamped vs 3D Printed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temperatures at exit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Parameters: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Inlet Mach = turbine exit = 0.918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Area ratio (A_exit/A_inlet) = 1.097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Thrust Augmentation (ø):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ø increases with increasing area ratio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Reasonable approximation for lower area ratio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Accounting for losses will result in a peak on the graph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35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35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6" name="Google Shape;3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775" y="808050"/>
            <a:ext cx="3979900" cy="29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Nozzle </a:t>
            </a:r>
            <a:r>
              <a:rPr lang="en"/>
              <a:t>Feasibility</a:t>
            </a:r>
            <a:r>
              <a:rPr lang="en"/>
              <a:t> </a:t>
            </a:r>
            <a:endParaRPr/>
          </a:p>
        </p:txBody>
      </p:sp>
      <p:sp>
        <p:nvSpPr>
          <p:cNvPr id="332" name="Google Shape;33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33" name="Google Shape;333;p36"/>
          <p:cNvGraphicFramePr/>
          <p:nvPr/>
        </p:nvGraphicFramePr>
        <p:xfrm>
          <a:off x="193600" y="197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797525"/>
                <a:gridCol w="5999075"/>
                <a:gridCol w="743875"/>
                <a:gridCol w="980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Label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Critical Feasibility Element</a:t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Feasible?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THRUST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maximum thrust shall increase and the TSFC shall decrease or remain constant.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✔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INTTEMP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components can sustain temperatures throughout their section and can integrate with each other seamlessly.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✔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4" name="Google Shape;334;p36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36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6" name="Google Shape;336;p36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7" name="Google Shape;337;p36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Replacement </a:t>
            </a:r>
            <a:r>
              <a:rPr lang="en"/>
              <a:t>Feasibility Overview</a:t>
            </a:r>
            <a:endParaRPr/>
          </a:p>
        </p:txBody>
      </p:sp>
      <p:sp>
        <p:nvSpPr>
          <p:cNvPr id="343" name="Google Shape;343;p37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CPFEs: COST, WEIGHT, INTTEMP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Material Cost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Cost per kg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Cost and ease to manufacture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Temperature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Internal engine temps are 1100 K at maximum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Around 300 K at inlet and 1000 K at exit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6" name="Google Shape;346;p37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37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37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9" name="Google Shape;349;p37"/>
          <p:cNvPicPr preferRelativeResize="0"/>
          <p:nvPr/>
        </p:nvPicPr>
        <p:blipFill rotWithShape="1">
          <a:blip r:embed="rId3">
            <a:alphaModFix/>
          </a:blip>
          <a:srcRect b="29554" l="0" r="1864" t="28877"/>
          <a:stretch/>
        </p:blipFill>
        <p:spPr>
          <a:xfrm>
            <a:off x="5931025" y="1591750"/>
            <a:ext cx="2581625" cy="113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Replacement</a:t>
            </a:r>
            <a:endParaRPr/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8" name="Google Shape;358;p38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38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60" name="Google Shape;360;p38"/>
          <p:cNvGraphicFramePr/>
          <p:nvPr/>
        </p:nvGraphicFramePr>
        <p:xfrm>
          <a:off x="311700" y="1149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3016350"/>
                <a:gridCol w="2752125"/>
                <a:gridCol w="2752125"/>
              </a:tblGrid>
              <a:tr h="36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Component </a:t>
                      </a:r>
                      <a:endParaRPr b="1"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Current Density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(g/cm</a:t>
                      </a:r>
                      <a:r>
                        <a:rPr b="1" baseline="30000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  <a:endParaRPr b="1"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Temperature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(K)</a:t>
                      </a:r>
                      <a:endParaRPr b="1"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Inlet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7.32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298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Cowling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7.45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1100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Nozzle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7.04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993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61" name="Google Shape;361;p38"/>
          <p:cNvGraphicFramePr/>
          <p:nvPr/>
        </p:nvGraphicFramePr>
        <p:xfrm>
          <a:off x="311688" y="279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2279950"/>
                <a:gridCol w="2080200"/>
                <a:gridCol w="2132675"/>
                <a:gridCol w="20277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Material</a:t>
                      </a:r>
                      <a:endParaRPr b="1"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Density (g/cm</a:t>
                      </a:r>
                      <a:r>
                        <a:rPr b="1" baseline="30000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  <a:endParaRPr b="1"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Melting Point (K)</a:t>
                      </a:r>
                      <a:endParaRPr b="1"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Cost ($/kg)</a:t>
                      </a:r>
                      <a:endParaRPr b="1"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Aluminum Alloys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2.78 - 2.81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750 - 925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28 - 58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Stainless Steel Alloys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7.80 - 8.00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1643 - 1803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18 - 25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Titanium Alloys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4.43 - 4.48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1877 - 1973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50 - 103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Replacement Options</a:t>
            </a:r>
            <a:endParaRPr/>
          </a:p>
        </p:txBody>
      </p:sp>
      <p:sp>
        <p:nvSpPr>
          <p:cNvPr id="367" name="Google Shape;36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p39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39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1" name="Google Shape;371;p39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72" name="Google Shape;372;p39"/>
          <p:cNvGraphicFramePr/>
          <p:nvPr/>
        </p:nvGraphicFramePr>
        <p:xfrm>
          <a:off x="311700" y="1367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1219875"/>
                <a:gridCol w="1283425"/>
                <a:gridCol w="1069700"/>
                <a:gridCol w="1324875"/>
                <a:gridCol w="1256250"/>
                <a:gridCol w="1331000"/>
                <a:gridCol w="10354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Stock Component</a:t>
                      </a:r>
                      <a:endParaRPr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New Material</a:t>
                      </a:r>
                      <a:endParaRPr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Stock Weight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(g)</a:t>
                      </a:r>
                      <a:endParaRPr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New Weight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(g)</a:t>
                      </a:r>
                      <a:endParaRPr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Weight Reduction (%)</a:t>
                      </a:r>
                      <a:endParaRPr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Temperature Range (K)</a:t>
                      </a:r>
                      <a:endParaRPr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Cost </a:t>
                      </a:r>
                      <a:endParaRPr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Nozzle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Titanium Ti-6Al-4V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58.7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37.0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37.0 %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930-993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Up to $600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Inlet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Aluminum 6061-T6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31.4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11.6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63.1%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298-400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Up to $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185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Cowling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Titanium </a:t>
                      </a:r>
                      <a:r>
                        <a:rPr lang="en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Ti-6Al-4V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108.4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65.6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39.6%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400-1100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Up to $1500</a:t>
                      </a:r>
                      <a:endParaRPr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Replacement Feasibility</a:t>
            </a:r>
            <a:endParaRPr/>
          </a:p>
        </p:txBody>
      </p:sp>
      <p:sp>
        <p:nvSpPr>
          <p:cNvPr id="378" name="Google Shape;37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40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Google Shape;380;p40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Google Shape;381;p40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2" name="Google Shape;382;p40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83" name="Google Shape;383;p40"/>
          <p:cNvGraphicFramePr/>
          <p:nvPr/>
        </p:nvGraphicFramePr>
        <p:xfrm>
          <a:off x="311700" y="153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829900"/>
                <a:gridCol w="5640900"/>
                <a:gridCol w="1024900"/>
                <a:gridCol w="10249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Label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Critical Feasibility Element</a:t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Feasible?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54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COST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cost of all materials used for modification does not exceed $5,000, and the total cost of the project does not exceed $14,000.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N/A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CFB87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Further Research Required</a:t>
                      </a:r>
                      <a:endParaRPr sz="2400">
                        <a:solidFill>
                          <a:srgbClr val="CFB87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WEIGHT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Weight of the engine shall not increase by more than 10%.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✔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INTTEMP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components can sustain temperatures throughout their section and can integrate with each other seamlessly.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✔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Model Feasibility</a:t>
            </a:r>
            <a:endParaRPr/>
          </a:p>
        </p:txBody>
      </p:sp>
      <p:sp>
        <p:nvSpPr>
          <p:cNvPr id="389" name="Google Shape;38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41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Google Shape;391;p41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2" name="Google Shape;392;p41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3" name="Google Shape;393;p41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4" name="Google Shape;394;p41"/>
          <p:cNvSpPr txBox="1"/>
          <p:nvPr/>
        </p:nvSpPr>
        <p:spPr>
          <a:xfrm>
            <a:off x="311700" y="1288550"/>
            <a:ext cx="85206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CPFEs: </a:t>
            </a: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THRUST, INTTEMP, MODEL</a:t>
            </a: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Test and gather engine data to improve current model</a:t>
            </a:r>
            <a:endParaRPr sz="1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Thermocouples, Pitot tubes,etc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Rank assumptions on biggest decrement of results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Find 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efficiency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of Engine stations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Find Pressure and temperature losses in stations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Rayleigh flow losses, Heat transfer, etc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New Model to model and analyze modifications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Thrust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Temperature and Pressure at each Station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49725"/>
            <a:ext cx="5301900" cy="32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Objective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the thrust-to-weight ratio (T/W) of the JetCat P100-RX hobbyist engine without detriment to the engine’s efficiency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 thermodynamic model that accurately predicts engine performance with and without modifications </a:t>
            </a:r>
            <a:endParaRPr/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2479325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450025" y="4443984"/>
            <a:ext cx="2169900" cy="521100"/>
          </a:xfrm>
          <a:prstGeom prst="homePlate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525" y="1149725"/>
            <a:ext cx="3054825" cy="30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Model Feasibility</a:t>
            </a:r>
            <a:endParaRPr/>
          </a:p>
        </p:txBody>
      </p:sp>
      <p:sp>
        <p:nvSpPr>
          <p:cNvPr id="400" name="Google Shape;40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42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2" name="Google Shape;402;p42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Google Shape;403;p42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4" name="Google Shape;404;p42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05" name="Google Shape;405;p42"/>
          <p:cNvGraphicFramePr/>
          <p:nvPr/>
        </p:nvGraphicFramePr>
        <p:xfrm>
          <a:off x="311700" y="155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857850"/>
                <a:gridCol w="5959875"/>
                <a:gridCol w="735925"/>
                <a:gridCol w="9669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Label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Critical Feasibility Element</a:t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Feasible?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THRUST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maximum thrust shall increase and the TSFC shall decrease or remain constant.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✔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MODEL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Model accurately simulates thermodynamic properties of the engine, predicting increases in thrust and/or decreases in TSFC.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✔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INTTEMP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components can sustain temperatures throughout their section and can integrate with each other seamlessly.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✔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3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Off-Engine Testing </a:t>
            </a:r>
            <a:r>
              <a:rPr lang="en"/>
              <a:t>Feasibility: Overview</a:t>
            </a:r>
            <a:endParaRPr/>
          </a:p>
        </p:txBody>
      </p:sp>
      <p:sp>
        <p:nvSpPr>
          <p:cNvPr id="411" name="Google Shape;411;p43"/>
          <p:cNvSpPr txBox="1"/>
          <p:nvPr>
            <p:ph idx="1" type="body"/>
          </p:nvPr>
        </p:nvSpPr>
        <p:spPr>
          <a:xfrm>
            <a:off x="3879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CPFEs: COST, DATA, INTTEMP</a:t>
            </a:r>
            <a:endParaRPr sz="14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Target Conditions</a:t>
            </a:r>
            <a:endParaRPr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Entering Nozzle: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12" name="Google Shape;41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43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4" name="Google Shape;414;p43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Google Shape;415;p43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43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7" name="Google Shape;417;p43"/>
          <p:cNvPicPr preferRelativeResize="0"/>
          <p:nvPr/>
        </p:nvPicPr>
        <p:blipFill rotWithShape="1">
          <a:blip r:embed="rId3">
            <a:alphaModFix/>
          </a:blip>
          <a:srcRect b="0" l="2572" r="0" t="0"/>
          <a:stretch/>
        </p:blipFill>
        <p:spPr>
          <a:xfrm>
            <a:off x="3667900" y="1225925"/>
            <a:ext cx="5316797" cy="237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3300" y="2369961"/>
            <a:ext cx="955625" cy="1240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43"/>
          <p:cNvCxnSpPr>
            <a:stCxn id="420" idx="3"/>
          </p:cNvCxnSpPr>
          <p:nvPr/>
        </p:nvCxnSpPr>
        <p:spPr>
          <a:xfrm flipH="1" rot="10800000">
            <a:off x="1538850" y="2617738"/>
            <a:ext cx="677400" cy="2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43"/>
          <p:cNvSpPr txBox="1"/>
          <p:nvPr/>
        </p:nvSpPr>
        <p:spPr>
          <a:xfrm>
            <a:off x="583350" y="2644888"/>
            <a:ext cx="95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Spec Sheet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438900" y="2962088"/>
            <a:ext cx="124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Brayton Cycle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Analysis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22" name="Google Shape;422;p43"/>
          <p:cNvCxnSpPr>
            <a:stCxn id="421" idx="3"/>
            <a:endCxn id="418" idx="1"/>
          </p:cNvCxnSpPr>
          <p:nvPr/>
        </p:nvCxnSpPr>
        <p:spPr>
          <a:xfrm flipH="1" rot="10800000">
            <a:off x="1683300" y="2990138"/>
            <a:ext cx="600000" cy="2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3" name="Google Shape;423;p43"/>
          <p:cNvCxnSpPr>
            <a:stCxn id="421" idx="3"/>
          </p:cNvCxnSpPr>
          <p:nvPr/>
        </p:nvCxnSpPr>
        <p:spPr>
          <a:xfrm flipH="1" rot="10800000">
            <a:off x="1683300" y="3206438"/>
            <a:ext cx="613200" cy="3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4" name="Google Shape;424;p43"/>
          <p:cNvCxnSpPr>
            <a:stCxn id="421" idx="3"/>
          </p:cNvCxnSpPr>
          <p:nvPr/>
        </p:nvCxnSpPr>
        <p:spPr>
          <a:xfrm>
            <a:off x="1683300" y="3239138"/>
            <a:ext cx="541500" cy="27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p43"/>
          <p:cNvCxnSpPr>
            <a:stCxn id="417" idx="1"/>
          </p:cNvCxnSpPr>
          <p:nvPr/>
        </p:nvCxnSpPr>
        <p:spPr>
          <a:xfrm>
            <a:off x="3667900" y="2415737"/>
            <a:ext cx="975600" cy="2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6" name="Google Shape;426;p43"/>
          <p:cNvSpPr txBox="1"/>
          <p:nvPr/>
        </p:nvSpPr>
        <p:spPr>
          <a:xfrm>
            <a:off x="3470775" y="2031250"/>
            <a:ext cx="481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Flow Direction</a:t>
            </a:r>
            <a:endParaRPr sz="10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7" name="Google Shape;427;p43"/>
          <p:cNvSpPr txBox="1"/>
          <p:nvPr/>
        </p:nvSpPr>
        <p:spPr>
          <a:xfrm>
            <a:off x="311700" y="3859875"/>
            <a:ext cx="60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Wind Tunnel Capability: </a:t>
            </a:r>
            <a:endParaRPr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8" name="Google Shape;42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8750" y="3859875"/>
            <a:ext cx="1151549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Off-Engine </a:t>
            </a:r>
            <a:r>
              <a:rPr lang="en"/>
              <a:t>Testing Feasibility: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4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Assumptions: 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Flow is </a:t>
            </a:r>
            <a:r>
              <a:rPr lang="en" sz="1600"/>
              <a:t>isentropic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Ratio of specific heats is constant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Static pressure is constant (Standard atmosphere at 1500 m)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Static t</a:t>
            </a:r>
            <a:r>
              <a:rPr lang="en" sz="1600"/>
              <a:t>emperature is constant (room temperature at 295 K)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4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7" name="Google Shape;437;p44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8" name="Google Shape;438;p44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9" name="Google Shape;439;p44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0" name="Google Shape;440;p44"/>
          <p:cNvPicPr preferRelativeResize="0"/>
          <p:nvPr/>
        </p:nvPicPr>
        <p:blipFill rotWithShape="1">
          <a:blip r:embed="rId3">
            <a:alphaModFix/>
          </a:blip>
          <a:srcRect b="0" l="0" r="79896" t="0"/>
          <a:stretch/>
        </p:blipFill>
        <p:spPr>
          <a:xfrm>
            <a:off x="4572000" y="3378800"/>
            <a:ext cx="627675" cy="5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4"/>
          <p:cNvSpPr txBox="1"/>
          <p:nvPr/>
        </p:nvSpPr>
        <p:spPr>
          <a:xfrm>
            <a:off x="6347650" y="3263688"/>
            <a:ext cx="115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FEASIBLE</a:t>
            </a:r>
            <a:endParaRPr b="1" sz="16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2" name="Google Shape;442;p44"/>
          <p:cNvSpPr txBox="1"/>
          <p:nvPr/>
        </p:nvSpPr>
        <p:spPr>
          <a:xfrm>
            <a:off x="6574525" y="1031300"/>
            <a:ext cx="601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Wind Tunnel Capability: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3" name="Google Shape;443;p44"/>
          <p:cNvSpPr txBox="1"/>
          <p:nvPr/>
        </p:nvSpPr>
        <p:spPr>
          <a:xfrm>
            <a:off x="6574525" y="1620550"/>
            <a:ext cx="601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Target Condition Entering Nozzle: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4" name="Google Shape;44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650" y="1368875"/>
            <a:ext cx="1062680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4"/>
          <p:cNvPicPr preferRelativeResize="0"/>
          <p:nvPr/>
        </p:nvPicPr>
        <p:blipFill rotWithShape="1">
          <a:blip r:embed="rId5">
            <a:alphaModFix/>
          </a:blip>
          <a:srcRect b="0" l="0" r="-5909" t="79687"/>
          <a:stretch/>
        </p:blipFill>
        <p:spPr>
          <a:xfrm>
            <a:off x="6716650" y="1989854"/>
            <a:ext cx="1062675" cy="26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4"/>
          <p:cNvPicPr preferRelativeResize="0"/>
          <p:nvPr/>
        </p:nvPicPr>
        <p:blipFill rotWithShape="1">
          <a:blip r:embed="rId6">
            <a:alphaModFix/>
          </a:blip>
          <a:srcRect b="0" l="63575" r="0" t="0"/>
          <a:stretch/>
        </p:blipFill>
        <p:spPr>
          <a:xfrm>
            <a:off x="5172250" y="3388920"/>
            <a:ext cx="1062675" cy="611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44"/>
          <p:cNvCxnSpPr/>
          <p:nvPr/>
        </p:nvCxnSpPr>
        <p:spPr>
          <a:xfrm flipH="1">
            <a:off x="6347550" y="3692775"/>
            <a:ext cx="10380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48" name="Google Shape;448;p44"/>
          <p:cNvPicPr preferRelativeResize="0"/>
          <p:nvPr/>
        </p:nvPicPr>
        <p:blipFill rotWithShape="1">
          <a:blip r:embed="rId7">
            <a:alphaModFix/>
          </a:blip>
          <a:srcRect b="0" l="0" r="0" t="65078"/>
          <a:stretch/>
        </p:blipFill>
        <p:spPr>
          <a:xfrm>
            <a:off x="821125" y="3349776"/>
            <a:ext cx="2501700" cy="6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4"/>
          <p:cNvSpPr txBox="1"/>
          <p:nvPr/>
        </p:nvSpPr>
        <p:spPr>
          <a:xfrm>
            <a:off x="2923988" y="3263688"/>
            <a:ext cx="106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FEASIBLE</a:t>
            </a:r>
            <a:endParaRPr b="1" sz="16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50" name="Google Shape;450;p44"/>
          <p:cNvCxnSpPr/>
          <p:nvPr/>
        </p:nvCxnSpPr>
        <p:spPr>
          <a:xfrm rot="10800000">
            <a:off x="2974400" y="3694800"/>
            <a:ext cx="96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Off-Engine </a:t>
            </a:r>
            <a:r>
              <a:rPr lang="en"/>
              <a:t>Testing Feasibility: Further Study Required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5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Unsure if PILOT Lab wind tunnel fan motor and blades are capable of providing the necessary torque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the load is too heavy, a torque output will be demanded from the motor that exceeds the motor’s rating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ensure (within some factor of safety) that the converging flow cone will not be ripped off of the test section walls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Calculate the force on area reduction cone and determine best way to fix the cone to test section walls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 no air leakage around the cone to correctly model stagnated flow outside nozzle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ensure (within some factor of safety) that the nozzle will not be ripped off of the converging flow cone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will involve force calculations and structural analysis between the nozzle screws and the cone material</a:t>
            </a:r>
            <a:endParaRPr/>
          </a:p>
        </p:txBody>
      </p:sp>
      <p:sp>
        <p:nvSpPr>
          <p:cNvPr id="457" name="Google Shape;45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45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Google Shape;459;p45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45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1" name="Google Shape;461;p45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6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Off-Engine Testing Apparatus: Overview</a:t>
            </a:r>
            <a:endParaRPr/>
          </a:p>
        </p:txBody>
      </p:sp>
      <p:sp>
        <p:nvSpPr>
          <p:cNvPr id="467" name="Google Shape;467;p46"/>
          <p:cNvSpPr txBox="1"/>
          <p:nvPr>
            <p:ph idx="1" type="body"/>
          </p:nvPr>
        </p:nvSpPr>
        <p:spPr>
          <a:xfrm>
            <a:off x="311700" y="1149725"/>
            <a:ext cx="51543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Same assumptions and analysis as wind tunnel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Common leaf blower exit diameters: 3.5”, 2.75”, 2.625”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468" name="Google Shape;46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9" name="Google Shape;4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675" y="1149725"/>
            <a:ext cx="3102777" cy="32082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0" name="Google Shape;470;p46"/>
          <p:cNvGraphicFramePr/>
          <p:nvPr/>
        </p:nvGraphicFramePr>
        <p:xfrm>
          <a:off x="2163113" y="231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970150"/>
                <a:gridCol w="970150"/>
                <a:gridCol w="970150"/>
              </a:tblGrid>
              <a:tr h="584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Exit Diameter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</a:t>
                      </a:r>
                      <a:r>
                        <a:rPr baseline="-25000" lang="en"/>
                        <a:t>1,req      </a:t>
                      </a:r>
                      <a:r>
                        <a:rPr lang="en"/>
                        <a:t>(m/s)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</a:t>
                      </a:r>
                      <a:r>
                        <a:rPr baseline="-25000" lang="en"/>
                        <a:t>1,req</a:t>
                      </a:r>
                      <a:r>
                        <a:rPr lang="en"/>
                        <a:t> (mph)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61.4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137.36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2.75”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102.28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228.8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7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2.625”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113.37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253.6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71" name="Google Shape;471;p46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2" name="Google Shape;472;p46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3" name="Google Shape;473;p46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4" name="Google Shape;474;p46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Alternative Off-Engine Testing Apparatus: Conclusion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7"/>
          <p:cNvSpPr txBox="1"/>
          <p:nvPr>
            <p:ph idx="1" type="body"/>
          </p:nvPr>
        </p:nvSpPr>
        <p:spPr>
          <a:xfrm>
            <a:off x="311700" y="1149725"/>
            <a:ext cx="45552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Closest Match: RYOBI </a:t>
            </a:r>
            <a:r>
              <a:rPr lang="en">
                <a:highlight>
                  <a:srgbClr val="FFFFFF"/>
                </a:highlight>
              </a:rPr>
              <a:t>175 MPH 760 CFM 38cc Gas Backpack Leaf Blower (3.5” diameter exit, $229 at Home Depot)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Maximum exit speed: 175 mph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Required exit speed: </a:t>
            </a:r>
            <a:r>
              <a:rPr b="1" lang="en">
                <a:highlight>
                  <a:srgbClr val="FFFFFF"/>
                </a:highlight>
              </a:rPr>
              <a:t>137.36 mph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481" name="Google Shape;48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2" name="Google Shape;4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000" y="1194512"/>
            <a:ext cx="3222399" cy="275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47"/>
          <p:cNvCxnSpPr/>
          <p:nvPr/>
        </p:nvCxnSpPr>
        <p:spPr>
          <a:xfrm rot="10800000">
            <a:off x="3290725" y="3088025"/>
            <a:ext cx="0" cy="103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4" name="Google Shape;484;p47"/>
          <p:cNvSpPr txBox="1"/>
          <p:nvPr/>
        </p:nvSpPr>
        <p:spPr>
          <a:xfrm>
            <a:off x="3290725" y="3443225"/>
            <a:ext cx="530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FEASIBLE</a:t>
            </a:r>
            <a:endParaRPr b="1" sz="1600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5" name="Google Shape;485;p47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6" name="Google Shape;486;p47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7" name="Google Shape;487;p47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8" name="Google Shape;488;p47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Alternative Off-Engine Testing Feasibility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5" name="Google Shape;495;p48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6" name="Google Shape;496;p48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7" name="Google Shape;497;p48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8" name="Google Shape;498;p48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99" name="Google Shape;499;p48"/>
          <p:cNvGraphicFramePr/>
          <p:nvPr/>
        </p:nvGraphicFramePr>
        <p:xfrm>
          <a:off x="311700" y="155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918125"/>
                <a:gridCol w="5899575"/>
                <a:gridCol w="735925"/>
                <a:gridCol w="9669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Label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Critical Feasibility Element</a:t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Feasible?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COST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cost of all materials used for modification does not exceed $5,000, and the total cost of the project does not exceed $14,000.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N/A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CFB87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Further Research Required</a:t>
                      </a:r>
                      <a:endParaRPr sz="1200">
                        <a:solidFill>
                          <a:srgbClr val="CFB87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DATA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engine’s Electronic Control Unit (ECU) interfaces with an external computer to enable data acquisition and storage.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✔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INTTEMP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components can sustain temperatures throughout their section and can integrate with each other seamlessly.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CFB87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Further Research Required</a:t>
                      </a:r>
                      <a:endParaRPr sz="1200">
                        <a:solidFill>
                          <a:srgbClr val="CFB87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9"/>
          <p:cNvSpPr txBox="1"/>
          <p:nvPr>
            <p:ph type="title"/>
          </p:nvPr>
        </p:nvSpPr>
        <p:spPr>
          <a:xfrm>
            <a:off x="311700" y="50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Feasibility</a:t>
            </a:r>
            <a:endParaRPr/>
          </a:p>
        </p:txBody>
      </p:sp>
      <p:sp>
        <p:nvSpPr>
          <p:cNvPr id="505" name="Google Shape;505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6" name="Google Shape;506;p49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7" name="Google Shape;507;p49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8" name="Google Shape;508;p49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9" name="Google Shape;509;p49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10" name="Google Shape;510;p49"/>
          <p:cNvGraphicFramePr/>
          <p:nvPr/>
        </p:nvGraphicFramePr>
        <p:xfrm>
          <a:off x="438900" y="103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2769950"/>
                <a:gridCol w="773425"/>
                <a:gridCol w="758925"/>
              </a:tblGrid>
              <a:tr h="38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Total Budget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$5000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Legend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45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JetCat Type “K” Thermocouples (3)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$132.00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2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JetCat ECU USB Interface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$139.99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JetCat P100-RX Pitot Tubes (3)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$149.97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1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JetCat P100-RX Airspeed Sensors (2)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$439.98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Modification and Testing Costs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~$3,000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JetCat-Certified Engine Service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~$750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Funds Remaining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$388.06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11" name="Google Shape;5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875" y="898650"/>
            <a:ext cx="3465950" cy="351735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9"/>
          <p:cNvSpPr/>
          <p:nvPr/>
        </p:nvSpPr>
        <p:spPr>
          <a:xfrm>
            <a:off x="4245625" y="1965960"/>
            <a:ext cx="241200" cy="237600"/>
          </a:xfrm>
          <a:prstGeom prst="rect">
            <a:avLst/>
          </a:prstGeom>
          <a:solidFill>
            <a:srgbClr val="70AD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9"/>
          <p:cNvSpPr/>
          <p:nvPr/>
        </p:nvSpPr>
        <p:spPr>
          <a:xfrm>
            <a:off x="4247425" y="1524563"/>
            <a:ext cx="237600" cy="237600"/>
          </a:xfrm>
          <a:prstGeom prst="rect">
            <a:avLst/>
          </a:prstGeom>
          <a:solidFill>
            <a:srgbClr val="2644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9"/>
          <p:cNvSpPr/>
          <p:nvPr/>
        </p:nvSpPr>
        <p:spPr>
          <a:xfrm>
            <a:off x="4247425" y="2380013"/>
            <a:ext cx="237600" cy="237600"/>
          </a:xfrm>
          <a:prstGeom prst="rect">
            <a:avLst/>
          </a:prstGeom>
          <a:solidFill>
            <a:srgbClr val="5B9BD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9"/>
          <p:cNvSpPr/>
          <p:nvPr/>
        </p:nvSpPr>
        <p:spPr>
          <a:xfrm>
            <a:off x="4247425" y="2777288"/>
            <a:ext cx="237600" cy="237600"/>
          </a:xfrm>
          <a:prstGeom prst="rect">
            <a:avLst/>
          </a:prstGeom>
          <a:solidFill>
            <a:srgbClr val="A5A5A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9"/>
          <p:cNvSpPr/>
          <p:nvPr/>
        </p:nvSpPr>
        <p:spPr>
          <a:xfrm>
            <a:off x="4247425" y="3182112"/>
            <a:ext cx="237600" cy="237600"/>
          </a:xfrm>
          <a:prstGeom prst="rect">
            <a:avLst/>
          </a:prstGeom>
          <a:solidFill>
            <a:srgbClr val="4472C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9"/>
          <p:cNvSpPr/>
          <p:nvPr/>
        </p:nvSpPr>
        <p:spPr>
          <a:xfrm>
            <a:off x="4247425" y="3584448"/>
            <a:ext cx="237600" cy="237600"/>
          </a:xfrm>
          <a:prstGeom prst="rect">
            <a:avLst/>
          </a:prstGeom>
          <a:solidFill>
            <a:srgbClr val="ED7D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9"/>
          <p:cNvSpPr/>
          <p:nvPr/>
        </p:nvSpPr>
        <p:spPr>
          <a:xfrm>
            <a:off x="4247425" y="3977640"/>
            <a:ext cx="237600" cy="2376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0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Feasibility</a:t>
            </a:r>
            <a:endParaRPr/>
          </a:p>
        </p:txBody>
      </p:sp>
      <p:sp>
        <p:nvSpPr>
          <p:cNvPr id="524" name="Google Shape;524;p50"/>
          <p:cNvSpPr txBox="1"/>
          <p:nvPr>
            <p:ph idx="1" type="body"/>
          </p:nvPr>
        </p:nvSpPr>
        <p:spPr>
          <a:xfrm>
            <a:off x="311700" y="1149725"/>
            <a:ext cx="8520600" cy="3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Sensors can potentially be acquired from the department, lowering costs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JetCat also provides the necessary sensors through a U.S. distributor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Certified e</a:t>
            </a:r>
            <a:r>
              <a:rPr lang="en"/>
              <a:t>ngine service is necessary due to degradation and would cost an estimated $750 - this is highly variable and depends on inspection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leaves over $3000 for modifications, testing, or unseen costs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should be adequate given the amount of in-house work that can be done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team is also looking to purchase an extra JetCat P100-RX engine, which will cost $2662.00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will only be done if support from the University's Engineering Excellence Fund is secured---our request is currently under review</a:t>
            </a:r>
            <a:endParaRPr/>
          </a:p>
        </p:txBody>
      </p:sp>
      <p:sp>
        <p:nvSpPr>
          <p:cNvPr id="525" name="Google Shape;52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6" name="Google Shape;526;p50"/>
          <p:cNvSpPr/>
          <p:nvPr/>
        </p:nvSpPr>
        <p:spPr>
          <a:xfrm>
            <a:off x="4416552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7" name="Google Shape;527;p50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8" name="Google Shape;528;p50"/>
          <p:cNvSpPr/>
          <p:nvPr/>
        </p:nvSpPr>
        <p:spPr>
          <a:xfrm>
            <a:off x="6574536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9" name="Google Shape;529;p50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1"/>
          <p:cNvSpPr txBox="1"/>
          <p:nvPr>
            <p:ph type="title"/>
          </p:nvPr>
        </p:nvSpPr>
        <p:spPr>
          <a:xfrm>
            <a:off x="-9144" y="1775200"/>
            <a:ext cx="9153000" cy="15759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Google Shape;535;p51"/>
          <p:cNvSpPr/>
          <p:nvPr/>
        </p:nvSpPr>
        <p:spPr>
          <a:xfrm>
            <a:off x="6446520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6" name="Google Shape;536;p51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7" name="Google Shape;537;p51"/>
          <p:cNvSpPr/>
          <p:nvPr/>
        </p:nvSpPr>
        <p:spPr>
          <a:xfrm>
            <a:off x="4480560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8" name="Google Shape;538;p51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9" name="Google Shape;539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1149725"/>
            <a:ext cx="8478600" cy="32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Performance</a:t>
            </a:r>
            <a:r>
              <a:rPr lang="en"/>
              <a:t>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Improvements may be applied to large-scale jet engines, applications to commercial, fighter aircraft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Increasing T/W = better rate of climb (RoC), maneuverability of the platform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Safety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Thermodynamic model allows for study into engine modification with less personal, financial, and time risk</a:t>
            </a:r>
            <a:endParaRPr/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2479325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450025" y="4443984"/>
            <a:ext cx="2169900" cy="521100"/>
          </a:xfrm>
          <a:prstGeom prst="homePlate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" name="Google Shape;544;p52"/>
          <p:cNvGraphicFramePr/>
          <p:nvPr/>
        </p:nvGraphicFramePr>
        <p:xfrm>
          <a:off x="311688" y="1273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1487700"/>
                <a:gridCol w="1810050"/>
                <a:gridCol w="1784475"/>
                <a:gridCol w="1734275"/>
                <a:gridCol w="1704125"/>
              </a:tblGrid>
              <a:tr h="751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Nozzle</a:t>
                      </a:r>
                      <a:endParaRPr sz="16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Material Replacement</a:t>
                      </a:r>
                      <a:endParaRPr sz="16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Model</a:t>
                      </a:r>
                      <a:endParaRPr sz="16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Test Apparatus</a:t>
                      </a:r>
                      <a:endParaRPr sz="16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85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Feasible Elements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THRUST</a:t>
                      </a:r>
                      <a:endParaRPr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INTTEMP</a:t>
                      </a:r>
                      <a:endParaRPr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CFB87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COST</a:t>
                      </a:r>
                      <a:endParaRPr>
                        <a:solidFill>
                          <a:srgbClr val="CFB87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WEIGHT</a:t>
                      </a:r>
                      <a:endParaRPr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INTTEMP</a:t>
                      </a:r>
                      <a:endParaRPr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THRUST</a:t>
                      </a:r>
                      <a:endParaRPr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TEMP</a:t>
                      </a:r>
                      <a:endParaRPr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MODEL</a:t>
                      </a:r>
                      <a:endParaRPr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DATA</a:t>
                      </a:r>
                      <a:endParaRPr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CFB87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COST</a:t>
                      </a:r>
                      <a:endParaRPr>
                        <a:solidFill>
                          <a:srgbClr val="CFB87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CFB87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INTTEMP</a:t>
                      </a:r>
                      <a:endParaRPr>
                        <a:solidFill>
                          <a:srgbClr val="CFB87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Further Study Required</a:t>
                      </a:r>
                      <a:endParaRPr sz="1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Non-ideal conditions to find max area ratio</a:t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Identify type of titanium (sheet, bar, etc.) best suited for nozzle &amp; cowling, associated cost</a:t>
                      </a:r>
                      <a:endParaRPr sz="13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Trade between the cost of a leaf blower versus the risk of the wind tunnel</a:t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45" name="Google Shape;545;p52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Feasibility Studies</a:t>
            </a:r>
            <a:endParaRPr/>
          </a:p>
        </p:txBody>
      </p:sp>
      <p:sp>
        <p:nvSpPr>
          <p:cNvPr id="546" name="Google Shape;54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7" name="Google Shape;547;p52"/>
          <p:cNvSpPr/>
          <p:nvPr/>
        </p:nvSpPr>
        <p:spPr>
          <a:xfrm>
            <a:off x="6446520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8" name="Google Shape;548;p52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9" name="Google Shape;549;p52"/>
          <p:cNvSpPr/>
          <p:nvPr/>
        </p:nvSpPr>
        <p:spPr>
          <a:xfrm>
            <a:off x="4480560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0" name="Google Shape;550;p52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3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556" name="Google Shape;556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7" name="Google Shape;557;p53"/>
          <p:cNvSpPr/>
          <p:nvPr/>
        </p:nvSpPr>
        <p:spPr>
          <a:xfrm>
            <a:off x="6446520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8" name="Google Shape;558;p53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9" name="Google Shape;559;p53"/>
          <p:cNvSpPr/>
          <p:nvPr/>
        </p:nvSpPr>
        <p:spPr>
          <a:xfrm>
            <a:off x="4480560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0" name="Google Shape;560;p53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1" name="Google Shape;561;p53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Purchase, </a:t>
            </a:r>
            <a:r>
              <a:rPr lang="en"/>
              <a:t>acquire, and integrate </a:t>
            </a:r>
            <a:r>
              <a:rPr lang="en"/>
              <a:t>sensors for data acquisition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Thermocouples, pitot probes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Process data from engine tests and use to complete model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Calculate nozzle performance and simulate design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Develop 3D model of nozzle using visualization tools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CAD, CFD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Use 3D model of nozzle to analyze airflow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4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567" name="Google Shape;567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8" name="Google Shape;568;p54"/>
          <p:cNvSpPr/>
          <p:nvPr/>
        </p:nvSpPr>
        <p:spPr>
          <a:xfrm>
            <a:off x="6446520" y="4439450"/>
            <a:ext cx="2300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9" name="Google Shape;569;p54"/>
          <p:cNvSpPr/>
          <p:nvPr/>
        </p:nvSpPr>
        <p:spPr>
          <a:xfrm>
            <a:off x="2468880" y="4509350"/>
            <a:ext cx="2148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0" name="Google Shape;570;p54"/>
          <p:cNvSpPr/>
          <p:nvPr/>
        </p:nvSpPr>
        <p:spPr>
          <a:xfrm>
            <a:off x="4480560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1" name="Google Shape;571;p54"/>
          <p:cNvSpPr/>
          <p:nvPr/>
        </p:nvSpPr>
        <p:spPr>
          <a:xfrm>
            <a:off x="438912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2" name="Google Shape;572;p54"/>
          <p:cNvPicPr preferRelativeResize="0"/>
          <p:nvPr/>
        </p:nvPicPr>
        <p:blipFill rotWithShape="1">
          <a:blip r:embed="rId3">
            <a:alphaModFix/>
          </a:blip>
          <a:srcRect b="26881" l="3260" r="3845" t="17127"/>
          <a:stretch/>
        </p:blipFill>
        <p:spPr>
          <a:xfrm>
            <a:off x="222813" y="1149725"/>
            <a:ext cx="8698373" cy="294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5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578" name="Google Shape;578;p55"/>
          <p:cNvSpPr txBox="1"/>
          <p:nvPr>
            <p:ph idx="1" type="body"/>
          </p:nvPr>
        </p:nvSpPr>
        <p:spPr>
          <a:xfrm>
            <a:off x="351900" y="1451100"/>
            <a:ext cx="8520600" cy="29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AFRL:</a:t>
            </a:r>
            <a:r>
              <a:rPr lang="en" sz="2000"/>
              <a:t> </a:t>
            </a:r>
            <a:r>
              <a:rPr lang="en" sz="2000">
                <a:highlight>
                  <a:srgbClr val="FFFFFF"/>
                </a:highlight>
              </a:rPr>
              <a:t>Lt Kavi Muraleetharan, Lt Collin Parsons, and Mr. Tim Erdmann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Advisor: </a:t>
            </a:r>
            <a:r>
              <a:rPr lang="en" sz="2000"/>
              <a:t>Alexandra Le Moine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TAs:</a:t>
            </a:r>
            <a:r>
              <a:rPr lang="en" sz="2000"/>
              <a:t> Emma Markovich and Colin Claytor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Technical Advisors: </a:t>
            </a:r>
            <a:r>
              <a:rPr lang="en" sz="2000"/>
              <a:t>John Mah, </a:t>
            </a:r>
            <a:r>
              <a:rPr lang="en" sz="2000"/>
              <a:t>James Nabity, Matt Rhode, Bobby Hodgkinson, Trudy Schwartz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79" name="Google Shape;579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6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85" name="Google Shape;585;p56"/>
          <p:cNvSpPr txBox="1"/>
          <p:nvPr>
            <p:ph idx="1" type="body"/>
          </p:nvPr>
        </p:nvSpPr>
        <p:spPr>
          <a:xfrm>
            <a:off x="311700" y="1149725"/>
            <a:ext cx="8520600" cy="3513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Mattingly, J.D. and Boyer, K.M. Elements of Propulsion: Gas Turbines and Rockets. American Institute of Aeronautics and Astronautics, 2 edition, 2016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Huang, K.P, Kisielowski, E. “An investigation of the thrust augmentation </a:t>
            </a:r>
            <a:r>
              <a:rPr lang="en" sz="1000">
                <a:solidFill>
                  <a:schemeClr val="dk1"/>
                </a:solidFill>
              </a:rPr>
              <a:t>characteristics of jet ejectors,” April 1967.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Frank, G., Piper, S., Chen, Y., FitzRandolph, P., Camacho, C., Knickerbocker, M., Junker, M., Oropeza, D.C., Cutler, J., Fuernkranz, M., and Harthan, D. Specialized propulsion engine control system critical design review, 2018.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Coulon, T., Johnson, R., Jones, L., Mines, M., Schumacher, G., and Swart, C.  Thrust to weight improvement of jetcat p100-rx turbojet engine, 2019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Soars, C. Gas Turbines:  A Handbook of Air, Land and Sea Applications.  Butterworth-Heinemann, 1 edition, 2014.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Violett, B. A few reminders for safe turbine operations.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White, F.M. Viscous Fluid Flow. McGraw-Hill, 3 edition, 2011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JetCat. Jetcat turbine datasheet, 2015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Razak, A.M.Y. Gas turbine combustion.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Aeronautics Guide. Aircraft turbine engine fuel system components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Erickson, D.M., Day, S.A., and Doyle, R. Design considerations for heated gas fuel.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Larson, G.C. The hotter the better.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Auto</a:t>
            </a:r>
            <a:r>
              <a:rPr lang="en" sz="1000">
                <a:solidFill>
                  <a:srgbClr val="202124"/>
                </a:solidFill>
              </a:rPr>
              <a:t>nomous Manufacturing. A guide to 3d printing with titanium</a:t>
            </a:r>
            <a:endParaRPr sz="1000">
              <a:solidFill>
                <a:srgbClr val="202124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AutoNum type="arabicPeriod"/>
            </a:pPr>
            <a:r>
              <a:rPr lang="en" sz="1000">
                <a:solidFill>
                  <a:srgbClr val="202124"/>
                </a:solidFill>
              </a:rPr>
              <a:t>Online Metals, URL: </a:t>
            </a:r>
            <a:r>
              <a:rPr lang="en" sz="1000" u="sng">
                <a:solidFill>
                  <a:srgbClr val="20212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https://www.onlinemetals.com/en/buy/aluminum-round-bar-7075-t6-t651-cold-finish?q=%3Aprice-asc&amp;page=1&amp;pagesize=25&amp;sort=price-asc</a:t>
            </a:r>
            <a:endParaRPr sz="10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86" name="Google Shape;58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7"/>
          <p:cNvSpPr txBox="1"/>
          <p:nvPr>
            <p:ph type="title"/>
          </p:nvPr>
        </p:nvSpPr>
        <p:spPr>
          <a:xfrm>
            <a:off x="0" y="1783800"/>
            <a:ext cx="9153000" cy="15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Supplemental Material</a:t>
            </a:r>
            <a:endParaRPr/>
          </a:p>
        </p:txBody>
      </p:sp>
      <p:sp>
        <p:nvSpPr>
          <p:cNvPr id="592" name="Google Shape;592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8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</a:t>
            </a:r>
            <a:endParaRPr/>
          </a:p>
        </p:txBody>
      </p:sp>
      <p:sp>
        <p:nvSpPr>
          <p:cNvPr id="598" name="Google Shape;598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99" name="Google Shape;599;p58"/>
          <p:cNvGraphicFramePr/>
          <p:nvPr/>
        </p:nvGraphicFramePr>
        <p:xfrm>
          <a:off x="311700" y="114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967675"/>
                <a:gridCol w="6722800"/>
                <a:gridCol w="830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Design Requirement</a:t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Design a T/W-improving modification that increases thrust and/or decreases weight which does not trigger the fail-safes that shut the engine down.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engine’s TSFC increases by less than 5% of its nominal value or decreases by any amount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engine’s propulsive efficiency decreases by less than 5% of its nominal value or increases by any amount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engine’s thermal efficiency decreases by less than 5% of its nominal value or increases by any amount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engine’s weight increases by less than 10% or decreases, unless an after-burner is implemented on the engine, in which case engine weight increases will be less than 30%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2.5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cost of modifications is within the budget. Up to $5,000 may be spent on modifications to the engine and will be automatically provided to the group, while up to$14,000 may be used to fund project expenses not directly used for modification design and manufacturing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9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Requirements, cont.</a:t>
            </a:r>
            <a:endParaRPr/>
          </a:p>
        </p:txBody>
      </p:sp>
      <p:sp>
        <p:nvSpPr>
          <p:cNvPr id="605" name="Google Shape;60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6" name="Google Shape;606;p59"/>
          <p:cNvGraphicFramePr/>
          <p:nvPr/>
        </p:nvGraphicFramePr>
        <p:xfrm>
          <a:off x="311700" y="114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967675"/>
                <a:gridCol w="6722800"/>
                <a:gridCol w="830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Design Requirement</a:t>
                      </a:r>
                      <a:endParaRPr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2.6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fuel flow rate does not increase significantly; ideally, it decreases while maintaining engine performance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2.7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engine’s max thrust decreases by less than 5%, or increases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thermodynamic model based on the ideal Brayton cycle is developed and predicts baseline engine performance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4.1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team’s engine test lead and an instructor or graduate student experienced with operating the P100-RX engine are present at all hands-on test events.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4.2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method of testing modifications external to the engine, dependent on the type(s) of modification(s) designed, is developed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0800" marB="50800" marR="50800" marL="50800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2625">
                      <a:solidFill>
                        <a:srgbClr val="A3A3A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0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 Study Matrices</a:t>
            </a:r>
            <a:endParaRPr/>
          </a:p>
        </p:txBody>
      </p:sp>
      <p:sp>
        <p:nvSpPr>
          <p:cNvPr id="612" name="Google Shape;612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3" name="Google Shape;61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00" y="1302125"/>
            <a:ext cx="3597114" cy="3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0"/>
          <p:cNvPicPr preferRelativeResize="0"/>
          <p:nvPr/>
        </p:nvPicPr>
        <p:blipFill rotWithShape="1">
          <a:blip r:embed="rId4">
            <a:alphaModFix/>
          </a:blip>
          <a:srcRect b="6137" l="62288" r="7513" t="16850"/>
          <a:stretch/>
        </p:blipFill>
        <p:spPr>
          <a:xfrm>
            <a:off x="4787900" y="743400"/>
            <a:ext cx="2961250" cy="42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1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Round of Trade Study</a:t>
            </a:r>
            <a:endParaRPr/>
          </a:p>
        </p:txBody>
      </p:sp>
      <p:sp>
        <p:nvSpPr>
          <p:cNvPr id="620" name="Google Shape;620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1" name="Google Shape;62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925" y="1135475"/>
            <a:ext cx="3638974" cy="18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875" y="2844725"/>
            <a:ext cx="3791024" cy="19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2475" y="2919200"/>
            <a:ext cx="4819424" cy="18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1"/>
          <p:cNvPicPr preferRelativeResize="0"/>
          <p:nvPr/>
        </p:nvPicPr>
        <p:blipFill rotWithShape="1">
          <a:blip r:embed="rId6">
            <a:alphaModFix/>
          </a:blip>
          <a:srcRect b="0" l="0" r="0" t="4952"/>
          <a:stretch/>
        </p:blipFill>
        <p:spPr>
          <a:xfrm>
            <a:off x="139600" y="1274790"/>
            <a:ext cx="4819425" cy="146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479325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450025" y="4443984"/>
            <a:ext cx="2169900" cy="521100"/>
          </a:xfrm>
          <a:prstGeom prst="homePlate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10" name="Google Shape;110;p17"/>
          <p:cNvGraphicFramePr/>
          <p:nvPr/>
        </p:nvGraphicFramePr>
        <p:xfrm>
          <a:off x="311700" y="1367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561725"/>
                <a:gridCol w="7958875"/>
              </a:tblGrid>
              <a:tr h="47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 1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thrust-to-weight ratio of the engine shall increase.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72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 2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 engine’s thrust specific fuel consumption (TSFC), propulsive </a:t>
                      </a: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efficiency</a:t>
                      </a: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and thermal efficiency are not negatively impacted.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729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 3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 engine cycle analysis shall be developed that accurately predicts engine performance both nominally and after implementing selected modifications.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47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 4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 functional, maintained engine is available for testing and data acquisition.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2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Round of Trade Study</a:t>
            </a:r>
            <a:endParaRPr/>
          </a:p>
        </p:txBody>
      </p:sp>
      <p:sp>
        <p:nvSpPr>
          <p:cNvPr id="630" name="Google Shape;630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1" name="Google Shape;63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250" y="1149725"/>
            <a:ext cx="6837051" cy="38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3"/>
          <p:cNvSpPr txBox="1"/>
          <p:nvPr>
            <p:ph type="title"/>
          </p:nvPr>
        </p:nvSpPr>
        <p:spPr>
          <a:xfrm>
            <a:off x="311700" y="40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Nozzle Trade Study</a:t>
            </a:r>
            <a:endParaRPr/>
          </a:p>
        </p:txBody>
      </p:sp>
      <p:sp>
        <p:nvSpPr>
          <p:cNvPr id="637" name="Google Shape;637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8" name="Google Shape;638;p63"/>
          <p:cNvGraphicFramePr/>
          <p:nvPr/>
        </p:nvGraphicFramePr>
        <p:xfrm>
          <a:off x="311700" y="977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1443050"/>
                <a:gridCol w="1443050"/>
                <a:gridCol w="1443050"/>
                <a:gridCol w="1443050"/>
                <a:gridCol w="1443050"/>
                <a:gridCol w="1443050"/>
              </a:tblGrid>
              <a:tr h="433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Criteria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8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Thrust (45%)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Decrease in thrust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Little to no thrust </a:t>
                      </a:r>
                      <a:r>
                        <a:rPr lang="en" sz="1000"/>
                        <a:t>improvement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Moderate</a:t>
                      </a:r>
                      <a:r>
                        <a:rPr lang="en" sz="1000"/>
                        <a:t> increase in thrust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Significant increase in thrust </a:t>
                      </a:r>
                      <a:r>
                        <a:rPr lang="en" sz="1000"/>
                        <a:t>within</a:t>
                      </a:r>
                      <a:r>
                        <a:rPr lang="en" sz="1000"/>
                        <a:t> bounds of previous accomplishments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Significant</a:t>
                      </a:r>
                      <a:r>
                        <a:rPr lang="en" sz="1000"/>
                        <a:t> increase in </a:t>
                      </a:r>
                      <a:r>
                        <a:rPr lang="en" sz="1000"/>
                        <a:t>thrust</a:t>
                      </a:r>
                      <a:r>
                        <a:rPr lang="en" sz="1000"/>
                        <a:t> that exceeds previous accomplishments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70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Weight of Nozzle (5%)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Significant Increase in weight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Small Increase in weight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</a:t>
                      </a:r>
                      <a:r>
                        <a:rPr lang="en" sz="1000"/>
                        <a:t>effect</a:t>
                      </a:r>
                      <a:r>
                        <a:rPr lang="en" sz="1000"/>
                        <a:t> on weight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Small decrease in weight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Significant</a:t>
                      </a:r>
                      <a:r>
                        <a:rPr lang="en" sz="1000"/>
                        <a:t> Decrease in </a:t>
                      </a:r>
                      <a:r>
                        <a:rPr lang="en" sz="1000"/>
                        <a:t>weight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86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Modeling </a:t>
                      </a:r>
                      <a:r>
                        <a:rPr b="1" lang="en" sz="1000"/>
                        <a:t>C</a:t>
                      </a:r>
                      <a:r>
                        <a:rPr b="1" lang="en" sz="1000"/>
                        <a:t>omplexity (20%)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Unable to model with desired accuracy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Able to model with desired </a:t>
                      </a:r>
                      <a:r>
                        <a:rPr lang="en" sz="1000"/>
                        <a:t>accuracy</a:t>
                      </a:r>
                      <a:r>
                        <a:rPr lang="en" sz="1000"/>
                        <a:t> with </a:t>
                      </a:r>
                      <a:r>
                        <a:rPr lang="en" sz="1000"/>
                        <a:t>significant</a:t>
                      </a:r>
                      <a:r>
                        <a:rPr lang="en" sz="1000"/>
                        <a:t> time and </a:t>
                      </a:r>
                      <a:r>
                        <a:rPr lang="en" sz="1000"/>
                        <a:t>resources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Able to model with desired accuracy with moderate time and resources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Able to model with desired accuracy with little time and resources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Model requires little overall work to </a:t>
                      </a:r>
                      <a:r>
                        <a:rPr lang="en" sz="1000"/>
                        <a:t>achieve</a:t>
                      </a:r>
                      <a:r>
                        <a:rPr lang="en" sz="1000"/>
                        <a:t> desired accuracy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Likelihood</a:t>
                      </a:r>
                      <a:r>
                        <a:rPr b="1" lang="en" sz="1000"/>
                        <a:t> of </a:t>
                      </a:r>
                      <a:r>
                        <a:rPr b="1" lang="en" sz="1000"/>
                        <a:t>Success (30%)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Performance</a:t>
                      </a:r>
                      <a:r>
                        <a:rPr lang="en" sz="1000"/>
                        <a:t> is highly sensitive to external parameters and meeting expected </a:t>
                      </a:r>
                      <a:r>
                        <a:rPr lang="en" sz="1000"/>
                        <a:t>performance</a:t>
                      </a:r>
                      <a:r>
                        <a:rPr lang="en" sz="1000"/>
                        <a:t> is highly unlikely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Performance is moderately sensitive to external parameters and meeting expected performance is unlikely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Performance is slightly sensitive to external parameters and meeting expected performance is likely 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Performance is not sensitive to external parameters and meeting expected performance is likely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Performance is not sensitive to external parameters and meeting expected performance is likely. Design also includes contingencies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4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Nozzle Trade Study</a:t>
            </a:r>
            <a:endParaRPr/>
          </a:p>
        </p:txBody>
      </p:sp>
      <p:sp>
        <p:nvSpPr>
          <p:cNvPr id="644" name="Google Shape;644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5" name="Google Shape;645;p64"/>
          <p:cNvGraphicFramePr/>
          <p:nvPr/>
        </p:nvGraphicFramePr>
        <p:xfrm>
          <a:off x="311700" y="1214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2115500"/>
                <a:gridCol w="2115500"/>
                <a:gridCol w="2115500"/>
                <a:gridCol w="2115500"/>
              </a:tblGrid>
              <a:tr h="651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Converging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Fixed Converging-Diverging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Ejector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53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Thrust (45%)</a:t>
                      </a:r>
                      <a:endParaRPr b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5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52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Weight of Nozzle (5%)</a:t>
                      </a:r>
                      <a:endParaRPr b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66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</a:rPr>
                        <a:t>Modeling </a:t>
                      </a:r>
                      <a:r>
                        <a:rPr b="1" lang="en" sz="1300"/>
                        <a:t>Complexity (20%)</a:t>
                      </a:r>
                      <a:endParaRPr b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3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6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Likelihood of Success (30%)</a:t>
                      </a:r>
                      <a:endParaRPr b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5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6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Total</a:t>
                      </a:r>
                      <a:endParaRPr b="1"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3.1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4.25</a:t>
                      </a:r>
                      <a:endParaRPr sz="16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5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 model of current nozzle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2" name="Google Shape;65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500" y="1149725"/>
            <a:ext cx="4829000" cy="37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65"/>
          <p:cNvSpPr txBox="1"/>
          <p:nvPr/>
        </p:nvSpPr>
        <p:spPr>
          <a:xfrm>
            <a:off x="2481325" y="3636625"/>
            <a:ext cx="188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4" name="Google Shape;654;p65"/>
          <p:cNvSpPr txBox="1"/>
          <p:nvPr/>
        </p:nvSpPr>
        <p:spPr>
          <a:xfrm>
            <a:off x="2157500" y="3817450"/>
            <a:ext cx="24144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85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Inlet area = 15.668</a:t>
            </a:r>
            <a:r>
              <a:rPr lang="en" sz="1485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r>
              <a:rPr lang="en" sz="1485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cm^2</a:t>
            </a:r>
            <a:endParaRPr sz="1485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85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Exit</a:t>
            </a:r>
            <a:r>
              <a:rPr lang="en" sz="1485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area  = 17.2021cm^2</a:t>
            </a:r>
            <a:endParaRPr sz="1485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6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 model of current nozzle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1" name="Google Shape;661;p66"/>
          <p:cNvSpPr txBox="1"/>
          <p:nvPr/>
        </p:nvSpPr>
        <p:spPr>
          <a:xfrm>
            <a:off x="2481325" y="3636625"/>
            <a:ext cx="188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2" name="Google Shape;662;p66"/>
          <p:cNvSpPr txBox="1"/>
          <p:nvPr/>
        </p:nvSpPr>
        <p:spPr>
          <a:xfrm>
            <a:off x="2157500" y="3817450"/>
            <a:ext cx="24144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85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Inlet area = 15.6687cm^2</a:t>
            </a:r>
            <a:endParaRPr sz="1485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85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Exit area  = 17.2021cm^2</a:t>
            </a:r>
            <a:endParaRPr sz="1485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63" name="Google Shape;66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675" y="1149725"/>
            <a:ext cx="6348650" cy="391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7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Replacement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67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Thermal Stresses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Maximum temperature reached is approximately 1100 K in combustor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</a:t>
            </a:r>
            <a:r>
              <a:rPr baseline="-25000" lang="en"/>
              <a:t>f </a:t>
            </a:r>
            <a:r>
              <a:rPr lang="en"/>
              <a:t> = 1100K and T</a:t>
            </a:r>
            <a:r>
              <a:rPr baseline="-25000" lang="en"/>
              <a:t>i</a:t>
            </a:r>
            <a:r>
              <a:rPr lang="en"/>
              <a:t> = 293K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1" name="Google Shape;671;p67"/>
          <p:cNvSpPr txBox="1"/>
          <p:nvPr/>
        </p:nvSpPr>
        <p:spPr>
          <a:xfrm>
            <a:off x="2126600" y="2066300"/>
            <a:ext cx="433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𝜎 = </a:t>
            </a:r>
            <a:r>
              <a:rPr i="1" lang="en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E𝛼(T</a:t>
            </a:r>
            <a:r>
              <a:rPr baseline="-25000" i="1" lang="en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i="1" lang="en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</a:t>
            </a:r>
            <a:r>
              <a:rPr baseline="-25000" i="1" lang="en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i="1" lang="en" sz="1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i="1" sz="15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72" name="Google Shape;672;p67"/>
          <p:cNvGraphicFramePr/>
          <p:nvPr/>
        </p:nvGraphicFramePr>
        <p:xfrm>
          <a:off x="589150" y="261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1198400"/>
                <a:gridCol w="1093425"/>
                <a:gridCol w="1154525"/>
                <a:gridCol w="1274825"/>
                <a:gridCol w="881250"/>
                <a:gridCol w="1403850"/>
                <a:gridCol w="959425"/>
              </a:tblGrid>
              <a:tr h="73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Alloy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Elastic Modulus (GPa)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Yield Strength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(MPa)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Tensile Strength (Mpa)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Density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(g/c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</a:t>
                      </a:r>
                      <a:r>
                        <a:rPr baseline="30000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  <a:endParaRPr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Thermal Expansion Coefficient (K</a:t>
                      </a:r>
                      <a:r>
                        <a:rPr baseline="30000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-1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Thermal Stress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(GPa)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Stainless Steel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860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502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1.73e-5a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2.51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 6061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69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42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2.7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2.34e-5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1.30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 2024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72.4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42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64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2.78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2.32e-5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1.36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 7075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71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2.81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2.36e-5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1.35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Properties</a:t>
            </a:r>
            <a:endParaRPr/>
          </a:p>
        </p:txBody>
      </p:sp>
      <p:sp>
        <p:nvSpPr>
          <p:cNvPr id="678" name="Google Shape;678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9" name="Google Shape;679;p68"/>
          <p:cNvGraphicFramePr/>
          <p:nvPr/>
        </p:nvGraphicFramePr>
        <p:xfrm>
          <a:off x="223800" y="1149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{C9E2A289-E9FC-4018-9AFF-2FF7589E16A6}</a:tableStyleId>
              </a:tblPr>
              <a:tblGrid>
                <a:gridCol w="2303475"/>
                <a:gridCol w="2101675"/>
                <a:gridCol w="2154675"/>
                <a:gridCol w="2048700"/>
              </a:tblGrid>
              <a:tr h="15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Material</a:t>
                      </a:r>
                      <a:endParaRPr b="1"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Density (g/cm</a:t>
                      </a:r>
                      <a:r>
                        <a:rPr b="1" baseline="30000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  <a:endParaRPr b="1"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Melting Point (K)</a:t>
                      </a:r>
                      <a:endParaRPr b="1"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Cost (/kg)</a:t>
                      </a:r>
                      <a:endParaRPr b="1" sz="1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B87C"/>
                    </a:solidFill>
                  </a:tcPr>
                </a:tc>
              </a:tr>
              <a:tr h="28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Stainless Steel 304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8.00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1678-1728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Stainless Steel 316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7.99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1643-1672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$23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Stainless Steel 410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7.80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1753-1803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$25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Aluminum 7075-T6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2.81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750 - 908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Aluminum 6061-T6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2.70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850 - 925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$28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Aluminum 2024-T4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2.78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775 - 911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$45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Titan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ium </a:t>
                      </a:r>
                      <a:r>
                        <a:rPr lang="en" sz="12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Ti-6Al-4V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4.43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1877 - 1933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$50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Titanium  </a:t>
                      </a:r>
                      <a:r>
                        <a:rPr lang="en" sz="12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Ti 3Al 2.5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4.48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1973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$103</a:t>
                      </a:r>
                      <a:endParaRPr sz="1200">
                        <a:solidFill>
                          <a:schemeClr val="dk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9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 Diagram of Jet Engines</a:t>
            </a:r>
            <a:endParaRPr/>
          </a:p>
        </p:txBody>
      </p:sp>
      <p:sp>
        <p:nvSpPr>
          <p:cNvPr id="685" name="Google Shape;685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6" name="Google Shape;68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213" y="1259175"/>
            <a:ext cx="4925581" cy="36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0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 for Ideal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70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28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●"/>
            </a:pPr>
            <a:r>
              <a:rPr lang="en" sz="1485"/>
              <a:t>Cp and </a:t>
            </a:r>
            <a:r>
              <a:rPr lang="en" sz="1485"/>
              <a:t>𝛾</a:t>
            </a:r>
            <a:r>
              <a:rPr lang="en" sz="1485"/>
              <a:t> are Constant</a:t>
            </a:r>
            <a:endParaRPr sz="1485"/>
          </a:p>
          <a:p>
            <a:pPr indent="-31654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85"/>
              <a:buChar char="○"/>
            </a:pPr>
            <a:r>
              <a:rPr lang="en" sz="1385"/>
              <a:t>Due to the amount of fuel being used compared to air is really small, the specific heat and 𝛾 values change very little</a:t>
            </a:r>
            <a:endParaRPr sz="1385"/>
          </a:p>
          <a:p>
            <a:pPr indent="-31654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85"/>
              <a:buChar char="○"/>
            </a:pPr>
            <a:r>
              <a:rPr lang="en" sz="1385"/>
              <a:t>EQL software has 𝛾 changing from 1.4 to 1.379</a:t>
            </a:r>
            <a:endParaRPr sz="1385"/>
          </a:p>
          <a:p>
            <a:pPr indent="-3228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●"/>
            </a:pPr>
            <a:r>
              <a:rPr lang="en" sz="1485"/>
              <a:t>Isentropic through the compressor, turbine, and nozzle</a:t>
            </a:r>
            <a:endParaRPr sz="1485"/>
          </a:p>
          <a:p>
            <a:pPr indent="-3228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○"/>
            </a:pPr>
            <a:r>
              <a:rPr lang="en" sz="1485"/>
              <a:t>Assumes that there is not heat loss, which due to high efficiencies of stations generally, means that there are very little losses 𝛾𝛾</a:t>
            </a:r>
            <a:endParaRPr sz="1485"/>
          </a:p>
          <a:p>
            <a:pPr indent="-3228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●"/>
            </a:pPr>
            <a:r>
              <a:rPr lang="en" sz="1485"/>
              <a:t>Constant Pressure in combustor</a:t>
            </a:r>
            <a:endParaRPr sz="1485"/>
          </a:p>
          <a:p>
            <a:pPr indent="-3228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○"/>
            </a:pPr>
            <a:r>
              <a:rPr lang="en" sz="1485"/>
              <a:t>Pressure losses in actual combustor are really small, so assuming constant pressure</a:t>
            </a:r>
            <a:endParaRPr sz="1485"/>
          </a:p>
          <a:p>
            <a:pPr indent="-3228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●"/>
            </a:pPr>
            <a:r>
              <a:rPr lang="en" sz="1485"/>
              <a:t>Adiabatic </a:t>
            </a:r>
            <a:endParaRPr sz="1485"/>
          </a:p>
          <a:p>
            <a:pPr indent="-3228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○"/>
            </a:pPr>
            <a:r>
              <a:rPr lang="en" sz="1485"/>
              <a:t>If all components(minus combustor) are assumed to be adiabatic </a:t>
            </a:r>
            <a:endParaRPr sz="1485"/>
          </a:p>
          <a:p>
            <a:pPr indent="-3228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●"/>
            </a:pPr>
            <a:r>
              <a:rPr lang="en" sz="1485"/>
              <a:t>100% Efficiency </a:t>
            </a:r>
            <a:endParaRPr sz="1485"/>
          </a:p>
          <a:p>
            <a:pPr indent="-3228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○"/>
            </a:pPr>
            <a:r>
              <a:rPr lang="en" sz="1485"/>
              <a:t>Ignores loses that would occur due to friction, heat transfer, etc. Most station efficiency are around 80-90% so little impact will be made on model.</a:t>
            </a:r>
            <a:endParaRPr sz="1485"/>
          </a:p>
          <a:p>
            <a:pPr indent="-3228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85"/>
              <a:buChar char="●"/>
            </a:pPr>
            <a:r>
              <a:rPr lang="en" sz="1485"/>
              <a:t>Subsonic Jet Engine </a:t>
            </a:r>
            <a:endParaRPr sz="1485"/>
          </a:p>
          <a:p>
            <a:pPr indent="-31654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85"/>
              <a:buChar char="○"/>
            </a:pPr>
            <a:r>
              <a:rPr lang="en" sz="1385"/>
              <a:t>Due to the absence of shocks and expansion waves, the exhaust gas will be perfectly expanded and the pressure equal to the atmospheric pressure</a:t>
            </a:r>
            <a:endParaRPr sz="1385"/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1085"/>
          </a:p>
        </p:txBody>
      </p:sp>
      <p:sp>
        <p:nvSpPr>
          <p:cNvPr id="693" name="Google Shape;693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1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</a:t>
            </a:r>
            <a:r>
              <a:rPr lang="en"/>
              <a:t> Model Calculations - Compressor </a:t>
            </a:r>
            <a:endParaRPr/>
          </a:p>
        </p:txBody>
      </p:sp>
      <p:sp>
        <p:nvSpPr>
          <p:cNvPr id="699" name="Google Shape;699;p71"/>
          <p:cNvSpPr txBox="1"/>
          <p:nvPr>
            <p:ph idx="1" type="body"/>
          </p:nvPr>
        </p:nvSpPr>
        <p:spPr>
          <a:xfrm>
            <a:off x="311700" y="1149725"/>
            <a:ext cx="42603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</a:t>
            </a:r>
            <a:r>
              <a:rPr lang="en"/>
              <a:t>free stream,</a:t>
            </a:r>
            <a:r>
              <a:rPr lang="en"/>
              <a:t> </a:t>
            </a:r>
            <a:r>
              <a:rPr lang="en"/>
              <a:t>sea level</a:t>
            </a:r>
            <a:r>
              <a:rPr lang="en"/>
              <a:t>,  and room conditions to find temperature and pressure changes in compressor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Constant Total Pressure and Temperature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Pressure Ratio of Compressor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Isentropic Assumption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1" name="Google Shape;701;p71"/>
          <p:cNvPicPr preferRelativeResize="0"/>
          <p:nvPr/>
        </p:nvPicPr>
        <p:blipFill rotWithShape="1">
          <a:blip r:embed="rId3">
            <a:alphaModFix/>
          </a:blip>
          <a:srcRect b="0" l="0" r="41799" t="0"/>
          <a:stretch/>
        </p:blipFill>
        <p:spPr>
          <a:xfrm>
            <a:off x="5760312" y="2583838"/>
            <a:ext cx="2983726" cy="6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71"/>
          <p:cNvPicPr preferRelativeResize="0"/>
          <p:nvPr/>
        </p:nvPicPr>
        <p:blipFill rotWithShape="1">
          <a:blip r:embed="rId3">
            <a:alphaModFix/>
          </a:blip>
          <a:srcRect b="4939" l="44127" r="0" t="-4940"/>
          <a:stretch/>
        </p:blipFill>
        <p:spPr>
          <a:xfrm>
            <a:off x="5820012" y="3266775"/>
            <a:ext cx="2864350" cy="6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789" y="1494600"/>
            <a:ext cx="1942775" cy="9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of Operations (CONOPs)</a:t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2479325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450025" y="4443984"/>
            <a:ext cx="2169900" cy="521100"/>
          </a:xfrm>
          <a:prstGeom prst="homePlate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5075" l="1802" r="1802" t="6499"/>
          <a:stretch/>
        </p:blipFill>
        <p:spPr>
          <a:xfrm>
            <a:off x="0" y="1594788"/>
            <a:ext cx="9144003" cy="240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2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Model Calculations - Combustor</a:t>
            </a:r>
            <a:endParaRPr/>
          </a:p>
        </p:txBody>
      </p:sp>
      <p:sp>
        <p:nvSpPr>
          <p:cNvPr id="709" name="Google Shape;709;p72"/>
          <p:cNvSpPr txBox="1"/>
          <p:nvPr>
            <p:ph idx="1" type="body"/>
          </p:nvPr>
        </p:nvSpPr>
        <p:spPr>
          <a:xfrm>
            <a:off x="311700" y="1149725"/>
            <a:ext cx="42603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</a:t>
            </a:r>
            <a:r>
              <a:rPr lang="en"/>
              <a:t>compressor</a:t>
            </a:r>
            <a:r>
              <a:rPr lang="en"/>
              <a:t> exit temperature and pressure values to find change in temperature and pressure in the  combustor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Constant Pressure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Constant Specific Heat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EQL to find enthalpy change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Find temperature change based off of first law of thermodynamics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10" name="Google Shape;710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1" name="Google Shape;71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957" y="4033375"/>
            <a:ext cx="4605667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3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Model Calculations - Turbine</a:t>
            </a:r>
            <a:endParaRPr/>
          </a:p>
        </p:txBody>
      </p:sp>
      <p:sp>
        <p:nvSpPr>
          <p:cNvPr id="717" name="Google Shape;717;p73"/>
          <p:cNvSpPr txBox="1"/>
          <p:nvPr>
            <p:ph idx="1" type="body"/>
          </p:nvPr>
        </p:nvSpPr>
        <p:spPr>
          <a:xfrm>
            <a:off x="311700" y="1149725"/>
            <a:ext cx="42603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nozzle inlet and combustor exit conditions to find pressure and temperature changes and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Isentropic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Constant Total Pressure and Temperature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Temperature entrance from combustor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9" name="Google Shape;719;p73"/>
          <p:cNvPicPr preferRelativeResize="0"/>
          <p:nvPr/>
        </p:nvPicPr>
        <p:blipFill rotWithShape="1">
          <a:blip r:embed="rId3">
            <a:alphaModFix/>
          </a:blip>
          <a:srcRect b="0" l="0" r="41799" t="0"/>
          <a:stretch/>
        </p:blipFill>
        <p:spPr>
          <a:xfrm>
            <a:off x="5760312" y="2583838"/>
            <a:ext cx="2983726" cy="6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73"/>
          <p:cNvPicPr preferRelativeResize="0"/>
          <p:nvPr/>
        </p:nvPicPr>
        <p:blipFill rotWithShape="1">
          <a:blip r:embed="rId3">
            <a:alphaModFix/>
          </a:blip>
          <a:srcRect b="4939" l="44127" r="0" t="-4940"/>
          <a:stretch/>
        </p:blipFill>
        <p:spPr>
          <a:xfrm>
            <a:off x="5820012" y="3266775"/>
            <a:ext cx="2864350" cy="6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789" y="1494600"/>
            <a:ext cx="1942775" cy="9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4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Model Calculations -Nozzle</a:t>
            </a:r>
            <a:endParaRPr/>
          </a:p>
        </p:txBody>
      </p:sp>
      <p:sp>
        <p:nvSpPr>
          <p:cNvPr id="727" name="Google Shape;727;p74"/>
          <p:cNvSpPr txBox="1"/>
          <p:nvPr>
            <p:ph idx="1" type="body"/>
          </p:nvPr>
        </p:nvSpPr>
        <p:spPr>
          <a:xfrm>
            <a:off x="311700" y="1407450"/>
            <a:ext cx="53259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given engine data from JetCat to find mach, temp, and pressure changes through the nozzle 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Isentropic Assumptions</a:t>
            </a:r>
            <a:endParaRPr sz="17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No change in Entropy</a:t>
            </a:r>
            <a:endParaRPr sz="1300"/>
          </a:p>
          <a:p>
            <a:pPr indent="-311150" lvl="3" marL="18288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No friction losses</a:t>
            </a:r>
            <a:endParaRPr sz="1300"/>
          </a:p>
          <a:p>
            <a:pPr indent="-311150" lvl="3" marL="18288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Adiabatic </a:t>
            </a:r>
            <a:endParaRPr sz="13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Constant Total Pressure and Temperature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Area-Mach Relation</a:t>
            </a:r>
            <a:endParaRPr sz="1300"/>
          </a:p>
        </p:txBody>
      </p:sp>
      <p:sp>
        <p:nvSpPr>
          <p:cNvPr id="728" name="Google Shape;728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9" name="Google Shape;729;p74"/>
          <p:cNvPicPr preferRelativeResize="0"/>
          <p:nvPr/>
        </p:nvPicPr>
        <p:blipFill rotWithShape="1">
          <a:blip r:embed="rId3">
            <a:alphaModFix/>
          </a:blip>
          <a:srcRect b="0" l="0" r="41799" t="0"/>
          <a:stretch/>
        </p:blipFill>
        <p:spPr>
          <a:xfrm>
            <a:off x="5942837" y="2005888"/>
            <a:ext cx="2983726" cy="6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4"/>
          <p:cNvPicPr preferRelativeResize="0"/>
          <p:nvPr/>
        </p:nvPicPr>
        <p:blipFill rotWithShape="1">
          <a:blip r:embed="rId3">
            <a:alphaModFix/>
          </a:blip>
          <a:srcRect b="4939" l="44127" r="0" t="-4940"/>
          <a:stretch/>
        </p:blipFill>
        <p:spPr>
          <a:xfrm>
            <a:off x="6002550" y="2726763"/>
            <a:ext cx="2864350" cy="6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3314" y="1149725"/>
            <a:ext cx="1942775" cy="9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0175" y="3307250"/>
            <a:ext cx="3512825" cy="119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5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EQL Software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75"/>
          <p:cNvSpPr txBox="1"/>
          <p:nvPr>
            <p:ph idx="1" type="body"/>
          </p:nvPr>
        </p:nvSpPr>
        <p:spPr>
          <a:xfrm>
            <a:off x="311700" y="1149725"/>
            <a:ext cx="43164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EQL is a NASA developed software that gives you thermodynamic </a:t>
            </a:r>
            <a:r>
              <a:rPr lang="en" sz="1700"/>
              <a:t>properties</a:t>
            </a:r>
            <a:r>
              <a:rPr lang="en" sz="1700"/>
              <a:t> of a combustion process based on the fuel to air ratios and the type of process being performed</a:t>
            </a:r>
            <a:endParaRPr sz="17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Temperature, Entropy, Enthalpy, Pressure, Internal Energy, </a:t>
            </a:r>
            <a:endParaRPr sz="13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Knows the energy </a:t>
            </a:r>
            <a:r>
              <a:rPr lang="en" sz="1300"/>
              <a:t>required</a:t>
            </a:r>
            <a:r>
              <a:rPr lang="en" sz="1300"/>
              <a:t> to create and break the bonds </a:t>
            </a:r>
            <a:r>
              <a:rPr lang="en" sz="1300"/>
              <a:t>needed</a:t>
            </a:r>
            <a:r>
              <a:rPr lang="en" sz="1300"/>
              <a:t> for the reaction</a:t>
            </a:r>
            <a:endParaRPr sz="13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Knows </a:t>
            </a:r>
            <a:r>
              <a:rPr lang="en" sz="1300"/>
              <a:t>enthalpy</a:t>
            </a:r>
            <a:r>
              <a:rPr lang="en" sz="1300"/>
              <a:t> of reactants and products at certain temperatures</a:t>
            </a:r>
            <a:endParaRPr sz="13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Uses change of energy from bond breaking/formering to calculate the change in enthalpy</a:t>
            </a:r>
            <a:endParaRPr sz="13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Uses enthalpy to find temperature, entropy, and pressure changes at different stages in process </a:t>
            </a:r>
            <a:endParaRPr sz="130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739" name="Google Shape;739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0" name="Google Shape;74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300" y="1071901"/>
            <a:ext cx="4030602" cy="29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6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</a:t>
            </a:r>
            <a:r>
              <a:rPr lang="en"/>
              <a:t>Improvement Plan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76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Steps to Improve current Model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Start to eliminate assumption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Acquire necessary sensors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Pitot tubes, thermocouples, IR Sensor/Camera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Attach sensors where measurements are needed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Pitot tube at the entrance and exit of engine,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Thermocouples before and after each station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IR sensor/Camera pointing at engine (Maybe)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Run engine and collect data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Verify that data makes sense compared to ideal model and follows similar trend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Rank assumptions based on biggest sources of errors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Remove assumptions that create </a:t>
            </a:r>
            <a:r>
              <a:rPr lang="en"/>
              <a:t>significant</a:t>
            </a:r>
            <a:r>
              <a:rPr lang="en"/>
              <a:t> </a:t>
            </a:r>
            <a:r>
              <a:rPr lang="en"/>
              <a:t>errors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Use data obtained from engine, calculate total loses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Heat Transfer, Rayleigh flow </a:t>
            </a:r>
            <a:r>
              <a:rPr lang="en"/>
              <a:t>losses</a:t>
            </a:r>
            <a:r>
              <a:rPr lang="en"/>
              <a:t>, </a:t>
            </a:r>
            <a:r>
              <a:rPr lang="en"/>
              <a:t>Efficiencies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Create new model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Design modifications based off of new model</a:t>
            </a:r>
            <a:endParaRPr/>
          </a:p>
        </p:txBody>
      </p:sp>
      <p:sp>
        <p:nvSpPr>
          <p:cNvPr id="747" name="Google Shape;747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7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Efficiencies of Engine Stations </a:t>
            </a:r>
            <a:endParaRPr/>
          </a:p>
        </p:txBody>
      </p:sp>
      <p:sp>
        <p:nvSpPr>
          <p:cNvPr id="753" name="Google Shape;753;p77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Compressor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Usually between 0.85 and 0.90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Combustor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Usually between on .97 and 0.99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Turbine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Usually between on .90 and on.955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Nozzle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Usually between 0.95 and 0.98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4" name="Google Shape;75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398" y="1235650"/>
            <a:ext cx="135155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6" name="Google Shape;75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2460800"/>
            <a:ext cx="12408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125025"/>
            <a:ext cx="1240850" cy="68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1675" y="1848223"/>
            <a:ext cx="224149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77"/>
          <p:cNvSpPr txBox="1"/>
          <p:nvPr/>
        </p:nvSpPr>
        <p:spPr>
          <a:xfrm>
            <a:off x="311700" y="3493425"/>
            <a:ext cx="3317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Key: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baseline="-25000"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xs</a:t>
            </a:r>
            <a:r>
              <a:rPr baseline="30000"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= total 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enthalpy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required to achieve P</a:t>
            </a:r>
            <a:r>
              <a:rPr baseline="-25000"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r>
              <a:rPr baseline="30000"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 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if isentropic 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ṁ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 =  total mass flow rate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ṁ</a:t>
            </a:r>
            <a:r>
              <a:rPr baseline="-25000"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 =  mass flow rate of fuel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baseline="-25000"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 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= Low heating value of fuel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</a:pP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baseline="30000"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= total enthalpy </a:t>
            </a:r>
            <a:endParaRPr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8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 Tunnel Calculations</a:t>
            </a:r>
            <a:endParaRPr/>
          </a:p>
        </p:txBody>
      </p:sp>
      <p:sp>
        <p:nvSpPr>
          <p:cNvPr id="765" name="Google Shape;765;p78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Assumptions: 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Flow is isentropic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Ratio of specific heats is constant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Static pressure is constant (Standard atmosphere at 1500 m)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Static temperature is constant (Room temperature at 295 K)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Continuity:</a:t>
            </a:r>
            <a:endParaRPr sz="1400"/>
          </a:p>
        </p:txBody>
      </p:sp>
      <p:sp>
        <p:nvSpPr>
          <p:cNvPr id="766" name="Google Shape;766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7" name="Google Shape;76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21125"/>
            <a:ext cx="1720825" cy="12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5888" y="3790875"/>
            <a:ext cx="3013011" cy="10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5300" y="4047738"/>
            <a:ext cx="1811625" cy="32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5138" y="2701937"/>
            <a:ext cx="2194476" cy="9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78"/>
          <p:cNvPicPr preferRelativeResize="0"/>
          <p:nvPr/>
        </p:nvPicPr>
        <p:blipFill rotWithShape="1">
          <a:blip r:embed="rId7">
            <a:alphaModFix/>
          </a:blip>
          <a:srcRect b="22537" l="23940" r="24563" t="27908"/>
          <a:stretch/>
        </p:blipFill>
        <p:spPr>
          <a:xfrm>
            <a:off x="4173350" y="577025"/>
            <a:ext cx="2810102" cy="1179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78"/>
          <p:cNvCxnSpPr>
            <a:endCxn id="767" idx="2"/>
          </p:cNvCxnSpPr>
          <p:nvPr/>
        </p:nvCxnSpPr>
        <p:spPr>
          <a:xfrm rot="10800000">
            <a:off x="1172112" y="4237875"/>
            <a:ext cx="90900" cy="4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3" name="Google Shape;773;p78"/>
          <p:cNvSpPr txBox="1"/>
          <p:nvPr/>
        </p:nvSpPr>
        <p:spPr>
          <a:xfrm>
            <a:off x="510175" y="4675375"/>
            <a:ext cx="158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Isentropic relation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74" name="Google Shape;774;p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5300" y="2678161"/>
            <a:ext cx="1589100" cy="11127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p78"/>
          <p:cNvCxnSpPr/>
          <p:nvPr/>
        </p:nvCxnSpPr>
        <p:spPr>
          <a:xfrm flipH="1">
            <a:off x="7502125" y="3165675"/>
            <a:ext cx="652200" cy="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6" name="Google Shape;776;p78"/>
          <p:cNvSpPr txBox="1"/>
          <p:nvPr/>
        </p:nvSpPr>
        <p:spPr>
          <a:xfrm>
            <a:off x="8143050" y="2905425"/>
            <a:ext cx="87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arget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77" name="Google Shape;777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53525" y="1409400"/>
            <a:ext cx="115154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78"/>
          <p:cNvSpPr txBox="1"/>
          <p:nvPr/>
        </p:nvSpPr>
        <p:spPr>
          <a:xfrm>
            <a:off x="7276150" y="1040100"/>
            <a:ext cx="181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Wind Tunnel Capability: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9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Blower Calculations</a:t>
            </a:r>
            <a:endParaRPr/>
          </a:p>
        </p:txBody>
      </p:sp>
      <p:sp>
        <p:nvSpPr>
          <p:cNvPr id="784" name="Google Shape;784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5" name="Google Shape;785;p79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Assumptions: 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Flow is isentropic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Ratio of specific heats is constant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Static pressure is constant (Standard atmosphere at 1500 m)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Static temperature is constant (Room temperature at 295 K)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Continuity:</a:t>
            </a:r>
            <a:endParaRPr sz="1400"/>
          </a:p>
        </p:txBody>
      </p:sp>
      <p:pic>
        <p:nvPicPr>
          <p:cNvPr id="786" name="Google Shape;78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21125"/>
            <a:ext cx="1720825" cy="121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p79"/>
          <p:cNvCxnSpPr/>
          <p:nvPr/>
        </p:nvCxnSpPr>
        <p:spPr>
          <a:xfrm rot="10800000">
            <a:off x="1172112" y="4237875"/>
            <a:ext cx="90900" cy="4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8" name="Google Shape;788;p79"/>
          <p:cNvSpPr txBox="1"/>
          <p:nvPr/>
        </p:nvSpPr>
        <p:spPr>
          <a:xfrm>
            <a:off x="510175" y="4675375"/>
            <a:ext cx="158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Isentropic relation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89" name="Google Shape;78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138" y="2701937"/>
            <a:ext cx="2194476" cy="9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4537" y="3830275"/>
            <a:ext cx="2855699" cy="11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4975" y="2661925"/>
            <a:ext cx="2035025" cy="10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5300" y="4047738"/>
            <a:ext cx="1811625" cy="3212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79"/>
          <p:cNvCxnSpPr/>
          <p:nvPr/>
        </p:nvCxnSpPr>
        <p:spPr>
          <a:xfrm flipH="1">
            <a:off x="7653075" y="3207500"/>
            <a:ext cx="652200" cy="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4" name="Google Shape;794;p79"/>
          <p:cNvSpPr txBox="1"/>
          <p:nvPr/>
        </p:nvSpPr>
        <p:spPr>
          <a:xfrm>
            <a:off x="8230000" y="2905425"/>
            <a:ext cx="87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target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velocity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5" name="Google Shape;795;p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2000" y="66900"/>
            <a:ext cx="2457100" cy="20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23075" y="1777537"/>
            <a:ext cx="1490375" cy="256571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79"/>
          <p:cNvSpPr txBox="1"/>
          <p:nvPr/>
        </p:nvSpPr>
        <p:spPr>
          <a:xfrm>
            <a:off x="6916700" y="1408225"/>
            <a:ext cx="187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Leaf Blower Capability: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0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CFD </a:t>
            </a:r>
            <a:r>
              <a:rPr lang="en"/>
              <a:t>Feasibility</a:t>
            </a:r>
            <a:endParaRPr/>
          </a:p>
        </p:txBody>
      </p:sp>
      <p:sp>
        <p:nvSpPr>
          <p:cNvPr id="803" name="Google Shape;803;p80"/>
          <p:cNvSpPr txBox="1"/>
          <p:nvPr>
            <p:ph idx="1" type="body"/>
          </p:nvPr>
        </p:nvSpPr>
        <p:spPr>
          <a:xfrm>
            <a:off x="311700" y="1872375"/>
            <a:ext cx="8520600" cy="26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Where:				</a:t>
            </a:r>
            <a:endParaRPr sz="1500"/>
          </a:p>
          <a:p>
            <a:pPr indent="-323850" lvl="0" marL="9144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 = fluid velocity</a:t>
            </a:r>
            <a:endParaRPr sz="15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 = </a:t>
            </a:r>
            <a:r>
              <a:rPr lang="en" sz="1500"/>
              <a:t>characteristic</a:t>
            </a:r>
            <a:r>
              <a:rPr lang="en" sz="1500"/>
              <a:t> length (nozzle diameter)</a:t>
            </a:r>
            <a:endParaRPr sz="15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ν</a:t>
            </a:r>
            <a:r>
              <a:rPr lang="en" sz="1500"/>
              <a:t> = kinematic viscosity of the fluid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𝑅𝑒</a:t>
            </a:r>
            <a:r>
              <a:rPr baseline="-25000" lang="en" sz="1500"/>
              <a:t>D</a:t>
            </a:r>
            <a:r>
              <a:rPr lang="en" sz="1500"/>
              <a:t>= 101,000 at the inlet; compare this to the generally accepted Reynolds number for completion of </a:t>
            </a:r>
            <a:r>
              <a:rPr lang="en" sz="1500"/>
              <a:t>transition</a:t>
            </a:r>
            <a:r>
              <a:rPr lang="en" sz="1500"/>
              <a:t> to turbulence of </a:t>
            </a:r>
            <a:r>
              <a:rPr lang="en" sz="1500"/>
              <a:t>𝑅𝑒</a:t>
            </a:r>
            <a:r>
              <a:rPr baseline="-25000" lang="en" sz="1500"/>
              <a:t>D</a:t>
            </a:r>
            <a:r>
              <a:rPr lang="en" sz="1500"/>
              <a:t>= 4,000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Larger Reynolds numbers require finer near wall meshes due to the high near wall gradients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Using 2D axisymmetric domains can greatly reduce computational cost</a:t>
            </a:r>
            <a:endParaRPr sz="1500"/>
          </a:p>
        </p:txBody>
      </p:sp>
      <p:sp>
        <p:nvSpPr>
          <p:cNvPr id="804" name="Google Shape;804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5" name="Google Shape;80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9782" y="952375"/>
            <a:ext cx="1644425" cy="10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81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Iteration Mesh and Boundary Conditions</a:t>
            </a:r>
            <a:endParaRPr/>
          </a:p>
        </p:txBody>
      </p:sp>
      <p:sp>
        <p:nvSpPr>
          <p:cNvPr id="811" name="Google Shape;811;p81"/>
          <p:cNvSpPr txBox="1"/>
          <p:nvPr>
            <p:ph idx="1" type="body"/>
          </p:nvPr>
        </p:nvSpPr>
        <p:spPr>
          <a:xfrm>
            <a:off x="311700" y="1149725"/>
            <a:ext cx="85206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First iteration matches inlet and outlet areas with a simple </a:t>
            </a:r>
            <a:r>
              <a:rPr lang="en"/>
              <a:t>axisymmetric </a:t>
            </a:r>
            <a:r>
              <a:rPr lang="en"/>
              <a:t>2D domain </a:t>
            </a:r>
            <a:endParaRPr/>
          </a:p>
        </p:txBody>
      </p:sp>
      <p:sp>
        <p:nvSpPr>
          <p:cNvPr id="812" name="Google Shape;812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3" name="Google Shape;81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300" y="1998198"/>
            <a:ext cx="7691400" cy="287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Block Diagram (FBD)</a:t>
            </a:r>
            <a:endParaRPr/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25" y="1149725"/>
            <a:ext cx="5957952" cy="399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2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CFD Mesh Sizing</a:t>
            </a:r>
            <a:endParaRPr/>
          </a:p>
        </p:txBody>
      </p:sp>
      <p:sp>
        <p:nvSpPr>
          <p:cNvPr id="819" name="Google Shape;819;p82"/>
          <p:cNvSpPr txBox="1"/>
          <p:nvPr>
            <p:ph idx="1" type="body"/>
          </p:nvPr>
        </p:nvSpPr>
        <p:spPr>
          <a:xfrm>
            <a:off x="311700" y="1149725"/>
            <a:ext cx="29157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Unstructured grid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Iterated first gridpoint distance to get y</a:t>
            </a:r>
            <a:r>
              <a:rPr baseline="30000" lang="en"/>
              <a:t>+</a:t>
            </a:r>
            <a:r>
              <a:rPr baseline="-25000" lang="en"/>
              <a:t>First</a:t>
            </a:r>
            <a:r>
              <a:rPr lang="en"/>
              <a:t> &lt;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Mesh that satisfies </a:t>
            </a:r>
            <a:r>
              <a:rPr lang="en"/>
              <a:t>y</a:t>
            </a:r>
            <a:r>
              <a:rPr baseline="30000" lang="en"/>
              <a:t>+</a:t>
            </a:r>
            <a:r>
              <a:rPr baseline="-25000" lang="en"/>
              <a:t>First</a:t>
            </a:r>
            <a:r>
              <a:rPr lang="en"/>
              <a:t> &lt; 1 for the first iteration domain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195,652 Nodes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188,673 Elements</a:t>
            </a:r>
            <a:endParaRPr/>
          </a:p>
        </p:txBody>
      </p:sp>
      <p:sp>
        <p:nvSpPr>
          <p:cNvPr id="820" name="Google Shape;820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1" name="Google Shape;82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475" y="1283063"/>
            <a:ext cx="5604826" cy="31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-9144" y="1775200"/>
            <a:ext cx="9153000" cy="15759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11700" y="57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Nozzle</a:t>
            </a:r>
            <a:endParaRPr/>
          </a:p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2414016" y="4439450"/>
            <a:ext cx="2231100" cy="533400"/>
          </a:xfrm>
          <a:prstGeom prst="chevron">
            <a:avLst>
              <a:gd fmla="val 50000" name="adj"/>
            </a:avLst>
          </a:prstGeom>
          <a:solidFill>
            <a:srgbClr val="CFB87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4503249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Baseline Feasibility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6524073" y="4509350"/>
            <a:ext cx="2169900" cy="39360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Status and Strategy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50025" y="4509350"/>
            <a:ext cx="2169900" cy="393600"/>
          </a:xfrm>
          <a:prstGeom prst="homePlate">
            <a:avLst>
              <a:gd fmla="val 50000" name="adj"/>
            </a:avLst>
          </a:prstGeom>
          <a:solidFill>
            <a:srgbClr val="D9D9D9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Project Description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29554" l="0" r="1864" t="28877"/>
          <a:stretch/>
        </p:blipFill>
        <p:spPr>
          <a:xfrm>
            <a:off x="1866363" y="1290163"/>
            <a:ext cx="5329949" cy="213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6023948" y="1340110"/>
            <a:ext cx="1253700" cy="20382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