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6858000" cy="9144000"/>
  <p:embeddedFontLst>
    <p:embeddedFont>
      <p:font typeface="Bree Serif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0A8B942-7FF7-4161-8D10-9E8F10DECCE3}">
  <a:tblStyle styleId="{A0A8B942-7FF7-4161-8D10-9E8F10DECC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BreeSerif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a7756a41c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a7756a41c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Dakota 10.45 s</a:t>
            </a:r>
            <a:endParaRPr/>
          </a:p>
        </p:txBody>
      </p:sp>
      <p:sp>
        <p:nvSpPr>
          <p:cNvPr id="91" name="Google Shape;91;g7a7756a41c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dfcbfd455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dfcbfd455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Dakota</a:t>
            </a:r>
            <a:endParaRPr/>
          </a:p>
        </p:txBody>
      </p:sp>
      <p:sp>
        <p:nvSpPr>
          <p:cNvPr id="185" name="Google Shape;185;g6dfcbfd455_0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dfcbfd455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dfcbfd455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Dakota</a:t>
            </a:r>
            <a:endParaRPr/>
          </a:p>
        </p:txBody>
      </p:sp>
      <p:sp>
        <p:nvSpPr>
          <p:cNvPr id="193" name="Google Shape;193;g6dfcbfd455_0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d33688cdc_1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d33688cdc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Dakota</a:t>
            </a:r>
            <a:endParaRPr/>
          </a:p>
        </p:txBody>
      </p:sp>
      <p:sp>
        <p:nvSpPr>
          <p:cNvPr id="201" name="Google Shape;201;g7d33688cdc_1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dfcbfd455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dfcbfd455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Dakota</a:t>
            </a:r>
            <a:endParaRPr/>
          </a:p>
        </p:txBody>
      </p:sp>
      <p:sp>
        <p:nvSpPr>
          <p:cNvPr id="209" name="Google Shape;209;g6dfcbfd455_0_1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dfcbfd455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dfcbfd455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6dfcbfd455_0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cf422759b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cf422759b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7cf422759b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ed324d9b9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ed324d9b9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7ed324d9b9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ebe0bb684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ebe0bb684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Low reynolds number likely cause of outlier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Possible harmonic effects of either test stand or aerodynamics causing periodicity of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model errs on the low side of data, meaning that thrust is slightly *above* predicted value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7ebe0bb684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e84e3f28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e84e3f28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Rationale only on this slide</a:t>
            </a:r>
            <a:endParaRPr/>
          </a:p>
        </p:txBody>
      </p:sp>
      <p:sp>
        <p:nvSpPr>
          <p:cNvPr id="252" name="Google Shape;252;g7e84e3f28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032bf742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032bf742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Testing Design only on this slide</a:t>
            </a:r>
            <a:endParaRPr/>
          </a:p>
        </p:txBody>
      </p:sp>
      <p:sp>
        <p:nvSpPr>
          <p:cNvPr id="260" name="Google Shape;260;g7032bf742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cf91d58d_14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cf91d58d_14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Dakota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1:33 Total</a:t>
            </a:r>
            <a:endParaRPr/>
          </a:p>
        </p:txBody>
      </p:sp>
      <p:sp>
        <p:nvSpPr>
          <p:cNvPr id="104" name="Google Shape;104;g6bcf91d58d_14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ebe0bb684_1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ebe0bb684_1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Equipment needed and Procedures on this slide</a:t>
            </a:r>
            <a:endParaRPr/>
          </a:p>
        </p:txBody>
      </p:sp>
      <p:sp>
        <p:nvSpPr>
          <p:cNvPr id="269" name="Google Shape;269;g7ebe0bb684_1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032bf7425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7032bf7425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risk mitigation and Task status</a:t>
            </a:r>
            <a:endParaRPr/>
          </a:p>
        </p:txBody>
      </p:sp>
      <p:sp>
        <p:nvSpPr>
          <p:cNvPr id="280" name="Google Shape;280;g7032bf7425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eaa93b090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eaa93b09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I’ll be getting a full image of everything we have electronics wise tomorrow (2/26) including a picture of the GS while the GPS is reading live</a:t>
            </a:r>
            <a:endParaRPr/>
          </a:p>
        </p:txBody>
      </p:sp>
      <p:sp>
        <p:nvSpPr>
          <p:cNvPr id="290" name="Google Shape;290;g7eaa93b090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fff71f041_3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fff71f041_3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6fff71f041_3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eaa93b2b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eaa93b2b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7eaa93b2bf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fff71f041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6fff71f041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6fff71f041_4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eaa93b2bf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eaa93b2bf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7eaa93b2bf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fff71f041_4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fff71f041_4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6fff71f041_4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dfcbfd455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dfcbfd455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Dakota</a:t>
            </a:r>
            <a:endParaRPr/>
          </a:p>
        </p:txBody>
      </p:sp>
      <p:sp>
        <p:nvSpPr>
          <p:cNvPr id="340" name="Google Shape;340;g6dfcbfd455_0_1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dfcbfd455_0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dfcbfd455_0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Dakota</a:t>
            </a:r>
            <a:endParaRPr/>
          </a:p>
        </p:txBody>
      </p:sp>
      <p:sp>
        <p:nvSpPr>
          <p:cNvPr id="348" name="Google Shape;348;g6dfcbfd455_0_1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dfcbfd455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dfcbfd455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Dakota</a:t>
            </a:r>
            <a:endParaRPr/>
          </a:p>
        </p:txBody>
      </p:sp>
      <p:sp>
        <p:nvSpPr>
          <p:cNvPr id="112" name="Google Shape;112;g6dfcbfd455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dfcbfd455_0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6dfcbfd455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Dakota</a:t>
            </a:r>
            <a:endParaRPr/>
          </a:p>
        </p:txBody>
      </p:sp>
      <p:sp>
        <p:nvSpPr>
          <p:cNvPr id="357" name="Google Shape;357;g6dfcbfd455_0_1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dfcbfd455_0_1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dfcbfd455_0_1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6dfcbfd455_0_1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dfcbfd455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dfcbfd455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Michael</a:t>
            </a:r>
            <a:endParaRPr/>
          </a:p>
        </p:txBody>
      </p:sp>
      <p:sp>
        <p:nvSpPr>
          <p:cNvPr id="122" name="Google Shape;122;g6dfcbfd455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dfcbfd455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dfcbfd455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Michael	</a:t>
            </a:r>
            <a:endParaRPr/>
          </a:p>
        </p:txBody>
      </p:sp>
      <p:sp>
        <p:nvSpPr>
          <p:cNvPr id="130" name="Google Shape;130;g6dfcbfd455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dfcbfd455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dfcbfd455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6dfcbfd455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e6f015df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e6f015df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6e6f015df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e2419eb02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e2419eb02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7e2419eb02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e2419eb02_1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e2419eb02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7e2419eb02_1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498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0" y="4433700"/>
            <a:ext cx="12192000" cy="2424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cu boulder logo" id="20" name="Google Shape;20;p2">
            <a:hlinkClick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4641400"/>
            <a:ext cx="1466379" cy="733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2"/>
          <p:cNvCxnSpPr/>
          <p:nvPr/>
        </p:nvCxnSpPr>
        <p:spPr>
          <a:xfrm rot="10800000">
            <a:off x="3665774" y="5475575"/>
            <a:ext cx="0" cy="1210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" name="Google Shape;2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6700" y="4433700"/>
            <a:ext cx="1754874" cy="242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verview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825" y="750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1pPr>
            <a:lvl2pPr indent="-419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2pPr>
            <a:lvl3pPr indent="-4191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3pPr>
            <a:lvl4pPr indent="-419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4pPr>
            <a:lvl5pPr indent="-4191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5pPr>
            <a:lvl6pPr indent="-4191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6pPr>
            <a:lvl7pPr indent="-4191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7pPr>
            <a:lvl8pPr indent="-4191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8pPr>
            <a:lvl9pPr indent="-4191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0" y="0"/>
            <a:ext cx="12192000" cy="5883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/>
          <p:nvPr/>
        </p:nvSpPr>
        <p:spPr>
          <a:xfrm>
            <a:off x="0" y="588300"/>
            <a:ext cx="12192000" cy="1023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0" y="6176975"/>
            <a:ext cx="12192000" cy="1023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45720" y="6336817"/>
            <a:ext cx="8572514" cy="475833"/>
            <a:chOff x="45720" y="6336817"/>
            <a:chExt cx="8572514" cy="475833"/>
          </a:xfrm>
        </p:grpSpPr>
        <p:sp>
          <p:nvSpPr>
            <p:cNvPr id="31" name="Google Shape;31;p3"/>
            <p:cNvSpPr/>
            <p:nvPr/>
          </p:nvSpPr>
          <p:spPr>
            <a:xfrm>
              <a:off x="6697934" y="6336817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4A86E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27430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Backup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071910" y="6336817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4A86E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Budget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333275" y="6336850"/>
              <a:ext cx="19974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4A86E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36575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Testing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698848" y="6336842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4A86E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27430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Schedule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5720" y="6336842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Overview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chedule">
  <p:cSld name="OBJECT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6825" y="750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2pPr>
            <a:lvl3pPr indent="-4191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3pPr>
            <a:lvl4pPr indent="-4191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4pPr>
            <a:lvl5pPr indent="-4191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5pPr>
            <a:lvl6pPr indent="-4191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6pPr>
            <a:lvl7pPr indent="-4191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7pPr>
            <a:lvl8pPr indent="-4191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8pPr>
            <a:lvl9pPr indent="-4191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>
            <a:off x="0" y="0"/>
            <a:ext cx="12192000" cy="5883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4"/>
          <p:cNvSpPr/>
          <p:nvPr/>
        </p:nvSpPr>
        <p:spPr>
          <a:xfrm>
            <a:off x="0" y="588300"/>
            <a:ext cx="12192000" cy="1023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0" y="6176975"/>
            <a:ext cx="12192000" cy="1023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" name="Google Shape;43;p4"/>
          <p:cNvGrpSpPr/>
          <p:nvPr/>
        </p:nvGrpSpPr>
        <p:grpSpPr>
          <a:xfrm>
            <a:off x="45720" y="6336817"/>
            <a:ext cx="8572514" cy="475833"/>
            <a:chOff x="45720" y="6336817"/>
            <a:chExt cx="8572514" cy="475833"/>
          </a:xfrm>
        </p:grpSpPr>
        <p:sp>
          <p:nvSpPr>
            <p:cNvPr id="44" name="Google Shape;44;p4"/>
            <p:cNvSpPr/>
            <p:nvPr/>
          </p:nvSpPr>
          <p:spPr>
            <a:xfrm>
              <a:off x="6697934" y="6336817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4A86E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27430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Backup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071910" y="6336817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4A86E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Budget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3333275" y="6336850"/>
              <a:ext cx="19974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4A86E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36575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Testing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1698848" y="6336842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27430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Schedule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45720" y="6336842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EFEFE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Overview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sting">
  <p:cSld name="OBJECT_1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/>
          <p:nvPr>
            <p:ph idx="1" type="body"/>
          </p:nvPr>
        </p:nvSpPr>
        <p:spPr>
          <a:xfrm>
            <a:off x="6825" y="750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1pPr>
            <a:lvl2pPr indent="-4191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5pPr>
            <a:lvl6pPr indent="-4191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6pPr>
            <a:lvl7pPr indent="-4191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7pPr>
            <a:lvl8pPr indent="-4191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8pPr>
            <a:lvl9pPr indent="-4191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0" y="0"/>
            <a:ext cx="12192000" cy="5883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5"/>
          <p:cNvSpPr/>
          <p:nvPr/>
        </p:nvSpPr>
        <p:spPr>
          <a:xfrm>
            <a:off x="0" y="588300"/>
            <a:ext cx="12192000" cy="1023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0" y="6176975"/>
            <a:ext cx="12192000" cy="1023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" name="Google Shape;56;p5"/>
          <p:cNvGrpSpPr/>
          <p:nvPr/>
        </p:nvGrpSpPr>
        <p:grpSpPr>
          <a:xfrm>
            <a:off x="45720" y="6336817"/>
            <a:ext cx="8572514" cy="475833"/>
            <a:chOff x="45720" y="6336817"/>
            <a:chExt cx="8572514" cy="475833"/>
          </a:xfrm>
        </p:grpSpPr>
        <p:sp>
          <p:nvSpPr>
            <p:cNvPr id="57" name="Google Shape;57;p5"/>
            <p:cNvSpPr/>
            <p:nvPr/>
          </p:nvSpPr>
          <p:spPr>
            <a:xfrm>
              <a:off x="6697934" y="6336817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4A86E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27430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Backup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5071910" y="6336817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4A86E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Budget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333275" y="6336850"/>
              <a:ext cx="19974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36575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Testing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698848" y="6336842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EFEFE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27430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Schedule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5720" y="6336842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EFEFE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Overview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dget">
  <p:cSld name="OBJECT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idx="1" type="body"/>
          </p:nvPr>
        </p:nvSpPr>
        <p:spPr>
          <a:xfrm>
            <a:off x="6825" y="750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1pPr>
            <a:lvl2pPr indent="-4191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5pPr>
            <a:lvl6pPr indent="-4191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6pPr>
            <a:lvl7pPr indent="-4191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7pPr>
            <a:lvl8pPr indent="-4191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8pPr>
            <a:lvl9pPr indent="-4191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0" y="0"/>
            <a:ext cx="12192000" cy="5883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6"/>
          <p:cNvSpPr/>
          <p:nvPr/>
        </p:nvSpPr>
        <p:spPr>
          <a:xfrm>
            <a:off x="0" y="588300"/>
            <a:ext cx="12192000" cy="1023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0" y="6176975"/>
            <a:ext cx="12192000" cy="1023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" name="Google Shape;69;p6"/>
          <p:cNvGrpSpPr/>
          <p:nvPr/>
        </p:nvGrpSpPr>
        <p:grpSpPr>
          <a:xfrm>
            <a:off x="45720" y="6336817"/>
            <a:ext cx="8572514" cy="475833"/>
            <a:chOff x="45720" y="6336817"/>
            <a:chExt cx="8572514" cy="475833"/>
          </a:xfrm>
        </p:grpSpPr>
        <p:sp>
          <p:nvSpPr>
            <p:cNvPr id="70" name="Google Shape;70;p6"/>
            <p:cNvSpPr/>
            <p:nvPr/>
          </p:nvSpPr>
          <p:spPr>
            <a:xfrm>
              <a:off x="6697934" y="6336817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4A86E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27430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Backup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5071910" y="6336817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Budget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3333275" y="6336850"/>
              <a:ext cx="19974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EFEFE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36575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Testing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1698848" y="6336842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EFEFE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27430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Schedule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45720" y="6336842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EFEFE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Overview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up">
  <p:cSld name="OBJECT_1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0" y="0"/>
            <a:ext cx="12192000" cy="5883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7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7"/>
          <p:cNvSpPr/>
          <p:nvPr/>
        </p:nvSpPr>
        <p:spPr>
          <a:xfrm>
            <a:off x="0" y="588300"/>
            <a:ext cx="12192000" cy="1023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0" y="6176975"/>
            <a:ext cx="12192000" cy="1023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" name="Google Shape;81;p7"/>
          <p:cNvGrpSpPr/>
          <p:nvPr/>
        </p:nvGrpSpPr>
        <p:grpSpPr>
          <a:xfrm>
            <a:off x="45720" y="6336817"/>
            <a:ext cx="8572514" cy="475833"/>
            <a:chOff x="45720" y="6336817"/>
            <a:chExt cx="8572514" cy="475833"/>
          </a:xfrm>
        </p:grpSpPr>
        <p:sp>
          <p:nvSpPr>
            <p:cNvPr id="82" name="Google Shape;82;p7"/>
            <p:cNvSpPr/>
            <p:nvPr/>
          </p:nvSpPr>
          <p:spPr>
            <a:xfrm>
              <a:off x="6697934" y="6336817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27430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Backup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5071910" y="6336817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EFEFE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Budget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333275" y="6336850"/>
              <a:ext cx="19974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EFEFE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36575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Test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1698848" y="6336842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EFEFE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27430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Schedule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45720" y="6336842"/>
              <a:ext cx="1920300" cy="475800"/>
            </a:xfrm>
            <a:prstGeom prst="homePlate">
              <a:avLst>
                <a:gd fmla="val 50000" name="adj"/>
              </a:avLst>
            </a:prstGeom>
            <a:solidFill>
              <a:srgbClr val="1F3864"/>
            </a:solidFill>
            <a:ln cap="flat" cmpd="sng" w="38100">
              <a:solidFill>
                <a:srgbClr val="EFEFE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Overview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7"/>
          <p:cNvSpPr txBox="1"/>
          <p:nvPr>
            <p:ph idx="1" type="body"/>
          </p:nvPr>
        </p:nvSpPr>
        <p:spPr>
          <a:xfrm>
            <a:off x="6825" y="750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2pPr>
            <a:lvl3pPr indent="-4191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3pPr>
            <a:lvl4pPr indent="-4191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4pPr>
            <a:lvl5pPr indent="-4191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5pPr>
            <a:lvl6pPr indent="-4191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6pPr>
            <a:lvl7pPr indent="-4191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7pPr>
            <a:lvl8pPr indent="-4191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8pPr>
            <a:lvl9pPr indent="-4191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825" y="6269700"/>
            <a:ext cx="12192000" cy="5883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 result for cu boulder logo" id="12" name="Google Shape;12;p1">
            <a:hlinkClick/>
          </p:cNvPr>
          <p:cNvPicPr preferRelativeResize="0"/>
          <p:nvPr/>
        </p:nvPicPr>
        <p:blipFill rotWithShape="1">
          <a:blip r:embed="rId1">
            <a:alphaModFix/>
          </a:blip>
          <a:srcRect b="0" l="18682" r="20400" t="0"/>
          <a:stretch/>
        </p:blipFill>
        <p:spPr>
          <a:xfrm>
            <a:off x="11485200" y="6269700"/>
            <a:ext cx="716771" cy="58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riss cu boulder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65625" y="6280575"/>
            <a:ext cx="588300" cy="5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4854813" y="6269708"/>
            <a:ext cx="10131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EMU</a:t>
            </a:r>
            <a:endParaRPr i="1" sz="3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6825" y="750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 sz="3000">
                <a:solidFill>
                  <a:srgbClr val="FFFFFF"/>
                </a:solidFill>
              </a:defRPr>
            </a:lvl1pPr>
            <a:lvl2pPr indent="-4191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 sz="3000">
                <a:solidFill>
                  <a:srgbClr val="FFFFFF"/>
                </a:solidFill>
              </a:defRPr>
            </a:lvl2pPr>
            <a:lvl3pPr indent="-4191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 sz="3000">
                <a:solidFill>
                  <a:srgbClr val="FFFFFF"/>
                </a:solidFill>
              </a:defRPr>
            </a:lvl3pPr>
            <a:lvl4pPr indent="-4191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 sz="3000">
                <a:solidFill>
                  <a:srgbClr val="FFFFFF"/>
                </a:solidFill>
              </a:defRPr>
            </a:lvl4pPr>
            <a:lvl5pPr indent="-4191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 sz="3000">
                <a:solidFill>
                  <a:srgbClr val="FFFFFF"/>
                </a:solidFill>
              </a:defRPr>
            </a:lvl5pPr>
            <a:lvl6pPr indent="-4191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 sz="3000">
                <a:solidFill>
                  <a:srgbClr val="FFFFFF"/>
                </a:solidFill>
              </a:defRPr>
            </a:lvl6pPr>
            <a:lvl7pPr indent="-4191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 sz="3000">
                <a:solidFill>
                  <a:srgbClr val="FFFFFF"/>
                </a:solidFill>
              </a:defRPr>
            </a:lvl7pPr>
            <a:lvl8pPr indent="-4191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 sz="3000">
                <a:solidFill>
                  <a:srgbClr val="FFFFFF"/>
                </a:solidFill>
              </a:defRPr>
            </a:lvl8pPr>
            <a:lvl9pPr indent="-4191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 sz="30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6" name="Google Shape;1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6900" y="6291775"/>
            <a:ext cx="949125" cy="54415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/>
          <p:nvPr/>
        </p:nvSpPr>
        <p:spPr>
          <a:xfrm>
            <a:off x="1085775" y="4476425"/>
            <a:ext cx="105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 Readiness</a:t>
            </a:r>
            <a:r>
              <a:rPr lang="en-US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Review</a:t>
            </a:r>
            <a:endParaRPr b="1" i="1" sz="44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 txBox="1"/>
          <p:nvPr/>
        </p:nvSpPr>
        <p:spPr>
          <a:xfrm>
            <a:off x="3704023" y="5405846"/>
            <a:ext cx="172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Client: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Steve Borenstein</a:t>
            </a:r>
            <a:endParaRPr b="1" i="0" sz="14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 txBox="1"/>
          <p:nvPr/>
        </p:nvSpPr>
        <p:spPr>
          <a:xfrm>
            <a:off x="3704023" y="5836551"/>
            <a:ext cx="172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Advisor: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Jean Koster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8"/>
          <p:cNvSpPr txBox="1"/>
          <p:nvPr/>
        </p:nvSpPr>
        <p:spPr>
          <a:xfrm>
            <a:off x="3704023" y="6246520"/>
            <a:ext cx="172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Manager: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Dakota Labine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8"/>
          <p:cNvSpPr txBox="1"/>
          <p:nvPr>
            <p:ph type="ctrTitle"/>
          </p:nvPr>
        </p:nvSpPr>
        <p:spPr>
          <a:xfrm>
            <a:off x="342105" y="5177125"/>
            <a:ext cx="3223800" cy="12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lthazar"/>
              <a:buNone/>
            </a:pPr>
            <a:r>
              <a:rPr lang="en-US" sz="4800"/>
              <a:t>EMU</a:t>
            </a:r>
            <a:endParaRPr/>
          </a:p>
        </p:txBody>
      </p:sp>
      <p:sp>
        <p:nvSpPr>
          <p:cNvPr id="98" name="Google Shape;98;p8"/>
          <p:cNvSpPr txBox="1"/>
          <p:nvPr/>
        </p:nvSpPr>
        <p:spPr>
          <a:xfrm>
            <a:off x="356672" y="6080625"/>
            <a:ext cx="297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ndurance </a:t>
            </a:r>
            <a:r>
              <a:rPr b="1" i="0" lang="en-US" sz="16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ultirotor </a:t>
            </a:r>
            <a:r>
              <a:rPr b="1" i="0" lang="en-US" sz="16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endParaRPr b="0" i="0" sz="16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5565609" y="5374885"/>
            <a:ext cx="4501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US" sz="1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Team: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Alejandro Castillo, Becca Rivera, Dakota Labine,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Henry Moore, Libby Hasse, Matthew Lehmann,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Max Alger-Meyer, Michael Flores, Mitchell Spencer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Nathan Castille, Nathan Hetzel, Shawna McGuire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2722" y="-743800"/>
            <a:ext cx="13417435" cy="55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17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7"/>
          <p:cNvSpPr txBox="1"/>
          <p:nvPr>
            <p:ph idx="1" type="body"/>
          </p:nvPr>
        </p:nvSpPr>
        <p:spPr>
          <a:xfrm>
            <a:off x="0" y="727050"/>
            <a:ext cx="12192000" cy="54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600"/>
              <a:t>Schedule</a:t>
            </a:r>
            <a:endParaRPr sz="9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18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Schedule - Full</a:t>
            </a:r>
            <a:endParaRPr/>
          </a:p>
        </p:txBody>
      </p:sp>
      <p:pic>
        <p:nvPicPr>
          <p:cNvPr id="197" name="Google Shape;1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300" y="730613"/>
            <a:ext cx="10567390" cy="539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19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Schedule - Manufacturing and Testing</a:t>
            </a:r>
            <a:endParaRPr/>
          </a:p>
        </p:txBody>
      </p:sp>
      <p:pic>
        <p:nvPicPr>
          <p:cNvPr id="205" name="Google Shape;2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650" y="730613"/>
            <a:ext cx="10422711" cy="539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20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Schedule - Integration and </a:t>
            </a:r>
            <a:r>
              <a:rPr lang="en-US"/>
              <a:t>Testing</a:t>
            </a:r>
            <a:endParaRPr/>
          </a:p>
        </p:txBody>
      </p:sp>
      <p:pic>
        <p:nvPicPr>
          <p:cNvPr id="213" name="Google Shape;2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288" y="730613"/>
            <a:ext cx="10271418" cy="539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21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1"/>
          <p:cNvSpPr txBox="1"/>
          <p:nvPr>
            <p:ph idx="1" type="body"/>
          </p:nvPr>
        </p:nvSpPr>
        <p:spPr>
          <a:xfrm>
            <a:off x="6825" y="750625"/>
            <a:ext cx="12192000" cy="54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600"/>
              <a:t>Test Readiness</a:t>
            </a:r>
            <a:endParaRPr sz="9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22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</a:t>
            </a:r>
            <a:r>
              <a:rPr lang="en-US"/>
              <a:t>otor Thrust Testin</a:t>
            </a:r>
            <a:r>
              <a:rPr lang="en-US"/>
              <a:t>g</a:t>
            </a:r>
            <a:endParaRPr/>
          </a:p>
        </p:txBody>
      </p:sp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68350" y="1077613"/>
            <a:ext cx="4738200" cy="478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lt1"/>
                </a:solidFill>
              </a:rPr>
              <a:t>Rationale</a:t>
            </a:r>
            <a:r>
              <a:rPr lang="en-US" sz="2400">
                <a:solidFill>
                  <a:schemeClr val="lt1"/>
                </a:solidFill>
              </a:rPr>
              <a:t>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V</a:t>
            </a:r>
            <a:r>
              <a:rPr lang="en-US" sz="2400"/>
              <a:t>alidate the rotor thrust model to confirm correct blade selection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Equipment</a:t>
            </a:r>
            <a:r>
              <a:rPr lang="en-US" sz="2400"/>
              <a:t>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Engine Cell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Strain Sensors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Photo Tachometer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Electric Motor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Servos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Status</a:t>
            </a:r>
            <a:r>
              <a:rPr lang="en-US" sz="2400"/>
              <a:t>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testing and data processing has been completed</a:t>
            </a:r>
            <a:endParaRPr sz="2400"/>
          </a:p>
        </p:txBody>
      </p:sp>
      <p:pic>
        <p:nvPicPr>
          <p:cNvPr id="230" name="Google Shape;2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025" y="843000"/>
            <a:ext cx="7008453" cy="525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23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</a:t>
            </a:r>
            <a:r>
              <a:rPr lang="en-US"/>
              <a:t>otor Thrust Testin</a:t>
            </a:r>
            <a:r>
              <a:rPr lang="en-US"/>
              <a:t>g</a:t>
            </a:r>
            <a:endParaRPr/>
          </a:p>
        </p:txBody>
      </p:sp>
      <p:sp>
        <p:nvSpPr>
          <p:cNvPr id="238" name="Google Shape;238;p23"/>
          <p:cNvSpPr txBox="1"/>
          <p:nvPr>
            <p:ph idx="1" type="body"/>
          </p:nvPr>
        </p:nvSpPr>
        <p:spPr>
          <a:xfrm>
            <a:off x="242550" y="3556275"/>
            <a:ext cx="11803800" cy="253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Procedure</a:t>
            </a:r>
            <a:r>
              <a:rPr lang="en-US" sz="2400"/>
              <a:t>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Mea</a:t>
            </a:r>
            <a:r>
              <a:rPr lang="en-US" sz="2400">
                <a:solidFill>
                  <a:schemeClr val="lt1"/>
                </a:solidFill>
              </a:rPr>
              <a:t>sure blade pitch</a:t>
            </a:r>
            <a:r>
              <a:rPr lang="en-US" sz="2400">
                <a:solidFill>
                  <a:schemeClr val="lt1"/>
                </a:solidFill>
              </a:rPr>
              <a:t> and rotor RPM as model inputs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Compare recorded thrust to model predictions at given inputs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Mitigation</a:t>
            </a:r>
            <a:r>
              <a:rPr lang="en-US" sz="2400"/>
              <a:t>: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Verify our lift predictions to ensure chosen propellers meet flight requirements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Theory</a:t>
            </a:r>
            <a:r>
              <a:rPr lang="en-US" sz="2400"/>
              <a:t>: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Cantilever beam has a linear force/strain relation</a:t>
            </a:r>
            <a:endParaRPr sz="2400"/>
          </a:p>
        </p:txBody>
      </p:sp>
      <p:pic>
        <p:nvPicPr>
          <p:cNvPr id="239" name="Google Shape;2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100" y="690600"/>
            <a:ext cx="9829800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24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Rotor Thrust Testing</a:t>
            </a:r>
            <a:endParaRPr/>
          </a:p>
        </p:txBody>
      </p:sp>
      <p:sp>
        <p:nvSpPr>
          <p:cNvPr id="247" name="Google Shape;247;p24"/>
          <p:cNvSpPr txBox="1"/>
          <p:nvPr>
            <p:ph idx="1" type="body"/>
          </p:nvPr>
        </p:nvSpPr>
        <p:spPr>
          <a:xfrm>
            <a:off x="6320700" y="775200"/>
            <a:ext cx="5838300" cy="540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Rotor testing compared to analytical model</a:t>
            </a:r>
            <a:endParaRPr sz="2400"/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One removed outlier</a:t>
            </a:r>
            <a:endParaRPr sz="2400"/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Mean error 4.8%</a:t>
            </a:r>
            <a:endParaRPr sz="2400"/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Max error 17%</a:t>
            </a:r>
            <a:endParaRPr sz="2400"/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Further analysis in progress</a:t>
            </a:r>
            <a:endParaRPr sz="2400"/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Validates analytical model to necessary accuracy</a:t>
            </a:r>
            <a:endParaRPr sz="2400"/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Main error sources: energy lost to vibrations, sticky rotor head pitching.</a:t>
            </a:r>
            <a:endParaRPr sz="2400"/>
          </a:p>
        </p:txBody>
      </p:sp>
      <p:pic>
        <p:nvPicPr>
          <p:cNvPr id="248" name="Google Shape;2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75" y="726300"/>
            <a:ext cx="5065200" cy="54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25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</a:t>
            </a:r>
            <a:r>
              <a:rPr lang="en-US"/>
              <a:t>gine Dyno Testin</a:t>
            </a:r>
            <a:r>
              <a:rPr lang="en-US"/>
              <a:t>g</a:t>
            </a:r>
            <a:endParaRPr/>
          </a:p>
        </p:txBody>
      </p:sp>
      <p:sp>
        <p:nvSpPr>
          <p:cNvPr id="256" name="Google Shape;256;p25"/>
          <p:cNvSpPr txBox="1"/>
          <p:nvPr>
            <p:ph idx="1" type="body"/>
          </p:nvPr>
        </p:nvSpPr>
        <p:spPr>
          <a:xfrm>
            <a:off x="0" y="561675"/>
            <a:ext cx="12192000" cy="583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b="1" lang="en-US"/>
              <a:t>Engine Dyno Test Rationale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lt1"/>
                </a:solidFill>
              </a:rPr>
              <a:t>Engine Break-in</a:t>
            </a:r>
            <a:r>
              <a:rPr lang="en-US" sz="2400" u="sng">
                <a:solidFill>
                  <a:schemeClr val="lt1"/>
                </a:solidFill>
              </a:rPr>
              <a:t>:</a:t>
            </a:r>
            <a:r>
              <a:rPr lang="en-US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Engine speeds reach up to 20,000 RPM so the dyno is the most practical safe manner to break in the engine</a:t>
            </a:r>
            <a:endParaRPr sz="2400">
              <a:solidFill>
                <a:schemeClr val="lt1"/>
              </a:solidFill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Other methods (</a:t>
            </a:r>
            <a:r>
              <a:rPr lang="en-US" sz="2400">
                <a:solidFill>
                  <a:schemeClr val="lt1"/>
                </a:solidFill>
              </a:rPr>
              <a:t>propeller</a:t>
            </a:r>
            <a:r>
              <a:rPr lang="en-US" sz="2400">
                <a:solidFill>
                  <a:schemeClr val="lt1"/>
                </a:solidFill>
              </a:rPr>
              <a:t>) would be unsafe at these speeds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u="sng">
                <a:solidFill>
                  <a:schemeClr val="lt1"/>
                </a:solidFill>
              </a:rPr>
              <a:t>Thermal Testing</a:t>
            </a:r>
            <a:r>
              <a:rPr lang="en-US" sz="2400" u="sng">
                <a:solidFill>
                  <a:schemeClr val="lt1"/>
                </a:solidFill>
              </a:rPr>
              <a:t>: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Exact engine operating temperatures are not clear prior to testing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Thermal testing using a FLIR camera and a laser thermometer will help quantify motor thermals and temperature ranges near the carbon fiber during operation.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Systems functionality</a:t>
            </a:r>
            <a:r>
              <a:rPr lang="en-US" sz="2400" u="sng"/>
              <a:t>:</a:t>
            </a:r>
            <a:endParaRPr sz="2400" u="sng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Other systems such as the engine speed regulation, and the emergency ignition-kill system need to be tested prior to installation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u="sng">
                <a:solidFill>
                  <a:schemeClr val="lt1"/>
                </a:solidFill>
              </a:rPr>
              <a:t>Power Verification:</a:t>
            </a:r>
            <a:endParaRPr sz="2400" u="sng">
              <a:solidFill>
                <a:schemeClr val="lt1"/>
              </a:solidFill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Allows for verification of advertised HP and torque at advertised RPM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26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</a:t>
            </a:r>
            <a:r>
              <a:rPr lang="en-US"/>
              <a:t>gine Dyno Testin</a:t>
            </a:r>
            <a:r>
              <a:rPr lang="en-US"/>
              <a:t>g</a:t>
            </a:r>
            <a:endParaRPr/>
          </a:p>
        </p:txBody>
      </p:sp>
      <p:sp>
        <p:nvSpPr>
          <p:cNvPr id="264" name="Google Shape;264;p26"/>
          <p:cNvSpPr txBox="1"/>
          <p:nvPr>
            <p:ph idx="1" type="body"/>
          </p:nvPr>
        </p:nvSpPr>
        <p:spPr>
          <a:xfrm>
            <a:off x="-86375" y="488288"/>
            <a:ext cx="12014100" cy="26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1" lang="en-US" sz="2800"/>
              <a:t>Engine Test Design</a:t>
            </a:r>
            <a:endParaRPr b="1" sz="28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u="sng"/>
              <a:t>Setup:</a:t>
            </a:r>
            <a:endParaRPr sz="2200" u="sng"/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</a:t>
            </a:r>
            <a:r>
              <a:rPr lang="en-US" sz="2200"/>
              <a:t>ddy current dynamometer with custom motor mount and belt tensioner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u="sng"/>
              <a:t>Equipment:</a:t>
            </a:r>
            <a:endParaRPr sz="2200" u="sng"/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Engine cell, dyno, tachometer, load cell, engine, kill switch, wireless receiver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u="sng"/>
              <a:t>Safety:</a:t>
            </a:r>
            <a:endParaRPr sz="2200" u="sng"/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Throttle servo is powered by power supply in safe room</a:t>
            </a:r>
            <a:endParaRPr sz="2200"/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Throttle servo and kill switch are connected to wireless receiver</a:t>
            </a:r>
            <a:endParaRPr sz="2200"/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Data harness cables routed into safe room for live Dyno control on a PC</a:t>
            </a:r>
            <a:endParaRPr sz="2200"/>
          </a:p>
        </p:txBody>
      </p:sp>
      <p:pic>
        <p:nvPicPr>
          <p:cNvPr id="265" name="Google Shape;2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8500" y="3505400"/>
            <a:ext cx="7046564" cy="26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9"/>
          <p:cNvSpPr txBox="1"/>
          <p:nvPr>
            <p:ph idx="1" type="body"/>
          </p:nvPr>
        </p:nvSpPr>
        <p:spPr>
          <a:xfrm>
            <a:off x="6825" y="750625"/>
            <a:ext cx="12192000" cy="5358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600"/>
              <a:t>Overview</a:t>
            </a:r>
            <a:endParaRPr sz="9600"/>
          </a:p>
        </p:txBody>
      </p:sp>
      <p:sp>
        <p:nvSpPr>
          <p:cNvPr id="108" name="Google Shape;108;p9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" name="Google Shape;272;p27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Engine </a:t>
            </a:r>
            <a:r>
              <a:rPr lang="en-US"/>
              <a:t>Dyno </a:t>
            </a:r>
            <a:r>
              <a:rPr lang="en-US"/>
              <a:t>Testing</a:t>
            </a:r>
            <a:endParaRPr/>
          </a:p>
        </p:txBody>
      </p:sp>
      <p:sp>
        <p:nvSpPr>
          <p:cNvPr id="273" name="Google Shape;273;p27"/>
          <p:cNvSpPr txBox="1"/>
          <p:nvPr>
            <p:ph idx="1" type="body"/>
          </p:nvPr>
        </p:nvSpPr>
        <p:spPr>
          <a:xfrm>
            <a:off x="-776800" y="434650"/>
            <a:ext cx="6005100" cy="537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lt1"/>
                </a:solidFill>
              </a:rPr>
              <a:t>Test Procedure:</a:t>
            </a:r>
            <a:endParaRPr sz="2400" u="sng">
              <a:solidFill>
                <a:schemeClr val="lt1"/>
              </a:solidFill>
            </a:endParaRPr>
          </a:p>
          <a:p>
            <a:pPr indent="-381000" lvl="1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Motor is installed on the dyno test stand within the engine cell, belt is tensioned</a:t>
            </a:r>
            <a:endParaRPr sz="2400">
              <a:solidFill>
                <a:schemeClr val="lt1"/>
              </a:solidFill>
            </a:endParaRPr>
          </a:p>
          <a:p>
            <a:pPr indent="-3810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5 minutes of fuel in external tank</a:t>
            </a:r>
            <a:endParaRPr sz="2400">
              <a:solidFill>
                <a:schemeClr val="lt1"/>
              </a:solidFill>
            </a:endParaRPr>
          </a:p>
          <a:p>
            <a:pPr indent="-381000" lvl="1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Motor is started and idles. Clutch doesn't engage until 6000 RPM</a:t>
            </a:r>
            <a:endParaRPr sz="2400"/>
          </a:p>
          <a:p>
            <a:pPr indent="-381000" lvl="1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Cell is cleared</a:t>
            </a:r>
            <a:endParaRPr sz="2400"/>
          </a:p>
          <a:p>
            <a:pPr indent="-381000" lvl="1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Motor throttle controlled from safe room ramps up RPM</a:t>
            </a:r>
            <a:endParaRPr sz="2400"/>
          </a:p>
          <a:p>
            <a:pPr indent="-381000" lvl="1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Load on motor increased after clutch engages: torque, RPM, HP recorded live</a:t>
            </a:r>
            <a:endParaRPr sz="2400"/>
          </a:p>
          <a:p>
            <a:pPr indent="-381000" lvl="1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Kill switch triggered to end test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74" name="Google Shape;2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564" y="894438"/>
            <a:ext cx="6680175" cy="334011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7"/>
          <p:cNvSpPr txBox="1"/>
          <p:nvPr>
            <p:ph idx="1" type="body"/>
          </p:nvPr>
        </p:nvSpPr>
        <p:spPr>
          <a:xfrm>
            <a:off x="6572675" y="4319325"/>
            <a:ext cx="3175200" cy="153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DYNO-MAX software window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</a:rPr>
              <a:t>Theory:</a:t>
            </a:r>
            <a:endParaRPr sz="2400" u="sng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76" name="Google Shape;2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2875" y="5045654"/>
            <a:ext cx="3531905" cy="7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p28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Engine </a:t>
            </a:r>
            <a:r>
              <a:rPr lang="en-US"/>
              <a:t>Dyno </a:t>
            </a:r>
            <a:r>
              <a:rPr lang="en-US"/>
              <a:t>Testing</a:t>
            </a:r>
            <a:endParaRPr/>
          </a:p>
        </p:txBody>
      </p:sp>
      <p:sp>
        <p:nvSpPr>
          <p:cNvPr id="284" name="Google Shape;284;p28"/>
          <p:cNvSpPr txBox="1"/>
          <p:nvPr>
            <p:ph idx="1" type="body"/>
          </p:nvPr>
        </p:nvSpPr>
        <p:spPr>
          <a:xfrm>
            <a:off x="-606425" y="1209600"/>
            <a:ext cx="7703100" cy="557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1" marL="9144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Risk Mitigation:</a:t>
            </a:r>
            <a:endParaRPr sz="2400" u="sng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Engine break-in will allow the piston ring to sit properly in the cylinder wall and prevent failure during flight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Thermal verification will ensure engine doesn’t output too much heat for the safe operation of the surrounding equipment or the engine itself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Endurance testing will allow us to more accurately predict fuel consumption and help with determining the ideal amount of fuel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Task Status:</a:t>
            </a:r>
            <a:endParaRPr sz="2400" u="sng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Manufacturing: 70% done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Assembly: 50% done</a:t>
            </a:r>
            <a:endParaRPr sz="2400"/>
          </a:p>
        </p:txBody>
      </p:sp>
      <p:pic>
        <p:nvPicPr>
          <p:cNvPr id="285" name="Google Shape;2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664" y="2159337"/>
            <a:ext cx="5168712" cy="3676638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8"/>
          <p:cNvSpPr txBox="1"/>
          <p:nvPr/>
        </p:nvSpPr>
        <p:spPr>
          <a:xfrm>
            <a:off x="-148375" y="616200"/>
            <a:ext cx="92127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 sz="3000">
                <a:solidFill>
                  <a:schemeClr val="lt1"/>
                </a:solidFill>
              </a:rPr>
              <a:t>Project Risk Mitigation and Task Status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 txBox="1"/>
          <p:nvPr>
            <p:ph idx="1" type="body"/>
          </p:nvPr>
        </p:nvSpPr>
        <p:spPr>
          <a:xfrm>
            <a:off x="6825" y="750625"/>
            <a:ext cx="10515600" cy="53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/>
              <a:t>Pixhawk Setup	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Radios in sync sending telem/commands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Here 2 GNSS (GPS system)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Servos connected and live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BEC to power servo rail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Battery to power Pixhawk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Throttle servo connected and live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Gimbal connected </a:t>
            </a:r>
            <a:endParaRPr sz="24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/>
              <a:t>Ground Station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HITL mode in Mission Planner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GPS location live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Test commands to servos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Set waypoints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93" name="Google Shape;293;p29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4" name="Google Shape;294;p29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Flight Electronics</a:t>
            </a:r>
            <a:endParaRPr/>
          </a:p>
        </p:txBody>
      </p:sp>
      <p:pic>
        <p:nvPicPr>
          <p:cNvPr id="295" name="Google Shape;2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6050" y="750625"/>
            <a:ext cx="4046860" cy="5395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/>
          <p:nvPr>
            <p:ph idx="1" type="body"/>
          </p:nvPr>
        </p:nvSpPr>
        <p:spPr>
          <a:xfrm>
            <a:off x="6825" y="750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0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30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562" y="720889"/>
            <a:ext cx="9628877" cy="54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/>
          <p:nvPr>
            <p:ph idx="1" type="body"/>
          </p:nvPr>
        </p:nvSpPr>
        <p:spPr>
          <a:xfrm>
            <a:off x="6825" y="750625"/>
            <a:ext cx="11269200" cy="53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b="1" lang="en-US"/>
              <a:t>HITL Demonstration 1</a:t>
            </a:r>
            <a:r>
              <a:rPr lang="en-US"/>
              <a:t> </a:t>
            </a:r>
            <a:r>
              <a:rPr lang="en-US"/>
              <a:t>- No engine, no rotor blades spinning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lt1"/>
                </a:solidFill>
              </a:rPr>
              <a:t>Rationale:</a:t>
            </a:r>
            <a:r>
              <a:rPr lang="en-US" sz="2400">
                <a:solidFill>
                  <a:schemeClr val="lt1"/>
                </a:solidFill>
              </a:rPr>
              <a:t> Verify the effectiveness of flight software to appropriately control copter components in response to transmitted commands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u="sng">
                <a:solidFill>
                  <a:schemeClr val="lt1"/>
                </a:solidFill>
              </a:rPr>
              <a:t>Test Equipment:</a:t>
            </a:r>
            <a:endParaRPr sz="2400" u="sng">
              <a:solidFill>
                <a:schemeClr val="lt1"/>
              </a:solidFill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GCS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Flight electronics (PixHawk) on-board with appropriate firmware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Servos connected to rotor blades with PWM cables to PixHawk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Procedure:</a:t>
            </a:r>
            <a:endParaRPr sz="2400" u="sng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Power all electronics and verify they respond to:</a:t>
            </a:r>
            <a:endParaRPr sz="2400">
              <a:solidFill>
                <a:schemeClr val="lt1"/>
              </a:solidFill>
            </a:endParaRPr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GCS commands</a:t>
            </a:r>
            <a:endParaRPr sz="2400">
              <a:solidFill>
                <a:schemeClr val="lt1"/>
              </a:solidFill>
            </a:endParaRPr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Changes in orientation/position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Check gimbal control and verify live video feed from payload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Check loss of connection and other safety commands from pixhawk</a:t>
            </a:r>
            <a:endParaRPr sz="2400"/>
          </a:p>
        </p:txBody>
      </p:sp>
      <p:sp>
        <p:nvSpPr>
          <p:cNvPr id="311" name="Google Shape;311;p31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p31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Quadcopter Hardware &amp; Electronics Integration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2"/>
          <p:cNvSpPr txBox="1"/>
          <p:nvPr>
            <p:ph idx="1" type="body"/>
          </p:nvPr>
        </p:nvSpPr>
        <p:spPr>
          <a:xfrm>
            <a:off x="6825" y="750625"/>
            <a:ext cx="11470200" cy="53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b="1" lang="en-US"/>
              <a:t>HITL Demonstration 2 </a:t>
            </a:r>
            <a:r>
              <a:rPr lang="en-US"/>
              <a:t>- Engine running, no engagement with drivetrain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Rationale:</a:t>
            </a:r>
            <a:r>
              <a:rPr lang="en-US" sz="2400"/>
              <a:t> Verify ability of flight software to function and control appropriately with the added vibrations/disturbances of the running engine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Test Equipment:</a:t>
            </a:r>
            <a:endParaRPr sz="2400" u="sng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HITL 1 equipment assembled on the chassis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Engine on chassis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Procedure:</a:t>
            </a:r>
            <a:endParaRPr sz="2400" u="sng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Same fundamental checks and procedures as HITL 1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Check GS ability to send kill command to engine shutdown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Monitor telemetry from PixHawk with motor vibrations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Monitor for any communication interferences between GCS and PixHawk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Safety </a:t>
            </a:r>
            <a:r>
              <a:rPr lang="en-US" sz="2400" u="sng"/>
              <a:t>Risks:</a:t>
            </a:r>
            <a:r>
              <a:rPr lang="en-US" sz="2400"/>
              <a:t> The UAS chassis disjointing or coming loose from vibrations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Mitigation:</a:t>
            </a:r>
            <a:r>
              <a:rPr lang="en-US" sz="2400"/>
              <a:t> Loctite and appropriate fasteners in place</a:t>
            </a:r>
            <a:endParaRPr sz="2400"/>
          </a:p>
        </p:txBody>
      </p:sp>
      <p:sp>
        <p:nvSpPr>
          <p:cNvPr id="319" name="Google Shape;319;p32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32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Quadcopter Hardware &amp; Electronics Integration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/>
          <p:nvPr>
            <p:ph idx="1" type="body"/>
          </p:nvPr>
        </p:nvSpPr>
        <p:spPr>
          <a:xfrm>
            <a:off x="6825" y="750625"/>
            <a:ext cx="11999400" cy="530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b="1" lang="en-US"/>
              <a:t>HITL Demonstration 3</a:t>
            </a:r>
            <a:r>
              <a:rPr lang="en-US"/>
              <a:t> - Engine running, drivetrain delivering power, anchored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Rationale:</a:t>
            </a:r>
            <a:r>
              <a:rPr lang="en-US" sz="2400"/>
              <a:t> </a:t>
            </a:r>
            <a:r>
              <a:rPr lang="en-US" sz="2400">
                <a:solidFill>
                  <a:schemeClr val="lt1"/>
                </a:solidFill>
              </a:rPr>
              <a:t>Verify ability of flight software to function and control appropriately with the added vibrations/disturbances of engine, drivetrain, and rotors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Ensure rotors are spinning up securely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Test Equipment:</a:t>
            </a:r>
            <a:endParaRPr sz="2400" u="sng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HITL 2 chassis assembly with functioning drivetrain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Anchors to lock the entire aircraft down to ensure no lift is generated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Procedure:</a:t>
            </a:r>
            <a:endParaRPr sz="2400" u="sng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Same fundamental checks and procedures as HITL 2</a:t>
            </a:r>
            <a:endParaRPr sz="2400">
              <a:solidFill>
                <a:schemeClr val="lt1"/>
              </a:solidFill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Monitor belt integrity/performance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Confirm functional operation of kill switch by cutting engine power from GS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Confirm servo functionality by pointing servos to zero AoA</a:t>
            </a:r>
            <a:endParaRPr sz="2400"/>
          </a:p>
        </p:txBody>
      </p:sp>
      <p:sp>
        <p:nvSpPr>
          <p:cNvPr id="327" name="Google Shape;327;p33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p33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Quadcopter Hardware &amp; Electronics Integration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 txBox="1"/>
          <p:nvPr>
            <p:ph idx="1" type="body"/>
          </p:nvPr>
        </p:nvSpPr>
        <p:spPr>
          <a:xfrm>
            <a:off x="6825" y="750625"/>
            <a:ext cx="11999400" cy="530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b="1" lang="en-US"/>
              <a:t>HITL Demonstration 3 (cont.)</a:t>
            </a:r>
            <a:r>
              <a:rPr lang="en-US"/>
              <a:t> - Engine running, drivetrain delivering power, anchored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Safety Risks:</a:t>
            </a:r>
            <a:r>
              <a:rPr lang="en-US" sz="2400"/>
              <a:t> Flight of UAS, shearing of rotor blades, loss of communications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Mitigation:</a:t>
            </a:r>
            <a:endParaRPr sz="2400" u="sng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Secure UAS to anchor with no slack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Motor will be limited 7200 rpm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Zero AoA of rotor blades ±5° AoA to keep lift minimal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Keep the total power supply in the safe room for easy emergency kill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Test crew will be a safe distance away from UAS in safe room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35" name="Google Shape;335;p34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6" name="Google Shape;336;p34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Quadcopter Hardware &amp; Electronics Integration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5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p35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5"/>
          <p:cNvSpPr txBox="1"/>
          <p:nvPr>
            <p:ph idx="1" type="body"/>
          </p:nvPr>
        </p:nvSpPr>
        <p:spPr>
          <a:xfrm>
            <a:off x="6825" y="750625"/>
            <a:ext cx="12192000" cy="54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600"/>
              <a:t>Budget</a:t>
            </a:r>
            <a:endParaRPr sz="9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6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" name="Google Shape;351;p36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 Plan</a:t>
            </a:r>
            <a:endParaRPr/>
          </a:p>
        </p:txBody>
      </p:sp>
      <p:graphicFrame>
        <p:nvGraphicFramePr>
          <p:cNvPr id="352" name="Google Shape;352;p36"/>
          <p:cNvGraphicFramePr/>
          <p:nvPr/>
        </p:nvGraphicFramePr>
        <p:xfrm>
          <a:off x="279600" y="1074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{A0A8B942-7FF7-4161-8D10-9E8F10DECCE3}</a:tableStyleId>
              </a:tblPr>
              <a:tblGrid>
                <a:gridCol w="2262150"/>
                <a:gridCol w="2262150"/>
              </a:tblGrid>
              <a:tr h="60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Expense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Cost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60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Copter Parts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$3,838.73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60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Spare Parts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$709.10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85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Operational Expenses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$95.00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60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Left to Buy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$50.00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60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Total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$4,692.83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60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Remainder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$307.17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</a:tbl>
          </a:graphicData>
        </a:graphic>
      </p:graphicFrame>
      <p:pic>
        <p:nvPicPr>
          <p:cNvPr id="353" name="Google Shape;35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675" y="1074525"/>
            <a:ext cx="7063425" cy="470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0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Motivation and Statement</a:t>
            </a:r>
            <a:endParaRPr/>
          </a:p>
        </p:txBody>
      </p:sp>
      <p:sp>
        <p:nvSpPr>
          <p:cNvPr id="116" name="Google Shape;116;p10"/>
          <p:cNvSpPr txBox="1"/>
          <p:nvPr/>
        </p:nvSpPr>
        <p:spPr>
          <a:xfrm>
            <a:off x="0" y="690600"/>
            <a:ext cx="5623800" cy="26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FFFF"/>
                </a:solidFill>
              </a:rPr>
              <a:t>Mission:</a:t>
            </a:r>
            <a:endParaRPr b="1" sz="2400" u="sng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The EMU team will design a fully autonomous, 25 lb,</a:t>
            </a:r>
            <a:r>
              <a:rPr lang="en-US" sz="2400">
                <a:solidFill>
                  <a:srgbClr val="00FF00"/>
                </a:solidFill>
              </a:rPr>
              <a:t> </a:t>
            </a:r>
            <a:r>
              <a:rPr b="1" lang="en-US" sz="2400">
                <a:solidFill>
                  <a:srgbClr val="00FF00"/>
                </a:solidFill>
              </a:rPr>
              <a:t>multirotor UAS</a:t>
            </a:r>
            <a:r>
              <a:rPr lang="en-US" sz="2400">
                <a:solidFill>
                  <a:srgbClr val="FFFFFF"/>
                </a:solidFill>
                <a:highlight>
                  <a:srgbClr val="00FF00"/>
                </a:highlight>
              </a:rPr>
              <a:t> </a:t>
            </a:r>
            <a:r>
              <a:rPr lang="en-US" sz="2400">
                <a:solidFill>
                  <a:srgbClr val="FFFFFF"/>
                </a:solidFill>
              </a:rPr>
              <a:t>capable of completing long duration flight while supporting a 5 lb payload and streaming video</a:t>
            </a:r>
            <a:endParaRPr sz="24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</a:endParaRPr>
          </a:p>
        </p:txBody>
      </p:sp>
      <p:sp>
        <p:nvSpPr>
          <p:cNvPr id="117" name="Google Shape;117;p10"/>
          <p:cNvSpPr txBox="1"/>
          <p:nvPr/>
        </p:nvSpPr>
        <p:spPr>
          <a:xfrm>
            <a:off x="448625" y="3155750"/>
            <a:ext cx="8098200" cy="28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FFFF"/>
                </a:solidFill>
              </a:rPr>
              <a:t>Motivation:</a:t>
            </a:r>
            <a:endParaRPr b="1" sz="2400" u="sng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The IRISS team would benefit from a heavy lift, long duration UAS to expand their mission profiles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Create a chassis capable of being scaled to allow the IRISS team develop mission specific vehicles 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551" y="560075"/>
            <a:ext cx="7792152" cy="324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p37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Major Procurements</a:t>
            </a:r>
            <a:endParaRPr/>
          </a:p>
        </p:txBody>
      </p:sp>
      <p:graphicFrame>
        <p:nvGraphicFramePr>
          <p:cNvPr id="361" name="Google Shape;361;p37"/>
          <p:cNvGraphicFramePr/>
          <p:nvPr/>
        </p:nvGraphicFramePr>
        <p:xfrm>
          <a:off x="307650" y="9082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{A0A8B942-7FF7-4161-8D10-9E8F10DECCE3}</a:tableStyleId>
              </a:tblPr>
              <a:tblGrid>
                <a:gridCol w="1850400"/>
                <a:gridCol w="3937950"/>
                <a:gridCol w="2894175"/>
                <a:gridCol w="2894175"/>
              </a:tblGrid>
              <a:tr h="444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System</a:t>
                      </a:r>
                      <a:endParaRPr sz="22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Acquired</a:t>
                      </a:r>
                      <a:endParaRPr sz="22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Need</a:t>
                      </a:r>
                      <a:endParaRPr sz="22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Need Cost</a:t>
                      </a:r>
                      <a:endParaRPr sz="22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3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Powerplant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All Parts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None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$0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2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Drivetrain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Driveshaft, Pulleys, Bearings.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Belts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$50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2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Rotorhead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All Parts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None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$0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2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Electronics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All Parts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None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$0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2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Payload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All Parts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None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$0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2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Chassis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All Parts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None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$0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6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Operational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2-Stroke Oil, Servo Programmer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Fuel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$50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 txBox="1"/>
          <p:nvPr>
            <p:ph idx="1" type="body"/>
          </p:nvPr>
        </p:nvSpPr>
        <p:spPr>
          <a:xfrm>
            <a:off x="838200" y="1253400"/>
            <a:ext cx="10515600" cy="435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000"/>
              <a:t>Thank You</a:t>
            </a:r>
            <a:endParaRPr sz="6000"/>
          </a:p>
        </p:txBody>
      </p:sp>
      <p:sp>
        <p:nvSpPr>
          <p:cNvPr id="368" name="Google Shape;368;p38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9" name="Google Shape;369;p38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Closing Slide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11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CONOPS</a:t>
            </a:r>
            <a:endParaRPr/>
          </a:p>
        </p:txBody>
      </p:sp>
      <p:pic>
        <p:nvPicPr>
          <p:cNvPr id="126" name="Google Shape;12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350" y="690600"/>
            <a:ext cx="9089300" cy="547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12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Functional Block Diagram</a:t>
            </a:r>
            <a:endParaRPr/>
          </a:p>
        </p:txBody>
      </p:sp>
      <p:pic>
        <p:nvPicPr>
          <p:cNvPr id="134" name="Google Shape;1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9500" y="750725"/>
            <a:ext cx="7853001" cy="535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13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Critical Project Elements (CPEs)</a:t>
            </a:r>
            <a:endParaRPr/>
          </a:p>
        </p:txBody>
      </p:sp>
      <p:graphicFrame>
        <p:nvGraphicFramePr>
          <p:cNvPr id="142" name="Google Shape;142;p13"/>
          <p:cNvGraphicFramePr/>
          <p:nvPr/>
        </p:nvGraphicFramePr>
        <p:xfrm>
          <a:off x="500025" y="100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{A0A8B942-7FF7-4161-8D10-9E8F10DECCE3}</a:tableStyleId>
              </a:tblPr>
              <a:tblGrid>
                <a:gridCol w="3600300"/>
                <a:gridCol w="7591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lt1"/>
                          </a:solidFill>
                        </a:rPr>
                        <a:t>CPE</a:t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lt1"/>
                          </a:solidFill>
                        </a:rPr>
                        <a:t>Rationale</a:t>
                      </a:r>
                      <a:endParaRPr sz="2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Chassis</a:t>
                      </a:r>
                      <a:endParaRPr sz="21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UAS chassis must withstand operational forces, support components, and allow component integration</a:t>
                      </a:r>
                      <a:endParaRPr sz="21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Drivetrain</a:t>
                      </a:r>
                      <a:endParaRPr sz="21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Drivetrain must safely transfer power to rotors in a stable configuration</a:t>
                      </a:r>
                      <a:endParaRPr sz="21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Rotor Assembly</a:t>
                      </a:r>
                      <a:endParaRPr sz="21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Rotor assembly must provide aerodynamic lift and control over the UAS</a:t>
                      </a:r>
                      <a:endParaRPr sz="21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Power Plant</a:t>
                      </a:r>
                      <a:endParaRPr sz="21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Power plant must </a:t>
                      </a:r>
                      <a:r>
                        <a:rPr lang="en-US" sz="2100"/>
                        <a:t>provide</a:t>
                      </a:r>
                      <a:r>
                        <a:rPr lang="en-US" sz="2100"/>
                        <a:t> enough power for all flight phases across a two hour hover operation</a:t>
                      </a:r>
                      <a:endParaRPr sz="21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Flight Software</a:t>
                      </a:r>
                      <a:endParaRPr sz="21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Flight software must enable UAS communication and manual or autonomous flight control</a:t>
                      </a:r>
                      <a:endParaRPr sz="21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 txBox="1"/>
          <p:nvPr>
            <p:ph idx="1" type="body"/>
          </p:nvPr>
        </p:nvSpPr>
        <p:spPr>
          <a:xfrm>
            <a:off x="172350" y="764575"/>
            <a:ext cx="3370800" cy="7668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Rotors</a:t>
            </a:r>
            <a:endParaRPr sz="2400" u="sng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 Rotor Blades &amp; Assemblies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4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14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Recap: Mechanical Systems</a:t>
            </a:r>
            <a:endParaRPr/>
          </a:p>
        </p:txBody>
      </p:sp>
      <p:sp>
        <p:nvSpPr>
          <p:cNvPr id="151" name="Google Shape;151;p14"/>
          <p:cNvSpPr txBox="1"/>
          <p:nvPr/>
        </p:nvSpPr>
        <p:spPr>
          <a:xfrm>
            <a:off x="161000" y="3732100"/>
            <a:ext cx="3370800" cy="1035900"/>
          </a:xfrm>
          <a:prstGeom prst="rect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Chassis</a:t>
            </a:r>
            <a:endParaRPr sz="2400" u="sng">
              <a:solidFill>
                <a:srgbClr val="93C4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Carbon Fiber Prop Arms &amp; Hex Tube Supports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FFFFFF"/>
              </a:solidFill>
            </a:endParaRPr>
          </a:p>
        </p:txBody>
      </p:sp>
      <p:sp>
        <p:nvSpPr>
          <p:cNvPr id="152" name="Google Shape;152;p14"/>
          <p:cNvSpPr txBox="1"/>
          <p:nvPr/>
        </p:nvSpPr>
        <p:spPr>
          <a:xfrm>
            <a:off x="161000" y="4969275"/>
            <a:ext cx="3370800" cy="1035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Drivetrain</a:t>
            </a:r>
            <a:endParaRPr sz="24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Drive Shaft Supporting Quarter-Turn Belt Drive </a:t>
            </a:r>
            <a:endParaRPr sz="18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4"/>
          <p:cNvSpPr txBox="1"/>
          <p:nvPr/>
        </p:nvSpPr>
        <p:spPr>
          <a:xfrm>
            <a:off x="161000" y="2571125"/>
            <a:ext cx="3370800" cy="10359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Landing Assembly</a:t>
            </a:r>
            <a:endParaRPr sz="2400" u="sng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 Carbon Fiber Legs &amp; Shock Absorbers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161000" y="1676850"/>
            <a:ext cx="3370800" cy="766800"/>
          </a:xfrm>
          <a:prstGeom prst="rect">
            <a:avLst/>
          </a:prstGeom>
          <a:noFill/>
          <a:ln cap="flat" cmpd="sng" w="2857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B4A7D6"/>
                </a:solidFill>
                <a:latin typeface="Calibri"/>
                <a:ea typeface="Calibri"/>
                <a:cs typeface="Calibri"/>
                <a:sym typeface="Calibri"/>
              </a:rPr>
              <a:t>Power Plant</a:t>
            </a:r>
            <a:endParaRPr sz="2400" u="sng">
              <a:solidFill>
                <a:srgbClr val="B4A7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Gas Engine &amp; Centrifugal Clutch</a:t>
            </a:r>
            <a:endParaRPr sz="18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3920775" y="1220972"/>
            <a:ext cx="8067900" cy="44982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800" y="1285875"/>
            <a:ext cx="7973875" cy="413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/>
          <p:nvPr>
            <p:ph idx="1" type="body"/>
          </p:nvPr>
        </p:nvSpPr>
        <p:spPr>
          <a:xfrm>
            <a:off x="1213675" y="5103575"/>
            <a:ext cx="1817700" cy="76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Verified</a:t>
            </a:r>
            <a:endParaRPr/>
          </a:p>
        </p:txBody>
      </p:sp>
      <p:sp>
        <p:nvSpPr>
          <p:cNvPr id="163" name="Google Shape;163;p15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15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Progress: Requirements</a:t>
            </a:r>
            <a:endParaRPr/>
          </a:p>
        </p:txBody>
      </p:sp>
      <p:sp>
        <p:nvSpPr>
          <p:cNvPr id="165" name="Google Shape;165;p15"/>
          <p:cNvSpPr txBox="1"/>
          <p:nvPr>
            <p:ph idx="1" type="body"/>
          </p:nvPr>
        </p:nvSpPr>
        <p:spPr>
          <a:xfrm>
            <a:off x="4203900" y="5103575"/>
            <a:ext cx="3784200" cy="76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Verification in Progress</a:t>
            </a:r>
            <a:endParaRPr/>
          </a:p>
        </p:txBody>
      </p:sp>
      <p:sp>
        <p:nvSpPr>
          <p:cNvPr id="166" name="Google Shape;166;p15"/>
          <p:cNvSpPr txBox="1"/>
          <p:nvPr>
            <p:ph idx="1" type="body"/>
          </p:nvPr>
        </p:nvSpPr>
        <p:spPr>
          <a:xfrm>
            <a:off x="9345975" y="5103575"/>
            <a:ext cx="1817700" cy="76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To Be </a:t>
            </a:r>
            <a:r>
              <a:rPr lang="en-US"/>
              <a:t>Verified</a:t>
            </a:r>
            <a:endParaRPr/>
          </a:p>
        </p:txBody>
      </p:sp>
      <p:sp>
        <p:nvSpPr>
          <p:cNvPr id="167" name="Google Shape;167;p15"/>
          <p:cNvSpPr txBox="1"/>
          <p:nvPr>
            <p:ph idx="1" type="body"/>
          </p:nvPr>
        </p:nvSpPr>
        <p:spPr>
          <a:xfrm>
            <a:off x="224000" y="956625"/>
            <a:ext cx="4485600" cy="76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64 Total Requirements</a:t>
            </a:r>
            <a:endParaRPr/>
          </a:p>
        </p:txBody>
      </p:sp>
      <p:pic>
        <p:nvPicPr>
          <p:cNvPr id="168" name="Google Shape;168;p1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500" y="2210163"/>
            <a:ext cx="9975000" cy="20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5"/>
          <p:cNvSpPr/>
          <p:nvPr/>
        </p:nvSpPr>
        <p:spPr>
          <a:xfrm>
            <a:off x="1636000" y="4795200"/>
            <a:ext cx="958500" cy="3651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5709425" y="4795200"/>
            <a:ext cx="958500" cy="3651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9775575" y="4795200"/>
            <a:ext cx="958500" cy="3651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/>
          <p:nvPr>
            <p:ph idx="12" type="sldNum"/>
          </p:nvPr>
        </p:nvSpPr>
        <p:spPr>
          <a:xfrm>
            <a:off x="8854350" y="6392175"/>
            <a:ext cx="771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16"/>
          <p:cNvSpPr txBox="1"/>
          <p:nvPr>
            <p:ph type="title"/>
          </p:nvPr>
        </p:nvSpPr>
        <p:spPr>
          <a:xfrm>
            <a:off x="0" y="-76200"/>
            <a:ext cx="10515600" cy="7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Progress: Levels of Success</a:t>
            </a:r>
            <a:endParaRPr/>
          </a:p>
        </p:txBody>
      </p:sp>
      <p:sp>
        <p:nvSpPr>
          <p:cNvPr id="179" name="Google Shape;179;p16"/>
          <p:cNvSpPr txBox="1"/>
          <p:nvPr>
            <p:ph idx="1" type="body"/>
          </p:nvPr>
        </p:nvSpPr>
        <p:spPr>
          <a:xfrm>
            <a:off x="9181600" y="5552050"/>
            <a:ext cx="2904900" cy="76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11% Completed</a:t>
            </a:r>
            <a:endParaRPr/>
          </a:p>
        </p:txBody>
      </p:sp>
      <p:graphicFrame>
        <p:nvGraphicFramePr>
          <p:cNvPr id="180" name="Google Shape;180;p16"/>
          <p:cNvGraphicFramePr/>
          <p:nvPr/>
        </p:nvGraphicFramePr>
        <p:xfrm>
          <a:off x="193563" y="10942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{A0A8B942-7FF7-4161-8D10-9E8F10DECCE3}</a:tableStyleId>
              </a:tblPr>
              <a:tblGrid>
                <a:gridCol w="2030475"/>
                <a:gridCol w="2691475"/>
                <a:gridCol w="2360975"/>
                <a:gridCol w="2360975"/>
                <a:gridCol w="2360975"/>
              </a:tblGrid>
              <a:tr h="56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Controls</a:t>
                      </a:r>
                      <a:endParaRPr sz="19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56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Flight Endurance</a:t>
                      </a:r>
                      <a:endParaRPr sz="19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Power Plant</a:t>
                      </a:r>
                      <a:endParaRPr sz="19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58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Chassis</a:t>
                      </a:r>
                      <a:endParaRPr sz="19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Autonomy</a:t>
                      </a:r>
                      <a:endParaRPr sz="19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56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Safety</a:t>
                      </a:r>
                      <a:endParaRPr sz="19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Ground Station</a:t>
                      </a:r>
                      <a:endParaRPr sz="19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56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Payload</a:t>
                      </a:r>
                      <a:endParaRPr sz="19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</a:tr>
            </a:tbl>
          </a:graphicData>
        </a:graphic>
      </p:graphicFrame>
      <p:sp>
        <p:nvSpPr>
          <p:cNvPr id="181" name="Google Shape;181;p16"/>
          <p:cNvSpPr txBox="1"/>
          <p:nvPr>
            <p:ph idx="1" type="body"/>
          </p:nvPr>
        </p:nvSpPr>
        <p:spPr>
          <a:xfrm>
            <a:off x="113800" y="5552050"/>
            <a:ext cx="2904900" cy="76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27 Total Levels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