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6858000" cx="12192000"/>
  <p:notesSz cx="6858000" cy="9144000"/>
  <p:embeddedFontLst>
    <p:embeddedFont>
      <p:font typeface="Bree Serif"/>
      <p:regular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5" name="Mitchell Spencer"/>
  <p:cmAuthor clrIdx="1" id="1" initials="" lastIdx="1" name="Nathaniel Hetzel"/>
  <p:cmAuthor clrIdx="2" id="2" initials="" lastIdx="1" name="Rebecca River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E807AC1-A3B9-4011-AFA8-C4996A063B30}">
  <a:tblStyle styleId="{BE807AC1-A3B9-4011-AFA8-C4996A063B3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FB30E06-1D9E-4F4A-B1C8-25C6BFFF5D9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BreeSerif-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4-16T05:19:32.188">
    <p:pos x="6000" y="0"/>
    <p:text>Perhaps we can combine the GCS, electronics, and avionics slide into one? This will save time on Design Description (15%)</p:text>
  </p:cm>
  <p:cm authorId="1" idx="1" dt="2020-04-16T05:19:32.188">
    <p:pos x="6000" y="0"/>
    <p:text>Perhaps the GCS and electronics can be integrated into one slide , but avionics I think should be on another since it would be too crowded otherwise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20-04-15T16:32:03.996">
    <p:pos x="6000" y="0"/>
    <p:text>And 1.2.4 is on compliance matrix.</p:text>
  </p:cm>
  <p:cm authorId="0" idx="3" dt="2020-04-15T16:31:50.783">
    <p:pos x="6000" y="100"/>
    <p:text>While there are more requirements that this test can validate (ex: 6.2, al UAS functions can be shut down at any time), that's not represented at the core of what we're trying to test. Brevity is important here.</p:text>
  </p:cm>
  <p:cm authorId="0" idx="4" dt="2020-04-15T16:52:01.978">
    <p:pos x="6000" y="200"/>
    <p:text>From someone: "more requirements can be met with HITL than just these 2, see summary slide; 1.2.4 not on compliant matrix?"</p:text>
  </p:cm>
  <p:cm authorId="2" idx="1" dt="2020-04-15T16:52:01.978">
    <p:pos x="6000" y="200"/>
    <p:text>I split req 1.2.3 into two requirements because it had an "and"</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20-04-15T17:13:35.974">
    <p:pos x="6000" y="0"/>
    <p:text>Someone: "Section needs to be expanded, relate testing to requirements, should split into 2 or more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Michael</a:t>
            </a:r>
            <a:endParaRPr/>
          </a:p>
        </p:txBody>
      </p:sp>
      <p:sp>
        <p:nvSpPr>
          <p:cNvPr id="110" name="Google Shape;110;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833a0aece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33a0aece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General overview of the drivetrain system. Can be more specific for components verbally if needed.</a:t>
            </a:r>
            <a:endParaRPr/>
          </a:p>
          <a:p>
            <a:pPr indent="0" lvl="0" marL="0" rtl="0" algn="l">
              <a:spcBef>
                <a:spcPts val="0"/>
              </a:spcBef>
              <a:spcAft>
                <a:spcPts val="0"/>
              </a:spcAft>
              <a:buNone/>
            </a:pPr>
            <a:r>
              <a:rPr lang="en-US"/>
              <a:t>Major Changes: Main belt types (CAD file didn’t show lack of hub, got new sizes &amp; belt type)</a:t>
            </a:r>
            <a:endParaRPr/>
          </a:p>
          <a:p>
            <a:pPr indent="0" lvl="0" marL="0" rtl="0" algn="l">
              <a:spcBef>
                <a:spcPts val="0"/>
              </a:spcBef>
              <a:spcAft>
                <a:spcPts val="0"/>
              </a:spcAft>
              <a:buNone/>
            </a:pPr>
            <a:r>
              <a:rPr lang="en-US"/>
              <a:t>Total Mass: </a:t>
            </a:r>
            <a:r>
              <a:rPr lang="en-US" sz="1000">
                <a:latin typeface="Arial"/>
                <a:ea typeface="Arial"/>
                <a:cs typeface="Arial"/>
                <a:sym typeface="Arial"/>
              </a:rPr>
              <a:t>1,012.6g (8.31%)</a:t>
            </a:r>
            <a:endParaRPr sz="1000">
              <a:latin typeface="Arial"/>
              <a:ea typeface="Arial"/>
              <a:cs typeface="Arial"/>
              <a:sym typeface="Arial"/>
            </a:endParaRPr>
          </a:p>
          <a:p>
            <a:pPr indent="0" lvl="0" marL="0" rtl="0" algn="l">
              <a:spcBef>
                <a:spcPts val="0"/>
              </a:spcBef>
              <a:spcAft>
                <a:spcPts val="0"/>
              </a:spcAft>
              <a:buNone/>
            </a:pPr>
            <a:r>
              <a:rPr lang="en-US" sz="1000">
                <a:latin typeface="Arial"/>
                <a:ea typeface="Arial"/>
                <a:cs typeface="Arial"/>
                <a:sym typeface="Arial"/>
              </a:rPr>
              <a:t>Total Cost: $205.88 (5.12%)</a:t>
            </a:r>
            <a:endParaRPr sz="1000">
              <a:latin typeface="Arial"/>
              <a:ea typeface="Arial"/>
              <a:cs typeface="Arial"/>
              <a:sym typeface="Arial"/>
            </a:endParaRPr>
          </a:p>
        </p:txBody>
      </p:sp>
      <p:sp>
        <p:nvSpPr>
          <p:cNvPr id="196" name="Google Shape;196;g833a0aece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834bad82b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34bad82b3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Libby please complete</a:t>
            </a:r>
            <a:endParaRPr/>
          </a:p>
        </p:txBody>
      </p:sp>
      <p:sp>
        <p:nvSpPr>
          <p:cNvPr id="214" name="Google Shape;214;g834bad82b3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834bad82b3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34bad82b3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Identify key elements in presentation (engine, clutch/drivetrain integration, fuel system) </a:t>
            </a:r>
            <a:endParaRPr/>
          </a:p>
        </p:txBody>
      </p:sp>
      <p:sp>
        <p:nvSpPr>
          <p:cNvPr id="225" name="Google Shape;225;g834bad82b3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30d933c79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30d933c79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 will make sure to explain things in good detail, I’m just going to focus on keeping words minimal. Yeah you better - Max </a:t>
            </a:r>
            <a:endParaRPr/>
          </a:p>
          <a:p>
            <a:pPr indent="0" lvl="0" marL="0" rtl="0" algn="l">
              <a:spcBef>
                <a:spcPts val="0"/>
              </a:spcBef>
              <a:spcAft>
                <a:spcPts val="0"/>
              </a:spcAft>
              <a:buNone/>
            </a:pPr>
            <a:r>
              <a:t/>
            </a:r>
            <a:endParaRPr/>
          </a:p>
        </p:txBody>
      </p:sp>
      <p:sp>
        <p:nvSpPr>
          <p:cNvPr id="235" name="Google Shape;235;g730d933c79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835f1777a9_7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835f1777a9_7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835f1777a9_7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834bad82b3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34bad82b3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In conjunction with GCS slide. PixHawk works with Mission Planner to accept commands to flight modes.</a:t>
            </a:r>
            <a:endParaRPr/>
          </a:p>
        </p:txBody>
      </p:sp>
      <p:sp>
        <p:nvSpPr>
          <p:cNvPr id="261" name="Google Shape;261;g834bad82b3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8317b06099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8317b06099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Nate</a:t>
            </a:r>
            <a:endParaRPr/>
          </a:p>
          <a:p>
            <a:pPr indent="-317500" lvl="0" marL="457200" rtl="0" algn="l">
              <a:spcBef>
                <a:spcPts val="0"/>
              </a:spcBef>
              <a:spcAft>
                <a:spcPts val="0"/>
              </a:spcAft>
              <a:buSzPts val="1400"/>
              <a:buChar char="●"/>
            </a:pPr>
            <a:r>
              <a:rPr lang="en-US"/>
              <a:t>Use one test as an example and move rest to backup</a:t>
            </a:r>
            <a:endParaRPr/>
          </a:p>
          <a:p>
            <a:pPr indent="-317500" lvl="0" marL="457200" rtl="0" algn="l">
              <a:spcBef>
                <a:spcPts val="0"/>
              </a:spcBef>
              <a:spcAft>
                <a:spcPts val="0"/>
              </a:spcAft>
              <a:buSzPts val="1400"/>
              <a:buChar char="●"/>
            </a:pPr>
            <a:r>
              <a:rPr lang="en-US"/>
              <a:t>speak to most challenging/critical requirements</a:t>
            </a:r>
            <a:endParaRPr/>
          </a:p>
        </p:txBody>
      </p:sp>
      <p:sp>
        <p:nvSpPr>
          <p:cNvPr id="270" name="Google Shape;270;g8317b06099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834bad82b3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834bad82b3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Nate</a:t>
            </a:r>
            <a:endParaRPr/>
          </a:p>
          <a:p>
            <a:pPr indent="0" lvl="0" marL="0" rtl="0" algn="l">
              <a:spcBef>
                <a:spcPts val="0"/>
              </a:spcBef>
              <a:spcAft>
                <a:spcPts val="0"/>
              </a:spcAft>
              <a:buNone/>
            </a:pPr>
            <a:r>
              <a:rPr lang="en-US"/>
              <a:t>flight electronics testing applicable </a:t>
            </a:r>
            <a:r>
              <a:rPr lang="en-US"/>
              <a:t>requirements</a:t>
            </a:r>
            <a:r>
              <a:rPr lang="en-US"/>
              <a:t> needs </a:t>
            </a:r>
            <a:r>
              <a:rPr lang="en-US"/>
              <a:t>refinement</a:t>
            </a:r>
            <a:r>
              <a:rPr lang="en-US"/>
              <a:t> ; HITL testing </a:t>
            </a:r>
            <a:r>
              <a:rPr lang="en-US"/>
              <a:t>requirements</a:t>
            </a:r>
            <a:r>
              <a:rPr lang="en-US"/>
              <a:t> needs refinement;        at the moment, no electronics testing slide because it was more of a pass/fail checklist testing, can briefly talk about meeting all the electronic </a:t>
            </a:r>
            <a:r>
              <a:rPr lang="en-US"/>
              <a:t>requirements</a:t>
            </a:r>
            <a:r>
              <a:rPr lang="en-US"/>
              <a:t> we intended to</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most challenging/critical reqs</a:t>
            </a:r>
            <a:endParaRPr/>
          </a:p>
        </p:txBody>
      </p:sp>
      <p:sp>
        <p:nvSpPr>
          <p:cNvPr id="277" name="Google Shape;277;g834bad82b3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834bad82b3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834bad82b3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Nate</a:t>
            </a:r>
            <a:endParaRPr/>
          </a:p>
          <a:p>
            <a:pPr indent="0" lvl="0" marL="0" rtl="0" algn="l">
              <a:spcBef>
                <a:spcPts val="0"/>
              </a:spcBef>
              <a:spcAft>
                <a:spcPts val="0"/>
              </a:spcAft>
              <a:buNone/>
            </a:pPr>
            <a:r>
              <a:rPr lang="en-US"/>
              <a:t>Briefly give test details orally (how and where)</a:t>
            </a:r>
            <a:endParaRPr/>
          </a:p>
          <a:p>
            <a:pPr indent="0" lvl="0" marL="0" rtl="0" algn="l">
              <a:spcBef>
                <a:spcPts val="0"/>
              </a:spcBef>
              <a:spcAft>
                <a:spcPts val="0"/>
              </a:spcAft>
              <a:buNone/>
            </a:pPr>
            <a:r>
              <a:t/>
            </a:r>
            <a:endParaRPr/>
          </a:p>
        </p:txBody>
      </p:sp>
      <p:sp>
        <p:nvSpPr>
          <p:cNvPr id="286" name="Google Shape;286;g834bad82b3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834940c6dc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834940c6dc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Nate</a:t>
            </a:r>
            <a:endParaRPr/>
          </a:p>
          <a:p>
            <a:pPr indent="0" lvl="0" marL="0" rtl="0" algn="l">
              <a:spcBef>
                <a:spcPts val="0"/>
              </a:spcBef>
              <a:spcAft>
                <a:spcPts val="0"/>
              </a:spcAft>
              <a:buNone/>
            </a:pPr>
            <a:r>
              <a:rPr lang="en-US"/>
              <a:t>Briefly give test details orally (how and where)</a:t>
            </a:r>
            <a:endParaRPr/>
          </a:p>
          <a:p>
            <a:pPr indent="0" lvl="0" marL="0" rtl="0" algn="l">
              <a:spcBef>
                <a:spcPts val="0"/>
              </a:spcBef>
              <a:spcAft>
                <a:spcPts val="0"/>
              </a:spcAft>
              <a:buNone/>
            </a:pPr>
            <a:r>
              <a:rPr lang="en-US"/>
              <a:t>2 bullets: power/torque, 2 hour hover</a:t>
            </a:r>
            <a:endParaRPr/>
          </a:p>
        </p:txBody>
      </p:sp>
      <p:sp>
        <p:nvSpPr>
          <p:cNvPr id="296" name="Google Shape;296;g834940c6dc_3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Michael</a:t>
            </a:r>
            <a:endParaRPr/>
          </a:p>
        </p:txBody>
      </p:sp>
      <p:sp>
        <p:nvSpPr>
          <p:cNvPr id="124" name="Google Shape;124;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834bad82b3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834bad82b3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Nate</a:t>
            </a:r>
            <a:endParaRPr/>
          </a:p>
          <a:p>
            <a:pPr indent="0" lvl="0" marL="0" rtl="0" algn="l">
              <a:spcBef>
                <a:spcPts val="0"/>
              </a:spcBef>
              <a:spcAft>
                <a:spcPts val="0"/>
              </a:spcAft>
              <a:buNone/>
            </a:pPr>
            <a:r>
              <a:rPr lang="en-US"/>
              <a:t>Emphasize how Demonstration 2 is for vibration verification, and how Demonstration 3 is the first full test of the UAS’s moving parts.</a:t>
            </a:r>
            <a:endParaRPr/>
          </a:p>
        </p:txBody>
      </p:sp>
      <p:sp>
        <p:nvSpPr>
          <p:cNvPr id="306" name="Google Shape;306;g834bad82b3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834bad82b3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834bad82b3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Nate</a:t>
            </a:r>
            <a:endParaRPr/>
          </a:p>
        </p:txBody>
      </p:sp>
      <p:sp>
        <p:nvSpPr>
          <p:cNvPr id="314" name="Google Shape;314;g834bad82b3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834940c6dc_3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834940c6dc_3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Nate</a:t>
            </a:r>
            <a:endParaRPr/>
          </a:p>
          <a:p>
            <a:pPr indent="0" lvl="0" marL="0" rtl="0" algn="l">
              <a:spcBef>
                <a:spcPts val="0"/>
              </a:spcBef>
              <a:spcAft>
                <a:spcPts val="0"/>
              </a:spcAft>
              <a:buNone/>
            </a:pPr>
            <a:r>
              <a:rPr lang="en-US"/>
              <a:t>additional details can be given orally</a:t>
            </a:r>
            <a:endParaRPr/>
          </a:p>
          <a:p>
            <a:pPr indent="0" lvl="0" marL="0" rtl="0" algn="l">
              <a:spcBef>
                <a:spcPts val="0"/>
              </a:spcBef>
              <a:spcAft>
                <a:spcPts val="0"/>
              </a:spcAft>
              <a:buNone/>
            </a:pPr>
            <a:r>
              <a:rPr lang="en-US"/>
              <a:t>details-&gt;safety</a:t>
            </a:r>
            <a:endParaRPr/>
          </a:p>
          <a:p>
            <a:pPr indent="-317500" lvl="0" marL="457200" rtl="0" algn="l">
              <a:spcBef>
                <a:spcPts val="0"/>
              </a:spcBef>
              <a:spcAft>
                <a:spcPts val="0"/>
              </a:spcAft>
              <a:buSzPts val="1400"/>
              <a:buChar char="●"/>
            </a:pPr>
            <a:r>
              <a:rPr lang="en-US"/>
              <a:t>keep style same as previous slide</a:t>
            </a:r>
            <a:endParaRPr/>
          </a:p>
        </p:txBody>
      </p:sp>
      <p:sp>
        <p:nvSpPr>
          <p:cNvPr id="322" name="Google Shape;322;g834940c6dc_3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8317b06099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8317b06099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8317b06099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838b6f324b_2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838b6f324b_2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Henry</a:t>
            </a:r>
            <a:endParaRPr/>
          </a:p>
        </p:txBody>
      </p:sp>
      <p:sp>
        <p:nvSpPr>
          <p:cNvPr id="338" name="Google Shape;338;g838b6f324b_2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837c4f0601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837c4f0601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Henry</a:t>
            </a:r>
            <a:endParaRPr/>
          </a:p>
        </p:txBody>
      </p:sp>
      <p:sp>
        <p:nvSpPr>
          <p:cNvPr id="347" name="Google Shape;347;g837c4f0601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834940c6dc_3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834940c6dc_3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the engine dyno testing, we were able to complete integration of our motor onto the dyno, but we did not have time to perform live testing. </a:t>
            </a:r>
            <a:endParaRPr/>
          </a:p>
          <a:p>
            <a:pPr indent="0" lvl="0" marL="0" rtl="0" algn="l">
              <a:spcBef>
                <a:spcPts val="0"/>
              </a:spcBef>
              <a:spcAft>
                <a:spcPts val="0"/>
              </a:spcAft>
              <a:buNone/>
            </a:pPr>
            <a:r>
              <a:rPr lang="en-US"/>
              <a:t>The three major tests we planned to perform were engine break-in, </a:t>
            </a:r>
            <a:r>
              <a:rPr lang="en-US"/>
              <a:t>horsepower</a:t>
            </a:r>
            <a:r>
              <a:rPr lang="en-US"/>
              <a:t> and torque testing, and endurance and fuel consumption testing.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the procedure, we would performed the tests in the engine cell, with all major safety and data systems located in the safe room.</a:t>
            </a:r>
            <a:endParaRPr/>
          </a:p>
          <a:p>
            <a:pPr indent="0" lvl="0" marL="0" rtl="0" algn="l">
              <a:spcBef>
                <a:spcPts val="0"/>
              </a:spcBef>
              <a:spcAft>
                <a:spcPts val="0"/>
              </a:spcAft>
              <a:buNone/>
            </a:pPr>
            <a:r>
              <a:rPr lang="en-US"/>
              <a:t>This includes the engine throttle control, the power supply for both the dyno and the motor, and the dyno data </a:t>
            </a:r>
            <a:r>
              <a:rPr lang="en-US"/>
              <a:t>acquisition</a:t>
            </a:r>
            <a:r>
              <a:rPr lang="en-US"/>
              <a:t> software. </a:t>
            </a:r>
            <a:endParaRPr/>
          </a:p>
        </p:txBody>
      </p:sp>
      <p:sp>
        <p:nvSpPr>
          <p:cNvPr id="356" name="Google Shape;356;g834940c6dc_3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837c4f0601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37c4f0601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critical instruments for the dyno testing include the eddy current dynamometer itself, which records both load cell and tachometer </a:t>
            </a:r>
            <a:r>
              <a:rPr lang="en-US"/>
              <a:t>measurements, and thermocouples, which we would be installing on the base plate the motor mounts to on the dyno.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a:t>
            </a:r>
            <a:r>
              <a:rPr lang="en-US"/>
              <a:t> l</a:t>
            </a:r>
            <a:r>
              <a:rPr lang="en-US"/>
              <a:t>oad cell and tachometer data combined would provide horsepower and torque data as a function of RPM.</a:t>
            </a:r>
            <a:endParaRPr/>
          </a:p>
          <a:p>
            <a:pPr indent="0" lvl="0" marL="0" rtl="0" algn="l">
              <a:spcBef>
                <a:spcPts val="0"/>
              </a:spcBef>
              <a:spcAft>
                <a:spcPts val="0"/>
              </a:spcAft>
              <a:buNone/>
            </a:pPr>
            <a:r>
              <a:rPr lang="en-US"/>
              <a:t>The thermocouple data would record the change in temperature at the engine mounting location over the duration of the tests.</a:t>
            </a:r>
            <a:endParaRPr/>
          </a:p>
          <a:p>
            <a:pPr indent="0" lvl="0" marL="0" rtl="0" algn="l">
              <a:spcBef>
                <a:spcPts val="0"/>
              </a:spcBef>
              <a:spcAft>
                <a:spcPts val="0"/>
              </a:spcAft>
              <a:buNone/>
            </a:pPr>
            <a:r>
              <a:rPr lang="en-US"/>
              <a:t>We would also determine fuel consumption by measuring the weight of fuel consumed during the endurance test. </a:t>
            </a:r>
            <a:endParaRPr/>
          </a:p>
        </p:txBody>
      </p:sp>
      <p:sp>
        <p:nvSpPr>
          <p:cNvPr id="365" name="Google Shape;365;g837c4f0601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834940c6dc_3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834940c6dc_3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the engine analysis, we wanted to confirm that the motor is capable of producing the horsepower and torque required to support the UAS’s flight envelope.</a:t>
            </a:r>
            <a:endParaRPr/>
          </a:p>
          <a:p>
            <a:pPr indent="0" lvl="0" marL="0" rtl="0" algn="l">
              <a:spcBef>
                <a:spcPts val="0"/>
              </a:spcBef>
              <a:spcAft>
                <a:spcPts val="0"/>
              </a:spcAft>
              <a:buNone/>
            </a:pPr>
            <a:r>
              <a:rPr lang="en-US"/>
              <a:t>The reason for this concern is that the manufacturer </a:t>
            </a:r>
            <a:r>
              <a:rPr lang="en-US"/>
              <a:t>provides</a:t>
            </a:r>
            <a:r>
              <a:rPr lang="en-US"/>
              <a:t> horsepower and torque curves at sea level, and so we expect these curves to drop slightly at our altitude.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can see these curves in the graph on the right, with the solid lines representing our engine model. The red curve shows a peak </a:t>
            </a:r>
            <a:r>
              <a:rPr lang="en-US"/>
              <a:t>torque of 1.48 foot-pounds at about 9000 rpm, and the tan curve shows a peak horsepower of </a:t>
            </a:r>
            <a:r>
              <a:rPr lang="en-US"/>
              <a:t> 3.2 at 13,000 RPM.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rotor requires 0.85 ft-lbs of torque for hover at takeoff weight, so after the 4-to-1 gear ratio between the drivetrain and motor, and factoring in an estimated 75% efficient drivetrain, only about 77% of peak motor torque is required for flight, which gives us some breathing room considering we expect engine performance to drop slightly at our altitude.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4" name="Google Shape;374;g834940c6dc_3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837c4f0601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837c4f0601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Moving on, we wanted to perform a basic temperature analysis to ensure the carbon fiber motor mounting plate on the UAS would not be exposed to temperatures high enough to weaken the material and cause a chassis failure.</a:t>
            </a:r>
            <a:endParaRPr/>
          </a:p>
          <a:p>
            <a:pPr indent="0" lvl="0" marL="0" rtl="0" algn="l">
              <a:spcBef>
                <a:spcPts val="0"/>
              </a:spcBef>
              <a:spcAft>
                <a:spcPts val="0"/>
              </a:spcAft>
              <a:buNone/>
            </a:pPr>
            <a:r>
              <a:rPr lang="en-US"/>
              <a:t>Thermocouple temperature data from the mounting plate would confirm </a:t>
            </a:r>
            <a:r>
              <a:rPr lang="en-US"/>
              <a:t>whether additional thermal shielding would be necessary to keep the carbon fiber safe.</a:t>
            </a:r>
            <a:endParaRPr/>
          </a:p>
          <a:p>
            <a:pPr indent="0" lvl="0" marL="0" rtl="0" algn="l">
              <a:spcBef>
                <a:spcPts val="0"/>
              </a:spcBef>
              <a:spcAft>
                <a:spcPts val="0"/>
              </a:spcAft>
              <a:buNone/>
            </a:pPr>
            <a:r>
              <a:rPr lang="en-US"/>
              <a:t>Due to the location of the motor standoffs in relation to the motor’s cylinder, we expect safe temperatures on the motor mount without needing additional shielding, but we wanted to confirm this hypothesis with hard data.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Due to the fuel being a significant portion of the gross weight of the UAS, we wanted to confirm our fuel consumption estimates that were based off of manufacturer data.</a:t>
            </a:r>
            <a:endParaRPr/>
          </a:p>
          <a:p>
            <a:pPr indent="0" lvl="0" marL="0" rtl="0" algn="l">
              <a:spcBef>
                <a:spcPts val="0"/>
              </a:spcBef>
              <a:spcAft>
                <a:spcPts val="0"/>
              </a:spcAft>
              <a:buNone/>
            </a:pPr>
            <a:r>
              <a:rPr lang="en-US"/>
              <a:t>Having sufficient fuel is necessary to achieving the two hour hover requirement from our customer.</a:t>
            </a:r>
            <a:endParaRPr/>
          </a:p>
          <a:p>
            <a:pPr indent="0" lvl="0" marL="0" rtl="0" algn="l">
              <a:spcBef>
                <a:spcPts val="0"/>
              </a:spcBef>
              <a:spcAft>
                <a:spcPts val="0"/>
              </a:spcAft>
              <a:buNone/>
            </a:pPr>
            <a:r>
              <a:rPr lang="en-US"/>
              <a:t>We expect the manufacturer provided fuel consumption to be a slight overprediction because at our altitude, less dense air means that less fuel is required to achieve the optimal fuel/air ratio for peak torque. </a:t>
            </a:r>
            <a:endParaRPr/>
          </a:p>
          <a:p>
            <a:pPr indent="0" lvl="0" marL="0" rtl="0" algn="l">
              <a:spcBef>
                <a:spcPts val="0"/>
              </a:spcBef>
              <a:spcAft>
                <a:spcPts val="0"/>
              </a:spcAft>
              <a:buNone/>
            </a:pPr>
            <a:r>
              <a:t/>
            </a:r>
            <a:endParaRPr/>
          </a:p>
        </p:txBody>
      </p:sp>
      <p:sp>
        <p:nvSpPr>
          <p:cNvPr id="387" name="Google Shape;387;g837c4f0601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Michael</a:t>
            </a:r>
            <a:endParaRPr/>
          </a:p>
        </p:txBody>
      </p:sp>
      <p:sp>
        <p:nvSpPr>
          <p:cNvPr id="132" name="Google Shape;132;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834940c6dc_3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834940c6dc_3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g834940c6dc_3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838b6f2dc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838b6f2dc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“Test Overview” section already explains how these data were to be used to validate the project’s performance</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Procedure: verify electronic response to GCS commands, changes in orientation/position</a:t>
            </a:r>
            <a:endParaRPr/>
          </a:p>
          <a:p>
            <a:pPr indent="-317500" lvl="0" marL="457200" rtl="0" algn="l">
              <a:spcBef>
                <a:spcPts val="0"/>
              </a:spcBef>
              <a:spcAft>
                <a:spcPts val="0"/>
              </a:spcAft>
              <a:buSzPts val="1400"/>
              <a:buChar char="●"/>
            </a:pPr>
            <a:r>
              <a:rPr lang="en-US"/>
              <a:t>add expected rpm for rotor blades</a:t>
            </a:r>
            <a:endParaRPr/>
          </a:p>
        </p:txBody>
      </p:sp>
      <p:sp>
        <p:nvSpPr>
          <p:cNvPr id="405" name="Google Shape;405;g838b6f2dc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838b6f2dc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838b6f2dca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838b6f2dca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834940c6dc_3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834940c6dc_3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Moving on to the full scale test flights, our main objectives are to verify: manual control of the UAS, controllability and hover stability and accuracy, and autonomous functionality.</a:t>
            </a:r>
            <a:endParaRPr/>
          </a:p>
          <a:p>
            <a:pPr indent="0" lvl="0" marL="0" rtl="0" algn="l">
              <a:spcBef>
                <a:spcPts val="0"/>
              </a:spcBef>
              <a:spcAft>
                <a:spcPts val="0"/>
              </a:spcAft>
              <a:buNone/>
            </a:pPr>
            <a:r>
              <a:rPr lang="en-US"/>
              <a:t>To clarify, manual control implements a conventional handheld drone </a:t>
            </a:r>
            <a:r>
              <a:rPr lang="en-US"/>
              <a:t>transceiver</a:t>
            </a:r>
            <a:r>
              <a:rPr lang="en-US"/>
              <a:t>, while autonomous control is performed by entering flight commands into the ground station.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achieve this, we have developed an incremental approach to flight tests.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first test is a simple “hop” under manual control where the motor is brought up to operational RPM, and the blade angle of attack is raised just enough to get the UAS a few inches above the ground. The blades are then </a:t>
            </a:r>
            <a:r>
              <a:rPr lang="en-US"/>
              <a:t>immediately</a:t>
            </a:r>
            <a:r>
              <a:rPr lang="en-US"/>
              <a:t> dropped back to 0 degrees angle of attack and the UAS touches down. (the UAS is tethered during this test)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next test is the tethered flight, where the UAS will be flow </a:t>
            </a:r>
            <a:r>
              <a:rPr lang="en-US"/>
              <a:t>while</a:t>
            </a:r>
            <a:r>
              <a:rPr lang="en-US"/>
              <a:t> attached to a 30 ft steel tether that has redundant ground anchors. The test will include both manual and </a:t>
            </a:r>
            <a:r>
              <a:rPr lang="en-US"/>
              <a:t>autonomous</a:t>
            </a:r>
            <a:r>
              <a:rPr lang="en-US"/>
              <a:t> control methods.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final envisioned flight test would be </a:t>
            </a:r>
            <a:r>
              <a:rPr lang="en-US"/>
              <a:t>untethered</a:t>
            </a:r>
            <a:r>
              <a:rPr lang="en-US"/>
              <a:t>, where we would verify our max range and ceiling </a:t>
            </a:r>
            <a:r>
              <a:rPr lang="en-US"/>
              <a:t>requirements</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1" name="Google Shape;421;g834940c6dc_3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837c4f0601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837c4f0601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location for all flight tests would be at the NOAA table mountain test facility shown in the image on the right.</a:t>
            </a:r>
            <a:endParaRPr/>
          </a:p>
          <a:p>
            <a:pPr indent="0" lvl="0" marL="0" rtl="0" algn="l">
              <a:spcBef>
                <a:spcPts val="0"/>
              </a:spcBef>
              <a:spcAft>
                <a:spcPts val="0"/>
              </a:spcAft>
              <a:buNone/>
            </a:pPr>
            <a:r>
              <a:rPr lang="en-US"/>
              <a:t>Our planned flight zone is an area of approximately 2000 by 3000 feet of flat ground with no structures.</a:t>
            </a:r>
            <a:endParaRPr/>
          </a:p>
          <a:p>
            <a:pPr indent="0" lvl="0" marL="0" rtl="0" algn="l">
              <a:spcBef>
                <a:spcPts val="0"/>
              </a:spcBef>
              <a:spcAft>
                <a:spcPts val="0"/>
              </a:spcAft>
              <a:buNone/>
            </a:pPr>
            <a:r>
              <a:rPr lang="en-US"/>
              <a:t>We would ensure bystander safety </a:t>
            </a:r>
            <a:endParaRPr/>
          </a:p>
          <a:p>
            <a:pPr indent="0" lvl="0" marL="0" rtl="0" algn="l">
              <a:spcBef>
                <a:spcPts val="0"/>
              </a:spcBef>
              <a:spcAft>
                <a:spcPts val="0"/>
              </a:spcAft>
              <a:buNone/>
            </a:pPr>
            <a:r>
              <a:t/>
            </a:r>
            <a:endParaRPr/>
          </a:p>
        </p:txBody>
      </p:sp>
      <p:sp>
        <p:nvSpPr>
          <p:cNvPr id="429" name="Google Shape;429;g837c4f0601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837c4f0601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837c4f0601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Nathan</a:t>
            </a:r>
            <a:endParaRPr/>
          </a:p>
          <a:p>
            <a:pPr indent="0" lvl="0" marL="0" rtl="0" algn="l">
              <a:spcBef>
                <a:spcPts val="0"/>
              </a:spcBef>
              <a:spcAft>
                <a:spcPts val="0"/>
              </a:spcAft>
              <a:buNone/>
            </a:pPr>
            <a:r>
              <a:rPr lang="en-US"/>
              <a:t>talk about range</a:t>
            </a:r>
            <a:endParaRPr/>
          </a:p>
          <a:p>
            <a:pPr indent="0" lvl="0" marL="0" rtl="0" algn="l">
              <a:spcBef>
                <a:spcPts val="0"/>
              </a:spcBef>
              <a:spcAft>
                <a:spcPts val="0"/>
              </a:spcAft>
              <a:buNone/>
            </a:pPr>
            <a:r>
              <a:rPr lang="en-US"/>
              <a:t>link how data relates to </a:t>
            </a:r>
            <a:r>
              <a:rPr lang="en-US"/>
              <a:t>requirements</a:t>
            </a:r>
            <a:endParaRPr/>
          </a:p>
          <a:p>
            <a:pPr indent="0" lvl="0" marL="0" rtl="0" algn="l">
              <a:spcBef>
                <a:spcPts val="0"/>
              </a:spcBef>
              <a:spcAft>
                <a:spcPts val="0"/>
              </a:spcAft>
              <a:buNone/>
            </a:pPr>
            <a:r>
              <a:t/>
            </a:r>
            <a:endParaRPr/>
          </a:p>
        </p:txBody>
      </p:sp>
      <p:sp>
        <p:nvSpPr>
          <p:cNvPr id="438" name="Google Shape;438;g837c4f0601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834940c6dc_3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834940c6dc_3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Nathan</a:t>
            </a:r>
            <a:endParaRPr/>
          </a:p>
          <a:p>
            <a:pPr indent="0" lvl="0" marL="0" rtl="0" algn="l">
              <a:spcBef>
                <a:spcPts val="0"/>
              </a:spcBef>
              <a:spcAft>
                <a:spcPts val="0"/>
              </a:spcAft>
              <a:buNone/>
            </a:pPr>
            <a:r>
              <a:rPr lang="en-US"/>
              <a:t>results need to be connected to reqs</a:t>
            </a:r>
            <a:endParaRPr/>
          </a:p>
          <a:p>
            <a:pPr indent="0" lvl="0" marL="0" rtl="0" algn="l">
              <a:spcBef>
                <a:spcPts val="0"/>
              </a:spcBef>
              <a:spcAft>
                <a:spcPts val="0"/>
              </a:spcAft>
              <a:buNone/>
            </a:pPr>
            <a:r>
              <a:rPr lang="en-US"/>
              <a:t>-&gt;add slide about fuel model</a:t>
            </a:r>
            <a:endParaRPr/>
          </a:p>
        </p:txBody>
      </p:sp>
      <p:sp>
        <p:nvSpPr>
          <p:cNvPr id="447" name="Google Shape;447;g834940c6dc_3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837c4f0601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837c4f0601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Nathan</a:t>
            </a:r>
            <a:endParaRPr/>
          </a:p>
          <a:p>
            <a:pPr indent="0" lvl="0" marL="0" rtl="0" algn="l">
              <a:spcBef>
                <a:spcPts val="0"/>
              </a:spcBef>
              <a:spcAft>
                <a:spcPts val="0"/>
              </a:spcAft>
              <a:buNone/>
            </a:pPr>
            <a:r>
              <a:rPr lang="en-US"/>
              <a:t>emphasize cube reqs</a:t>
            </a:r>
            <a:endParaRPr/>
          </a:p>
          <a:p>
            <a:pPr indent="0" lvl="0" marL="0" rtl="0" algn="l">
              <a:spcBef>
                <a:spcPts val="0"/>
              </a:spcBef>
              <a:spcAft>
                <a:spcPts val="0"/>
              </a:spcAft>
              <a:buNone/>
            </a:pPr>
            <a:r>
              <a:t/>
            </a:r>
            <a:endParaRPr/>
          </a:p>
        </p:txBody>
      </p:sp>
      <p:sp>
        <p:nvSpPr>
          <p:cNvPr id="456" name="Google Shape;456;g837c4f0601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8301374a6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8301374a6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g8301374a6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82b49ba9bd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82b49ba9bd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82b49ba9bd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Michael</a:t>
            </a:r>
            <a:endParaRPr/>
          </a:p>
        </p:txBody>
      </p:sp>
      <p:sp>
        <p:nvSpPr>
          <p:cNvPr id="142" name="Google Shape;142;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g82b49ba9bd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82b49ba9bd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g82b49ba9bd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82b49ba9bd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82b49ba9bd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g82b49ba9bd_0_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82b49ba9bd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82b49ba9bd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g82b49ba9bd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g82b49ba9bd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82b49ba9bd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g82b49ba9bd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g838b6f324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838b6f324b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g838b6f324b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g82b49ba9bd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82b49ba9bd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g82b49ba9bd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g834940c6dc_8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834940c6dc_8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g834940c6dc_8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g82b49ba9bd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82b49ba9bd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g82b49ba9bd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g834940c6dc_8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834940c6dc_8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g834940c6dc_8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Michael</a:t>
            </a:r>
            <a:endParaRPr/>
          </a:p>
        </p:txBody>
      </p:sp>
      <p:sp>
        <p:nvSpPr>
          <p:cNvPr id="150" name="Google Shape;150;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g838b6f324b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g838b6f324b_1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one example to demonstrate levels (powerplant) slide is too busy</a:t>
            </a:r>
            <a:endParaRPr/>
          </a:p>
        </p:txBody>
      </p:sp>
      <p:sp>
        <p:nvSpPr>
          <p:cNvPr id="595" name="Google Shape;595;g838b6f324b_1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317b060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317b0609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Speak to how requirements led to design decisions in subsystem slides</a:t>
            </a:r>
            <a:endParaRPr/>
          </a:p>
          <a:p>
            <a:pPr indent="-317500" lvl="0" marL="457200" rtl="0" algn="l">
              <a:spcBef>
                <a:spcPts val="0"/>
              </a:spcBef>
              <a:spcAft>
                <a:spcPts val="0"/>
              </a:spcAft>
              <a:buSzPts val="1400"/>
              <a:buChar char="●"/>
            </a:pPr>
            <a:r>
              <a:rPr lang="en-US"/>
              <a:t>explain pictures orally</a:t>
            </a:r>
            <a:endParaRPr/>
          </a:p>
        </p:txBody>
      </p:sp>
      <p:sp>
        <p:nvSpPr>
          <p:cNvPr id="159" name="Google Shape;159;g8317b0609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Need to give context to what chassis, drivetrain, etc are. Go into detail on one example</a:t>
            </a:r>
            <a:endParaRPr/>
          </a:p>
        </p:txBody>
      </p:sp>
      <p:sp>
        <p:nvSpPr>
          <p:cNvPr id="167" name="Google Shape;167;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834bad82b3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34bad82b3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Simplify to highlight big topics</a:t>
            </a:r>
            <a:endParaRPr/>
          </a:p>
        </p:txBody>
      </p:sp>
      <p:sp>
        <p:nvSpPr>
          <p:cNvPr id="175" name="Google Shape;175;g834bad82b3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33a0aece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33a0aece1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Are we still adding picture of actual chassis?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Describe H frame and how it supports components</a:t>
            </a:r>
            <a:endParaRPr/>
          </a:p>
        </p:txBody>
      </p:sp>
      <p:sp>
        <p:nvSpPr>
          <p:cNvPr id="183" name="Google Shape;183;g833a0aece1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b="0" l="0" r="0" t="0"/>
          <a:stretch/>
        </p:blipFill>
        <p:spPr>
          <a:xfrm>
            <a:off x="0" y="0"/>
            <a:ext cx="12192000" cy="4988719"/>
          </a:xfrm>
          <a:prstGeom prst="rect">
            <a:avLst/>
          </a:prstGeom>
          <a:noFill/>
          <a:ln>
            <a:noFill/>
          </a:ln>
        </p:spPr>
      </p:pic>
      <p:sp>
        <p:nvSpPr>
          <p:cNvPr id="19" name="Google Shape;19;p2"/>
          <p:cNvSpPr/>
          <p:nvPr/>
        </p:nvSpPr>
        <p:spPr>
          <a:xfrm>
            <a:off x="0" y="4433700"/>
            <a:ext cx="12192000" cy="2424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 result for cu boulder logo" id="20" name="Google Shape;20;p2"/>
          <p:cNvPicPr preferRelativeResize="0"/>
          <p:nvPr/>
        </p:nvPicPr>
        <p:blipFill rotWithShape="1">
          <a:blip r:embed="rId3">
            <a:alphaModFix/>
          </a:blip>
          <a:srcRect b="0" l="0" r="0" t="0"/>
          <a:stretch/>
        </p:blipFill>
        <p:spPr>
          <a:xfrm>
            <a:off x="-1" y="4641400"/>
            <a:ext cx="1466379" cy="733175"/>
          </a:xfrm>
          <a:prstGeom prst="rect">
            <a:avLst/>
          </a:prstGeom>
          <a:noFill/>
          <a:ln>
            <a:noFill/>
          </a:ln>
        </p:spPr>
      </p:pic>
      <p:cxnSp>
        <p:nvCxnSpPr>
          <p:cNvPr id="21" name="Google Shape;21;p2"/>
          <p:cNvCxnSpPr/>
          <p:nvPr/>
        </p:nvCxnSpPr>
        <p:spPr>
          <a:xfrm rot="10800000">
            <a:off x="3665774" y="5475575"/>
            <a:ext cx="0" cy="1210200"/>
          </a:xfrm>
          <a:prstGeom prst="straightConnector1">
            <a:avLst/>
          </a:prstGeom>
          <a:noFill/>
          <a:ln cap="flat" cmpd="sng" w="19050">
            <a:solidFill>
              <a:srgbClr val="FF0000"/>
            </a:solidFill>
            <a:prstDash val="solid"/>
            <a:miter lim="800000"/>
            <a:headEnd len="sm" w="sm" type="none"/>
            <a:tailEnd len="sm" w="sm" type="none"/>
          </a:ln>
        </p:spPr>
      </p:cxnSp>
      <p:pic>
        <p:nvPicPr>
          <p:cNvPr id="22" name="Google Shape;22;p2"/>
          <p:cNvPicPr preferRelativeResize="0"/>
          <p:nvPr/>
        </p:nvPicPr>
        <p:blipFill rotWithShape="1">
          <a:blip r:embed="rId4">
            <a:alphaModFix/>
          </a:blip>
          <a:srcRect b="0" l="0" r="0" t="0"/>
          <a:stretch/>
        </p:blipFill>
        <p:spPr>
          <a:xfrm>
            <a:off x="9726700" y="4433700"/>
            <a:ext cx="1754874" cy="24243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urpose" type="obj">
  <p:cSld name="OBJECT">
    <p:spTree>
      <p:nvGrpSpPr>
        <p:cNvPr id="23" name="Shape 23"/>
        <p:cNvGrpSpPr/>
        <p:nvPr/>
      </p:nvGrpSpPr>
      <p:grpSpPr>
        <a:xfrm>
          <a:off x="0" y="0"/>
          <a:ext cx="0" cy="0"/>
          <a:chOff x="0" y="0"/>
          <a:chExt cx="0" cy="0"/>
        </a:xfrm>
      </p:grpSpPr>
      <p:sp>
        <p:nvSpPr>
          <p:cNvPr id="24" name="Google Shape;24;p3"/>
          <p:cNvSpPr txBox="1"/>
          <p:nvPr>
            <p:ph idx="1" type="body"/>
          </p:nvPr>
        </p:nvSpPr>
        <p:spPr>
          <a:xfrm>
            <a:off x="6825" y="750625"/>
            <a:ext cx="10515600" cy="4351200"/>
          </a:xfrm>
          <a:prstGeom prst="rect">
            <a:avLst/>
          </a:prstGeom>
          <a:noFill/>
          <a:ln>
            <a:noFill/>
          </a:ln>
        </p:spPr>
        <p:txBody>
          <a:bodyPr anchorCtr="0" anchor="t" bIns="45700" lIns="91425" spcFirstLastPara="1" rIns="91425" wrap="square" tIns="45700">
            <a:noAutofit/>
          </a:bodyPr>
          <a:lstStyle>
            <a:lvl1pPr indent="-419100" lvl="0" marL="457200" algn="l">
              <a:lnSpc>
                <a:spcPct val="90000"/>
              </a:lnSpc>
              <a:spcBef>
                <a:spcPts val="1000"/>
              </a:spcBef>
              <a:spcAft>
                <a:spcPts val="0"/>
              </a:spcAft>
              <a:buClr>
                <a:schemeClr val="lt1"/>
              </a:buClr>
              <a:buSzPts val="3000"/>
              <a:buChar char="•"/>
              <a:defRPr/>
            </a:lvl1pPr>
            <a:lvl2pPr indent="-419100" lvl="1" marL="914400" algn="l">
              <a:lnSpc>
                <a:spcPct val="90000"/>
              </a:lnSpc>
              <a:spcBef>
                <a:spcPts val="500"/>
              </a:spcBef>
              <a:spcAft>
                <a:spcPts val="0"/>
              </a:spcAft>
              <a:buClr>
                <a:schemeClr val="lt1"/>
              </a:buClr>
              <a:buSzPts val="3000"/>
              <a:buChar char="•"/>
              <a:defRPr/>
            </a:lvl2pPr>
            <a:lvl3pPr indent="-419100" lvl="2" marL="1371600" algn="l">
              <a:lnSpc>
                <a:spcPct val="90000"/>
              </a:lnSpc>
              <a:spcBef>
                <a:spcPts val="500"/>
              </a:spcBef>
              <a:spcAft>
                <a:spcPts val="0"/>
              </a:spcAft>
              <a:buClr>
                <a:schemeClr val="lt1"/>
              </a:buClr>
              <a:buSzPts val="3000"/>
              <a:buChar char="•"/>
              <a:defRPr/>
            </a:lvl3pPr>
            <a:lvl4pPr indent="-419100" lvl="3" marL="1828800" algn="l">
              <a:lnSpc>
                <a:spcPct val="90000"/>
              </a:lnSpc>
              <a:spcBef>
                <a:spcPts val="500"/>
              </a:spcBef>
              <a:spcAft>
                <a:spcPts val="0"/>
              </a:spcAft>
              <a:buClr>
                <a:schemeClr val="lt1"/>
              </a:buClr>
              <a:buSzPts val="3000"/>
              <a:buChar char="•"/>
              <a:defRPr/>
            </a:lvl4pPr>
            <a:lvl5pPr indent="-419100" lvl="4" marL="2286000" algn="l">
              <a:lnSpc>
                <a:spcPct val="90000"/>
              </a:lnSpc>
              <a:spcBef>
                <a:spcPts val="500"/>
              </a:spcBef>
              <a:spcAft>
                <a:spcPts val="0"/>
              </a:spcAft>
              <a:buClr>
                <a:schemeClr val="lt1"/>
              </a:buClr>
              <a:buSzPts val="3000"/>
              <a:buChar char="•"/>
              <a:defRPr/>
            </a:lvl5pPr>
            <a:lvl6pPr indent="-419100" lvl="5" marL="2743200" algn="l">
              <a:lnSpc>
                <a:spcPct val="90000"/>
              </a:lnSpc>
              <a:spcBef>
                <a:spcPts val="500"/>
              </a:spcBef>
              <a:spcAft>
                <a:spcPts val="0"/>
              </a:spcAft>
              <a:buClr>
                <a:schemeClr val="lt1"/>
              </a:buClr>
              <a:buSzPts val="3000"/>
              <a:buChar char="•"/>
              <a:defRPr/>
            </a:lvl6pPr>
            <a:lvl7pPr indent="-419100" lvl="6" marL="3200400" algn="l">
              <a:lnSpc>
                <a:spcPct val="90000"/>
              </a:lnSpc>
              <a:spcBef>
                <a:spcPts val="500"/>
              </a:spcBef>
              <a:spcAft>
                <a:spcPts val="0"/>
              </a:spcAft>
              <a:buClr>
                <a:schemeClr val="lt1"/>
              </a:buClr>
              <a:buSzPts val="3000"/>
              <a:buChar char="•"/>
              <a:defRPr/>
            </a:lvl7pPr>
            <a:lvl8pPr indent="-419100" lvl="7" marL="3657600" algn="l">
              <a:lnSpc>
                <a:spcPct val="90000"/>
              </a:lnSpc>
              <a:spcBef>
                <a:spcPts val="500"/>
              </a:spcBef>
              <a:spcAft>
                <a:spcPts val="0"/>
              </a:spcAft>
              <a:buClr>
                <a:schemeClr val="lt1"/>
              </a:buClr>
              <a:buSzPts val="3000"/>
              <a:buChar char="•"/>
              <a:defRPr/>
            </a:lvl8pPr>
            <a:lvl9pPr indent="-419100" lvl="8" marL="4114800" algn="l">
              <a:lnSpc>
                <a:spcPct val="90000"/>
              </a:lnSpc>
              <a:spcBef>
                <a:spcPts val="500"/>
              </a:spcBef>
              <a:spcAft>
                <a:spcPts val="0"/>
              </a:spcAft>
              <a:buClr>
                <a:schemeClr val="lt1"/>
              </a:buClr>
              <a:buSzPts val="3000"/>
              <a:buChar char="•"/>
              <a:defRPr/>
            </a:lvl9pPr>
          </a:lstStyle>
          <a:p/>
        </p:txBody>
      </p:sp>
      <p:sp>
        <p:nvSpPr>
          <p:cNvPr id="25" name="Google Shape;25;p3"/>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3"/>
          <p:cNvSpPr/>
          <p:nvPr/>
        </p:nvSpPr>
        <p:spPr>
          <a:xfrm>
            <a:off x="0" y="0"/>
            <a:ext cx="12192000" cy="588300"/>
          </a:xfrm>
          <a:prstGeom prst="rect">
            <a:avLst/>
          </a:prstGeom>
          <a:gradFill>
            <a:gsLst>
              <a:gs pos="0">
                <a:srgbClr val="424242"/>
              </a:gs>
              <a:gs pos="100000">
                <a:srgbClr val="01010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3"/>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3"/>
          <p:cNvSpPr/>
          <p:nvPr/>
        </p:nvSpPr>
        <p:spPr>
          <a:xfrm>
            <a:off x="0" y="588300"/>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3"/>
          <p:cNvSpPr/>
          <p:nvPr/>
        </p:nvSpPr>
        <p:spPr>
          <a:xfrm>
            <a:off x="0" y="6176975"/>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3"/>
          <p:cNvSpPr/>
          <p:nvPr/>
        </p:nvSpPr>
        <p:spPr>
          <a:xfrm>
            <a:off x="7398792" y="6336825"/>
            <a:ext cx="17112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Management</a:t>
            </a:r>
            <a:endParaRPr b="1" i="0" sz="1500" u="none" cap="none" strike="noStrike">
              <a:solidFill>
                <a:srgbClr val="000000"/>
              </a:solidFill>
            </a:endParaRPr>
          </a:p>
        </p:txBody>
      </p:sp>
      <p:grpSp>
        <p:nvGrpSpPr>
          <p:cNvPr id="31" name="Google Shape;31;p3"/>
          <p:cNvGrpSpPr/>
          <p:nvPr/>
        </p:nvGrpSpPr>
        <p:grpSpPr>
          <a:xfrm>
            <a:off x="45724" y="6337038"/>
            <a:ext cx="7638110" cy="475833"/>
            <a:chOff x="45720" y="6336817"/>
            <a:chExt cx="8572514" cy="475833"/>
          </a:xfrm>
        </p:grpSpPr>
        <p:sp>
          <p:nvSpPr>
            <p:cNvPr id="32" name="Google Shape;32;p3"/>
            <p:cNvSpPr/>
            <p:nvPr/>
          </p:nvSpPr>
          <p:spPr>
            <a:xfrm>
              <a:off x="6697934" y="6336817"/>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Systems Engineering</a:t>
              </a:r>
              <a:endParaRPr b="1" i="0" sz="1500" u="none" cap="none" strike="noStrike">
                <a:solidFill>
                  <a:srgbClr val="000000"/>
                </a:solidFill>
              </a:endParaRPr>
            </a:p>
          </p:txBody>
        </p:sp>
        <p:sp>
          <p:nvSpPr>
            <p:cNvPr id="33" name="Google Shape;33;p3"/>
            <p:cNvSpPr/>
            <p:nvPr/>
          </p:nvSpPr>
          <p:spPr>
            <a:xfrm>
              <a:off x="5071910" y="6336817"/>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      </a:t>
              </a:r>
              <a:r>
                <a:rPr b="1" lang="en-US" sz="1500">
                  <a:solidFill>
                    <a:schemeClr val="lt1"/>
                  </a:solidFill>
                  <a:latin typeface="Calibri"/>
                  <a:ea typeface="Calibri"/>
                  <a:cs typeface="Calibri"/>
                  <a:sym typeface="Calibri"/>
                </a:rPr>
                <a:t>Test Results</a:t>
              </a:r>
              <a:endParaRPr b="1" i="0" sz="1500" u="none" cap="none" strike="noStrike">
                <a:solidFill>
                  <a:srgbClr val="000000"/>
                </a:solidFill>
              </a:endParaRPr>
            </a:p>
          </p:txBody>
        </p:sp>
        <p:sp>
          <p:nvSpPr>
            <p:cNvPr id="34" name="Google Shape;34;p3"/>
            <p:cNvSpPr/>
            <p:nvPr/>
          </p:nvSpPr>
          <p:spPr>
            <a:xfrm>
              <a:off x="3333275" y="6336850"/>
              <a:ext cx="19974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36575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Test</a:t>
              </a:r>
              <a:r>
                <a:rPr b="1" lang="en-US" sz="1500">
                  <a:solidFill>
                    <a:schemeClr val="lt1"/>
                  </a:solidFill>
                  <a:latin typeface="Calibri"/>
                  <a:ea typeface="Calibri"/>
                  <a:cs typeface="Calibri"/>
                  <a:sym typeface="Calibri"/>
                </a:rPr>
                <a:t> Overview</a:t>
              </a:r>
              <a:endParaRPr b="1" i="0" sz="1500" u="none" cap="none" strike="noStrike">
                <a:solidFill>
                  <a:srgbClr val="000000"/>
                </a:solidFill>
              </a:endParaRPr>
            </a:p>
          </p:txBody>
        </p:sp>
        <p:sp>
          <p:nvSpPr>
            <p:cNvPr id="35" name="Google Shape;35;p3"/>
            <p:cNvSpPr/>
            <p:nvPr/>
          </p:nvSpPr>
          <p:spPr>
            <a:xfrm>
              <a:off x="1698848" y="6336842"/>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Design Description</a:t>
              </a:r>
              <a:endParaRPr b="1" sz="1500">
                <a:solidFill>
                  <a:schemeClr val="lt1"/>
                </a:solidFill>
                <a:latin typeface="Calibri"/>
                <a:ea typeface="Calibri"/>
                <a:cs typeface="Calibri"/>
                <a:sym typeface="Calibri"/>
              </a:endParaRPr>
            </a:p>
          </p:txBody>
        </p:sp>
        <p:sp>
          <p:nvSpPr>
            <p:cNvPr id="36" name="Google Shape;36;p3"/>
            <p:cNvSpPr/>
            <p:nvPr/>
          </p:nvSpPr>
          <p:spPr>
            <a:xfrm>
              <a:off x="45720" y="6336842"/>
              <a:ext cx="1920300" cy="475800"/>
            </a:xfrm>
            <a:prstGeom prst="homePlate">
              <a:avLst>
                <a:gd fmla="val 50000" name="adj"/>
              </a:avLst>
            </a:prstGeom>
            <a:solidFill>
              <a:srgbClr val="1F3864"/>
            </a:solidFill>
            <a:ln cap="flat" cmpd="sng" w="38100">
              <a:solidFill>
                <a:srgbClr val="CC0000"/>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Purpose</a:t>
              </a:r>
              <a:endParaRPr b="1" i="0" sz="1500" u="none" cap="none" strike="noStrike">
                <a:solidFill>
                  <a:srgbClr val="000000"/>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sign Description">
  <p:cSld name="OBJECT_1">
    <p:spTree>
      <p:nvGrpSpPr>
        <p:cNvPr id="37" name="Shape 37"/>
        <p:cNvGrpSpPr/>
        <p:nvPr/>
      </p:nvGrpSpPr>
      <p:grpSpPr>
        <a:xfrm>
          <a:off x="0" y="0"/>
          <a:ext cx="0" cy="0"/>
          <a:chOff x="0" y="0"/>
          <a:chExt cx="0" cy="0"/>
        </a:xfrm>
      </p:grpSpPr>
      <p:sp>
        <p:nvSpPr>
          <p:cNvPr id="38" name="Google Shape;38;p4"/>
          <p:cNvSpPr/>
          <p:nvPr/>
        </p:nvSpPr>
        <p:spPr>
          <a:xfrm>
            <a:off x="7398792" y="6336825"/>
            <a:ext cx="17112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Management</a:t>
            </a:r>
            <a:endParaRPr b="1" i="0" sz="1500" u="none" cap="none" strike="noStrike">
              <a:solidFill>
                <a:srgbClr val="000000"/>
              </a:solidFill>
            </a:endParaRPr>
          </a:p>
        </p:txBody>
      </p:sp>
      <p:grpSp>
        <p:nvGrpSpPr>
          <p:cNvPr id="39" name="Google Shape;39;p4"/>
          <p:cNvGrpSpPr/>
          <p:nvPr/>
        </p:nvGrpSpPr>
        <p:grpSpPr>
          <a:xfrm>
            <a:off x="45724" y="6337038"/>
            <a:ext cx="7638110" cy="475833"/>
            <a:chOff x="45720" y="6336817"/>
            <a:chExt cx="8572514" cy="475833"/>
          </a:xfrm>
        </p:grpSpPr>
        <p:sp>
          <p:nvSpPr>
            <p:cNvPr id="40" name="Google Shape;40;p4"/>
            <p:cNvSpPr/>
            <p:nvPr/>
          </p:nvSpPr>
          <p:spPr>
            <a:xfrm>
              <a:off x="6697934" y="6336817"/>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Systems Engineering</a:t>
              </a:r>
              <a:endParaRPr b="1" i="0" sz="1500" u="none" cap="none" strike="noStrike">
                <a:solidFill>
                  <a:srgbClr val="000000"/>
                </a:solidFill>
              </a:endParaRPr>
            </a:p>
          </p:txBody>
        </p:sp>
        <p:sp>
          <p:nvSpPr>
            <p:cNvPr id="41" name="Google Shape;41;p4"/>
            <p:cNvSpPr/>
            <p:nvPr/>
          </p:nvSpPr>
          <p:spPr>
            <a:xfrm>
              <a:off x="5071910" y="6336817"/>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      </a:t>
              </a:r>
              <a:r>
                <a:rPr b="1" lang="en-US" sz="1500">
                  <a:solidFill>
                    <a:schemeClr val="lt1"/>
                  </a:solidFill>
                  <a:latin typeface="Calibri"/>
                  <a:ea typeface="Calibri"/>
                  <a:cs typeface="Calibri"/>
                  <a:sym typeface="Calibri"/>
                </a:rPr>
                <a:t>Test Results</a:t>
              </a:r>
              <a:endParaRPr b="1" i="0" sz="1500" u="none" cap="none" strike="noStrike">
                <a:solidFill>
                  <a:srgbClr val="000000"/>
                </a:solidFill>
              </a:endParaRPr>
            </a:p>
          </p:txBody>
        </p:sp>
        <p:sp>
          <p:nvSpPr>
            <p:cNvPr id="42" name="Google Shape;42;p4"/>
            <p:cNvSpPr/>
            <p:nvPr/>
          </p:nvSpPr>
          <p:spPr>
            <a:xfrm>
              <a:off x="3333275" y="6336850"/>
              <a:ext cx="19974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36575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Test</a:t>
              </a:r>
              <a:r>
                <a:rPr b="1" lang="en-US" sz="1500">
                  <a:solidFill>
                    <a:schemeClr val="lt1"/>
                  </a:solidFill>
                  <a:latin typeface="Calibri"/>
                  <a:ea typeface="Calibri"/>
                  <a:cs typeface="Calibri"/>
                  <a:sym typeface="Calibri"/>
                </a:rPr>
                <a:t> Overview</a:t>
              </a:r>
              <a:endParaRPr b="1" i="0" sz="1500" u="none" cap="none" strike="noStrike">
                <a:solidFill>
                  <a:srgbClr val="000000"/>
                </a:solidFill>
              </a:endParaRPr>
            </a:p>
          </p:txBody>
        </p:sp>
        <p:sp>
          <p:nvSpPr>
            <p:cNvPr id="43" name="Google Shape;43;p4"/>
            <p:cNvSpPr/>
            <p:nvPr/>
          </p:nvSpPr>
          <p:spPr>
            <a:xfrm>
              <a:off x="1698848" y="6336842"/>
              <a:ext cx="1920300" cy="475800"/>
            </a:xfrm>
            <a:prstGeom prst="homePlate">
              <a:avLst>
                <a:gd fmla="val 50000" name="adj"/>
              </a:avLst>
            </a:prstGeom>
            <a:solidFill>
              <a:srgbClr val="1F3864"/>
            </a:solidFill>
            <a:ln cap="flat" cmpd="sng" w="38100">
              <a:solidFill>
                <a:srgbClr val="CC0000"/>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Design Description</a:t>
              </a:r>
              <a:endParaRPr b="1" sz="1500">
                <a:solidFill>
                  <a:schemeClr val="lt1"/>
                </a:solidFill>
                <a:latin typeface="Calibri"/>
                <a:ea typeface="Calibri"/>
                <a:cs typeface="Calibri"/>
                <a:sym typeface="Calibri"/>
              </a:endParaRPr>
            </a:p>
          </p:txBody>
        </p:sp>
        <p:sp>
          <p:nvSpPr>
            <p:cNvPr id="44" name="Google Shape;44;p4"/>
            <p:cNvSpPr/>
            <p:nvPr/>
          </p:nvSpPr>
          <p:spPr>
            <a:xfrm>
              <a:off x="45720" y="6336842"/>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Purpose</a:t>
              </a:r>
              <a:endParaRPr b="1" i="0" sz="1500" u="none" cap="none" strike="noStrike">
                <a:solidFill>
                  <a:srgbClr val="000000"/>
                </a:solidFill>
              </a:endParaRPr>
            </a:p>
          </p:txBody>
        </p:sp>
      </p:grpSp>
      <p:sp>
        <p:nvSpPr>
          <p:cNvPr id="45" name="Google Shape;45;p4"/>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4"/>
          <p:cNvSpPr txBox="1"/>
          <p:nvPr>
            <p:ph idx="1" type="body"/>
          </p:nvPr>
        </p:nvSpPr>
        <p:spPr>
          <a:xfrm>
            <a:off x="6825" y="750625"/>
            <a:ext cx="10515600" cy="4351200"/>
          </a:xfrm>
          <a:prstGeom prst="rect">
            <a:avLst/>
          </a:prstGeom>
          <a:noFill/>
          <a:ln>
            <a:noFill/>
          </a:ln>
        </p:spPr>
        <p:txBody>
          <a:bodyPr anchorCtr="0" anchor="t" bIns="45700" lIns="91425" spcFirstLastPara="1" rIns="91425" wrap="square" tIns="45700">
            <a:noAutofit/>
          </a:bodyPr>
          <a:lstStyle>
            <a:lvl1pPr indent="-419100" lvl="0" marL="457200" algn="l">
              <a:lnSpc>
                <a:spcPct val="90000"/>
              </a:lnSpc>
              <a:spcBef>
                <a:spcPts val="1000"/>
              </a:spcBef>
              <a:spcAft>
                <a:spcPts val="0"/>
              </a:spcAft>
              <a:buClr>
                <a:schemeClr val="lt1"/>
              </a:buClr>
              <a:buSzPts val="3000"/>
              <a:buChar char="•"/>
              <a:defRPr/>
            </a:lvl1pPr>
            <a:lvl2pPr indent="-419100" lvl="1" marL="914400" algn="l">
              <a:lnSpc>
                <a:spcPct val="90000"/>
              </a:lnSpc>
              <a:spcBef>
                <a:spcPts val="500"/>
              </a:spcBef>
              <a:spcAft>
                <a:spcPts val="0"/>
              </a:spcAft>
              <a:buClr>
                <a:schemeClr val="lt1"/>
              </a:buClr>
              <a:buSzPts val="3000"/>
              <a:buChar char="•"/>
              <a:defRPr/>
            </a:lvl2pPr>
            <a:lvl3pPr indent="-419100" lvl="2" marL="1371600" algn="l">
              <a:lnSpc>
                <a:spcPct val="90000"/>
              </a:lnSpc>
              <a:spcBef>
                <a:spcPts val="500"/>
              </a:spcBef>
              <a:spcAft>
                <a:spcPts val="0"/>
              </a:spcAft>
              <a:buClr>
                <a:schemeClr val="lt1"/>
              </a:buClr>
              <a:buSzPts val="3000"/>
              <a:buChar char="•"/>
              <a:defRPr/>
            </a:lvl3pPr>
            <a:lvl4pPr indent="-419100" lvl="3" marL="1828800" algn="l">
              <a:lnSpc>
                <a:spcPct val="90000"/>
              </a:lnSpc>
              <a:spcBef>
                <a:spcPts val="500"/>
              </a:spcBef>
              <a:spcAft>
                <a:spcPts val="0"/>
              </a:spcAft>
              <a:buClr>
                <a:schemeClr val="lt1"/>
              </a:buClr>
              <a:buSzPts val="3000"/>
              <a:buChar char="•"/>
              <a:defRPr/>
            </a:lvl4pPr>
            <a:lvl5pPr indent="-419100" lvl="4" marL="2286000" algn="l">
              <a:lnSpc>
                <a:spcPct val="90000"/>
              </a:lnSpc>
              <a:spcBef>
                <a:spcPts val="500"/>
              </a:spcBef>
              <a:spcAft>
                <a:spcPts val="0"/>
              </a:spcAft>
              <a:buClr>
                <a:schemeClr val="lt1"/>
              </a:buClr>
              <a:buSzPts val="3000"/>
              <a:buChar char="•"/>
              <a:defRPr/>
            </a:lvl5pPr>
            <a:lvl6pPr indent="-419100" lvl="5" marL="2743200" algn="l">
              <a:lnSpc>
                <a:spcPct val="90000"/>
              </a:lnSpc>
              <a:spcBef>
                <a:spcPts val="500"/>
              </a:spcBef>
              <a:spcAft>
                <a:spcPts val="0"/>
              </a:spcAft>
              <a:buClr>
                <a:schemeClr val="lt1"/>
              </a:buClr>
              <a:buSzPts val="3000"/>
              <a:buChar char="•"/>
              <a:defRPr/>
            </a:lvl6pPr>
            <a:lvl7pPr indent="-419100" lvl="6" marL="3200400" algn="l">
              <a:lnSpc>
                <a:spcPct val="90000"/>
              </a:lnSpc>
              <a:spcBef>
                <a:spcPts val="500"/>
              </a:spcBef>
              <a:spcAft>
                <a:spcPts val="0"/>
              </a:spcAft>
              <a:buClr>
                <a:schemeClr val="lt1"/>
              </a:buClr>
              <a:buSzPts val="3000"/>
              <a:buChar char="•"/>
              <a:defRPr/>
            </a:lvl7pPr>
            <a:lvl8pPr indent="-419100" lvl="7" marL="3657600" algn="l">
              <a:lnSpc>
                <a:spcPct val="90000"/>
              </a:lnSpc>
              <a:spcBef>
                <a:spcPts val="500"/>
              </a:spcBef>
              <a:spcAft>
                <a:spcPts val="0"/>
              </a:spcAft>
              <a:buClr>
                <a:schemeClr val="lt1"/>
              </a:buClr>
              <a:buSzPts val="3000"/>
              <a:buChar char="•"/>
              <a:defRPr/>
            </a:lvl8pPr>
            <a:lvl9pPr indent="-419100" lvl="8" marL="4114800" algn="l">
              <a:lnSpc>
                <a:spcPct val="90000"/>
              </a:lnSpc>
              <a:spcBef>
                <a:spcPts val="500"/>
              </a:spcBef>
              <a:spcAft>
                <a:spcPts val="0"/>
              </a:spcAft>
              <a:buClr>
                <a:schemeClr val="lt1"/>
              </a:buClr>
              <a:buSzPts val="3000"/>
              <a:buChar char="•"/>
              <a:defRPr/>
            </a:lvl9pPr>
          </a:lstStyle>
          <a:p/>
        </p:txBody>
      </p:sp>
      <p:sp>
        <p:nvSpPr>
          <p:cNvPr id="47" name="Google Shape;47;p4"/>
          <p:cNvSpPr/>
          <p:nvPr/>
        </p:nvSpPr>
        <p:spPr>
          <a:xfrm>
            <a:off x="0" y="0"/>
            <a:ext cx="12192000" cy="588300"/>
          </a:xfrm>
          <a:prstGeom prst="rect">
            <a:avLst/>
          </a:prstGeom>
          <a:gradFill>
            <a:gsLst>
              <a:gs pos="0">
                <a:srgbClr val="424242"/>
              </a:gs>
              <a:gs pos="100000">
                <a:srgbClr val="01010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4"/>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4"/>
          <p:cNvSpPr/>
          <p:nvPr/>
        </p:nvSpPr>
        <p:spPr>
          <a:xfrm>
            <a:off x="0" y="588300"/>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4"/>
          <p:cNvSpPr/>
          <p:nvPr/>
        </p:nvSpPr>
        <p:spPr>
          <a:xfrm>
            <a:off x="0" y="6176975"/>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st Overview">
  <p:cSld name="OBJECT_1_1">
    <p:spTree>
      <p:nvGrpSpPr>
        <p:cNvPr id="51" name="Shape 51"/>
        <p:cNvGrpSpPr/>
        <p:nvPr/>
      </p:nvGrpSpPr>
      <p:grpSpPr>
        <a:xfrm>
          <a:off x="0" y="0"/>
          <a:ext cx="0" cy="0"/>
          <a:chOff x="0" y="0"/>
          <a:chExt cx="0" cy="0"/>
        </a:xfrm>
      </p:grpSpPr>
      <p:sp>
        <p:nvSpPr>
          <p:cNvPr id="52" name="Google Shape;52;p5"/>
          <p:cNvSpPr txBox="1"/>
          <p:nvPr>
            <p:ph idx="1" type="body"/>
          </p:nvPr>
        </p:nvSpPr>
        <p:spPr>
          <a:xfrm>
            <a:off x="6825" y="750625"/>
            <a:ext cx="10515600" cy="4351200"/>
          </a:xfrm>
          <a:prstGeom prst="rect">
            <a:avLst/>
          </a:prstGeom>
          <a:noFill/>
          <a:ln>
            <a:noFill/>
          </a:ln>
        </p:spPr>
        <p:txBody>
          <a:bodyPr anchorCtr="0" anchor="t" bIns="45700" lIns="91425" spcFirstLastPara="1" rIns="91425" wrap="square" tIns="45700">
            <a:noAutofit/>
          </a:bodyPr>
          <a:lstStyle>
            <a:lvl1pPr indent="-419100" lvl="0" marL="457200" algn="l">
              <a:lnSpc>
                <a:spcPct val="90000"/>
              </a:lnSpc>
              <a:spcBef>
                <a:spcPts val="1000"/>
              </a:spcBef>
              <a:spcAft>
                <a:spcPts val="0"/>
              </a:spcAft>
              <a:buClr>
                <a:schemeClr val="lt1"/>
              </a:buClr>
              <a:buSzPts val="3000"/>
              <a:buChar char="•"/>
              <a:defRPr sz="3000"/>
            </a:lvl1pPr>
            <a:lvl2pPr indent="-419100" lvl="1" marL="914400" algn="l">
              <a:lnSpc>
                <a:spcPct val="90000"/>
              </a:lnSpc>
              <a:spcBef>
                <a:spcPts val="500"/>
              </a:spcBef>
              <a:spcAft>
                <a:spcPts val="0"/>
              </a:spcAft>
              <a:buClr>
                <a:schemeClr val="lt1"/>
              </a:buClr>
              <a:buSzPts val="3000"/>
              <a:buChar char="•"/>
              <a:defRPr sz="3000"/>
            </a:lvl2pPr>
            <a:lvl3pPr indent="-419100" lvl="2" marL="1371600" algn="l">
              <a:lnSpc>
                <a:spcPct val="90000"/>
              </a:lnSpc>
              <a:spcBef>
                <a:spcPts val="500"/>
              </a:spcBef>
              <a:spcAft>
                <a:spcPts val="0"/>
              </a:spcAft>
              <a:buClr>
                <a:schemeClr val="lt1"/>
              </a:buClr>
              <a:buSzPts val="3000"/>
              <a:buChar char="•"/>
              <a:defRPr sz="3000"/>
            </a:lvl3pPr>
            <a:lvl4pPr indent="-419100" lvl="3" marL="1828800" algn="l">
              <a:lnSpc>
                <a:spcPct val="90000"/>
              </a:lnSpc>
              <a:spcBef>
                <a:spcPts val="500"/>
              </a:spcBef>
              <a:spcAft>
                <a:spcPts val="0"/>
              </a:spcAft>
              <a:buClr>
                <a:schemeClr val="lt1"/>
              </a:buClr>
              <a:buSzPts val="3000"/>
              <a:buChar char="•"/>
              <a:defRPr sz="3000"/>
            </a:lvl4pPr>
            <a:lvl5pPr indent="-419100" lvl="4" marL="2286000" algn="l">
              <a:lnSpc>
                <a:spcPct val="90000"/>
              </a:lnSpc>
              <a:spcBef>
                <a:spcPts val="500"/>
              </a:spcBef>
              <a:spcAft>
                <a:spcPts val="0"/>
              </a:spcAft>
              <a:buClr>
                <a:schemeClr val="lt1"/>
              </a:buClr>
              <a:buSzPts val="3000"/>
              <a:buChar char="•"/>
              <a:defRPr sz="3000"/>
            </a:lvl5pPr>
            <a:lvl6pPr indent="-419100" lvl="5" marL="2743200" algn="l">
              <a:lnSpc>
                <a:spcPct val="90000"/>
              </a:lnSpc>
              <a:spcBef>
                <a:spcPts val="500"/>
              </a:spcBef>
              <a:spcAft>
                <a:spcPts val="0"/>
              </a:spcAft>
              <a:buClr>
                <a:schemeClr val="lt1"/>
              </a:buClr>
              <a:buSzPts val="3000"/>
              <a:buChar char="•"/>
              <a:defRPr sz="3000"/>
            </a:lvl6pPr>
            <a:lvl7pPr indent="-419100" lvl="6" marL="3200400" algn="l">
              <a:lnSpc>
                <a:spcPct val="90000"/>
              </a:lnSpc>
              <a:spcBef>
                <a:spcPts val="500"/>
              </a:spcBef>
              <a:spcAft>
                <a:spcPts val="0"/>
              </a:spcAft>
              <a:buClr>
                <a:schemeClr val="lt1"/>
              </a:buClr>
              <a:buSzPts val="3000"/>
              <a:buChar char="•"/>
              <a:defRPr sz="3000"/>
            </a:lvl7pPr>
            <a:lvl8pPr indent="-419100" lvl="7" marL="3657600" algn="l">
              <a:lnSpc>
                <a:spcPct val="90000"/>
              </a:lnSpc>
              <a:spcBef>
                <a:spcPts val="500"/>
              </a:spcBef>
              <a:spcAft>
                <a:spcPts val="0"/>
              </a:spcAft>
              <a:buClr>
                <a:schemeClr val="lt1"/>
              </a:buClr>
              <a:buSzPts val="3000"/>
              <a:buChar char="•"/>
              <a:defRPr sz="3000"/>
            </a:lvl8pPr>
            <a:lvl9pPr indent="-419100" lvl="8" marL="4114800" algn="l">
              <a:lnSpc>
                <a:spcPct val="90000"/>
              </a:lnSpc>
              <a:spcBef>
                <a:spcPts val="500"/>
              </a:spcBef>
              <a:spcAft>
                <a:spcPts val="0"/>
              </a:spcAft>
              <a:buClr>
                <a:schemeClr val="lt1"/>
              </a:buClr>
              <a:buSzPts val="3000"/>
              <a:buChar char="•"/>
              <a:defRPr sz="3000"/>
            </a:lvl9pPr>
          </a:lstStyle>
          <a:p/>
        </p:txBody>
      </p:sp>
      <p:sp>
        <p:nvSpPr>
          <p:cNvPr id="53" name="Google Shape;53;p5"/>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5"/>
          <p:cNvSpPr/>
          <p:nvPr/>
        </p:nvSpPr>
        <p:spPr>
          <a:xfrm>
            <a:off x="0" y="0"/>
            <a:ext cx="12192000" cy="588300"/>
          </a:xfrm>
          <a:prstGeom prst="rect">
            <a:avLst/>
          </a:prstGeom>
          <a:gradFill>
            <a:gsLst>
              <a:gs pos="0">
                <a:srgbClr val="424242"/>
              </a:gs>
              <a:gs pos="100000">
                <a:srgbClr val="01010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5"/>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5"/>
          <p:cNvSpPr/>
          <p:nvPr/>
        </p:nvSpPr>
        <p:spPr>
          <a:xfrm>
            <a:off x="0" y="588300"/>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5"/>
          <p:cNvSpPr/>
          <p:nvPr/>
        </p:nvSpPr>
        <p:spPr>
          <a:xfrm>
            <a:off x="0" y="6176975"/>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5"/>
          <p:cNvSpPr/>
          <p:nvPr/>
        </p:nvSpPr>
        <p:spPr>
          <a:xfrm>
            <a:off x="7398792" y="6336825"/>
            <a:ext cx="17112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Management</a:t>
            </a:r>
            <a:endParaRPr b="1" i="0" sz="1500" u="none" cap="none" strike="noStrike">
              <a:solidFill>
                <a:srgbClr val="000000"/>
              </a:solidFill>
            </a:endParaRPr>
          </a:p>
        </p:txBody>
      </p:sp>
      <p:grpSp>
        <p:nvGrpSpPr>
          <p:cNvPr id="59" name="Google Shape;59;p5"/>
          <p:cNvGrpSpPr/>
          <p:nvPr/>
        </p:nvGrpSpPr>
        <p:grpSpPr>
          <a:xfrm>
            <a:off x="45724" y="6337038"/>
            <a:ext cx="7638110" cy="475833"/>
            <a:chOff x="45720" y="6336817"/>
            <a:chExt cx="8572514" cy="475833"/>
          </a:xfrm>
        </p:grpSpPr>
        <p:sp>
          <p:nvSpPr>
            <p:cNvPr id="60" name="Google Shape;60;p5"/>
            <p:cNvSpPr/>
            <p:nvPr/>
          </p:nvSpPr>
          <p:spPr>
            <a:xfrm>
              <a:off x="6697934" y="6336817"/>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Systems Engineering</a:t>
              </a:r>
              <a:endParaRPr b="1" i="0" sz="1500" u="none" cap="none" strike="noStrike">
                <a:solidFill>
                  <a:srgbClr val="000000"/>
                </a:solidFill>
              </a:endParaRPr>
            </a:p>
          </p:txBody>
        </p:sp>
        <p:sp>
          <p:nvSpPr>
            <p:cNvPr id="61" name="Google Shape;61;p5"/>
            <p:cNvSpPr/>
            <p:nvPr/>
          </p:nvSpPr>
          <p:spPr>
            <a:xfrm>
              <a:off x="5071910" y="6336817"/>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      </a:t>
              </a:r>
              <a:r>
                <a:rPr b="1" lang="en-US" sz="1500">
                  <a:solidFill>
                    <a:schemeClr val="lt1"/>
                  </a:solidFill>
                  <a:latin typeface="Calibri"/>
                  <a:ea typeface="Calibri"/>
                  <a:cs typeface="Calibri"/>
                  <a:sym typeface="Calibri"/>
                </a:rPr>
                <a:t>Test Results</a:t>
              </a:r>
              <a:endParaRPr b="1" i="0" sz="1500" u="none" cap="none" strike="noStrike">
                <a:solidFill>
                  <a:srgbClr val="000000"/>
                </a:solidFill>
              </a:endParaRPr>
            </a:p>
          </p:txBody>
        </p:sp>
        <p:sp>
          <p:nvSpPr>
            <p:cNvPr id="62" name="Google Shape;62;p5"/>
            <p:cNvSpPr/>
            <p:nvPr/>
          </p:nvSpPr>
          <p:spPr>
            <a:xfrm>
              <a:off x="3333275" y="6336850"/>
              <a:ext cx="1997400" cy="475800"/>
            </a:xfrm>
            <a:prstGeom prst="homePlate">
              <a:avLst>
                <a:gd fmla="val 50000" name="adj"/>
              </a:avLst>
            </a:prstGeom>
            <a:solidFill>
              <a:srgbClr val="1F3864"/>
            </a:solidFill>
            <a:ln cap="flat" cmpd="sng" w="38100">
              <a:solidFill>
                <a:srgbClr val="CC0000"/>
              </a:solidFill>
              <a:prstDash val="solid"/>
              <a:miter lim="800000"/>
              <a:headEnd len="sm" w="sm" type="none"/>
              <a:tailEnd len="sm" w="sm" type="none"/>
            </a:ln>
          </p:spPr>
          <p:txBody>
            <a:bodyPr anchorCtr="0" anchor="ctr" bIns="45700" lIns="36575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Test</a:t>
              </a:r>
              <a:r>
                <a:rPr b="1" lang="en-US" sz="1500">
                  <a:solidFill>
                    <a:schemeClr val="lt1"/>
                  </a:solidFill>
                  <a:latin typeface="Calibri"/>
                  <a:ea typeface="Calibri"/>
                  <a:cs typeface="Calibri"/>
                  <a:sym typeface="Calibri"/>
                </a:rPr>
                <a:t> Overview</a:t>
              </a:r>
              <a:endParaRPr b="1" i="0" sz="1500" u="none" cap="none" strike="noStrike">
                <a:solidFill>
                  <a:srgbClr val="000000"/>
                </a:solidFill>
              </a:endParaRPr>
            </a:p>
          </p:txBody>
        </p:sp>
        <p:sp>
          <p:nvSpPr>
            <p:cNvPr id="63" name="Google Shape;63;p5"/>
            <p:cNvSpPr/>
            <p:nvPr/>
          </p:nvSpPr>
          <p:spPr>
            <a:xfrm>
              <a:off x="1698848" y="6336842"/>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Design Description</a:t>
              </a:r>
              <a:endParaRPr b="1" sz="1500">
                <a:solidFill>
                  <a:schemeClr val="lt1"/>
                </a:solidFill>
                <a:latin typeface="Calibri"/>
                <a:ea typeface="Calibri"/>
                <a:cs typeface="Calibri"/>
                <a:sym typeface="Calibri"/>
              </a:endParaRPr>
            </a:p>
          </p:txBody>
        </p:sp>
        <p:sp>
          <p:nvSpPr>
            <p:cNvPr id="64" name="Google Shape;64;p5"/>
            <p:cNvSpPr/>
            <p:nvPr/>
          </p:nvSpPr>
          <p:spPr>
            <a:xfrm>
              <a:off x="45720" y="6336842"/>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Purpose</a:t>
              </a:r>
              <a:endParaRPr b="1" i="0" sz="1500" u="none" cap="none" strike="noStrike">
                <a:solidFill>
                  <a:srgbClr val="000000"/>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st Results">
  <p:cSld name="OBJECT_1_1_1">
    <p:spTree>
      <p:nvGrpSpPr>
        <p:cNvPr id="65" name="Shape 65"/>
        <p:cNvGrpSpPr/>
        <p:nvPr/>
      </p:nvGrpSpPr>
      <p:grpSpPr>
        <a:xfrm>
          <a:off x="0" y="0"/>
          <a:ext cx="0" cy="0"/>
          <a:chOff x="0" y="0"/>
          <a:chExt cx="0" cy="0"/>
        </a:xfrm>
      </p:grpSpPr>
      <p:sp>
        <p:nvSpPr>
          <p:cNvPr id="66" name="Google Shape;66;p6"/>
          <p:cNvSpPr txBox="1"/>
          <p:nvPr>
            <p:ph idx="1" type="body"/>
          </p:nvPr>
        </p:nvSpPr>
        <p:spPr>
          <a:xfrm>
            <a:off x="6825" y="750625"/>
            <a:ext cx="10515600" cy="4351200"/>
          </a:xfrm>
          <a:prstGeom prst="rect">
            <a:avLst/>
          </a:prstGeom>
          <a:noFill/>
          <a:ln>
            <a:noFill/>
          </a:ln>
        </p:spPr>
        <p:txBody>
          <a:bodyPr anchorCtr="0" anchor="t" bIns="45700" lIns="91425" spcFirstLastPara="1" rIns="91425" wrap="square" tIns="45700">
            <a:noAutofit/>
          </a:bodyPr>
          <a:lstStyle>
            <a:lvl1pPr indent="-419100" lvl="0" marL="457200" algn="l">
              <a:lnSpc>
                <a:spcPct val="90000"/>
              </a:lnSpc>
              <a:spcBef>
                <a:spcPts val="1000"/>
              </a:spcBef>
              <a:spcAft>
                <a:spcPts val="0"/>
              </a:spcAft>
              <a:buClr>
                <a:schemeClr val="lt1"/>
              </a:buClr>
              <a:buSzPts val="3000"/>
              <a:buChar char="•"/>
              <a:defRPr sz="3000"/>
            </a:lvl1pPr>
            <a:lvl2pPr indent="-419100" lvl="1" marL="914400" algn="l">
              <a:lnSpc>
                <a:spcPct val="90000"/>
              </a:lnSpc>
              <a:spcBef>
                <a:spcPts val="500"/>
              </a:spcBef>
              <a:spcAft>
                <a:spcPts val="0"/>
              </a:spcAft>
              <a:buClr>
                <a:schemeClr val="lt1"/>
              </a:buClr>
              <a:buSzPts val="3000"/>
              <a:buChar char="•"/>
              <a:defRPr sz="3000"/>
            </a:lvl2pPr>
            <a:lvl3pPr indent="-419100" lvl="2" marL="1371600" algn="l">
              <a:lnSpc>
                <a:spcPct val="90000"/>
              </a:lnSpc>
              <a:spcBef>
                <a:spcPts val="500"/>
              </a:spcBef>
              <a:spcAft>
                <a:spcPts val="0"/>
              </a:spcAft>
              <a:buClr>
                <a:schemeClr val="lt1"/>
              </a:buClr>
              <a:buSzPts val="3000"/>
              <a:buChar char="•"/>
              <a:defRPr sz="3000"/>
            </a:lvl3pPr>
            <a:lvl4pPr indent="-419100" lvl="3" marL="1828800" algn="l">
              <a:lnSpc>
                <a:spcPct val="90000"/>
              </a:lnSpc>
              <a:spcBef>
                <a:spcPts val="500"/>
              </a:spcBef>
              <a:spcAft>
                <a:spcPts val="0"/>
              </a:spcAft>
              <a:buClr>
                <a:schemeClr val="lt1"/>
              </a:buClr>
              <a:buSzPts val="3000"/>
              <a:buChar char="•"/>
              <a:defRPr sz="3000"/>
            </a:lvl4pPr>
            <a:lvl5pPr indent="-419100" lvl="4" marL="2286000" algn="l">
              <a:lnSpc>
                <a:spcPct val="90000"/>
              </a:lnSpc>
              <a:spcBef>
                <a:spcPts val="500"/>
              </a:spcBef>
              <a:spcAft>
                <a:spcPts val="0"/>
              </a:spcAft>
              <a:buClr>
                <a:schemeClr val="lt1"/>
              </a:buClr>
              <a:buSzPts val="3000"/>
              <a:buChar char="•"/>
              <a:defRPr sz="3000"/>
            </a:lvl5pPr>
            <a:lvl6pPr indent="-419100" lvl="5" marL="2743200" algn="l">
              <a:lnSpc>
                <a:spcPct val="90000"/>
              </a:lnSpc>
              <a:spcBef>
                <a:spcPts val="500"/>
              </a:spcBef>
              <a:spcAft>
                <a:spcPts val="0"/>
              </a:spcAft>
              <a:buClr>
                <a:schemeClr val="lt1"/>
              </a:buClr>
              <a:buSzPts val="3000"/>
              <a:buChar char="•"/>
              <a:defRPr sz="3000"/>
            </a:lvl6pPr>
            <a:lvl7pPr indent="-419100" lvl="6" marL="3200400" algn="l">
              <a:lnSpc>
                <a:spcPct val="90000"/>
              </a:lnSpc>
              <a:spcBef>
                <a:spcPts val="500"/>
              </a:spcBef>
              <a:spcAft>
                <a:spcPts val="0"/>
              </a:spcAft>
              <a:buClr>
                <a:schemeClr val="lt1"/>
              </a:buClr>
              <a:buSzPts val="3000"/>
              <a:buChar char="•"/>
              <a:defRPr sz="3000"/>
            </a:lvl7pPr>
            <a:lvl8pPr indent="-419100" lvl="7" marL="3657600" algn="l">
              <a:lnSpc>
                <a:spcPct val="90000"/>
              </a:lnSpc>
              <a:spcBef>
                <a:spcPts val="500"/>
              </a:spcBef>
              <a:spcAft>
                <a:spcPts val="0"/>
              </a:spcAft>
              <a:buClr>
                <a:schemeClr val="lt1"/>
              </a:buClr>
              <a:buSzPts val="3000"/>
              <a:buChar char="•"/>
              <a:defRPr sz="3000"/>
            </a:lvl8pPr>
            <a:lvl9pPr indent="-419100" lvl="8" marL="4114800" algn="l">
              <a:lnSpc>
                <a:spcPct val="90000"/>
              </a:lnSpc>
              <a:spcBef>
                <a:spcPts val="500"/>
              </a:spcBef>
              <a:spcAft>
                <a:spcPts val="0"/>
              </a:spcAft>
              <a:buClr>
                <a:schemeClr val="lt1"/>
              </a:buClr>
              <a:buSzPts val="3000"/>
              <a:buChar char="•"/>
              <a:defRPr sz="3000"/>
            </a:lvl9pPr>
          </a:lstStyle>
          <a:p/>
        </p:txBody>
      </p:sp>
      <p:sp>
        <p:nvSpPr>
          <p:cNvPr id="67" name="Google Shape;67;p6"/>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6"/>
          <p:cNvSpPr/>
          <p:nvPr/>
        </p:nvSpPr>
        <p:spPr>
          <a:xfrm>
            <a:off x="0" y="0"/>
            <a:ext cx="12192000" cy="588300"/>
          </a:xfrm>
          <a:prstGeom prst="rect">
            <a:avLst/>
          </a:prstGeom>
          <a:gradFill>
            <a:gsLst>
              <a:gs pos="0">
                <a:srgbClr val="424242"/>
              </a:gs>
              <a:gs pos="100000">
                <a:srgbClr val="01010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6"/>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6"/>
          <p:cNvSpPr/>
          <p:nvPr/>
        </p:nvSpPr>
        <p:spPr>
          <a:xfrm>
            <a:off x="0" y="588300"/>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6"/>
          <p:cNvSpPr/>
          <p:nvPr/>
        </p:nvSpPr>
        <p:spPr>
          <a:xfrm>
            <a:off x="0" y="6176975"/>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6"/>
          <p:cNvSpPr/>
          <p:nvPr/>
        </p:nvSpPr>
        <p:spPr>
          <a:xfrm>
            <a:off x="7398792" y="6336825"/>
            <a:ext cx="17112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Management</a:t>
            </a:r>
            <a:endParaRPr b="1" i="0" sz="1500" u="none" cap="none" strike="noStrike">
              <a:solidFill>
                <a:srgbClr val="000000"/>
              </a:solidFill>
            </a:endParaRPr>
          </a:p>
        </p:txBody>
      </p:sp>
      <p:grpSp>
        <p:nvGrpSpPr>
          <p:cNvPr id="73" name="Google Shape;73;p6"/>
          <p:cNvGrpSpPr/>
          <p:nvPr/>
        </p:nvGrpSpPr>
        <p:grpSpPr>
          <a:xfrm>
            <a:off x="45724" y="6337038"/>
            <a:ext cx="7638110" cy="475833"/>
            <a:chOff x="45720" y="6336817"/>
            <a:chExt cx="8572514" cy="475833"/>
          </a:xfrm>
        </p:grpSpPr>
        <p:sp>
          <p:nvSpPr>
            <p:cNvPr id="74" name="Google Shape;74;p6"/>
            <p:cNvSpPr/>
            <p:nvPr/>
          </p:nvSpPr>
          <p:spPr>
            <a:xfrm>
              <a:off x="6697934" y="6336817"/>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Systems Engineering</a:t>
              </a:r>
              <a:endParaRPr b="1" i="0" sz="1500" u="none" cap="none" strike="noStrike">
                <a:solidFill>
                  <a:srgbClr val="000000"/>
                </a:solidFill>
              </a:endParaRPr>
            </a:p>
          </p:txBody>
        </p:sp>
        <p:sp>
          <p:nvSpPr>
            <p:cNvPr id="75" name="Google Shape;75;p6"/>
            <p:cNvSpPr/>
            <p:nvPr/>
          </p:nvSpPr>
          <p:spPr>
            <a:xfrm>
              <a:off x="5071910" y="6336817"/>
              <a:ext cx="1920300" cy="475800"/>
            </a:xfrm>
            <a:prstGeom prst="homePlate">
              <a:avLst>
                <a:gd fmla="val 50000" name="adj"/>
              </a:avLst>
            </a:prstGeom>
            <a:solidFill>
              <a:srgbClr val="1F3864"/>
            </a:solidFill>
            <a:ln cap="flat" cmpd="sng" w="38100">
              <a:solidFill>
                <a:srgbClr val="CC0000"/>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      </a:t>
              </a:r>
              <a:r>
                <a:rPr b="1" lang="en-US" sz="1500">
                  <a:solidFill>
                    <a:schemeClr val="lt1"/>
                  </a:solidFill>
                  <a:latin typeface="Calibri"/>
                  <a:ea typeface="Calibri"/>
                  <a:cs typeface="Calibri"/>
                  <a:sym typeface="Calibri"/>
                </a:rPr>
                <a:t>Test Results</a:t>
              </a:r>
              <a:endParaRPr b="1" i="0" sz="1500" u="none" cap="none" strike="noStrike">
                <a:solidFill>
                  <a:srgbClr val="000000"/>
                </a:solidFill>
              </a:endParaRPr>
            </a:p>
          </p:txBody>
        </p:sp>
        <p:sp>
          <p:nvSpPr>
            <p:cNvPr id="76" name="Google Shape;76;p6"/>
            <p:cNvSpPr/>
            <p:nvPr/>
          </p:nvSpPr>
          <p:spPr>
            <a:xfrm>
              <a:off x="3333275" y="6336850"/>
              <a:ext cx="19974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36575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Test</a:t>
              </a:r>
              <a:r>
                <a:rPr b="1" lang="en-US" sz="1500">
                  <a:solidFill>
                    <a:schemeClr val="lt1"/>
                  </a:solidFill>
                  <a:latin typeface="Calibri"/>
                  <a:ea typeface="Calibri"/>
                  <a:cs typeface="Calibri"/>
                  <a:sym typeface="Calibri"/>
                </a:rPr>
                <a:t> Overview</a:t>
              </a:r>
              <a:endParaRPr b="1" i="0" sz="1500" u="none" cap="none" strike="noStrike">
                <a:solidFill>
                  <a:srgbClr val="000000"/>
                </a:solidFill>
              </a:endParaRPr>
            </a:p>
          </p:txBody>
        </p:sp>
        <p:sp>
          <p:nvSpPr>
            <p:cNvPr id="77" name="Google Shape;77;p6"/>
            <p:cNvSpPr/>
            <p:nvPr/>
          </p:nvSpPr>
          <p:spPr>
            <a:xfrm>
              <a:off x="1698848" y="6336842"/>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Design Description</a:t>
              </a:r>
              <a:endParaRPr b="1" sz="1500">
                <a:solidFill>
                  <a:schemeClr val="lt1"/>
                </a:solidFill>
                <a:latin typeface="Calibri"/>
                <a:ea typeface="Calibri"/>
                <a:cs typeface="Calibri"/>
                <a:sym typeface="Calibri"/>
              </a:endParaRPr>
            </a:p>
          </p:txBody>
        </p:sp>
        <p:sp>
          <p:nvSpPr>
            <p:cNvPr id="78" name="Google Shape;78;p6"/>
            <p:cNvSpPr/>
            <p:nvPr/>
          </p:nvSpPr>
          <p:spPr>
            <a:xfrm>
              <a:off x="45720" y="6336842"/>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Purpose</a:t>
              </a:r>
              <a:endParaRPr b="1" i="0" sz="1500" u="none" cap="none" strike="noStrike">
                <a:solidFill>
                  <a:srgbClr val="000000"/>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ystems Engineering">
  <p:cSld name="OBJECT_1_1_1_1">
    <p:spTree>
      <p:nvGrpSpPr>
        <p:cNvPr id="79" name="Shape 79"/>
        <p:cNvGrpSpPr/>
        <p:nvPr/>
      </p:nvGrpSpPr>
      <p:grpSpPr>
        <a:xfrm>
          <a:off x="0" y="0"/>
          <a:ext cx="0" cy="0"/>
          <a:chOff x="0" y="0"/>
          <a:chExt cx="0" cy="0"/>
        </a:xfrm>
      </p:grpSpPr>
      <p:sp>
        <p:nvSpPr>
          <p:cNvPr id="80" name="Google Shape;80;p7"/>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7"/>
          <p:cNvSpPr/>
          <p:nvPr/>
        </p:nvSpPr>
        <p:spPr>
          <a:xfrm>
            <a:off x="0" y="0"/>
            <a:ext cx="12192000" cy="588300"/>
          </a:xfrm>
          <a:prstGeom prst="rect">
            <a:avLst/>
          </a:prstGeom>
          <a:gradFill>
            <a:gsLst>
              <a:gs pos="0">
                <a:srgbClr val="424242"/>
              </a:gs>
              <a:gs pos="100000">
                <a:srgbClr val="01010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7"/>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7"/>
          <p:cNvSpPr/>
          <p:nvPr/>
        </p:nvSpPr>
        <p:spPr>
          <a:xfrm>
            <a:off x="0" y="588300"/>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7"/>
          <p:cNvSpPr/>
          <p:nvPr/>
        </p:nvSpPr>
        <p:spPr>
          <a:xfrm>
            <a:off x="0" y="6176975"/>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7"/>
          <p:cNvSpPr/>
          <p:nvPr/>
        </p:nvSpPr>
        <p:spPr>
          <a:xfrm>
            <a:off x="7398792" y="6336825"/>
            <a:ext cx="17112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Management</a:t>
            </a:r>
            <a:endParaRPr b="1" i="0" sz="1500" u="none" cap="none" strike="noStrike">
              <a:solidFill>
                <a:srgbClr val="000000"/>
              </a:solidFill>
            </a:endParaRPr>
          </a:p>
        </p:txBody>
      </p:sp>
      <p:grpSp>
        <p:nvGrpSpPr>
          <p:cNvPr id="86" name="Google Shape;86;p7"/>
          <p:cNvGrpSpPr/>
          <p:nvPr/>
        </p:nvGrpSpPr>
        <p:grpSpPr>
          <a:xfrm>
            <a:off x="45724" y="6337038"/>
            <a:ext cx="7638110" cy="475833"/>
            <a:chOff x="45720" y="6336817"/>
            <a:chExt cx="8572514" cy="475833"/>
          </a:xfrm>
        </p:grpSpPr>
        <p:sp>
          <p:nvSpPr>
            <p:cNvPr id="87" name="Google Shape;87;p7"/>
            <p:cNvSpPr/>
            <p:nvPr/>
          </p:nvSpPr>
          <p:spPr>
            <a:xfrm>
              <a:off x="6697934" y="6336817"/>
              <a:ext cx="1920300" cy="475800"/>
            </a:xfrm>
            <a:prstGeom prst="homePlate">
              <a:avLst>
                <a:gd fmla="val 50000" name="adj"/>
              </a:avLst>
            </a:prstGeom>
            <a:solidFill>
              <a:srgbClr val="1F3864"/>
            </a:solidFill>
            <a:ln cap="flat" cmpd="sng" w="38100">
              <a:solidFill>
                <a:srgbClr val="CC0000"/>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Systems Engineering</a:t>
              </a:r>
              <a:endParaRPr b="1" i="0" sz="1500" u="none" cap="none" strike="noStrike">
                <a:solidFill>
                  <a:srgbClr val="000000"/>
                </a:solidFill>
              </a:endParaRPr>
            </a:p>
          </p:txBody>
        </p:sp>
        <p:sp>
          <p:nvSpPr>
            <p:cNvPr id="88" name="Google Shape;88;p7"/>
            <p:cNvSpPr/>
            <p:nvPr/>
          </p:nvSpPr>
          <p:spPr>
            <a:xfrm>
              <a:off x="5071910" y="6336817"/>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      </a:t>
              </a:r>
              <a:r>
                <a:rPr b="1" lang="en-US" sz="1500">
                  <a:solidFill>
                    <a:schemeClr val="lt1"/>
                  </a:solidFill>
                  <a:latin typeface="Calibri"/>
                  <a:ea typeface="Calibri"/>
                  <a:cs typeface="Calibri"/>
                  <a:sym typeface="Calibri"/>
                </a:rPr>
                <a:t>Test Results</a:t>
              </a:r>
              <a:endParaRPr b="1" i="0" sz="1500" u="none" cap="none" strike="noStrike">
                <a:solidFill>
                  <a:srgbClr val="000000"/>
                </a:solidFill>
              </a:endParaRPr>
            </a:p>
          </p:txBody>
        </p:sp>
        <p:sp>
          <p:nvSpPr>
            <p:cNvPr id="89" name="Google Shape;89;p7"/>
            <p:cNvSpPr/>
            <p:nvPr/>
          </p:nvSpPr>
          <p:spPr>
            <a:xfrm>
              <a:off x="3333275" y="6336850"/>
              <a:ext cx="19974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36575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Test</a:t>
              </a:r>
              <a:r>
                <a:rPr b="1" lang="en-US" sz="1500">
                  <a:solidFill>
                    <a:schemeClr val="lt1"/>
                  </a:solidFill>
                  <a:latin typeface="Calibri"/>
                  <a:ea typeface="Calibri"/>
                  <a:cs typeface="Calibri"/>
                  <a:sym typeface="Calibri"/>
                </a:rPr>
                <a:t> Overview</a:t>
              </a:r>
              <a:endParaRPr b="1" i="0" sz="1500" u="none" cap="none" strike="noStrike">
                <a:solidFill>
                  <a:srgbClr val="000000"/>
                </a:solidFill>
              </a:endParaRPr>
            </a:p>
          </p:txBody>
        </p:sp>
        <p:sp>
          <p:nvSpPr>
            <p:cNvPr id="90" name="Google Shape;90;p7"/>
            <p:cNvSpPr/>
            <p:nvPr/>
          </p:nvSpPr>
          <p:spPr>
            <a:xfrm>
              <a:off x="1698848" y="6336842"/>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Design Description</a:t>
              </a:r>
              <a:endParaRPr b="1" sz="1500">
                <a:solidFill>
                  <a:schemeClr val="lt1"/>
                </a:solidFill>
                <a:latin typeface="Calibri"/>
                <a:ea typeface="Calibri"/>
                <a:cs typeface="Calibri"/>
                <a:sym typeface="Calibri"/>
              </a:endParaRPr>
            </a:p>
          </p:txBody>
        </p:sp>
        <p:sp>
          <p:nvSpPr>
            <p:cNvPr id="91" name="Google Shape;91;p7"/>
            <p:cNvSpPr/>
            <p:nvPr/>
          </p:nvSpPr>
          <p:spPr>
            <a:xfrm>
              <a:off x="45720" y="6336842"/>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Purpose</a:t>
              </a:r>
              <a:endParaRPr b="1" i="0" sz="1500" u="none" cap="none" strike="noStrike">
                <a:solidFill>
                  <a:srgbClr val="000000"/>
                </a:solidFill>
              </a:endParaRPr>
            </a:p>
          </p:txBody>
        </p:sp>
      </p:grpSp>
      <p:sp>
        <p:nvSpPr>
          <p:cNvPr id="92" name="Google Shape;92;p7"/>
          <p:cNvSpPr txBox="1"/>
          <p:nvPr>
            <p:ph idx="1" type="body"/>
          </p:nvPr>
        </p:nvSpPr>
        <p:spPr>
          <a:xfrm>
            <a:off x="6825" y="750625"/>
            <a:ext cx="10515600" cy="4351200"/>
          </a:xfrm>
          <a:prstGeom prst="rect">
            <a:avLst/>
          </a:prstGeom>
          <a:noFill/>
          <a:ln>
            <a:noFill/>
          </a:ln>
        </p:spPr>
        <p:txBody>
          <a:bodyPr anchorCtr="0" anchor="t" bIns="45700" lIns="91425" spcFirstLastPara="1" rIns="91425" wrap="square" tIns="45700">
            <a:noAutofit/>
          </a:bodyPr>
          <a:lstStyle>
            <a:lvl1pPr indent="-419100" lvl="0" marL="457200" algn="l">
              <a:lnSpc>
                <a:spcPct val="90000"/>
              </a:lnSpc>
              <a:spcBef>
                <a:spcPts val="1000"/>
              </a:spcBef>
              <a:spcAft>
                <a:spcPts val="0"/>
              </a:spcAft>
              <a:buClr>
                <a:schemeClr val="lt1"/>
              </a:buClr>
              <a:buSzPts val="3000"/>
              <a:buChar char="●"/>
              <a:defRPr/>
            </a:lvl1pPr>
            <a:lvl2pPr indent="-419100" lvl="1" marL="914400" algn="l">
              <a:lnSpc>
                <a:spcPct val="90000"/>
              </a:lnSpc>
              <a:spcBef>
                <a:spcPts val="500"/>
              </a:spcBef>
              <a:spcAft>
                <a:spcPts val="0"/>
              </a:spcAft>
              <a:buClr>
                <a:schemeClr val="lt1"/>
              </a:buClr>
              <a:buSzPts val="3000"/>
              <a:buChar char="○"/>
              <a:defRPr/>
            </a:lvl2pPr>
            <a:lvl3pPr indent="-419100" lvl="2" marL="1371600" algn="l">
              <a:lnSpc>
                <a:spcPct val="90000"/>
              </a:lnSpc>
              <a:spcBef>
                <a:spcPts val="500"/>
              </a:spcBef>
              <a:spcAft>
                <a:spcPts val="0"/>
              </a:spcAft>
              <a:buClr>
                <a:schemeClr val="lt1"/>
              </a:buClr>
              <a:buSzPts val="3000"/>
              <a:buChar char="■"/>
              <a:defRPr/>
            </a:lvl3pPr>
            <a:lvl4pPr indent="-419100" lvl="3" marL="1828800" algn="l">
              <a:lnSpc>
                <a:spcPct val="90000"/>
              </a:lnSpc>
              <a:spcBef>
                <a:spcPts val="500"/>
              </a:spcBef>
              <a:spcAft>
                <a:spcPts val="0"/>
              </a:spcAft>
              <a:buClr>
                <a:schemeClr val="lt1"/>
              </a:buClr>
              <a:buSzPts val="3000"/>
              <a:buChar char="●"/>
              <a:defRPr/>
            </a:lvl4pPr>
            <a:lvl5pPr indent="-419100" lvl="4" marL="2286000" algn="l">
              <a:lnSpc>
                <a:spcPct val="90000"/>
              </a:lnSpc>
              <a:spcBef>
                <a:spcPts val="500"/>
              </a:spcBef>
              <a:spcAft>
                <a:spcPts val="0"/>
              </a:spcAft>
              <a:buClr>
                <a:schemeClr val="lt1"/>
              </a:buClr>
              <a:buSzPts val="3000"/>
              <a:buChar char="○"/>
              <a:defRPr/>
            </a:lvl5pPr>
            <a:lvl6pPr indent="-419100" lvl="5" marL="2743200" algn="l">
              <a:lnSpc>
                <a:spcPct val="90000"/>
              </a:lnSpc>
              <a:spcBef>
                <a:spcPts val="500"/>
              </a:spcBef>
              <a:spcAft>
                <a:spcPts val="0"/>
              </a:spcAft>
              <a:buClr>
                <a:schemeClr val="lt1"/>
              </a:buClr>
              <a:buSzPts val="3000"/>
              <a:buChar char="■"/>
              <a:defRPr/>
            </a:lvl6pPr>
            <a:lvl7pPr indent="-419100" lvl="6" marL="3200400" algn="l">
              <a:lnSpc>
                <a:spcPct val="90000"/>
              </a:lnSpc>
              <a:spcBef>
                <a:spcPts val="500"/>
              </a:spcBef>
              <a:spcAft>
                <a:spcPts val="0"/>
              </a:spcAft>
              <a:buClr>
                <a:schemeClr val="lt1"/>
              </a:buClr>
              <a:buSzPts val="3000"/>
              <a:buChar char="●"/>
              <a:defRPr/>
            </a:lvl7pPr>
            <a:lvl8pPr indent="-419100" lvl="7" marL="3657600" algn="l">
              <a:lnSpc>
                <a:spcPct val="90000"/>
              </a:lnSpc>
              <a:spcBef>
                <a:spcPts val="500"/>
              </a:spcBef>
              <a:spcAft>
                <a:spcPts val="0"/>
              </a:spcAft>
              <a:buClr>
                <a:schemeClr val="lt1"/>
              </a:buClr>
              <a:buSzPts val="3000"/>
              <a:buChar char="○"/>
              <a:defRPr/>
            </a:lvl8pPr>
            <a:lvl9pPr indent="-419100" lvl="8" marL="4114800" algn="l">
              <a:lnSpc>
                <a:spcPct val="90000"/>
              </a:lnSpc>
              <a:spcBef>
                <a:spcPts val="500"/>
              </a:spcBef>
              <a:spcAft>
                <a:spcPts val="0"/>
              </a:spcAft>
              <a:buClr>
                <a:schemeClr val="lt1"/>
              </a:buClr>
              <a:buSzPts val="30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ject Management">
  <p:cSld name="OBJECT_1_1_1_1_1">
    <p:spTree>
      <p:nvGrpSpPr>
        <p:cNvPr id="93" name="Shape 93"/>
        <p:cNvGrpSpPr/>
        <p:nvPr/>
      </p:nvGrpSpPr>
      <p:grpSpPr>
        <a:xfrm>
          <a:off x="0" y="0"/>
          <a:ext cx="0" cy="0"/>
          <a:chOff x="0" y="0"/>
          <a:chExt cx="0" cy="0"/>
        </a:xfrm>
      </p:grpSpPr>
      <p:sp>
        <p:nvSpPr>
          <p:cNvPr id="94" name="Google Shape;94;p8"/>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8"/>
          <p:cNvSpPr/>
          <p:nvPr/>
        </p:nvSpPr>
        <p:spPr>
          <a:xfrm>
            <a:off x="0" y="0"/>
            <a:ext cx="12192000" cy="588300"/>
          </a:xfrm>
          <a:prstGeom prst="rect">
            <a:avLst/>
          </a:prstGeom>
          <a:gradFill>
            <a:gsLst>
              <a:gs pos="0">
                <a:srgbClr val="424242"/>
              </a:gs>
              <a:gs pos="100000">
                <a:srgbClr val="01010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8"/>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8"/>
          <p:cNvSpPr/>
          <p:nvPr/>
        </p:nvSpPr>
        <p:spPr>
          <a:xfrm>
            <a:off x="0" y="588300"/>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8"/>
          <p:cNvSpPr/>
          <p:nvPr/>
        </p:nvSpPr>
        <p:spPr>
          <a:xfrm>
            <a:off x="0" y="6176975"/>
            <a:ext cx="12192000" cy="102300"/>
          </a:xfrm>
          <a:prstGeom prst="rect">
            <a:avLst/>
          </a:prstGeom>
          <a:gradFill>
            <a:gsLst>
              <a:gs pos="0">
                <a:srgbClr val="DB0000"/>
              </a:gs>
              <a:gs pos="100000">
                <a:srgbClr val="540303"/>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8"/>
          <p:cNvSpPr/>
          <p:nvPr/>
        </p:nvSpPr>
        <p:spPr>
          <a:xfrm>
            <a:off x="7398792" y="6336825"/>
            <a:ext cx="1711200" cy="475800"/>
          </a:xfrm>
          <a:prstGeom prst="homePlate">
            <a:avLst>
              <a:gd fmla="val 50000" name="adj"/>
            </a:avLst>
          </a:prstGeom>
          <a:solidFill>
            <a:srgbClr val="1F3864"/>
          </a:solidFill>
          <a:ln cap="flat" cmpd="sng" w="38100">
            <a:solidFill>
              <a:srgbClr val="CC0000"/>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Management</a:t>
            </a:r>
            <a:endParaRPr b="1" i="0" sz="1500" u="none" cap="none" strike="noStrike">
              <a:solidFill>
                <a:srgbClr val="000000"/>
              </a:solidFill>
            </a:endParaRPr>
          </a:p>
        </p:txBody>
      </p:sp>
      <p:grpSp>
        <p:nvGrpSpPr>
          <p:cNvPr id="100" name="Google Shape;100;p8"/>
          <p:cNvGrpSpPr/>
          <p:nvPr/>
        </p:nvGrpSpPr>
        <p:grpSpPr>
          <a:xfrm>
            <a:off x="45724" y="6337038"/>
            <a:ext cx="7638110" cy="475833"/>
            <a:chOff x="45720" y="6336817"/>
            <a:chExt cx="8572514" cy="475833"/>
          </a:xfrm>
        </p:grpSpPr>
        <p:sp>
          <p:nvSpPr>
            <p:cNvPr id="101" name="Google Shape;101;p8"/>
            <p:cNvSpPr/>
            <p:nvPr/>
          </p:nvSpPr>
          <p:spPr>
            <a:xfrm>
              <a:off x="6697934" y="6336817"/>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Systems Engineering</a:t>
              </a:r>
              <a:endParaRPr b="1" i="0" sz="1500" u="none" cap="none" strike="noStrike">
                <a:solidFill>
                  <a:srgbClr val="000000"/>
                </a:solidFill>
              </a:endParaRPr>
            </a:p>
          </p:txBody>
        </p:sp>
        <p:sp>
          <p:nvSpPr>
            <p:cNvPr id="102" name="Google Shape;102;p8"/>
            <p:cNvSpPr/>
            <p:nvPr/>
          </p:nvSpPr>
          <p:spPr>
            <a:xfrm>
              <a:off x="5071910" y="6336817"/>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      </a:t>
              </a:r>
              <a:r>
                <a:rPr b="1" lang="en-US" sz="1500">
                  <a:solidFill>
                    <a:schemeClr val="lt1"/>
                  </a:solidFill>
                  <a:latin typeface="Calibri"/>
                  <a:ea typeface="Calibri"/>
                  <a:cs typeface="Calibri"/>
                  <a:sym typeface="Calibri"/>
                </a:rPr>
                <a:t>Test Results</a:t>
              </a:r>
              <a:endParaRPr b="1" i="0" sz="1500" u="none" cap="none" strike="noStrike">
                <a:solidFill>
                  <a:srgbClr val="000000"/>
                </a:solidFill>
              </a:endParaRPr>
            </a:p>
          </p:txBody>
        </p:sp>
        <p:sp>
          <p:nvSpPr>
            <p:cNvPr id="103" name="Google Shape;103;p8"/>
            <p:cNvSpPr/>
            <p:nvPr/>
          </p:nvSpPr>
          <p:spPr>
            <a:xfrm>
              <a:off x="3333275" y="6336850"/>
              <a:ext cx="19974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36575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500" u="none" cap="none" strike="noStrike">
                  <a:solidFill>
                    <a:schemeClr val="lt1"/>
                  </a:solidFill>
                  <a:latin typeface="Calibri"/>
                  <a:ea typeface="Calibri"/>
                  <a:cs typeface="Calibri"/>
                  <a:sym typeface="Calibri"/>
                </a:rPr>
                <a:t>Test</a:t>
              </a:r>
              <a:r>
                <a:rPr b="1" lang="en-US" sz="1500">
                  <a:solidFill>
                    <a:schemeClr val="lt1"/>
                  </a:solidFill>
                  <a:latin typeface="Calibri"/>
                  <a:ea typeface="Calibri"/>
                  <a:cs typeface="Calibri"/>
                  <a:sym typeface="Calibri"/>
                </a:rPr>
                <a:t> Overview</a:t>
              </a:r>
              <a:endParaRPr b="1" i="0" sz="1500" u="none" cap="none" strike="noStrike">
                <a:solidFill>
                  <a:srgbClr val="000000"/>
                </a:solidFill>
              </a:endParaRPr>
            </a:p>
          </p:txBody>
        </p:sp>
        <p:sp>
          <p:nvSpPr>
            <p:cNvPr id="104" name="Google Shape;104;p8"/>
            <p:cNvSpPr/>
            <p:nvPr/>
          </p:nvSpPr>
          <p:spPr>
            <a:xfrm>
              <a:off x="1698848" y="6336842"/>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Design Description</a:t>
              </a:r>
              <a:endParaRPr b="1" sz="1500">
                <a:solidFill>
                  <a:schemeClr val="lt1"/>
                </a:solidFill>
                <a:latin typeface="Calibri"/>
                <a:ea typeface="Calibri"/>
                <a:cs typeface="Calibri"/>
                <a:sym typeface="Calibri"/>
              </a:endParaRPr>
            </a:p>
          </p:txBody>
        </p:sp>
        <p:sp>
          <p:nvSpPr>
            <p:cNvPr id="105" name="Google Shape;105;p8"/>
            <p:cNvSpPr/>
            <p:nvPr/>
          </p:nvSpPr>
          <p:spPr>
            <a:xfrm>
              <a:off x="45720" y="6336842"/>
              <a:ext cx="1920300" cy="475800"/>
            </a:xfrm>
            <a:prstGeom prst="homePlate">
              <a:avLst>
                <a:gd fmla="val 50000" name="adj"/>
              </a:avLst>
            </a:prstGeom>
            <a:solidFill>
              <a:srgbClr val="1F3864"/>
            </a:solidFill>
            <a:ln cap="flat" cmpd="sng" w="38100">
              <a:solidFill>
                <a:srgbClr val="4A86E8"/>
              </a:solidFill>
              <a:prstDash val="solid"/>
              <a:miter lim="800000"/>
              <a:headEnd len="sm" w="sm" type="none"/>
              <a:tailEnd len="sm" w="sm" type="none"/>
            </a:ln>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lang="en-US" sz="1500">
                  <a:solidFill>
                    <a:schemeClr val="lt1"/>
                  </a:solidFill>
                  <a:latin typeface="Calibri"/>
                  <a:ea typeface="Calibri"/>
                  <a:cs typeface="Calibri"/>
                  <a:sym typeface="Calibri"/>
                </a:rPr>
                <a:t>Project Purpose</a:t>
              </a:r>
              <a:endParaRPr b="1" i="0" sz="1500" u="none" cap="none" strike="noStrike">
                <a:solidFill>
                  <a:srgbClr val="000000"/>
                </a:solidFill>
              </a:endParaRPr>
            </a:p>
          </p:txBody>
        </p:sp>
      </p:grpSp>
      <p:sp>
        <p:nvSpPr>
          <p:cNvPr id="106" name="Google Shape;106;p8"/>
          <p:cNvSpPr txBox="1"/>
          <p:nvPr>
            <p:ph idx="1" type="body"/>
          </p:nvPr>
        </p:nvSpPr>
        <p:spPr>
          <a:xfrm>
            <a:off x="6825" y="750625"/>
            <a:ext cx="10515600" cy="4351200"/>
          </a:xfrm>
          <a:prstGeom prst="rect">
            <a:avLst/>
          </a:prstGeom>
          <a:noFill/>
          <a:ln>
            <a:noFill/>
          </a:ln>
        </p:spPr>
        <p:txBody>
          <a:bodyPr anchorCtr="0" anchor="t" bIns="45700" lIns="91425" spcFirstLastPara="1" rIns="91425" wrap="square" tIns="45700">
            <a:noAutofit/>
          </a:bodyPr>
          <a:lstStyle>
            <a:lvl1pPr indent="-419100" lvl="0" marL="457200" rtl="0" algn="l">
              <a:lnSpc>
                <a:spcPct val="90000"/>
              </a:lnSpc>
              <a:spcBef>
                <a:spcPts val="1000"/>
              </a:spcBef>
              <a:spcAft>
                <a:spcPts val="0"/>
              </a:spcAft>
              <a:buClr>
                <a:schemeClr val="lt1"/>
              </a:buClr>
              <a:buSzPts val="3000"/>
              <a:buChar char="•"/>
              <a:defRPr/>
            </a:lvl1pPr>
            <a:lvl2pPr indent="-419100" lvl="1" marL="914400" rtl="0" algn="l">
              <a:lnSpc>
                <a:spcPct val="90000"/>
              </a:lnSpc>
              <a:spcBef>
                <a:spcPts val="500"/>
              </a:spcBef>
              <a:spcAft>
                <a:spcPts val="0"/>
              </a:spcAft>
              <a:buClr>
                <a:schemeClr val="lt1"/>
              </a:buClr>
              <a:buSzPts val="3000"/>
              <a:buChar char="•"/>
              <a:defRPr/>
            </a:lvl2pPr>
            <a:lvl3pPr indent="-419100" lvl="2" marL="1371600" rtl="0" algn="l">
              <a:lnSpc>
                <a:spcPct val="90000"/>
              </a:lnSpc>
              <a:spcBef>
                <a:spcPts val="500"/>
              </a:spcBef>
              <a:spcAft>
                <a:spcPts val="0"/>
              </a:spcAft>
              <a:buClr>
                <a:schemeClr val="lt1"/>
              </a:buClr>
              <a:buSzPts val="3000"/>
              <a:buChar char="•"/>
              <a:defRPr/>
            </a:lvl3pPr>
            <a:lvl4pPr indent="-419100" lvl="3" marL="1828800" rtl="0" algn="l">
              <a:lnSpc>
                <a:spcPct val="90000"/>
              </a:lnSpc>
              <a:spcBef>
                <a:spcPts val="500"/>
              </a:spcBef>
              <a:spcAft>
                <a:spcPts val="0"/>
              </a:spcAft>
              <a:buClr>
                <a:schemeClr val="lt1"/>
              </a:buClr>
              <a:buSzPts val="3000"/>
              <a:buChar char="•"/>
              <a:defRPr/>
            </a:lvl4pPr>
            <a:lvl5pPr indent="-419100" lvl="4" marL="2286000" rtl="0" algn="l">
              <a:lnSpc>
                <a:spcPct val="90000"/>
              </a:lnSpc>
              <a:spcBef>
                <a:spcPts val="500"/>
              </a:spcBef>
              <a:spcAft>
                <a:spcPts val="0"/>
              </a:spcAft>
              <a:buClr>
                <a:schemeClr val="lt1"/>
              </a:buClr>
              <a:buSzPts val="3000"/>
              <a:buChar char="•"/>
              <a:defRPr/>
            </a:lvl5pPr>
            <a:lvl6pPr indent="-419100" lvl="5" marL="2743200" rtl="0" algn="l">
              <a:lnSpc>
                <a:spcPct val="90000"/>
              </a:lnSpc>
              <a:spcBef>
                <a:spcPts val="500"/>
              </a:spcBef>
              <a:spcAft>
                <a:spcPts val="0"/>
              </a:spcAft>
              <a:buClr>
                <a:schemeClr val="lt1"/>
              </a:buClr>
              <a:buSzPts val="3000"/>
              <a:buChar char="•"/>
              <a:defRPr/>
            </a:lvl6pPr>
            <a:lvl7pPr indent="-419100" lvl="6" marL="3200400" rtl="0" algn="l">
              <a:lnSpc>
                <a:spcPct val="90000"/>
              </a:lnSpc>
              <a:spcBef>
                <a:spcPts val="500"/>
              </a:spcBef>
              <a:spcAft>
                <a:spcPts val="0"/>
              </a:spcAft>
              <a:buClr>
                <a:schemeClr val="lt1"/>
              </a:buClr>
              <a:buSzPts val="3000"/>
              <a:buChar char="•"/>
              <a:defRPr/>
            </a:lvl7pPr>
            <a:lvl8pPr indent="-419100" lvl="7" marL="3657600" rtl="0" algn="l">
              <a:lnSpc>
                <a:spcPct val="90000"/>
              </a:lnSpc>
              <a:spcBef>
                <a:spcPts val="500"/>
              </a:spcBef>
              <a:spcAft>
                <a:spcPts val="0"/>
              </a:spcAft>
              <a:buClr>
                <a:schemeClr val="lt1"/>
              </a:buClr>
              <a:buSzPts val="3000"/>
              <a:buChar char="•"/>
              <a:defRPr/>
            </a:lvl8pPr>
            <a:lvl9pPr indent="-419100" lvl="8" marL="4114800" rtl="0" algn="l">
              <a:lnSpc>
                <a:spcPct val="90000"/>
              </a:lnSpc>
              <a:spcBef>
                <a:spcPts val="500"/>
              </a:spcBef>
              <a:spcAft>
                <a:spcPts val="0"/>
              </a:spcAft>
              <a:buClr>
                <a:schemeClr val="lt1"/>
              </a:buClr>
              <a:buSzPts val="3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11" Type="http://schemas.openxmlformats.org/officeDocument/2006/relationships/theme" Target="../theme/theme1.xml"/><Relationship Id="rId10" Type="http://schemas.openxmlformats.org/officeDocument/2006/relationships/slideLayout" Target="../slideLayouts/slideLayout7.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p:nvPr/>
        </p:nvSpPr>
        <p:spPr>
          <a:xfrm>
            <a:off x="6825" y="6269700"/>
            <a:ext cx="12192000" cy="588300"/>
          </a:xfrm>
          <a:prstGeom prst="rect">
            <a:avLst/>
          </a:prstGeom>
          <a:gradFill>
            <a:gsLst>
              <a:gs pos="0">
                <a:srgbClr val="424242"/>
              </a:gs>
              <a:gs pos="100000">
                <a:srgbClr val="010101"/>
              </a:gs>
            </a:gsLst>
            <a:path path="circle">
              <a:fillToRect b="50%" l="50%" r="50%" t="50%"/>
            </a:path>
            <a:tileRect/>
          </a:gra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Image result for cu boulder logo" id="12" name="Google Shape;12;p1"/>
          <p:cNvPicPr preferRelativeResize="0"/>
          <p:nvPr/>
        </p:nvPicPr>
        <p:blipFill rotWithShape="1">
          <a:blip r:embed="rId1">
            <a:alphaModFix/>
          </a:blip>
          <a:srcRect b="0" l="18682" r="20400" t="0"/>
          <a:stretch/>
        </p:blipFill>
        <p:spPr>
          <a:xfrm>
            <a:off x="11485200" y="6269700"/>
            <a:ext cx="716771" cy="588300"/>
          </a:xfrm>
          <a:prstGeom prst="rect">
            <a:avLst/>
          </a:prstGeom>
          <a:noFill/>
          <a:ln>
            <a:noFill/>
          </a:ln>
        </p:spPr>
      </p:pic>
      <p:pic>
        <p:nvPicPr>
          <p:cNvPr descr="Image result for iriss cu boulder" id="13" name="Google Shape;13;p1"/>
          <p:cNvPicPr preferRelativeResize="0"/>
          <p:nvPr/>
        </p:nvPicPr>
        <p:blipFill rotWithShape="1">
          <a:blip r:embed="rId2">
            <a:alphaModFix/>
          </a:blip>
          <a:srcRect b="0" l="0" r="0" t="0"/>
          <a:stretch/>
        </p:blipFill>
        <p:spPr>
          <a:xfrm>
            <a:off x="10865625" y="6280575"/>
            <a:ext cx="588300" cy="588300"/>
          </a:xfrm>
          <a:prstGeom prst="rect">
            <a:avLst/>
          </a:prstGeom>
          <a:noFill/>
          <a:ln>
            <a:noFill/>
          </a:ln>
        </p:spPr>
      </p:pic>
      <p:sp>
        <p:nvSpPr>
          <p:cNvPr id="14" name="Google Shape;14;p1"/>
          <p:cNvSpPr txBox="1"/>
          <p:nvPr/>
        </p:nvSpPr>
        <p:spPr>
          <a:xfrm>
            <a:off x="4854813" y="6269708"/>
            <a:ext cx="1013100" cy="50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1" lang="en-US" sz="3000" u="none" cap="none" strike="noStrike">
                <a:solidFill>
                  <a:srgbClr val="FFFFFF"/>
                </a:solidFill>
                <a:latin typeface="Bree Serif"/>
                <a:ea typeface="Bree Serif"/>
                <a:cs typeface="Bree Serif"/>
                <a:sym typeface="Bree Serif"/>
              </a:rPr>
              <a:t>EMU</a:t>
            </a:r>
            <a:endParaRPr b="0" i="1" sz="3000" u="none" cap="none" strike="noStrike">
              <a:solidFill>
                <a:srgbClr val="FFFFFF"/>
              </a:solidFill>
              <a:latin typeface="Bree Serif"/>
              <a:ea typeface="Bree Serif"/>
              <a:cs typeface="Bree Serif"/>
              <a:sym typeface="Bree Serif"/>
            </a:endParaRPr>
          </a:p>
        </p:txBody>
      </p:sp>
      <p:sp>
        <p:nvSpPr>
          <p:cNvPr id="15" name="Google Shape;15;p1"/>
          <p:cNvSpPr txBox="1"/>
          <p:nvPr>
            <p:ph idx="1" type="body"/>
          </p:nvPr>
        </p:nvSpPr>
        <p:spPr>
          <a:xfrm>
            <a:off x="6825" y="750625"/>
            <a:ext cx="10515600" cy="4351200"/>
          </a:xfrm>
          <a:prstGeom prst="rect">
            <a:avLst/>
          </a:prstGeom>
          <a:noFill/>
          <a:ln>
            <a:noFill/>
          </a:ln>
        </p:spPr>
        <p:txBody>
          <a:bodyPr anchorCtr="0" anchor="t" bIns="45700" lIns="91425" spcFirstLastPara="1" rIns="91425" wrap="square" tIns="45700">
            <a:noAutofit/>
          </a:bodyPr>
          <a:lstStyle>
            <a:lvl1pPr indent="-419100" lvl="0" marL="457200" marR="0" rtl="0" algn="l">
              <a:lnSpc>
                <a:spcPct val="90000"/>
              </a:lnSpc>
              <a:spcBef>
                <a:spcPts val="10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19100" lvl="1" marL="914400" marR="0" rtl="0" algn="l">
              <a:lnSpc>
                <a:spcPct val="90000"/>
              </a:lnSpc>
              <a:spcBef>
                <a:spcPts val="5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2pPr>
            <a:lvl3pPr indent="-419100" lvl="2" marL="1371600" marR="0" rtl="0" algn="l">
              <a:lnSpc>
                <a:spcPct val="90000"/>
              </a:lnSpc>
              <a:spcBef>
                <a:spcPts val="5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3pPr>
            <a:lvl4pPr indent="-419100" lvl="3" marL="1828800" marR="0" rtl="0" algn="l">
              <a:lnSpc>
                <a:spcPct val="90000"/>
              </a:lnSpc>
              <a:spcBef>
                <a:spcPts val="5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4pPr>
            <a:lvl5pPr indent="-419100" lvl="4" marL="2286000" marR="0" rtl="0" algn="l">
              <a:lnSpc>
                <a:spcPct val="90000"/>
              </a:lnSpc>
              <a:spcBef>
                <a:spcPts val="5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5pPr>
            <a:lvl6pPr indent="-419100" lvl="5" marL="2743200" marR="0" rtl="0" algn="l">
              <a:lnSpc>
                <a:spcPct val="90000"/>
              </a:lnSpc>
              <a:spcBef>
                <a:spcPts val="5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6pPr>
            <a:lvl7pPr indent="-419100" lvl="6" marL="3200400" marR="0" rtl="0" algn="l">
              <a:lnSpc>
                <a:spcPct val="90000"/>
              </a:lnSpc>
              <a:spcBef>
                <a:spcPts val="5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7pPr>
            <a:lvl8pPr indent="-419100" lvl="7" marL="3657600" marR="0" rtl="0" algn="l">
              <a:lnSpc>
                <a:spcPct val="90000"/>
              </a:lnSpc>
              <a:spcBef>
                <a:spcPts val="5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8pPr>
            <a:lvl9pPr indent="-419100" lvl="8" marL="4114800" marR="0" rtl="0" algn="l">
              <a:lnSpc>
                <a:spcPct val="90000"/>
              </a:lnSpc>
              <a:spcBef>
                <a:spcPts val="5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9pPr>
          </a:lstStyle>
          <a:p/>
        </p:txBody>
      </p:sp>
      <p:pic>
        <p:nvPicPr>
          <p:cNvPr id="16" name="Google Shape;16;p1"/>
          <p:cNvPicPr preferRelativeResize="0"/>
          <p:nvPr/>
        </p:nvPicPr>
        <p:blipFill rotWithShape="1">
          <a:blip r:embed="rId3">
            <a:alphaModFix/>
          </a:blip>
          <a:srcRect b="0" l="0" r="0" t="0"/>
          <a:stretch/>
        </p:blipFill>
        <p:spPr>
          <a:xfrm>
            <a:off x="9846900" y="6291775"/>
            <a:ext cx="949125" cy="5441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1.png"/><Relationship Id="rId4" Type="http://schemas.openxmlformats.org/officeDocument/2006/relationships/image" Target="../media/image40.png"/><Relationship Id="rId5"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1.xml"/><Relationship Id="rId4" Type="http://schemas.openxmlformats.org/officeDocument/2006/relationships/image" Target="../media/image14.png"/><Relationship Id="rId9" Type="http://schemas.openxmlformats.org/officeDocument/2006/relationships/image" Target="../media/image35.jpg"/><Relationship Id="rId5" Type="http://schemas.openxmlformats.org/officeDocument/2006/relationships/image" Target="../media/image38.png"/><Relationship Id="rId6" Type="http://schemas.openxmlformats.org/officeDocument/2006/relationships/image" Target="../media/image24.png"/><Relationship Id="rId7" Type="http://schemas.openxmlformats.org/officeDocument/2006/relationships/image" Target="../media/image13.png"/><Relationship Id="rId8"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comments" Target="../comments/commen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comments" Target="../comments/commen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2.png"/><Relationship Id="rId4" Type="http://schemas.openxmlformats.org/officeDocument/2006/relationships/image" Target="../media/image30.png"/><Relationship Id="rId5"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27.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29.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31.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9"/>
          <p:cNvSpPr txBox="1"/>
          <p:nvPr/>
        </p:nvSpPr>
        <p:spPr>
          <a:xfrm>
            <a:off x="1085775" y="4476425"/>
            <a:ext cx="10515600" cy="646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900"/>
              <a:buFont typeface="Arial"/>
              <a:buNone/>
            </a:pPr>
            <a:r>
              <a:rPr lang="en-US" sz="3900">
                <a:solidFill>
                  <a:srgbClr val="FFFFFF"/>
                </a:solidFill>
                <a:latin typeface="Calibri"/>
                <a:ea typeface="Calibri"/>
                <a:cs typeface="Calibri"/>
                <a:sym typeface="Calibri"/>
              </a:rPr>
              <a:t>Final</a:t>
            </a:r>
            <a:r>
              <a:rPr b="0" i="0" lang="en-US" sz="3900" u="none" cap="none" strike="noStrike">
                <a:solidFill>
                  <a:srgbClr val="FFFFFF"/>
                </a:solidFill>
                <a:latin typeface="Calibri"/>
                <a:ea typeface="Calibri"/>
                <a:cs typeface="Calibri"/>
                <a:sym typeface="Calibri"/>
              </a:rPr>
              <a:t> Oral Review</a:t>
            </a:r>
            <a:endParaRPr b="1" i="1" sz="4400" u="sng" cap="none" strike="noStrike">
              <a:solidFill>
                <a:srgbClr val="FF0000"/>
              </a:solidFill>
              <a:latin typeface="Calibri"/>
              <a:ea typeface="Calibri"/>
              <a:cs typeface="Calibri"/>
              <a:sym typeface="Calibri"/>
            </a:endParaRPr>
          </a:p>
        </p:txBody>
      </p:sp>
      <p:sp>
        <p:nvSpPr>
          <p:cNvPr id="113" name="Google Shape;113;p9"/>
          <p:cNvSpPr txBox="1"/>
          <p:nvPr/>
        </p:nvSpPr>
        <p:spPr>
          <a:xfrm>
            <a:off x="3704023" y="5405846"/>
            <a:ext cx="17256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Calibri"/>
                <a:ea typeface="Calibri"/>
                <a:cs typeface="Calibri"/>
                <a:sym typeface="Calibri"/>
              </a:rPr>
              <a:t>Client:</a:t>
            </a:r>
            <a:r>
              <a:rPr b="0" i="0" lang="en-U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Steve Borenstein</a:t>
            </a:r>
            <a:endParaRPr b="1" i="0" sz="1400" u="sng" cap="none" strike="noStrike">
              <a:solidFill>
                <a:schemeClr val="lt1"/>
              </a:solidFill>
              <a:latin typeface="Calibri"/>
              <a:ea typeface="Calibri"/>
              <a:cs typeface="Calibri"/>
              <a:sym typeface="Calibri"/>
            </a:endParaRPr>
          </a:p>
        </p:txBody>
      </p:sp>
      <p:sp>
        <p:nvSpPr>
          <p:cNvPr id="114" name="Google Shape;114;p9"/>
          <p:cNvSpPr txBox="1"/>
          <p:nvPr/>
        </p:nvSpPr>
        <p:spPr>
          <a:xfrm>
            <a:off x="3704023" y="5836551"/>
            <a:ext cx="17256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Calibri"/>
                <a:ea typeface="Calibri"/>
                <a:cs typeface="Calibri"/>
                <a:sym typeface="Calibri"/>
              </a:rPr>
              <a:t>Advisor:</a:t>
            </a:r>
            <a:r>
              <a:rPr b="0" i="0" lang="en-U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Jean Koster</a:t>
            </a:r>
            <a:endParaRPr b="0" i="0" sz="1400" u="none" cap="none" strike="noStrike">
              <a:solidFill>
                <a:schemeClr val="lt1"/>
              </a:solidFill>
              <a:latin typeface="Calibri"/>
              <a:ea typeface="Calibri"/>
              <a:cs typeface="Calibri"/>
              <a:sym typeface="Calibri"/>
            </a:endParaRPr>
          </a:p>
        </p:txBody>
      </p:sp>
      <p:sp>
        <p:nvSpPr>
          <p:cNvPr id="115" name="Google Shape;115;p9"/>
          <p:cNvSpPr txBox="1"/>
          <p:nvPr/>
        </p:nvSpPr>
        <p:spPr>
          <a:xfrm>
            <a:off x="3704023" y="6246520"/>
            <a:ext cx="17256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Calibri"/>
                <a:ea typeface="Calibri"/>
                <a:cs typeface="Calibri"/>
                <a:sym typeface="Calibri"/>
              </a:rPr>
              <a:t>Project Manager:</a:t>
            </a:r>
            <a:r>
              <a:rPr b="0" i="0" lang="en-U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Dakota Labine</a:t>
            </a:r>
            <a:endParaRPr b="0" i="0" sz="1400" u="none" cap="none" strike="noStrike">
              <a:solidFill>
                <a:schemeClr val="lt1"/>
              </a:solidFill>
              <a:latin typeface="Calibri"/>
              <a:ea typeface="Calibri"/>
              <a:cs typeface="Calibri"/>
              <a:sym typeface="Calibri"/>
            </a:endParaRPr>
          </a:p>
        </p:txBody>
      </p:sp>
      <p:sp>
        <p:nvSpPr>
          <p:cNvPr id="116" name="Google Shape;116;p9"/>
          <p:cNvSpPr txBox="1"/>
          <p:nvPr>
            <p:ph type="ctrTitle"/>
          </p:nvPr>
        </p:nvSpPr>
        <p:spPr>
          <a:xfrm>
            <a:off x="342105" y="5177125"/>
            <a:ext cx="3223800" cy="1264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Balthazar"/>
              <a:buNone/>
            </a:pPr>
            <a:r>
              <a:rPr b="0" i="0" lang="en-US" sz="4800" u="none" cap="none" strike="noStrike">
                <a:solidFill>
                  <a:srgbClr val="000000"/>
                </a:solidFill>
                <a:latin typeface="Arial"/>
                <a:ea typeface="Arial"/>
                <a:cs typeface="Arial"/>
                <a:sym typeface="Arial"/>
              </a:rPr>
              <a:t>EMU</a:t>
            </a:r>
            <a:endParaRPr b="0" i="0" sz="1400" u="none" cap="none" strike="noStrike">
              <a:solidFill>
                <a:srgbClr val="000000"/>
              </a:solidFill>
              <a:latin typeface="Arial"/>
              <a:ea typeface="Arial"/>
              <a:cs typeface="Arial"/>
              <a:sym typeface="Arial"/>
            </a:endParaRPr>
          </a:p>
        </p:txBody>
      </p:sp>
      <p:sp>
        <p:nvSpPr>
          <p:cNvPr id="117" name="Google Shape;117;p9"/>
          <p:cNvSpPr txBox="1"/>
          <p:nvPr/>
        </p:nvSpPr>
        <p:spPr>
          <a:xfrm>
            <a:off x="356672" y="6080625"/>
            <a:ext cx="29709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sng" cap="none" strike="noStrike">
                <a:solidFill>
                  <a:schemeClr val="lt1"/>
                </a:solidFill>
                <a:latin typeface="Calibri"/>
                <a:ea typeface="Calibri"/>
                <a:cs typeface="Calibri"/>
                <a:sym typeface="Calibri"/>
              </a:rPr>
              <a:t>E</a:t>
            </a:r>
            <a:r>
              <a:rPr b="1" i="0" lang="en-US" sz="1600" u="none" cap="none" strike="noStrike">
                <a:solidFill>
                  <a:schemeClr val="lt1"/>
                </a:solidFill>
                <a:latin typeface="Calibri"/>
                <a:ea typeface="Calibri"/>
                <a:cs typeface="Calibri"/>
                <a:sym typeface="Calibri"/>
              </a:rPr>
              <a:t>ndurance </a:t>
            </a:r>
            <a:r>
              <a:rPr b="1" i="0" lang="en-US" sz="1600" u="sng" cap="none" strike="noStrike">
                <a:solidFill>
                  <a:schemeClr val="lt1"/>
                </a:solidFill>
                <a:latin typeface="Calibri"/>
                <a:ea typeface="Calibri"/>
                <a:cs typeface="Calibri"/>
                <a:sym typeface="Calibri"/>
              </a:rPr>
              <a:t>M</a:t>
            </a:r>
            <a:r>
              <a:rPr b="1" i="0" lang="en-US" sz="1600" u="none" cap="none" strike="noStrike">
                <a:solidFill>
                  <a:schemeClr val="lt1"/>
                </a:solidFill>
                <a:latin typeface="Calibri"/>
                <a:ea typeface="Calibri"/>
                <a:cs typeface="Calibri"/>
                <a:sym typeface="Calibri"/>
              </a:rPr>
              <a:t>ultirotor </a:t>
            </a:r>
            <a:r>
              <a:rPr b="1" i="0" lang="en-US" sz="1600" u="sng" cap="none" strike="noStrike">
                <a:solidFill>
                  <a:schemeClr val="lt1"/>
                </a:solidFill>
                <a:latin typeface="Calibri"/>
                <a:ea typeface="Calibri"/>
                <a:cs typeface="Calibri"/>
                <a:sym typeface="Calibri"/>
              </a:rPr>
              <a:t>U</a:t>
            </a:r>
            <a:r>
              <a:rPr b="1" i="0" lang="en-US" sz="1600" u="none" cap="none" strike="noStrike">
                <a:solidFill>
                  <a:schemeClr val="lt1"/>
                </a:solidFill>
                <a:latin typeface="Calibri"/>
                <a:ea typeface="Calibri"/>
                <a:cs typeface="Calibri"/>
                <a:sym typeface="Calibri"/>
              </a:rPr>
              <a:t>AS</a:t>
            </a:r>
            <a:endParaRPr b="0" i="0" sz="1600" u="sng" cap="none" strike="noStrike">
              <a:solidFill>
                <a:schemeClr val="lt1"/>
              </a:solidFill>
              <a:latin typeface="Calibri"/>
              <a:ea typeface="Calibri"/>
              <a:cs typeface="Calibri"/>
              <a:sym typeface="Calibri"/>
            </a:endParaRPr>
          </a:p>
        </p:txBody>
      </p:sp>
      <p:sp>
        <p:nvSpPr>
          <p:cNvPr id="118" name="Google Shape;118;p9"/>
          <p:cNvSpPr txBox="1"/>
          <p:nvPr/>
        </p:nvSpPr>
        <p:spPr>
          <a:xfrm>
            <a:off x="5565609" y="5374885"/>
            <a:ext cx="4501800" cy="101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n-US" sz="1400" u="sng" cap="none" strike="noStrike">
                <a:solidFill>
                  <a:schemeClr val="lt1"/>
                </a:solidFill>
                <a:latin typeface="Calibri"/>
                <a:ea typeface="Calibri"/>
                <a:cs typeface="Calibri"/>
                <a:sym typeface="Calibri"/>
              </a:rPr>
              <a:t>Team:</a:t>
            </a:r>
            <a:r>
              <a:rPr b="0" i="0" lang="en-U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Alejandro Castillo, Becca Rivera, Dakota Labine,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Henry Moore, Libby Hasse, Matthew Lehmann,</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Max Alger-Meyer, Michael Flores, Mitchell Spencer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Nathan Castille, Nathan Hetzel, Shawna McGuire</a:t>
            </a:r>
            <a:endParaRPr b="0" i="0" sz="1400" u="none" cap="none" strike="noStrike">
              <a:solidFill>
                <a:srgbClr val="000000"/>
              </a:solidFill>
              <a:latin typeface="Calibri"/>
              <a:ea typeface="Calibri"/>
              <a:cs typeface="Calibri"/>
              <a:sym typeface="Calibri"/>
            </a:endParaRPr>
          </a:p>
        </p:txBody>
      </p:sp>
      <p:pic>
        <p:nvPicPr>
          <p:cNvPr id="119" name="Google Shape;119;p9"/>
          <p:cNvPicPr preferRelativeResize="0"/>
          <p:nvPr/>
        </p:nvPicPr>
        <p:blipFill rotWithShape="1">
          <a:blip r:embed="rId3">
            <a:alphaModFix/>
          </a:blip>
          <a:srcRect b="0" l="0" r="0" t="0"/>
          <a:stretch/>
        </p:blipFill>
        <p:spPr>
          <a:xfrm>
            <a:off x="-612722" y="-743800"/>
            <a:ext cx="13417436" cy="5590600"/>
          </a:xfrm>
          <a:prstGeom prst="rect">
            <a:avLst/>
          </a:prstGeom>
          <a:noFill/>
          <a:ln>
            <a:noFill/>
          </a:ln>
        </p:spPr>
      </p:pic>
      <p:pic>
        <p:nvPicPr>
          <p:cNvPr id="120" name="Google Shape;120;p9"/>
          <p:cNvPicPr preferRelativeResize="0"/>
          <p:nvPr/>
        </p:nvPicPr>
        <p:blipFill>
          <a:blip r:embed="rId4">
            <a:alphaModFix/>
          </a:blip>
          <a:stretch>
            <a:fillRect/>
          </a:stretch>
        </p:blipFill>
        <p:spPr>
          <a:xfrm rot="-563739">
            <a:off x="10053275" y="5391500"/>
            <a:ext cx="214850" cy="136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8"/>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199" name="Google Shape;199;p18"/>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Drivetrain</a:t>
            </a:r>
            <a:endParaRPr/>
          </a:p>
        </p:txBody>
      </p:sp>
      <p:grpSp>
        <p:nvGrpSpPr>
          <p:cNvPr id="200" name="Google Shape;200;p18"/>
          <p:cNvGrpSpPr/>
          <p:nvPr/>
        </p:nvGrpSpPr>
        <p:grpSpPr>
          <a:xfrm>
            <a:off x="1328770" y="1157480"/>
            <a:ext cx="9360862" cy="2801649"/>
            <a:chOff x="746017" y="1411640"/>
            <a:chExt cx="10891055" cy="3596468"/>
          </a:xfrm>
        </p:grpSpPr>
        <p:pic>
          <p:nvPicPr>
            <p:cNvPr id="201" name="Google Shape;201;p18"/>
            <p:cNvPicPr preferRelativeResize="0"/>
            <p:nvPr/>
          </p:nvPicPr>
          <p:blipFill>
            <a:blip r:embed="rId3">
              <a:alphaModFix/>
            </a:blip>
            <a:stretch>
              <a:fillRect/>
            </a:stretch>
          </p:blipFill>
          <p:spPr>
            <a:xfrm>
              <a:off x="746017" y="1411640"/>
              <a:ext cx="10891055" cy="3596468"/>
            </a:xfrm>
            <a:prstGeom prst="rect">
              <a:avLst/>
            </a:prstGeom>
            <a:noFill/>
            <a:ln cap="flat" cmpd="sng" w="19050">
              <a:solidFill>
                <a:srgbClr val="CC0000"/>
              </a:solidFill>
              <a:prstDash val="solid"/>
              <a:round/>
              <a:headEnd len="sm" w="sm" type="none"/>
              <a:tailEnd len="sm" w="sm" type="none"/>
            </a:ln>
          </p:spPr>
        </p:pic>
        <p:cxnSp>
          <p:nvCxnSpPr>
            <p:cNvPr id="202" name="Google Shape;202;p18"/>
            <p:cNvCxnSpPr/>
            <p:nvPr/>
          </p:nvCxnSpPr>
          <p:spPr>
            <a:xfrm rot="10800000">
              <a:off x="799950" y="2263575"/>
              <a:ext cx="971700" cy="928800"/>
            </a:xfrm>
            <a:prstGeom prst="straightConnector1">
              <a:avLst/>
            </a:prstGeom>
            <a:noFill/>
            <a:ln cap="flat" cmpd="sng" w="19050">
              <a:solidFill>
                <a:srgbClr val="CC0000"/>
              </a:solidFill>
              <a:prstDash val="solid"/>
              <a:round/>
              <a:headEnd len="med" w="med" type="none"/>
              <a:tailEnd len="med" w="med" type="none"/>
            </a:ln>
          </p:spPr>
        </p:cxnSp>
        <p:cxnSp>
          <p:nvCxnSpPr>
            <p:cNvPr id="203" name="Google Shape;203;p18"/>
            <p:cNvCxnSpPr/>
            <p:nvPr/>
          </p:nvCxnSpPr>
          <p:spPr>
            <a:xfrm rot="10800000">
              <a:off x="1000325" y="2234850"/>
              <a:ext cx="699900" cy="986100"/>
            </a:xfrm>
            <a:prstGeom prst="straightConnector1">
              <a:avLst/>
            </a:prstGeom>
            <a:noFill/>
            <a:ln cap="flat" cmpd="sng" w="19050">
              <a:solidFill>
                <a:srgbClr val="CC0000"/>
              </a:solidFill>
              <a:prstDash val="solid"/>
              <a:round/>
              <a:headEnd len="med" w="med" type="none"/>
              <a:tailEnd len="med" w="med" type="none"/>
            </a:ln>
          </p:spPr>
        </p:cxnSp>
        <p:cxnSp>
          <p:nvCxnSpPr>
            <p:cNvPr id="204" name="Google Shape;204;p18"/>
            <p:cNvCxnSpPr/>
            <p:nvPr/>
          </p:nvCxnSpPr>
          <p:spPr>
            <a:xfrm>
              <a:off x="1657350" y="3563850"/>
              <a:ext cx="600000" cy="1028700"/>
            </a:xfrm>
            <a:prstGeom prst="straightConnector1">
              <a:avLst/>
            </a:prstGeom>
            <a:noFill/>
            <a:ln cap="flat" cmpd="sng" w="19050">
              <a:solidFill>
                <a:srgbClr val="CC0000"/>
              </a:solidFill>
              <a:prstDash val="solid"/>
              <a:round/>
              <a:headEnd len="med" w="med" type="none"/>
              <a:tailEnd len="med" w="med" type="none"/>
            </a:ln>
          </p:spPr>
        </p:cxnSp>
        <p:cxnSp>
          <p:nvCxnSpPr>
            <p:cNvPr id="205" name="Google Shape;205;p18"/>
            <p:cNvCxnSpPr/>
            <p:nvPr/>
          </p:nvCxnSpPr>
          <p:spPr>
            <a:xfrm rot="10800000">
              <a:off x="10057700" y="2304600"/>
              <a:ext cx="586500" cy="973500"/>
            </a:xfrm>
            <a:prstGeom prst="straightConnector1">
              <a:avLst/>
            </a:prstGeom>
            <a:noFill/>
            <a:ln cap="flat" cmpd="sng" w="19050">
              <a:solidFill>
                <a:srgbClr val="CC0000"/>
              </a:solidFill>
              <a:prstDash val="solid"/>
              <a:round/>
              <a:headEnd len="med" w="med" type="none"/>
              <a:tailEnd len="med" w="med" type="none"/>
            </a:ln>
          </p:spPr>
        </p:cxnSp>
        <p:cxnSp>
          <p:nvCxnSpPr>
            <p:cNvPr id="206" name="Google Shape;206;p18"/>
            <p:cNvCxnSpPr/>
            <p:nvPr/>
          </p:nvCxnSpPr>
          <p:spPr>
            <a:xfrm>
              <a:off x="9858375" y="2320825"/>
              <a:ext cx="700200" cy="985800"/>
            </a:xfrm>
            <a:prstGeom prst="straightConnector1">
              <a:avLst/>
            </a:prstGeom>
            <a:noFill/>
            <a:ln cap="flat" cmpd="sng" w="19050">
              <a:solidFill>
                <a:srgbClr val="CC0000"/>
              </a:solidFill>
              <a:prstDash val="solid"/>
              <a:round/>
              <a:headEnd len="med" w="med" type="none"/>
              <a:tailEnd len="med" w="med" type="none"/>
            </a:ln>
          </p:spPr>
        </p:cxnSp>
        <p:cxnSp>
          <p:nvCxnSpPr>
            <p:cNvPr id="207" name="Google Shape;207;p18"/>
            <p:cNvCxnSpPr/>
            <p:nvPr/>
          </p:nvCxnSpPr>
          <p:spPr>
            <a:xfrm>
              <a:off x="10501325" y="3420975"/>
              <a:ext cx="757200" cy="1242900"/>
            </a:xfrm>
            <a:prstGeom prst="straightConnector1">
              <a:avLst/>
            </a:prstGeom>
            <a:noFill/>
            <a:ln cap="flat" cmpd="sng" w="19050">
              <a:solidFill>
                <a:srgbClr val="CC0000"/>
              </a:solidFill>
              <a:prstDash val="solid"/>
              <a:round/>
              <a:headEnd len="med" w="med" type="none"/>
              <a:tailEnd len="med" w="med" type="none"/>
            </a:ln>
          </p:spPr>
        </p:cxnSp>
        <p:cxnSp>
          <p:nvCxnSpPr>
            <p:cNvPr id="208" name="Google Shape;208;p18"/>
            <p:cNvCxnSpPr/>
            <p:nvPr/>
          </p:nvCxnSpPr>
          <p:spPr>
            <a:xfrm>
              <a:off x="10487025" y="3621000"/>
              <a:ext cx="942900" cy="885900"/>
            </a:xfrm>
            <a:prstGeom prst="straightConnector1">
              <a:avLst/>
            </a:prstGeom>
            <a:noFill/>
            <a:ln cap="flat" cmpd="sng" w="19050">
              <a:solidFill>
                <a:srgbClr val="CC0000"/>
              </a:solidFill>
              <a:prstDash val="solid"/>
              <a:round/>
              <a:headEnd len="med" w="med" type="none"/>
              <a:tailEnd len="med" w="med" type="none"/>
            </a:ln>
          </p:spPr>
        </p:cxnSp>
        <p:cxnSp>
          <p:nvCxnSpPr>
            <p:cNvPr id="209" name="Google Shape;209;p18"/>
            <p:cNvCxnSpPr/>
            <p:nvPr/>
          </p:nvCxnSpPr>
          <p:spPr>
            <a:xfrm>
              <a:off x="1657350" y="3335250"/>
              <a:ext cx="743100" cy="1085700"/>
            </a:xfrm>
            <a:prstGeom prst="straightConnector1">
              <a:avLst/>
            </a:prstGeom>
            <a:noFill/>
            <a:ln cap="flat" cmpd="sng" w="19050">
              <a:solidFill>
                <a:srgbClr val="CC0000"/>
              </a:solidFill>
              <a:prstDash val="solid"/>
              <a:round/>
              <a:headEnd len="med" w="med" type="none"/>
              <a:tailEnd len="med" w="med" type="none"/>
            </a:ln>
          </p:spPr>
        </p:cxnSp>
      </p:grpSp>
      <p:graphicFrame>
        <p:nvGraphicFramePr>
          <p:cNvPr id="210" name="Google Shape;210;p18"/>
          <p:cNvGraphicFramePr/>
          <p:nvPr/>
        </p:nvGraphicFramePr>
        <p:xfrm>
          <a:off x="1328775" y="4425988"/>
          <a:ext cx="3000000" cy="3000000"/>
        </p:xfrm>
        <a:graphic>
          <a:graphicData uri="http://schemas.openxmlformats.org/drawingml/2006/table">
            <a:tbl>
              <a:tblPr>
                <a:noFill/>
                <a:tableStyleId>{AFB30E06-1D9E-4F4A-B1C8-25C6BFFF5D9C}</a:tableStyleId>
              </a:tblPr>
              <a:tblGrid>
                <a:gridCol w="5288075"/>
                <a:gridCol w="2432000"/>
                <a:gridCol w="1640775"/>
              </a:tblGrid>
              <a:tr h="381000">
                <a:tc>
                  <a:txBody>
                    <a:bodyPr/>
                    <a:lstStyle/>
                    <a:p>
                      <a:pPr indent="0" lvl="0" marL="0" rtl="0" algn="ctr">
                        <a:spcBef>
                          <a:spcPts val="0"/>
                        </a:spcBef>
                        <a:spcAft>
                          <a:spcPts val="0"/>
                        </a:spcAft>
                        <a:buNone/>
                      </a:pPr>
                      <a:r>
                        <a:rPr lang="en-US" sz="2100">
                          <a:solidFill>
                            <a:srgbClr val="FFFFFF"/>
                          </a:solidFill>
                        </a:rPr>
                        <a:t>Components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Changes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Mass [lb]</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lnSpc>
                          <a:spcPct val="90000"/>
                        </a:lnSpc>
                        <a:spcBef>
                          <a:spcPts val="500"/>
                        </a:spcBef>
                        <a:spcAft>
                          <a:spcPts val="0"/>
                        </a:spcAft>
                        <a:buNone/>
                      </a:pPr>
                      <a:r>
                        <a:rPr lang="en-US" sz="2000"/>
                        <a:t>Main drive shaft, output shaft, pulleys, belts, support bearings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lnSpc>
                          <a:spcPct val="90000"/>
                        </a:lnSpc>
                        <a:spcBef>
                          <a:spcPts val="500"/>
                        </a:spcBef>
                        <a:spcAft>
                          <a:spcPts val="0"/>
                        </a:spcAft>
                        <a:buNone/>
                      </a:pPr>
                      <a:r>
                        <a:rPr lang="en-US" sz="2000"/>
                        <a:t>Main drive belts</a:t>
                      </a:r>
                      <a:endParaRPr sz="3000"/>
                    </a:p>
                    <a:p>
                      <a:pPr indent="0" lvl="0" marL="0" rtl="0" algn="ctr">
                        <a:spcBef>
                          <a:spcPts val="0"/>
                        </a:spcBef>
                        <a:spcAft>
                          <a:spcPts val="0"/>
                        </a:spcAft>
                        <a:buNone/>
                      </a:pPr>
                      <a:r>
                        <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2.2</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19"/>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217" name="Google Shape;217;p19"/>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Rotor Assembly</a:t>
            </a:r>
            <a:endParaRPr/>
          </a:p>
        </p:txBody>
      </p:sp>
      <p:graphicFrame>
        <p:nvGraphicFramePr>
          <p:cNvPr id="218" name="Google Shape;218;p19"/>
          <p:cNvGraphicFramePr/>
          <p:nvPr/>
        </p:nvGraphicFramePr>
        <p:xfrm>
          <a:off x="1372375" y="4399938"/>
          <a:ext cx="3000000" cy="3000000"/>
        </p:xfrm>
        <a:graphic>
          <a:graphicData uri="http://schemas.openxmlformats.org/drawingml/2006/table">
            <a:tbl>
              <a:tblPr>
                <a:noFill/>
                <a:tableStyleId>{AFB30E06-1D9E-4F4A-B1C8-25C6BFFF5D9C}</a:tableStyleId>
              </a:tblPr>
              <a:tblGrid>
                <a:gridCol w="4478075"/>
                <a:gridCol w="2574600"/>
                <a:gridCol w="2016575"/>
              </a:tblGrid>
              <a:tr h="381000">
                <a:tc>
                  <a:txBody>
                    <a:bodyPr/>
                    <a:lstStyle/>
                    <a:p>
                      <a:pPr indent="0" lvl="0" marL="0" rtl="0" algn="ctr">
                        <a:spcBef>
                          <a:spcPts val="0"/>
                        </a:spcBef>
                        <a:spcAft>
                          <a:spcPts val="0"/>
                        </a:spcAft>
                        <a:buNone/>
                      </a:pPr>
                      <a:r>
                        <a:rPr lang="en-US" sz="2100">
                          <a:solidFill>
                            <a:srgbClr val="FFFFFF"/>
                          </a:solidFill>
                        </a:rPr>
                        <a:t>Components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Specifications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Weight [lb]</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spcBef>
                          <a:spcPts val="0"/>
                        </a:spcBef>
                        <a:spcAft>
                          <a:spcPts val="0"/>
                        </a:spcAft>
                        <a:buNone/>
                      </a:pPr>
                      <a:r>
                        <a:rPr lang="en-US" sz="2100"/>
                        <a:t>Align 380mm Rotor Blades, Recirculating Linear Bearing </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7.5 lb/rotor, 2350 RPM</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2.5</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pic>
        <p:nvPicPr>
          <p:cNvPr id="219" name="Google Shape;219;p19"/>
          <p:cNvPicPr preferRelativeResize="0"/>
          <p:nvPr/>
        </p:nvPicPr>
        <p:blipFill rotWithShape="1">
          <a:blip r:embed="rId3">
            <a:alphaModFix/>
          </a:blip>
          <a:srcRect b="0" l="5027" r="3556" t="8933"/>
          <a:stretch/>
        </p:blipFill>
        <p:spPr>
          <a:xfrm>
            <a:off x="1372375" y="951588"/>
            <a:ext cx="2628261" cy="3113675"/>
          </a:xfrm>
          <a:prstGeom prst="rect">
            <a:avLst/>
          </a:prstGeom>
          <a:noFill/>
          <a:ln cap="flat" cmpd="sng" w="19050">
            <a:solidFill>
              <a:srgbClr val="DB0000"/>
            </a:solidFill>
            <a:prstDash val="solid"/>
            <a:round/>
            <a:headEnd len="sm" w="sm" type="none"/>
            <a:tailEnd len="sm" w="sm" type="none"/>
          </a:ln>
        </p:spPr>
      </p:pic>
      <p:pic>
        <p:nvPicPr>
          <p:cNvPr id="220" name="Google Shape;220;p19"/>
          <p:cNvPicPr preferRelativeResize="0"/>
          <p:nvPr/>
        </p:nvPicPr>
        <p:blipFill>
          <a:blip r:embed="rId4">
            <a:alphaModFix/>
          </a:blip>
          <a:stretch>
            <a:fillRect/>
          </a:stretch>
        </p:blipFill>
        <p:spPr>
          <a:xfrm>
            <a:off x="5003900" y="948038"/>
            <a:ext cx="2089625" cy="3120764"/>
          </a:xfrm>
          <a:prstGeom prst="rect">
            <a:avLst/>
          </a:prstGeom>
          <a:noFill/>
          <a:ln cap="flat" cmpd="sng" w="19050">
            <a:solidFill>
              <a:srgbClr val="DB0000"/>
            </a:solidFill>
            <a:prstDash val="solid"/>
            <a:round/>
            <a:headEnd len="sm" w="sm" type="none"/>
            <a:tailEnd len="sm" w="sm" type="none"/>
          </a:ln>
        </p:spPr>
      </p:pic>
      <p:pic>
        <p:nvPicPr>
          <p:cNvPr id="221" name="Google Shape;221;p19"/>
          <p:cNvPicPr preferRelativeResize="0"/>
          <p:nvPr/>
        </p:nvPicPr>
        <p:blipFill>
          <a:blip r:embed="rId5">
            <a:alphaModFix/>
          </a:blip>
          <a:stretch>
            <a:fillRect/>
          </a:stretch>
        </p:blipFill>
        <p:spPr>
          <a:xfrm>
            <a:off x="8351999" y="1661750"/>
            <a:ext cx="2089624" cy="1859622"/>
          </a:xfrm>
          <a:prstGeom prst="rect">
            <a:avLst/>
          </a:prstGeom>
          <a:noFill/>
          <a:ln cap="flat" cmpd="sng" w="19050">
            <a:solidFill>
              <a:srgbClr val="DB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0"/>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228" name="Google Shape;228;p20"/>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Power Plant</a:t>
            </a:r>
            <a:endParaRPr/>
          </a:p>
        </p:txBody>
      </p:sp>
      <p:graphicFrame>
        <p:nvGraphicFramePr>
          <p:cNvPr id="229" name="Google Shape;229;p20"/>
          <p:cNvGraphicFramePr/>
          <p:nvPr/>
        </p:nvGraphicFramePr>
        <p:xfrm>
          <a:off x="5784125" y="848275"/>
          <a:ext cx="3000000" cy="3000000"/>
        </p:xfrm>
        <a:graphic>
          <a:graphicData uri="http://schemas.openxmlformats.org/drawingml/2006/table">
            <a:tbl>
              <a:tblPr>
                <a:noFill/>
                <a:tableStyleId>{AFB30E06-1D9E-4F4A-B1C8-25C6BFFF5D9C}</a:tableStyleId>
              </a:tblPr>
              <a:tblGrid>
                <a:gridCol w="4917550"/>
              </a:tblGrid>
              <a:tr h="533050">
                <a:tc>
                  <a:txBody>
                    <a:bodyPr/>
                    <a:lstStyle/>
                    <a:p>
                      <a:pPr indent="0" lvl="0" marL="0" rtl="0" algn="ctr">
                        <a:spcBef>
                          <a:spcPts val="0"/>
                        </a:spcBef>
                        <a:spcAft>
                          <a:spcPts val="0"/>
                        </a:spcAft>
                        <a:buNone/>
                      </a:pPr>
                      <a:r>
                        <a:rPr lang="en-US" sz="2100">
                          <a:solidFill>
                            <a:srgbClr val="FFFFFF"/>
                          </a:solidFill>
                        </a:rPr>
                        <a:t>Components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793825">
                <a:tc>
                  <a:txBody>
                    <a:bodyPr/>
                    <a:lstStyle/>
                    <a:p>
                      <a:pPr indent="0" lvl="0" marL="0" rtl="0" algn="ctr">
                        <a:spcBef>
                          <a:spcPts val="0"/>
                        </a:spcBef>
                        <a:spcAft>
                          <a:spcPts val="0"/>
                        </a:spcAft>
                        <a:buClr>
                          <a:schemeClr val="dk1"/>
                        </a:buClr>
                        <a:buSzPts val="2100"/>
                        <a:buFont typeface="Arial"/>
                        <a:buNone/>
                      </a:pPr>
                      <a:r>
                        <a:rPr lang="en-US" sz="2100"/>
                        <a:t>Engine, fuel tank, clutch bell and housing, output support bracket</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graphicFrame>
        <p:nvGraphicFramePr>
          <p:cNvPr id="230" name="Google Shape;230;p20"/>
          <p:cNvGraphicFramePr/>
          <p:nvPr/>
        </p:nvGraphicFramePr>
        <p:xfrm>
          <a:off x="806525" y="848275"/>
          <a:ext cx="3000000" cy="3000000"/>
        </p:xfrm>
        <a:graphic>
          <a:graphicData uri="http://schemas.openxmlformats.org/drawingml/2006/table">
            <a:tbl>
              <a:tblPr>
                <a:noFill/>
                <a:tableStyleId>{AFB30E06-1D9E-4F4A-B1C8-25C6BFFF5D9C}</a:tableStyleId>
              </a:tblPr>
              <a:tblGrid>
                <a:gridCol w="2620675"/>
                <a:gridCol w="1556600"/>
              </a:tblGrid>
              <a:tr h="381000">
                <a:tc gridSpan="2">
                  <a:txBody>
                    <a:bodyPr/>
                    <a:lstStyle/>
                    <a:p>
                      <a:pPr indent="0" lvl="0" marL="0" rtl="0" algn="ctr">
                        <a:spcBef>
                          <a:spcPts val="0"/>
                        </a:spcBef>
                        <a:spcAft>
                          <a:spcPts val="0"/>
                        </a:spcAft>
                        <a:buNone/>
                      </a:pPr>
                      <a:r>
                        <a:rPr lang="en-US" sz="2100">
                          <a:solidFill>
                            <a:srgbClr val="FFFFFF"/>
                          </a:solidFill>
                        </a:rPr>
                        <a:t>Key Parameters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hMerge="1"/>
              </a:tr>
              <a:tr h="381000">
                <a:tc>
                  <a:txBody>
                    <a:bodyPr/>
                    <a:lstStyle/>
                    <a:p>
                      <a:pPr indent="0" lvl="0" marL="0" rtl="0" algn="ctr">
                        <a:spcBef>
                          <a:spcPts val="0"/>
                        </a:spcBef>
                        <a:spcAft>
                          <a:spcPts val="0"/>
                        </a:spcAft>
                        <a:buClr>
                          <a:schemeClr val="dk1"/>
                        </a:buClr>
                        <a:buSzPts val="2100"/>
                        <a:buFont typeface="Arial"/>
                        <a:buNone/>
                      </a:pPr>
                      <a:r>
                        <a:rPr lang="en-US" sz="2100">
                          <a:solidFill>
                            <a:srgbClr val="FFFFFF"/>
                          </a:solidFill>
                        </a:rPr>
                        <a:t>Weight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10.9 [lb]</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Fuel Capacity</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100 [fl oz]</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Max Power</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3.22 [hp]</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Power During Flight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2.65 [hp]</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Engine Speed During Flight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9500 [RPM]</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Torque During Flight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6.42 [Nm]</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Fuel Consumption Rate</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2.26 [lb/h]</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pic>
        <p:nvPicPr>
          <p:cNvPr id="231" name="Google Shape;231;p20"/>
          <p:cNvPicPr preferRelativeResize="0"/>
          <p:nvPr/>
        </p:nvPicPr>
        <p:blipFill>
          <a:blip r:embed="rId3">
            <a:alphaModFix/>
          </a:blip>
          <a:stretch>
            <a:fillRect/>
          </a:stretch>
        </p:blipFill>
        <p:spPr>
          <a:xfrm>
            <a:off x="6334350" y="2369550"/>
            <a:ext cx="3817100" cy="3603150"/>
          </a:xfrm>
          <a:prstGeom prst="rect">
            <a:avLst/>
          </a:prstGeom>
          <a:noFill/>
          <a:ln cap="flat" cmpd="sng" w="19050">
            <a:solidFill>
              <a:srgbClr val="CC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1"/>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238" name="Google Shape;238;p21"/>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Ground Station</a:t>
            </a:r>
            <a:endParaRPr/>
          </a:p>
        </p:txBody>
      </p:sp>
      <p:pic>
        <p:nvPicPr>
          <p:cNvPr id="239" name="Google Shape;239;p21"/>
          <p:cNvPicPr preferRelativeResize="0"/>
          <p:nvPr/>
        </p:nvPicPr>
        <p:blipFill rotWithShape="1">
          <a:blip r:embed="rId4">
            <a:alphaModFix/>
          </a:blip>
          <a:srcRect b="-19588" l="0" r="0" t="0"/>
          <a:stretch/>
        </p:blipFill>
        <p:spPr>
          <a:xfrm>
            <a:off x="1008225" y="502450"/>
            <a:ext cx="2299200" cy="3221500"/>
          </a:xfrm>
          <a:prstGeom prst="rect">
            <a:avLst/>
          </a:prstGeom>
          <a:noFill/>
          <a:ln>
            <a:noFill/>
          </a:ln>
          <a:effectLst>
            <a:reflection blurRad="0" dir="5400000" dist="38100" endA="0" endPos="30000" fadeDir="5400012" kx="0" rotWithShape="0" algn="bl" stPos="0" sy="-100000" ky="0"/>
          </a:effectLst>
        </p:spPr>
      </p:pic>
      <p:pic>
        <p:nvPicPr>
          <p:cNvPr id="240" name="Google Shape;240;p21"/>
          <p:cNvPicPr preferRelativeResize="0"/>
          <p:nvPr/>
        </p:nvPicPr>
        <p:blipFill>
          <a:blip r:embed="rId5">
            <a:alphaModFix/>
          </a:blip>
          <a:stretch>
            <a:fillRect/>
          </a:stretch>
        </p:blipFill>
        <p:spPr>
          <a:xfrm>
            <a:off x="1699625" y="1263950"/>
            <a:ext cx="916401" cy="916401"/>
          </a:xfrm>
          <a:prstGeom prst="rect">
            <a:avLst/>
          </a:prstGeom>
          <a:noFill/>
          <a:ln>
            <a:noFill/>
          </a:ln>
        </p:spPr>
      </p:pic>
      <p:pic>
        <p:nvPicPr>
          <p:cNvPr id="241" name="Google Shape;241;p21"/>
          <p:cNvPicPr preferRelativeResize="0"/>
          <p:nvPr/>
        </p:nvPicPr>
        <p:blipFill>
          <a:blip r:embed="rId6">
            <a:alphaModFix/>
          </a:blip>
          <a:stretch>
            <a:fillRect/>
          </a:stretch>
        </p:blipFill>
        <p:spPr>
          <a:xfrm>
            <a:off x="5499063" y="937463"/>
            <a:ext cx="1504475" cy="1703750"/>
          </a:xfrm>
          <a:prstGeom prst="rect">
            <a:avLst/>
          </a:prstGeom>
          <a:noFill/>
          <a:ln cap="flat" cmpd="sng" w="19050">
            <a:solidFill>
              <a:srgbClr val="CC0000"/>
            </a:solidFill>
            <a:prstDash val="solid"/>
            <a:round/>
            <a:headEnd len="sm" w="sm" type="none"/>
            <a:tailEnd len="sm" w="sm" type="none"/>
          </a:ln>
        </p:spPr>
      </p:pic>
      <p:pic>
        <p:nvPicPr>
          <p:cNvPr id="242" name="Google Shape;242;p21"/>
          <p:cNvPicPr preferRelativeResize="0"/>
          <p:nvPr/>
        </p:nvPicPr>
        <p:blipFill>
          <a:blip r:embed="rId7">
            <a:alphaModFix/>
          </a:blip>
          <a:stretch>
            <a:fillRect/>
          </a:stretch>
        </p:blipFill>
        <p:spPr>
          <a:xfrm rot="5400000">
            <a:off x="7256519" y="840231"/>
            <a:ext cx="1438975" cy="2038175"/>
          </a:xfrm>
          <a:prstGeom prst="rect">
            <a:avLst/>
          </a:prstGeom>
          <a:noFill/>
          <a:ln>
            <a:noFill/>
          </a:ln>
        </p:spPr>
      </p:pic>
      <p:pic>
        <p:nvPicPr>
          <p:cNvPr id="243" name="Google Shape;243;p21"/>
          <p:cNvPicPr preferRelativeResize="0"/>
          <p:nvPr/>
        </p:nvPicPr>
        <p:blipFill>
          <a:blip r:embed="rId8">
            <a:alphaModFix/>
          </a:blip>
          <a:stretch>
            <a:fillRect/>
          </a:stretch>
        </p:blipFill>
        <p:spPr>
          <a:xfrm>
            <a:off x="9195175" y="1001225"/>
            <a:ext cx="1504475" cy="1703750"/>
          </a:xfrm>
          <a:prstGeom prst="rect">
            <a:avLst/>
          </a:prstGeom>
          <a:noFill/>
          <a:ln cap="flat" cmpd="sng" w="19050">
            <a:solidFill>
              <a:srgbClr val="CC0000"/>
            </a:solidFill>
            <a:prstDash val="solid"/>
            <a:round/>
            <a:headEnd len="sm" w="sm" type="none"/>
            <a:tailEnd len="sm" w="sm" type="none"/>
          </a:ln>
        </p:spPr>
      </p:pic>
      <p:pic>
        <p:nvPicPr>
          <p:cNvPr id="244" name="Google Shape;244;p21"/>
          <p:cNvPicPr preferRelativeResize="0"/>
          <p:nvPr/>
        </p:nvPicPr>
        <p:blipFill>
          <a:blip r:embed="rId9">
            <a:alphaModFix/>
          </a:blip>
          <a:stretch>
            <a:fillRect/>
          </a:stretch>
        </p:blipFill>
        <p:spPr>
          <a:xfrm>
            <a:off x="8625086" y="4045750"/>
            <a:ext cx="2644649" cy="1983475"/>
          </a:xfrm>
          <a:prstGeom prst="rect">
            <a:avLst/>
          </a:prstGeom>
          <a:noFill/>
          <a:ln cap="flat" cmpd="sng" w="19050">
            <a:solidFill>
              <a:srgbClr val="CC0000"/>
            </a:solidFill>
            <a:prstDash val="solid"/>
            <a:round/>
            <a:headEnd len="sm" w="sm" type="none"/>
            <a:tailEnd len="sm" w="sm" type="none"/>
          </a:ln>
        </p:spPr>
      </p:pic>
      <p:pic>
        <p:nvPicPr>
          <p:cNvPr id="245" name="Google Shape;245;p21"/>
          <p:cNvPicPr preferRelativeResize="0"/>
          <p:nvPr/>
        </p:nvPicPr>
        <p:blipFill>
          <a:blip r:embed="rId7">
            <a:alphaModFix/>
          </a:blip>
          <a:stretch>
            <a:fillRect/>
          </a:stretch>
        </p:blipFill>
        <p:spPr>
          <a:xfrm>
            <a:off x="9227919" y="2409906"/>
            <a:ext cx="1438975" cy="2038175"/>
          </a:xfrm>
          <a:prstGeom prst="rect">
            <a:avLst/>
          </a:prstGeom>
          <a:noFill/>
          <a:ln>
            <a:noFill/>
          </a:ln>
        </p:spPr>
      </p:pic>
      <p:sp>
        <p:nvSpPr>
          <p:cNvPr id="246" name="Google Shape;246;p21"/>
          <p:cNvSpPr/>
          <p:nvPr/>
        </p:nvSpPr>
        <p:spPr>
          <a:xfrm>
            <a:off x="3307425" y="1617450"/>
            <a:ext cx="1794600" cy="4713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0000"/>
              </a:highlight>
            </a:endParaRPr>
          </a:p>
        </p:txBody>
      </p:sp>
      <p:graphicFrame>
        <p:nvGraphicFramePr>
          <p:cNvPr id="247" name="Google Shape;247;p21"/>
          <p:cNvGraphicFramePr/>
          <p:nvPr/>
        </p:nvGraphicFramePr>
        <p:xfrm>
          <a:off x="1755375" y="4045750"/>
          <a:ext cx="3000000" cy="3000000"/>
        </p:xfrm>
        <a:graphic>
          <a:graphicData uri="http://schemas.openxmlformats.org/drawingml/2006/table">
            <a:tbl>
              <a:tblPr>
                <a:noFill/>
                <a:tableStyleId>{AFB30E06-1D9E-4F4A-B1C8-25C6BFFF5D9C}</a:tableStyleId>
              </a:tblPr>
              <a:tblGrid>
                <a:gridCol w="4898675"/>
              </a:tblGrid>
              <a:tr h="343175">
                <a:tc>
                  <a:txBody>
                    <a:bodyPr/>
                    <a:lstStyle/>
                    <a:p>
                      <a:pPr indent="0" lvl="0" marL="0" rtl="0" algn="ctr">
                        <a:spcBef>
                          <a:spcPts val="0"/>
                        </a:spcBef>
                        <a:spcAft>
                          <a:spcPts val="0"/>
                        </a:spcAft>
                        <a:buNone/>
                      </a:pPr>
                      <a:r>
                        <a:rPr lang="en-US" sz="2100">
                          <a:solidFill>
                            <a:srgbClr val="FFFFFF"/>
                          </a:solidFill>
                        </a:rPr>
                        <a:t>Components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535650">
                <a:tc>
                  <a:txBody>
                    <a:bodyPr/>
                    <a:lstStyle/>
                    <a:p>
                      <a:pPr indent="0" lvl="0" marL="0" rtl="0" algn="l">
                        <a:lnSpc>
                          <a:spcPct val="90000"/>
                        </a:lnSpc>
                        <a:spcBef>
                          <a:spcPts val="500"/>
                        </a:spcBef>
                        <a:spcAft>
                          <a:spcPts val="0"/>
                        </a:spcAft>
                        <a:buNone/>
                      </a:pPr>
                      <a:r>
                        <a:rPr lang="en-US" sz="2100"/>
                        <a:t>Laptop, Mission Planner, RC controller</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2"/>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254" name="Google Shape;254;p22"/>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Electronics</a:t>
            </a:r>
            <a:endParaRPr/>
          </a:p>
        </p:txBody>
      </p:sp>
      <p:pic>
        <p:nvPicPr>
          <p:cNvPr id="255" name="Google Shape;255;p22"/>
          <p:cNvPicPr preferRelativeResize="0"/>
          <p:nvPr/>
        </p:nvPicPr>
        <p:blipFill>
          <a:blip r:embed="rId3">
            <a:alphaModFix/>
          </a:blip>
          <a:stretch>
            <a:fillRect/>
          </a:stretch>
        </p:blipFill>
        <p:spPr>
          <a:xfrm>
            <a:off x="6797275" y="946388"/>
            <a:ext cx="4885149" cy="4965225"/>
          </a:xfrm>
          <a:prstGeom prst="rect">
            <a:avLst/>
          </a:prstGeom>
          <a:noFill/>
          <a:ln cap="flat" cmpd="sng" w="19050">
            <a:solidFill>
              <a:srgbClr val="DB0000"/>
            </a:solidFill>
            <a:prstDash val="solid"/>
            <a:round/>
            <a:headEnd len="sm" w="sm" type="none"/>
            <a:tailEnd len="sm" w="sm" type="none"/>
          </a:ln>
          <a:effectLst>
            <a:outerShdw blurRad="57150" rotWithShape="0" algn="bl" dir="5400000" dist="19050">
              <a:srgbClr val="000000">
                <a:alpha val="50000"/>
              </a:srgbClr>
            </a:outerShdw>
          </a:effectLst>
        </p:spPr>
      </p:pic>
      <p:graphicFrame>
        <p:nvGraphicFramePr>
          <p:cNvPr id="256" name="Google Shape;256;p22"/>
          <p:cNvGraphicFramePr/>
          <p:nvPr/>
        </p:nvGraphicFramePr>
        <p:xfrm>
          <a:off x="1501375" y="1331875"/>
          <a:ext cx="3000000" cy="3000000"/>
        </p:xfrm>
        <a:graphic>
          <a:graphicData uri="http://schemas.openxmlformats.org/drawingml/2006/table">
            <a:tbl>
              <a:tblPr>
                <a:noFill/>
                <a:tableStyleId>{AFB30E06-1D9E-4F4A-B1C8-25C6BFFF5D9C}</a:tableStyleId>
              </a:tblPr>
              <a:tblGrid>
                <a:gridCol w="3995425"/>
              </a:tblGrid>
              <a:tr h="484825">
                <a:tc>
                  <a:txBody>
                    <a:bodyPr/>
                    <a:lstStyle/>
                    <a:p>
                      <a:pPr indent="0" lvl="0" marL="0" rtl="0" algn="ctr">
                        <a:spcBef>
                          <a:spcPts val="0"/>
                        </a:spcBef>
                        <a:spcAft>
                          <a:spcPts val="0"/>
                        </a:spcAft>
                        <a:buNone/>
                      </a:pPr>
                      <a:r>
                        <a:rPr lang="en-US" sz="2100">
                          <a:solidFill>
                            <a:srgbClr val="FFFFFF"/>
                          </a:solidFill>
                        </a:rPr>
                        <a:t>Components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980675">
                <a:tc>
                  <a:txBody>
                    <a:bodyPr/>
                    <a:lstStyle/>
                    <a:p>
                      <a:pPr indent="0" lvl="0" marL="0" rtl="0" algn="ctr">
                        <a:lnSpc>
                          <a:spcPct val="90000"/>
                        </a:lnSpc>
                        <a:spcBef>
                          <a:spcPts val="500"/>
                        </a:spcBef>
                        <a:spcAft>
                          <a:spcPts val="0"/>
                        </a:spcAft>
                        <a:buNone/>
                      </a:pPr>
                      <a:r>
                        <a:rPr lang="en-US" sz="2100"/>
                        <a:t>Batteries, Servos, Harnessing, Sensors/Peripherals, GPS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pic>
        <p:nvPicPr>
          <p:cNvPr id="257" name="Google Shape;257;p22"/>
          <p:cNvPicPr preferRelativeResize="0"/>
          <p:nvPr/>
        </p:nvPicPr>
        <p:blipFill>
          <a:blip r:embed="rId4">
            <a:alphaModFix/>
          </a:blip>
          <a:stretch>
            <a:fillRect/>
          </a:stretch>
        </p:blipFill>
        <p:spPr>
          <a:xfrm>
            <a:off x="1420913" y="3756575"/>
            <a:ext cx="3883689" cy="1813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3"/>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264" name="Google Shape;264;p23"/>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Avionics and Flight Software</a:t>
            </a:r>
            <a:endParaRPr/>
          </a:p>
        </p:txBody>
      </p:sp>
      <p:graphicFrame>
        <p:nvGraphicFramePr>
          <p:cNvPr id="265" name="Google Shape;265;p23"/>
          <p:cNvGraphicFramePr/>
          <p:nvPr/>
        </p:nvGraphicFramePr>
        <p:xfrm>
          <a:off x="1884625" y="4917050"/>
          <a:ext cx="3000000" cy="3000000"/>
        </p:xfrm>
        <a:graphic>
          <a:graphicData uri="http://schemas.openxmlformats.org/drawingml/2006/table">
            <a:tbl>
              <a:tblPr>
                <a:noFill/>
                <a:tableStyleId>{AFB30E06-1D9E-4F4A-B1C8-25C6BFFF5D9C}</a:tableStyleId>
              </a:tblPr>
              <a:tblGrid>
                <a:gridCol w="5880575"/>
                <a:gridCol w="2018950"/>
              </a:tblGrid>
              <a:tr h="381000">
                <a:tc>
                  <a:txBody>
                    <a:bodyPr/>
                    <a:lstStyle/>
                    <a:p>
                      <a:pPr indent="0" lvl="0" marL="0" rtl="0" algn="ctr">
                        <a:spcBef>
                          <a:spcPts val="0"/>
                        </a:spcBef>
                        <a:spcAft>
                          <a:spcPts val="0"/>
                        </a:spcAft>
                        <a:buNone/>
                      </a:pPr>
                      <a:r>
                        <a:rPr lang="en-US" sz="2100">
                          <a:solidFill>
                            <a:srgbClr val="FFFFFF"/>
                          </a:solidFill>
                        </a:rPr>
                        <a:t>Components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Weight [lb]</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spcBef>
                          <a:spcPts val="0"/>
                        </a:spcBef>
                        <a:spcAft>
                          <a:spcPts val="0"/>
                        </a:spcAft>
                        <a:buNone/>
                      </a:pPr>
                      <a:r>
                        <a:rPr lang="en-US" sz="2100"/>
                        <a:t>PixHawk 2.0 (Cube), ArduPilot Flight Software</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1.1</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pic>
        <p:nvPicPr>
          <p:cNvPr id="266" name="Google Shape;266;p23"/>
          <p:cNvPicPr preferRelativeResize="0"/>
          <p:nvPr/>
        </p:nvPicPr>
        <p:blipFill rotWithShape="1">
          <a:blip r:embed="rId3">
            <a:alphaModFix/>
          </a:blip>
          <a:srcRect b="0" l="0" r="0" t="0"/>
          <a:stretch/>
        </p:blipFill>
        <p:spPr>
          <a:xfrm>
            <a:off x="1884613" y="447825"/>
            <a:ext cx="8422764" cy="4469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24"/>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273" name="Google Shape;273;p24"/>
          <p:cNvSpPr txBox="1"/>
          <p:nvPr/>
        </p:nvSpPr>
        <p:spPr>
          <a:xfrm>
            <a:off x="0" y="2572050"/>
            <a:ext cx="12192000" cy="17139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lang="en-US" sz="9600">
                <a:solidFill>
                  <a:schemeClr val="lt1"/>
                </a:solidFill>
              </a:rPr>
              <a:t>Test Overview</a:t>
            </a:r>
            <a:endParaRPr sz="96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25"/>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280" name="Google Shape;280;p25"/>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Test Summary</a:t>
            </a:r>
            <a:endParaRPr/>
          </a:p>
        </p:txBody>
      </p:sp>
      <p:graphicFrame>
        <p:nvGraphicFramePr>
          <p:cNvPr id="281" name="Google Shape;281;p25"/>
          <p:cNvGraphicFramePr/>
          <p:nvPr/>
        </p:nvGraphicFramePr>
        <p:xfrm>
          <a:off x="4872300" y="989775"/>
          <a:ext cx="3000000" cy="3000000"/>
        </p:xfrm>
        <a:graphic>
          <a:graphicData uri="http://schemas.openxmlformats.org/drawingml/2006/table">
            <a:tbl>
              <a:tblPr>
                <a:noFill/>
                <a:tableStyleId>{AFB30E06-1D9E-4F4A-B1C8-25C6BFFF5D9C}</a:tableStyleId>
              </a:tblPr>
              <a:tblGrid>
                <a:gridCol w="3527900"/>
                <a:gridCol w="3183975"/>
              </a:tblGrid>
              <a:tr h="675100">
                <a:tc>
                  <a:txBody>
                    <a:bodyPr/>
                    <a:lstStyle/>
                    <a:p>
                      <a:pPr indent="0" lvl="0" marL="0" rtl="0" algn="ctr">
                        <a:spcBef>
                          <a:spcPts val="0"/>
                        </a:spcBef>
                        <a:spcAft>
                          <a:spcPts val="0"/>
                        </a:spcAft>
                        <a:buNone/>
                      </a:pPr>
                      <a:r>
                        <a:rPr lang="en-US" sz="2100">
                          <a:solidFill>
                            <a:srgbClr val="FFFFFF"/>
                          </a:solidFill>
                        </a:rPr>
                        <a:t>Tested </a:t>
                      </a:r>
                      <a:r>
                        <a:rPr lang="en-US" sz="2100">
                          <a:solidFill>
                            <a:srgbClr val="FFFFFF"/>
                          </a:solidFill>
                        </a:rPr>
                        <a:t>Requirements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Test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760975">
                <a:tc>
                  <a:txBody>
                    <a:bodyPr/>
                    <a:lstStyle/>
                    <a:p>
                      <a:pPr indent="0" lvl="0" marL="0" rtl="0" algn="ctr">
                        <a:spcBef>
                          <a:spcPts val="0"/>
                        </a:spcBef>
                        <a:spcAft>
                          <a:spcPts val="0"/>
                        </a:spcAft>
                        <a:buNone/>
                      </a:pPr>
                      <a:r>
                        <a:rPr lang="en-US" sz="2100">
                          <a:solidFill>
                            <a:srgbClr val="FFFFFF"/>
                          </a:solidFill>
                        </a:rPr>
                        <a:t>3, 5</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lnSpc>
                          <a:spcPct val="90000"/>
                        </a:lnSpc>
                        <a:spcBef>
                          <a:spcPts val="500"/>
                        </a:spcBef>
                        <a:spcAft>
                          <a:spcPts val="0"/>
                        </a:spcAft>
                        <a:buNone/>
                      </a:pPr>
                      <a:r>
                        <a:rPr lang="en-US" sz="2100"/>
                        <a:t>Flight Electronics Testing</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697850">
                <a:tc>
                  <a:txBody>
                    <a:bodyPr/>
                    <a:lstStyle/>
                    <a:p>
                      <a:pPr indent="0" lvl="0" marL="0" rtl="0" algn="ctr">
                        <a:spcBef>
                          <a:spcPts val="0"/>
                        </a:spcBef>
                        <a:spcAft>
                          <a:spcPts val="0"/>
                        </a:spcAft>
                        <a:buClr>
                          <a:schemeClr val="dk1"/>
                        </a:buClr>
                        <a:buSzPts val="1100"/>
                        <a:buFont typeface="Arial"/>
                        <a:buNone/>
                      </a:pPr>
                      <a:r>
                        <a:rPr lang="en-US" sz="2100">
                          <a:solidFill>
                            <a:srgbClr val="FFFFFF"/>
                          </a:solidFill>
                        </a:rPr>
                        <a:t>1</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lnSpc>
                          <a:spcPct val="90000"/>
                        </a:lnSpc>
                        <a:spcBef>
                          <a:spcPts val="500"/>
                        </a:spcBef>
                        <a:spcAft>
                          <a:spcPts val="0"/>
                        </a:spcAft>
                        <a:buNone/>
                      </a:pPr>
                      <a:r>
                        <a:rPr lang="en-US" sz="2100"/>
                        <a:t>Rotor Thrust Testing</a:t>
                      </a:r>
                      <a:endParaRPr sz="2100"/>
                    </a:p>
                    <a:p>
                      <a:pPr indent="0" lvl="0" marL="0" rtl="0" algn="l">
                        <a:spcBef>
                          <a:spcPts val="0"/>
                        </a:spcBef>
                        <a:spcAft>
                          <a:spcPts val="0"/>
                        </a:spcAft>
                        <a:buNone/>
                      </a:pPr>
                      <a:r>
                        <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807825">
                <a:tc>
                  <a:txBody>
                    <a:bodyPr/>
                    <a:lstStyle/>
                    <a:p>
                      <a:pPr indent="0" lvl="0" marL="0" rtl="0" algn="ctr">
                        <a:spcBef>
                          <a:spcPts val="0"/>
                        </a:spcBef>
                        <a:spcAft>
                          <a:spcPts val="0"/>
                        </a:spcAft>
                        <a:buClr>
                          <a:schemeClr val="dk1"/>
                        </a:buClr>
                        <a:buSzPts val="1100"/>
                        <a:buFont typeface="Arial"/>
                        <a:buNone/>
                      </a:pPr>
                      <a:r>
                        <a:rPr lang="en-US" sz="2100">
                          <a:solidFill>
                            <a:srgbClr val="FFFFFF"/>
                          </a:solidFill>
                        </a:rPr>
                        <a:t>4, 7</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lnSpc>
                          <a:spcPct val="90000"/>
                        </a:lnSpc>
                        <a:spcBef>
                          <a:spcPts val="500"/>
                        </a:spcBef>
                        <a:spcAft>
                          <a:spcPts val="0"/>
                        </a:spcAft>
                        <a:buNone/>
                      </a:pPr>
                      <a:r>
                        <a:rPr lang="en-US" sz="2100"/>
                        <a:t>Engine Dyno Testing</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801375">
                <a:tc>
                  <a:txBody>
                    <a:bodyPr/>
                    <a:lstStyle/>
                    <a:p>
                      <a:pPr indent="0" lvl="0" marL="0" rtl="0" algn="ctr">
                        <a:lnSpc>
                          <a:spcPct val="90000"/>
                        </a:lnSpc>
                        <a:spcBef>
                          <a:spcPts val="0"/>
                        </a:spcBef>
                        <a:spcAft>
                          <a:spcPts val="1000"/>
                        </a:spcAft>
                        <a:buNone/>
                      </a:pPr>
                      <a:r>
                        <a:rPr lang="en-US" sz="2100">
                          <a:solidFill>
                            <a:srgbClr val="FFFFFF"/>
                          </a:solidFill>
                        </a:rPr>
                        <a:t>3, 6, 7</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lnSpc>
                          <a:spcPct val="90000"/>
                        </a:lnSpc>
                        <a:spcBef>
                          <a:spcPts val="500"/>
                        </a:spcBef>
                        <a:spcAft>
                          <a:spcPts val="0"/>
                        </a:spcAft>
                        <a:buNone/>
                      </a:pPr>
                      <a:r>
                        <a:rPr lang="en-US" sz="2100"/>
                        <a:t>HITL Testing 1-3</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762650">
                <a:tc>
                  <a:txBody>
                    <a:bodyPr/>
                    <a:lstStyle/>
                    <a:p>
                      <a:pPr indent="0" lvl="0" marL="0" rtl="0" algn="ctr">
                        <a:lnSpc>
                          <a:spcPct val="90000"/>
                        </a:lnSpc>
                        <a:spcBef>
                          <a:spcPts val="0"/>
                        </a:spcBef>
                        <a:spcAft>
                          <a:spcPts val="1000"/>
                        </a:spcAft>
                        <a:buNone/>
                      </a:pPr>
                      <a:r>
                        <a:rPr lang="en-US" sz="2100">
                          <a:solidFill>
                            <a:srgbClr val="FFFFFF"/>
                          </a:solidFill>
                        </a:rPr>
                        <a:t>1, 2, 3, 4, 5</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lnSpc>
                          <a:spcPct val="90000"/>
                        </a:lnSpc>
                        <a:spcBef>
                          <a:spcPts val="500"/>
                        </a:spcBef>
                        <a:spcAft>
                          <a:spcPts val="0"/>
                        </a:spcAft>
                        <a:buNone/>
                      </a:pPr>
                      <a:r>
                        <a:rPr lang="en-US" sz="2100"/>
                        <a:t>Flight Testing</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graphicFrame>
        <p:nvGraphicFramePr>
          <p:cNvPr id="282" name="Google Shape;282;p25"/>
          <p:cNvGraphicFramePr/>
          <p:nvPr/>
        </p:nvGraphicFramePr>
        <p:xfrm>
          <a:off x="418300" y="989788"/>
          <a:ext cx="3000000" cy="3000000"/>
        </p:xfrm>
        <a:graphic>
          <a:graphicData uri="http://schemas.openxmlformats.org/drawingml/2006/table">
            <a:tbl>
              <a:tblPr>
                <a:noFill/>
                <a:tableStyleId>{AFB30E06-1D9E-4F4A-B1C8-25C6BFFF5D9C}</a:tableStyleId>
              </a:tblPr>
              <a:tblGrid>
                <a:gridCol w="1725250"/>
                <a:gridCol w="2022025"/>
              </a:tblGrid>
              <a:tr h="675075">
                <a:tc>
                  <a:txBody>
                    <a:bodyPr/>
                    <a:lstStyle/>
                    <a:p>
                      <a:pPr indent="0" lvl="0" marL="0" rtl="0" algn="ctr">
                        <a:spcBef>
                          <a:spcPts val="0"/>
                        </a:spcBef>
                        <a:spcAft>
                          <a:spcPts val="0"/>
                        </a:spcAft>
                        <a:buNone/>
                      </a:pPr>
                      <a:r>
                        <a:rPr lang="en-US" sz="2100">
                          <a:solidFill>
                            <a:srgbClr val="FFFFFF"/>
                          </a:solidFill>
                        </a:rPr>
                        <a:t> Functional </a:t>
                      </a:r>
                      <a:r>
                        <a:rPr lang="en-US" sz="2100">
                          <a:solidFill>
                            <a:srgbClr val="FFFFFF"/>
                          </a:solidFill>
                        </a:rPr>
                        <a:t>Requirement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Summary</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638425">
                <a:tc>
                  <a:txBody>
                    <a:bodyPr/>
                    <a:lstStyle/>
                    <a:p>
                      <a:pPr indent="0" lvl="0" marL="0" rtl="0" algn="ctr">
                        <a:spcBef>
                          <a:spcPts val="0"/>
                        </a:spcBef>
                        <a:spcAft>
                          <a:spcPts val="0"/>
                        </a:spcAft>
                        <a:buNone/>
                      </a:pPr>
                      <a:r>
                        <a:rPr lang="en-US" sz="2100">
                          <a:solidFill>
                            <a:srgbClr val="FFFFFF"/>
                          </a:solidFill>
                        </a:rPr>
                        <a:t>1</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Flight Envelope</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602750">
                <a:tc>
                  <a:txBody>
                    <a:bodyPr/>
                    <a:lstStyle/>
                    <a:p>
                      <a:pPr indent="0" lvl="0" marL="0" rtl="0" algn="ctr">
                        <a:spcBef>
                          <a:spcPts val="0"/>
                        </a:spcBef>
                        <a:spcAft>
                          <a:spcPts val="0"/>
                        </a:spcAft>
                        <a:buClr>
                          <a:schemeClr val="dk1"/>
                        </a:buClr>
                        <a:buSzPts val="1100"/>
                        <a:buFont typeface="Arial"/>
                        <a:buNone/>
                      </a:pPr>
                      <a:r>
                        <a:rPr lang="en-US" sz="2100">
                          <a:solidFill>
                            <a:srgbClr val="FFFFFF"/>
                          </a:solidFill>
                        </a:rPr>
                        <a:t>2</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Autonomy</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545075">
                <a:tc>
                  <a:txBody>
                    <a:bodyPr/>
                    <a:lstStyle/>
                    <a:p>
                      <a:pPr indent="0" lvl="0" marL="0" rtl="0" algn="ctr">
                        <a:spcBef>
                          <a:spcPts val="0"/>
                        </a:spcBef>
                        <a:spcAft>
                          <a:spcPts val="0"/>
                        </a:spcAft>
                        <a:buClr>
                          <a:schemeClr val="dk1"/>
                        </a:buClr>
                        <a:buSzPts val="1100"/>
                        <a:buFont typeface="Arial"/>
                        <a:buNone/>
                      </a:pPr>
                      <a:r>
                        <a:rPr lang="en-US" sz="2100">
                          <a:solidFill>
                            <a:srgbClr val="FFFFFF"/>
                          </a:solidFill>
                        </a:rPr>
                        <a:t>3</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Ground Station</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524025">
                <a:tc>
                  <a:txBody>
                    <a:bodyPr/>
                    <a:lstStyle/>
                    <a:p>
                      <a:pPr indent="0" lvl="0" marL="0" rtl="0" algn="ctr">
                        <a:lnSpc>
                          <a:spcPct val="90000"/>
                        </a:lnSpc>
                        <a:spcBef>
                          <a:spcPts val="0"/>
                        </a:spcBef>
                        <a:spcAft>
                          <a:spcPts val="1000"/>
                        </a:spcAft>
                        <a:buNone/>
                      </a:pPr>
                      <a:r>
                        <a:rPr lang="en-US" sz="2100">
                          <a:solidFill>
                            <a:srgbClr val="FFFFFF"/>
                          </a:solidFill>
                        </a:rPr>
                        <a:t>4</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lnSpc>
                          <a:spcPct val="90000"/>
                        </a:lnSpc>
                        <a:spcBef>
                          <a:spcPts val="0"/>
                        </a:spcBef>
                        <a:spcAft>
                          <a:spcPts val="1000"/>
                        </a:spcAft>
                        <a:buNone/>
                      </a:pPr>
                      <a:r>
                        <a:rPr lang="en-US" sz="2100"/>
                        <a:t>Power Plant</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524025">
                <a:tc>
                  <a:txBody>
                    <a:bodyPr/>
                    <a:lstStyle/>
                    <a:p>
                      <a:pPr indent="0" lvl="0" marL="0" rtl="0" algn="ctr">
                        <a:lnSpc>
                          <a:spcPct val="90000"/>
                        </a:lnSpc>
                        <a:spcBef>
                          <a:spcPts val="0"/>
                        </a:spcBef>
                        <a:spcAft>
                          <a:spcPts val="1000"/>
                        </a:spcAft>
                        <a:buNone/>
                      </a:pPr>
                      <a:r>
                        <a:rPr lang="en-US" sz="2100">
                          <a:solidFill>
                            <a:srgbClr val="FFFFFF"/>
                          </a:solidFill>
                        </a:rPr>
                        <a:t>5</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lnSpc>
                          <a:spcPct val="90000"/>
                        </a:lnSpc>
                        <a:spcBef>
                          <a:spcPts val="0"/>
                        </a:spcBef>
                        <a:spcAft>
                          <a:spcPts val="1000"/>
                        </a:spcAft>
                        <a:buNone/>
                      </a:pPr>
                      <a:r>
                        <a:rPr lang="en-US" sz="2100"/>
                        <a:t>Payload</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511125">
                <a:tc>
                  <a:txBody>
                    <a:bodyPr/>
                    <a:lstStyle/>
                    <a:p>
                      <a:pPr indent="0" lvl="0" marL="0" rtl="0" algn="ctr">
                        <a:lnSpc>
                          <a:spcPct val="90000"/>
                        </a:lnSpc>
                        <a:spcBef>
                          <a:spcPts val="0"/>
                        </a:spcBef>
                        <a:spcAft>
                          <a:spcPts val="1000"/>
                        </a:spcAft>
                        <a:buNone/>
                      </a:pPr>
                      <a:r>
                        <a:rPr lang="en-US" sz="2100">
                          <a:solidFill>
                            <a:srgbClr val="FFFFFF"/>
                          </a:solidFill>
                        </a:rPr>
                        <a:t>6</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lnSpc>
                          <a:spcPct val="90000"/>
                        </a:lnSpc>
                        <a:spcBef>
                          <a:spcPts val="0"/>
                        </a:spcBef>
                        <a:spcAft>
                          <a:spcPts val="1000"/>
                        </a:spcAft>
                        <a:buNone/>
                      </a:pPr>
                      <a:r>
                        <a:rPr lang="en-US" sz="2100"/>
                        <a:t>Safety</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611225">
                <a:tc>
                  <a:txBody>
                    <a:bodyPr/>
                    <a:lstStyle/>
                    <a:p>
                      <a:pPr indent="0" lvl="0" marL="0" rtl="0" algn="ctr">
                        <a:lnSpc>
                          <a:spcPct val="90000"/>
                        </a:lnSpc>
                        <a:spcBef>
                          <a:spcPts val="0"/>
                        </a:spcBef>
                        <a:spcAft>
                          <a:spcPts val="1000"/>
                        </a:spcAft>
                        <a:buNone/>
                      </a:pPr>
                      <a:r>
                        <a:rPr lang="en-US" sz="2100">
                          <a:solidFill>
                            <a:srgbClr val="FFFFFF"/>
                          </a:solidFill>
                        </a:rPr>
                        <a:t>7</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lnSpc>
                          <a:spcPct val="90000"/>
                        </a:lnSpc>
                        <a:spcBef>
                          <a:spcPts val="0"/>
                        </a:spcBef>
                        <a:spcAft>
                          <a:spcPts val="1000"/>
                        </a:spcAft>
                        <a:buNone/>
                      </a:pPr>
                      <a:r>
                        <a:rPr lang="en-US" sz="2100"/>
                        <a:t>Chassis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26"/>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289" name="Google Shape;289;p26"/>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Rotor Thrust Testing</a:t>
            </a:r>
            <a:endParaRPr/>
          </a:p>
        </p:txBody>
      </p:sp>
      <p:pic>
        <p:nvPicPr>
          <p:cNvPr id="290" name="Google Shape;290;p26"/>
          <p:cNvPicPr preferRelativeResize="0"/>
          <p:nvPr/>
        </p:nvPicPr>
        <p:blipFill rotWithShape="1">
          <a:blip r:embed="rId3">
            <a:alphaModFix/>
          </a:blip>
          <a:srcRect b="15433" l="17218" r="24295" t="23564"/>
          <a:stretch/>
        </p:blipFill>
        <p:spPr>
          <a:xfrm>
            <a:off x="5862125" y="1012676"/>
            <a:ext cx="6177397" cy="4832647"/>
          </a:xfrm>
          <a:prstGeom prst="rect">
            <a:avLst/>
          </a:prstGeom>
          <a:noFill/>
          <a:ln cap="flat" cmpd="sng" w="19050">
            <a:solidFill>
              <a:srgbClr val="CC0000"/>
            </a:solidFill>
            <a:prstDash val="solid"/>
            <a:round/>
            <a:headEnd len="sm" w="sm" type="none"/>
            <a:tailEnd len="sm" w="sm" type="none"/>
          </a:ln>
        </p:spPr>
      </p:pic>
      <p:graphicFrame>
        <p:nvGraphicFramePr>
          <p:cNvPr id="291" name="Google Shape;291;p26"/>
          <p:cNvGraphicFramePr/>
          <p:nvPr/>
        </p:nvGraphicFramePr>
        <p:xfrm>
          <a:off x="245000" y="1226650"/>
          <a:ext cx="3000000" cy="3000000"/>
        </p:xfrm>
        <a:graphic>
          <a:graphicData uri="http://schemas.openxmlformats.org/drawingml/2006/table">
            <a:tbl>
              <a:tblPr>
                <a:noFill/>
                <a:tableStyleId>{AFB30E06-1D9E-4F4A-B1C8-25C6BFFF5D9C}</a:tableStyleId>
              </a:tblPr>
              <a:tblGrid>
                <a:gridCol w="2140450"/>
                <a:gridCol w="2821500"/>
              </a:tblGrid>
              <a:tr h="483675">
                <a:tc>
                  <a:txBody>
                    <a:bodyPr/>
                    <a:lstStyle/>
                    <a:p>
                      <a:pPr indent="0" lvl="0" marL="0" rtl="0" algn="ctr">
                        <a:spcBef>
                          <a:spcPts val="0"/>
                        </a:spcBef>
                        <a:spcAft>
                          <a:spcPts val="0"/>
                        </a:spcAft>
                        <a:buNone/>
                      </a:pPr>
                      <a:r>
                        <a:rPr lang="en-US" sz="2100">
                          <a:solidFill>
                            <a:srgbClr val="FFFFFF"/>
                          </a:solidFill>
                        </a:rPr>
                        <a:t>Requirements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lnSpc>
                          <a:spcPct val="90000"/>
                        </a:lnSpc>
                        <a:spcBef>
                          <a:spcPts val="500"/>
                        </a:spcBef>
                        <a:spcAft>
                          <a:spcPts val="0"/>
                        </a:spcAft>
                        <a:buNone/>
                      </a:pPr>
                      <a:r>
                        <a:rPr lang="en-US" sz="2100">
                          <a:solidFill>
                            <a:srgbClr val="FFFFFF"/>
                          </a:solidFill>
                        </a:rPr>
                        <a:t>Summary</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968925">
                <a:tc>
                  <a:txBody>
                    <a:bodyPr/>
                    <a:lstStyle/>
                    <a:p>
                      <a:pPr indent="0" lvl="0" marL="0" rtl="0" algn="l">
                        <a:spcBef>
                          <a:spcPts val="0"/>
                        </a:spcBef>
                        <a:spcAft>
                          <a:spcPts val="0"/>
                        </a:spcAft>
                        <a:buClr>
                          <a:schemeClr val="dk1"/>
                        </a:buClr>
                        <a:buSzPts val="1100"/>
                        <a:buFont typeface="Arial"/>
                        <a:buNone/>
                      </a:pPr>
                      <a:r>
                        <a:t/>
                      </a:r>
                      <a:endParaRPr sz="2100">
                        <a:solidFill>
                          <a:schemeClr val="lt1"/>
                        </a:solidFill>
                      </a:endParaRPr>
                    </a:p>
                    <a:p>
                      <a:pPr indent="0" lvl="0" marL="0" rtl="0" algn="ctr">
                        <a:spcBef>
                          <a:spcPts val="0"/>
                        </a:spcBef>
                        <a:spcAft>
                          <a:spcPts val="0"/>
                        </a:spcAft>
                        <a:buClr>
                          <a:schemeClr val="dk1"/>
                        </a:buClr>
                        <a:buSzPts val="1100"/>
                        <a:buFont typeface="Arial"/>
                        <a:buNone/>
                      </a:pPr>
                      <a:r>
                        <a:rPr lang="en-US" sz="2100">
                          <a:solidFill>
                            <a:schemeClr val="lt1"/>
                          </a:solidFill>
                        </a:rPr>
                        <a:t>1.2.2,1.2.3</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lnSpc>
                          <a:spcPct val="90000"/>
                        </a:lnSpc>
                        <a:spcBef>
                          <a:spcPts val="500"/>
                        </a:spcBef>
                        <a:spcAft>
                          <a:spcPts val="0"/>
                        </a:spcAft>
                        <a:buClr>
                          <a:schemeClr val="dk1"/>
                        </a:buClr>
                        <a:buSzPts val="2100"/>
                        <a:buChar char="●"/>
                      </a:pPr>
                      <a:r>
                        <a:rPr lang="en-US" sz="2100">
                          <a:solidFill>
                            <a:schemeClr val="dk1"/>
                          </a:solidFill>
                        </a:rPr>
                        <a:t>Hover Thrust</a:t>
                      </a:r>
                      <a:endParaRPr sz="2100">
                        <a:solidFill>
                          <a:schemeClr val="dk1"/>
                        </a:solidFill>
                      </a:endParaRPr>
                    </a:p>
                    <a:p>
                      <a:pPr indent="-361950" lvl="0" marL="457200" rtl="0" algn="l">
                        <a:lnSpc>
                          <a:spcPct val="90000"/>
                        </a:lnSpc>
                        <a:spcBef>
                          <a:spcPts val="0"/>
                        </a:spcBef>
                        <a:spcAft>
                          <a:spcPts val="0"/>
                        </a:spcAft>
                        <a:buClr>
                          <a:schemeClr val="dk1"/>
                        </a:buClr>
                        <a:buSzPts val="2100"/>
                        <a:buChar char="●"/>
                      </a:pPr>
                      <a:r>
                        <a:rPr lang="en-US" sz="2100">
                          <a:solidFill>
                            <a:schemeClr val="dk1"/>
                          </a:solidFill>
                        </a:rPr>
                        <a:t>Maneuver Thrust</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graphicFrame>
        <p:nvGraphicFramePr>
          <p:cNvPr id="292" name="Google Shape;292;p26"/>
          <p:cNvGraphicFramePr/>
          <p:nvPr/>
        </p:nvGraphicFramePr>
        <p:xfrm>
          <a:off x="245000" y="3727450"/>
          <a:ext cx="3000000" cy="3000000"/>
        </p:xfrm>
        <a:graphic>
          <a:graphicData uri="http://schemas.openxmlformats.org/drawingml/2006/table">
            <a:tbl>
              <a:tblPr>
                <a:noFill/>
                <a:tableStyleId>{AFB30E06-1D9E-4F4A-B1C8-25C6BFFF5D9C}</a:tableStyleId>
              </a:tblPr>
              <a:tblGrid>
                <a:gridCol w="2140450"/>
                <a:gridCol w="2821500"/>
              </a:tblGrid>
              <a:tr h="898650">
                <a:tc>
                  <a:txBody>
                    <a:bodyPr/>
                    <a:lstStyle/>
                    <a:p>
                      <a:pPr indent="0" lvl="0" marL="0" rtl="0" algn="ctr">
                        <a:spcBef>
                          <a:spcPts val="0"/>
                        </a:spcBef>
                        <a:spcAft>
                          <a:spcPts val="0"/>
                        </a:spcAft>
                        <a:buNone/>
                      </a:pPr>
                      <a:r>
                        <a:rPr lang="en-US" sz="2100">
                          <a:solidFill>
                            <a:srgbClr val="FFFFFF"/>
                          </a:solidFill>
                        </a:rPr>
                        <a:t>Status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Testing and data analysis completed</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27"/>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299" name="Google Shape;299;p27"/>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Engine Dyno</a:t>
            </a:r>
            <a:r>
              <a:rPr lang="en-US"/>
              <a:t> Testing</a:t>
            </a:r>
            <a:endParaRPr/>
          </a:p>
        </p:txBody>
      </p:sp>
      <p:sp>
        <p:nvSpPr>
          <p:cNvPr id="300" name="Google Shape;300;p27"/>
          <p:cNvSpPr txBox="1"/>
          <p:nvPr/>
        </p:nvSpPr>
        <p:spPr>
          <a:xfrm>
            <a:off x="90100" y="2449250"/>
            <a:ext cx="7894800" cy="3166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US" sz="1800">
                <a:solidFill>
                  <a:schemeClr val="lt1"/>
                </a:solidFill>
              </a:rPr>
              <a:t>Engine </a:t>
            </a:r>
            <a:r>
              <a:rPr lang="en-US" sz="1800">
                <a:solidFill>
                  <a:schemeClr val="lt1"/>
                </a:solidFill>
              </a:rPr>
              <a:t>break-in:</a:t>
            </a:r>
            <a:endParaRPr sz="1800">
              <a:solidFill>
                <a:schemeClr val="lt1"/>
              </a:solidFill>
            </a:endParaRPr>
          </a:p>
          <a:p>
            <a:pPr indent="-342900" lvl="1" marL="914400" rtl="0" algn="l">
              <a:spcBef>
                <a:spcPts val="0"/>
              </a:spcBef>
              <a:spcAft>
                <a:spcPts val="0"/>
              </a:spcAft>
              <a:buClr>
                <a:srgbClr val="FFFFFF"/>
              </a:buClr>
              <a:buSzPts val="1800"/>
              <a:buChar char="○"/>
            </a:pPr>
            <a:r>
              <a:rPr lang="en-US" sz="1800">
                <a:solidFill>
                  <a:schemeClr val="lt1"/>
                </a:solidFill>
              </a:rPr>
              <a:t>Damage prevention</a:t>
            </a:r>
            <a:endParaRPr sz="1800">
              <a:solidFill>
                <a:srgbClr val="FFFFFF"/>
              </a:solidFill>
            </a:endParaRPr>
          </a:p>
          <a:p>
            <a:pPr indent="-342900" lvl="0" marL="457200" rtl="0" algn="l">
              <a:spcBef>
                <a:spcPts val="0"/>
              </a:spcBef>
              <a:spcAft>
                <a:spcPts val="0"/>
              </a:spcAft>
              <a:buClr>
                <a:srgbClr val="FFFFFF"/>
              </a:buClr>
              <a:buSzPts val="1800"/>
              <a:buChar char="●"/>
            </a:pPr>
            <a:r>
              <a:rPr lang="en-US" sz="1800">
                <a:solidFill>
                  <a:srgbClr val="FFFFFF"/>
                </a:solidFill>
              </a:rPr>
              <a:t>Power Testing:</a:t>
            </a:r>
            <a:endParaRPr sz="1800">
              <a:solidFill>
                <a:srgbClr val="FFFFFF"/>
              </a:solidFill>
            </a:endParaRPr>
          </a:p>
          <a:p>
            <a:pPr indent="-342900" lvl="1" marL="914400" rtl="0" algn="l">
              <a:spcBef>
                <a:spcPts val="0"/>
              </a:spcBef>
              <a:spcAft>
                <a:spcPts val="0"/>
              </a:spcAft>
              <a:buClr>
                <a:srgbClr val="FFFFFF"/>
              </a:buClr>
              <a:buSzPts val="1800"/>
              <a:buChar char="○"/>
            </a:pPr>
            <a:r>
              <a:rPr lang="en-US" sz="1800">
                <a:solidFill>
                  <a:srgbClr val="FFFFFF"/>
                </a:solidFill>
              </a:rPr>
              <a:t>Engine power verification</a:t>
            </a:r>
            <a:endParaRPr sz="1800">
              <a:solidFill>
                <a:srgbClr val="FFFFFF"/>
              </a:solidFill>
            </a:endParaRPr>
          </a:p>
          <a:p>
            <a:pPr indent="-342900" lvl="0" marL="457200" rtl="0" algn="l">
              <a:spcBef>
                <a:spcPts val="0"/>
              </a:spcBef>
              <a:spcAft>
                <a:spcPts val="0"/>
              </a:spcAft>
              <a:buClr>
                <a:srgbClr val="FFFFFF"/>
              </a:buClr>
              <a:buSzPts val="1800"/>
              <a:buChar char="●"/>
            </a:pPr>
            <a:r>
              <a:rPr lang="en-US" sz="1800">
                <a:solidFill>
                  <a:srgbClr val="FFFFFF"/>
                </a:solidFill>
              </a:rPr>
              <a:t>Endurance:</a:t>
            </a:r>
            <a:endParaRPr sz="1800">
              <a:solidFill>
                <a:srgbClr val="FFFFFF"/>
              </a:solidFill>
            </a:endParaRPr>
          </a:p>
          <a:p>
            <a:pPr indent="-342900" lvl="1" marL="914400" rtl="0" algn="l">
              <a:spcBef>
                <a:spcPts val="0"/>
              </a:spcBef>
              <a:spcAft>
                <a:spcPts val="0"/>
              </a:spcAft>
              <a:buClr>
                <a:srgbClr val="FFFFFF"/>
              </a:buClr>
              <a:buSzPts val="1800"/>
              <a:buChar char="○"/>
            </a:pPr>
            <a:r>
              <a:rPr lang="en-US" sz="1800">
                <a:solidFill>
                  <a:srgbClr val="FFFFFF"/>
                </a:solidFill>
              </a:rPr>
              <a:t>Mission duration and fuel consumption verification </a:t>
            </a:r>
            <a:endParaRPr sz="1800">
              <a:solidFill>
                <a:srgbClr val="FFFFFF"/>
              </a:solidFill>
            </a:endParaRPr>
          </a:p>
          <a:p>
            <a:pPr indent="-342900" lvl="0" marL="457200" rtl="0" algn="l">
              <a:spcBef>
                <a:spcPts val="0"/>
              </a:spcBef>
              <a:spcAft>
                <a:spcPts val="0"/>
              </a:spcAft>
              <a:buClr>
                <a:srgbClr val="FFFFFF"/>
              </a:buClr>
              <a:buSzPts val="1800"/>
              <a:buChar char="●"/>
            </a:pPr>
            <a:r>
              <a:rPr lang="en-US" sz="1800">
                <a:solidFill>
                  <a:srgbClr val="FFFFFF"/>
                </a:solidFill>
              </a:rPr>
              <a:t>Thermal Verification:</a:t>
            </a:r>
            <a:endParaRPr sz="1800">
              <a:solidFill>
                <a:srgbClr val="FFFFFF"/>
              </a:solidFill>
            </a:endParaRPr>
          </a:p>
          <a:p>
            <a:pPr indent="-342900" lvl="1" marL="914400" rtl="0" algn="l">
              <a:spcBef>
                <a:spcPts val="0"/>
              </a:spcBef>
              <a:spcAft>
                <a:spcPts val="0"/>
              </a:spcAft>
              <a:buClr>
                <a:srgbClr val="FFFFFF"/>
              </a:buClr>
              <a:buSzPts val="1800"/>
              <a:buChar char="○"/>
            </a:pPr>
            <a:r>
              <a:rPr lang="en-US" sz="1800">
                <a:solidFill>
                  <a:srgbClr val="FFFFFF"/>
                </a:solidFill>
              </a:rPr>
              <a:t>Engine cooling verification</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US" sz="1800">
                <a:solidFill>
                  <a:srgbClr val="FFFFFF"/>
                </a:solidFill>
              </a:rPr>
              <a:t>Testing Status: Dyno assembly completed, testing canceled</a:t>
            </a:r>
            <a:endParaRPr sz="1800">
              <a:solidFill>
                <a:srgbClr val="FFFFFF"/>
              </a:solidFill>
            </a:endParaRPr>
          </a:p>
        </p:txBody>
      </p:sp>
      <p:pic>
        <p:nvPicPr>
          <p:cNvPr id="301" name="Google Shape;301;p27"/>
          <p:cNvPicPr preferRelativeResize="0"/>
          <p:nvPr/>
        </p:nvPicPr>
        <p:blipFill rotWithShape="1">
          <a:blip r:embed="rId3">
            <a:alphaModFix/>
          </a:blip>
          <a:srcRect b="18311" l="9159" r="7873" t="21983"/>
          <a:stretch/>
        </p:blipFill>
        <p:spPr>
          <a:xfrm>
            <a:off x="8217621" y="1823275"/>
            <a:ext cx="3812455" cy="3658123"/>
          </a:xfrm>
          <a:prstGeom prst="rect">
            <a:avLst/>
          </a:prstGeom>
          <a:noFill/>
          <a:ln cap="flat" cmpd="sng" w="19050">
            <a:solidFill>
              <a:srgbClr val="CC0000"/>
            </a:solidFill>
            <a:prstDash val="solid"/>
            <a:round/>
            <a:headEnd len="sm" w="sm" type="none"/>
            <a:tailEnd len="sm" w="sm" type="none"/>
          </a:ln>
        </p:spPr>
      </p:pic>
      <p:graphicFrame>
        <p:nvGraphicFramePr>
          <p:cNvPr id="302" name="Google Shape;302;p27"/>
          <p:cNvGraphicFramePr/>
          <p:nvPr/>
        </p:nvGraphicFramePr>
        <p:xfrm>
          <a:off x="90100" y="809863"/>
          <a:ext cx="3000000" cy="3000000"/>
        </p:xfrm>
        <a:graphic>
          <a:graphicData uri="http://schemas.openxmlformats.org/drawingml/2006/table">
            <a:tbl>
              <a:tblPr>
                <a:noFill/>
                <a:tableStyleId>{AFB30E06-1D9E-4F4A-B1C8-25C6BFFF5D9C}</a:tableStyleId>
              </a:tblPr>
              <a:tblGrid>
                <a:gridCol w="1863125"/>
                <a:gridCol w="6031675"/>
              </a:tblGrid>
              <a:tr h="309150">
                <a:tc>
                  <a:txBody>
                    <a:bodyPr/>
                    <a:lstStyle/>
                    <a:p>
                      <a:pPr indent="0" lvl="0" marL="0" rtl="0" algn="ctr">
                        <a:spcBef>
                          <a:spcPts val="0"/>
                        </a:spcBef>
                        <a:spcAft>
                          <a:spcPts val="0"/>
                        </a:spcAft>
                        <a:buNone/>
                      </a:pPr>
                      <a:r>
                        <a:rPr lang="en-US" sz="2100">
                          <a:solidFill>
                            <a:srgbClr val="FFFFFF"/>
                          </a:solidFill>
                        </a:rPr>
                        <a:t>Requirement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Summary </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0350">
                <a:tc>
                  <a:txBody>
                    <a:bodyPr/>
                    <a:lstStyle/>
                    <a:p>
                      <a:pPr indent="0" lvl="0" marL="0" rtl="0" algn="ctr">
                        <a:spcBef>
                          <a:spcPts val="0"/>
                        </a:spcBef>
                        <a:spcAft>
                          <a:spcPts val="0"/>
                        </a:spcAft>
                        <a:buNone/>
                      </a:pPr>
                      <a:r>
                        <a:rPr lang="en-US" sz="2100">
                          <a:solidFill>
                            <a:srgbClr val="FFFFFF"/>
                          </a:solidFill>
                        </a:rPr>
                        <a:t>4.3</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Tanks shall support a 2 hour hover operation</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478125">
                <a:tc>
                  <a:txBody>
                    <a:bodyPr/>
                    <a:lstStyle/>
                    <a:p>
                      <a:pPr indent="0" lvl="0" marL="0" rtl="0" algn="ctr">
                        <a:spcBef>
                          <a:spcPts val="0"/>
                        </a:spcBef>
                        <a:spcAft>
                          <a:spcPts val="0"/>
                        </a:spcAft>
                        <a:buClr>
                          <a:schemeClr val="dk1"/>
                        </a:buClr>
                        <a:buSzPts val="1100"/>
                        <a:buFont typeface="Arial"/>
                        <a:buNone/>
                      </a:pPr>
                      <a:r>
                        <a:rPr lang="en-US" sz="2100">
                          <a:solidFill>
                            <a:srgbClr val="FFFFFF"/>
                          </a:solidFill>
                        </a:rPr>
                        <a:t>4.4</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Motor shall produce necessary power &amp; torque</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0"/>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127" name="Google Shape;127;p10"/>
          <p:cNvSpPr txBox="1"/>
          <p:nvPr>
            <p:ph idx="1" type="body"/>
          </p:nvPr>
        </p:nvSpPr>
        <p:spPr>
          <a:xfrm>
            <a:off x="6825" y="750625"/>
            <a:ext cx="12192000" cy="4351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3000"/>
              <a:buNone/>
            </a:pPr>
            <a:r>
              <a:rPr lang="en-US" sz="9600"/>
              <a:t>Purpose and Objectives</a:t>
            </a:r>
            <a:endParaRPr sz="9600"/>
          </a:p>
        </p:txBody>
      </p:sp>
      <p:sp>
        <p:nvSpPr>
          <p:cNvPr id="128" name="Google Shape;128;p10"/>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28"/>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9" name="Google Shape;309;p28"/>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Hardware in the Loop Testing</a:t>
            </a:r>
            <a:endParaRPr/>
          </a:p>
        </p:txBody>
      </p:sp>
      <p:graphicFrame>
        <p:nvGraphicFramePr>
          <p:cNvPr id="310" name="Google Shape;310;p28"/>
          <p:cNvGraphicFramePr/>
          <p:nvPr/>
        </p:nvGraphicFramePr>
        <p:xfrm>
          <a:off x="706425" y="1538325"/>
          <a:ext cx="3000000" cy="3000000"/>
        </p:xfrm>
        <a:graphic>
          <a:graphicData uri="http://schemas.openxmlformats.org/drawingml/2006/table">
            <a:tbl>
              <a:tblPr>
                <a:noFill/>
                <a:tableStyleId>{AFB30E06-1D9E-4F4A-B1C8-25C6BFFF5D9C}</a:tableStyleId>
              </a:tblPr>
              <a:tblGrid>
                <a:gridCol w="1397000"/>
                <a:gridCol w="4206875"/>
                <a:gridCol w="5175250"/>
              </a:tblGrid>
              <a:tr h="381000">
                <a:tc>
                  <a:txBody>
                    <a:bodyPr/>
                    <a:lstStyle/>
                    <a:p>
                      <a:pPr indent="0" lvl="0" marL="0" rtl="0" algn="ctr">
                        <a:spcBef>
                          <a:spcPts val="0"/>
                        </a:spcBef>
                        <a:spcAft>
                          <a:spcPts val="0"/>
                        </a:spcAft>
                        <a:buNone/>
                      </a:pPr>
                      <a:r>
                        <a:rPr lang="en-US" sz="2100">
                          <a:solidFill>
                            <a:srgbClr val="FFFFFF"/>
                          </a:solidFill>
                        </a:rPr>
                        <a:t>Test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Test </a:t>
                      </a:r>
                      <a:r>
                        <a:rPr lang="en-US" sz="2100">
                          <a:solidFill>
                            <a:srgbClr val="FFFFFF"/>
                          </a:solidFill>
                        </a:rPr>
                        <a:t>Details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Requirement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spcBef>
                          <a:spcPts val="0"/>
                        </a:spcBef>
                        <a:spcAft>
                          <a:spcPts val="0"/>
                        </a:spcAft>
                        <a:buNone/>
                      </a:pPr>
                      <a:r>
                        <a:rPr lang="en-US" sz="2100">
                          <a:solidFill>
                            <a:srgbClr val="FFFFFF"/>
                          </a:solidFill>
                        </a:rPr>
                        <a:t>HITL 1</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No engine, no drivetrain engagement</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1.2.4: UAS shall have necessary control authority for required </a:t>
                      </a:r>
                      <a:r>
                        <a:rPr lang="en-US" sz="2100">
                          <a:solidFill>
                            <a:schemeClr val="dk1"/>
                          </a:solidFill>
                        </a:rPr>
                        <a:t>maneuvers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D9D9D9"/>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HITL 2</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Engine running, no drivetrain engagement</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3.4: GS shall send emergency commands to the UAS</a:t>
                      </a:r>
                      <a:endParaRPr sz="2100"/>
                    </a:p>
                    <a:p>
                      <a:pPr indent="0" lvl="0" marL="0" rtl="0" algn="ctr">
                        <a:spcBef>
                          <a:spcPts val="0"/>
                        </a:spcBef>
                        <a:spcAft>
                          <a:spcPts val="0"/>
                        </a:spcAft>
                        <a:buNone/>
                      </a:pPr>
                      <a:r>
                        <a:rPr lang="en-US" sz="2100"/>
                        <a:t>3.5: GS shall have optional manual flight control capabilities over the UAS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D9D9D9"/>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HITL 3</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Engine running, drivetrain engaged, UAS anchored</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7.4.1: Drivetrain shall deliver power from engine to all rotors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29"/>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317" name="Google Shape;317;p29"/>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Flight Testing</a:t>
            </a:r>
            <a:endParaRPr/>
          </a:p>
        </p:txBody>
      </p:sp>
      <p:graphicFrame>
        <p:nvGraphicFramePr>
          <p:cNvPr id="318" name="Google Shape;318;p29"/>
          <p:cNvGraphicFramePr/>
          <p:nvPr/>
        </p:nvGraphicFramePr>
        <p:xfrm>
          <a:off x="655725" y="1729825"/>
          <a:ext cx="3000000" cy="3000000"/>
        </p:xfrm>
        <a:graphic>
          <a:graphicData uri="http://schemas.openxmlformats.org/drawingml/2006/table">
            <a:tbl>
              <a:tblPr>
                <a:noFill/>
                <a:tableStyleId>{AFB30E06-1D9E-4F4A-B1C8-25C6BFFF5D9C}</a:tableStyleId>
              </a:tblPr>
              <a:tblGrid>
                <a:gridCol w="2796975"/>
                <a:gridCol w="4329475"/>
                <a:gridCol w="3754100"/>
              </a:tblGrid>
              <a:tr h="493800">
                <a:tc>
                  <a:txBody>
                    <a:bodyPr/>
                    <a:lstStyle/>
                    <a:p>
                      <a:pPr indent="0" lvl="0" marL="0" rtl="0" algn="ctr">
                        <a:spcBef>
                          <a:spcPts val="0"/>
                        </a:spcBef>
                        <a:spcAft>
                          <a:spcPts val="0"/>
                        </a:spcAft>
                        <a:buNone/>
                      </a:pPr>
                      <a:r>
                        <a:rPr lang="en-US" sz="2100">
                          <a:solidFill>
                            <a:srgbClr val="FFFFFF"/>
                          </a:solidFill>
                        </a:rPr>
                        <a:t>Verification Section</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Requirement </a:t>
                      </a:r>
                      <a:r>
                        <a:rPr lang="en-US" sz="2100">
                          <a:solidFill>
                            <a:srgbClr val="FFFFFF"/>
                          </a:solidFill>
                        </a:rPr>
                        <a:t>Details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Requirements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spcBef>
                          <a:spcPts val="0"/>
                        </a:spcBef>
                        <a:spcAft>
                          <a:spcPts val="0"/>
                        </a:spcAft>
                        <a:buNone/>
                      </a:pPr>
                      <a:r>
                        <a:rPr lang="en-US" sz="2100">
                          <a:solidFill>
                            <a:srgbClr val="FFFFFF"/>
                          </a:solidFill>
                        </a:rPr>
                        <a:t>Flight Envelope</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Maneuver to location, 2 hour hover in 5 ft cube, and RTL</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1.1, 1.2, 1.3, 4.3</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Autonomy</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Autonomously take off, hover in 5 ft cube, and RTL</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2.1, 2.2, 2.3, 2.4</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1230550">
                <a:tc>
                  <a:txBody>
                    <a:bodyPr/>
                    <a:lstStyle/>
                    <a:p>
                      <a:pPr indent="0" lvl="0" marL="0" rtl="0" algn="ctr">
                        <a:spcBef>
                          <a:spcPts val="0"/>
                        </a:spcBef>
                        <a:spcAft>
                          <a:spcPts val="0"/>
                        </a:spcAft>
                        <a:buNone/>
                      </a:pPr>
                      <a:r>
                        <a:rPr lang="en-US" sz="2100">
                          <a:solidFill>
                            <a:srgbClr val="FFFFFF"/>
                          </a:solidFill>
                        </a:rPr>
                        <a:t>Ground Station and Payload</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Launch UAS, update mission parameters during flight, camera control, RTL commands   </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3.2.2, 3.3, 3.4.1, 5.4</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0"/>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325" name="Google Shape;325;p30"/>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Flight Testing </a:t>
            </a:r>
            <a:endParaRPr/>
          </a:p>
        </p:txBody>
      </p:sp>
      <p:graphicFrame>
        <p:nvGraphicFramePr>
          <p:cNvPr id="326" name="Google Shape;326;p30"/>
          <p:cNvGraphicFramePr/>
          <p:nvPr/>
        </p:nvGraphicFramePr>
        <p:xfrm>
          <a:off x="2413775" y="3471700"/>
          <a:ext cx="3000000" cy="3000000"/>
        </p:xfrm>
        <a:graphic>
          <a:graphicData uri="http://schemas.openxmlformats.org/drawingml/2006/table">
            <a:tbl>
              <a:tblPr>
                <a:noFill/>
                <a:tableStyleId>{AFB30E06-1D9E-4F4A-B1C8-25C6BFFF5D9C}</a:tableStyleId>
              </a:tblPr>
              <a:tblGrid>
                <a:gridCol w="1984375"/>
                <a:gridCol w="5380075"/>
              </a:tblGrid>
              <a:tr h="381000">
                <a:tc>
                  <a:txBody>
                    <a:bodyPr/>
                    <a:lstStyle/>
                    <a:p>
                      <a:pPr indent="0" lvl="0" marL="0" rtl="0" algn="ctr">
                        <a:spcBef>
                          <a:spcPts val="0"/>
                        </a:spcBef>
                        <a:spcAft>
                          <a:spcPts val="0"/>
                        </a:spcAft>
                        <a:buNone/>
                      </a:pPr>
                      <a:r>
                        <a:rPr lang="en-US" sz="2100">
                          <a:solidFill>
                            <a:srgbClr val="FFFFFF"/>
                          </a:solidFill>
                        </a:rPr>
                        <a:t>Purpose</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US" sz="2100"/>
                        <a:t>Verify manual and autonomous flight</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Location</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US" sz="2100"/>
                        <a:t>NOAA Table Mountain Test Facility</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Details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SzPts val="2100"/>
                        <a:buChar char="●"/>
                      </a:pPr>
                      <a:r>
                        <a:rPr lang="en-US" sz="2100"/>
                        <a:t>Steel tether, redundant ground anchors</a:t>
                      </a:r>
                      <a:endParaRPr sz="2100"/>
                    </a:p>
                    <a:p>
                      <a:pPr indent="-361950" lvl="0" marL="457200" rtl="0" algn="l">
                        <a:spcBef>
                          <a:spcPts val="0"/>
                        </a:spcBef>
                        <a:spcAft>
                          <a:spcPts val="0"/>
                        </a:spcAft>
                        <a:buSzPts val="2100"/>
                        <a:buChar char="●"/>
                      </a:pPr>
                      <a:r>
                        <a:rPr lang="en-US" sz="2100"/>
                        <a:t>IRISS van as safety barrier</a:t>
                      </a:r>
                      <a:endParaRPr sz="2100"/>
                    </a:p>
                    <a:p>
                      <a:pPr indent="-361950" lvl="0" marL="457200" rtl="0" algn="l">
                        <a:spcBef>
                          <a:spcPts val="0"/>
                        </a:spcBef>
                        <a:spcAft>
                          <a:spcPts val="0"/>
                        </a:spcAft>
                        <a:buSzPts val="2100"/>
                        <a:buChar char="●"/>
                      </a:pPr>
                      <a:r>
                        <a:rPr lang="en-US" sz="2100"/>
                        <a:t>Approved flight and safety checklist</a:t>
                      </a:r>
                      <a:endParaRPr sz="2100"/>
                    </a:p>
                    <a:p>
                      <a:pPr indent="-361950" lvl="0" marL="457200" rtl="0" algn="l">
                        <a:spcBef>
                          <a:spcPts val="0"/>
                        </a:spcBef>
                        <a:spcAft>
                          <a:spcPts val="0"/>
                        </a:spcAft>
                        <a:buSzPts val="2100"/>
                        <a:buChar char="●"/>
                      </a:pPr>
                      <a:r>
                        <a:rPr lang="en-US" sz="2100"/>
                        <a:t>Matt Rhode present as safety officer</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graphicFrame>
        <p:nvGraphicFramePr>
          <p:cNvPr id="327" name="Google Shape;327;p30"/>
          <p:cNvGraphicFramePr/>
          <p:nvPr/>
        </p:nvGraphicFramePr>
        <p:xfrm>
          <a:off x="630100" y="921300"/>
          <a:ext cx="3000000" cy="3000000"/>
        </p:xfrm>
        <a:graphic>
          <a:graphicData uri="http://schemas.openxmlformats.org/drawingml/2006/table">
            <a:tbl>
              <a:tblPr>
                <a:noFill/>
                <a:tableStyleId>{AFB30E06-1D9E-4F4A-B1C8-25C6BFFF5D9C}</a:tableStyleId>
              </a:tblPr>
              <a:tblGrid>
                <a:gridCol w="3643925"/>
                <a:gridCol w="3643925"/>
                <a:gridCol w="3643925"/>
              </a:tblGrid>
              <a:tr h="512550">
                <a:tc>
                  <a:txBody>
                    <a:bodyPr/>
                    <a:lstStyle/>
                    <a:p>
                      <a:pPr indent="0" lvl="0" marL="0" rtl="0" algn="ctr">
                        <a:spcBef>
                          <a:spcPts val="0"/>
                        </a:spcBef>
                        <a:spcAft>
                          <a:spcPts val="0"/>
                        </a:spcAft>
                        <a:buNone/>
                      </a:pPr>
                      <a:r>
                        <a:rPr lang="en-US" sz="2100">
                          <a:solidFill>
                            <a:srgbClr val="FFFFFF"/>
                          </a:solidFill>
                        </a:rPr>
                        <a:t>Hop Test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lnSpc>
                          <a:spcPct val="90000"/>
                        </a:lnSpc>
                        <a:spcBef>
                          <a:spcPts val="500"/>
                        </a:spcBef>
                        <a:spcAft>
                          <a:spcPts val="0"/>
                        </a:spcAft>
                        <a:buNone/>
                      </a:pPr>
                      <a:r>
                        <a:rPr lang="en-US" sz="2100">
                          <a:solidFill>
                            <a:srgbClr val="FFFFFF"/>
                          </a:solidFill>
                        </a:rPr>
                        <a:t>Tethered Test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lnSpc>
                          <a:spcPct val="90000"/>
                        </a:lnSpc>
                        <a:spcBef>
                          <a:spcPts val="500"/>
                        </a:spcBef>
                        <a:spcAft>
                          <a:spcPts val="0"/>
                        </a:spcAft>
                        <a:buNone/>
                      </a:pPr>
                      <a:r>
                        <a:rPr lang="en-US" sz="2100">
                          <a:solidFill>
                            <a:srgbClr val="FFFFFF"/>
                          </a:solidFill>
                        </a:rPr>
                        <a:t>Untethered</a:t>
                      </a:r>
                      <a:r>
                        <a:rPr lang="en-US" sz="2100">
                          <a:solidFill>
                            <a:srgbClr val="FFFFFF"/>
                          </a:solidFill>
                        </a:rPr>
                        <a:t> Test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1598575">
                <a:tc>
                  <a:txBody>
                    <a:bodyPr/>
                    <a:lstStyle/>
                    <a:p>
                      <a:pPr indent="-361950" lvl="0" marL="457200" rtl="0" algn="l">
                        <a:spcBef>
                          <a:spcPts val="0"/>
                        </a:spcBef>
                        <a:spcAft>
                          <a:spcPts val="0"/>
                        </a:spcAft>
                        <a:buSzPts val="2100"/>
                        <a:buChar char="●"/>
                      </a:pPr>
                      <a:r>
                        <a:rPr lang="en-US" sz="2100"/>
                        <a:t>Verify drivetrain operation at flight RPM</a:t>
                      </a:r>
                      <a:endParaRPr sz="2100"/>
                    </a:p>
                    <a:p>
                      <a:pPr indent="-361950" lvl="0" marL="457200" rtl="0" algn="l">
                        <a:spcBef>
                          <a:spcPts val="0"/>
                        </a:spcBef>
                        <a:spcAft>
                          <a:spcPts val="0"/>
                        </a:spcAft>
                        <a:buSzPts val="2100"/>
                        <a:buChar char="●"/>
                      </a:pPr>
                      <a:r>
                        <a:rPr lang="en-US" sz="2100"/>
                        <a:t>Verify installed thrust </a:t>
                      </a:r>
                      <a:r>
                        <a:rPr lang="en-US" sz="2100"/>
                        <a:t>requirements</a:t>
                      </a:r>
                      <a:r>
                        <a:rPr lang="en-US" sz="2100"/>
                        <a:t> met</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361950" lvl="0" marL="457200" rtl="0" algn="l">
                        <a:lnSpc>
                          <a:spcPct val="90000"/>
                        </a:lnSpc>
                        <a:spcBef>
                          <a:spcPts val="500"/>
                        </a:spcBef>
                        <a:spcAft>
                          <a:spcPts val="0"/>
                        </a:spcAft>
                        <a:buClr>
                          <a:schemeClr val="dk1"/>
                        </a:buClr>
                        <a:buSzPts val="2100"/>
                        <a:buChar char="●"/>
                      </a:pPr>
                      <a:r>
                        <a:rPr lang="en-US" sz="2100">
                          <a:solidFill>
                            <a:schemeClr val="dk1"/>
                          </a:solidFill>
                        </a:rPr>
                        <a:t>Verify </a:t>
                      </a:r>
                      <a:r>
                        <a:rPr lang="en-US" sz="2100">
                          <a:solidFill>
                            <a:schemeClr val="dk1"/>
                          </a:solidFill>
                        </a:rPr>
                        <a:t>controllability</a:t>
                      </a:r>
                      <a:r>
                        <a:rPr lang="en-US" sz="2100">
                          <a:solidFill>
                            <a:schemeClr val="dk1"/>
                          </a:solidFill>
                        </a:rPr>
                        <a:t> and hover accuracy</a:t>
                      </a:r>
                      <a:endParaRPr sz="2100">
                        <a:solidFill>
                          <a:schemeClr val="dk1"/>
                        </a:solidFill>
                      </a:endParaRPr>
                    </a:p>
                    <a:p>
                      <a:pPr indent="-361950" lvl="0" marL="457200" rtl="0" algn="l">
                        <a:lnSpc>
                          <a:spcPct val="90000"/>
                        </a:lnSpc>
                        <a:spcBef>
                          <a:spcPts val="0"/>
                        </a:spcBef>
                        <a:spcAft>
                          <a:spcPts val="0"/>
                        </a:spcAft>
                        <a:buClr>
                          <a:schemeClr val="dk1"/>
                        </a:buClr>
                        <a:buSzPts val="2100"/>
                        <a:buChar char="●"/>
                      </a:pPr>
                      <a:r>
                        <a:rPr lang="en-US" sz="2100">
                          <a:solidFill>
                            <a:schemeClr val="dk1"/>
                          </a:solidFill>
                        </a:rPr>
                        <a:t>Verify endurance</a:t>
                      </a:r>
                      <a:endParaRPr sz="2100">
                        <a:solidFill>
                          <a:schemeClr val="dk1"/>
                        </a:solidFill>
                      </a:endParaRPr>
                    </a:p>
                    <a:p>
                      <a:pPr indent="-361950" lvl="0" marL="457200" rtl="0" algn="l">
                        <a:lnSpc>
                          <a:spcPct val="90000"/>
                        </a:lnSpc>
                        <a:spcBef>
                          <a:spcPts val="0"/>
                        </a:spcBef>
                        <a:spcAft>
                          <a:spcPts val="0"/>
                        </a:spcAft>
                        <a:buClr>
                          <a:schemeClr val="dk1"/>
                        </a:buClr>
                        <a:buSzPts val="2100"/>
                        <a:buChar char="●"/>
                      </a:pPr>
                      <a:r>
                        <a:rPr lang="en-US" sz="2100">
                          <a:solidFill>
                            <a:schemeClr val="dk1"/>
                          </a:solidFill>
                        </a:rPr>
                        <a:t>Verify Autonomous functions</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361950" lvl="0" marL="457200" rtl="0" algn="l">
                        <a:lnSpc>
                          <a:spcPct val="90000"/>
                        </a:lnSpc>
                        <a:spcBef>
                          <a:spcPts val="500"/>
                        </a:spcBef>
                        <a:spcAft>
                          <a:spcPts val="0"/>
                        </a:spcAft>
                        <a:buClr>
                          <a:schemeClr val="dk1"/>
                        </a:buClr>
                        <a:buSzPts val="2100"/>
                        <a:buChar char="●"/>
                      </a:pPr>
                      <a:r>
                        <a:rPr lang="en-US" sz="2100">
                          <a:solidFill>
                            <a:schemeClr val="dk1"/>
                          </a:solidFill>
                        </a:rPr>
                        <a:t>Verify flight range</a:t>
                      </a:r>
                      <a:endParaRPr sz="2100">
                        <a:solidFill>
                          <a:schemeClr val="dk1"/>
                        </a:solidFill>
                      </a:endParaRPr>
                    </a:p>
                    <a:p>
                      <a:pPr indent="-361950" lvl="0" marL="457200" rtl="0" algn="l">
                        <a:lnSpc>
                          <a:spcPct val="90000"/>
                        </a:lnSpc>
                        <a:spcBef>
                          <a:spcPts val="0"/>
                        </a:spcBef>
                        <a:spcAft>
                          <a:spcPts val="0"/>
                        </a:spcAft>
                        <a:buClr>
                          <a:schemeClr val="dk1"/>
                        </a:buClr>
                        <a:buSzPts val="2100"/>
                        <a:buChar char="●"/>
                      </a:pPr>
                      <a:r>
                        <a:rPr lang="en-US" sz="2100">
                          <a:solidFill>
                            <a:schemeClr val="dk1"/>
                          </a:solidFill>
                        </a:rPr>
                        <a:t>Verify payload range</a:t>
                      </a:r>
                      <a:endParaRPr sz="2100">
                        <a:solidFill>
                          <a:schemeClr val="dk1"/>
                        </a:solidFill>
                      </a:endParaRPr>
                    </a:p>
                    <a:p>
                      <a:pPr indent="-361950" lvl="0" marL="457200" rtl="0" algn="l">
                        <a:lnSpc>
                          <a:spcPct val="90000"/>
                        </a:lnSpc>
                        <a:spcBef>
                          <a:spcPts val="0"/>
                        </a:spcBef>
                        <a:spcAft>
                          <a:spcPts val="0"/>
                        </a:spcAft>
                        <a:buClr>
                          <a:schemeClr val="dk1"/>
                        </a:buClr>
                        <a:buSzPts val="2100"/>
                        <a:buChar char="●"/>
                      </a:pPr>
                      <a:r>
                        <a:rPr lang="en-US" sz="2100">
                          <a:solidFill>
                            <a:schemeClr val="dk1"/>
                          </a:solidFill>
                        </a:rPr>
                        <a:t>Verify flight ceiling</a:t>
                      </a:r>
                      <a:endParaRPr sz="2100">
                        <a:solidFill>
                          <a:schemeClr val="dk1"/>
                        </a:solidFill>
                      </a:endParaRPr>
                    </a:p>
                    <a:p>
                      <a:pPr indent="0" lvl="0" marL="0" rtl="0" algn="l">
                        <a:lnSpc>
                          <a:spcPct val="90000"/>
                        </a:lnSpc>
                        <a:spcBef>
                          <a:spcPts val="500"/>
                        </a:spcBef>
                        <a:spcAft>
                          <a:spcPts val="0"/>
                        </a:spcAft>
                        <a:buNone/>
                      </a:pPr>
                      <a:r>
                        <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31"/>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334" name="Google Shape;334;p31"/>
          <p:cNvSpPr txBox="1"/>
          <p:nvPr/>
        </p:nvSpPr>
        <p:spPr>
          <a:xfrm>
            <a:off x="0" y="2572050"/>
            <a:ext cx="12192000" cy="17139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lang="en-US" sz="9600">
                <a:solidFill>
                  <a:schemeClr val="lt1"/>
                </a:solidFill>
              </a:rPr>
              <a:t>Test Results</a:t>
            </a:r>
            <a:endParaRPr sz="96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32"/>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341" name="Google Shape;341;p32"/>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Rotor Thrust Test Results</a:t>
            </a:r>
            <a:endParaRPr/>
          </a:p>
        </p:txBody>
      </p:sp>
      <p:graphicFrame>
        <p:nvGraphicFramePr>
          <p:cNvPr id="342" name="Google Shape;342;p32"/>
          <p:cNvGraphicFramePr/>
          <p:nvPr/>
        </p:nvGraphicFramePr>
        <p:xfrm>
          <a:off x="6146200" y="1022025"/>
          <a:ext cx="3000000" cy="3000000"/>
        </p:xfrm>
        <a:graphic>
          <a:graphicData uri="http://schemas.openxmlformats.org/drawingml/2006/table">
            <a:tbl>
              <a:tblPr>
                <a:noFill/>
                <a:tableStyleId>{AFB30E06-1D9E-4F4A-B1C8-25C6BFFF5D9C}</a:tableStyleId>
              </a:tblPr>
              <a:tblGrid>
                <a:gridCol w="5898425"/>
              </a:tblGrid>
              <a:tr h="393900">
                <a:tc>
                  <a:txBody>
                    <a:bodyPr/>
                    <a:lstStyle/>
                    <a:p>
                      <a:pPr indent="0" lvl="0" marL="0" rtl="0" algn="ctr">
                        <a:spcBef>
                          <a:spcPts val="0"/>
                        </a:spcBef>
                        <a:spcAft>
                          <a:spcPts val="0"/>
                        </a:spcAft>
                        <a:buNone/>
                      </a:pPr>
                      <a:r>
                        <a:rPr lang="en-US" sz="2100">
                          <a:solidFill>
                            <a:srgbClr val="FFFFFF"/>
                          </a:solidFill>
                        </a:rPr>
                        <a:t>Analysis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858100">
                <a:tc>
                  <a:txBody>
                    <a:bodyPr/>
                    <a:lstStyle/>
                    <a:p>
                      <a:pPr indent="-361950" lvl="0" marL="457200" rtl="0" algn="l">
                        <a:lnSpc>
                          <a:spcPct val="140000"/>
                        </a:lnSpc>
                        <a:spcBef>
                          <a:spcPts val="1000"/>
                        </a:spcBef>
                        <a:spcAft>
                          <a:spcPts val="0"/>
                        </a:spcAft>
                        <a:buClr>
                          <a:srgbClr val="000000"/>
                        </a:buClr>
                        <a:buSzPts val="2100"/>
                        <a:buChar char="•"/>
                      </a:pPr>
                      <a:r>
                        <a:rPr lang="en-US" sz="2100"/>
                        <a:t>Graph shows the % error between the model and the experimentally recorded data</a:t>
                      </a:r>
                      <a:endParaRPr sz="2100"/>
                    </a:p>
                    <a:p>
                      <a:pPr indent="-361950" lvl="0" marL="457200" rtl="0" algn="l">
                        <a:lnSpc>
                          <a:spcPct val="140000"/>
                        </a:lnSpc>
                        <a:spcBef>
                          <a:spcPts val="0"/>
                        </a:spcBef>
                        <a:spcAft>
                          <a:spcPts val="0"/>
                        </a:spcAft>
                        <a:buClr>
                          <a:srgbClr val="000000"/>
                        </a:buClr>
                        <a:buSzPts val="2100"/>
                        <a:buChar char="•"/>
                      </a:pPr>
                      <a:r>
                        <a:rPr lang="en-US" sz="2100"/>
                        <a:t>Blade RPM and AoA varied over trials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674975">
                <a:tc>
                  <a:txBody>
                    <a:bodyPr/>
                    <a:lstStyle/>
                    <a:p>
                      <a:pPr indent="-361950" lvl="0" marL="457200" rtl="0" algn="l">
                        <a:lnSpc>
                          <a:spcPct val="140000"/>
                        </a:lnSpc>
                        <a:spcBef>
                          <a:spcPts val="1000"/>
                        </a:spcBef>
                        <a:spcAft>
                          <a:spcPts val="0"/>
                        </a:spcAft>
                        <a:buClr>
                          <a:srgbClr val="000000"/>
                        </a:buClr>
                        <a:buSzPts val="2100"/>
                        <a:buChar char="•"/>
                      </a:pPr>
                      <a:r>
                        <a:rPr lang="en-US" sz="2100"/>
                        <a:t>Mean error of 4.8% after removing an outlier</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858100">
                <a:tc>
                  <a:txBody>
                    <a:bodyPr/>
                    <a:lstStyle/>
                    <a:p>
                      <a:pPr indent="-361950" lvl="0" marL="457200" rtl="0" algn="l">
                        <a:lnSpc>
                          <a:spcPct val="140000"/>
                        </a:lnSpc>
                        <a:spcBef>
                          <a:spcPts val="1000"/>
                        </a:spcBef>
                        <a:spcAft>
                          <a:spcPts val="0"/>
                        </a:spcAft>
                        <a:buClr>
                          <a:srgbClr val="000000"/>
                        </a:buClr>
                        <a:buSzPts val="2100"/>
                        <a:buChar char="•"/>
                      </a:pPr>
                      <a:r>
                        <a:rPr lang="en-US" sz="2100"/>
                        <a:t>Model </a:t>
                      </a:r>
                      <a:r>
                        <a:rPr b="1" i="1" lang="en-US" sz="2100"/>
                        <a:t>underpredicted</a:t>
                      </a:r>
                      <a:r>
                        <a:rPr lang="en-US" sz="2100"/>
                        <a:t> thrust, therefore the thrust design requirements have been satisfied</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pic>
        <p:nvPicPr>
          <p:cNvPr id="343" name="Google Shape;343;p32"/>
          <p:cNvPicPr preferRelativeResize="0"/>
          <p:nvPr/>
        </p:nvPicPr>
        <p:blipFill rotWithShape="1">
          <a:blip r:embed="rId3">
            <a:alphaModFix/>
          </a:blip>
          <a:srcRect b="0" l="0" r="0" t="0"/>
          <a:stretch/>
        </p:blipFill>
        <p:spPr>
          <a:xfrm>
            <a:off x="231175" y="1275525"/>
            <a:ext cx="5742601" cy="4306951"/>
          </a:xfrm>
          <a:prstGeom prst="rect">
            <a:avLst/>
          </a:prstGeom>
          <a:noFill/>
          <a:ln cap="flat" cmpd="sng" w="19050">
            <a:solidFill>
              <a:srgbClr val="CC0000"/>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33"/>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350" name="Google Shape;350;p33"/>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Rotor Thrust Test Results </a:t>
            </a:r>
            <a:endParaRPr/>
          </a:p>
        </p:txBody>
      </p:sp>
      <p:graphicFrame>
        <p:nvGraphicFramePr>
          <p:cNvPr id="351" name="Google Shape;351;p33"/>
          <p:cNvGraphicFramePr/>
          <p:nvPr/>
        </p:nvGraphicFramePr>
        <p:xfrm>
          <a:off x="6404475" y="2634100"/>
          <a:ext cx="3000000" cy="3000000"/>
        </p:xfrm>
        <a:graphic>
          <a:graphicData uri="http://schemas.openxmlformats.org/drawingml/2006/table">
            <a:tbl>
              <a:tblPr>
                <a:noFill/>
                <a:tableStyleId>{AFB30E06-1D9E-4F4A-B1C8-25C6BFFF5D9C}</a:tableStyleId>
              </a:tblPr>
              <a:tblGrid>
                <a:gridCol w="2524225"/>
                <a:gridCol w="2917600"/>
              </a:tblGrid>
              <a:tr h="483675">
                <a:tc>
                  <a:txBody>
                    <a:bodyPr/>
                    <a:lstStyle/>
                    <a:p>
                      <a:pPr indent="0" lvl="0" marL="0" rtl="0" algn="ctr">
                        <a:spcBef>
                          <a:spcPts val="0"/>
                        </a:spcBef>
                        <a:spcAft>
                          <a:spcPts val="0"/>
                        </a:spcAft>
                        <a:buNone/>
                      </a:pPr>
                      <a:r>
                        <a:rPr lang="en-US" sz="2100">
                          <a:solidFill>
                            <a:srgbClr val="FFFFFF"/>
                          </a:solidFill>
                        </a:rPr>
                        <a:t>Requirements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lnSpc>
                          <a:spcPct val="90000"/>
                        </a:lnSpc>
                        <a:spcBef>
                          <a:spcPts val="500"/>
                        </a:spcBef>
                        <a:spcAft>
                          <a:spcPts val="0"/>
                        </a:spcAft>
                        <a:buNone/>
                      </a:pPr>
                      <a:r>
                        <a:rPr lang="en-US" sz="2100">
                          <a:solidFill>
                            <a:srgbClr val="FFFFFF"/>
                          </a:solidFill>
                        </a:rPr>
                        <a:t>Summary</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1054500">
                <a:tc>
                  <a:txBody>
                    <a:bodyPr/>
                    <a:lstStyle/>
                    <a:p>
                      <a:pPr indent="0" lvl="0" marL="0" rtl="0" algn="l">
                        <a:spcBef>
                          <a:spcPts val="0"/>
                        </a:spcBef>
                        <a:spcAft>
                          <a:spcPts val="0"/>
                        </a:spcAft>
                        <a:buClr>
                          <a:schemeClr val="dk1"/>
                        </a:buClr>
                        <a:buSzPts val="1100"/>
                        <a:buFont typeface="Arial"/>
                        <a:buNone/>
                      </a:pPr>
                      <a:r>
                        <a:t/>
                      </a:r>
                      <a:endParaRPr sz="2100">
                        <a:solidFill>
                          <a:schemeClr val="lt1"/>
                        </a:solidFill>
                      </a:endParaRPr>
                    </a:p>
                    <a:p>
                      <a:pPr indent="0" lvl="0" marL="0" rtl="0" algn="ctr">
                        <a:spcBef>
                          <a:spcPts val="0"/>
                        </a:spcBef>
                        <a:spcAft>
                          <a:spcPts val="0"/>
                        </a:spcAft>
                        <a:buClr>
                          <a:schemeClr val="dk1"/>
                        </a:buClr>
                        <a:buSzPts val="1100"/>
                        <a:buFont typeface="Arial"/>
                        <a:buNone/>
                      </a:pPr>
                      <a:r>
                        <a:rPr lang="en-US" sz="2100">
                          <a:solidFill>
                            <a:schemeClr val="lt1"/>
                          </a:solidFill>
                        </a:rPr>
                        <a:t>1.2.2,1.2.3</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lnSpc>
                          <a:spcPct val="90000"/>
                        </a:lnSpc>
                        <a:spcBef>
                          <a:spcPts val="500"/>
                        </a:spcBef>
                        <a:spcAft>
                          <a:spcPts val="0"/>
                        </a:spcAft>
                        <a:buClr>
                          <a:schemeClr val="dk1"/>
                        </a:buClr>
                        <a:buSzPts val="2100"/>
                        <a:buChar char="●"/>
                      </a:pPr>
                      <a:r>
                        <a:rPr lang="en-US" sz="2100">
                          <a:solidFill>
                            <a:schemeClr val="dk1"/>
                          </a:solidFill>
                        </a:rPr>
                        <a:t>Hover Thrust</a:t>
                      </a:r>
                      <a:endParaRPr sz="2100">
                        <a:solidFill>
                          <a:schemeClr val="dk1"/>
                        </a:solidFill>
                      </a:endParaRPr>
                    </a:p>
                    <a:p>
                      <a:pPr indent="-361950" lvl="0" marL="457200" rtl="0" algn="l">
                        <a:lnSpc>
                          <a:spcPct val="90000"/>
                        </a:lnSpc>
                        <a:spcBef>
                          <a:spcPts val="0"/>
                        </a:spcBef>
                        <a:spcAft>
                          <a:spcPts val="0"/>
                        </a:spcAft>
                        <a:buClr>
                          <a:schemeClr val="dk1"/>
                        </a:buClr>
                        <a:buSzPts val="2100"/>
                        <a:buChar char="●"/>
                      </a:pPr>
                      <a:r>
                        <a:rPr lang="en-US" sz="2100">
                          <a:solidFill>
                            <a:schemeClr val="dk1"/>
                          </a:solidFill>
                        </a:rPr>
                        <a:t>Maneuver Thrust</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
        <p:nvSpPr>
          <p:cNvPr id="352" name="Google Shape;352;p33"/>
          <p:cNvSpPr txBox="1"/>
          <p:nvPr/>
        </p:nvSpPr>
        <p:spPr>
          <a:xfrm>
            <a:off x="73925" y="1541400"/>
            <a:ext cx="7152600" cy="37752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FFFFFF"/>
              </a:buClr>
              <a:buSzPts val="2400"/>
              <a:buChar char="●"/>
            </a:pPr>
            <a:r>
              <a:rPr lang="en-US" sz="2400">
                <a:solidFill>
                  <a:schemeClr val="lt1"/>
                </a:solidFill>
              </a:rPr>
              <a:t>Model based on TAT</a:t>
            </a:r>
            <a:endParaRPr sz="2400">
              <a:solidFill>
                <a:schemeClr val="lt1"/>
              </a:solidFill>
            </a:endParaRPr>
          </a:p>
          <a:p>
            <a:pPr indent="-381000" lvl="1" marL="914400" rtl="0" algn="l">
              <a:lnSpc>
                <a:spcPct val="100000"/>
              </a:lnSpc>
              <a:spcBef>
                <a:spcPts val="0"/>
              </a:spcBef>
              <a:spcAft>
                <a:spcPts val="0"/>
              </a:spcAft>
              <a:buClr>
                <a:schemeClr val="lt1"/>
              </a:buClr>
              <a:buSzPts val="2400"/>
              <a:buChar char="○"/>
            </a:pPr>
            <a:r>
              <a:rPr lang="en-US" sz="2400">
                <a:solidFill>
                  <a:schemeClr val="lt1"/>
                </a:solidFill>
              </a:rPr>
              <a:t>Utilizes MIT’s XFOIL</a:t>
            </a:r>
            <a:endParaRPr sz="2400">
              <a:solidFill>
                <a:schemeClr val="lt1"/>
              </a:solidFill>
            </a:endParaRPr>
          </a:p>
          <a:p>
            <a:pPr indent="0" lvl="0" marL="914400" rtl="0" algn="l">
              <a:lnSpc>
                <a:spcPct val="100000"/>
              </a:lnSpc>
              <a:spcBef>
                <a:spcPts val="0"/>
              </a:spcBef>
              <a:spcAft>
                <a:spcPts val="0"/>
              </a:spcAft>
              <a:buNone/>
            </a:pPr>
            <a:r>
              <a:t/>
            </a:r>
            <a:endParaRPr sz="2400">
              <a:solidFill>
                <a:schemeClr val="lt1"/>
              </a:solidFill>
            </a:endParaRPr>
          </a:p>
          <a:p>
            <a:pPr indent="-381000" lvl="0" marL="457200" rtl="0" algn="l">
              <a:lnSpc>
                <a:spcPct val="100000"/>
              </a:lnSpc>
              <a:spcBef>
                <a:spcPts val="0"/>
              </a:spcBef>
              <a:spcAft>
                <a:spcPts val="0"/>
              </a:spcAft>
              <a:buClr>
                <a:schemeClr val="lt1"/>
              </a:buClr>
              <a:buSzPts val="2400"/>
              <a:buChar char="●"/>
            </a:pPr>
            <a:r>
              <a:rPr lang="en-US" sz="2400">
                <a:solidFill>
                  <a:schemeClr val="lt1"/>
                </a:solidFill>
              </a:rPr>
              <a:t>Agrees with existing data</a:t>
            </a:r>
            <a:endParaRPr sz="2400">
              <a:solidFill>
                <a:schemeClr val="lt1"/>
              </a:solidFill>
            </a:endParaRPr>
          </a:p>
          <a:p>
            <a:pPr indent="0" lvl="0" marL="457200" rtl="0" algn="l">
              <a:lnSpc>
                <a:spcPct val="100000"/>
              </a:lnSpc>
              <a:spcBef>
                <a:spcPts val="0"/>
              </a:spcBef>
              <a:spcAft>
                <a:spcPts val="0"/>
              </a:spcAft>
              <a:buNone/>
            </a:pPr>
            <a:r>
              <a:t/>
            </a:r>
            <a:endParaRPr sz="2400">
              <a:solidFill>
                <a:schemeClr val="lt1"/>
              </a:solidFill>
            </a:endParaRPr>
          </a:p>
          <a:p>
            <a:pPr indent="-381000" lvl="0" marL="457200" rtl="0" algn="l">
              <a:lnSpc>
                <a:spcPct val="100000"/>
              </a:lnSpc>
              <a:spcBef>
                <a:spcPts val="0"/>
              </a:spcBef>
              <a:spcAft>
                <a:spcPts val="0"/>
              </a:spcAft>
              <a:buClr>
                <a:schemeClr val="lt1"/>
              </a:buClr>
              <a:buSzPts val="2400"/>
              <a:buChar char="●"/>
            </a:pPr>
            <a:r>
              <a:rPr lang="en-US" sz="2400">
                <a:solidFill>
                  <a:schemeClr val="lt1"/>
                </a:solidFill>
              </a:rPr>
              <a:t>Underestimates actual thrust</a:t>
            </a:r>
            <a:endParaRPr sz="2400">
              <a:solidFill>
                <a:schemeClr val="lt1"/>
              </a:solidFill>
            </a:endParaRPr>
          </a:p>
          <a:p>
            <a:pPr indent="0" lvl="0" marL="457200" rtl="0" algn="l">
              <a:lnSpc>
                <a:spcPct val="100000"/>
              </a:lnSpc>
              <a:spcBef>
                <a:spcPts val="0"/>
              </a:spcBef>
              <a:spcAft>
                <a:spcPts val="0"/>
              </a:spcAft>
              <a:buNone/>
            </a:pPr>
            <a:r>
              <a:t/>
            </a:r>
            <a:endParaRPr sz="2400">
              <a:solidFill>
                <a:schemeClr val="lt1"/>
              </a:solidFill>
            </a:endParaRPr>
          </a:p>
          <a:p>
            <a:pPr indent="-381000" lvl="0" marL="457200" rtl="0" algn="l">
              <a:lnSpc>
                <a:spcPct val="100000"/>
              </a:lnSpc>
              <a:spcBef>
                <a:spcPts val="0"/>
              </a:spcBef>
              <a:spcAft>
                <a:spcPts val="0"/>
              </a:spcAft>
              <a:buClr>
                <a:schemeClr val="lt1"/>
              </a:buClr>
              <a:buSzPts val="2400"/>
              <a:buChar char="●"/>
            </a:pPr>
            <a:r>
              <a:rPr lang="en-US" sz="2400">
                <a:solidFill>
                  <a:schemeClr val="lt1"/>
                </a:solidFill>
              </a:rPr>
              <a:t>Utilized for engine and propeller sizing</a:t>
            </a:r>
            <a:endParaRPr sz="24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34"/>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359" name="Google Shape;359;p34"/>
          <p:cNvSpPr txBox="1"/>
          <p:nvPr>
            <p:ph type="title"/>
          </p:nvPr>
        </p:nvSpPr>
        <p:spPr>
          <a:xfrm>
            <a:off x="0" y="-76200"/>
            <a:ext cx="117483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Engine Dyno</a:t>
            </a:r>
            <a:r>
              <a:rPr lang="en-US"/>
              <a:t> Planned Data Collection </a:t>
            </a:r>
            <a:endParaRPr/>
          </a:p>
        </p:txBody>
      </p:sp>
      <p:graphicFrame>
        <p:nvGraphicFramePr>
          <p:cNvPr id="360" name="Google Shape;360;p34"/>
          <p:cNvGraphicFramePr/>
          <p:nvPr/>
        </p:nvGraphicFramePr>
        <p:xfrm>
          <a:off x="3285825" y="1008375"/>
          <a:ext cx="3000000" cy="3000000"/>
        </p:xfrm>
        <a:graphic>
          <a:graphicData uri="http://schemas.openxmlformats.org/drawingml/2006/table">
            <a:tbl>
              <a:tblPr>
                <a:noFill/>
                <a:tableStyleId>{AFB30E06-1D9E-4F4A-B1C8-25C6BFFF5D9C}</a:tableStyleId>
              </a:tblPr>
              <a:tblGrid>
                <a:gridCol w="5176650"/>
              </a:tblGrid>
              <a:tr h="488450">
                <a:tc>
                  <a:txBody>
                    <a:bodyPr/>
                    <a:lstStyle/>
                    <a:p>
                      <a:pPr indent="0" lvl="0" marL="0" rtl="0" algn="ctr">
                        <a:spcBef>
                          <a:spcPts val="0"/>
                        </a:spcBef>
                        <a:spcAft>
                          <a:spcPts val="0"/>
                        </a:spcAft>
                        <a:buNone/>
                      </a:pPr>
                      <a:r>
                        <a:rPr lang="en-US" sz="2100">
                          <a:solidFill>
                            <a:srgbClr val="FFFFFF"/>
                          </a:solidFill>
                        </a:rPr>
                        <a:t>Planned Tests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1226625">
                <a:tc>
                  <a:txBody>
                    <a:bodyPr/>
                    <a:lstStyle/>
                    <a:p>
                      <a:pPr indent="-361950" lvl="0" marL="457200" rtl="0" algn="l">
                        <a:spcBef>
                          <a:spcPts val="0"/>
                        </a:spcBef>
                        <a:spcAft>
                          <a:spcPts val="0"/>
                        </a:spcAft>
                        <a:buClr>
                          <a:srgbClr val="000000"/>
                        </a:buClr>
                        <a:buSzPts val="2100"/>
                        <a:buChar char="●"/>
                      </a:pPr>
                      <a:r>
                        <a:rPr lang="en-US" sz="2100"/>
                        <a:t>Engine B</a:t>
                      </a:r>
                      <a:r>
                        <a:rPr lang="en-US" sz="2100"/>
                        <a:t>reak-in</a:t>
                      </a:r>
                      <a:endParaRPr sz="2100"/>
                    </a:p>
                    <a:p>
                      <a:pPr indent="-361950" lvl="0" marL="457200" rtl="0" algn="l">
                        <a:spcBef>
                          <a:spcPts val="0"/>
                        </a:spcBef>
                        <a:spcAft>
                          <a:spcPts val="0"/>
                        </a:spcAft>
                        <a:buClr>
                          <a:srgbClr val="000000"/>
                        </a:buClr>
                        <a:buSzPts val="2100"/>
                        <a:buChar char="●"/>
                      </a:pPr>
                      <a:r>
                        <a:rPr lang="en-US" sz="2100"/>
                        <a:t>Engine HP and Torque vs RPM</a:t>
                      </a:r>
                      <a:endParaRPr sz="2100"/>
                    </a:p>
                    <a:p>
                      <a:pPr indent="-361950" lvl="0" marL="457200" rtl="0" algn="l">
                        <a:spcBef>
                          <a:spcPts val="0"/>
                        </a:spcBef>
                        <a:spcAft>
                          <a:spcPts val="0"/>
                        </a:spcAft>
                        <a:buClr>
                          <a:srgbClr val="000000"/>
                        </a:buClr>
                        <a:buSzPts val="2100"/>
                        <a:buChar char="●"/>
                      </a:pPr>
                      <a:r>
                        <a:rPr lang="en-US" sz="2100"/>
                        <a:t>Endurance and fuel consumption</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graphicFrame>
        <p:nvGraphicFramePr>
          <p:cNvPr id="361" name="Google Shape;361;p34"/>
          <p:cNvGraphicFramePr/>
          <p:nvPr/>
        </p:nvGraphicFramePr>
        <p:xfrm>
          <a:off x="3285825" y="3446200"/>
          <a:ext cx="3000000" cy="3000000"/>
        </p:xfrm>
        <a:graphic>
          <a:graphicData uri="http://schemas.openxmlformats.org/drawingml/2006/table">
            <a:tbl>
              <a:tblPr>
                <a:noFill/>
                <a:tableStyleId>{AFB30E06-1D9E-4F4A-B1C8-25C6BFFF5D9C}</a:tableStyleId>
              </a:tblPr>
              <a:tblGrid>
                <a:gridCol w="5176650"/>
              </a:tblGrid>
              <a:tr h="431300">
                <a:tc>
                  <a:txBody>
                    <a:bodyPr/>
                    <a:lstStyle/>
                    <a:p>
                      <a:pPr indent="0" lvl="0" marL="0" rtl="0" algn="ctr">
                        <a:spcBef>
                          <a:spcPts val="0"/>
                        </a:spcBef>
                        <a:spcAft>
                          <a:spcPts val="0"/>
                        </a:spcAft>
                        <a:buNone/>
                      </a:pPr>
                      <a:r>
                        <a:rPr lang="en-US" sz="2100">
                          <a:solidFill>
                            <a:srgbClr val="FFFFFF"/>
                          </a:solidFill>
                        </a:rPr>
                        <a:t>Main </a:t>
                      </a:r>
                      <a:r>
                        <a:rPr lang="en-US" sz="2100">
                          <a:solidFill>
                            <a:srgbClr val="FFFFFF"/>
                          </a:solidFill>
                        </a:rPr>
                        <a:t>Procedure Points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r>
              <a:tr h="1547525">
                <a:tc>
                  <a:txBody>
                    <a:bodyPr/>
                    <a:lstStyle/>
                    <a:p>
                      <a:pPr indent="-361950" lvl="0" marL="457200" rtl="0" algn="l">
                        <a:spcBef>
                          <a:spcPts val="0"/>
                        </a:spcBef>
                        <a:spcAft>
                          <a:spcPts val="0"/>
                        </a:spcAft>
                        <a:buClr>
                          <a:srgbClr val="000000"/>
                        </a:buClr>
                        <a:buSzPts val="2100"/>
                        <a:buChar char="●"/>
                      </a:pPr>
                      <a:r>
                        <a:rPr lang="en-US" sz="2100"/>
                        <a:t>Engine cell </a:t>
                      </a:r>
                      <a:endParaRPr sz="2100"/>
                    </a:p>
                    <a:p>
                      <a:pPr indent="-361950" lvl="0" marL="457200" rtl="0" algn="l">
                        <a:spcBef>
                          <a:spcPts val="0"/>
                        </a:spcBef>
                        <a:spcAft>
                          <a:spcPts val="0"/>
                        </a:spcAft>
                        <a:buClr>
                          <a:srgbClr val="000000"/>
                        </a:buClr>
                        <a:buSzPts val="2100"/>
                        <a:buChar char="●"/>
                      </a:pPr>
                      <a:r>
                        <a:rPr lang="en-US" sz="2100"/>
                        <a:t>Engine/Dyno control from safe room</a:t>
                      </a:r>
                      <a:endParaRPr sz="2100"/>
                    </a:p>
                    <a:p>
                      <a:pPr indent="-361950" lvl="0" marL="457200" rtl="0" algn="l">
                        <a:spcBef>
                          <a:spcPts val="0"/>
                        </a:spcBef>
                        <a:spcAft>
                          <a:spcPts val="0"/>
                        </a:spcAft>
                        <a:buClr>
                          <a:srgbClr val="000000"/>
                        </a:buClr>
                        <a:buSzPts val="2100"/>
                        <a:buChar char="●"/>
                      </a:pPr>
                      <a:r>
                        <a:rPr lang="en-US" sz="2100"/>
                        <a:t>Physical power kill in safe room</a:t>
                      </a:r>
                      <a:endParaRPr sz="2100"/>
                    </a:p>
                    <a:p>
                      <a:pPr indent="-361950" lvl="0" marL="457200" rtl="0" algn="l">
                        <a:spcBef>
                          <a:spcPts val="0"/>
                        </a:spcBef>
                        <a:spcAft>
                          <a:spcPts val="0"/>
                        </a:spcAft>
                        <a:buClr>
                          <a:srgbClr val="000000"/>
                        </a:buClr>
                        <a:buSzPts val="2100"/>
                        <a:buChar char="●"/>
                      </a:pPr>
                      <a:r>
                        <a:rPr lang="en-US" sz="2100"/>
                        <a:t>Data acquisition in safe room</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5"/>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368" name="Google Shape;368;p35"/>
          <p:cNvSpPr txBox="1"/>
          <p:nvPr>
            <p:ph type="title"/>
          </p:nvPr>
        </p:nvSpPr>
        <p:spPr>
          <a:xfrm>
            <a:off x="0" y="-76200"/>
            <a:ext cx="117483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Engine Dyno Planned Data Collection </a:t>
            </a:r>
            <a:endParaRPr/>
          </a:p>
        </p:txBody>
      </p:sp>
      <p:graphicFrame>
        <p:nvGraphicFramePr>
          <p:cNvPr id="369" name="Google Shape;369;p35"/>
          <p:cNvGraphicFramePr/>
          <p:nvPr/>
        </p:nvGraphicFramePr>
        <p:xfrm>
          <a:off x="3853188" y="1021500"/>
          <a:ext cx="3000000" cy="3000000"/>
        </p:xfrm>
        <a:graphic>
          <a:graphicData uri="http://schemas.openxmlformats.org/drawingml/2006/table">
            <a:tbl>
              <a:tblPr>
                <a:noFill/>
                <a:tableStyleId>{AFB30E06-1D9E-4F4A-B1C8-25C6BFFF5D9C}</a:tableStyleId>
              </a:tblPr>
              <a:tblGrid>
                <a:gridCol w="4041925"/>
              </a:tblGrid>
              <a:tr h="671500">
                <a:tc>
                  <a:txBody>
                    <a:bodyPr/>
                    <a:lstStyle/>
                    <a:p>
                      <a:pPr indent="0" lvl="0" marL="0" rtl="0" algn="ctr">
                        <a:spcBef>
                          <a:spcPts val="0"/>
                        </a:spcBef>
                        <a:spcAft>
                          <a:spcPts val="0"/>
                        </a:spcAft>
                        <a:buNone/>
                      </a:pPr>
                      <a:r>
                        <a:rPr lang="en-US" sz="2100">
                          <a:solidFill>
                            <a:srgbClr val="FFFFFF"/>
                          </a:solidFill>
                        </a:rPr>
                        <a:t>Instruments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1681300">
                <a:tc>
                  <a:txBody>
                    <a:bodyPr/>
                    <a:lstStyle/>
                    <a:p>
                      <a:pPr indent="-361950" lvl="0" marL="457200" rtl="0" algn="l">
                        <a:spcBef>
                          <a:spcPts val="0"/>
                        </a:spcBef>
                        <a:spcAft>
                          <a:spcPts val="0"/>
                        </a:spcAft>
                        <a:buClr>
                          <a:schemeClr val="dk1"/>
                        </a:buClr>
                        <a:buSzPts val="2100"/>
                        <a:buChar char="●"/>
                      </a:pPr>
                      <a:r>
                        <a:rPr lang="en-US" sz="2100">
                          <a:solidFill>
                            <a:schemeClr val="dk1"/>
                          </a:solidFill>
                        </a:rPr>
                        <a:t>Eddy Current Dynamometer</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Load Cell</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Tachometer</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Thermocouples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graphicFrame>
        <p:nvGraphicFramePr>
          <p:cNvPr id="370" name="Google Shape;370;p35"/>
          <p:cNvGraphicFramePr/>
          <p:nvPr/>
        </p:nvGraphicFramePr>
        <p:xfrm>
          <a:off x="3519625" y="4008863"/>
          <a:ext cx="3000000" cy="3000000"/>
        </p:xfrm>
        <a:graphic>
          <a:graphicData uri="http://schemas.openxmlformats.org/drawingml/2006/table">
            <a:tbl>
              <a:tblPr>
                <a:noFill/>
                <a:tableStyleId>{AFB30E06-1D9E-4F4A-B1C8-25C6BFFF5D9C}</a:tableStyleId>
              </a:tblPr>
              <a:tblGrid>
                <a:gridCol w="4709025"/>
              </a:tblGrid>
              <a:tr h="495825">
                <a:tc>
                  <a:txBody>
                    <a:bodyPr/>
                    <a:lstStyle/>
                    <a:p>
                      <a:pPr indent="0" lvl="0" marL="0" rtl="0" algn="ctr">
                        <a:spcBef>
                          <a:spcPts val="0"/>
                        </a:spcBef>
                        <a:spcAft>
                          <a:spcPts val="0"/>
                        </a:spcAft>
                        <a:buNone/>
                      </a:pPr>
                      <a:r>
                        <a:rPr lang="en-US" sz="2100">
                          <a:solidFill>
                            <a:srgbClr val="FFFFFF"/>
                          </a:solidFill>
                        </a:rPr>
                        <a:t>Data</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r>
              <a:tr h="1195325">
                <a:tc>
                  <a:txBody>
                    <a:bodyPr/>
                    <a:lstStyle/>
                    <a:p>
                      <a:pPr indent="-361950" lvl="0" marL="457200" rtl="0" algn="l">
                        <a:spcBef>
                          <a:spcPts val="0"/>
                        </a:spcBef>
                        <a:spcAft>
                          <a:spcPts val="0"/>
                        </a:spcAft>
                        <a:buClr>
                          <a:srgbClr val="000000"/>
                        </a:buClr>
                        <a:buSzPts val="2100"/>
                        <a:buChar char="●"/>
                      </a:pPr>
                      <a:r>
                        <a:rPr lang="en-US" sz="2100"/>
                        <a:t>HP and Torque over RPM range</a:t>
                      </a:r>
                      <a:endParaRPr sz="2100"/>
                    </a:p>
                    <a:p>
                      <a:pPr indent="-361950" lvl="0" marL="457200" rtl="0" algn="l">
                        <a:spcBef>
                          <a:spcPts val="0"/>
                        </a:spcBef>
                        <a:spcAft>
                          <a:spcPts val="0"/>
                        </a:spcAft>
                        <a:buClr>
                          <a:srgbClr val="000000"/>
                        </a:buClr>
                        <a:buSzPts val="2100"/>
                        <a:buChar char="●"/>
                      </a:pPr>
                      <a:r>
                        <a:rPr lang="en-US" sz="2100"/>
                        <a:t>ΔT at engine mounting location</a:t>
                      </a:r>
                      <a:endParaRPr sz="2100"/>
                    </a:p>
                    <a:p>
                      <a:pPr indent="-361950" lvl="0" marL="457200" rtl="0" algn="l">
                        <a:spcBef>
                          <a:spcPts val="0"/>
                        </a:spcBef>
                        <a:spcAft>
                          <a:spcPts val="0"/>
                        </a:spcAft>
                        <a:buClr>
                          <a:srgbClr val="000000"/>
                        </a:buClr>
                        <a:buSzPts val="2100"/>
                        <a:buChar char="●"/>
                      </a:pPr>
                      <a:r>
                        <a:rPr lang="en-US" sz="2100"/>
                        <a:t>Fuel consumption</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36"/>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377" name="Google Shape;377;p36"/>
          <p:cNvSpPr txBox="1"/>
          <p:nvPr>
            <p:ph type="title"/>
          </p:nvPr>
        </p:nvSpPr>
        <p:spPr>
          <a:xfrm>
            <a:off x="0" y="-76200"/>
            <a:ext cx="117483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Engine Dyno Planned Analysis</a:t>
            </a:r>
            <a:endParaRPr/>
          </a:p>
        </p:txBody>
      </p:sp>
      <p:graphicFrame>
        <p:nvGraphicFramePr>
          <p:cNvPr id="378" name="Google Shape;378;p36"/>
          <p:cNvGraphicFramePr/>
          <p:nvPr/>
        </p:nvGraphicFramePr>
        <p:xfrm>
          <a:off x="490238" y="1140463"/>
          <a:ext cx="3000000" cy="3000000"/>
        </p:xfrm>
        <a:graphic>
          <a:graphicData uri="http://schemas.openxmlformats.org/drawingml/2006/table">
            <a:tbl>
              <a:tblPr>
                <a:noFill/>
                <a:tableStyleId>{AFB30E06-1D9E-4F4A-B1C8-25C6BFFF5D9C}</a:tableStyleId>
              </a:tblPr>
              <a:tblGrid>
                <a:gridCol w="6471150"/>
              </a:tblGrid>
              <a:tr h="495825">
                <a:tc>
                  <a:txBody>
                    <a:bodyPr/>
                    <a:lstStyle/>
                    <a:p>
                      <a:pPr indent="0" lvl="0" marL="0" rtl="0" algn="ctr">
                        <a:spcBef>
                          <a:spcPts val="0"/>
                        </a:spcBef>
                        <a:spcAft>
                          <a:spcPts val="0"/>
                        </a:spcAft>
                        <a:buClr>
                          <a:schemeClr val="dk1"/>
                        </a:buClr>
                        <a:buSzPts val="2400"/>
                        <a:buFont typeface="Arial"/>
                        <a:buNone/>
                      </a:pPr>
                      <a:r>
                        <a:rPr lang="en-US" sz="2100">
                          <a:solidFill>
                            <a:schemeClr val="lt1"/>
                          </a:solidFill>
                        </a:rPr>
                        <a:t>HP and Torque</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1258825">
                <a:tc>
                  <a:txBody>
                    <a:bodyPr/>
                    <a:lstStyle/>
                    <a:p>
                      <a:pPr indent="-361950" lvl="0" marL="457200" rtl="0" algn="l">
                        <a:spcBef>
                          <a:spcPts val="0"/>
                        </a:spcBef>
                        <a:spcAft>
                          <a:spcPts val="0"/>
                        </a:spcAft>
                        <a:buClr>
                          <a:srgbClr val="000000"/>
                        </a:buClr>
                        <a:buSzPts val="2100"/>
                        <a:buChar char="●"/>
                      </a:pPr>
                      <a:r>
                        <a:rPr lang="en-US" sz="2100"/>
                        <a:t>Altitude affects power output</a:t>
                      </a:r>
                      <a:endParaRPr sz="2100"/>
                    </a:p>
                    <a:p>
                      <a:pPr indent="-361950" lvl="0" marL="457200" rtl="0" algn="l">
                        <a:spcBef>
                          <a:spcPts val="0"/>
                        </a:spcBef>
                        <a:spcAft>
                          <a:spcPts val="0"/>
                        </a:spcAft>
                        <a:buClr>
                          <a:srgbClr val="000000"/>
                        </a:buClr>
                        <a:buSzPts val="2100"/>
                        <a:buChar char="●"/>
                      </a:pPr>
                      <a:r>
                        <a:rPr lang="en-US" sz="2100"/>
                        <a:t>Experimental data would verify the motor meets power/torque requirements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pic>
        <p:nvPicPr>
          <p:cNvPr id="379" name="Google Shape;379;p36"/>
          <p:cNvPicPr preferRelativeResize="0"/>
          <p:nvPr/>
        </p:nvPicPr>
        <p:blipFill>
          <a:blip r:embed="rId3">
            <a:alphaModFix/>
          </a:blip>
          <a:stretch>
            <a:fillRect/>
          </a:stretch>
        </p:blipFill>
        <p:spPr>
          <a:xfrm>
            <a:off x="7494250" y="825800"/>
            <a:ext cx="4211175" cy="2776600"/>
          </a:xfrm>
          <a:prstGeom prst="rect">
            <a:avLst/>
          </a:prstGeom>
          <a:noFill/>
          <a:ln>
            <a:noFill/>
          </a:ln>
        </p:spPr>
      </p:pic>
      <p:sp>
        <p:nvSpPr>
          <p:cNvPr id="380" name="Google Shape;380;p36"/>
          <p:cNvSpPr txBox="1"/>
          <p:nvPr/>
        </p:nvSpPr>
        <p:spPr>
          <a:xfrm>
            <a:off x="8129300" y="3658025"/>
            <a:ext cx="3298200" cy="5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rPr>
              <a:t>Manufacturer HP/Torque chart at SSL</a:t>
            </a:r>
            <a:endParaRPr>
              <a:solidFill>
                <a:srgbClr val="FFFFFF"/>
              </a:solidFill>
            </a:endParaRPr>
          </a:p>
        </p:txBody>
      </p:sp>
      <p:sp>
        <p:nvSpPr>
          <p:cNvPr id="381" name="Google Shape;381;p36"/>
          <p:cNvSpPr/>
          <p:nvPr/>
        </p:nvSpPr>
        <p:spPr>
          <a:xfrm>
            <a:off x="9670875" y="3367700"/>
            <a:ext cx="877500" cy="290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6"/>
          <p:cNvSpPr txBox="1"/>
          <p:nvPr/>
        </p:nvSpPr>
        <p:spPr>
          <a:xfrm>
            <a:off x="7040388" y="4366038"/>
            <a:ext cx="5118900" cy="13182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FFFF"/>
                </a:solidFill>
              </a:rPr>
              <a:t>Each rotor requires 0.85ft*lb torque and 0.38 hp power at nominal conditions</a:t>
            </a:r>
            <a:endParaRPr sz="2400">
              <a:solidFill>
                <a:srgbClr val="FFFFFF"/>
              </a:solidFill>
            </a:endParaRPr>
          </a:p>
        </p:txBody>
      </p:sp>
      <p:graphicFrame>
        <p:nvGraphicFramePr>
          <p:cNvPr id="383" name="Google Shape;383;p36"/>
          <p:cNvGraphicFramePr/>
          <p:nvPr/>
        </p:nvGraphicFramePr>
        <p:xfrm>
          <a:off x="490250" y="3454413"/>
          <a:ext cx="3000000" cy="3000000"/>
        </p:xfrm>
        <a:graphic>
          <a:graphicData uri="http://schemas.openxmlformats.org/drawingml/2006/table">
            <a:tbl>
              <a:tblPr>
                <a:noFill/>
                <a:tableStyleId>{AFB30E06-1D9E-4F4A-B1C8-25C6BFFF5D9C}</a:tableStyleId>
              </a:tblPr>
              <a:tblGrid>
                <a:gridCol w="6471150"/>
              </a:tblGrid>
              <a:tr h="409100">
                <a:tc>
                  <a:txBody>
                    <a:bodyPr/>
                    <a:lstStyle/>
                    <a:p>
                      <a:pPr indent="0" lvl="0" marL="0" rtl="0" algn="ctr">
                        <a:spcBef>
                          <a:spcPts val="0"/>
                        </a:spcBef>
                        <a:spcAft>
                          <a:spcPts val="0"/>
                        </a:spcAft>
                        <a:buNone/>
                      </a:pPr>
                      <a:r>
                        <a:rPr lang="en-US" sz="2100">
                          <a:solidFill>
                            <a:srgbClr val="FFFFFF"/>
                          </a:solidFill>
                        </a:rPr>
                        <a:t>Requirement 4.4</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r>
              <a:tr h="893550">
                <a:tc>
                  <a:txBody>
                    <a:bodyPr/>
                    <a:lstStyle/>
                    <a:p>
                      <a:pPr indent="0" lvl="0" marL="0" rtl="0" algn="ctr">
                        <a:lnSpc>
                          <a:spcPct val="90000"/>
                        </a:lnSpc>
                        <a:spcBef>
                          <a:spcPts val="500"/>
                        </a:spcBef>
                        <a:spcAft>
                          <a:spcPts val="0"/>
                        </a:spcAft>
                        <a:buNone/>
                      </a:pPr>
                      <a:r>
                        <a:rPr lang="en-US" sz="2100"/>
                        <a:t>Motor shall produce necessary power and torque to support UAS’s entire flight envelope</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37"/>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390" name="Google Shape;390;p37"/>
          <p:cNvSpPr txBox="1"/>
          <p:nvPr>
            <p:ph type="title"/>
          </p:nvPr>
        </p:nvSpPr>
        <p:spPr>
          <a:xfrm>
            <a:off x="0" y="-76200"/>
            <a:ext cx="117483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Engine Dyno Planned Analysis</a:t>
            </a:r>
            <a:endParaRPr/>
          </a:p>
        </p:txBody>
      </p:sp>
      <p:graphicFrame>
        <p:nvGraphicFramePr>
          <p:cNvPr id="391" name="Google Shape;391;p37"/>
          <p:cNvGraphicFramePr/>
          <p:nvPr/>
        </p:nvGraphicFramePr>
        <p:xfrm>
          <a:off x="241063" y="1308225"/>
          <a:ext cx="3000000" cy="3000000"/>
        </p:xfrm>
        <a:graphic>
          <a:graphicData uri="http://schemas.openxmlformats.org/drawingml/2006/table">
            <a:tbl>
              <a:tblPr>
                <a:noFill/>
                <a:tableStyleId>{AFB30E06-1D9E-4F4A-B1C8-25C6BFFF5D9C}</a:tableStyleId>
              </a:tblPr>
              <a:tblGrid>
                <a:gridCol w="5712975"/>
              </a:tblGrid>
              <a:tr h="522875">
                <a:tc>
                  <a:txBody>
                    <a:bodyPr/>
                    <a:lstStyle/>
                    <a:p>
                      <a:pPr indent="0" lvl="0" marL="0" rtl="0" algn="ctr">
                        <a:spcBef>
                          <a:spcPts val="0"/>
                        </a:spcBef>
                        <a:spcAft>
                          <a:spcPts val="0"/>
                        </a:spcAft>
                        <a:buNone/>
                      </a:pPr>
                      <a:r>
                        <a:rPr lang="en-US" sz="2100">
                          <a:solidFill>
                            <a:schemeClr val="lt1"/>
                          </a:solidFill>
                        </a:rPr>
                        <a:t>Temperature</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1912425">
                <a:tc>
                  <a:txBody>
                    <a:bodyPr/>
                    <a:lstStyle/>
                    <a:p>
                      <a:pPr indent="-361950" lvl="0" marL="457200" rtl="0" algn="l">
                        <a:spcBef>
                          <a:spcPts val="0"/>
                        </a:spcBef>
                        <a:spcAft>
                          <a:spcPts val="0"/>
                        </a:spcAft>
                        <a:buClr>
                          <a:srgbClr val="000000"/>
                        </a:buClr>
                        <a:buSzPts val="2100"/>
                        <a:buChar char="●"/>
                      </a:pPr>
                      <a:r>
                        <a:rPr lang="en-US" sz="2100"/>
                        <a:t>Carbon fiber integrity adversely affected by temperature</a:t>
                      </a:r>
                      <a:endParaRPr sz="2100"/>
                    </a:p>
                    <a:p>
                      <a:pPr indent="-361950" lvl="0" marL="457200" rtl="0" algn="l">
                        <a:spcBef>
                          <a:spcPts val="0"/>
                        </a:spcBef>
                        <a:spcAft>
                          <a:spcPts val="0"/>
                        </a:spcAft>
                        <a:buClr>
                          <a:srgbClr val="000000"/>
                        </a:buClr>
                        <a:buSzPts val="2100"/>
                        <a:buChar char="●"/>
                      </a:pPr>
                      <a:r>
                        <a:rPr lang="en-US" sz="2100"/>
                        <a:t>Experimental data would verify the mounting plate stays at a safe temperature</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537225">
                <a:tc>
                  <a:txBody>
                    <a:bodyPr/>
                    <a:lstStyle/>
                    <a:p>
                      <a:pPr indent="-228600" lvl="0" marL="457200" rtl="0" algn="ctr">
                        <a:spcBef>
                          <a:spcPts val="0"/>
                        </a:spcBef>
                        <a:spcAft>
                          <a:spcPts val="0"/>
                        </a:spcAft>
                        <a:buNone/>
                      </a:pPr>
                      <a:r>
                        <a:rPr lang="en-US" sz="2100">
                          <a:solidFill>
                            <a:srgbClr val="FFFFFF"/>
                          </a:solidFill>
                        </a:rPr>
                        <a:t>Requirement</a:t>
                      </a:r>
                      <a:r>
                        <a:rPr lang="en-US" sz="2100">
                          <a:solidFill>
                            <a:srgbClr val="FFFFFF"/>
                          </a:solidFill>
                        </a:rPr>
                        <a:t> 7.3</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r>
              <a:tr h="1259475">
                <a:tc>
                  <a:txBody>
                    <a:bodyPr/>
                    <a:lstStyle/>
                    <a:p>
                      <a:pPr indent="-361950" lvl="0" marL="457200" rtl="0" algn="l">
                        <a:spcBef>
                          <a:spcPts val="0"/>
                        </a:spcBef>
                        <a:spcAft>
                          <a:spcPts val="0"/>
                        </a:spcAft>
                        <a:buSzPts val="2100"/>
                        <a:buChar char="●"/>
                      </a:pPr>
                      <a:r>
                        <a:rPr lang="en-US" sz="2100"/>
                        <a:t>Chassis structure shall rigidly support all components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graphicFrame>
        <p:nvGraphicFramePr>
          <p:cNvPr id="392" name="Google Shape;392;p37"/>
          <p:cNvGraphicFramePr/>
          <p:nvPr/>
        </p:nvGraphicFramePr>
        <p:xfrm>
          <a:off x="6251513" y="1301763"/>
          <a:ext cx="3000000" cy="3000000"/>
        </p:xfrm>
        <a:graphic>
          <a:graphicData uri="http://schemas.openxmlformats.org/drawingml/2006/table">
            <a:tbl>
              <a:tblPr>
                <a:noFill/>
                <a:tableStyleId>{AFB30E06-1D9E-4F4A-B1C8-25C6BFFF5D9C}</a:tableStyleId>
              </a:tblPr>
              <a:tblGrid>
                <a:gridCol w="5712975"/>
              </a:tblGrid>
              <a:tr h="557700">
                <a:tc>
                  <a:txBody>
                    <a:bodyPr/>
                    <a:lstStyle/>
                    <a:p>
                      <a:pPr indent="0" lvl="0" marL="0" rtl="0" algn="ctr">
                        <a:spcBef>
                          <a:spcPts val="0"/>
                        </a:spcBef>
                        <a:spcAft>
                          <a:spcPts val="0"/>
                        </a:spcAft>
                        <a:buNone/>
                      </a:pPr>
                      <a:r>
                        <a:rPr lang="en-US" sz="2100">
                          <a:solidFill>
                            <a:schemeClr val="lt1"/>
                          </a:solidFill>
                        </a:rPr>
                        <a:t>Fuel Consumption</a:t>
                      </a:r>
                      <a:endParaRPr sz="2100">
                        <a:solidFill>
                          <a:schemeClr val="lt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1912425">
                <a:tc>
                  <a:txBody>
                    <a:bodyPr/>
                    <a:lstStyle/>
                    <a:p>
                      <a:pPr indent="-361950" lvl="0" marL="457200" rtl="0" algn="l">
                        <a:spcBef>
                          <a:spcPts val="0"/>
                        </a:spcBef>
                        <a:spcAft>
                          <a:spcPts val="0"/>
                        </a:spcAft>
                        <a:buClr>
                          <a:srgbClr val="000000"/>
                        </a:buClr>
                        <a:buSzPts val="2100"/>
                        <a:buChar char="●"/>
                      </a:pPr>
                      <a:r>
                        <a:rPr lang="en-US" sz="2100"/>
                        <a:t>Fuel is a significant portion of the gross weight</a:t>
                      </a:r>
                      <a:endParaRPr sz="2100"/>
                    </a:p>
                    <a:p>
                      <a:pPr indent="-361950" lvl="0" marL="457200" rtl="0" algn="l">
                        <a:spcBef>
                          <a:spcPts val="0"/>
                        </a:spcBef>
                        <a:spcAft>
                          <a:spcPts val="0"/>
                        </a:spcAft>
                        <a:buClr>
                          <a:srgbClr val="000000"/>
                        </a:buClr>
                        <a:buSzPts val="2100"/>
                        <a:buChar char="●"/>
                      </a:pPr>
                      <a:r>
                        <a:rPr lang="en-US" sz="2100"/>
                        <a:t>Experimental data would verify the fuel tank can supply fuel for a 2 hour hover without overburdening the UAS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537225">
                <a:tc>
                  <a:txBody>
                    <a:bodyPr/>
                    <a:lstStyle/>
                    <a:p>
                      <a:pPr indent="-228600" lvl="0" marL="457200" rtl="0" algn="ctr">
                        <a:spcBef>
                          <a:spcPts val="0"/>
                        </a:spcBef>
                        <a:spcAft>
                          <a:spcPts val="0"/>
                        </a:spcAft>
                        <a:buNone/>
                      </a:pPr>
                      <a:r>
                        <a:rPr lang="en-US" sz="2100">
                          <a:solidFill>
                            <a:srgbClr val="FFFFFF"/>
                          </a:solidFill>
                        </a:rPr>
                        <a:t>Requirement 4.3</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r>
              <a:tr h="1259475">
                <a:tc>
                  <a:txBody>
                    <a:bodyPr/>
                    <a:lstStyle/>
                    <a:p>
                      <a:pPr indent="-361950" lvl="0" marL="457200" rtl="0" algn="l">
                        <a:spcBef>
                          <a:spcPts val="0"/>
                        </a:spcBef>
                        <a:spcAft>
                          <a:spcPts val="0"/>
                        </a:spcAft>
                        <a:buSzPts val="2100"/>
                        <a:buChar char="●"/>
                      </a:pPr>
                      <a:r>
                        <a:rPr lang="en-US" sz="2100"/>
                        <a:t>Tanks shall hold enough fuel to support a 2 hour hover operation</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
        <p:nvSpPr>
          <p:cNvPr id="393" name="Google Shape;393;p37"/>
          <p:cNvSpPr txBox="1"/>
          <p:nvPr/>
        </p:nvSpPr>
        <p:spPr>
          <a:xfrm>
            <a:off x="4716075" y="5587025"/>
            <a:ext cx="2529000" cy="6066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rPr>
              <a:t>Should we have another slide talking about the fuel model?</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1"/>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135" name="Google Shape;135;p11"/>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Mission Statement and Project Motivation</a:t>
            </a:r>
            <a:endParaRPr/>
          </a:p>
        </p:txBody>
      </p:sp>
      <p:sp>
        <p:nvSpPr>
          <p:cNvPr id="136" name="Google Shape;136;p11"/>
          <p:cNvSpPr txBox="1"/>
          <p:nvPr/>
        </p:nvSpPr>
        <p:spPr>
          <a:xfrm>
            <a:off x="0" y="1107625"/>
            <a:ext cx="5623800" cy="2603700"/>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FFFF"/>
                </a:solidFill>
                <a:latin typeface="Arial"/>
                <a:ea typeface="Arial"/>
                <a:cs typeface="Arial"/>
                <a:sym typeface="Arial"/>
              </a:rPr>
              <a:t>Mission:</a:t>
            </a:r>
            <a:endParaRPr b="0" i="0" sz="2400" u="none" cap="none" strike="noStrike">
              <a:solidFill>
                <a:srgbClr val="FFFFFF"/>
              </a:solidFill>
              <a:latin typeface="Arial"/>
              <a:ea typeface="Arial"/>
              <a:cs typeface="Arial"/>
              <a:sym typeface="Arial"/>
            </a:endParaRPr>
          </a:p>
          <a:p>
            <a:pPr indent="-381000" lvl="0" marL="457200" marR="0" rtl="0" algn="l">
              <a:lnSpc>
                <a:spcPct val="100000"/>
              </a:lnSpc>
              <a:spcBef>
                <a:spcPts val="0"/>
              </a:spcBef>
              <a:spcAft>
                <a:spcPts val="0"/>
              </a:spcAft>
              <a:buClr>
                <a:srgbClr val="FFFFFF"/>
              </a:buClr>
              <a:buSzPts val="2400"/>
              <a:buChar char="●"/>
            </a:pPr>
            <a:r>
              <a:rPr lang="en-US" sz="2400">
                <a:solidFill>
                  <a:srgbClr val="FFFFFF"/>
                </a:solidFill>
              </a:rPr>
              <a:t>Multirotor UAS</a:t>
            </a:r>
            <a:endParaRPr sz="2400">
              <a:solidFill>
                <a:srgbClr val="FFFFFF"/>
              </a:solidFill>
            </a:endParaRPr>
          </a:p>
          <a:p>
            <a:pPr indent="-381000" lvl="1" marL="1371600" marR="0" rtl="0" algn="l">
              <a:lnSpc>
                <a:spcPct val="100000"/>
              </a:lnSpc>
              <a:spcBef>
                <a:spcPts val="0"/>
              </a:spcBef>
              <a:spcAft>
                <a:spcPts val="0"/>
              </a:spcAft>
              <a:buClr>
                <a:srgbClr val="FFFFFF"/>
              </a:buClr>
              <a:buSzPts val="2400"/>
              <a:buChar char="○"/>
            </a:pPr>
            <a:r>
              <a:rPr lang="en-US" sz="2400">
                <a:solidFill>
                  <a:srgbClr val="FFFFFF"/>
                </a:solidFill>
              </a:rPr>
              <a:t>Fully autonomous</a:t>
            </a:r>
            <a:endParaRPr sz="2400">
              <a:solidFill>
                <a:srgbClr val="FFFFFF"/>
              </a:solidFill>
            </a:endParaRPr>
          </a:p>
          <a:p>
            <a:pPr indent="-381000" lvl="1" marL="1371600" marR="0" rtl="0" algn="l">
              <a:lnSpc>
                <a:spcPct val="100000"/>
              </a:lnSpc>
              <a:spcBef>
                <a:spcPts val="0"/>
              </a:spcBef>
              <a:spcAft>
                <a:spcPts val="0"/>
              </a:spcAft>
              <a:buClr>
                <a:srgbClr val="FFFFFF"/>
              </a:buClr>
              <a:buSzPts val="2400"/>
              <a:buChar char="○"/>
            </a:pPr>
            <a:r>
              <a:rPr lang="en-US" sz="2400">
                <a:solidFill>
                  <a:srgbClr val="FFFFFF"/>
                </a:solidFill>
              </a:rPr>
              <a:t>25 pound</a:t>
            </a:r>
            <a:endParaRPr sz="2400">
              <a:solidFill>
                <a:srgbClr val="FFFFFF"/>
              </a:solidFill>
            </a:endParaRPr>
          </a:p>
          <a:p>
            <a:pPr indent="-381000" lvl="1" marL="1371600" marR="0" rtl="0" algn="l">
              <a:lnSpc>
                <a:spcPct val="100000"/>
              </a:lnSpc>
              <a:spcBef>
                <a:spcPts val="0"/>
              </a:spcBef>
              <a:spcAft>
                <a:spcPts val="0"/>
              </a:spcAft>
              <a:buClr>
                <a:srgbClr val="FFFFFF"/>
              </a:buClr>
              <a:buSzPts val="2400"/>
              <a:buChar char="○"/>
            </a:pPr>
            <a:r>
              <a:rPr lang="en-US" sz="2400">
                <a:solidFill>
                  <a:srgbClr val="FFFFFF"/>
                </a:solidFill>
              </a:rPr>
              <a:t>Long duration ( 2 hour)</a:t>
            </a:r>
            <a:endParaRPr sz="2400">
              <a:solidFill>
                <a:srgbClr val="FFFFFF"/>
              </a:solidFill>
            </a:endParaRPr>
          </a:p>
          <a:p>
            <a:pPr indent="-381000" lvl="1" marL="1371600" marR="0" rtl="0" algn="l">
              <a:lnSpc>
                <a:spcPct val="100000"/>
              </a:lnSpc>
              <a:spcBef>
                <a:spcPts val="0"/>
              </a:spcBef>
              <a:spcAft>
                <a:spcPts val="0"/>
              </a:spcAft>
              <a:buClr>
                <a:srgbClr val="FFFFFF"/>
              </a:buClr>
              <a:buSzPts val="2400"/>
              <a:buChar char="○"/>
            </a:pPr>
            <a:r>
              <a:rPr lang="en-US" sz="2400">
                <a:solidFill>
                  <a:srgbClr val="FFFFFF"/>
                </a:solidFill>
              </a:rPr>
              <a:t>5 </a:t>
            </a:r>
            <a:r>
              <a:rPr lang="en-US" sz="2400">
                <a:solidFill>
                  <a:srgbClr val="FFFFFF"/>
                </a:solidFill>
              </a:rPr>
              <a:t>pound</a:t>
            </a:r>
            <a:r>
              <a:rPr lang="en-US" sz="2400">
                <a:solidFill>
                  <a:srgbClr val="FFFFFF"/>
                </a:solidFill>
              </a:rPr>
              <a:t> payload </a:t>
            </a:r>
            <a:endParaRPr sz="2400">
              <a:solidFill>
                <a:srgbClr val="FFFFFF"/>
              </a:solidFill>
            </a:endParaRPr>
          </a:p>
          <a:p>
            <a:pPr indent="-381000" lvl="1" marL="1371600" marR="0" rtl="0" algn="l">
              <a:lnSpc>
                <a:spcPct val="100000"/>
              </a:lnSpc>
              <a:spcBef>
                <a:spcPts val="0"/>
              </a:spcBef>
              <a:spcAft>
                <a:spcPts val="0"/>
              </a:spcAft>
              <a:buClr>
                <a:srgbClr val="FFFFFF"/>
              </a:buClr>
              <a:buSzPts val="2400"/>
              <a:buChar char="○"/>
            </a:pPr>
            <a:r>
              <a:rPr lang="en-US" sz="2400">
                <a:solidFill>
                  <a:srgbClr val="FFFFFF"/>
                </a:solidFill>
              </a:rPr>
              <a:t>Stream video</a:t>
            </a:r>
            <a:endParaRPr sz="2400">
              <a:solidFill>
                <a:srgbClr val="FFFFFF"/>
              </a:solidFill>
            </a:endParaRPr>
          </a:p>
          <a:p>
            <a:pPr indent="0" lvl="0" marL="914400" marR="0" rtl="0" algn="l">
              <a:lnSpc>
                <a:spcPct val="100000"/>
              </a:lnSpc>
              <a:spcBef>
                <a:spcPts val="0"/>
              </a:spcBef>
              <a:spcAft>
                <a:spcPts val="0"/>
              </a:spcAft>
              <a:buClr>
                <a:srgbClr val="000000"/>
              </a:buClr>
              <a:buSzPts val="2400"/>
              <a:buFont typeface="Arial"/>
              <a:buNone/>
            </a:pPr>
            <a:r>
              <a:t/>
            </a:r>
            <a:endParaRPr b="1" i="0" sz="2400" u="sng" cap="none" strike="noStrike">
              <a:solidFill>
                <a:srgbClr val="FFFFFF"/>
              </a:solidFill>
              <a:latin typeface="Arial"/>
              <a:ea typeface="Arial"/>
              <a:cs typeface="Arial"/>
              <a:sym typeface="Arial"/>
            </a:endParaRPr>
          </a:p>
        </p:txBody>
      </p:sp>
      <p:sp>
        <p:nvSpPr>
          <p:cNvPr id="137" name="Google Shape;137;p11"/>
          <p:cNvSpPr txBox="1"/>
          <p:nvPr/>
        </p:nvSpPr>
        <p:spPr>
          <a:xfrm>
            <a:off x="482500" y="4128375"/>
            <a:ext cx="8098200" cy="135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FFFFFF"/>
                </a:solidFill>
                <a:latin typeface="Arial"/>
                <a:ea typeface="Arial"/>
                <a:cs typeface="Arial"/>
                <a:sym typeface="Arial"/>
              </a:rPr>
              <a:t>Motivation:</a:t>
            </a:r>
            <a:endParaRPr b="1" i="0" sz="2400" u="sng"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Arial"/>
                <a:ea typeface="Arial"/>
                <a:cs typeface="Arial"/>
                <a:sym typeface="Arial"/>
              </a:rPr>
              <a:t>The IRISS team would benefit from a heavy lift, long duration, scalable UAS to expand their mission profiles</a:t>
            </a:r>
            <a:endParaRPr b="0" i="0"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pic>
        <p:nvPicPr>
          <p:cNvPr id="138" name="Google Shape;138;p11"/>
          <p:cNvPicPr preferRelativeResize="0"/>
          <p:nvPr/>
        </p:nvPicPr>
        <p:blipFill rotWithShape="1">
          <a:blip r:embed="rId3">
            <a:alphaModFix/>
          </a:blip>
          <a:srcRect b="0" l="0" r="0" t="0"/>
          <a:stretch/>
        </p:blipFill>
        <p:spPr>
          <a:xfrm>
            <a:off x="5009551" y="560075"/>
            <a:ext cx="7792152" cy="32467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98" name="Shape 398"/>
        <p:cNvGrpSpPr/>
        <p:nvPr/>
      </p:nvGrpSpPr>
      <p:grpSpPr>
        <a:xfrm>
          <a:off x="0" y="0"/>
          <a:ext cx="0" cy="0"/>
          <a:chOff x="0" y="0"/>
          <a:chExt cx="0" cy="0"/>
        </a:xfrm>
      </p:grpSpPr>
      <p:sp>
        <p:nvSpPr>
          <p:cNvPr id="399" name="Google Shape;399;p38"/>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00" name="Google Shape;400;p38"/>
          <p:cNvSpPr txBox="1"/>
          <p:nvPr>
            <p:ph type="title"/>
          </p:nvPr>
        </p:nvSpPr>
        <p:spPr>
          <a:xfrm>
            <a:off x="0" y="-76200"/>
            <a:ext cx="117483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HITL</a:t>
            </a:r>
            <a:r>
              <a:rPr lang="en-US"/>
              <a:t> Planned Data Collection and Analysis</a:t>
            </a:r>
            <a:endParaRPr/>
          </a:p>
        </p:txBody>
      </p:sp>
      <p:graphicFrame>
        <p:nvGraphicFramePr>
          <p:cNvPr id="401" name="Google Shape;401;p38"/>
          <p:cNvGraphicFramePr/>
          <p:nvPr/>
        </p:nvGraphicFramePr>
        <p:xfrm>
          <a:off x="840613" y="1605975"/>
          <a:ext cx="3000000" cy="3000000"/>
        </p:xfrm>
        <a:graphic>
          <a:graphicData uri="http://schemas.openxmlformats.org/drawingml/2006/table">
            <a:tbl>
              <a:tblPr>
                <a:noFill/>
                <a:tableStyleId>{AFB30E06-1D9E-4F4A-B1C8-25C6BFFF5D9C}</a:tableStyleId>
              </a:tblPr>
              <a:tblGrid>
                <a:gridCol w="1116950"/>
                <a:gridCol w="2371075"/>
                <a:gridCol w="6579050"/>
              </a:tblGrid>
              <a:tr h="381000">
                <a:tc>
                  <a:txBody>
                    <a:bodyPr/>
                    <a:lstStyle/>
                    <a:p>
                      <a:pPr indent="0" lvl="0" marL="0" rtl="0" algn="ctr">
                        <a:spcBef>
                          <a:spcPts val="0"/>
                        </a:spcBef>
                        <a:spcAft>
                          <a:spcPts val="0"/>
                        </a:spcAft>
                        <a:buNone/>
                      </a:pPr>
                      <a:r>
                        <a:rPr lang="en-US" sz="2100">
                          <a:solidFill>
                            <a:srgbClr val="FFFFFF"/>
                          </a:solidFill>
                        </a:rPr>
                        <a:t>Test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Engine(or rotor) RPM range</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Expected Results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spcBef>
                          <a:spcPts val="0"/>
                        </a:spcBef>
                        <a:spcAft>
                          <a:spcPts val="0"/>
                        </a:spcAft>
                        <a:buNone/>
                      </a:pPr>
                      <a:r>
                        <a:rPr lang="en-US" sz="2100">
                          <a:solidFill>
                            <a:srgbClr val="FFFFFF"/>
                          </a:solidFill>
                        </a:rPr>
                        <a:t>HITL 1</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N/A</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Demonstrate pitch control, live video feed, safety commands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HITL 2</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Clr>
                          <a:schemeClr val="dk1"/>
                        </a:buClr>
                        <a:buSzPts val="1100"/>
                        <a:buFont typeface="Arial"/>
                        <a:buNone/>
                      </a:pPr>
                      <a:r>
                        <a:rPr lang="en-US" sz="2100">
                          <a:solidFill>
                            <a:schemeClr val="dk1"/>
                          </a:solidFill>
                        </a:rPr>
                        <a:t>N/A</a:t>
                      </a:r>
                      <a:endParaRPr sz="2100">
                        <a:solidFill>
                          <a:schemeClr val="dk1"/>
                        </a:solidFill>
                      </a:endParaRPr>
                    </a:p>
                    <a:p>
                      <a:pPr indent="0" lvl="0" marL="0" rtl="0" algn="ctr">
                        <a:spcBef>
                          <a:spcPts val="0"/>
                        </a:spcBef>
                        <a:spcAft>
                          <a:spcPts val="0"/>
                        </a:spcAft>
                        <a:buNone/>
                      </a:pPr>
                      <a:r>
                        <a:t/>
                      </a:r>
                      <a:endParaRPr sz="2100">
                        <a:highlight>
                          <a:srgbClr val="FFFFFF"/>
                        </a:highlight>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Demonstrate pitch control, live video feed, safety commands under engine vibration</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HITL 3</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Clr>
                          <a:schemeClr val="dk1"/>
                        </a:buClr>
                        <a:buSzPts val="1100"/>
                        <a:buFont typeface="Arial"/>
                        <a:buNone/>
                      </a:pPr>
                      <a:r>
                        <a:rPr lang="en-US" sz="2100">
                          <a:solidFill>
                            <a:schemeClr val="dk1"/>
                          </a:solidFill>
                        </a:rPr>
                        <a:t>N/A</a:t>
                      </a:r>
                      <a:endParaRPr sz="2100">
                        <a:solidFill>
                          <a:schemeClr val="dk1"/>
                        </a:solidFill>
                      </a:endParaRPr>
                    </a:p>
                    <a:p>
                      <a:pPr indent="0" lvl="0" marL="0" rtl="0" algn="ctr">
                        <a:spcBef>
                          <a:spcPts val="0"/>
                        </a:spcBef>
                        <a:spcAft>
                          <a:spcPts val="0"/>
                        </a:spcAft>
                        <a:buNone/>
                      </a:pPr>
                      <a:r>
                        <a:t/>
                      </a:r>
                      <a:endParaRPr sz="2100">
                        <a:highlight>
                          <a:srgbClr val="FFFFFF"/>
                        </a:highlight>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Demonstrate functional drivetrain and pitch control, live video feed, safety commands with engine and drivetrain operating</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39"/>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08" name="Google Shape;408;p39"/>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HITL Planned Data Collection and Analysis</a:t>
            </a:r>
            <a:endParaRPr/>
          </a:p>
        </p:txBody>
      </p:sp>
      <p:graphicFrame>
        <p:nvGraphicFramePr>
          <p:cNvPr id="409" name="Google Shape;409;p39"/>
          <p:cNvGraphicFramePr/>
          <p:nvPr/>
        </p:nvGraphicFramePr>
        <p:xfrm>
          <a:off x="209338" y="1140463"/>
          <a:ext cx="3000000" cy="3000000"/>
        </p:xfrm>
        <a:graphic>
          <a:graphicData uri="http://schemas.openxmlformats.org/drawingml/2006/table">
            <a:tbl>
              <a:tblPr>
                <a:noFill/>
                <a:tableStyleId>{AFB30E06-1D9E-4F4A-B1C8-25C6BFFF5D9C}</a:tableStyleId>
              </a:tblPr>
              <a:tblGrid>
                <a:gridCol w="1668600"/>
                <a:gridCol w="4988925"/>
                <a:gridCol w="4988925"/>
              </a:tblGrid>
              <a:tr h="636825">
                <a:tc>
                  <a:txBody>
                    <a:bodyPr/>
                    <a:lstStyle/>
                    <a:p>
                      <a:pPr indent="0" lvl="0" marL="0" rtl="0" algn="ctr">
                        <a:spcBef>
                          <a:spcPts val="0"/>
                        </a:spcBef>
                        <a:spcAft>
                          <a:spcPts val="0"/>
                        </a:spcAft>
                        <a:buNone/>
                      </a:pPr>
                      <a:r>
                        <a:t/>
                      </a:r>
                      <a:endParaRPr sz="2400">
                        <a:solidFill>
                          <a:schemeClr val="lt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chemeClr val="dk1"/>
                        </a:buClr>
                        <a:buSzPts val="2400"/>
                        <a:buFont typeface="Arial"/>
                        <a:buNone/>
                      </a:pPr>
                      <a:r>
                        <a:rPr lang="en-US" sz="2400">
                          <a:solidFill>
                            <a:schemeClr val="lt1"/>
                          </a:solidFill>
                        </a:rPr>
                        <a:t>HITL 1: No engine/rotor blades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400">
                          <a:solidFill>
                            <a:schemeClr val="lt1"/>
                          </a:solidFill>
                        </a:rPr>
                        <a:t>HITL 2: Engine, no drivetrain</a:t>
                      </a:r>
                      <a:endParaRPr sz="2400">
                        <a:solidFill>
                          <a:schemeClr val="lt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1541825">
                <a:tc>
                  <a:txBody>
                    <a:bodyPr/>
                    <a:lstStyle/>
                    <a:p>
                      <a:pPr indent="0" lvl="0" marL="0" rtl="0" algn="ctr">
                        <a:spcBef>
                          <a:spcPts val="0"/>
                        </a:spcBef>
                        <a:spcAft>
                          <a:spcPts val="0"/>
                        </a:spcAft>
                        <a:buNone/>
                      </a:pPr>
                      <a:r>
                        <a:rPr lang="en-US" sz="2100">
                          <a:solidFill>
                            <a:schemeClr val="dk1"/>
                          </a:solidFill>
                        </a:rPr>
                        <a:t>Expected Results</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lang="en-US" sz="2100">
                          <a:solidFill>
                            <a:schemeClr val="dk1"/>
                          </a:solidFill>
                        </a:rPr>
                        <a:t>Demonstrate pitch control, live video feed, safety commands</a:t>
                      </a:r>
                      <a:endParaRPr sz="24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Demonstrate pitch control, live video feed, safety commands under engine vibration</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964100">
                <a:tc>
                  <a:txBody>
                    <a:bodyPr/>
                    <a:lstStyle/>
                    <a:p>
                      <a:pPr indent="0" lvl="0" marL="0" rtl="0" algn="ctr">
                        <a:spcBef>
                          <a:spcPts val="0"/>
                        </a:spcBef>
                        <a:spcAft>
                          <a:spcPts val="0"/>
                        </a:spcAft>
                        <a:buNone/>
                      </a:pPr>
                      <a:r>
                        <a:rPr lang="en-US" sz="2100">
                          <a:solidFill>
                            <a:schemeClr val="dk1"/>
                          </a:solidFill>
                        </a:rPr>
                        <a:t>Engine RPM</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0</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Max 7200 RPM</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1541825">
                <a:tc>
                  <a:txBody>
                    <a:bodyPr/>
                    <a:lstStyle/>
                    <a:p>
                      <a:pPr indent="0" lvl="0" marL="0" rtl="0" algn="ctr">
                        <a:spcBef>
                          <a:spcPts val="0"/>
                        </a:spcBef>
                        <a:spcAft>
                          <a:spcPts val="0"/>
                        </a:spcAft>
                        <a:buNone/>
                      </a:pPr>
                      <a:r>
                        <a:rPr lang="en-US" sz="2100">
                          <a:solidFill>
                            <a:schemeClr val="dk1"/>
                          </a:solidFill>
                        </a:rPr>
                        <a:t>Procedure</a:t>
                      </a:r>
                      <a:endParaRPr sz="2100">
                        <a:solidFill>
                          <a:schemeClr val="dk1"/>
                        </a:solidFill>
                      </a:endParaRPr>
                    </a:p>
                    <a:p>
                      <a:pPr indent="0" lvl="0" marL="0" rtl="0" algn="ctr">
                        <a:spcBef>
                          <a:spcPts val="0"/>
                        </a:spcBef>
                        <a:spcAft>
                          <a:spcPts val="0"/>
                        </a:spcAft>
                        <a:buNone/>
                      </a:pPr>
                      <a:r>
                        <a:rPr lang="en-US" sz="2100">
                          <a:solidFill>
                            <a:schemeClr val="dk1"/>
                          </a:solidFill>
                        </a:rPr>
                        <a:t>(Reqs.)</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361950" lvl="0" marL="457200" rtl="0" algn="l">
                        <a:spcBef>
                          <a:spcPts val="0"/>
                        </a:spcBef>
                        <a:spcAft>
                          <a:spcPts val="0"/>
                        </a:spcAft>
                        <a:buClr>
                          <a:schemeClr val="dk1"/>
                        </a:buClr>
                        <a:buSzPts val="2100"/>
                        <a:buChar char="●"/>
                      </a:pPr>
                      <a:r>
                        <a:rPr lang="en-US" sz="2100">
                          <a:solidFill>
                            <a:schemeClr val="dk1"/>
                          </a:solidFill>
                        </a:rPr>
                        <a:t>Verify onboard electronic response </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Gimbal verification (3.1, 3.2.3)</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COMM checks (3.7, 6.2)</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361950" lvl="0" marL="457200" rtl="0" algn="l">
                        <a:spcBef>
                          <a:spcPts val="0"/>
                        </a:spcBef>
                        <a:spcAft>
                          <a:spcPts val="0"/>
                        </a:spcAft>
                        <a:buClr>
                          <a:schemeClr val="dk1"/>
                        </a:buClr>
                        <a:buSzPts val="2100"/>
                        <a:buChar char="●"/>
                      </a:pPr>
                      <a:r>
                        <a:rPr lang="en-US" sz="2100">
                          <a:solidFill>
                            <a:schemeClr val="dk1"/>
                          </a:solidFill>
                        </a:rPr>
                        <a:t>Verify kill switch (3.4)</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Monitor for vibration or COMM disturbances</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40"/>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16" name="Google Shape;416;p40"/>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HITL Planned Data Collection and Analysis</a:t>
            </a:r>
            <a:endParaRPr/>
          </a:p>
        </p:txBody>
      </p:sp>
      <p:graphicFrame>
        <p:nvGraphicFramePr>
          <p:cNvPr id="417" name="Google Shape;417;p40"/>
          <p:cNvGraphicFramePr/>
          <p:nvPr/>
        </p:nvGraphicFramePr>
        <p:xfrm>
          <a:off x="2148600" y="1266650"/>
          <a:ext cx="3000000" cy="3000000"/>
        </p:xfrm>
        <a:graphic>
          <a:graphicData uri="http://schemas.openxmlformats.org/drawingml/2006/table">
            <a:tbl>
              <a:tblPr>
                <a:noFill/>
                <a:tableStyleId>{AFB30E06-1D9E-4F4A-B1C8-25C6BFFF5D9C}</a:tableStyleId>
              </a:tblPr>
              <a:tblGrid>
                <a:gridCol w="1742000"/>
                <a:gridCol w="6152775"/>
              </a:tblGrid>
              <a:tr h="636825">
                <a:tc>
                  <a:txBody>
                    <a:bodyPr/>
                    <a:lstStyle/>
                    <a:p>
                      <a:pPr indent="0" lvl="0" marL="0" rtl="0" algn="ctr">
                        <a:spcBef>
                          <a:spcPts val="0"/>
                        </a:spcBef>
                        <a:spcAft>
                          <a:spcPts val="0"/>
                        </a:spcAft>
                        <a:buNone/>
                      </a:pPr>
                      <a:r>
                        <a:t/>
                      </a:r>
                      <a:endParaRPr sz="2400">
                        <a:solidFill>
                          <a:schemeClr val="lt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Clr>
                          <a:schemeClr val="dk1"/>
                        </a:buClr>
                        <a:buSzPts val="2400"/>
                        <a:buFont typeface="Arial"/>
                        <a:buNone/>
                      </a:pPr>
                      <a:r>
                        <a:rPr lang="en-US" sz="2400">
                          <a:solidFill>
                            <a:schemeClr val="lt1"/>
                          </a:solidFill>
                        </a:rPr>
                        <a:t>HITL 3: Engine with Drivetrain</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1181925">
                <a:tc>
                  <a:txBody>
                    <a:bodyPr/>
                    <a:lstStyle/>
                    <a:p>
                      <a:pPr indent="0" lvl="0" marL="0" rtl="0" algn="ctr">
                        <a:spcBef>
                          <a:spcPts val="0"/>
                        </a:spcBef>
                        <a:spcAft>
                          <a:spcPts val="0"/>
                        </a:spcAft>
                        <a:buNone/>
                      </a:pPr>
                      <a:r>
                        <a:rPr lang="en-US" sz="2100">
                          <a:solidFill>
                            <a:schemeClr val="dk1"/>
                          </a:solidFill>
                        </a:rPr>
                        <a:t>Expected Results</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Demonstrate functional drivetrain and pitch control, live video feed, safety commands with engine and drivetrain operating</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964100">
                <a:tc>
                  <a:txBody>
                    <a:bodyPr/>
                    <a:lstStyle/>
                    <a:p>
                      <a:pPr indent="0" lvl="0" marL="0" rtl="0" algn="ctr">
                        <a:spcBef>
                          <a:spcPts val="0"/>
                        </a:spcBef>
                        <a:spcAft>
                          <a:spcPts val="0"/>
                        </a:spcAft>
                        <a:buNone/>
                      </a:pPr>
                      <a:r>
                        <a:rPr lang="en-US" sz="2100">
                          <a:solidFill>
                            <a:schemeClr val="dk1"/>
                          </a:solidFill>
                        </a:rPr>
                        <a:t>Engine RPM</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Max 7200 RPM</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1541825">
                <a:tc>
                  <a:txBody>
                    <a:bodyPr/>
                    <a:lstStyle/>
                    <a:p>
                      <a:pPr indent="0" lvl="0" marL="0" rtl="0" algn="ctr">
                        <a:spcBef>
                          <a:spcPts val="0"/>
                        </a:spcBef>
                        <a:spcAft>
                          <a:spcPts val="0"/>
                        </a:spcAft>
                        <a:buNone/>
                      </a:pPr>
                      <a:r>
                        <a:rPr lang="en-US" sz="2100">
                          <a:solidFill>
                            <a:schemeClr val="dk1"/>
                          </a:solidFill>
                        </a:rPr>
                        <a:t>Procedure</a:t>
                      </a:r>
                      <a:endParaRPr sz="2100">
                        <a:solidFill>
                          <a:schemeClr val="dk1"/>
                        </a:solidFill>
                      </a:endParaRPr>
                    </a:p>
                    <a:p>
                      <a:pPr indent="0" lvl="0" marL="0" rtl="0" algn="ctr">
                        <a:spcBef>
                          <a:spcPts val="0"/>
                        </a:spcBef>
                        <a:spcAft>
                          <a:spcPts val="0"/>
                        </a:spcAft>
                        <a:buNone/>
                      </a:pPr>
                      <a:r>
                        <a:rPr lang="en-US" sz="2100">
                          <a:solidFill>
                            <a:schemeClr val="dk1"/>
                          </a:solidFill>
                        </a:rPr>
                        <a:t>(Reqs.)</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361950" lvl="0" marL="457200" rtl="0" algn="l">
                        <a:spcBef>
                          <a:spcPts val="0"/>
                        </a:spcBef>
                        <a:spcAft>
                          <a:spcPts val="0"/>
                        </a:spcAft>
                        <a:buClr>
                          <a:schemeClr val="dk1"/>
                        </a:buClr>
                        <a:buSzPts val="2100"/>
                        <a:buChar char="●"/>
                      </a:pPr>
                      <a:r>
                        <a:rPr lang="en-US" sz="2100">
                          <a:solidFill>
                            <a:schemeClr val="dk1"/>
                          </a:solidFill>
                        </a:rPr>
                        <a:t>Verify servo functionality</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Monitor chassis performance (7.3, 7.4)</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Monitor belt performance</a:t>
                      </a:r>
                      <a:endParaRPr sz="2100">
                        <a:solidFill>
                          <a:schemeClr val="dk1"/>
                        </a:solidFill>
                      </a:endParaRPr>
                    </a:p>
                    <a:p>
                      <a:pPr indent="0" lvl="0" marL="0" rtl="0" algn="l">
                        <a:spcBef>
                          <a:spcPts val="0"/>
                        </a:spcBef>
                        <a:spcAft>
                          <a:spcPts val="0"/>
                        </a:spcAft>
                        <a:buNone/>
                      </a:pPr>
                      <a:r>
                        <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41"/>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24" name="Google Shape;424;p41"/>
          <p:cNvSpPr txBox="1"/>
          <p:nvPr>
            <p:ph type="title"/>
          </p:nvPr>
        </p:nvSpPr>
        <p:spPr>
          <a:xfrm>
            <a:off x="0" y="-76200"/>
            <a:ext cx="117483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Test Flight</a:t>
            </a:r>
            <a:r>
              <a:rPr lang="en-US"/>
              <a:t> Planned Data Collection</a:t>
            </a:r>
            <a:endParaRPr/>
          </a:p>
        </p:txBody>
      </p:sp>
      <p:graphicFrame>
        <p:nvGraphicFramePr>
          <p:cNvPr id="425" name="Google Shape;425;p41"/>
          <p:cNvGraphicFramePr/>
          <p:nvPr/>
        </p:nvGraphicFramePr>
        <p:xfrm>
          <a:off x="1792038" y="2274600"/>
          <a:ext cx="3000000" cy="3000000"/>
        </p:xfrm>
        <a:graphic>
          <a:graphicData uri="http://schemas.openxmlformats.org/drawingml/2006/table">
            <a:tbl>
              <a:tblPr>
                <a:noFill/>
                <a:tableStyleId>{AFB30E06-1D9E-4F4A-B1C8-25C6BFFF5D9C}</a:tableStyleId>
              </a:tblPr>
              <a:tblGrid>
                <a:gridCol w="2159250"/>
                <a:gridCol w="6448650"/>
              </a:tblGrid>
              <a:tr h="381000">
                <a:tc>
                  <a:txBody>
                    <a:bodyPr/>
                    <a:lstStyle/>
                    <a:p>
                      <a:pPr indent="0" lvl="0" marL="0" rtl="0" algn="ctr">
                        <a:spcBef>
                          <a:spcPts val="0"/>
                        </a:spcBef>
                        <a:spcAft>
                          <a:spcPts val="0"/>
                        </a:spcAft>
                        <a:buNone/>
                      </a:pPr>
                      <a:r>
                        <a:t/>
                      </a:r>
                      <a:endParaRPr sz="2100">
                        <a:solidFill>
                          <a:srgbClr val="FFFFFF"/>
                        </a:solidFill>
                      </a:endParaRPr>
                    </a:p>
                    <a:p>
                      <a:pPr indent="0" lvl="0" marL="0" rtl="0" algn="ctr">
                        <a:spcBef>
                          <a:spcPts val="0"/>
                        </a:spcBef>
                        <a:spcAft>
                          <a:spcPts val="0"/>
                        </a:spcAft>
                        <a:buNone/>
                      </a:pPr>
                      <a:r>
                        <a:rPr lang="en-US" sz="2100">
                          <a:solidFill>
                            <a:srgbClr val="FFFFFF"/>
                          </a:solidFill>
                        </a:rPr>
                        <a:t>Objectives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chemeClr val="dk1"/>
                        </a:buClr>
                        <a:buSzPts val="2100"/>
                        <a:buChar char="●"/>
                      </a:pPr>
                      <a:r>
                        <a:rPr lang="en-US" sz="2100">
                          <a:solidFill>
                            <a:schemeClr val="dk1"/>
                          </a:solidFill>
                        </a:rPr>
                        <a:t>Verify manual control of UAS</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Verify controllability and hover stability/accuracy</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Verify autonomous functions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t/>
                      </a:r>
                      <a:endParaRPr sz="2100">
                        <a:solidFill>
                          <a:srgbClr val="FFFFFF"/>
                        </a:solidFill>
                      </a:endParaRPr>
                    </a:p>
                    <a:p>
                      <a:pPr indent="0" lvl="0" marL="0" rtl="0" algn="ctr">
                        <a:spcBef>
                          <a:spcPts val="0"/>
                        </a:spcBef>
                        <a:spcAft>
                          <a:spcPts val="0"/>
                        </a:spcAft>
                        <a:buNone/>
                      </a:pPr>
                      <a:r>
                        <a:rPr lang="en-US" sz="2100">
                          <a:solidFill>
                            <a:srgbClr val="FFFFFF"/>
                          </a:solidFill>
                        </a:rPr>
                        <a:t>Test Types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rgbClr val="000000"/>
                        </a:buClr>
                        <a:buSzPts val="2100"/>
                        <a:buChar char="●"/>
                      </a:pPr>
                      <a:r>
                        <a:rPr lang="en-US" sz="2100"/>
                        <a:t>Hop (manual)</a:t>
                      </a:r>
                      <a:endParaRPr sz="2100"/>
                    </a:p>
                    <a:p>
                      <a:pPr indent="-361950" lvl="0" marL="457200" rtl="0" algn="l">
                        <a:spcBef>
                          <a:spcPts val="0"/>
                        </a:spcBef>
                        <a:spcAft>
                          <a:spcPts val="0"/>
                        </a:spcAft>
                        <a:buClr>
                          <a:srgbClr val="000000"/>
                        </a:buClr>
                        <a:buSzPts val="2100"/>
                        <a:buChar char="●"/>
                      </a:pPr>
                      <a:r>
                        <a:rPr lang="en-US" sz="2100"/>
                        <a:t>Tethered (manual and autonomous)</a:t>
                      </a:r>
                      <a:endParaRPr sz="2100"/>
                    </a:p>
                    <a:p>
                      <a:pPr indent="-361950" lvl="0" marL="457200" rtl="0" algn="l">
                        <a:spcBef>
                          <a:spcPts val="0"/>
                        </a:spcBef>
                        <a:spcAft>
                          <a:spcPts val="0"/>
                        </a:spcAft>
                        <a:buClr>
                          <a:srgbClr val="000000"/>
                        </a:buClr>
                        <a:buSzPts val="2100"/>
                        <a:buChar char="●"/>
                      </a:pPr>
                      <a:r>
                        <a:rPr lang="en-US" sz="2100"/>
                        <a:t>Untethered</a:t>
                      </a:r>
                      <a:r>
                        <a:rPr lang="en-US" sz="2100"/>
                        <a:t> </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42"/>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32" name="Google Shape;432;p42"/>
          <p:cNvSpPr txBox="1"/>
          <p:nvPr>
            <p:ph type="title"/>
          </p:nvPr>
        </p:nvSpPr>
        <p:spPr>
          <a:xfrm>
            <a:off x="0" y="-76200"/>
            <a:ext cx="117483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Test Flight Planned Data Collection</a:t>
            </a:r>
            <a:endParaRPr/>
          </a:p>
        </p:txBody>
      </p:sp>
      <p:pic>
        <p:nvPicPr>
          <p:cNvPr id="433" name="Google Shape;433;p42"/>
          <p:cNvPicPr preferRelativeResize="0"/>
          <p:nvPr/>
        </p:nvPicPr>
        <p:blipFill>
          <a:blip r:embed="rId3">
            <a:alphaModFix/>
          </a:blip>
          <a:stretch>
            <a:fillRect/>
          </a:stretch>
        </p:blipFill>
        <p:spPr>
          <a:xfrm>
            <a:off x="8490300" y="692450"/>
            <a:ext cx="3370124" cy="5473076"/>
          </a:xfrm>
          <a:prstGeom prst="rect">
            <a:avLst/>
          </a:prstGeom>
          <a:noFill/>
          <a:ln>
            <a:noFill/>
          </a:ln>
        </p:spPr>
      </p:pic>
      <p:graphicFrame>
        <p:nvGraphicFramePr>
          <p:cNvPr id="434" name="Google Shape;434;p42"/>
          <p:cNvGraphicFramePr/>
          <p:nvPr/>
        </p:nvGraphicFramePr>
        <p:xfrm>
          <a:off x="130925" y="1935513"/>
          <a:ext cx="3000000" cy="3000000"/>
        </p:xfrm>
        <a:graphic>
          <a:graphicData uri="http://schemas.openxmlformats.org/drawingml/2006/table">
            <a:tbl>
              <a:tblPr>
                <a:noFill/>
                <a:tableStyleId>{AFB30E06-1D9E-4F4A-B1C8-25C6BFFF5D9C}</a:tableStyleId>
              </a:tblPr>
              <a:tblGrid>
                <a:gridCol w="1679825"/>
                <a:gridCol w="6560175"/>
              </a:tblGrid>
              <a:tr h="927925">
                <a:tc>
                  <a:txBody>
                    <a:bodyPr/>
                    <a:lstStyle/>
                    <a:p>
                      <a:pPr indent="0" lvl="0" marL="0" rtl="0" algn="ctr">
                        <a:spcBef>
                          <a:spcPts val="0"/>
                        </a:spcBef>
                        <a:spcAft>
                          <a:spcPts val="0"/>
                        </a:spcAft>
                        <a:buNone/>
                      </a:pPr>
                      <a:r>
                        <a:rPr lang="en-US" sz="2100">
                          <a:solidFill>
                            <a:srgbClr val="FFFFFF"/>
                          </a:solidFill>
                        </a:rPr>
                        <a:t>Location</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rgbClr val="000000"/>
                        </a:buClr>
                        <a:buSzPts val="2100"/>
                        <a:buChar char="●"/>
                      </a:pPr>
                      <a:r>
                        <a:rPr lang="en-US" sz="2100"/>
                        <a:t>NOAA Table Mountain Test Facility</a:t>
                      </a:r>
                      <a:endParaRPr sz="2100"/>
                    </a:p>
                    <a:p>
                      <a:pPr indent="-361950" lvl="0" marL="457200" rtl="0" algn="l">
                        <a:spcBef>
                          <a:spcPts val="0"/>
                        </a:spcBef>
                        <a:spcAft>
                          <a:spcPts val="0"/>
                        </a:spcAft>
                        <a:buClr>
                          <a:srgbClr val="000000"/>
                        </a:buClr>
                        <a:buSzPts val="2100"/>
                        <a:buChar char="●"/>
                      </a:pPr>
                      <a:r>
                        <a:rPr lang="en-US" sz="2100"/>
                        <a:t>Ensure bystander safety with intersection control</a:t>
                      </a:r>
                      <a:endParaRPr sz="2100"/>
                    </a:p>
                    <a:p>
                      <a:pPr indent="-361950" lvl="0" marL="457200" rtl="0" algn="l">
                        <a:spcBef>
                          <a:spcPts val="0"/>
                        </a:spcBef>
                        <a:spcAft>
                          <a:spcPts val="0"/>
                        </a:spcAft>
                        <a:buClr>
                          <a:schemeClr val="dk1"/>
                        </a:buClr>
                        <a:buSzPts val="2100"/>
                        <a:buChar char="●"/>
                      </a:pPr>
                      <a:r>
                        <a:rPr lang="en-US" sz="2100"/>
                        <a:t>2000 ft by 3000 ft flight zone</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668000">
                <a:tc>
                  <a:txBody>
                    <a:bodyPr/>
                    <a:lstStyle/>
                    <a:p>
                      <a:pPr indent="0" lvl="0" marL="0" rtl="0" algn="ctr">
                        <a:spcBef>
                          <a:spcPts val="0"/>
                        </a:spcBef>
                        <a:spcAft>
                          <a:spcPts val="0"/>
                        </a:spcAft>
                        <a:buNone/>
                      </a:pPr>
                      <a:r>
                        <a:rPr lang="en-US" sz="2100">
                          <a:solidFill>
                            <a:srgbClr val="FFFFFF"/>
                          </a:solidFill>
                        </a:rPr>
                        <a:t>Instruments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rgbClr val="000000"/>
                        </a:buClr>
                        <a:buSzPts val="2100"/>
                        <a:buChar char="●"/>
                      </a:pPr>
                      <a:r>
                        <a:rPr lang="en-US" sz="2100"/>
                        <a:t>Onboard UAS sensors</a:t>
                      </a:r>
                      <a:endParaRPr sz="2100"/>
                    </a:p>
                    <a:p>
                      <a:pPr indent="-361950" lvl="0" marL="457200" rtl="0" algn="l">
                        <a:spcBef>
                          <a:spcPts val="0"/>
                        </a:spcBef>
                        <a:spcAft>
                          <a:spcPts val="0"/>
                        </a:spcAft>
                        <a:buClr>
                          <a:srgbClr val="000000"/>
                        </a:buClr>
                        <a:buSzPts val="2100"/>
                        <a:buChar char="●"/>
                      </a:pPr>
                      <a:r>
                        <a:rPr lang="en-US" sz="2100"/>
                        <a:t>IRISS provided drone tracking equipment</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Data Collection</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rgbClr val="000000"/>
                        </a:buClr>
                        <a:buSzPts val="2100"/>
                        <a:buChar char="●"/>
                      </a:pPr>
                      <a:r>
                        <a:rPr lang="en-US" sz="2100"/>
                        <a:t>Downlinked UAS telemetry (ground station)</a:t>
                      </a:r>
                      <a:endParaRPr sz="2100"/>
                    </a:p>
                    <a:p>
                      <a:pPr indent="-361950" lvl="0" marL="457200" rtl="0" algn="l">
                        <a:spcBef>
                          <a:spcPts val="0"/>
                        </a:spcBef>
                        <a:spcAft>
                          <a:spcPts val="0"/>
                        </a:spcAft>
                        <a:buClr>
                          <a:srgbClr val="000000"/>
                        </a:buClr>
                        <a:buSzPts val="2100"/>
                        <a:buChar char="●"/>
                      </a:pPr>
                      <a:r>
                        <a:rPr lang="en-US" sz="2100"/>
                        <a:t>Payload video stream (ground station)</a:t>
                      </a:r>
                      <a:endParaRPr sz="2100"/>
                    </a:p>
                    <a:p>
                      <a:pPr indent="-361950" lvl="0" marL="457200" rtl="0" algn="l">
                        <a:spcBef>
                          <a:spcPts val="0"/>
                        </a:spcBef>
                        <a:spcAft>
                          <a:spcPts val="0"/>
                        </a:spcAft>
                        <a:buClr>
                          <a:srgbClr val="000000"/>
                        </a:buClr>
                        <a:buSzPts val="2100"/>
                        <a:buChar char="●"/>
                      </a:pPr>
                      <a:r>
                        <a:rPr lang="en-US" sz="2100"/>
                        <a:t>Positional data from IRISS equipment</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43"/>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41" name="Google Shape;441;p43"/>
          <p:cNvSpPr txBox="1"/>
          <p:nvPr>
            <p:ph type="title"/>
          </p:nvPr>
        </p:nvSpPr>
        <p:spPr>
          <a:xfrm>
            <a:off x="0" y="-76200"/>
            <a:ext cx="117483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Test </a:t>
            </a:r>
            <a:r>
              <a:rPr lang="en-US"/>
              <a:t>Flight Planned Analysis</a:t>
            </a:r>
            <a:endParaRPr/>
          </a:p>
        </p:txBody>
      </p:sp>
      <p:graphicFrame>
        <p:nvGraphicFramePr>
          <p:cNvPr id="442" name="Google Shape;442;p43"/>
          <p:cNvGraphicFramePr/>
          <p:nvPr/>
        </p:nvGraphicFramePr>
        <p:xfrm>
          <a:off x="954100" y="883750"/>
          <a:ext cx="3000000" cy="3000000"/>
        </p:xfrm>
        <a:graphic>
          <a:graphicData uri="http://schemas.openxmlformats.org/drawingml/2006/table">
            <a:tbl>
              <a:tblPr>
                <a:noFill/>
                <a:tableStyleId>{AFB30E06-1D9E-4F4A-B1C8-25C6BFFF5D9C}</a:tableStyleId>
              </a:tblPr>
              <a:tblGrid>
                <a:gridCol w="1521600"/>
                <a:gridCol w="6827650"/>
                <a:gridCol w="1934525"/>
              </a:tblGrid>
              <a:tr h="493800">
                <a:tc>
                  <a:txBody>
                    <a:bodyPr/>
                    <a:lstStyle/>
                    <a:p>
                      <a:pPr indent="0" lvl="0" marL="0" rtl="0" algn="ctr">
                        <a:spcBef>
                          <a:spcPts val="0"/>
                        </a:spcBef>
                        <a:spcAft>
                          <a:spcPts val="0"/>
                        </a:spcAft>
                        <a:buNone/>
                      </a:pPr>
                      <a:r>
                        <a:rPr lang="en-US" sz="2100">
                          <a:solidFill>
                            <a:srgbClr val="FFFFFF"/>
                          </a:solidFill>
                        </a:rPr>
                        <a:t>Verification Section</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Requirement Details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Requirements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spcBef>
                          <a:spcPts val="0"/>
                        </a:spcBef>
                        <a:spcAft>
                          <a:spcPts val="0"/>
                        </a:spcAft>
                        <a:buNone/>
                      </a:pPr>
                      <a:r>
                        <a:rPr lang="en-US" sz="2100">
                          <a:solidFill>
                            <a:srgbClr val="FFFFFF"/>
                          </a:solidFill>
                        </a:rPr>
                        <a:t>Flight Envelope</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rgbClr val="000000"/>
                        </a:buClr>
                        <a:buSzPts val="2100"/>
                        <a:buChar char="●"/>
                      </a:pPr>
                      <a:r>
                        <a:rPr lang="en-US" sz="2100"/>
                        <a:t>UAS has the thrust and control authority for required maneuvers</a:t>
                      </a:r>
                      <a:endParaRPr sz="2100"/>
                    </a:p>
                    <a:p>
                      <a:pPr indent="-361950" lvl="0" marL="457200" rtl="0" algn="l">
                        <a:spcBef>
                          <a:spcPts val="0"/>
                        </a:spcBef>
                        <a:spcAft>
                          <a:spcPts val="0"/>
                        </a:spcAft>
                        <a:buClr>
                          <a:srgbClr val="000000"/>
                        </a:buClr>
                        <a:buSzPts val="2100"/>
                        <a:buChar char="●"/>
                      </a:pPr>
                      <a:r>
                        <a:rPr lang="en-US" sz="2100"/>
                        <a:t>Hover in a 5 ft cube over 2 hour duration</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lang="en-US" sz="2100">
                          <a:solidFill>
                            <a:schemeClr val="dk1"/>
                          </a:solidFill>
                        </a:rPr>
                        <a:t>1.1, 1.2, 1.3</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Clr>
                          <a:schemeClr val="dk1"/>
                        </a:buClr>
                        <a:buSzPts val="1100"/>
                        <a:buFont typeface="Arial"/>
                        <a:buNone/>
                      </a:pPr>
                      <a:r>
                        <a:rPr lang="en-US" sz="2100">
                          <a:solidFill>
                            <a:schemeClr val="lt1"/>
                          </a:solidFill>
                        </a:rPr>
                        <a:t>Autonomy</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chemeClr val="dk1"/>
                        </a:buClr>
                        <a:buSzPts val="2100"/>
                        <a:buChar char="●"/>
                      </a:pPr>
                      <a:r>
                        <a:rPr lang="en-US" sz="2100">
                          <a:solidFill>
                            <a:schemeClr val="dk1"/>
                          </a:solidFill>
                        </a:rPr>
                        <a:t>Launch</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Relocation to a set position and hover for set time</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RTL with 5 ft accuracy</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2 (all)</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graphicFrame>
        <p:nvGraphicFramePr>
          <p:cNvPr id="443" name="Google Shape;443;p43"/>
          <p:cNvGraphicFramePr/>
          <p:nvPr/>
        </p:nvGraphicFramePr>
        <p:xfrm>
          <a:off x="954100" y="4023088"/>
          <a:ext cx="3000000" cy="3000000"/>
        </p:xfrm>
        <a:graphic>
          <a:graphicData uri="http://schemas.openxmlformats.org/drawingml/2006/table">
            <a:tbl>
              <a:tblPr>
                <a:noFill/>
                <a:tableStyleId>{AFB30E06-1D9E-4F4A-B1C8-25C6BFFF5D9C}</a:tableStyleId>
              </a:tblPr>
              <a:tblGrid>
                <a:gridCol w="1521600"/>
                <a:gridCol w="8762175"/>
              </a:tblGrid>
              <a:tr h="381000">
                <a:tc>
                  <a:txBody>
                    <a:bodyPr/>
                    <a:lstStyle/>
                    <a:p>
                      <a:pPr indent="0" lvl="0" marL="0" rtl="0" algn="l">
                        <a:spcBef>
                          <a:spcPts val="0"/>
                        </a:spcBef>
                        <a:spcAft>
                          <a:spcPts val="0"/>
                        </a:spcAft>
                        <a:buNone/>
                      </a:pPr>
                      <a:r>
                        <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228600" lvl="0" marL="457200" rtl="0" algn="l">
                        <a:spcBef>
                          <a:spcPts val="0"/>
                        </a:spcBef>
                        <a:spcAft>
                          <a:spcPts val="0"/>
                        </a:spcAft>
                        <a:buNone/>
                      </a:pPr>
                      <a:r>
                        <a:rPr lang="en-US" sz="2100">
                          <a:solidFill>
                            <a:srgbClr val="FFFFFF"/>
                          </a:solidFill>
                        </a:rPr>
                        <a:t>                                       Results</a:t>
                      </a:r>
                      <a:endParaRPr sz="2100">
                        <a:solidFill>
                          <a:srgbClr val="FFFFFF"/>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l">
                        <a:spcBef>
                          <a:spcPts val="0"/>
                        </a:spcBef>
                        <a:spcAft>
                          <a:spcPts val="0"/>
                        </a:spcAft>
                        <a:buNone/>
                      </a:pPr>
                      <a:r>
                        <a:rPr lang="en-US" sz="2100">
                          <a:solidFill>
                            <a:srgbClr val="FFFFFF"/>
                          </a:solidFill>
                        </a:rPr>
                        <a:t>Data </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SzPts val="2100"/>
                        <a:buChar char="●"/>
                      </a:pPr>
                      <a:r>
                        <a:rPr lang="en-US" sz="2100"/>
                        <a:t>UAS </a:t>
                      </a:r>
                      <a:r>
                        <a:rPr lang="en-US" sz="2100">
                          <a:solidFill>
                            <a:schemeClr val="dk1"/>
                          </a:solidFill>
                        </a:rPr>
                        <a:t>filtered </a:t>
                      </a:r>
                      <a:r>
                        <a:rPr lang="en-US" sz="2100"/>
                        <a:t>GPS and inertial sensor data</a:t>
                      </a:r>
                      <a:endParaRPr sz="2100"/>
                    </a:p>
                    <a:p>
                      <a:pPr indent="-361950" lvl="0" marL="457200" rtl="0" algn="l">
                        <a:spcBef>
                          <a:spcPts val="0"/>
                        </a:spcBef>
                        <a:spcAft>
                          <a:spcPts val="0"/>
                        </a:spcAft>
                        <a:buSzPts val="2100"/>
                        <a:buChar char="●"/>
                      </a:pPr>
                      <a:r>
                        <a:rPr lang="en-US" sz="2100"/>
                        <a:t>High accuracy position data from IRISS sensors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l">
                        <a:spcBef>
                          <a:spcPts val="0"/>
                        </a:spcBef>
                        <a:spcAft>
                          <a:spcPts val="0"/>
                        </a:spcAft>
                        <a:buClr>
                          <a:schemeClr val="dk1"/>
                        </a:buClr>
                        <a:buSzPts val="1100"/>
                        <a:buFont typeface="Arial"/>
                        <a:buNone/>
                      </a:pPr>
                      <a:r>
                        <a:rPr lang="en-US" sz="2100">
                          <a:solidFill>
                            <a:schemeClr val="lt1"/>
                          </a:solidFill>
                        </a:rPr>
                        <a:t>Analysis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US" sz="2100"/>
                        <a:t>Compare recorded positional data to commanded target location</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44"/>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50" name="Google Shape;450;p44"/>
          <p:cNvSpPr txBox="1"/>
          <p:nvPr>
            <p:ph type="title"/>
          </p:nvPr>
        </p:nvSpPr>
        <p:spPr>
          <a:xfrm>
            <a:off x="0" y="-76200"/>
            <a:ext cx="117483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Test </a:t>
            </a:r>
            <a:r>
              <a:rPr lang="en-US"/>
              <a:t>Flight Planned </a:t>
            </a:r>
            <a:r>
              <a:rPr lang="en-US"/>
              <a:t>Analysis</a:t>
            </a:r>
            <a:endParaRPr/>
          </a:p>
        </p:txBody>
      </p:sp>
      <p:graphicFrame>
        <p:nvGraphicFramePr>
          <p:cNvPr id="451" name="Google Shape;451;p44"/>
          <p:cNvGraphicFramePr/>
          <p:nvPr/>
        </p:nvGraphicFramePr>
        <p:xfrm>
          <a:off x="527938" y="983675"/>
          <a:ext cx="3000000" cy="3000000"/>
        </p:xfrm>
        <a:graphic>
          <a:graphicData uri="http://schemas.openxmlformats.org/drawingml/2006/table">
            <a:tbl>
              <a:tblPr>
                <a:noFill/>
                <a:tableStyleId>{AFB30E06-1D9E-4F4A-B1C8-25C6BFFF5D9C}</a:tableStyleId>
              </a:tblPr>
              <a:tblGrid>
                <a:gridCol w="1661675"/>
                <a:gridCol w="7626750"/>
                <a:gridCol w="1847675"/>
              </a:tblGrid>
              <a:tr h="493800">
                <a:tc>
                  <a:txBody>
                    <a:bodyPr/>
                    <a:lstStyle/>
                    <a:p>
                      <a:pPr indent="0" lvl="0" marL="0" rtl="0" algn="ctr">
                        <a:spcBef>
                          <a:spcPts val="0"/>
                        </a:spcBef>
                        <a:spcAft>
                          <a:spcPts val="0"/>
                        </a:spcAft>
                        <a:buNone/>
                      </a:pPr>
                      <a:r>
                        <a:rPr lang="en-US" sz="2100">
                          <a:solidFill>
                            <a:srgbClr val="FFFFFF"/>
                          </a:solidFill>
                        </a:rPr>
                        <a:t>Verification Section</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Requirement Details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Requirements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spcBef>
                          <a:spcPts val="0"/>
                        </a:spcBef>
                        <a:spcAft>
                          <a:spcPts val="0"/>
                        </a:spcAft>
                        <a:buClr>
                          <a:schemeClr val="dk1"/>
                        </a:buClr>
                        <a:buSzPts val="1100"/>
                        <a:buFont typeface="Arial"/>
                        <a:buNone/>
                      </a:pPr>
                      <a:r>
                        <a:rPr lang="en-US" sz="2100">
                          <a:solidFill>
                            <a:schemeClr val="lt1"/>
                          </a:solidFill>
                        </a:rPr>
                        <a:t>Powerplant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chemeClr val="dk1"/>
                        </a:buClr>
                        <a:buSzPts val="2100"/>
                        <a:buChar char="●"/>
                      </a:pPr>
                      <a:r>
                        <a:rPr lang="en-US" sz="2100">
                          <a:solidFill>
                            <a:schemeClr val="dk1"/>
                          </a:solidFill>
                        </a:rPr>
                        <a:t>2 hour hover duration with 5% fuel reserve after landing</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4.3, 4.3.1</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rgbClr val="FFFFFF"/>
                          </a:solidFill>
                        </a:rPr>
                        <a:t>Ground Station</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rgbClr val="000000"/>
                        </a:buClr>
                        <a:buSzPts val="2100"/>
                        <a:buChar char="●"/>
                      </a:pPr>
                      <a:r>
                        <a:rPr lang="en-US" sz="2100"/>
                        <a:t>M</a:t>
                      </a:r>
                      <a:r>
                        <a:rPr lang="en-US" sz="2100"/>
                        <a:t>ission parameters can be updated in-flight</a:t>
                      </a:r>
                      <a:endParaRPr sz="2100"/>
                    </a:p>
                    <a:p>
                      <a:pPr indent="-361950" lvl="0" marL="457200" rtl="0" algn="l">
                        <a:spcBef>
                          <a:spcPts val="0"/>
                        </a:spcBef>
                        <a:spcAft>
                          <a:spcPts val="0"/>
                        </a:spcAft>
                        <a:buClr>
                          <a:srgbClr val="000000"/>
                        </a:buClr>
                        <a:buSzPts val="2100"/>
                        <a:buChar char="●"/>
                      </a:pPr>
                      <a:r>
                        <a:rPr lang="en-US" sz="2100"/>
                        <a:t>In-flight camera control and video stream</a:t>
                      </a:r>
                      <a:endParaRPr sz="2100"/>
                    </a:p>
                    <a:p>
                      <a:pPr indent="-361950" lvl="0" marL="457200" rtl="0" algn="l">
                        <a:spcBef>
                          <a:spcPts val="0"/>
                        </a:spcBef>
                        <a:spcAft>
                          <a:spcPts val="0"/>
                        </a:spcAft>
                        <a:buClr>
                          <a:srgbClr val="000000"/>
                        </a:buClr>
                        <a:buSzPts val="2100"/>
                        <a:buChar char="●"/>
                      </a:pPr>
                      <a:r>
                        <a:rPr lang="en-US" sz="2100"/>
                        <a:t>RTL/kill commands can be sent to interrupt mission</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3.2.2, 3.3, 3.4.1, 5.4</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graphicFrame>
        <p:nvGraphicFramePr>
          <p:cNvPr id="452" name="Google Shape;452;p44"/>
          <p:cNvGraphicFramePr/>
          <p:nvPr/>
        </p:nvGraphicFramePr>
        <p:xfrm>
          <a:off x="527950" y="3475325"/>
          <a:ext cx="3000000" cy="3000000"/>
        </p:xfrm>
        <a:graphic>
          <a:graphicData uri="http://schemas.openxmlformats.org/drawingml/2006/table">
            <a:tbl>
              <a:tblPr>
                <a:noFill/>
                <a:tableStyleId>{AFB30E06-1D9E-4F4A-B1C8-25C6BFFF5D9C}</a:tableStyleId>
              </a:tblPr>
              <a:tblGrid>
                <a:gridCol w="1661675"/>
                <a:gridCol w="9474425"/>
              </a:tblGrid>
              <a:tr h="381000">
                <a:tc>
                  <a:txBody>
                    <a:bodyPr/>
                    <a:lstStyle/>
                    <a:p>
                      <a:pPr indent="0" lvl="0" marL="0" rtl="0" algn="l">
                        <a:spcBef>
                          <a:spcPts val="0"/>
                        </a:spcBef>
                        <a:spcAft>
                          <a:spcPts val="0"/>
                        </a:spcAft>
                        <a:buNone/>
                      </a:pPr>
                      <a:r>
                        <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228600" lvl="0" marL="457200" rtl="0" algn="l">
                        <a:spcBef>
                          <a:spcPts val="0"/>
                        </a:spcBef>
                        <a:spcAft>
                          <a:spcPts val="0"/>
                        </a:spcAft>
                        <a:buNone/>
                      </a:pPr>
                      <a:r>
                        <a:rPr lang="en-US" sz="2100">
                          <a:solidFill>
                            <a:srgbClr val="FFFFFF"/>
                          </a:solidFill>
                        </a:rPr>
                        <a:t>                                            Results</a:t>
                      </a:r>
                      <a:endParaRPr sz="2100">
                        <a:solidFill>
                          <a:srgbClr val="FFFFFF"/>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spcBef>
                          <a:spcPts val="0"/>
                        </a:spcBef>
                        <a:spcAft>
                          <a:spcPts val="0"/>
                        </a:spcAft>
                        <a:buNone/>
                      </a:pPr>
                      <a:r>
                        <a:rPr lang="en-US" sz="2100">
                          <a:solidFill>
                            <a:srgbClr val="FFFFFF"/>
                          </a:solidFill>
                        </a:rPr>
                        <a:t>Data </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SzPts val="2100"/>
                        <a:buChar char="●"/>
                      </a:pPr>
                      <a:r>
                        <a:rPr lang="en-US" sz="2100"/>
                        <a:t>Fuel </a:t>
                      </a:r>
                      <a:r>
                        <a:rPr lang="en-US" sz="2100"/>
                        <a:t>measurements</a:t>
                      </a:r>
                      <a:r>
                        <a:rPr lang="en-US" sz="2100"/>
                        <a:t> before/after flight</a:t>
                      </a:r>
                      <a:endParaRPr sz="2100"/>
                    </a:p>
                    <a:p>
                      <a:pPr indent="-361950" lvl="0" marL="457200" rtl="0" algn="l">
                        <a:spcBef>
                          <a:spcPts val="0"/>
                        </a:spcBef>
                        <a:spcAft>
                          <a:spcPts val="0"/>
                        </a:spcAft>
                        <a:buSzPts val="2100"/>
                        <a:buChar char="●"/>
                      </a:pPr>
                      <a:r>
                        <a:rPr lang="en-US" sz="2100"/>
                        <a:t>Downlinked video from the UAS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chemeClr val="lt1"/>
                          </a:solidFill>
                        </a:rPr>
                        <a:t>Analysis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US" sz="2100"/>
                        <a:t>Compare recorded fuel data to the model</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45"/>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59" name="Google Shape;459;p45"/>
          <p:cNvSpPr txBox="1"/>
          <p:nvPr>
            <p:ph type="title"/>
          </p:nvPr>
        </p:nvSpPr>
        <p:spPr>
          <a:xfrm>
            <a:off x="0" y="-76200"/>
            <a:ext cx="117483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Untethered Test Flight</a:t>
            </a:r>
            <a:endParaRPr/>
          </a:p>
        </p:txBody>
      </p:sp>
      <p:graphicFrame>
        <p:nvGraphicFramePr>
          <p:cNvPr id="460" name="Google Shape;460;p45"/>
          <p:cNvGraphicFramePr/>
          <p:nvPr/>
        </p:nvGraphicFramePr>
        <p:xfrm>
          <a:off x="527950" y="1219838"/>
          <a:ext cx="3000000" cy="3000000"/>
        </p:xfrm>
        <a:graphic>
          <a:graphicData uri="http://schemas.openxmlformats.org/drawingml/2006/table">
            <a:tbl>
              <a:tblPr>
                <a:noFill/>
                <a:tableStyleId>{AFB30E06-1D9E-4F4A-B1C8-25C6BFFF5D9C}</a:tableStyleId>
              </a:tblPr>
              <a:tblGrid>
                <a:gridCol w="1661675"/>
                <a:gridCol w="7626750"/>
                <a:gridCol w="1847675"/>
              </a:tblGrid>
              <a:tr h="493800">
                <a:tc>
                  <a:txBody>
                    <a:bodyPr/>
                    <a:lstStyle/>
                    <a:p>
                      <a:pPr indent="0" lvl="0" marL="0" rtl="0" algn="ctr">
                        <a:spcBef>
                          <a:spcPts val="0"/>
                        </a:spcBef>
                        <a:spcAft>
                          <a:spcPts val="0"/>
                        </a:spcAft>
                        <a:buNone/>
                      </a:pPr>
                      <a:r>
                        <a:rPr lang="en-US" sz="2100">
                          <a:solidFill>
                            <a:srgbClr val="FFFFFF"/>
                          </a:solidFill>
                        </a:rPr>
                        <a:t>Verification Section</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Untethered </a:t>
                      </a:r>
                      <a:r>
                        <a:rPr lang="en-US" sz="2100">
                          <a:solidFill>
                            <a:srgbClr val="FFFFFF"/>
                          </a:solidFill>
                        </a:rPr>
                        <a:t>Requirement Details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Requirements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939675">
                <a:tc>
                  <a:txBody>
                    <a:bodyPr/>
                    <a:lstStyle/>
                    <a:p>
                      <a:pPr indent="0" lvl="0" marL="0" rtl="0" algn="ctr">
                        <a:spcBef>
                          <a:spcPts val="0"/>
                        </a:spcBef>
                        <a:spcAft>
                          <a:spcPts val="0"/>
                        </a:spcAft>
                        <a:buClr>
                          <a:schemeClr val="dk1"/>
                        </a:buClr>
                        <a:buSzPts val="1100"/>
                        <a:buFont typeface="Arial"/>
                        <a:buNone/>
                      </a:pPr>
                      <a:r>
                        <a:rPr lang="en-US" sz="2100">
                          <a:solidFill>
                            <a:schemeClr val="lt1"/>
                          </a:solidFill>
                        </a:rPr>
                        <a:t>Flight Envelope</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rgbClr val="000000"/>
                        </a:buClr>
                        <a:buSzPts val="2100"/>
                        <a:buChar char="●"/>
                      </a:pPr>
                      <a:r>
                        <a:rPr lang="en-US" sz="2100"/>
                        <a:t>500 m lateral range</a:t>
                      </a:r>
                      <a:endParaRPr sz="2100"/>
                    </a:p>
                    <a:p>
                      <a:pPr indent="-361950" lvl="0" marL="457200" rtl="0" algn="l">
                        <a:spcBef>
                          <a:spcPts val="0"/>
                        </a:spcBef>
                        <a:spcAft>
                          <a:spcPts val="0"/>
                        </a:spcAft>
                        <a:buClr>
                          <a:srgbClr val="000000"/>
                        </a:buClr>
                        <a:buSzPts val="2100"/>
                        <a:buChar char="●"/>
                      </a:pPr>
                      <a:r>
                        <a:rPr lang="en-US" sz="2100"/>
                        <a:t>400 ft AGL flight ceiling</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solidFill>
                            <a:schemeClr val="dk1"/>
                          </a:solidFill>
                        </a:rPr>
                        <a:t>1.1.1, 1.1.2, </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chemeClr val="lt1"/>
                          </a:solidFill>
                        </a:rPr>
                        <a:t>Payload</a:t>
                      </a:r>
                      <a:endParaRPr sz="2100">
                        <a:solidFill>
                          <a:schemeClr val="lt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chemeClr val="dk1"/>
                        </a:buClr>
                        <a:buSzPts val="2100"/>
                        <a:buChar char="●"/>
                      </a:pPr>
                      <a:r>
                        <a:rPr lang="en-US" sz="2100">
                          <a:solidFill>
                            <a:schemeClr val="dk1"/>
                          </a:solidFill>
                        </a:rPr>
                        <a:t>Video stream integrity at maximum range/altitude</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lang="en-US" sz="2100">
                          <a:solidFill>
                            <a:schemeClr val="dk1"/>
                          </a:solidFill>
                        </a:rPr>
                        <a:t>3.1.1, 5.4.4</a:t>
                      </a:r>
                      <a:endParaRPr sz="21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graphicFrame>
        <p:nvGraphicFramePr>
          <p:cNvPr id="461" name="Google Shape;461;p45"/>
          <p:cNvGraphicFramePr/>
          <p:nvPr/>
        </p:nvGraphicFramePr>
        <p:xfrm>
          <a:off x="527950" y="3496775"/>
          <a:ext cx="3000000" cy="3000000"/>
        </p:xfrm>
        <a:graphic>
          <a:graphicData uri="http://schemas.openxmlformats.org/drawingml/2006/table">
            <a:tbl>
              <a:tblPr>
                <a:noFill/>
                <a:tableStyleId>{AFB30E06-1D9E-4F4A-B1C8-25C6BFFF5D9C}</a:tableStyleId>
              </a:tblPr>
              <a:tblGrid>
                <a:gridCol w="1546850"/>
                <a:gridCol w="9589250"/>
              </a:tblGrid>
              <a:tr h="381000">
                <a:tc>
                  <a:txBody>
                    <a:bodyPr/>
                    <a:lstStyle/>
                    <a:p>
                      <a:pPr indent="0" lvl="0" marL="0" rtl="0" algn="ctr">
                        <a:spcBef>
                          <a:spcPts val="0"/>
                        </a:spcBef>
                        <a:spcAft>
                          <a:spcPts val="0"/>
                        </a:spcAft>
                        <a:buNone/>
                      </a:pPr>
                      <a:r>
                        <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228600" lvl="0" marL="457200" rtl="0" algn="l">
                        <a:spcBef>
                          <a:spcPts val="0"/>
                        </a:spcBef>
                        <a:spcAft>
                          <a:spcPts val="0"/>
                        </a:spcAft>
                        <a:buNone/>
                      </a:pPr>
                      <a:r>
                        <a:rPr lang="en-US" sz="2100">
                          <a:solidFill>
                            <a:srgbClr val="FFFFFF"/>
                          </a:solidFill>
                        </a:rPr>
                        <a:t>                                         Results</a:t>
                      </a:r>
                      <a:endParaRPr sz="2100">
                        <a:solidFill>
                          <a:srgbClr val="FFFFFF"/>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spcBef>
                          <a:spcPts val="0"/>
                        </a:spcBef>
                        <a:spcAft>
                          <a:spcPts val="0"/>
                        </a:spcAft>
                        <a:buNone/>
                      </a:pPr>
                      <a:r>
                        <a:rPr lang="en-US" sz="2100">
                          <a:solidFill>
                            <a:srgbClr val="FFFFFF"/>
                          </a:solidFill>
                        </a:rPr>
                        <a:t>Data </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0" marL="457200" rtl="0" algn="l">
                        <a:spcBef>
                          <a:spcPts val="0"/>
                        </a:spcBef>
                        <a:spcAft>
                          <a:spcPts val="0"/>
                        </a:spcAft>
                        <a:buClr>
                          <a:schemeClr val="dk1"/>
                        </a:buClr>
                        <a:buSzPts val="2100"/>
                        <a:buChar char="●"/>
                      </a:pPr>
                      <a:r>
                        <a:rPr lang="en-US" sz="2100">
                          <a:solidFill>
                            <a:schemeClr val="dk1"/>
                          </a:solidFill>
                        </a:rPr>
                        <a:t>UAS filtered GPS and inertial sensor data</a:t>
                      </a:r>
                      <a:endParaRPr sz="2100"/>
                    </a:p>
                    <a:p>
                      <a:pPr indent="-361950" lvl="0" marL="457200" rtl="0" algn="l">
                        <a:spcBef>
                          <a:spcPts val="0"/>
                        </a:spcBef>
                        <a:spcAft>
                          <a:spcPts val="0"/>
                        </a:spcAft>
                        <a:buSzPts val="2100"/>
                        <a:buChar char="●"/>
                      </a:pPr>
                      <a:r>
                        <a:rPr lang="en-US" sz="2100"/>
                        <a:t>High accuracy position data from IRISS sensors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en-US" sz="2100">
                          <a:solidFill>
                            <a:schemeClr val="lt1"/>
                          </a:solidFill>
                        </a:rPr>
                        <a:t>Analysis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US" sz="2100"/>
                        <a:t>Compare recorded positional data to commanded target location</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46"/>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68" name="Google Shape;468;p46"/>
          <p:cNvSpPr txBox="1"/>
          <p:nvPr/>
        </p:nvSpPr>
        <p:spPr>
          <a:xfrm>
            <a:off x="0" y="2572050"/>
            <a:ext cx="12192000" cy="17139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lang="en-US" sz="9600">
                <a:solidFill>
                  <a:schemeClr val="lt1"/>
                </a:solidFill>
              </a:rPr>
              <a:t>Systems Engineering</a:t>
            </a:r>
            <a:endParaRPr sz="9600">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47"/>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75" name="Google Shape;475;p47"/>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System Concept</a:t>
            </a:r>
            <a:endParaRPr/>
          </a:p>
        </p:txBody>
      </p:sp>
      <p:pic>
        <p:nvPicPr>
          <p:cNvPr id="476" name="Google Shape;476;p47"/>
          <p:cNvPicPr preferRelativeResize="0"/>
          <p:nvPr/>
        </p:nvPicPr>
        <p:blipFill rotWithShape="1">
          <a:blip r:embed="rId3">
            <a:alphaModFix/>
          </a:blip>
          <a:srcRect b="0" l="0" r="0" t="0"/>
          <a:stretch/>
        </p:blipFill>
        <p:spPr>
          <a:xfrm>
            <a:off x="8233275" y="826825"/>
            <a:ext cx="3848100" cy="2705100"/>
          </a:xfrm>
          <a:prstGeom prst="rect">
            <a:avLst/>
          </a:prstGeom>
          <a:noFill/>
          <a:ln>
            <a:noFill/>
          </a:ln>
        </p:spPr>
      </p:pic>
      <p:sp>
        <p:nvSpPr>
          <p:cNvPr id="477" name="Google Shape;477;p47"/>
          <p:cNvSpPr txBox="1"/>
          <p:nvPr/>
        </p:nvSpPr>
        <p:spPr>
          <a:xfrm>
            <a:off x="8233350" y="3668150"/>
            <a:ext cx="3848100" cy="23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u="sng">
                <a:solidFill>
                  <a:srgbClr val="FFFFFF"/>
                </a:solidFill>
              </a:rPr>
              <a:t>Lessons Learned:</a:t>
            </a:r>
            <a:endParaRPr b="1" sz="2000" u="sng">
              <a:solidFill>
                <a:srgbClr val="FFFFFF"/>
              </a:solidFill>
            </a:endParaRPr>
          </a:p>
          <a:p>
            <a:pPr indent="-355600" lvl="0" marL="457200" rtl="0" algn="l">
              <a:spcBef>
                <a:spcPts val="0"/>
              </a:spcBef>
              <a:spcAft>
                <a:spcPts val="0"/>
              </a:spcAft>
              <a:buClr>
                <a:srgbClr val="FFFFFF"/>
              </a:buClr>
              <a:buSzPts val="2000"/>
              <a:buChar char="●"/>
            </a:pPr>
            <a:r>
              <a:rPr lang="en-US" sz="2000">
                <a:solidFill>
                  <a:srgbClr val="FFFFFF"/>
                </a:solidFill>
              </a:rPr>
              <a:t>D</a:t>
            </a:r>
            <a:r>
              <a:rPr lang="en-US" sz="2000">
                <a:solidFill>
                  <a:srgbClr val="FFFFFF"/>
                </a:solidFill>
              </a:rPr>
              <a:t>efine and constrain the scope to essential functions.</a:t>
            </a:r>
            <a:endParaRPr sz="2000">
              <a:solidFill>
                <a:srgbClr val="FFFFFF"/>
              </a:solidFill>
            </a:endParaRPr>
          </a:p>
          <a:p>
            <a:pPr indent="-355600" lvl="0" marL="457200" rtl="0" algn="l">
              <a:spcBef>
                <a:spcPts val="0"/>
              </a:spcBef>
              <a:spcAft>
                <a:spcPts val="0"/>
              </a:spcAft>
              <a:buClr>
                <a:srgbClr val="FFFFFF"/>
              </a:buClr>
              <a:buSzPts val="2000"/>
              <a:buChar char="●"/>
            </a:pPr>
            <a:r>
              <a:rPr lang="en-US" sz="2000">
                <a:solidFill>
                  <a:srgbClr val="FFFFFF"/>
                </a:solidFill>
              </a:rPr>
              <a:t>Defining system environment and mission profile for the set requirements.</a:t>
            </a:r>
            <a:endParaRPr sz="2000">
              <a:solidFill>
                <a:srgbClr val="FFFFFF"/>
              </a:solidFill>
            </a:endParaRPr>
          </a:p>
        </p:txBody>
      </p:sp>
      <p:sp>
        <p:nvSpPr>
          <p:cNvPr id="478" name="Google Shape;478;p47"/>
          <p:cNvSpPr txBox="1"/>
          <p:nvPr/>
        </p:nvSpPr>
        <p:spPr>
          <a:xfrm>
            <a:off x="4446025" y="826813"/>
            <a:ext cx="1702200" cy="11475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t>Carry and o</a:t>
            </a:r>
            <a:r>
              <a:rPr lang="en-US" sz="2200"/>
              <a:t>perate</a:t>
            </a:r>
            <a:r>
              <a:rPr lang="en-US" sz="2200"/>
              <a:t> payload</a:t>
            </a:r>
            <a:endParaRPr sz="2200"/>
          </a:p>
        </p:txBody>
      </p:sp>
      <p:sp>
        <p:nvSpPr>
          <p:cNvPr id="479" name="Google Shape;479;p47"/>
          <p:cNvSpPr txBox="1"/>
          <p:nvPr/>
        </p:nvSpPr>
        <p:spPr>
          <a:xfrm>
            <a:off x="2759725" y="2506650"/>
            <a:ext cx="3024000" cy="1025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t>UAS shall carry a camera payload </a:t>
            </a:r>
            <a:endParaRPr sz="2200"/>
          </a:p>
        </p:txBody>
      </p:sp>
      <p:sp>
        <p:nvSpPr>
          <p:cNvPr id="480" name="Google Shape;480;p47"/>
          <p:cNvSpPr txBox="1"/>
          <p:nvPr/>
        </p:nvSpPr>
        <p:spPr>
          <a:xfrm>
            <a:off x="103875" y="4569000"/>
            <a:ext cx="1791900" cy="15300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t>Payload shall weigh 5 lbs</a:t>
            </a:r>
            <a:endParaRPr sz="2200"/>
          </a:p>
        </p:txBody>
      </p:sp>
      <p:sp>
        <p:nvSpPr>
          <p:cNvPr id="481" name="Google Shape;481;p47"/>
          <p:cNvSpPr txBox="1"/>
          <p:nvPr/>
        </p:nvSpPr>
        <p:spPr>
          <a:xfrm>
            <a:off x="6447750" y="4569000"/>
            <a:ext cx="1791900" cy="15300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t>Camera shall save a copy of video</a:t>
            </a:r>
            <a:endParaRPr sz="2200"/>
          </a:p>
        </p:txBody>
      </p:sp>
      <p:sp>
        <p:nvSpPr>
          <p:cNvPr id="482" name="Google Shape;482;p47"/>
          <p:cNvSpPr txBox="1"/>
          <p:nvPr/>
        </p:nvSpPr>
        <p:spPr>
          <a:xfrm>
            <a:off x="2139800" y="4569000"/>
            <a:ext cx="2006700" cy="15300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t>Camera shall be HD video camera</a:t>
            </a:r>
            <a:endParaRPr sz="2200"/>
          </a:p>
        </p:txBody>
      </p:sp>
      <p:sp>
        <p:nvSpPr>
          <p:cNvPr id="483" name="Google Shape;483;p47"/>
          <p:cNvSpPr txBox="1"/>
          <p:nvPr/>
        </p:nvSpPr>
        <p:spPr>
          <a:xfrm>
            <a:off x="4390526" y="4569000"/>
            <a:ext cx="1813200" cy="15300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t>Camera shall send live video at 30 fps</a:t>
            </a:r>
            <a:endParaRPr sz="2200"/>
          </a:p>
        </p:txBody>
      </p:sp>
      <p:cxnSp>
        <p:nvCxnSpPr>
          <p:cNvPr id="484" name="Google Shape;484;p47"/>
          <p:cNvCxnSpPr>
            <a:stCxn id="479" idx="2"/>
            <a:endCxn id="480" idx="0"/>
          </p:cNvCxnSpPr>
          <p:nvPr/>
        </p:nvCxnSpPr>
        <p:spPr>
          <a:xfrm flipH="1">
            <a:off x="999925" y="3532050"/>
            <a:ext cx="3271800" cy="1037100"/>
          </a:xfrm>
          <a:prstGeom prst="straightConnector1">
            <a:avLst/>
          </a:prstGeom>
          <a:noFill/>
          <a:ln cap="flat" cmpd="sng" w="28575">
            <a:solidFill>
              <a:srgbClr val="000000"/>
            </a:solidFill>
            <a:prstDash val="solid"/>
            <a:round/>
            <a:headEnd len="med" w="med" type="none"/>
            <a:tailEnd len="med" w="med" type="triangle"/>
          </a:ln>
        </p:spPr>
      </p:cxnSp>
      <p:cxnSp>
        <p:nvCxnSpPr>
          <p:cNvPr id="485" name="Google Shape;485;p47"/>
          <p:cNvCxnSpPr>
            <a:stCxn id="479" idx="2"/>
            <a:endCxn id="482" idx="0"/>
          </p:cNvCxnSpPr>
          <p:nvPr/>
        </p:nvCxnSpPr>
        <p:spPr>
          <a:xfrm flipH="1">
            <a:off x="3143125" y="3532050"/>
            <a:ext cx="1128600" cy="1037100"/>
          </a:xfrm>
          <a:prstGeom prst="straightConnector1">
            <a:avLst/>
          </a:prstGeom>
          <a:noFill/>
          <a:ln cap="flat" cmpd="sng" w="28575">
            <a:solidFill>
              <a:srgbClr val="000000"/>
            </a:solidFill>
            <a:prstDash val="solid"/>
            <a:round/>
            <a:headEnd len="med" w="med" type="none"/>
            <a:tailEnd len="med" w="med" type="triangle"/>
          </a:ln>
        </p:spPr>
      </p:cxnSp>
      <p:cxnSp>
        <p:nvCxnSpPr>
          <p:cNvPr id="486" name="Google Shape;486;p47"/>
          <p:cNvCxnSpPr>
            <a:stCxn id="479" idx="2"/>
            <a:endCxn id="483" idx="0"/>
          </p:cNvCxnSpPr>
          <p:nvPr/>
        </p:nvCxnSpPr>
        <p:spPr>
          <a:xfrm>
            <a:off x="4271725" y="3532050"/>
            <a:ext cx="1025400" cy="1037100"/>
          </a:xfrm>
          <a:prstGeom prst="straightConnector1">
            <a:avLst/>
          </a:prstGeom>
          <a:noFill/>
          <a:ln cap="flat" cmpd="sng" w="28575">
            <a:solidFill>
              <a:srgbClr val="000000"/>
            </a:solidFill>
            <a:prstDash val="solid"/>
            <a:round/>
            <a:headEnd len="med" w="med" type="none"/>
            <a:tailEnd len="med" w="med" type="triangle"/>
          </a:ln>
        </p:spPr>
      </p:cxnSp>
      <p:cxnSp>
        <p:nvCxnSpPr>
          <p:cNvPr id="487" name="Google Shape;487;p47"/>
          <p:cNvCxnSpPr>
            <a:stCxn id="479" idx="2"/>
            <a:endCxn id="481" idx="0"/>
          </p:cNvCxnSpPr>
          <p:nvPr/>
        </p:nvCxnSpPr>
        <p:spPr>
          <a:xfrm>
            <a:off x="4271725" y="3532050"/>
            <a:ext cx="3072000" cy="1037100"/>
          </a:xfrm>
          <a:prstGeom prst="straightConnector1">
            <a:avLst/>
          </a:prstGeom>
          <a:noFill/>
          <a:ln cap="flat" cmpd="sng" w="28575">
            <a:solidFill>
              <a:srgbClr val="000000"/>
            </a:solidFill>
            <a:prstDash val="solid"/>
            <a:round/>
            <a:headEnd len="med" w="med" type="none"/>
            <a:tailEnd len="med" w="med" type="triangle"/>
          </a:ln>
        </p:spPr>
      </p:cxnSp>
      <p:cxnSp>
        <p:nvCxnSpPr>
          <p:cNvPr id="488" name="Google Shape;488;p47"/>
          <p:cNvCxnSpPr>
            <a:stCxn id="478" idx="2"/>
            <a:endCxn id="479" idx="0"/>
          </p:cNvCxnSpPr>
          <p:nvPr/>
        </p:nvCxnSpPr>
        <p:spPr>
          <a:xfrm flipH="1">
            <a:off x="4271725" y="1974313"/>
            <a:ext cx="1025400" cy="532200"/>
          </a:xfrm>
          <a:prstGeom prst="straightConnector1">
            <a:avLst/>
          </a:prstGeom>
          <a:noFill/>
          <a:ln cap="flat" cmpd="sng" w="28575">
            <a:solidFill>
              <a:srgbClr val="000000"/>
            </a:solidFill>
            <a:prstDash val="solid"/>
            <a:round/>
            <a:headEnd len="med" w="med" type="none"/>
            <a:tailEnd len="med" w="med" type="triangle"/>
          </a:ln>
        </p:spPr>
      </p:cxnSp>
      <p:sp>
        <p:nvSpPr>
          <p:cNvPr id="489" name="Google Shape;489;p47"/>
          <p:cNvSpPr txBox="1"/>
          <p:nvPr/>
        </p:nvSpPr>
        <p:spPr>
          <a:xfrm>
            <a:off x="2292050" y="826813"/>
            <a:ext cx="1702200" cy="1147500"/>
          </a:xfrm>
          <a:prstGeom prst="rect">
            <a:avLst/>
          </a:prstGeom>
          <a:solidFill>
            <a:srgbClr val="D9D9D9"/>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t>Take and transmit video</a:t>
            </a:r>
            <a:endParaRPr sz="2200"/>
          </a:p>
        </p:txBody>
      </p:sp>
      <p:cxnSp>
        <p:nvCxnSpPr>
          <p:cNvPr id="490" name="Google Shape;490;p47"/>
          <p:cNvCxnSpPr>
            <a:stCxn id="489" idx="2"/>
            <a:endCxn id="479" idx="0"/>
          </p:cNvCxnSpPr>
          <p:nvPr/>
        </p:nvCxnSpPr>
        <p:spPr>
          <a:xfrm>
            <a:off x="3143150" y="1974313"/>
            <a:ext cx="1128600" cy="532200"/>
          </a:xfrm>
          <a:prstGeom prst="straightConnector1">
            <a:avLst/>
          </a:prstGeom>
          <a:noFill/>
          <a:ln cap="flat" cmpd="sng" w="28575">
            <a:solidFill>
              <a:srgbClr val="0000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2"/>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145" name="Google Shape;145;p12"/>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CONOPS</a:t>
            </a:r>
            <a:endParaRPr/>
          </a:p>
        </p:txBody>
      </p:sp>
      <p:pic>
        <p:nvPicPr>
          <p:cNvPr id="146" name="Google Shape;146;p12"/>
          <p:cNvPicPr preferRelativeResize="0"/>
          <p:nvPr/>
        </p:nvPicPr>
        <p:blipFill rotWithShape="1">
          <a:blip r:embed="rId3">
            <a:alphaModFix/>
          </a:blip>
          <a:srcRect b="0" l="0" r="0" t="0"/>
          <a:stretch/>
        </p:blipFill>
        <p:spPr>
          <a:xfrm>
            <a:off x="1551350" y="690600"/>
            <a:ext cx="9089300" cy="5472976"/>
          </a:xfrm>
          <a:prstGeom prst="rect">
            <a:avLst/>
          </a:prstGeom>
          <a:noFill/>
          <a:ln cap="flat" cmpd="sng" w="19050">
            <a:solidFill>
              <a:srgbClr val="CC0000"/>
            </a:solidFill>
            <a:prstDash val="solid"/>
            <a:round/>
            <a:headEnd len="sm" w="sm" type="none"/>
            <a:tailEnd len="sm" w="sm"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48"/>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497" name="Google Shape;497;p48"/>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Preliminary Design</a:t>
            </a:r>
            <a:endParaRPr/>
          </a:p>
        </p:txBody>
      </p:sp>
      <p:pic>
        <p:nvPicPr>
          <p:cNvPr id="498" name="Google Shape;498;p48"/>
          <p:cNvPicPr preferRelativeResize="0"/>
          <p:nvPr/>
        </p:nvPicPr>
        <p:blipFill rotWithShape="1">
          <a:blip r:embed="rId3">
            <a:alphaModFix/>
          </a:blip>
          <a:srcRect b="0" l="0" r="0" t="0"/>
          <a:stretch/>
        </p:blipFill>
        <p:spPr>
          <a:xfrm>
            <a:off x="8233275" y="826825"/>
            <a:ext cx="3848100" cy="2705100"/>
          </a:xfrm>
          <a:prstGeom prst="rect">
            <a:avLst/>
          </a:prstGeom>
          <a:noFill/>
          <a:ln>
            <a:noFill/>
          </a:ln>
        </p:spPr>
      </p:pic>
      <p:sp>
        <p:nvSpPr>
          <p:cNvPr id="499" name="Google Shape;499;p48"/>
          <p:cNvSpPr txBox="1"/>
          <p:nvPr/>
        </p:nvSpPr>
        <p:spPr>
          <a:xfrm>
            <a:off x="8233350" y="3668150"/>
            <a:ext cx="3848100" cy="23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u="sng">
                <a:solidFill>
                  <a:srgbClr val="FFFFFF"/>
                </a:solidFill>
              </a:rPr>
              <a:t>Lessons Learned:</a:t>
            </a:r>
            <a:endParaRPr b="1" sz="2000" u="sng">
              <a:solidFill>
                <a:srgbClr val="FFFFFF"/>
              </a:solidFill>
            </a:endParaRPr>
          </a:p>
          <a:p>
            <a:pPr indent="-355600" lvl="0" marL="457200" rtl="0" algn="l">
              <a:spcBef>
                <a:spcPts val="0"/>
              </a:spcBef>
              <a:spcAft>
                <a:spcPts val="0"/>
              </a:spcAft>
              <a:buClr>
                <a:srgbClr val="FFFFFF"/>
              </a:buClr>
              <a:buSzPts val="2000"/>
              <a:buChar char="●"/>
            </a:pPr>
            <a:r>
              <a:rPr lang="en-US" sz="2000">
                <a:solidFill>
                  <a:srgbClr val="FFFFFF"/>
                </a:solidFill>
              </a:rPr>
              <a:t>Perform impactful trades first to influence the rest of the design</a:t>
            </a:r>
            <a:endParaRPr sz="2000">
              <a:solidFill>
                <a:srgbClr val="FFFFFF"/>
              </a:solidFill>
            </a:endParaRPr>
          </a:p>
          <a:p>
            <a:pPr indent="-355600" lvl="0" marL="457200" rtl="0" algn="l">
              <a:spcBef>
                <a:spcPts val="0"/>
              </a:spcBef>
              <a:spcAft>
                <a:spcPts val="0"/>
              </a:spcAft>
              <a:buClr>
                <a:srgbClr val="FFFFFF"/>
              </a:buClr>
              <a:buSzPts val="2000"/>
              <a:buChar char="●"/>
            </a:pPr>
            <a:r>
              <a:rPr lang="en-US" sz="2000">
                <a:solidFill>
                  <a:srgbClr val="FFFFFF"/>
                </a:solidFill>
              </a:rPr>
              <a:t>Perform trade criteria sensitivities</a:t>
            </a:r>
            <a:endParaRPr sz="2000">
              <a:solidFill>
                <a:srgbClr val="FFFFFF"/>
              </a:solidFill>
            </a:endParaRPr>
          </a:p>
        </p:txBody>
      </p:sp>
      <p:graphicFrame>
        <p:nvGraphicFramePr>
          <p:cNvPr id="500" name="Google Shape;500;p48"/>
          <p:cNvGraphicFramePr/>
          <p:nvPr/>
        </p:nvGraphicFramePr>
        <p:xfrm>
          <a:off x="150275" y="1051650"/>
          <a:ext cx="3000000" cy="3000000"/>
        </p:xfrm>
        <a:graphic>
          <a:graphicData uri="http://schemas.openxmlformats.org/drawingml/2006/table">
            <a:tbl>
              <a:tblPr>
                <a:noFill/>
                <a:tableStyleId>{AFB30E06-1D9E-4F4A-B1C8-25C6BFFF5D9C}</a:tableStyleId>
              </a:tblPr>
              <a:tblGrid>
                <a:gridCol w="2046425"/>
                <a:gridCol w="2414400"/>
              </a:tblGrid>
              <a:tr h="792450">
                <a:tc>
                  <a:txBody>
                    <a:bodyPr/>
                    <a:lstStyle/>
                    <a:p>
                      <a:pPr indent="0" lvl="0" marL="0" rtl="0" algn="ctr">
                        <a:spcBef>
                          <a:spcPts val="0"/>
                        </a:spcBef>
                        <a:spcAft>
                          <a:spcPts val="0"/>
                        </a:spcAft>
                        <a:buNone/>
                      </a:pPr>
                      <a:r>
                        <a:rPr lang="en-US" sz="2000">
                          <a:solidFill>
                            <a:srgbClr val="FFFFFF"/>
                          </a:solidFill>
                        </a:rPr>
                        <a:t>Essential Trade</a:t>
                      </a:r>
                      <a:endParaRPr sz="20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000">
                          <a:solidFill>
                            <a:srgbClr val="FFFFFF"/>
                          </a:solidFill>
                        </a:rPr>
                        <a:t>Design Choice</a:t>
                      </a:r>
                      <a:endParaRPr sz="20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792450">
                <a:tc>
                  <a:txBody>
                    <a:bodyPr/>
                    <a:lstStyle/>
                    <a:p>
                      <a:pPr indent="0" lvl="0" marL="0" rtl="0" algn="ctr">
                        <a:spcBef>
                          <a:spcPts val="0"/>
                        </a:spcBef>
                        <a:spcAft>
                          <a:spcPts val="0"/>
                        </a:spcAft>
                        <a:buNone/>
                      </a:pPr>
                      <a:r>
                        <a:rPr lang="en-US" sz="2000">
                          <a:solidFill>
                            <a:schemeClr val="dk1"/>
                          </a:solidFill>
                        </a:rPr>
                        <a:t>Chassis Configuration</a:t>
                      </a:r>
                      <a:endParaRPr sz="20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000"/>
                        <a:t>H-Frame</a:t>
                      </a:r>
                      <a:endParaRPr sz="2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792450">
                <a:tc>
                  <a:txBody>
                    <a:bodyPr/>
                    <a:lstStyle/>
                    <a:p>
                      <a:pPr indent="0" lvl="0" marL="0" rtl="0" algn="ctr">
                        <a:spcBef>
                          <a:spcPts val="0"/>
                        </a:spcBef>
                        <a:spcAft>
                          <a:spcPts val="0"/>
                        </a:spcAft>
                        <a:buClr>
                          <a:schemeClr val="dk1"/>
                        </a:buClr>
                        <a:buSzPts val="2100"/>
                        <a:buFont typeface="Arial"/>
                        <a:buNone/>
                      </a:pPr>
                      <a:r>
                        <a:rPr lang="en-US" sz="2000">
                          <a:solidFill>
                            <a:schemeClr val="dk1"/>
                          </a:solidFill>
                        </a:rPr>
                        <a:t>Rotor Number</a:t>
                      </a:r>
                      <a:endParaRPr sz="2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000"/>
                        <a:t>4 Rotors</a:t>
                      </a:r>
                      <a:endParaRPr sz="2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792450">
                <a:tc>
                  <a:txBody>
                    <a:bodyPr/>
                    <a:lstStyle/>
                    <a:p>
                      <a:pPr indent="0" lvl="0" marL="0" rtl="0" algn="ctr">
                        <a:spcBef>
                          <a:spcPts val="0"/>
                        </a:spcBef>
                        <a:spcAft>
                          <a:spcPts val="0"/>
                        </a:spcAft>
                        <a:buNone/>
                      </a:pPr>
                      <a:r>
                        <a:rPr lang="en-US" sz="2000">
                          <a:solidFill>
                            <a:schemeClr val="dk1"/>
                          </a:solidFill>
                        </a:rPr>
                        <a:t>Rotor Style</a:t>
                      </a:r>
                      <a:endParaRPr sz="20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000"/>
                        <a:t>Variable Pitch</a:t>
                      </a:r>
                      <a:endParaRPr sz="2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792450">
                <a:tc>
                  <a:txBody>
                    <a:bodyPr/>
                    <a:lstStyle/>
                    <a:p>
                      <a:pPr indent="0" lvl="0" marL="0" rtl="0" algn="ctr">
                        <a:spcBef>
                          <a:spcPts val="0"/>
                        </a:spcBef>
                        <a:spcAft>
                          <a:spcPts val="0"/>
                        </a:spcAft>
                        <a:buNone/>
                      </a:pPr>
                      <a:r>
                        <a:rPr lang="en-US" sz="2000">
                          <a:solidFill>
                            <a:schemeClr val="dk1"/>
                          </a:solidFill>
                        </a:rPr>
                        <a:t>Firmware</a:t>
                      </a:r>
                      <a:endParaRPr sz="20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000"/>
                        <a:t>Ardupilot</a:t>
                      </a:r>
                      <a:endParaRPr sz="2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792450">
                <a:tc>
                  <a:txBody>
                    <a:bodyPr/>
                    <a:lstStyle/>
                    <a:p>
                      <a:pPr indent="0" lvl="0" marL="0" rtl="0" algn="ctr">
                        <a:spcBef>
                          <a:spcPts val="0"/>
                        </a:spcBef>
                        <a:spcAft>
                          <a:spcPts val="0"/>
                        </a:spcAft>
                        <a:buNone/>
                      </a:pPr>
                      <a:r>
                        <a:rPr lang="en-US" sz="2000">
                          <a:solidFill>
                            <a:schemeClr val="dk1"/>
                          </a:solidFill>
                        </a:rPr>
                        <a:t>Camera/Gimbal Unit</a:t>
                      </a:r>
                      <a:endParaRPr sz="2000">
                        <a:solidFill>
                          <a:schemeClr val="dk1"/>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000"/>
                        <a:t>COTS</a:t>
                      </a:r>
                      <a:endParaRPr sz="2000"/>
                    </a:p>
                    <a:p>
                      <a:pPr indent="0" lvl="0" marL="0" rtl="0" algn="ctr">
                        <a:spcBef>
                          <a:spcPts val="0"/>
                        </a:spcBef>
                        <a:spcAft>
                          <a:spcPts val="0"/>
                        </a:spcAft>
                        <a:buNone/>
                      </a:pPr>
                      <a:r>
                        <a:rPr lang="en-US" sz="2000"/>
                        <a:t>(Tarot 2D Gimbal)</a:t>
                      </a:r>
                      <a:endParaRPr sz="20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pic>
        <p:nvPicPr>
          <p:cNvPr id="501" name="Google Shape;501;p48"/>
          <p:cNvPicPr preferRelativeResize="0"/>
          <p:nvPr/>
        </p:nvPicPr>
        <p:blipFill>
          <a:blip r:embed="rId4">
            <a:alphaModFix/>
          </a:blip>
          <a:stretch>
            <a:fillRect/>
          </a:stretch>
        </p:blipFill>
        <p:spPr>
          <a:xfrm>
            <a:off x="4799633" y="826825"/>
            <a:ext cx="3059492" cy="2245375"/>
          </a:xfrm>
          <a:prstGeom prst="rect">
            <a:avLst/>
          </a:prstGeom>
          <a:noFill/>
          <a:ln cap="flat" cmpd="sng" w="19050">
            <a:solidFill>
              <a:srgbClr val="CC0000"/>
            </a:solidFill>
            <a:prstDash val="solid"/>
            <a:round/>
            <a:headEnd len="sm" w="sm" type="none"/>
            <a:tailEnd len="sm" w="sm" type="none"/>
          </a:ln>
        </p:spPr>
      </p:pic>
      <p:pic>
        <p:nvPicPr>
          <p:cNvPr id="502" name="Google Shape;502;p48"/>
          <p:cNvPicPr preferRelativeResize="0"/>
          <p:nvPr/>
        </p:nvPicPr>
        <p:blipFill rotWithShape="1">
          <a:blip r:embed="rId5">
            <a:alphaModFix/>
          </a:blip>
          <a:srcRect b="26269" l="2929" r="10152" t="2903"/>
          <a:stretch/>
        </p:blipFill>
        <p:spPr>
          <a:xfrm>
            <a:off x="4892438" y="3531925"/>
            <a:ext cx="2873875" cy="2140025"/>
          </a:xfrm>
          <a:prstGeom prst="rect">
            <a:avLst/>
          </a:prstGeom>
          <a:noFill/>
          <a:ln cap="flat" cmpd="sng" w="19050">
            <a:solidFill>
              <a:srgbClr val="CC0000"/>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49"/>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509" name="Google Shape;509;p49"/>
          <p:cNvSpPr txBox="1"/>
          <p:nvPr>
            <p:ph idx="1" type="body"/>
          </p:nvPr>
        </p:nvSpPr>
        <p:spPr>
          <a:xfrm>
            <a:off x="6825" y="750625"/>
            <a:ext cx="8140200" cy="509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800" u="sng"/>
              <a:t>Major issues encountered:</a:t>
            </a:r>
            <a:endParaRPr sz="2800" u="sng">
              <a:solidFill>
                <a:schemeClr val="lt1"/>
              </a:solidFill>
            </a:endParaRPr>
          </a:p>
          <a:p>
            <a:pPr indent="-406400" lvl="0" marL="457200" rtl="0" algn="l">
              <a:spcBef>
                <a:spcPts val="1000"/>
              </a:spcBef>
              <a:spcAft>
                <a:spcPts val="0"/>
              </a:spcAft>
              <a:buSzPts val="2800"/>
              <a:buChar char="●"/>
            </a:pPr>
            <a:r>
              <a:rPr lang="en-US" sz="2800">
                <a:solidFill>
                  <a:schemeClr val="lt1"/>
                </a:solidFill>
              </a:rPr>
              <a:t>Inaccuracy in design hardware</a:t>
            </a:r>
            <a:endParaRPr sz="2800">
              <a:solidFill>
                <a:schemeClr val="lt1"/>
              </a:solidFill>
            </a:endParaRPr>
          </a:p>
          <a:p>
            <a:pPr indent="0" lvl="0" marL="457200" rtl="0" algn="l">
              <a:spcBef>
                <a:spcPts val="1000"/>
              </a:spcBef>
              <a:spcAft>
                <a:spcPts val="0"/>
              </a:spcAft>
              <a:buNone/>
            </a:pPr>
            <a:r>
              <a:t/>
            </a:r>
            <a:endParaRPr sz="2800">
              <a:solidFill>
                <a:schemeClr val="lt1"/>
              </a:solidFill>
            </a:endParaRPr>
          </a:p>
          <a:p>
            <a:pPr indent="-406400" lvl="0" marL="457200" rtl="0" algn="l">
              <a:spcBef>
                <a:spcPts val="1000"/>
              </a:spcBef>
              <a:spcAft>
                <a:spcPts val="0"/>
              </a:spcAft>
              <a:buSzPts val="2800"/>
              <a:buChar char="●"/>
            </a:pPr>
            <a:r>
              <a:rPr lang="en-US" sz="2800"/>
              <a:t>Interface control</a:t>
            </a:r>
            <a:endParaRPr sz="2800"/>
          </a:p>
          <a:p>
            <a:pPr indent="0" lvl="0" marL="457200" rtl="0" algn="l">
              <a:spcBef>
                <a:spcPts val="1000"/>
              </a:spcBef>
              <a:spcAft>
                <a:spcPts val="0"/>
              </a:spcAft>
              <a:buNone/>
            </a:pPr>
            <a:r>
              <a:t/>
            </a:r>
            <a:endParaRPr sz="2800"/>
          </a:p>
          <a:p>
            <a:pPr indent="-406400" lvl="0" marL="457200" rtl="0" algn="l">
              <a:spcBef>
                <a:spcPts val="1000"/>
              </a:spcBef>
              <a:spcAft>
                <a:spcPts val="0"/>
              </a:spcAft>
              <a:buSzPts val="2800"/>
              <a:buChar char="●"/>
            </a:pPr>
            <a:r>
              <a:rPr lang="en-US" sz="2800"/>
              <a:t>Up to date technical information</a:t>
            </a:r>
            <a:endParaRPr sz="2800"/>
          </a:p>
          <a:p>
            <a:pPr indent="0" lvl="0" marL="914400" rtl="0" algn="l">
              <a:spcBef>
                <a:spcPts val="1000"/>
              </a:spcBef>
              <a:spcAft>
                <a:spcPts val="0"/>
              </a:spcAft>
              <a:buNone/>
            </a:pPr>
            <a:r>
              <a:t/>
            </a:r>
            <a:endParaRPr/>
          </a:p>
        </p:txBody>
      </p:sp>
      <p:sp>
        <p:nvSpPr>
          <p:cNvPr id="510" name="Google Shape;510;p49"/>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Detailed Design</a:t>
            </a:r>
            <a:endParaRPr/>
          </a:p>
        </p:txBody>
      </p:sp>
      <p:pic>
        <p:nvPicPr>
          <p:cNvPr id="511" name="Google Shape;511;p49"/>
          <p:cNvPicPr preferRelativeResize="0"/>
          <p:nvPr/>
        </p:nvPicPr>
        <p:blipFill rotWithShape="1">
          <a:blip r:embed="rId3">
            <a:alphaModFix/>
          </a:blip>
          <a:srcRect b="0" l="0" r="0" t="0"/>
          <a:stretch/>
        </p:blipFill>
        <p:spPr>
          <a:xfrm>
            <a:off x="8233275" y="826825"/>
            <a:ext cx="3848100" cy="2705100"/>
          </a:xfrm>
          <a:prstGeom prst="rect">
            <a:avLst/>
          </a:prstGeom>
          <a:noFill/>
          <a:ln>
            <a:noFill/>
          </a:ln>
        </p:spPr>
      </p:pic>
      <p:sp>
        <p:nvSpPr>
          <p:cNvPr id="512" name="Google Shape;512;p49"/>
          <p:cNvSpPr txBox="1"/>
          <p:nvPr/>
        </p:nvSpPr>
        <p:spPr>
          <a:xfrm>
            <a:off x="8233350" y="3668150"/>
            <a:ext cx="3848100" cy="23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u="sng">
                <a:solidFill>
                  <a:srgbClr val="FFFFFF"/>
                </a:solidFill>
              </a:rPr>
              <a:t>Lessons Learned:</a:t>
            </a:r>
            <a:endParaRPr b="1" sz="2000" u="sng">
              <a:solidFill>
                <a:srgbClr val="FFFFFF"/>
              </a:solidFill>
            </a:endParaRPr>
          </a:p>
          <a:p>
            <a:pPr indent="-355600" lvl="0" marL="457200" rtl="0" algn="l">
              <a:spcBef>
                <a:spcPts val="0"/>
              </a:spcBef>
              <a:spcAft>
                <a:spcPts val="0"/>
              </a:spcAft>
              <a:buClr>
                <a:srgbClr val="FFFFFF"/>
              </a:buClr>
              <a:buSzPts val="2000"/>
              <a:buChar char="●"/>
            </a:pPr>
            <a:r>
              <a:rPr lang="en-US" sz="2000">
                <a:solidFill>
                  <a:srgbClr val="FFFFFF"/>
                </a:solidFill>
              </a:rPr>
              <a:t>Use a centralized model to focus design</a:t>
            </a:r>
            <a:endParaRPr sz="2000">
              <a:solidFill>
                <a:srgbClr val="FFFFFF"/>
              </a:solidFill>
            </a:endParaRPr>
          </a:p>
          <a:p>
            <a:pPr indent="-355600" lvl="0" marL="457200" rtl="0" algn="l">
              <a:spcBef>
                <a:spcPts val="0"/>
              </a:spcBef>
              <a:spcAft>
                <a:spcPts val="0"/>
              </a:spcAft>
              <a:buClr>
                <a:srgbClr val="FFFFFF"/>
              </a:buClr>
              <a:buSzPts val="2000"/>
              <a:buChar char="●"/>
            </a:pPr>
            <a:r>
              <a:rPr lang="en-US" sz="2000">
                <a:solidFill>
                  <a:srgbClr val="FFFFFF"/>
                </a:solidFill>
              </a:rPr>
              <a:t>Technical interchange meeting</a:t>
            </a:r>
            <a:endParaRPr sz="2000">
              <a:solidFill>
                <a:srgbClr val="FFFFFF"/>
              </a:solidFill>
            </a:endParaRPr>
          </a:p>
          <a:p>
            <a:pPr indent="-355600" lvl="0" marL="457200" rtl="0" algn="l">
              <a:spcBef>
                <a:spcPts val="0"/>
              </a:spcBef>
              <a:spcAft>
                <a:spcPts val="0"/>
              </a:spcAft>
              <a:buClr>
                <a:srgbClr val="FFFFFF"/>
              </a:buClr>
              <a:buSzPts val="2000"/>
              <a:buChar char="●"/>
            </a:pPr>
            <a:r>
              <a:rPr lang="en-US" sz="2000">
                <a:solidFill>
                  <a:srgbClr val="FFFFFF"/>
                </a:solidFill>
              </a:rPr>
              <a:t>Subsystem focused technical checkups</a:t>
            </a:r>
            <a:endParaRPr sz="20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50"/>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519" name="Google Shape;519;p50"/>
          <p:cNvSpPr txBox="1"/>
          <p:nvPr>
            <p:ph idx="1" type="body"/>
          </p:nvPr>
        </p:nvSpPr>
        <p:spPr>
          <a:xfrm>
            <a:off x="6825" y="750625"/>
            <a:ext cx="7677300" cy="2396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800" u="sng"/>
              <a:t>Highest Risk Elements from CDR:</a:t>
            </a:r>
            <a:endParaRPr sz="2800" u="sng"/>
          </a:p>
          <a:p>
            <a:pPr indent="-406400" lvl="0" marL="457200" rtl="0" algn="l">
              <a:spcBef>
                <a:spcPts val="1000"/>
              </a:spcBef>
              <a:spcAft>
                <a:spcPts val="0"/>
              </a:spcAft>
              <a:buSzPts val="2800"/>
              <a:buAutoNum type="arabicPeriod"/>
            </a:pPr>
            <a:r>
              <a:rPr lang="en-US" sz="2800"/>
              <a:t>Fitting bearing into rotor assembly</a:t>
            </a:r>
            <a:endParaRPr sz="2800"/>
          </a:p>
          <a:p>
            <a:pPr indent="-406400" lvl="0" marL="457200" rtl="0" algn="l">
              <a:spcBef>
                <a:spcPts val="0"/>
              </a:spcBef>
              <a:spcAft>
                <a:spcPts val="0"/>
              </a:spcAft>
              <a:buSzPts val="2800"/>
              <a:buAutoNum type="arabicPeriod"/>
            </a:pPr>
            <a:r>
              <a:rPr lang="en-US" sz="2800"/>
              <a:t>Damaging carbon fiber</a:t>
            </a:r>
            <a:endParaRPr sz="2800"/>
          </a:p>
          <a:p>
            <a:pPr indent="-406400" lvl="0" marL="457200" rtl="0" algn="l">
              <a:spcBef>
                <a:spcPts val="0"/>
              </a:spcBef>
              <a:spcAft>
                <a:spcPts val="0"/>
              </a:spcAft>
              <a:buSzPts val="2800"/>
              <a:buAutoNum type="arabicPeriod"/>
            </a:pPr>
            <a:r>
              <a:rPr lang="en-US" sz="2800"/>
              <a:t>Manufacturing</a:t>
            </a:r>
            <a:r>
              <a:rPr lang="en-US" sz="2800"/>
              <a:t> delays surrounding hardware</a:t>
            </a:r>
            <a:endParaRPr sz="2800"/>
          </a:p>
        </p:txBody>
      </p:sp>
      <p:sp>
        <p:nvSpPr>
          <p:cNvPr id="520" name="Google Shape;520;p50"/>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Manufacturing</a:t>
            </a:r>
            <a:endParaRPr/>
          </a:p>
        </p:txBody>
      </p:sp>
      <p:pic>
        <p:nvPicPr>
          <p:cNvPr id="521" name="Google Shape;521;p50"/>
          <p:cNvPicPr preferRelativeResize="0"/>
          <p:nvPr/>
        </p:nvPicPr>
        <p:blipFill rotWithShape="1">
          <a:blip r:embed="rId3">
            <a:alphaModFix/>
          </a:blip>
          <a:srcRect b="0" l="0" r="0" t="0"/>
          <a:stretch/>
        </p:blipFill>
        <p:spPr>
          <a:xfrm>
            <a:off x="8233275" y="826825"/>
            <a:ext cx="3848100" cy="2705100"/>
          </a:xfrm>
          <a:prstGeom prst="rect">
            <a:avLst/>
          </a:prstGeom>
          <a:noFill/>
          <a:ln>
            <a:noFill/>
          </a:ln>
        </p:spPr>
      </p:pic>
      <p:sp>
        <p:nvSpPr>
          <p:cNvPr id="522" name="Google Shape;522;p50"/>
          <p:cNvSpPr txBox="1"/>
          <p:nvPr/>
        </p:nvSpPr>
        <p:spPr>
          <a:xfrm>
            <a:off x="8233350" y="3668150"/>
            <a:ext cx="3848100" cy="23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u="sng">
                <a:solidFill>
                  <a:srgbClr val="FFFFFF"/>
                </a:solidFill>
              </a:rPr>
              <a:t>Lessons Learned:</a:t>
            </a:r>
            <a:endParaRPr sz="2000">
              <a:solidFill>
                <a:srgbClr val="FFFFFF"/>
              </a:solidFill>
            </a:endParaRPr>
          </a:p>
          <a:p>
            <a:pPr indent="-355600" lvl="0" marL="457200" rtl="0" algn="l">
              <a:spcBef>
                <a:spcPts val="0"/>
              </a:spcBef>
              <a:spcAft>
                <a:spcPts val="0"/>
              </a:spcAft>
              <a:buClr>
                <a:srgbClr val="FFFFFF"/>
              </a:buClr>
              <a:buSzPts val="2000"/>
              <a:buChar char="●"/>
            </a:pPr>
            <a:r>
              <a:rPr lang="en-US" sz="2000">
                <a:solidFill>
                  <a:srgbClr val="FFFFFF"/>
                </a:solidFill>
              </a:rPr>
              <a:t>Improve available skills based on a skill assessment of team and the preliminary design</a:t>
            </a:r>
            <a:endParaRPr sz="2000">
              <a:solidFill>
                <a:srgbClr val="FFFFFF"/>
              </a:solidFill>
            </a:endParaRPr>
          </a:p>
        </p:txBody>
      </p:sp>
      <p:pic>
        <p:nvPicPr>
          <p:cNvPr id="523" name="Google Shape;523;p50"/>
          <p:cNvPicPr preferRelativeResize="0"/>
          <p:nvPr/>
        </p:nvPicPr>
        <p:blipFill>
          <a:blip r:embed="rId4">
            <a:alphaModFix/>
          </a:blip>
          <a:stretch>
            <a:fillRect/>
          </a:stretch>
        </p:blipFill>
        <p:spPr>
          <a:xfrm>
            <a:off x="1920240" y="2633472"/>
            <a:ext cx="4096512" cy="3502152"/>
          </a:xfrm>
          <a:prstGeom prst="rect">
            <a:avLst/>
          </a:prstGeom>
          <a:noFill/>
          <a:ln>
            <a:noFill/>
          </a:ln>
        </p:spPr>
      </p:pic>
      <p:sp>
        <p:nvSpPr>
          <p:cNvPr id="524" name="Google Shape;524;p50"/>
          <p:cNvSpPr txBox="1"/>
          <p:nvPr/>
        </p:nvSpPr>
        <p:spPr>
          <a:xfrm rot="-5400000">
            <a:off x="619600" y="4820575"/>
            <a:ext cx="2023800" cy="3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FFFFFF"/>
                </a:solidFill>
              </a:rPr>
              <a:t>Consequence</a:t>
            </a:r>
            <a:endParaRPr sz="2000">
              <a:solidFill>
                <a:srgbClr val="FFFFFF"/>
              </a:solidFill>
            </a:endParaRPr>
          </a:p>
        </p:txBody>
      </p:sp>
      <p:cxnSp>
        <p:nvCxnSpPr>
          <p:cNvPr id="525" name="Google Shape;525;p50"/>
          <p:cNvCxnSpPr/>
          <p:nvPr/>
        </p:nvCxnSpPr>
        <p:spPr>
          <a:xfrm flipH="1" rot="10800000">
            <a:off x="1771648" y="3286124"/>
            <a:ext cx="9600" cy="914400"/>
          </a:xfrm>
          <a:prstGeom prst="straightConnector1">
            <a:avLst/>
          </a:prstGeom>
          <a:noFill/>
          <a:ln cap="flat" cmpd="sng" w="28575">
            <a:solidFill>
              <a:srgbClr val="FFFFFF"/>
            </a:solidFill>
            <a:prstDash val="solid"/>
            <a:round/>
            <a:headEnd len="med" w="med" type="none"/>
            <a:tailEnd len="med" w="med" type="triangl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51"/>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532" name="Google Shape;532;p51"/>
          <p:cNvSpPr txBox="1"/>
          <p:nvPr>
            <p:ph idx="1" type="body"/>
          </p:nvPr>
        </p:nvSpPr>
        <p:spPr>
          <a:xfrm>
            <a:off x="6825" y="750625"/>
            <a:ext cx="7644300" cy="2781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2800" u="sng">
                <a:solidFill>
                  <a:schemeClr val="lt1"/>
                </a:solidFill>
              </a:rPr>
              <a:t>Highest Risk Elements from CDR:</a:t>
            </a:r>
            <a:endParaRPr sz="2800">
              <a:solidFill>
                <a:schemeClr val="lt1"/>
              </a:solidFill>
            </a:endParaRPr>
          </a:p>
          <a:p>
            <a:pPr indent="-406400" lvl="0" marL="457200" rtl="0" algn="l">
              <a:spcBef>
                <a:spcPts val="1000"/>
              </a:spcBef>
              <a:spcAft>
                <a:spcPts val="0"/>
              </a:spcAft>
              <a:buSzPts val="2800"/>
              <a:buAutoNum type="arabicPeriod"/>
            </a:pPr>
            <a:r>
              <a:rPr lang="en-US" sz="2800">
                <a:solidFill>
                  <a:schemeClr val="lt1"/>
                </a:solidFill>
              </a:rPr>
              <a:t>Motor damage</a:t>
            </a:r>
            <a:endParaRPr sz="2800">
              <a:solidFill>
                <a:schemeClr val="lt1"/>
              </a:solidFill>
            </a:endParaRPr>
          </a:p>
          <a:p>
            <a:pPr indent="-406400" lvl="0" marL="457200" rtl="0" algn="l">
              <a:spcBef>
                <a:spcPts val="0"/>
              </a:spcBef>
              <a:spcAft>
                <a:spcPts val="0"/>
              </a:spcAft>
              <a:buSzPts val="2800"/>
              <a:buAutoNum type="arabicPeriod"/>
            </a:pPr>
            <a:r>
              <a:rPr lang="en-US" sz="2800">
                <a:solidFill>
                  <a:schemeClr val="lt1"/>
                </a:solidFill>
              </a:rPr>
              <a:t>Rotor blade damage</a:t>
            </a:r>
            <a:endParaRPr sz="2800">
              <a:solidFill>
                <a:schemeClr val="lt1"/>
              </a:solidFill>
            </a:endParaRPr>
          </a:p>
          <a:p>
            <a:pPr indent="-406400" lvl="0" marL="457200" rtl="0" algn="l">
              <a:spcBef>
                <a:spcPts val="0"/>
              </a:spcBef>
              <a:spcAft>
                <a:spcPts val="0"/>
              </a:spcAft>
              <a:buSzPts val="2800"/>
              <a:buAutoNum type="arabicPeriod"/>
            </a:pPr>
            <a:r>
              <a:rPr lang="en-US" sz="2800">
                <a:solidFill>
                  <a:schemeClr val="lt1"/>
                </a:solidFill>
              </a:rPr>
              <a:t>Test days limited to poor weather</a:t>
            </a:r>
            <a:endParaRPr sz="2800">
              <a:solidFill>
                <a:schemeClr val="lt1"/>
              </a:solidFill>
            </a:endParaRPr>
          </a:p>
        </p:txBody>
      </p:sp>
      <p:sp>
        <p:nvSpPr>
          <p:cNvPr id="533" name="Google Shape;533;p51"/>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Subsystem Verification</a:t>
            </a:r>
            <a:endParaRPr/>
          </a:p>
        </p:txBody>
      </p:sp>
      <p:pic>
        <p:nvPicPr>
          <p:cNvPr id="534" name="Google Shape;534;p51"/>
          <p:cNvPicPr preferRelativeResize="0"/>
          <p:nvPr/>
        </p:nvPicPr>
        <p:blipFill rotWithShape="1">
          <a:blip r:embed="rId3">
            <a:alphaModFix/>
          </a:blip>
          <a:srcRect b="0" l="0" r="0" t="0"/>
          <a:stretch/>
        </p:blipFill>
        <p:spPr>
          <a:xfrm>
            <a:off x="8233275" y="826825"/>
            <a:ext cx="3848100" cy="2705100"/>
          </a:xfrm>
          <a:prstGeom prst="rect">
            <a:avLst/>
          </a:prstGeom>
          <a:noFill/>
          <a:ln>
            <a:noFill/>
          </a:ln>
        </p:spPr>
      </p:pic>
      <p:sp>
        <p:nvSpPr>
          <p:cNvPr id="535" name="Google Shape;535;p51"/>
          <p:cNvSpPr txBox="1"/>
          <p:nvPr/>
        </p:nvSpPr>
        <p:spPr>
          <a:xfrm>
            <a:off x="8233350" y="3668150"/>
            <a:ext cx="3848100" cy="23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u="sng">
                <a:solidFill>
                  <a:srgbClr val="FFFFFF"/>
                </a:solidFill>
              </a:rPr>
              <a:t>Lessons Learned:</a:t>
            </a:r>
            <a:endParaRPr b="1" sz="2000" u="sng">
              <a:solidFill>
                <a:srgbClr val="FFFFFF"/>
              </a:solidFill>
            </a:endParaRPr>
          </a:p>
          <a:p>
            <a:pPr indent="-355600" lvl="0" marL="457200" rtl="0" algn="l">
              <a:spcBef>
                <a:spcPts val="0"/>
              </a:spcBef>
              <a:spcAft>
                <a:spcPts val="0"/>
              </a:spcAft>
              <a:buClr>
                <a:srgbClr val="FFFFFF"/>
              </a:buClr>
              <a:buSzPts val="2000"/>
              <a:buChar char="●"/>
            </a:pPr>
            <a:r>
              <a:rPr lang="en-US" sz="2000">
                <a:solidFill>
                  <a:srgbClr val="FFFFFF"/>
                </a:solidFill>
              </a:rPr>
              <a:t>Proper, up to date, tracking of tests and verification</a:t>
            </a:r>
            <a:endParaRPr sz="2000">
              <a:solidFill>
                <a:srgbClr val="FFFFFF"/>
              </a:solidFill>
            </a:endParaRPr>
          </a:p>
          <a:p>
            <a:pPr indent="-355600" lvl="0" marL="457200" rtl="0" algn="l">
              <a:spcBef>
                <a:spcPts val="0"/>
              </a:spcBef>
              <a:spcAft>
                <a:spcPts val="0"/>
              </a:spcAft>
              <a:buClr>
                <a:srgbClr val="FFFFFF"/>
              </a:buClr>
              <a:buSzPts val="2000"/>
              <a:buChar char="●"/>
            </a:pPr>
            <a:r>
              <a:rPr lang="en-US" sz="2000">
                <a:solidFill>
                  <a:srgbClr val="FFFFFF"/>
                </a:solidFill>
              </a:rPr>
              <a:t>Verification hierarchy to prioritize verification schedule</a:t>
            </a:r>
            <a:endParaRPr sz="2000">
              <a:solidFill>
                <a:srgbClr val="FFFFFF"/>
              </a:solidFill>
            </a:endParaRPr>
          </a:p>
        </p:txBody>
      </p:sp>
      <p:pic>
        <p:nvPicPr>
          <p:cNvPr id="536" name="Google Shape;536;p51"/>
          <p:cNvPicPr preferRelativeResize="0"/>
          <p:nvPr/>
        </p:nvPicPr>
        <p:blipFill>
          <a:blip r:embed="rId4">
            <a:alphaModFix/>
          </a:blip>
          <a:stretch>
            <a:fillRect/>
          </a:stretch>
        </p:blipFill>
        <p:spPr>
          <a:xfrm>
            <a:off x="1920240" y="2633472"/>
            <a:ext cx="4096512" cy="3502152"/>
          </a:xfrm>
          <a:prstGeom prst="rect">
            <a:avLst/>
          </a:prstGeom>
          <a:noFill/>
          <a:ln>
            <a:noFill/>
          </a:ln>
        </p:spPr>
      </p:pic>
      <p:sp>
        <p:nvSpPr>
          <p:cNvPr id="537" name="Google Shape;537;p51"/>
          <p:cNvSpPr txBox="1"/>
          <p:nvPr/>
        </p:nvSpPr>
        <p:spPr>
          <a:xfrm rot="-5400000">
            <a:off x="619600" y="4820575"/>
            <a:ext cx="2023800" cy="3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FFFFFF"/>
                </a:solidFill>
              </a:rPr>
              <a:t>Consequence</a:t>
            </a:r>
            <a:endParaRPr sz="2000">
              <a:solidFill>
                <a:srgbClr val="FFFFFF"/>
              </a:solidFill>
            </a:endParaRPr>
          </a:p>
        </p:txBody>
      </p:sp>
      <p:cxnSp>
        <p:nvCxnSpPr>
          <p:cNvPr id="538" name="Google Shape;538;p51"/>
          <p:cNvCxnSpPr/>
          <p:nvPr/>
        </p:nvCxnSpPr>
        <p:spPr>
          <a:xfrm flipH="1" rot="10800000">
            <a:off x="1771650" y="3286125"/>
            <a:ext cx="9600" cy="914400"/>
          </a:xfrm>
          <a:prstGeom prst="straightConnector1">
            <a:avLst/>
          </a:prstGeom>
          <a:noFill/>
          <a:ln cap="flat" cmpd="sng" w="28575">
            <a:solidFill>
              <a:srgbClr val="FFFFFF"/>
            </a:solidFill>
            <a:prstDash val="solid"/>
            <a:round/>
            <a:headEnd len="med" w="med" type="none"/>
            <a:tailEnd len="med" w="med" type="triangl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52"/>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545" name="Google Shape;545;p52"/>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System Validation and Operation</a:t>
            </a:r>
            <a:endParaRPr/>
          </a:p>
        </p:txBody>
      </p:sp>
      <p:pic>
        <p:nvPicPr>
          <p:cNvPr id="546" name="Google Shape;546;p52"/>
          <p:cNvPicPr preferRelativeResize="0"/>
          <p:nvPr/>
        </p:nvPicPr>
        <p:blipFill rotWithShape="1">
          <a:blip r:embed="rId3">
            <a:alphaModFix/>
          </a:blip>
          <a:srcRect b="0" l="0" r="0" t="0"/>
          <a:stretch/>
        </p:blipFill>
        <p:spPr>
          <a:xfrm>
            <a:off x="8233275" y="826825"/>
            <a:ext cx="3848100" cy="2705100"/>
          </a:xfrm>
          <a:prstGeom prst="rect">
            <a:avLst/>
          </a:prstGeom>
          <a:noFill/>
          <a:ln>
            <a:noFill/>
          </a:ln>
        </p:spPr>
      </p:pic>
      <p:sp>
        <p:nvSpPr>
          <p:cNvPr id="547" name="Google Shape;547;p52"/>
          <p:cNvSpPr txBox="1"/>
          <p:nvPr/>
        </p:nvSpPr>
        <p:spPr>
          <a:xfrm>
            <a:off x="7469425" y="3668150"/>
            <a:ext cx="4716300" cy="23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u="sng">
                <a:solidFill>
                  <a:srgbClr val="FFFFFF"/>
                </a:solidFill>
              </a:rPr>
              <a:t>System Operation:</a:t>
            </a:r>
            <a:endParaRPr sz="3000" u="sng">
              <a:solidFill>
                <a:srgbClr val="FFFFFF"/>
              </a:solidFill>
            </a:endParaRPr>
          </a:p>
          <a:p>
            <a:pPr indent="-419100" lvl="0" marL="457200" rtl="0" algn="l">
              <a:spcBef>
                <a:spcPts val="0"/>
              </a:spcBef>
              <a:spcAft>
                <a:spcPts val="0"/>
              </a:spcAft>
              <a:buClr>
                <a:srgbClr val="FFFFFF"/>
              </a:buClr>
              <a:buSzPts val="3000"/>
              <a:buChar char="●"/>
            </a:pPr>
            <a:r>
              <a:rPr lang="en-US" sz="3000">
                <a:solidFill>
                  <a:srgbClr val="FFFFFF"/>
                </a:solidFill>
              </a:rPr>
              <a:t>Customer involved throughout validation</a:t>
            </a:r>
            <a:endParaRPr sz="3000">
              <a:solidFill>
                <a:srgbClr val="FFFFFF"/>
              </a:solidFill>
            </a:endParaRPr>
          </a:p>
          <a:p>
            <a:pPr indent="-419100" lvl="0" marL="457200" rtl="0" algn="l">
              <a:spcBef>
                <a:spcPts val="0"/>
              </a:spcBef>
              <a:spcAft>
                <a:spcPts val="0"/>
              </a:spcAft>
              <a:buClr>
                <a:srgbClr val="FFFFFF"/>
              </a:buClr>
              <a:buSzPts val="3000"/>
              <a:buChar char="●"/>
            </a:pPr>
            <a:r>
              <a:rPr lang="en-US" sz="3000">
                <a:solidFill>
                  <a:srgbClr val="FFFFFF"/>
                </a:solidFill>
              </a:rPr>
              <a:t>Drivetrain maintenance</a:t>
            </a:r>
            <a:endParaRPr sz="3000">
              <a:solidFill>
                <a:srgbClr val="FFFFFF"/>
              </a:solidFill>
            </a:endParaRPr>
          </a:p>
        </p:txBody>
      </p:sp>
      <p:pic>
        <p:nvPicPr>
          <p:cNvPr id="548" name="Google Shape;548;p52"/>
          <p:cNvPicPr preferRelativeResize="0"/>
          <p:nvPr/>
        </p:nvPicPr>
        <p:blipFill rotWithShape="1">
          <a:blip r:embed="rId4">
            <a:alphaModFix/>
          </a:blip>
          <a:srcRect b="0" l="0" r="0" t="0"/>
          <a:stretch/>
        </p:blipFill>
        <p:spPr>
          <a:xfrm>
            <a:off x="101900" y="810288"/>
            <a:ext cx="3848100" cy="2705100"/>
          </a:xfrm>
          <a:prstGeom prst="rect">
            <a:avLst/>
          </a:prstGeom>
          <a:noFill/>
          <a:ln>
            <a:noFill/>
          </a:ln>
        </p:spPr>
      </p:pic>
      <p:sp>
        <p:nvSpPr>
          <p:cNvPr id="549" name="Google Shape;549;p52"/>
          <p:cNvSpPr txBox="1"/>
          <p:nvPr/>
        </p:nvSpPr>
        <p:spPr>
          <a:xfrm>
            <a:off x="0" y="3651625"/>
            <a:ext cx="4716300" cy="23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u="sng">
                <a:solidFill>
                  <a:srgbClr val="FFFFFF"/>
                </a:solidFill>
              </a:rPr>
              <a:t>System Validation</a:t>
            </a:r>
            <a:r>
              <a:rPr lang="en-US" sz="3000" u="sng">
                <a:solidFill>
                  <a:srgbClr val="FFFFFF"/>
                </a:solidFill>
              </a:rPr>
              <a:t>:</a:t>
            </a:r>
            <a:endParaRPr sz="3000" u="sng">
              <a:solidFill>
                <a:srgbClr val="FFFFFF"/>
              </a:solidFill>
            </a:endParaRPr>
          </a:p>
          <a:p>
            <a:pPr indent="-419100" lvl="0" marL="457200" rtl="0" algn="l">
              <a:spcBef>
                <a:spcPts val="0"/>
              </a:spcBef>
              <a:spcAft>
                <a:spcPts val="0"/>
              </a:spcAft>
              <a:buClr>
                <a:srgbClr val="FFFFFF"/>
              </a:buClr>
              <a:buSzPts val="3000"/>
              <a:buChar char="●"/>
            </a:pPr>
            <a:r>
              <a:rPr lang="en-US" sz="3000">
                <a:solidFill>
                  <a:srgbClr val="FFFFFF"/>
                </a:solidFill>
              </a:rPr>
              <a:t>Flight tests to validate performance and capabilities</a:t>
            </a:r>
            <a:endParaRPr sz="300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53"/>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556" name="Google Shape;556;p53"/>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53"/>
          <p:cNvSpPr txBox="1"/>
          <p:nvPr>
            <p:ph idx="1" type="body"/>
          </p:nvPr>
        </p:nvSpPr>
        <p:spPr>
          <a:xfrm>
            <a:off x="0" y="1088475"/>
            <a:ext cx="12192000" cy="4351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3000"/>
              <a:buNone/>
            </a:pPr>
            <a:r>
              <a:rPr lang="en-US" sz="9600"/>
              <a:t>Project Management</a:t>
            </a:r>
            <a:endParaRPr sz="96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54"/>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564" name="Google Shape;564;p54"/>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Management Approach</a:t>
            </a:r>
            <a:endParaRPr/>
          </a:p>
        </p:txBody>
      </p:sp>
      <p:graphicFrame>
        <p:nvGraphicFramePr>
          <p:cNvPr id="565" name="Google Shape;565;p54"/>
          <p:cNvGraphicFramePr/>
          <p:nvPr/>
        </p:nvGraphicFramePr>
        <p:xfrm>
          <a:off x="1520825" y="1890425"/>
          <a:ext cx="3000000" cy="3000000"/>
        </p:xfrm>
        <a:graphic>
          <a:graphicData uri="http://schemas.openxmlformats.org/drawingml/2006/table">
            <a:tbl>
              <a:tblPr>
                <a:noFill/>
                <a:tableStyleId>{AFB30E06-1D9E-4F4A-B1C8-25C6BFFF5D9C}</a:tableStyleId>
              </a:tblPr>
              <a:tblGrid>
                <a:gridCol w="3429000"/>
                <a:gridCol w="5721350"/>
              </a:tblGrid>
              <a:tr h="381000">
                <a:tc>
                  <a:txBody>
                    <a:bodyPr/>
                    <a:lstStyle/>
                    <a:p>
                      <a:pPr indent="0" lvl="0" marL="0" rtl="0" algn="l">
                        <a:lnSpc>
                          <a:spcPct val="90000"/>
                        </a:lnSpc>
                        <a:spcBef>
                          <a:spcPts val="1000"/>
                        </a:spcBef>
                        <a:spcAft>
                          <a:spcPts val="0"/>
                        </a:spcAft>
                        <a:buClr>
                          <a:schemeClr val="dk1"/>
                        </a:buClr>
                        <a:buSzPts val="1100"/>
                        <a:buFont typeface="Arial"/>
                        <a:buNone/>
                      </a:pPr>
                      <a:r>
                        <a:rPr lang="en-US" sz="2100">
                          <a:solidFill>
                            <a:schemeClr val="lt1"/>
                          </a:solidFill>
                        </a:rPr>
                        <a:t>Authoritative/Pace-Setting Management Style</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1" marL="914400" rtl="0" algn="l">
                        <a:lnSpc>
                          <a:spcPct val="90000"/>
                        </a:lnSpc>
                        <a:spcBef>
                          <a:spcPts val="500"/>
                        </a:spcBef>
                        <a:spcAft>
                          <a:spcPts val="0"/>
                        </a:spcAft>
                        <a:buClr>
                          <a:srgbClr val="000000"/>
                        </a:buClr>
                        <a:buSzPts val="2100"/>
                        <a:buChar char="•"/>
                      </a:pPr>
                      <a:r>
                        <a:rPr lang="en-US" sz="2100"/>
                        <a:t>Matched project demand and group dynamic</a:t>
                      </a:r>
                      <a:endParaRPr sz="2100"/>
                    </a:p>
                    <a:p>
                      <a:pPr indent="-361950" lvl="1" marL="914400" rtl="0" algn="l">
                        <a:lnSpc>
                          <a:spcPct val="90000"/>
                        </a:lnSpc>
                        <a:spcBef>
                          <a:spcPts val="0"/>
                        </a:spcBef>
                        <a:spcAft>
                          <a:spcPts val="0"/>
                        </a:spcAft>
                        <a:buClr>
                          <a:srgbClr val="000000"/>
                        </a:buClr>
                        <a:buSzPts val="2100"/>
                        <a:buChar char="•"/>
                      </a:pPr>
                      <a:r>
                        <a:rPr lang="en-US" sz="2100"/>
                        <a:t>Drive to achieve and produce results</a:t>
                      </a:r>
                      <a:endParaRPr sz="2100"/>
                    </a:p>
                    <a:p>
                      <a:pPr indent="-361950" lvl="1" marL="914400" rtl="0" algn="l">
                        <a:lnSpc>
                          <a:spcPct val="90000"/>
                        </a:lnSpc>
                        <a:spcBef>
                          <a:spcPts val="0"/>
                        </a:spcBef>
                        <a:spcAft>
                          <a:spcPts val="0"/>
                        </a:spcAft>
                        <a:buClr>
                          <a:srgbClr val="000000"/>
                        </a:buClr>
                        <a:buSzPts val="2100"/>
                        <a:buChar char="•"/>
                      </a:pPr>
                      <a:r>
                        <a:rPr lang="en-US" sz="2100"/>
                        <a:t>Steers team towards a final product</a:t>
                      </a:r>
                      <a:endParaRPr sz="2100"/>
                    </a:p>
                    <a:p>
                      <a:pPr indent="-361950" lvl="1" marL="914400" rtl="0" algn="l">
                        <a:lnSpc>
                          <a:spcPct val="90000"/>
                        </a:lnSpc>
                        <a:spcBef>
                          <a:spcPts val="0"/>
                        </a:spcBef>
                        <a:spcAft>
                          <a:spcPts val="0"/>
                        </a:spcAft>
                        <a:buClr>
                          <a:srgbClr val="000000"/>
                        </a:buClr>
                        <a:buSzPts val="2100"/>
                        <a:buChar char="•"/>
                      </a:pPr>
                      <a:r>
                        <a:rPr lang="en-US" sz="2100"/>
                        <a:t>Set and maintained high standards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1398875">
                <a:tc>
                  <a:txBody>
                    <a:bodyPr/>
                    <a:lstStyle/>
                    <a:p>
                      <a:pPr indent="0" lvl="0" marL="0" rtl="0" algn="l">
                        <a:lnSpc>
                          <a:spcPct val="90000"/>
                        </a:lnSpc>
                        <a:spcBef>
                          <a:spcPts val="1000"/>
                        </a:spcBef>
                        <a:spcAft>
                          <a:spcPts val="0"/>
                        </a:spcAft>
                        <a:buClr>
                          <a:schemeClr val="dk1"/>
                        </a:buClr>
                        <a:buSzPts val="1100"/>
                        <a:buFont typeface="Arial"/>
                        <a:buNone/>
                      </a:pPr>
                      <a:r>
                        <a:rPr lang="en-US" sz="2100">
                          <a:solidFill>
                            <a:schemeClr val="lt1"/>
                          </a:solidFill>
                        </a:rPr>
                        <a:t>Lessons Learned</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361950" lvl="1" marL="914400" rtl="0" algn="l">
                        <a:lnSpc>
                          <a:spcPct val="90000"/>
                        </a:lnSpc>
                        <a:spcBef>
                          <a:spcPts val="500"/>
                        </a:spcBef>
                        <a:spcAft>
                          <a:spcPts val="0"/>
                        </a:spcAft>
                        <a:buClr>
                          <a:srgbClr val="000000"/>
                        </a:buClr>
                        <a:buSzPts val="2100"/>
                        <a:buChar char="•"/>
                      </a:pPr>
                      <a:r>
                        <a:rPr lang="en-US" sz="2100"/>
                        <a:t>Personal p</a:t>
                      </a:r>
                      <a:r>
                        <a:rPr lang="en-US" sz="2100"/>
                        <a:t>roject commitment </a:t>
                      </a:r>
                      <a:endParaRPr sz="2100"/>
                    </a:p>
                    <a:p>
                      <a:pPr indent="-361950" lvl="1" marL="914400" rtl="0" algn="l">
                        <a:lnSpc>
                          <a:spcPct val="90000"/>
                        </a:lnSpc>
                        <a:spcBef>
                          <a:spcPts val="0"/>
                        </a:spcBef>
                        <a:spcAft>
                          <a:spcPts val="0"/>
                        </a:spcAft>
                        <a:buClr>
                          <a:srgbClr val="000000"/>
                        </a:buClr>
                        <a:buSzPts val="2100"/>
                        <a:buChar char="•"/>
                      </a:pPr>
                      <a:r>
                        <a:rPr lang="en-US" sz="2100"/>
                        <a:t>Group Mentality</a:t>
                      </a:r>
                      <a:endParaRPr sz="2100"/>
                    </a:p>
                    <a:p>
                      <a:pPr indent="-361950" lvl="1" marL="914400" rtl="0" algn="l">
                        <a:lnSpc>
                          <a:spcPct val="90000"/>
                        </a:lnSpc>
                        <a:spcBef>
                          <a:spcPts val="0"/>
                        </a:spcBef>
                        <a:spcAft>
                          <a:spcPts val="0"/>
                        </a:spcAft>
                        <a:buClr>
                          <a:srgbClr val="000000"/>
                        </a:buClr>
                        <a:buSzPts val="2100"/>
                        <a:buChar char="•"/>
                      </a:pPr>
                      <a:r>
                        <a:rPr lang="en-US" sz="2100"/>
                        <a:t>What's best for the project vs the team</a:t>
                      </a:r>
                      <a:endParaRPr sz="2100"/>
                    </a:p>
                    <a:p>
                      <a:pPr indent="-361950" lvl="1" marL="914400" rtl="0" algn="l">
                        <a:lnSpc>
                          <a:spcPct val="90000"/>
                        </a:lnSpc>
                        <a:spcBef>
                          <a:spcPts val="0"/>
                        </a:spcBef>
                        <a:spcAft>
                          <a:spcPts val="0"/>
                        </a:spcAft>
                        <a:buClr>
                          <a:srgbClr val="000000"/>
                        </a:buClr>
                        <a:buSzPts val="2100"/>
                        <a:buChar char="•"/>
                      </a:pPr>
                      <a:r>
                        <a:rPr lang="en-US" sz="2100"/>
                        <a:t>Roles</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Google Shape;571;p55"/>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572" name="Google Shape;572;p55"/>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Cost Plan</a:t>
            </a:r>
            <a:endParaRPr/>
          </a:p>
        </p:txBody>
      </p:sp>
      <p:graphicFrame>
        <p:nvGraphicFramePr>
          <p:cNvPr id="573" name="Google Shape;573;p55"/>
          <p:cNvGraphicFramePr/>
          <p:nvPr/>
        </p:nvGraphicFramePr>
        <p:xfrm>
          <a:off x="250925" y="862300"/>
          <a:ext cx="3000000" cy="3000000"/>
        </p:xfrm>
        <a:graphic>
          <a:graphicData uri="http://schemas.openxmlformats.org/drawingml/2006/table">
            <a:tbl>
              <a:tblPr>
                <a:noFill/>
                <a:tableStyleId>{BE807AC1-A3B9-4011-AFA8-C4996A063B30}</a:tableStyleId>
              </a:tblPr>
              <a:tblGrid>
                <a:gridCol w="2259875"/>
                <a:gridCol w="2259875"/>
                <a:gridCol w="1858625"/>
              </a:tblGrid>
              <a:tr h="963325">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Expense</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100"/>
                        <a:t>Planned Cost</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l">
                        <a:lnSpc>
                          <a:spcPct val="100000"/>
                        </a:lnSpc>
                        <a:spcBef>
                          <a:spcPts val="0"/>
                        </a:spcBef>
                        <a:spcAft>
                          <a:spcPts val="0"/>
                        </a:spcAft>
                        <a:buNone/>
                      </a:pPr>
                      <a:r>
                        <a:rPr lang="en-US" sz="2100"/>
                        <a:t>Actual Cost</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r>
              <a:tr h="624025">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Copter Parts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$3,</a:t>
                      </a:r>
                      <a:r>
                        <a:rPr lang="en-US" sz="2100"/>
                        <a:t>600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None/>
                      </a:pPr>
                      <a:r>
                        <a:rPr lang="en-US" sz="2100"/>
                        <a:t>$3,513</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r>
              <a:tr h="624025">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Spare Parts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a:t>
                      </a:r>
                      <a:r>
                        <a:rPr lang="en-US" sz="2100"/>
                        <a:t>610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None/>
                      </a:pPr>
                      <a:r>
                        <a:rPr lang="en-US" sz="2100"/>
                        <a:t>$715</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r>
              <a:tr h="1061450">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Operational Expenses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a:t>
                      </a:r>
                      <a:r>
                        <a:rPr lang="en-US" sz="2100"/>
                        <a:t>132</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None/>
                      </a:pPr>
                      <a:r>
                        <a:rPr lang="en-US" sz="2100"/>
                        <a:t>$177</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r>
              <a:tr h="624025">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Left to Buy</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a:t>
                      </a:r>
                      <a:r>
                        <a:rPr lang="en-US" sz="2100"/>
                        <a:t>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None/>
                      </a:pPr>
                      <a:r>
                        <a:rPr lang="en-US" sz="2100"/>
                        <a:t>$300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r>
              <a:tr h="624025">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Total</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$4,</a:t>
                      </a:r>
                      <a:r>
                        <a:rPr lang="en-US" sz="2100"/>
                        <a:t>342</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l">
                        <a:lnSpc>
                          <a:spcPct val="100000"/>
                        </a:lnSpc>
                        <a:spcBef>
                          <a:spcPts val="0"/>
                        </a:spcBef>
                        <a:spcAft>
                          <a:spcPts val="0"/>
                        </a:spcAft>
                        <a:buNone/>
                      </a:pPr>
                      <a:r>
                        <a:rPr lang="en-US" sz="2100"/>
                        <a:t>$4,705</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r>
              <a:tr h="530975">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Remainder</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100" u="none" cap="none" strike="noStrike"/>
                        <a:t>$</a:t>
                      </a:r>
                      <a:r>
                        <a:rPr lang="en-US" sz="2100"/>
                        <a:t>658</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c>
                  <a:txBody>
                    <a:bodyPr/>
                    <a:lstStyle/>
                    <a:p>
                      <a:pPr indent="0" lvl="0" marL="0" marR="0" rtl="0" algn="l">
                        <a:lnSpc>
                          <a:spcPct val="100000"/>
                        </a:lnSpc>
                        <a:spcBef>
                          <a:spcPts val="0"/>
                        </a:spcBef>
                        <a:spcAft>
                          <a:spcPts val="0"/>
                        </a:spcAft>
                        <a:buNone/>
                      </a:pPr>
                      <a:r>
                        <a:rPr lang="en-US" sz="2100"/>
                        <a:t>$595</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r>
            </a:tbl>
          </a:graphicData>
        </a:graphic>
      </p:graphicFrame>
      <p:sp>
        <p:nvSpPr>
          <p:cNvPr id="574" name="Google Shape;574;p55"/>
          <p:cNvSpPr txBox="1"/>
          <p:nvPr>
            <p:ph idx="1" type="body"/>
          </p:nvPr>
        </p:nvSpPr>
        <p:spPr>
          <a:xfrm>
            <a:off x="6800725" y="859750"/>
            <a:ext cx="5082900" cy="5128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solidFill>
                  <a:schemeClr val="lt1"/>
                </a:solidFill>
              </a:rPr>
              <a:t>Major Cost Differences</a:t>
            </a:r>
            <a:endParaRPr>
              <a:solidFill>
                <a:schemeClr val="lt1"/>
              </a:solidFill>
            </a:endParaRPr>
          </a:p>
          <a:p>
            <a:pPr indent="-419100" lvl="0" marL="457200" rtl="0" algn="l">
              <a:spcBef>
                <a:spcPts val="1000"/>
              </a:spcBef>
              <a:spcAft>
                <a:spcPts val="0"/>
              </a:spcAft>
              <a:buClr>
                <a:schemeClr val="lt1"/>
              </a:buClr>
              <a:buSzPts val="3000"/>
              <a:buChar char="•"/>
            </a:pPr>
            <a:r>
              <a:rPr lang="en-US">
                <a:solidFill>
                  <a:schemeClr val="lt1"/>
                </a:solidFill>
              </a:rPr>
              <a:t>Shipping and Tax</a:t>
            </a:r>
            <a:endParaRPr>
              <a:solidFill>
                <a:schemeClr val="lt1"/>
              </a:solidFill>
            </a:endParaRPr>
          </a:p>
          <a:p>
            <a:pPr indent="-419100" lvl="0" marL="457200" rtl="0" algn="l">
              <a:spcBef>
                <a:spcPts val="0"/>
              </a:spcBef>
              <a:spcAft>
                <a:spcPts val="0"/>
              </a:spcAft>
              <a:buClr>
                <a:schemeClr val="lt1"/>
              </a:buClr>
              <a:buSzPts val="3000"/>
              <a:buChar char="•"/>
            </a:pPr>
            <a:r>
              <a:rPr lang="en-US">
                <a:solidFill>
                  <a:schemeClr val="lt1"/>
                </a:solidFill>
              </a:rPr>
              <a:t>Change in Design</a:t>
            </a:r>
            <a:endParaRPr>
              <a:solidFill>
                <a:schemeClr val="lt1"/>
              </a:solidFill>
            </a:endParaRPr>
          </a:p>
          <a:p>
            <a:pPr indent="-419100" lvl="0" marL="457200" rtl="0" algn="l">
              <a:spcBef>
                <a:spcPts val="0"/>
              </a:spcBef>
              <a:spcAft>
                <a:spcPts val="0"/>
              </a:spcAft>
              <a:buClr>
                <a:schemeClr val="lt1"/>
              </a:buClr>
              <a:buSzPts val="3000"/>
              <a:buChar char="•"/>
            </a:pPr>
            <a:r>
              <a:rPr lang="en-US">
                <a:solidFill>
                  <a:schemeClr val="lt1"/>
                </a:solidFill>
              </a:rPr>
              <a:t>Parts Not Purchased Yet</a:t>
            </a:r>
            <a:endParaRPr>
              <a:solidFill>
                <a:schemeClr val="lt1"/>
              </a:solidFill>
            </a:endParaRPr>
          </a:p>
          <a:p>
            <a:pPr indent="0" lvl="0" marL="0" rtl="0" algn="l">
              <a:spcBef>
                <a:spcPts val="1000"/>
              </a:spcBef>
              <a:spcAft>
                <a:spcPts val="0"/>
              </a:spcAft>
              <a:buNone/>
            </a:pPr>
            <a:r>
              <a:rPr lang="en-US">
                <a:solidFill>
                  <a:schemeClr val="lt1"/>
                </a:solidFill>
              </a:rPr>
              <a:t>Lessons Learned</a:t>
            </a:r>
            <a:endParaRPr>
              <a:solidFill>
                <a:schemeClr val="lt1"/>
              </a:solidFill>
            </a:endParaRPr>
          </a:p>
          <a:p>
            <a:pPr indent="-419100" lvl="0" marL="457200" rtl="0" algn="l">
              <a:spcBef>
                <a:spcPts val="1000"/>
              </a:spcBef>
              <a:spcAft>
                <a:spcPts val="0"/>
              </a:spcAft>
              <a:buClr>
                <a:schemeClr val="lt1"/>
              </a:buClr>
              <a:buSzPts val="3000"/>
              <a:buChar char="•"/>
            </a:pPr>
            <a:r>
              <a:rPr lang="en-US">
                <a:solidFill>
                  <a:schemeClr val="lt1"/>
                </a:solidFill>
              </a:rPr>
              <a:t>Part </a:t>
            </a:r>
            <a:r>
              <a:rPr lang="en-US">
                <a:solidFill>
                  <a:schemeClr val="lt1"/>
                </a:solidFill>
              </a:rPr>
              <a:t>availability</a:t>
            </a:r>
            <a:endParaRPr>
              <a:solidFill>
                <a:schemeClr val="lt1"/>
              </a:solidFill>
            </a:endParaRPr>
          </a:p>
          <a:p>
            <a:pPr indent="-419100" lvl="0" marL="457200" rtl="0" algn="l">
              <a:spcBef>
                <a:spcPts val="0"/>
              </a:spcBef>
              <a:spcAft>
                <a:spcPts val="0"/>
              </a:spcAft>
              <a:buClr>
                <a:schemeClr val="lt1"/>
              </a:buClr>
              <a:buSzPts val="3000"/>
              <a:buChar char="•"/>
            </a:pPr>
            <a:r>
              <a:rPr lang="en-US">
                <a:solidFill>
                  <a:schemeClr val="lt1"/>
                </a:solidFill>
              </a:rPr>
              <a:t>Track purchasing</a:t>
            </a:r>
            <a:endParaRPr>
              <a:solidFill>
                <a:schemeClr val="lt1"/>
              </a:solidFill>
            </a:endParaRPr>
          </a:p>
          <a:p>
            <a:pPr indent="-419100" lvl="0" marL="457200" rtl="0" algn="l">
              <a:spcBef>
                <a:spcPts val="0"/>
              </a:spcBef>
              <a:spcAft>
                <a:spcPts val="0"/>
              </a:spcAft>
              <a:buClr>
                <a:schemeClr val="lt1"/>
              </a:buClr>
              <a:buSzPts val="3000"/>
              <a:buChar char="•"/>
            </a:pPr>
            <a:r>
              <a:rPr lang="en-US">
                <a:solidFill>
                  <a:schemeClr val="lt1"/>
                </a:solidFill>
              </a:rPr>
              <a:t>Ensure parts are needed</a:t>
            </a:r>
            <a:endParaRPr>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56"/>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581" name="Google Shape;581;p56"/>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Cost</a:t>
            </a:r>
            <a:endParaRPr/>
          </a:p>
        </p:txBody>
      </p:sp>
      <p:pic>
        <p:nvPicPr>
          <p:cNvPr id="582" name="Google Shape;582;p56" title="Chart"/>
          <p:cNvPicPr preferRelativeResize="0"/>
          <p:nvPr/>
        </p:nvPicPr>
        <p:blipFill>
          <a:blip r:embed="rId3">
            <a:alphaModFix/>
          </a:blip>
          <a:stretch>
            <a:fillRect/>
          </a:stretch>
        </p:blipFill>
        <p:spPr>
          <a:xfrm>
            <a:off x="4958552" y="772326"/>
            <a:ext cx="7036998" cy="4351199"/>
          </a:xfrm>
          <a:prstGeom prst="rect">
            <a:avLst/>
          </a:prstGeom>
          <a:noFill/>
          <a:ln>
            <a:noFill/>
          </a:ln>
        </p:spPr>
      </p:pic>
      <p:graphicFrame>
        <p:nvGraphicFramePr>
          <p:cNvPr id="583" name="Google Shape;583;p56"/>
          <p:cNvGraphicFramePr/>
          <p:nvPr/>
        </p:nvGraphicFramePr>
        <p:xfrm>
          <a:off x="186275" y="822113"/>
          <a:ext cx="3000000" cy="3000000"/>
        </p:xfrm>
        <a:graphic>
          <a:graphicData uri="http://schemas.openxmlformats.org/drawingml/2006/table">
            <a:tbl>
              <a:tblPr>
                <a:noFill/>
                <a:tableStyleId>{AFB30E06-1D9E-4F4A-B1C8-25C6BFFF5D9C}</a:tableStyleId>
              </a:tblPr>
              <a:tblGrid>
                <a:gridCol w="3254375"/>
                <a:gridCol w="1343275"/>
              </a:tblGrid>
              <a:tr h="381000">
                <a:tc>
                  <a:txBody>
                    <a:bodyPr/>
                    <a:lstStyle/>
                    <a:p>
                      <a:pPr indent="0" lvl="0" marL="0" rtl="0" algn="l">
                        <a:spcBef>
                          <a:spcPts val="0"/>
                        </a:spcBef>
                        <a:spcAft>
                          <a:spcPts val="0"/>
                        </a:spcAft>
                        <a:buNone/>
                      </a:pPr>
                      <a:r>
                        <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Amount</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l">
                        <a:spcBef>
                          <a:spcPts val="0"/>
                        </a:spcBef>
                        <a:spcAft>
                          <a:spcPts val="0"/>
                        </a:spcAft>
                        <a:buNone/>
                      </a:pPr>
                      <a:r>
                        <a:rPr lang="en-US" sz="2100">
                          <a:solidFill>
                            <a:srgbClr val="FFFFFF"/>
                          </a:solidFill>
                        </a:rPr>
                        <a:t>Individual Avg. Weekly Hours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16</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l">
                        <a:spcBef>
                          <a:spcPts val="0"/>
                        </a:spcBef>
                        <a:spcAft>
                          <a:spcPts val="0"/>
                        </a:spcAft>
                        <a:buNone/>
                      </a:pPr>
                      <a:r>
                        <a:rPr lang="en-US" sz="2100">
                          <a:solidFill>
                            <a:srgbClr val="FFFFFF"/>
                          </a:solidFill>
                        </a:rPr>
                        <a:t>Team Avg. Weekly Hours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192</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l">
                        <a:spcBef>
                          <a:spcPts val="0"/>
                        </a:spcBef>
                        <a:spcAft>
                          <a:spcPts val="0"/>
                        </a:spcAft>
                        <a:buNone/>
                      </a:pPr>
                      <a:r>
                        <a:rPr lang="en-US" sz="2100">
                          <a:solidFill>
                            <a:srgbClr val="FFFFFF"/>
                          </a:solidFill>
                        </a:rPr>
                        <a:t>Total Project Hours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4,424</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l">
                        <a:spcBef>
                          <a:spcPts val="0"/>
                        </a:spcBef>
                        <a:spcAft>
                          <a:spcPts val="0"/>
                        </a:spcAft>
                        <a:buNone/>
                      </a:pPr>
                      <a:r>
                        <a:rPr lang="en-US" sz="2100">
                          <a:solidFill>
                            <a:srgbClr val="FFFFFF"/>
                          </a:solidFill>
                        </a:rPr>
                        <a:t>Total Labor Cost Plus Overhead</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US" sz="2100"/>
                        <a:t>$275,000</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r h="381000">
                <a:tc>
                  <a:txBody>
                    <a:bodyPr/>
                    <a:lstStyle/>
                    <a:p>
                      <a:pPr indent="0" lvl="0" marL="0" rtl="0" algn="l">
                        <a:spcBef>
                          <a:spcPts val="0"/>
                        </a:spcBef>
                        <a:spcAft>
                          <a:spcPts val="0"/>
                        </a:spcAft>
                        <a:buNone/>
                      </a:pPr>
                      <a:r>
                        <a:rPr lang="en-US" sz="2100">
                          <a:solidFill>
                            <a:srgbClr val="FFFFFF"/>
                          </a:solidFill>
                        </a:rPr>
                        <a:t>            </a:t>
                      </a:r>
                      <a:r>
                        <a:rPr lang="en-US" sz="2100">
                          <a:solidFill>
                            <a:srgbClr val="FFFFFF"/>
                          </a:solidFill>
                        </a:rPr>
                        <a:t>Lessons Learned</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t/>
                      </a:r>
                      <a:endParaRPr sz="2100">
                        <a:solidFill>
                          <a:srgbClr val="FFFFFF"/>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1525875">
                <a:tc>
                  <a:txBody>
                    <a:bodyPr/>
                    <a:lstStyle/>
                    <a:p>
                      <a:pPr indent="-368300" lvl="0" marL="457200" rtl="0" algn="l">
                        <a:lnSpc>
                          <a:spcPct val="90000"/>
                        </a:lnSpc>
                        <a:spcBef>
                          <a:spcPts val="1000"/>
                        </a:spcBef>
                        <a:spcAft>
                          <a:spcPts val="0"/>
                        </a:spcAft>
                        <a:buClr>
                          <a:schemeClr val="dk1"/>
                        </a:buClr>
                        <a:buSzPts val="2200"/>
                        <a:buChar char="•"/>
                      </a:pPr>
                      <a:r>
                        <a:rPr lang="en-US" sz="2200">
                          <a:solidFill>
                            <a:schemeClr val="dk1"/>
                          </a:solidFill>
                        </a:rPr>
                        <a:t>Deadlines motivate</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Hours as predicted</a:t>
                      </a:r>
                      <a:endParaRPr sz="2200">
                        <a:solidFill>
                          <a:schemeClr val="dk1"/>
                        </a:solidFill>
                      </a:endParaRPr>
                    </a:p>
                    <a:p>
                      <a:pPr indent="-368300" lvl="0" marL="457200" rtl="0" algn="l">
                        <a:lnSpc>
                          <a:spcPct val="90000"/>
                        </a:lnSpc>
                        <a:spcBef>
                          <a:spcPts val="0"/>
                        </a:spcBef>
                        <a:spcAft>
                          <a:spcPts val="0"/>
                        </a:spcAft>
                        <a:buClr>
                          <a:schemeClr val="dk1"/>
                        </a:buClr>
                        <a:buSzPts val="2200"/>
                        <a:buChar char="•"/>
                      </a:pPr>
                      <a:r>
                        <a:rPr lang="en-US" sz="2200">
                          <a:solidFill>
                            <a:schemeClr val="dk1"/>
                          </a:solidFill>
                        </a:rPr>
                        <a:t>More consistent in Spring</a:t>
                      </a:r>
                      <a:endParaRPr sz="2200"/>
                    </a:p>
                  </a:txBody>
                  <a:tcPr marT="91425" marB="91425" marR="91425" marL="91425">
                    <a:lnL cap="flat" cmpd="sng" w="28575">
                      <a:solidFill>
                        <a:srgbClr val="FFFFFF"/>
                      </a:solidFill>
                      <a:prstDash val="solid"/>
                      <a:round/>
                      <a:headEnd len="sm" w="sm" type="none"/>
                      <a:tailEnd len="sm" w="sm" type="none"/>
                    </a:lnL>
                    <a:lnR cap="flat" cmpd="sng" w="28575">
                      <a:solidFill>
                        <a:srgbClr val="D9D9D9"/>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l">
                        <a:lnSpc>
                          <a:spcPct val="90000"/>
                        </a:lnSpc>
                        <a:spcBef>
                          <a:spcPts val="1000"/>
                        </a:spcBef>
                        <a:spcAft>
                          <a:spcPts val="0"/>
                        </a:spcAft>
                        <a:buNone/>
                      </a:pPr>
                      <a:r>
                        <a:t/>
                      </a:r>
                      <a:endParaRPr sz="2100"/>
                    </a:p>
                  </a:txBody>
                  <a:tcPr marT="91425" marB="91425" marR="91425" marL="91425">
                    <a:lnL cap="flat" cmpd="sng" w="28575">
                      <a:solidFill>
                        <a:srgbClr val="D9D9D9"/>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Google Shape;589;p57"/>
          <p:cNvSpPr txBox="1"/>
          <p:nvPr>
            <p:ph idx="1" type="body"/>
          </p:nvPr>
        </p:nvSpPr>
        <p:spPr>
          <a:xfrm>
            <a:off x="838200" y="1253400"/>
            <a:ext cx="10515600" cy="4351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3000"/>
              <a:buNone/>
            </a:pPr>
            <a:r>
              <a:rPr lang="en-US" sz="9600"/>
              <a:t>Thank You</a:t>
            </a:r>
            <a:endParaRPr sz="9600"/>
          </a:p>
        </p:txBody>
      </p:sp>
      <p:sp>
        <p:nvSpPr>
          <p:cNvPr id="590" name="Google Shape;590;p57"/>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591" name="Google Shape;591;p57"/>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Closing Slide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3"/>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153" name="Google Shape;153;p13"/>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Levels of Success</a:t>
            </a:r>
            <a:endParaRPr/>
          </a:p>
        </p:txBody>
      </p:sp>
      <p:graphicFrame>
        <p:nvGraphicFramePr>
          <p:cNvPr id="154" name="Google Shape;154;p13"/>
          <p:cNvGraphicFramePr/>
          <p:nvPr/>
        </p:nvGraphicFramePr>
        <p:xfrm>
          <a:off x="117363" y="865645"/>
          <a:ext cx="3000000" cy="3000000"/>
        </p:xfrm>
        <a:graphic>
          <a:graphicData uri="http://schemas.openxmlformats.org/drawingml/2006/table">
            <a:tbl>
              <a:tblPr>
                <a:noFill/>
                <a:tableStyleId>{BE807AC1-A3B9-4011-AFA8-C4996A063B30}</a:tableStyleId>
              </a:tblPr>
              <a:tblGrid>
                <a:gridCol w="1373825"/>
                <a:gridCol w="1086425"/>
                <a:gridCol w="1086425"/>
                <a:gridCol w="1086425"/>
                <a:gridCol w="1086425"/>
              </a:tblGrid>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Controls</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X</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r>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Flight Endurance</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CC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X</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CC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CC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CC0000"/>
                      </a:solidFill>
                      <a:prstDash val="solid"/>
                      <a:round/>
                      <a:headEnd len="sm" w="sm" type="none"/>
                      <a:tailEnd len="sm" w="sm" type="none"/>
                    </a:lnB>
                    <a:solidFill>
                      <a:srgbClr val="6AA84F"/>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CC0000"/>
                      </a:solidFill>
                      <a:prstDash val="solid"/>
                      <a:round/>
                      <a:headEnd len="sm" w="sm" type="none"/>
                      <a:tailEnd len="sm" w="sm" type="none"/>
                    </a:lnB>
                  </a:tcPr>
                </a:tc>
              </a:tr>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Power Plant</a:t>
                      </a:r>
                      <a:endParaRPr sz="1900" u="none" cap="none" strike="noStrike"/>
                    </a:p>
                  </a:txBody>
                  <a:tcPr marT="91425" marB="91425" marR="91425" marL="91425">
                    <a:lnL cap="flat" cmpd="sng" w="38100">
                      <a:solidFill>
                        <a:srgbClr val="CC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CC0000"/>
                      </a:solidFill>
                      <a:prstDash val="solid"/>
                      <a:round/>
                      <a:headEnd len="sm" w="sm" type="none"/>
                      <a:tailEnd len="sm" w="sm" type="none"/>
                    </a:lnT>
                    <a:lnB cap="flat" cmpd="sng" w="38100">
                      <a:solidFill>
                        <a:srgbClr val="CC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CC0000"/>
                      </a:solidFill>
                      <a:prstDash val="solid"/>
                      <a:round/>
                      <a:headEnd len="sm" w="sm" type="none"/>
                      <a:tailEnd len="sm" w="sm" type="none"/>
                    </a:lnT>
                    <a:lnB cap="flat" cmpd="sng" w="38100">
                      <a:solidFill>
                        <a:srgbClr val="CC0000"/>
                      </a:solidFill>
                      <a:prstDash val="solid"/>
                      <a:round/>
                      <a:headEnd len="sm" w="sm" type="none"/>
                      <a:tailEnd len="sm" w="sm" type="none"/>
                    </a:lnB>
                    <a:solidFill>
                      <a:srgbClr val="E69138"/>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CC0000"/>
                      </a:solidFill>
                      <a:prstDash val="solid"/>
                      <a:round/>
                      <a:headEnd len="sm" w="sm" type="none"/>
                      <a:tailEnd len="sm" w="sm" type="none"/>
                    </a:lnT>
                    <a:lnB cap="flat" cmpd="sng" w="38100">
                      <a:solidFill>
                        <a:srgbClr val="CC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CC0000"/>
                      </a:solidFill>
                      <a:prstDash val="solid"/>
                      <a:round/>
                      <a:headEnd len="sm" w="sm" type="none"/>
                      <a:tailEnd len="sm" w="sm" type="none"/>
                    </a:lnT>
                    <a:lnB cap="flat" cmpd="sng" w="38100">
                      <a:solidFill>
                        <a:srgbClr val="CC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CC0000"/>
                      </a:solidFill>
                      <a:prstDash val="solid"/>
                      <a:round/>
                      <a:headEnd len="sm" w="sm" type="none"/>
                      <a:tailEnd len="sm" w="sm" type="none"/>
                    </a:lnR>
                    <a:lnT cap="flat" cmpd="sng" w="38100">
                      <a:solidFill>
                        <a:srgbClr val="CC0000"/>
                      </a:solidFill>
                      <a:prstDash val="solid"/>
                      <a:round/>
                      <a:headEnd len="sm" w="sm" type="none"/>
                      <a:tailEnd len="sm" w="sm" type="none"/>
                    </a:lnT>
                    <a:lnB cap="flat" cmpd="sng" w="38100">
                      <a:solidFill>
                        <a:srgbClr val="CC0000"/>
                      </a:solidFill>
                      <a:prstDash val="solid"/>
                      <a:round/>
                      <a:headEnd len="sm" w="sm" type="none"/>
                      <a:tailEnd len="sm" w="sm" type="none"/>
                    </a:lnB>
                    <a:solidFill>
                      <a:srgbClr val="6AA84F"/>
                    </a:solidFill>
                  </a:tcPr>
                </a:tc>
              </a:tr>
              <a:tr h="5835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Chassis</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CC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CC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CC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rgbClr val="CC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chemeClr val="lt1">
                          <a:alpha val="0"/>
                        </a:schemeClr>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rgbClr val="CC0000"/>
                      </a:solidFill>
                      <a:prstDash val="solid"/>
                      <a:round/>
                      <a:headEnd len="sm" w="sm" type="none"/>
                      <a:tailEnd len="sm" w="sm" type="none"/>
                    </a:lnT>
                    <a:lnB cap="flat" cmpd="sng" w="38100">
                      <a:solidFill>
                        <a:srgbClr val="000000"/>
                      </a:solidFill>
                      <a:prstDash val="solid"/>
                      <a:round/>
                      <a:headEnd len="sm" w="sm" type="none"/>
                      <a:tailEnd len="sm" w="sm" type="none"/>
                    </a:lnB>
                  </a:tcPr>
                </a:tc>
              </a:tr>
              <a:tr h="5835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Autonomy</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r>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Safety</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rtl="0" algn="ctr">
                        <a:spcBef>
                          <a:spcPts val="0"/>
                        </a:spcBef>
                        <a:spcAft>
                          <a:spcPts val="0"/>
                        </a:spcAft>
                        <a:buClr>
                          <a:schemeClr val="dk1"/>
                        </a:buClr>
                        <a:buSzPts val="1400"/>
                        <a:buFont typeface="Arial"/>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chemeClr val="lt1">
                          <a:alpha val="0"/>
                        </a:schemeClr>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Ground Station</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r>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Payload</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X</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X</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X</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r>
            </a:tbl>
          </a:graphicData>
        </a:graphic>
      </p:graphicFrame>
      <p:sp>
        <p:nvSpPr>
          <p:cNvPr id="155" name="Google Shape;155;p13"/>
          <p:cNvSpPr txBox="1"/>
          <p:nvPr>
            <p:ph idx="1" type="body"/>
          </p:nvPr>
        </p:nvSpPr>
        <p:spPr>
          <a:xfrm>
            <a:off x="5915400" y="631550"/>
            <a:ext cx="6276600" cy="5581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sz="2800" u="sng"/>
              <a:t>Power Plant Success Levels:</a:t>
            </a:r>
            <a:endParaRPr sz="2800" u="sng"/>
          </a:p>
          <a:p>
            <a:pPr indent="0" lvl="0" marL="0" rtl="0" algn="l">
              <a:lnSpc>
                <a:spcPct val="90000"/>
              </a:lnSpc>
              <a:spcBef>
                <a:spcPts val="1000"/>
              </a:spcBef>
              <a:spcAft>
                <a:spcPts val="0"/>
              </a:spcAft>
              <a:buNone/>
            </a:pPr>
            <a:r>
              <a:t/>
            </a:r>
            <a:endParaRPr sz="2800" u="sng"/>
          </a:p>
          <a:p>
            <a:pPr indent="-406400" lvl="0" marL="457200" rtl="0" algn="l">
              <a:lnSpc>
                <a:spcPct val="90000"/>
              </a:lnSpc>
              <a:spcBef>
                <a:spcPts val="1000"/>
              </a:spcBef>
              <a:spcAft>
                <a:spcPts val="0"/>
              </a:spcAft>
              <a:buSzPts val="2800"/>
              <a:buAutoNum type="arabicPeriod"/>
            </a:pPr>
            <a:r>
              <a:rPr lang="en-US" sz="2800"/>
              <a:t>All power plant components functioning and integrated on a control board</a:t>
            </a:r>
            <a:endParaRPr sz="2800"/>
          </a:p>
          <a:p>
            <a:pPr indent="-406400" lvl="0" marL="457200" rtl="0" algn="l">
              <a:lnSpc>
                <a:spcPct val="90000"/>
              </a:lnSpc>
              <a:spcBef>
                <a:spcPts val="0"/>
              </a:spcBef>
              <a:spcAft>
                <a:spcPts val="0"/>
              </a:spcAft>
              <a:buSzPts val="2800"/>
              <a:buAutoNum type="arabicPeriod"/>
            </a:pPr>
            <a:r>
              <a:rPr lang="en-US" sz="2800"/>
              <a:t>Power plant components are integrated on the system and functioning</a:t>
            </a:r>
            <a:endParaRPr sz="2800"/>
          </a:p>
          <a:p>
            <a:pPr indent="-406400" lvl="0" marL="457200" rtl="0" algn="l">
              <a:lnSpc>
                <a:spcPct val="90000"/>
              </a:lnSpc>
              <a:spcBef>
                <a:spcPts val="0"/>
              </a:spcBef>
              <a:spcAft>
                <a:spcPts val="0"/>
              </a:spcAft>
              <a:buSzPts val="2800"/>
              <a:buAutoNum type="arabicPeriod"/>
            </a:pPr>
            <a:r>
              <a:rPr lang="en-US" sz="2800"/>
              <a:t>The system is capable of ﬂight without a payload for less than two hours</a:t>
            </a:r>
            <a:endParaRPr sz="2800"/>
          </a:p>
          <a:p>
            <a:pPr indent="-406400" lvl="0" marL="457200" rtl="0" algn="l">
              <a:lnSpc>
                <a:spcPct val="90000"/>
              </a:lnSpc>
              <a:spcBef>
                <a:spcPts val="0"/>
              </a:spcBef>
              <a:spcAft>
                <a:spcPts val="0"/>
              </a:spcAft>
              <a:buSzPts val="2800"/>
              <a:buAutoNum type="arabicPeriod"/>
            </a:pPr>
            <a:r>
              <a:rPr lang="en-US" sz="2800"/>
              <a:t>System capable of ﬂight for two hours with a payload</a:t>
            </a:r>
            <a:endParaRPr sz="2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sp>
        <p:nvSpPr>
          <p:cNvPr id="597" name="Google Shape;597;p58"/>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598" name="Google Shape;598;p58"/>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Levels of Success</a:t>
            </a:r>
            <a:endParaRPr/>
          </a:p>
        </p:txBody>
      </p:sp>
      <p:graphicFrame>
        <p:nvGraphicFramePr>
          <p:cNvPr id="599" name="Google Shape;599;p58"/>
          <p:cNvGraphicFramePr/>
          <p:nvPr/>
        </p:nvGraphicFramePr>
        <p:xfrm>
          <a:off x="117363" y="865645"/>
          <a:ext cx="3000000" cy="3000000"/>
        </p:xfrm>
        <a:graphic>
          <a:graphicData uri="http://schemas.openxmlformats.org/drawingml/2006/table">
            <a:tbl>
              <a:tblPr>
                <a:noFill/>
                <a:tableStyleId>{BE807AC1-A3B9-4011-AFA8-C4996A063B30}</a:tableStyleId>
              </a:tblPr>
              <a:tblGrid>
                <a:gridCol w="1373825"/>
                <a:gridCol w="1086425"/>
                <a:gridCol w="1086425"/>
                <a:gridCol w="1086425"/>
                <a:gridCol w="1086425"/>
              </a:tblGrid>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Controls</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X</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r>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Flight Endurance</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X</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Power Plant</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r>
              <a:tr h="5835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Chassis</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chemeClr val="lt1">
                          <a:alpha val="0"/>
                        </a:schemeClr>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5835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Autonomy</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r>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Safety</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chemeClr val="lt1">
                          <a:alpha val="0"/>
                        </a:schemeClr>
                      </a:solidFill>
                      <a:prstDash val="solid"/>
                      <a:round/>
                      <a:headEnd len="sm" w="sm" type="none"/>
                      <a:tailEnd len="sm" w="sm" type="none"/>
                    </a:lnL>
                    <a:lnR cap="flat" cmpd="sng" w="38100">
                      <a:solidFill>
                        <a:schemeClr val="lt1">
                          <a:alpha val="0"/>
                        </a:scheme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Ground Station</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r>
              <a:tr h="561150">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Payload</a:t>
                      </a:r>
                      <a:endParaRPr sz="19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400"/>
                        <a:buFont typeface="Arial"/>
                        <a:buNone/>
                      </a:pPr>
                      <a:r>
                        <a:rPr b="1" lang="en-US" sz="2400">
                          <a:solidFill>
                            <a:schemeClr val="dk1"/>
                          </a:solidFill>
                        </a:rPr>
                        <a:t>X</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X</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rtl="0" algn="ctr">
                        <a:spcBef>
                          <a:spcPts val="0"/>
                        </a:spcBef>
                        <a:spcAft>
                          <a:spcPts val="0"/>
                        </a:spcAft>
                        <a:buClr>
                          <a:schemeClr val="dk1"/>
                        </a:buClr>
                        <a:buSzPts val="1400"/>
                        <a:buFont typeface="Arial"/>
                        <a:buNone/>
                      </a:pPr>
                      <a:r>
                        <a:rPr b="1" lang="en-US" sz="2400">
                          <a:solidFill>
                            <a:schemeClr val="dk1"/>
                          </a:solidFill>
                        </a:rPr>
                        <a:t>X</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9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2400"/>
                        <a:t>P</a:t>
                      </a:r>
                      <a:endParaRPr b="1" sz="24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6AA84F"/>
                    </a:solidFill>
                  </a:tcPr>
                </a:tc>
              </a:tr>
            </a:tbl>
          </a:graphicData>
        </a:graphic>
      </p:graphicFrame>
      <p:sp>
        <p:nvSpPr>
          <p:cNvPr id="600" name="Google Shape;600;p58"/>
          <p:cNvSpPr txBox="1"/>
          <p:nvPr>
            <p:ph idx="1" type="body"/>
          </p:nvPr>
        </p:nvSpPr>
        <p:spPr>
          <a:xfrm>
            <a:off x="5915400" y="631550"/>
            <a:ext cx="6276600" cy="5581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000"/>
              <a:buNone/>
            </a:pPr>
            <a:r>
              <a:rPr b="1" lang="en-US" sz="2350"/>
              <a:t>Level One Success </a:t>
            </a:r>
            <a:r>
              <a:rPr b="1" lang="en-US" sz="2350">
                <a:solidFill>
                  <a:srgbClr val="E69138"/>
                </a:solidFill>
              </a:rPr>
              <a:t>(in Orange)</a:t>
            </a:r>
            <a:endParaRPr b="1" sz="2350">
              <a:solidFill>
                <a:srgbClr val="E69138"/>
              </a:solidFill>
            </a:endParaRPr>
          </a:p>
          <a:p>
            <a:pPr indent="-377825" lvl="0" marL="457200" rtl="0" algn="l">
              <a:lnSpc>
                <a:spcPct val="90000"/>
              </a:lnSpc>
              <a:spcBef>
                <a:spcPts val="1000"/>
              </a:spcBef>
              <a:spcAft>
                <a:spcPts val="0"/>
              </a:spcAft>
              <a:buSzPts val="2350"/>
              <a:buChar char="•"/>
            </a:pPr>
            <a:r>
              <a:rPr lang="en-US" sz="2350"/>
              <a:t>Subsystems verified independently</a:t>
            </a:r>
            <a:endParaRPr sz="2350"/>
          </a:p>
          <a:p>
            <a:pPr indent="-377825" lvl="0" marL="457200" rtl="0" algn="l">
              <a:lnSpc>
                <a:spcPct val="90000"/>
              </a:lnSpc>
              <a:spcBef>
                <a:spcPts val="0"/>
              </a:spcBef>
              <a:spcAft>
                <a:spcPts val="0"/>
              </a:spcAft>
              <a:buSzPts val="2350"/>
              <a:buChar char="•"/>
            </a:pPr>
            <a:r>
              <a:rPr lang="en-US" sz="2350"/>
              <a:t>Virtual simulation of flight controls</a:t>
            </a:r>
            <a:endParaRPr sz="2350"/>
          </a:p>
          <a:p>
            <a:pPr indent="-377825" lvl="0" marL="457200" rtl="0" algn="l">
              <a:lnSpc>
                <a:spcPct val="90000"/>
              </a:lnSpc>
              <a:spcBef>
                <a:spcPts val="0"/>
              </a:spcBef>
              <a:spcAft>
                <a:spcPts val="0"/>
              </a:spcAft>
              <a:buSzPts val="2350"/>
              <a:buChar char="•"/>
            </a:pPr>
            <a:r>
              <a:rPr lang="en-US" sz="2350"/>
              <a:t>Receive and transmit information and be manually controlled</a:t>
            </a:r>
            <a:endParaRPr sz="2350"/>
          </a:p>
          <a:p>
            <a:pPr indent="-377825" lvl="0" marL="457200" rtl="0" algn="l">
              <a:lnSpc>
                <a:spcPct val="90000"/>
              </a:lnSpc>
              <a:spcBef>
                <a:spcPts val="0"/>
              </a:spcBef>
              <a:spcAft>
                <a:spcPts val="0"/>
              </a:spcAft>
              <a:buSzPts val="2350"/>
              <a:buChar char="•"/>
            </a:pPr>
            <a:r>
              <a:rPr lang="en-US" sz="2350"/>
              <a:t>Distributed payload with video</a:t>
            </a:r>
            <a:endParaRPr sz="2350"/>
          </a:p>
          <a:p>
            <a:pPr indent="0" lvl="0" marL="0" rtl="0" algn="l">
              <a:lnSpc>
                <a:spcPct val="90000"/>
              </a:lnSpc>
              <a:spcBef>
                <a:spcPts val="1000"/>
              </a:spcBef>
              <a:spcAft>
                <a:spcPts val="0"/>
              </a:spcAft>
              <a:buNone/>
            </a:pPr>
            <a:r>
              <a:t/>
            </a:r>
            <a:endParaRPr sz="2350"/>
          </a:p>
          <a:p>
            <a:pPr indent="0" lvl="0" marL="0" rtl="0" algn="l">
              <a:lnSpc>
                <a:spcPct val="90000"/>
              </a:lnSpc>
              <a:spcBef>
                <a:spcPts val="1000"/>
              </a:spcBef>
              <a:spcAft>
                <a:spcPts val="0"/>
              </a:spcAft>
              <a:buNone/>
            </a:pPr>
            <a:r>
              <a:rPr b="1" lang="en-US" sz="2350"/>
              <a:t>Final Level Success </a:t>
            </a:r>
            <a:r>
              <a:rPr b="1" lang="en-US" sz="2350">
                <a:solidFill>
                  <a:srgbClr val="6AA84F"/>
                </a:solidFill>
              </a:rPr>
              <a:t>(in Green)</a:t>
            </a:r>
            <a:endParaRPr b="1" sz="2350">
              <a:solidFill>
                <a:srgbClr val="6AA84F"/>
              </a:solidFill>
            </a:endParaRPr>
          </a:p>
          <a:p>
            <a:pPr indent="-377825" lvl="0" marL="457200" rtl="0" algn="l">
              <a:lnSpc>
                <a:spcPct val="90000"/>
              </a:lnSpc>
              <a:spcBef>
                <a:spcPts val="1000"/>
              </a:spcBef>
              <a:spcAft>
                <a:spcPts val="0"/>
              </a:spcAft>
              <a:buSzPts val="2350"/>
              <a:buChar char="•"/>
            </a:pPr>
            <a:r>
              <a:rPr lang="en-US" sz="2350"/>
              <a:t>Subsystems integrated and validated</a:t>
            </a:r>
            <a:endParaRPr sz="2350"/>
          </a:p>
          <a:p>
            <a:pPr indent="-377825" lvl="0" marL="457200" rtl="0" algn="l">
              <a:lnSpc>
                <a:spcPct val="90000"/>
              </a:lnSpc>
              <a:spcBef>
                <a:spcPts val="0"/>
              </a:spcBef>
              <a:spcAft>
                <a:spcPts val="0"/>
              </a:spcAft>
              <a:buSzPts val="2350"/>
              <a:buChar char="•"/>
            </a:pPr>
            <a:r>
              <a:rPr lang="en-US" sz="2350"/>
              <a:t>System can translate to any point in 3D space and maintain steady level flight for two hours</a:t>
            </a:r>
            <a:endParaRPr sz="2350"/>
          </a:p>
          <a:p>
            <a:pPr indent="-377825" lvl="0" marL="457200" rtl="0" algn="l">
              <a:lnSpc>
                <a:spcPct val="90000"/>
              </a:lnSpc>
              <a:spcBef>
                <a:spcPts val="0"/>
              </a:spcBef>
              <a:spcAft>
                <a:spcPts val="0"/>
              </a:spcAft>
              <a:buSzPts val="2350"/>
              <a:buChar char="•"/>
            </a:pPr>
            <a:r>
              <a:rPr lang="en-US" sz="2350"/>
              <a:t>Fully autonomous with ability to update operator inputs mid-flight</a:t>
            </a:r>
            <a:endParaRPr sz="2350"/>
          </a:p>
          <a:p>
            <a:pPr indent="-377825" lvl="0" marL="457200" rtl="0" algn="l">
              <a:lnSpc>
                <a:spcPct val="90000"/>
              </a:lnSpc>
              <a:spcBef>
                <a:spcPts val="0"/>
              </a:spcBef>
              <a:spcAft>
                <a:spcPts val="0"/>
              </a:spcAft>
              <a:buSzPts val="2350"/>
              <a:buChar char="•"/>
            </a:pPr>
            <a:r>
              <a:rPr lang="en-US" sz="2350"/>
              <a:t>HD video stream with pointing and gimbal</a:t>
            </a:r>
            <a:endParaRPr sz="2400"/>
          </a:p>
          <a:p>
            <a:pPr indent="0" lvl="0" marL="0" rtl="0" algn="l">
              <a:lnSpc>
                <a:spcPct val="90000"/>
              </a:lnSpc>
              <a:spcBef>
                <a:spcPts val="1000"/>
              </a:spcBef>
              <a:spcAft>
                <a:spcPts val="0"/>
              </a:spcAft>
              <a:buNone/>
            </a:pPr>
            <a:r>
              <a:t/>
            </a:r>
            <a:endParaRPr sz="2400"/>
          </a:p>
          <a:p>
            <a:pPr indent="0" lvl="0" marL="0" rtl="0" algn="l">
              <a:lnSpc>
                <a:spcPct val="90000"/>
              </a:lnSpc>
              <a:spcBef>
                <a:spcPts val="1000"/>
              </a:spcBef>
              <a:spcAft>
                <a:spcPts val="0"/>
              </a:spcAft>
              <a:buNone/>
            </a:pPr>
            <a:r>
              <a:t/>
            </a:r>
            <a:endParaRPr sz="2400"/>
          </a:p>
          <a:p>
            <a:pPr indent="0" lvl="0" marL="0" rtl="0" algn="l">
              <a:lnSpc>
                <a:spcPct val="90000"/>
              </a:lnSpc>
              <a:spcBef>
                <a:spcPts val="1000"/>
              </a:spcBef>
              <a:spcAft>
                <a:spcPts val="0"/>
              </a:spcAft>
              <a:buNone/>
            </a:pPr>
            <a:r>
              <a:t/>
            </a:r>
            <a:endParaRPr sz="2400"/>
          </a:p>
          <a:p>
            <a:pPr indent="0" lvl="0" marL="0" rtl="0" algn="l">
              <a:lnSpc>
                <a:spcPct val="90000"/>
              </a:lnSpc>
              <a:spcBef>
                <a:spcPts val="1000"/>
              </a:spcBef>
              <a:spcAft>
                <a:spcPts val="0"/>
              </a:spcAft>
              <a:buNone/>
            </a:pPr>
            <a:r>
              <a:t/>
            </a:r>
            <a:endParaRPr sz="2400"/>
          </a:p>
          <a:p>
            <a:pPr indent="0" lvl="0" marL="0" rtl="0" algn="l">
              <a:lnSpc>
                <a:spcPct val="90000"/>
              </a:lnSpc>
              <a:spcBef>
                <a:spcPts val="1000"/>
              </a:spcBef>
              <a:spcAft>
                <a:spcPts val="0"/>
              </a:spcAft>
              <a:buNone/>
            </a:pPr>
            <a:r>
              <a:t/>
            </a:r>
            <a:endParaRPr sz="2400"/>
          </a:p>
          <a:p>
            <a:pPr indent="0" lvl="0" marL="0" rtl="0" algn="l">
              <a:lnSpc>
                <a:spcPct val="90000"/>
              </a:lnSpc>
              <a:spcBef>
                <a:spcPts val="1000"/>
              </a:spcBef>
              <a:spcAft>
                <a:spcPts val="0"/>
              </a:spcAft>
              <a:buNone/>
            </a:pPr>
            <a:r>
              <a:rPr lang="en-US" sz="2400"/>
              <a:t>(Possible “X” for current status)</a:t>
            </a: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59"/>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607" name="Google Shape;607;p59"/>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Major Procurements</a:t>
            </a:r>
            <a:endParaRPr/>
          </a:p>
        </p:txBody>
      </p:sp>
      <p:graphicFrame>
        <p:nvGraphicFramePr>
          <p:cNvPr id="608" name="Google Shape;608;p59"/>
          <p:cNvGraphicFramePr/>
          <p:nvPr/>
        </p:nvGraphicFramePr>
        <p:xfrm>
          <a:off x="307650" y="908260"/>
          <a:ext cx="3000000" cy="3000000"/>
        </p:xfrm>
        <a:graphic>
          <a:graphicData uri="http://schemas.openxmlformats.org/drawingml/2006/table">
            <a:tbl>
              <a:tblPr>
                <a:noFill/>
                <a:tableStyleId>{BE807AC1-A3B9-4011-AFA8-C4996A063B30}</a:tableStyleId>
              </a:tblPr>
              <a:tblGrid>
                <a:gridCol w="1850400"/>
                <a:gridCol w="3937950"/>
                <a:gridCol w="2894175"/>
                <a:gridCol w="2894175"/>
              </a:tblGrid>
              <a:tr h="444650">
                <a:tc>
                  <a:txBody>
                    <a:bodyPr/>
                    <a:lstStyle/>
                    <a:p>
                      <a:pPr indent="0" lvl="0" marL="0" marR="0" rtl="0" algn="l">
                        <a:lnSpc>
                          <a:spcPct val="100000"/>
                        </a:lnSpc>
                        <a:spcBef>
                          <a:spcPts val="0"/>
                        </a:spcBef>
                        <a:spcAft>
                          <a:spcPts val="0"/>
                        </a:spcAft>
                        <a:buClr>
                          <a:srgbClr val="000000"/>
                        </a:buClr>
                        <a:buSzPts val="2200"/>
                        <a:buFont typeface="Arial"/>
                        <a:buNone/>
                      </a:pPr>
                      <a:r>
                        <a:rPr lang="en-US" sz="2100" u="none" cap="none" strike="noStrike"/>
                        <a:t>System</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100" u="none" cap="none" strike="noStrike"/>
                        <a:t>Acquired</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100" u="none" cap="none" strike="noStrike"/>
                        <a:t>Need</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200"/>
                        <a:buFont typeface="Arial"/>
                        <a:buNone/>
                      </a:pPr>
                      <a:r>
                        <a:rPr lang="en-US" sz="2100" u="none" cap="none" strike="noStrike"/>
                        <a:t>Need Cost</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r>
              <a:tr h="635525">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Powerplant</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a:t>Fuel Tank</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None</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a:t>
                      </a:r>
                      <a:r>
                        <a:rPr lang="en-US" sz="2100"/>
                        <a:t>200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r>
              <a:tr h="629425">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Drivetrain</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Driveshaft, Pulleys, Bearings.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Belts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$50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r>
              <a:tr h="424100">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Rotorhead</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All Parts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None</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r>
              <a:tr h="629425">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Electronics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All Parts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None</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r>
              <a:tr h="629425">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Payload</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All Parts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None</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r>
              <a:tr h="629425">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Chassis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All Parts</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None</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r>
              <a:tr h="465150">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Operational</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2-Stroke Oil, Servo Programmer</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Fuel</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2100" u="none" cap="none" strike="noStrike"/>
                        <a:t>$50</a:t>
                      </a:r>
                      <a:endParaRPr sz="2100" u="none" cap="none" strike="noStrike"/>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4"/>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162" name="Google Shape;162;p14"/>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4"/>
          <p:cNvSpPr txBox="1"/>
          <p:nvPr/>
        </p:nvSpPr>
        <p:spPr>
          <a:xfrm>
            <a:off x="0" y="2572050"/>
            <a:ext cx="12192000" cy="17139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lang="en-US" sz="9600">
                <a:solidFill>
                  <a:schemeClr val="lt1"/>
                </a:solidFill>
              </a:rPr>
              <a:t>Design Description</a:t>
            </a:r>
            <a:endParaRPr sz="96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5"/>
          <p:cNvSpPr txBox="1"/>
          <p:nvPr>
            <p:ph idx="12" type="sldNum"/>
          </p:nvPr>
        </p:nvSpPr>
        <p:spPr>
          <a:xfrm>
            <a:off x="8854350" y="6392175"/>
            <a:ext cx="7710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170" name="Google Shape;170;p15"/>
          <p:cNvSpPr txBox="1"/>
          <p:nvPr>
            <p:ph type="title"/>
          </p:nvPr>
        </p:nvSpPr>
        <p:spPr>
          <a:xfrm>
            <a:off x="0" y="-76200"/>
            <a:ext cx="10515600" cy="7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Critical Project Elements (CPEs)</a:t>
            </a:r>
            <a:endParaRPr/>
          </a:p>
        </p:txBody>
      </p:sp>
      <p:graphicFrame>
        <p:nvGraphicFramePr>
          <p:cNvPr id="171" name="Google Shape;171;p15"/>
          <p:cNvGraphicFramePr/>
          <p:nvPr/>
        </p:nvGraphicFramePr>
        <p:xfrm>
          <a:off x="149550" y="978425"/>
          <a:ext cx="3000000" cy="3000000"/>
        </p:xfrm>
        <a:graphic>
          <a:graphicData uri="http://schemas.openxmlformats.org/drawingml/2006/table">
            <a:tbl>
              <a:tblPr>
                <a:noFill/>
                <a:tableStyleId>{BE807AC1-A3B9-4011-AFA8-C4996A063B30}</a:tableStyleId>
              </a:tblPr>
              <a:tblGrid>
                <a:gridCol w="2088725"/>
                <a:gridCol w="9804175"/>
              </a:tblGrid>
              <a:tr h="538700">
                <a:tc>
                  <a:txBody>
                    <a:bodyPr/>
                    <a:lstStyle/>
                    <a:p>
                      <a:pPr indent="0" lvl="0" marL="0" marR="0" rtl="0" algn="ctr">
                        <a:lnSpc>
                          <a:spcPct val="100000"/>
                        </a:lnSpc>
                        <a:spcBef>
                          <a:spcPts val="0"/>
                        </a:spcBef>
                        <a:spcAft>
                          <a:spcPts val="0"/>
                        </a:spcAft>
                        <a:buClr>
                          <a:srgbClr val="000000"/>
                        </a:buClr>
                        <a:buSzPts val="2100"/>
                        <a:buFont typeface="Arial"/>
                        <a:buNone/>
                      </a:pPr>
                      <a:r>
                        <a:rPr lang="en-US" sz="2100" u="none" cap="none" strike="noStrike">
                          <a:solidFill>
                            <a:schemeClr val="lt1"/>
                          </a:solidFill>
                        </a:rPr>
                        <a:t>CPE</a:t>
                      </a:r>
                      <a:endParaRPr sz="2100" u="none" cap="none" strike="noStrike">
                        <a:solidFill>
                          <a:schemeClr val="lt1"/>
                        </a:solidFill>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lang="en-US" sz="2100" u="none" cap="none" strike="noStrike">
                          <a:solidFill>
                            <a:schemeClr val="lt1"/>
                          </a:solidFill>
                        </a:rPr>
                        <a:t>Rationale</a:t>
                      </a:r>
                      <a:endParaRPr sz="2100" u="none" cap="none" strike="noStrike">
                        <a:solidFill>
                          <a:schemeClr val="lt1"/>
                        </a:solidFill>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000000"/>
                    </a:solidFill>
                  </a:tcPr>
                </a:tc>
              </a:tr>
              <a:tr h="804700">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Chassis</a:t>
                      </a:r>
                      <a:endParaRPr sz="2100" u="none" cap="none" strike="noStrike"/>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UAS chassis must withstand operational forces, support components, </a:t>
                      </a:r>
                      <a:r>
                        <a:rPr lang="en-US" sz="2100"/>
                        <a:t>and provide a platform for component integration</a:t>
                      </a:r>
                      <a:endParaRPr sz="2100" u="none" cap="none" strike="noStrike"/>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r>
              <a:tr h="882975">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Drivetrain</a:t>
                      </a:r>
                      <a:endParaRPr sz="2100" u="none" cap="none" strike="noStrike"/>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Drivetrain must safely transfer power to rotors</a:t>
                      </a:r>
                      <a:endParaRPr sz="2100" u="none" cap="none" strike="noStrike"/>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r>
              <a:tr h="882975">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Rotor Assembly</a:t>
                      </a:r>
                      <a:endParaRPr sz="2100" u="none" cap="none" strike="noStrike"/>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Rotor assembly must provide</a:t>
                      </a:r>
                      <a:r>
                        <a:rPr lang="en-US" sz="2100"/>
                        <a:t> </a:t>
                      </a:r>
                      <a:r>
                        <a:rPr lang="en-US" sz="2100" u="none" cap="none" strike="noStrike"/>
                        <a:t>aerodynamic lift and control over the UAS</a:t>
                      </a:r>
                      <a:endParaRPr sz="2100" u="none" cap="none" strike="noStrike"/>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r>
              <a:tr h="882975">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Power Plant</a:t>
                      </a:r>
                      <a:endParaRPr sz="2100" u="none" cap="none" strike="noStrike"/>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Power plant </a:t>
                      </a:r>
                      <a:r>
                        <a:rPr lang="en-US" sz="2100" u="none" cap="none" strike="noStrike"/>
                        <a:t>must provide enough power for all flight phases across a two hour hover operation</a:t>
                      </a:r>
                      <a:endParaRPr sz="2100" u="none" cap="none" strike="noStrike"/>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r>
              <a:tr h="882975">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Flight Software</a:t>
                      </a:r>
                      <a:endParaRPr sz="2100" u="none" cap="none" strike="noStrike"/>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t>Flight software must enable UAS communication and manual or autonomous flight control</a:t>
                      </a:r>
                      <a:endParaRPr sz="2100" u="none" cap="none" strike="noStrike"/>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6"/>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178" name="Google Shape;178;p16"/>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Functional Block Diagram</a:t>
            </a:r>
            <a:endParaRPr/>
          </a:p>
        </p:txBody>
      </p:sp>
      <p:pic>
        <p:nvPicPr>
          <p:cNvPr id="179" name="Google Shape;179;p16"/>
          <p:cNvPicPr preferRelativeResize="0"/>
          <p:nvPr/>
        </p:nvPicPr>
        <p:blipFill rotWithShape="1">
          <a:blip r:embed="rId3">
            <a:alphaModFix/>
          </a:blip>
          <a:srcRect b="0" l="0" r="0" t="0"/>
          <a:stretch/>
        </p:blipFill>
        <p:spPr>
          <a:xfrm>
            <a:off x="2169500" y="750725"/>
            <a:ext cx="7853001" cy="5356551"/>
          </a:xfrm>
          <a:prstGeom prst="rect">
            <a:avLst/>
          </a:prstGeom>
          <a:noFill/>
          <a:ln cap="flat" cmpd="sng" w="19050">
            <a:solidFill>
              <a:srgbClr val="CC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17"/>
          <p:cNvSpPr txBox="1"/>
          <p:nvPr>
            <p:ph idx="12" type="sldNum"/>
          </p:nvPr>
        </p:nvSpPr>
        <p:spPr>
          <a:xfrm>
            <a:off x="8854350" y="6392175"/>
            <a:ext cx="771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2400"/>
              <a:buFont typeface="Arial"/>
              <a:buNone/>
            </a:pPr>
            <a:fld id="{00000000-1234-1234-1234-123412341234}" type="slidenum">
              <a:rPr lang="en-US"/>
              <a:t>‹#›</a:t>
            </a:fld>
            <a:endParaRPr/>
          </a:p>
        </p:txBody>
      </p:sp>
      <p:sp>
        <p:nvSpPr>
          <p:cNvPr id="186" name="Google Shape;186;p17"/>
          <p:cNvSpPr txBox="1"/>
          <p:nvPr>
            <p:ph type="title"/>
          </p:nvPr>
        </p:nvSpPr>
        <p:spPr>
          <a:xfrm>
            <a:off x="0" y="-76200"/>
            <a:ext cx="10515600" cy="766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Chassis</a:t>
            </a:r>
            <a:endParaRPr/>
          </a:p>
        </p:txBody>
      </p:sp>
      <p:pic>
        <p:nvPicPr>
          <p:cNvPr id="187" name="Google Shape;187;p17"/>
          <p:cNvPicPr preferRelativeResize="0"/>
          <p:nvPr/>
        </p:nvPicPr>
        <p:blipFill>
          <a:blip r:embed="rId3">
            <a:alphaModFix/>
          </a:blip>
          <a:stretch>
            <a:fillRect/>
          </a:stretch>
        </p:blipFill>
        <p:spPr>
          <a:xfrm>
            <a:off x="8861050" y="1065250"/>
            <a:ext cx="2906555" cy="2946100"/>
          </a:xfrm>
          <a:prstGeom prst="rect">
            <a:avLst/>
          </a:prstGeom>
          <a:noFill/>
          <a:ln cap="flat" cmpd="sng" w="19050">
            <a:solidFill>
              <a:srgbClr val="CC0000"/>
            </a:solidFill>
            <a:prstDash val="solid"/>
            <a:round/>
            <a:headEnd len="sm" w="sm" type="none"/>
            <a:tailEnd len="sm" w="sm" type="none"/>
          </a:ln>
        </p:spPr>
      </p:pic>
      <p:pic>
        <p:nvPicPr>
          <p:cNvPr id="188" name="Google Shape;188;p17"/>
          <p:cNvPicPr preferRelativeResize="0"/>
          <p:nvPr/>
        </p:nvPicPr>
        <p:blipFill>
          <a:blip r:embed="rId4">
            <a:alphaModFix/>
          </a:blip>
          <a:stretch>
            <a:fillRect/>
          </a:stretch>
        </p:blipFill>
        <p:spPr>
          <a:xfrm>
            <a:off x="3875117" y="1065250"/>
            <a:ext cx="4448810" cy="2946101"/>
          </a:xfrm>
          <a:prstGeom prst="rect">
            <a:avLst/>
          </a:prstGeom>
          <a:noFill/>
          <a:ln cap="flat" cmpd="sng" w="19050">
            <a:solidFill>
              <a:srgbClr val="CC0000"/>
            </a:solidFill>
            <a:prstDash val="solid"/>
            <a:round/>
            <a:headEnd len="sm" w="sm" type="none"/>
            <a:tailEnd len="sm" w="sm" type="none"/>
          </a:ln>
        </p:spPr>
      </p:pic>
      <p:pic>
        <p:nvPicPr>
          <p:cNvPr id="189" name="Google Shape;189;p17"/>
          <p:cNvPicPr preferRelativeResize="0"/>
          <p:nvPr/>
        </p:nvPicPr>
        <p:blipFill>
          <a:blip r:embed="rId5">
            <a:alphaModFix/>
          </a:blip>
          <a:stretch>
            <a:fillRect/>
          </a:stretch>
        </p:blipFill>
        <p:spPr>
          <a:xfrm>
            <a:off x="444852" y="1065250"/>
            <a:ext cx="2893148" cy="2946101"/>
          </a:xfrm>
          <a:prstGeom prst="rect">
            <a:avLst/>
          </a:prstGeom>
          <a:noFill/>
          <a:ln cap="flat" cmpd="sng" w="19050">
            <a:solidFill>
              <a:srgbClr val="CC0000"/>
            </a:solidFill>
            <a:prstDash val="solid"/>
            <a:round/>
            <a:headEnd len="sm" w="sm" type="none"/>
            <a:tailEnd len="sm" w="sm" type="none"/>
          </a:ln>
        </p:spPr>
      </p:pic>
      <p:sp>
        <p:nvSpPr>
          <p:cNvPr id="190" name="Google Shape;190;p17"/>
          <p:cNvSpPr txBox="1"/>
          <p:nvPr/>
        </p:nvSpPr>
        <p:spPr>
          <a:xfrm>
            <a:off x="1505925" y="584350"/>
            <a:ext cx="771000" cy="4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FFFFFF"/>
                </a:solidFill>
              </a:rPr>
              <a:t>Top</a:t>
            </a:r>
            <a:endParaRPr sz="2000">
              <a:solidFill>
                <a:srgbClr val="FFFFFF"/>
              </a:solidFill>
            </a:endParaRPr>
          </a:p>
        </p:txBody>
      </p:sp>
      <p:sp>
        <p:nvSpPr>
          <p:cNvPr id="191" name="Google Shape;191;p17"/>
          <p:cNvSpPr txBox="1"/>
          <p:nvPr/>
        </p:nvSpPr>
        <p:spPr>
          <a:xfrm>
            <a:off x="9846725" y="584350"/>
            <a:ext cx="1143000" cy="4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FFFFFF"/>
                </a:solidFill>
              </a:rPr>
              <a:t>Bottom</a:t>
            </a:r>
            <a:endParaRPr sz="2000">
              <a:solidFill>
                <a:srgbClr val="FFFFFF"/>
              </a:solidFill>
            </a:endParaRPr>
          </a:p>
        </p:txBody>
      </p:sp>
      <p:graphicFrame>
        <p:nvGraphicFramePr>
          <p:cNvPr id="192" name="Google Shape;192;p17"/>
          <p:cNvGraphicFramePr/>
          <p:nvPr/>
        </p:nvGraphicFramePr>
        <p:xfrm>
          <a:off x="438138" y="4678413"/>
          <a:ext cx="3000000" cy="3000000"/>
        </p:xfrm>
        <a:graphic>
          <a:graphicData uri="http://schemas.openxmlformats.org/drawingml/2006/table">
            <a:tbl>
              <a:tblPr>
                <a:noFill/>
                <a:tableStyleId>{AFB30E06-1D9E-4F4A-B1C8-25C6BFFF5D9C}</a:tableStyleId>
              </a:tblPr>
              <a:tblGrid>
                <a:gridCol w="7427950"/>
                <a:gridCol w="2187225"/>
                <a:gridCol w="1707575"/>
              </a:tblGrid>
              <a:tr h="540000">
                <a:tc>
                  <a:txBody>
                    <a:bodyPr/>
                    <a:lstStyle/>
                    <a:p>
                      <a:pPr indent="0" lvl="0" marL="0" rtl="0" algn="ctr">
                        <a:spcBef>
                          <a:spcPts val="0"/>
                        </a:spcBef>
                        <a:spcAft>
                          <a:spcPts val="0"/>
                        </a:spcAft>
                        <a:buNone/>
                      </a:pPr>
                      <a:r>
                        <a:rPr lang="en-US" sz="2100">
                          <a:solidFill>
                            <a:srgbClr val="FFFFFF"/>
                          </a:solidFill>
                        </a:rPr>
                        <a:t>Components</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Dimensions [in]</a:t>
                      </a:r>
                      <a:endParaRPr sz="2100" u="sng">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US" sz="2100">
                          <a:solidFill>
                            <a:srgbClr val="FFFFFF"/>
                          </a:solidFill>
                        </a:rPr>
                        <a:t>Weight [lb]</a:t>
                      </a:r>
                      <a:endParaRPr sz="2100">
                        <a:solidFill>
                          <a:srgbClr val="FFFFFF"/>
                        </a:solidFill>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000000"/>
                    </a:solidFill>
                  </a:tcPr>
                </a:tc>
              </a:tr>
              <a:tr h="381000">
                <a:tc>
                  <a:txBody>
                    <a:bodyPr/>
                    <a:lstStyle/>
                    <a:p>
                      <a:pPr indent="0" lvl="0" marL="0" rtl="0" algn="ctr">
                        <a:spcBef>
                          <a:spcPts val="0"/>
                        </a:spcBef>
                        <a:spcAft>
                          <a:spcPts val="0"/>
                        </a:spcAft>
                        <a:buNone/>
                      </a:pPr>
                      <a:r>
                        <a:rPr lang="en-US" sz="2100"/>
                        <a:t>Main beams, propeller arms, component plates, landing gear</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36 X 35</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US" sz="2100"/>
                        <a:t>5.3</a:t>
                      </a:r>
                      <a:endParaRPr sz="21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D9D9D9"/>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